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3" r:id="rId12"/>
    <p:sldId id="274" r:id="rId13"/>
    <p:sldId id="276" r:id="rId14"/>
    <p:sldId id="278" r:id="rId15"/>
    <p:sldId id="279" r:id="rId16"/>
    <p:sldId id="269" r:id="rId17"/>
    <p:sldId id="270" r:id="rId18"/>
    <p:sldId id="271" r:id="rId19"/>
    <p:sldId id="277" r:id="rId20"/>
    <p:sldId id="272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5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5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9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7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0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0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BADD-7450-42F2-9DC1-5963EDFD38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D3C6-4F4E-4D93-9853-3A6D1890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知识表示学习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   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2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知识表示学习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78"/>
            <a:ext cx="12192000" cy="64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219" y="365125"/>
            <a:ext cx="11942285" cy="1325563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TransE</a:t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Translating Embeddings for Modeling Multi-relational Data</a:t>
            </a:r>
            <a:b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CB76AB-D11E-4F54-8CA4-FE593238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94" y="2033715"/>
            <a:ext cx="6578914" cy="47317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6B7121-1915-4ADD-812C-57AAB0EA3FD2}"/>
              </a:ext>
            </a:extLst>
          </p:cNvPr>
          <p:cNvSpPr txBox="1"/>
          <p:nvPr/>
        </p:nvSpPr>
        <p:spPr>
          <a:xfrm>
            <a:off x="9021347" y="2340670"/>
            <a:ext cx="2833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学习的参数：每个实体和关系对应的向量</a:t>
            </a:r>
          </a:p>
        </p:txBody>
      </p:sp>
    </p:spTree>
    <p:extLst>
      <p:ext uri="{BB962C8B-B14F-4D97-AF65-F5344CB8AC3E}">
        <p14:creationId xmlns:p14="http://schemas.microsoft.com/office/powerpoint/2010/main" val="26725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3A5DCC4-E1E9-41A1-AD35-BDE15D8C2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1298" y="94574"/>
            <a:ext cx="9233020" cy="3880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89D895-A85F-4C5F-BDCF-8B41346365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69810" y="4071830"/>
            <a:ext cx="7655997" cy="1694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506" y="6084697"/>
            <a:ext cx="6172368" cy="4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BB9815-90DC-4FCB-B559-4CD8FAE6DC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2021" y="1603641"/>
            <a:ext cx="5064896" cy="3770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8826A6-72FC-48C2-AE4E-0819CF7971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0340" y="1666427"/>
            <a:ext cx="4060517" cy="3473743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参数和数据集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14" y="1852809"/>
            <a:ext cx="5428571" cy="3152381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链接预测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7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链接预测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14" y="1748047"/>
            <a:ext cx="6028571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C1A2F6-D428-4DB3-9EC8-12CCBCB0F262}"/>
              </a:ext>
            </a:extLst>
          </p:cNvPr>
          <p:cNvSpPr/>
          <p:nvPr/>
        </p:nvSpPr>
        <p:spPr>
          <a:xfrm>
            <a:off x="1370858" y="4551594"/>
            <a:ext cx="10059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对每个测试元组，</a:t>
            </a:r>
            <a:r>
              <a:rPr lang="zh-CN" altLang="en-US" sz="2400" dirty="0" smtClean="0">
                <a:latin typeface="+mn-ea"/>
              </a:rPr>
              <a:t>头部被</a:t>
            </a:r>
            <a:r>
              <a:rPr lang="zh-CN" altLang="en-US" sz="2400" dirty="0">
                <a:latin typeface="+mn-ea"/>
              </a:rPr>
              <a:t>字典中的每个实体轮流替换。首先通过模型计算这些错误元组的相异性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，然后按升序排列；最后，正确实体的排名被存储。重复这个过程，把移去头部用移去尾部代替。报告这些预测排名的平均值和</a:t>
            </a:r>
            <a:r>
              <a:rPr lang="en-US" altLang="zh-CN" sz="2400" dirty="0">
                <a:latin typeface="+mn-ea"/>
              </a:rPr>
              <a:t>hits@10(</a:t>
            </a:r>
            <a:r>
              <a:rPr lang="zh-CN" altLang="en-US" sz="2400" dirty="0">
                <a:latin typeface="+mn-ea"/>
              </a:rPr>
              <a:t>排在前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的正确实体的比例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81F298-5589-4855-86AA-ED215076C2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6293" y="1105486"/>
            <a:ext cx="8889011" cy="3142804"/>
          </a:xfrm>
          <a:prstGeom prst="rect">
            <a:avLst/>
          </a:prstGeom>
        </p:spPr>
      </p:pic>
      <p:sp>
        <p:nvSpPr>
          <p:cNvPr id="1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链接预测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68B8ADE-54BC-4F11-9BF4-CE27B40681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7577" y="1608865"/>
            <a:ext cx="8771138" cy="4495559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链接预测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3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459FC19-1AA7-4467-9FF2-D356FE6697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7678" y="2075186"/>
            <a:ext cx="7741327" cy="3091618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链接预测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22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TransE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的缺陷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9F3107-BA42-4EDA-8599-D48E5342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88" y="1561203"/>
            <a:ext cx="8143783" cy="42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知识表示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(Knowledge Representation)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在人工智能中</a:t>
            </a:r>
            <a:r>
              <a:rPr lang="zh-CN" altLang="en-US" sz="3200" dirty="0" smtClean="0">
                <a:latin typeface="+mn-ea"/>
              </a:rPr>
              <a:t>，知识表示主要</a:t>
            </a:r>
            <a:r>
              <a:rPr lang="zh-CN" altLang="en-US" sz="3200" dirty="0">
                <a:latin typeface="+mn-ea"/>
              </a:rPr>
              <a:t>关注如何表示关于世界</a:t>
            </a:r>
            <a:r>
              <a:rPr lang="zh-CN" altLang="en-US" sz="3200" dirty="0" smtClean="0">
                <a:latin typeface="+mn-ea"/>
              </a:rPr>
              <a:t>的信息</a:t>
            </a:r>
            <a:r>
              <a:rPr lang="zh-CN" altLang="en-US" sz="3200" dirty="0">
                <a:latin typeface="+mn-ea"/>
              </a:rPr>
              <a:t>，并通过常识和事实来得出结论，这样</a:t>
            </a:r>
            <a:r>
              <a:rPr lang="zh-CN" altLang="en-US" sz="3200" dirty="0" smtClean="0">
                <a:latin typeface="+mn-ea"/>
              </a:rPr>
              <a:t>计算机程序</a:t>
            </a:r>
            <a:r>
              <a:rPr lang="zh-CN" altLang="en-US" sz="3200" dirty="0">
                <a:latin typeface="+mn-ea"/>
              </a:rPr>
              <a:t>就可以通过这些知识来模拟人类智能</a:t>
            </a:r>
            <a:r>
              <a:rPr lang="zh-CN" altLang="en-US" sz="3200" dirty="0" smtClean="0">
                <a:latin typeface="+mn-ea"/>
              </a:rPr>
              <a:t> </a:t>
            </a:r>
            <a:br>
              <a:rPr lang="zh-CN" altLang="en-US" sz="3200" dirty="0" smtClean="0">
                <a:latin typeface="+mn-ea"/>
              </a:rPr>
            </a:b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5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TransE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的缺陷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39824" y="1636420"/>
            <a:ext cx="8729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在处理自反的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/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一对多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/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多对一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/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多对多这些关系时存在一些问题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514A4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81" y="2270343"/>
            <a:ext cx="7495238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1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TransE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的缺陷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8680" y="1763840"/>
            <a:ext cx="9966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         导致上述后果的原因是，在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TransE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中，当涉及任何关系时，实体的表示是相同的。尽管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TransE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没有对正例三元组强制执行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h + r - t = 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，但它使用的目标函数鼓励正例三元组有上述趋势。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14A4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346528"/>
            <a:ext cx="6218299" cy="714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4437929"/>
            <a:ext cx="9966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解决的办法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：当涉及不同的关系时使实体具有不同的表示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14A4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7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TransH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9C3E21-8E60-4882-BB9B-71ECC82D3654}"/>
              </a:ext>
            </a:extLst>
          </p:cNvPr>
          <p:cNvSpPr/>
          <p:nvPr/>
        </p:nvSpPr>
        <p:spPr>
          <a:xfrm>
            <a:off x="838200" y="1570375"/>
            <a:ext cx="985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Knowledge Graph Embedding by Translating on Hyperplanes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2186125"/>
            <a:ext cx="106695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TransH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+mn-ea"/>
                <a:cs typeface="+mn-cs"/>
              </a:rPr>
              <a:t>中，通过引入投影到特定关系超平面的机制，使得实体在不同的关系中有不同的表示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14A4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140" y="3140232"/>
            <a:ext cx="6019048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1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TransH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31" y="1985839"/>
            <a:ext cx="2904762" cy="27142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81144" y="1985839"/>
            <a:ext cx="157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平面法向量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14A4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971032" y="2009011"/>
            <a:ext cx="1188720" cy="2938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144" y="2619818"/>
            <a:ext cx="5492844" cy="352105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4581144" y="3312084"/>
            <a:ext cx="6144768" cy="55582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8200" y="4995276"/>
            <a:ext cx="10174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模型的参数是实体对应的向量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和关系对应的超平面及翻译向量</a:t>
            </a:r>
            <a:r>
              <a:rPr lang="en-US" altLang="zh-CN" sz="2400" dirty="0" smtClean="0">
                <a:solidFill>
                  <a:srgbClr val="514A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{Wr,dr}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14A4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01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TransH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84" y="1244475"/>
            <a:ext cx="5923809" cy="7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84" y="2183051"/>
            <a:ext cx="5733333" cy="127619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3170033" y="3948008"/>
            <a:ext cx="5274310" cy="13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TransH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22" y="1662905"/>
            <a:ext cx="8534678" cy="31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TransH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67" y="1662905"/>
            <a:ext cx="9696726" cy="30531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4776" y="4716052"/>
            <a:ext cx="1013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14A4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Outstripping our expectations, the performance on one-to one is also significantly improved (&gt; 60%).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This may be due to the “graph” property: entities are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connected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with relations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so that better embeddings of some parts lead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to better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results on the whole.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5813777"/>
            <a:ext cx="692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局部较好的嵌入能够得到全局更优的结果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6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TransR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9C3E21-8E60-4882-BB9B-71ECC82D3654}"/>
              </a:ext>
            </a:extLst>
          </p:cNvPr>
          <p:cNvSpPr/>
          <p:nvPr/>
        </p:nvSpPr>
        <p:spPr>
          <a:xfrm>
            <a:off x="838200" y="1570375"/>
            <a:ext cx="1116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Learning Entity and Relation Embeddings for Knowledge Graph Completion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209359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虽然</a:t>
            </a:r>
            <a:r>
              <a:rPr lang="en-US" altLang="zh-CN" sz="3200" dirty="0" smtClean="0">
                <a:latin typeface="+mn-ea"/>
              </a:rPr>
              <a:t>TransH</a:t>
            </a:r>
            <a:r>
              <a:rPr lang="zh-CN" altLang="en-US" sz="3200" dirty="0" smtClean="0">
                <a:latin typeface="+mn-ea"/>
              </a:rPr>
              <a:t>模型</a:t>
            </a:r>
            <a:r>
              <a:rPr lang="zh-CN" altLang="en-US" sz="3200" dirty="0">
                <a:latin typeface="+mn-ea"/>
              </a:rPr>
              <a:t>使每个实体在不同关系下</a:t>
            </a:r>
            <a:r>
              <a:rPr lang="zh-CN" altLang="en-US" sz="3200" dirty="0" smtClean="0">
                <a:latin typeface="+mn-ea"/>
              </a:rPr>
              <a:t>拥有</a:t>
            </a:r>
            <a:r>
              <a:rPr lang="zh-CN" altLang="en-US" sz="3200" dirty="0">
                <a:latin typeface="+mn-ea"/>
              </a:rPr>
              <a:t>了不同的表示，它仍然假设实体和关系处于</a:t>
            </a:r>
            <a:r>
              <a:rPr lang="zh-CN" altLang="en-US" sz="3200" dirty="0" smtClean="0">
                <a:latin typeface="+mn-ea"/>
              </a:rPr>
              <a:t>相同的</a:t>
            </a:r>
            <a:r>
              <a:rPr lang="zh-CN" altLang="en-US" sz="3200" dirty="0">
                <a:latin typeface="+mn-ea"/>
              </a:rPr>
              <a:t>语义</a:t>
            </a:r>
            <a:r>
              <a:rPr lang="zh-CN" altLang="en-US" sz="3200" dirty="0" smtClean="0">
                <a:latin typeface="+mn-ea"/>
              </a:rPr>
              <a:t>空间中</a:t>
            </a:r>
            <a:r>
              <a:rPr lang="zh-CN" altLang="en-US" sz="3200" dirty="0">
                <a:latin typeface="+mn-ea"/>
              </a:rPr>
              <a:t>，这一定程度上限制了 </a:t>
            </a:r>
            <a:r>
              <a:rPr lang="en-US" altLang="zh-CN" sz="3200" dirty="0" smtClean="0">
                <a:latin typeface="+mn-ea"/>
              </a:rPr>
              <a:t>TransH</a:t>
            </a:r>
            <a:r>
              <a:rPr lang="zh-CN" altLang="en-US" sz="3200" dirty="0" smtClean="0">
                <a:latin typeface="+mn-ea"/>
              </a:rPr>
              <a:t>的表示能力。</a:t>
            </a:r>
            <a:r>
              <a:rPr lang="en-US" altLang="zh-CN" sz="3200" dirty="0">
                <a:latin typeface="+mn-ea"/>
              </a:rPr>
              <a:t>T</a:t>
            </a:r>
            <a:r>
              <a:rPr lang="en-US" altLang="zh-CN" sz="3200" dirty="0" smtClean="0">
                <a:latin typeface="+mn-ea"/>
              </a:rPr>
              <a:t>ransR</a:t>
            </a:r>
            <a:r>
              <a:rPr lang="zh-CN" altLang="en-US" sz="3200" dirty="0" smtClean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模型则认为，一个实体是多种</a:t>
            </a:r>
            <a:r>
              <a:rPr lang="zh-CN" altLang="en-US" sz="3200" dirty="0" smtClean="0">
                <a:latin typeface="+mn-ea"/>
              </a:rPr>
              <a:t>属性的综合体</a:t>
            </a:r>
            <a:r>
              <a:rPr lang="zh-CN" altLang="en-US" sz="3200" dirty="0">
                <a:latin typeface="+mn-ea"/>
              </a:rPr>
              <a:t>，</a:t>
            </a:r>
            <a:r>
              <a:rPr lang="zh-CN" altLang="en-US" sz="3200" dirty="0" smtClean="0">
                <a:latin typeface="+mn-ea"/>
              </a:rPr>
              <a:t>不同关系关注实 体的不同属性。</a:t>
            </a:r>
            <a:r>
              <a:rPr lang="en-US" altLang="zh-CN" sz="3200" dirty="0" smtClean="0">
                <a:latin typeface="+mn-ea"/>
              </a:rPr>
              <a:t>TransR</a:t>
            </a:r>
            <a:r>
              <a:rPr lang="zh-CN" altLang="en-US" sz="3200" dirty="0" smtClean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认为不同的关系拥有不同的语义</a:t>
            </a:r>
            <a:r>
              <a:rPr lang="zh-CN" altLang="en-US" sz="3200" dirty="0" smtClean="0">
                <a:latin typeface="+mn-ea"/>
              </a:rPr>
              <a:t>空间。对每个</a:t>
            </a:r>
            <a:r>
              <a:rPr lang="zh-CN" altLang="en-US" sz="3200" dirty="0">
                <a:latin typeface="+mn-ea"/>
              </a:rPr>
              <a:t>三元组，首先应将实体投影到对应的关系空间中</a:t>
            </a:r>
            <a:r>
              <a:rPr lang="zh-CN" altLang="en-US" sz="3200" dirty="0" smtClean="0">
                <a:latin typeface="+mn-ea"/>
              </a:rPr>
              <a:t>，然后</a:t>
            </a:r>
            <a:r>
              <a:rPr lang="zh-CN" altLang="en-US" sz="3200" dirty="0">
                <a:latin typeface="+mn-ea"/>
              </a:rPr>
              <a:t>再建立从头实体到尾实体的翻译关系</a:t>
            </a: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81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TransR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5" y="1109952"/>
            <a:ext cx="5752381" cy="27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95" y="4284036"/>
            <a:ext cx="2961905" cy="3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849" y="4169750"/>
            <a:ext cx="3228571" cy="495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295" y="5010500"/>
            <a:ext cx="6190476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0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TransR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2" y="1611937"/>
            <a:ext cx="10990476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2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知识表示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人们通常以网络的形式组织知识库中的知识，网络中每个节点代表实体（人名、地名、机构名、概念等），而每条连边则代表实体间的关系。因此，大部分知识往往可以用三元组（实体１，关系，实体２）来表示，对应着知识库网络中的一条连边及其连接的２个实体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然而，基于网络形式的知识表示面临诸多挑战性难题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03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NIPS2013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embeddings for modeling multi-relational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AAAI2014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embedding by translating 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ACL2015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embedding via dynamic mapping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arXiv2015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adaptive approach for knowledge graph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arxiv2015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Generative Mixture Model for Knowledge Graph Embedding)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AAAI2016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completion with adaptive sparse transfer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知识表示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计算效率</a:t>
            </a:r>
            <a:r>
              <a:rPr lang="zh-CN" altLang="en-US" dirty="0" smtClean="0">
                <a:latin typeface="+mn-ea"/>
              </a:rPr>
              <a:t>问题。基于网络的知识表示形式中，每个</a:t>
            </a:r>
            <a:r>
              <a:rPr lang="zh-CN" altLang="en-US" dirty="0">
                <a:latin typeface="+mn-ea"/>
              </a:rPr>
              <a:t>实体均用不同的节点</a:t>
            </a:r>
            <a:r>
              <a:rPr lang="zh-CN" altLang="en-US" dirty="0" smtClean="0">
                <a:latin typeface="+mn-ea"/>
              </a:rPr>
              <a:t>表示，当</a:t>
            </a:r>
            <a:r>
              <a:rPr lang="zh-CN" altLang="en-US" dirty="0">
                <a:latin typeface="+mn-ea"/>
              </a:rPr>
              <a:t>利用知识库</a:t>
            </a:r>
            <a:r>
              <a:rPr lang="zh-CN" altLang="en-US" dirty="0" smtClean="0">
                <a:latin typeface="+mn-ea"/>
              </a:rPr>
              <a:t>计算</a:t>
            </a:r>
            <a:r>
              <a:rPr lang="zh-CN" altLang="en-US" dirty="0">
                <a:latin typeface="+mn-ea"/>
              </a:rPr>
              <a:t>实体间的语义或推理关系时，往往需要人们</a:t>
            </a:r>
            <a:r>
              <a:rPr lang="zh-CN" altLang="en-US" dirty="0" smtClean="0">
                <a:latin typeface="+mn-ea"/>
              </a:rPr>
              <a:t>设计专门</a:t>
            </a:r>
            <a:r>
              <a:rPr lang="zh-CN" altLang="en-US" dirty="0">
                <a:latin typeface="+mn-ea"/>
              </a:rPr>
              <a:t>的图算法来实现，存在可移植性差</a:t>
            </a:r>
            <a:r>
              <a:rPr lang="zh-CN" altLang="en-US" dirty="0" smtClean="0">
                <a:latin typeface="+mn-ea"/>
              </a:rPr>
              <a:t>的题。更重要</a:t>
            </a:r>
            <a:r>
              <a:rPr lang="zh-CN" altLang="en-US" dirty="0">
                <a:latin typeface="+mn-ea"/>
              </a:rPr>
              <a:t>的是，基于图的算法计算复杂度高、可扩展性差</a:t>
            </a:r>
            <a:r>
              <a:rPr lang="zh-CN" altLang="en-US" dirty="0" smtClean="0">
                <a:latin typeface="+mn-ea"/>
              </a:rPr>
              <a:t>，当</a:t>
            </a:r>
            <a:r>
              <a:rPr lang="zh-CN" altLang="en-US" dirty="0">
                <a:latin typeface="+mn-ea"/>
              </a:rPr>
              <a:t>知识库达到一定规模时，就很难较好地满足</a:t>
            </a:r>
            <a:r>
              <a:rPr lang="zh-CN" altLang="en-US" dirty="0" smtClean="0">
                <a:latin typeface="+mn-ea"/>
              </a:rPr>
              <a:t>实时计算</a:t>
            </a:r>
            <a:r>
              <a:rPr lang="zh-CN" altLang="en-US" dirty="0">
                <a:latin typeface="+mn-ea"/>
              </a:rPr>
              <a:t>的需求</a:t>
            </a:r>
            <a:r>
              <a:rPr lang="zh-CN" altLang="en-US" dirty="0" smtClean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数据稀疏问题。大规模知识库遵守长尾分布，在长尾部分的实体和关系上，面临严重的数据稀疏问题</a:t>
            </a:r>
            <a:br>
              <a:rPr lang="zh-CN" altLang="en-US" dirty="0" smtClean="0">
                <a:latin typeface="+mn-ea"/>
              </a:rPr>
            </a:br>
            <a:endParaRPr lang="zh-CN" altLang="en-US" dirty="0">
              <a:latin typeface="+mn-ea"/>
            </a:endParaRPr>
          </a:p>
        </p:txBody>
      </p:sp>
      <p:sp>
        <p:nvSpPr>
          <p:cNvPr id="4" name="AutoShape 2" descr="âé¿å°¾åå¸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4726663"/>
            <a:ext cx="3597402" cy="21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知识表示学习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知识表示学习是面向知识库中实体和关系的表示学习。通过将实体或关系投影到低维向量空间，能够实现对实体和关系的语义信息的表示，可以高效地计算实体、关系及其之间的复杂语义关联。</a:t>
            </a:r>
            <a:br>
              <a:rPr lang="zh-CN" altLang="en-US" sz="3200" dirty="0" smtClean="0">
                <a:latin typeface="+mn-ea"/>
              </a:rPr>
            </a:br>
            <a:endParaRPr lang="zh-CN" altLang="en-US" sz="32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50" y="3802352"/>
            <a:ext cx="5190476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独热表示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(One-hot representation)</a:t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在表示学习之外，有更简单的数据表示方案，即独热表示，该方案也将研究对象表示为向量，只是该向量只有某一维非零，其他维度上的值均为</a:t>
            </a:r>
            <a:r>
              <a:rPr lang="en-US" altLang="zh-CN" sz="3200" dirty="0" smtClean="0">
                <a:latin typeface="+mn-ea"/>
              </a:rPr>
              <a:t>0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Star=[0,0,0,0,0,0,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,0,0,0,…,0] 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Sun=[0,0,0,0,0,0,0,0,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,0,…,0]</a:t>
            </a:r>
          </a:p>
          <a:p>
            <a:pPr marL="0" indent="0">
              <a:buNone/>
            </a:pP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独热表示是信息检索和搜索引擎中广泛使用的词袋模型</a:t>
            </a:r>
            <a:r>
              <a:rPr lang="en-US" altLang="zh-CN" sz="3200" dirty="0" smtClean="0">
                <a:latin typeface="+mn-ea"/>
                <a:cs typeface="Times New Roman" panose="02020603050405020304" pitchFamily="18" charset="0"/>
              </a:rPr>
              <a:t>(bag-of-word model)</a:t>
            </a: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的基础</a:t>
            </a:r>
            <a:endParaRPr lang="en-US" altLang="zh-CN" sz="32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7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独热表示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(One-hot representation)</a:t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在</a:t>
            </a: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独热表示无需学习过程，简单高效</a:t>
            </a:r>
            <a:endParaRPr lang="en-US" altLang="zh-CN" sz="3200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独热表示方案假设所有对象都是相互独立的，也就是说，在独热表示空间中，所有对象的向量都是相互正交的，通过余弦距离或欧氏距离计算的语义相似度均为</a:t>
            </a:r>
            <a:r>
              <a:rPr lang="en-US" altLang="zh-CN" sz="3200" dirty="0" smtClean="0"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，这显然是不符合实际情况的，会丢失大量有用信息</a:t>
            </a:r>
            <a:endParaRPr lang="en-US" altLang="zh-CN" sz="32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9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知识表示学习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表示学习得到的低维向量表示是一种</a:t>
            </a:r>
            <a:r>
              <a:rPr lang="zh-CN" altLang="en-US" sz="3200" b="1" dirty="0" smtClean="0">
                <a:latin typeface="+mn-ea"/>
              </a:rPr>
              <a:t>分布式表示</a:t>
            </a:r>
            <a:r>
              <a:rPr lang="zh-CN" altLang="en-US" sz="3200" dirty="0" smtClean="0">
                <a:latin typeface="+mn-ea"/>
              </a:rPr>
              <a:t>。之所以如此命名，是因为孤立地看向量中的每一维，都没有明确对应的含义；而综合各维形成一个向量，则能够表示对象的语义信息</a:t>
            </a:r>
            <a:br>
              <a:rPr lang="zh-CN" altLang="en-US" sz="3200" dirty="0" smtClean="0">
                <a:latin typeface="+mn-ea"/>
              </a:rPr>
            </a:b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30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知识表示学习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>
                <a:latin typeface="+mn-ea"/>
              </a:rPr>
              <a:t>显著提升计算效率。表示学习得到的分布式表示，则能够高效地实现语义相似度计算等操作，显著提升计算效率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有效缓解数据稀疏。由于表示学习将对象投影到统一的低维空间中，使每个对象均对应一个稠密向量，从而有效缓解数据稀疏问题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实现异质信息融合。通过设计合理的表示学习模型，将不同来源的对象投影到同一个语义空间中，就能够建立统一的表示空间，实现多知识库的信息融合</a:t>
            </a:r>
            <a:br>
              <a:rPr lang="zh-CN" altLang="en-US" sz="3200" dirty="0" smtClean="0">
                <a:latin typeface="+mn-ea"/>
              </a:rPr>
            </a:b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06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1062</Words>
  <Application>Microsoft Office PowerPoint</Application>
  <PresentationFormat>宽屏</PresentationFormat>
  <Paragraphs>67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微软雅黑</vt:lpstr>
      <vt:lpstr>幼圆</vt:lpstr>
      <vt:lpstr>Arial</vt:lpstr>
      <vt:lpstr>Times New Roman</vt:lpstr>
      <vt:lpstr>Office 主题​​</vt:lpstr>
      <vt:lpstr>知识表示学习</vt:lpstr>
      <vt:lpstr>  知识表示(Knowledge Representation)  </vt:lpstr>
      <vt:lpstr> 知识表示</vt:lpstr>
      <vt:lpstr> 知识表示</vt:lpstr>
      <vt:lpstr>  知识表示学习 </vt:lpstr>
      <vt:lpstr>  独热表示(One-hot representation) </vt:lpstr>
      <vt:lpstr>  独热表示(One-hot representation) </vt:lpstr>
      <vt:lpstr>  知识表示学习 </vt:lpstr>
      <vt:lpstr>  知识表示学习 </vt:lpstr>
      <vt:lpstr>  知识表示学习 </vt:lpstr>
      <vt:lpstr>  TransE Translating Embeddings for Modeling Multi-relational Data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TransE的缺陷</vt:lpstr>
      <vt:lpstr> TransE的缺陷</vt:lpstr>
      <vt:lpstr> TransE的缺陷</vt:lpstr>
      <vt:lpstr> TransH</vt:lpstr>
      <vt:lpstr> TransH</vt:lpstr>
      <vt:lpstr> TransH</vt:lpstr>
      <vt:lpstr> TransH</vt:lpstr>
      <vt:lpstr> TransH</vt:lpstr>
      <vt:lpstr> TransR</vt:lpstr>
      <vt:lpstr> TransR</vt:lpstr>
      <vt:lpstr> TransR</vt:lpstr>
      <vt:lpstr> 论文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知识表示学习</dc:title>
  <dc:creator>C G</dc:creator>
  <cp:lastModifiedBy>C G</cp:lastModifiedBy>
  <cp:revision>49</cp:revision>
  <dcterms:created xsi:type="dcterms:W3CDTF">2018-10-11T04:06:28Z</dcterms:created>
  <dcterms:modified xsi:type="dcterms:W3CDTF">2018-10-12T03:33:04Z</dcterms:modified>
</cp:coreProperties>
</file>