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14" r:id="rId4"/>
    <p:sldId id="313" r:id="rId5"/>
    <p:sldId id="274" r:id="rId6"/>
    <p:sldId id="291" r:id="rId7"/>
    <p:sldId id="316" r:id="rId8"/>
    <p:sldId id="270" r:id="rId9"/>
    <p:sldId id="271" r:id="rId10"/>
    <p:sldId id="276" r:id="rId11"/>
    <p:sldId id="279" r:id="rId12"/>
    <p:sldId id="280" r:id="rId13"/>
    <p:sldId id="281" r:id="rId14"/>
    <p:sldId id="282" r:id="rId15"/>
    <p:sldId id="290" r:id="rId16"/>
    <p:sldId id="277" r:id="rId17"/>
    <p:sldId id="278" r:id="rId18"/>
    <p:sldId id="317" r:id="rId19"/>
    <p:sldId id="289" r:id="rId20"/>
    <p:sldId id="294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41" r:id="rId30"/>
    <p:sldId id="340" r:id="rId31"/>
    <p:sldId id="342" r:id="rId32"/>
    <p:sldId id="343" r:id="rId33"/>
    <p:sldId id="34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7"/>
    <p:restoredTop sz="94648"/>
  </p:normalViewPr>
  <p:slideViewPr>
    <p:cSldViewPr snapToGrid="0" snapToObjects="1">
      <p:cViewPr>
        <p:scale>
          <a:sx n="109" d="100"/>
          <a:sy n="109" d="100"/>
        </p:scale>
        <p:origin x="70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361A-D26C-2441-9482-E1914E9CF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F776-27CE-6945-9C7A-08469BB659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361A-D26C-2441-9482-E1914E9CF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F776-27CE-6945-9C7A-08469BB659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361A-D26C-2441-9482-E1914E9CF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F776-27CE-6945-9C7A-08469BB659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361A-D26C-2441-9482-E1914E9CF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F776-27CE-6945-9C7A-08469BB659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361A-D26C-2441-9482-E1914E9CF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F776-27CE-6945-9C7A-08469BB659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361A-D26C-2441-9482-E1914E9CF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F776-27CE-6945-9C7A-08469BB659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361A-D26C-2441-9482-E1914E9CF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F776-27CE-6945-9C7A-08469BB659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361A-D26C-2441-9482-E1914E9CF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F776-27CE-6945-9C7A-08469BB659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361A-D26C-2441-9482-E1914E9CF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F776-27CE-6945-9C7A-08469BB659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361A-D26C-2441-9482-E1914E9CF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F776-27CE-6945-9C7A-08469BB659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361A-D26C-2441-9482-E1914E9CF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F776-27CE-6945-9C7A-08469BB659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361A-D26C-2441-9482-E1914E9CF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F776-27CE-6945-9C7A-08469BB659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arxiv.org/pdf/1805.01086.pdf" TargetMode="Externa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arxiv.org/pdf/1510.03820.pdf" TargetMode="Externa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hyperlink" Target="http://aclweb.org/anthology/P18-123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25370" y="1751330"/>
            <a:ext cx="7757160" cy="1525270"/>
          </a:xfrm>
        </p:spPr>
        <p:txBody>
          <a:bodyPr>
            <a:normAutofit/>
          </a:bodyPr>
          <a:lstStyle/>
          <a:p>
            <a:pPr algn="dist"/>
            <a:r>
              <a:rPr kumimoji="1" lang="zh-CN" altLang="en-US" sz="4800" dirty="0" smtClean="0"/>
              <a:t>深度学习与细粒度情感分析</a:t>
            </a:r>
            <a:endParaRPr kumimoji="1" lang="zh-CN" alt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8753" y="1428991"/>
            <a:ext cx="5181600" cy="4000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56715" y="4396740"/>
            <a:ext cx="4606925" cy="90424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660" y="4396740"/>
            <a:ext cx="56007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68" y="18656"/>
            <a:ext cx="5181600" cy="4000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7595" y="1646555"/>
            <a:ext cx="4606925" cy="12382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67" y="1719405"/>
            <a:ext cx="4254500" cy="109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715" y="4603115"/>
            <a:ext cx="7353935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698" y="1314056"/>
            <a:ext cx="5181600" cy="4000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62025" y="2941955"/>
            <a:ext cx="4606925" cy="12382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83605" y="4030345"/>
            <a:ext cx="590296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宋体-简" panose="02010600040101010101" charset="-122"/>
                <a:ea typeface="宋体-简" panose="02010600040101010101" charset="-122"/>
              </a:rPr>
              <a:t>Gating Mechanisms: </a:t>
            </a:r>
            <a:endParaRPr lang="en-US" altLang="zh-CN" sz="2000">
              <a:latin typeface="宋体-简" panose="02010600040101010101" charset="-122"/>
              <a:ea typeface="宋体-简" panose="02010600040101010101" charset="-122"/>
            </a:endParaRPr>
          </a:p>
          <a:p>
            <a:r>
              <a:rPr lang="en-US" altLang="zh-CN">
                <a:latin typeface="宋体-简" panose="02010600040101010101" charset="-122"/>
                <a:ea typeface="宋体-简" panose="02010600040101010101" charset="-122"/>
              </a:rPr>
              <a:t>        Gated Tanh-ReLU Units </a:t>
            </a:r>
            <a:r>
              <a:rPr lang="zh-CN" altLang="en-US">
                <a:latin typeface="宋体-简" panose="02010600040101010101" charset="-122"/>
                <a:ea typeface="宋体-简" panose="02010600040101010101" charset="-122"/>
              </a:rPr>
              <a:t>控制着流向</a:t>
            </a:r>
            <a:r>
              <a:rPr lang="en-US" altLang="zh-CN">
                <a:latin typeface="宋体-简" panose="02010600040101010101" charset="-122"/>
                <a:ea typeface="宋体-简" panose="02010600040101010101" charset="-122"/>
              </a:rPr>
              <a:t>Max Pooling Layer</a:t>
            </a:r>
            <a:r>
              <a:rPr lang="zh-CN" altLang="en-US">
                <a:latin typeface="宋体-简" panose="02010600040101010101" charset="-122"/>
                <a:ea typeface="宋体-简" panose="02010600040101010101" charset="-122"/>
              </a:rPr>
              <a:t>的情感信息。</a:t>
            </a:r>
            <a:endParaRPr lang="zh-CN" altLang="en-US">
              <a:latin typeface="宋体-简" panose="02010600040101010101" charset="-122"/>
              <a:ea typeface="宋体-简" panose="02010600040101010101" charset="-122"/>
            </a:endParaRPr>
          </a:p>
          <a:p>
            <a:r>
              <a:rPr lang="en-US" altLang="zh-CN">
                <a:latin typeface="宋体-简" panose="02010600040101010101" charset="-122"/>
                <a:ea typeface="宋体-简" panose="02010600040101010101" charset="-122"/>
              </a:rPr>
              <a:t>        ReLU Gate</a:t>
            </a:r>
            <a:r>
              <a:rPr lang="zh-CN" altLang="en-US">
                <a:latin typeface="宋体-简" panose="02010600040101010101" charset="-122"/>
                <a:ea typeface="宋体-简" panose="02010600040101010101" charset="-122"/>
              </a:rPr>
              <a:t>在输入为正时输出没有上限，但是在输入为负时输出为 </a:t>
            </a:r>
            <a:r>
              <a:rPr lang="en-US" altLang="zh-CN">
                <a:latin typeface="宋体-简" panose="02010600040101010101" charset="-122"/>
                <a:ea typeface="宋体-简" panose="02010600040101010101" charset="-122"/>
              </a:rPr>
              <a:t>0</a:t>
            </a:r>
            <a:r>
              <a:rPr lang="zh-CN" altLang="en-US">
                <a:latin typeface="宋体-简" panose="02010600040101010101" charset="-122"/>
                <a:ea typeface="宋体-简" panose="02010600040101010101" charset="-122"/>
              </a:rPr>
              <a:t>，因此他可以表示此处 </a:t>
            </a:r>
            <a:r>
              <a:rPr lang="en-US" altLang="zh-CN">
                <a:latin typeface="宋体-简" panose="02010600040101010101" charset="-122"/>
                <a:ea typeface="宋体-简" panose="02010600040101010101" charset="-122"/>
              </a:rPr>
              <a:t>aspect </a:t>
            </a:r>
            <a:r>
              <a:rPr lang="zh-CN" altLang="en-US">
                <a:latin typeface="宋体-简" panose="02010600040101010101" charset="-122"/>
                <a:ea typeface="宋体-简" panose="02010600040101010101" charset="-122"/>
              </a:rPr>
              <a:t>特征与 预定义 </a:t>
            </a:r>
            <a:r>
              <a:rPr lang="en-US" altLang="zh-CN">
                <a:latin typeface="宋体-简" panose="02010600040101010101" charset="-122"/>
                <a:ea typeface="宋体-简" panose="02010600040101010101" charset="-122"/>
              </a:rPr>
              <a:t>aspect </a:t>
            </a:r>
            <a:r>
              <a:rPr lang="zh-CN" altLang="en-US">
                <a:latin typeface="宋体-简" panose="02010600040101010101" charset="-122"/>
                <a:ea typeface="宋体-简" panose="02010600040101010101" charset="-122"/>
              </a:rPr>
              <a:t>的相似性分数。如果分数为负，则情感信息将会在这里阻塞，如果情感信息为正，则情感信息将会被放大。</a:t>
            </a:r>
            <a:endParaRPr lang="zh-CN" altLang="en-US">
              <a:latin typeface="宋体-简" panose="02010600040101010101" charset="-122"/>
              <a:ea typeface="宋体-简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142" y="2031825"/>
            <a:ext cx="42545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903" y="1302626"/>
            <a:ext cx="5181600" cy="4000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59865" y="1633220"/>
            <a:ext cx="4606925" cy="15278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20840" y="2410460"/>
            <a:ext cx="49396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Max Pooling Layer</a:t>
            </a:r>
            <a:r>
              <a:rPr lang="zh-CN" altLang="en-US"/>
              <a:t>：通过 </a:t>
            </a:r>
            <a:r>
              <a:rPr lang="en-US" altLang="zh-CN"/>
              <a:t>Max Pooling </a:t>
            </a:r>
            <a:r>
              <a:rPr lang="zh-CN" altLang="en-US"/>
              <a:t>获取   文本中最显著的情感特征。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Fully-Connected Layer</a:t>
            </a:r>
            <a:r>
              <a:rPr lang="zh-CN" altLang="en-US"/>
              <a:t>：通过 </a:t>
            </a:r>
            <a:r>
              <a:rPr lang="en-US" altLang="zh-CN"/>
              <a:t>softmax </a:t>
            </a:r>
            <a:r>
              <a:rPr lang="zh-CN" altLang="en-US"/>
              <a:t>来预测情感极性。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1028065"/>
            <a:ext cx="9335135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7940" y="755650"/>
            <a:ext cx="7430135" cy="2755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15" y="3860165"/>
            <a:ext cx="7430135" cy="2400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5755" y="1949450"/>
            <a:ext cx="758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ATSA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95755" y="4781550"/>
            <a:ext cx="791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ACSA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9485" y="1778635"/>
            <a:ext cx="4660900" cy="1447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67305" y="4203065"/>
            <a:ext cx="7439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文章中将在每一个词的位置计算出的</a:t>
            </a:r>
            <a:r>
              <a:rPr lang="en-US" altLang="zh-CN"/>
              <a:t>GTRU</a:t>
            </a:r>
            <a:r>
              <a:rPr lang="zh-CN" altLang="en-US"/>
              <a:t>输出可视化出来，如上图所示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2755" y="2688590"/>
            <a:ext cx="62071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latin typeface="华文楷体" panose="02010600040101010101" charset="-122"/>
                <a:ea typeface="华文楷体" panose="02010600040101010101" charset="-122"/>
              </a:rPr>
              <a:t>Transformation Network </a:t>
            </a:r>
            <a:endParaRPr lang="en-US" altLang="zh-CN" sz="4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755650"/>
            <a:ext cx="8496935" cy="5346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09520" y="455295"/>
            <a:ext cx="7319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linkClick r:id="rId2" action="ppaction://hlinkfile"/>
              </a:rPr>
              <a:t>Transformation Networks for Target-Oriented Sentiment Classification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10255" y="2271395"/>
            <a:ext cx="55708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TNet 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用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CNN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来解决细粒度情感分析问题，达到了 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state-of-the-art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。</a:t>
            </a:r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提出了一个新的 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Target-Specific Transformation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组件在更好地将 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aspect 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信息与文本信息就行集成。</a:t>
            </a:r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采用了一个 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context-preserving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机制来向前传递文本信息。</a:t>
            </a:r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02" y="1323647"/>
            <a:ext cx="5181600" cy="4000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17020" y="2426970"/>
            <a:ext cx="542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ACSA(Aspect-Category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Sentiment</a:t>
            </a:r>
            <a:r>
              <a:rPr lang="zh-CN" altLang="en-US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Analysis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): 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用以分析预先定义的 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aspect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-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category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，比如 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service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。</a:t>
            </a:r>
            <a:endParaRPr lang="zh-CN" altLang="en-US" dirty="0">
              <a:latin typeface="楷体-简" panose="02010600040101010101" charset="-122"/>
              <a:ea typeface="楷体-简" panose="02010600040101010101" charset="-122"/>
              <a:cs typeface="楷体-简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1148" y="13236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Average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to good Thai </a:t>
            </a:r>
            <a:r>
              <a:rPr kumimoji="1"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food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, but terrible delivery.</a:t>
            </a:r>
            <a:endParaRPr lang="en-US" altLang="zh-CN" dirty="0">
              <a:latin typeface="楷体-简" panose="02010600040101010101" charset="-122"/>
              <a:ea typeface="楷体-简" panose="02010600040101010101" charset="-122"/>
              <a:cs typeface="楷体-简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1148" y="3807293"/>
            <a:ext cx="54274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ATSA(Aspect-Term</a:t>
            </a:r>
            <a:r>
              <a:rPr lang="zh-CN" altLang="en-US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Sentiment</a:t>
            </a:r>
            <a:r>
              <a:rPr lang="zh-CN" altLang="en-US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Analysis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): 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用以分析预先文本中标注的 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aspect-term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，比如 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Thai food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。</a:t>
            </a:r>
            <a:endParaRPr lang="zh-CN" altLang="en-US" dirty="0">
              <a:latin typeface="楷体-简" panose="02010600040101010101" charset="-122"/>
              <a:ea typeface="楷体-简" panose="02010600040101010101" charset="-122"/>
              <a:cs typeface="楷体-简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4560" y="45593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细粒度情感分析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933450"/>
            <a:ext cx="3657600" cy="4597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14500" y="3742055"/>
            <a:ext cx="3549015" cy="17887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55" y="4331970"/>
            <a:ext cx="4406900" cy="609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76010" y="2687955"/>
            <a:ext cx="5817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Bi-directional LSTM Laye</a:t>
            </a:r>
            <a:r>
              <a:rPr lang="en-US" altLang="zh-CN"/>
              <a:t>r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首先采用双向</a:t>
            </a:r>
            <a:r>
              <a:rPr lang="en-US" altLang="zh-CN"/>
              <a:t>LSTM</a:t>
            </a:r>
            <a:r>
              <a:rPr lang="zh-CN" altLang="en-US"/>
              <a:t>将文本信息存储到网络中。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933450"/>
            <a:ext cx="3657600" cy="4597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43405" y="1810385"/>
            <a:ext cx="3399790" cy="217043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913120" y="2331720"/>
            <a:ext cx="50038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Context-Preserving Transformation：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在传统的 </a:t>
            </a:r>
            <a:r>
              <a:rPr lang="en-US" altLang="zh-CN"/>
              <a:t>LSTM+attention </a:t>
            </a:r>
            <a:r>
              <a:rPr lang="zh-CN" altLang="en-US"/>
              <a:t>模型中，</a:t>
            </a:r>
            <a:r>
              <a:rPr lang="en-US" altLang="zh-CN"/>
              <a:t>aspect</a:t>
            </a:r>
            <a:r>
              <a:rPr lang="zh-CN" altLang="en-US"/>
              <a:t>是静态编码的，并且针对不同的文本，采用相同的编码方式。这里针对于不同的文本，</a:t>
            </a:r>
            <a:r>
              <a:rPr lang="en-US" altLang="zh-CN"/>
              <a:t>aspect</a:t>
            </a:r>
            <a:r>
              <a:rPr lang="zh-CN" altLang="en-US"/>
              <a:t>采用不同的编码方式。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860425"/>
            <a:ext cx="3797300" cy="4673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17700" y="3904615"/>
            <a:ext cx="2832100" cy="13144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20" y="4339590"/>
            <a:ext cx="4076700" cy="444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2040" y="1278255"/>
            <a:ext cx="44361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Target-Specific Transformation：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首先</a:t>
            </a:r>
            <a:r>
              <a:rPr lang="en-US" altLang="zh-CN"/>
              <a:t>TST</a:t>
            </a:r>
            <a:r>
              <a:rPr lang="zh-CN" altLang="en-US"/>
              <a:t>需要表示 </a:t>
            </a:r>
            <a:r>
              <a:rPr lang="en-US" altLang="zh-CN"/>
              <a:t>aspect</a:t>
            </a:r>
            <a:r>
              <a:rPr lang="zh-CN" altLang="en-US"/>
              <a:t>，之前的方法有的针对每一个词向量的均值，但是这样有一个缺点，就是在一个 </a:t>
            </a:r>
            <a:r>
              <a:rPr lang="en-US" altLang="zh-CN"/>
              <a:t>aspect </a:t>
            </a:r>
            <a:r>
              <a:rPr lang="zh-CN" altLang="en-US"/>
              <a:t>中修饰符一般不是很重要。并且对一个 </a:t>
            </a:r>
            <a:r>
              <a:rPr lang="en-US" altLang="zh-CN"/>
              <a:t>aspect </a:t>
            </a:r>
            <a:r>
              <a:rPr lang="zh-CN" altLang="en-US"/>
              <a:t>中的某一个特定的词在不同的文本中往往也不一样。所以论文中设定将  </a:t>
            </a:r>
            <a:r>
              <a:rPr lang="en-US" altLang="zh-CN"/>
              <a:t>aspect </a:t>
            </a:r>
            <a:r>
              <a:rPr lang="zh-CN" altLang="en-US"/>
              <a:t>与文本相结合。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首先采用双向 </a:t>
            </a:r>
            <a:r>
              <a:rPr lang="en-US" altLang="zh-CN"/>
              <a:t>LSTM </a:t>
            </a:r>
            <a:r>
              <a:rPr lang="zh-CN" altLang="en-US"/>
              <a:t>表示 </a:t>
            </a:r>
            <a:r>
              <a:rPr lang="en-US" altLang="zh-CN"/>
              <a:t>aspect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50610" y="492125"/>
            <a:ext cx="2239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amd turin processor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825500"/>
            <a:ext cx="3797300" cy="4673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06805" y="2134870"/>
            <a:ext cx="2901315" cy="30137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80" y="4069080"/>
            <a:ext cx="4356100" cy="80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30" y="1437640"/>
            <a:ext cx="7379335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380" y="2686050"/>
            <a:ext cx="3784600" cy="952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345" y="5238750"/>
            <a:ext cx="31242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825500"/>
            <a:ext cx="3797300" cy="4673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3770" y="908685"/>
            <a:ext cx="2900680" cy="13144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150" y="2620645"/>
            <a:ext cx="5905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Context-Preserving Mechanism：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经过基层网络的传递，原本的文本信息可能会存在丢失。文中提供了两种策略来解决这个问题。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814070"/>
            <a:ext cx="3797300" cy="4673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2900" y="897255"/>
            <a:ext cx="2900680" cy="13144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93410" y="560070"/>
            <a:ext cx="6032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Lossless Forwarding：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10" y="995045"/>
            <a:ext cx="3924300" cy="40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10" y="1699895"/>
            <a:ext cx="4292600" cy="495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93410" y="2573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Adaptive Scaling：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510" y="3187700"/>
            <a:ext cx="3022600" cy="482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510" y="3845560"/>
            <a:ext cx="3708400" cy="50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7510" y="4281170"/>
            <a:ext cx="47244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8915" y="399415"/>
            <a:ext cx="4008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Convolutional Feature Extractor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085850"/>
            <a:ext cx="3479800" cy="4686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32255" y="1232535"/>
            <a:ext cx="3319780" cy="109474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845" y="1125855"/>
            <a:ext cx="4241800" cy="1308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45" y="3200400"/>
            <a:ext cx="3898900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395" y="4156075"/>
            <a:ext cx="3568700" cy="55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395" y="5176520"/>
            <a:ext cx="35433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660400"/>
            <a:ext cx="9728835" cy="5537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0" y="1701800"/>
            <a:ext cx="48387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1885950"/>
            <a:ext cx="963993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17620" y="2700020"/>
            <a:ext cx="45561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latin typeface="华文楷体" panose="02010600040101010101" charset="-122"/>
                <a:ea typeface="华文楷体" panose="02010600040101010101" charset="-122"/>
              </a:rPr>
              <a:t>LSTM + Attention</a:t>
            </a:r>
            <a:endParaRPr lang="en-US" altLang="zh-CN" sz="4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46550" y="2706370"/>
            <a:ext cx="38982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8800">
                <a:latin typeface="华文楷体" panose="02010600040101010101" charset="-122"/>
                <a:ea typeface="华文楷体" panose="02010600040101010101" charset="-122"/>
              </a:rPr>
              <a:t>谢谢</a:t>
            </a:r>
            <a:endParaRPr lang="zh-CN" altLang="en-US" sz="88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267" y="0"/>
            <a:ext cx="9893300" cy="4546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77" y="4734034"/>
            <a:ext cx="4521200" cy="165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435" y="4880610"/>
            <a:ext cx="2794000" cy="52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385" y="5601335"/>
            <a:ext cx="2832100" cy="44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" y="241935"/>
            <a:ext cx="4272915" cy="3022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165" y="299085"/>
            <a:ext cx="3870960" cy="2815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60" y="3471545"/>
            <a:ext cx="9030335" cy="308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685" y="299085"/>
            <a:ext cx="3884295" cy="2798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5910" y="2677160"/>
            <a:ext cx="65201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latin typeface="华文楷体" panose="02010600040101010101" charset="-122"/>
                <a:ea typeface="华文楷体" panose="02010600040101010101" charset="-122"/>
              </a:rPr>
              <a:t>CNN + Gating Mechanism</a:t>
            </a:r>
            <a:endParaRPr lang="en-US" altLang="zh-CN" sz="4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146" y="779236"/>
            <a:ext cx="7912241" cy="58700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3257" y="409269"/>
            <a:ext cx="1057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hlinkClick r:id="rId2"/>
              </a:rPr>
              <a:t>A Sensitivity Analysis of (and Practitioners’ Guide to) Convolutional Neural Networks for Sentence Classification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462" y="557048"/>
            <a:ext cx="665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hlinkClick r:id="rId1"/>
              </a:rPr>
              <a:t>Aspect Based Sentiment Analysis with Gated Convolutional Networks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03" y="1302626"/>
            <a:ext cx="5181600" cy="400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47" y="2115645"/>
            <a:ext cx="4254500" cy="109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997" y="4060560"/>
            <a:ext cx="4140200" cy="67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02" y="1323647"/>
            <a:ext cx="5181600" cy="4000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17020" y="2426970"/>
            <a:ext cx="542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ACSA(Aspect-Category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Sentiment</a:t>
            </a:r>
            <a:r>
              <a:rPr lang="zh-CN" altLang="en-US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Analysis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): 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用以分析预先定义的 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aspect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-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category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，比如 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service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。</a:t>
            </a:r>
            <a:endParaRPr lang="zh-CN" altLang="en-US" dirty="0">
              <a:latin typeface="楷体-简" panose="02010600040101010101" charset="-122"/>
              <a:ea typeface="楷体-简" panose="02010600040101010101" charset="-122"/>
              <a:cs typeface="楷体-简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1148" y="13236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Average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to good Thai </a:t>
            </a:r>
            <a:r>
              <a:rPr kumimoji="1"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food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, but terrible delivery.</a:t>
            </a:r>
            <a:endParaRPr lang="en-US" altLang="zh-CN" dirty="0">
              <a:latin typeface="楷体-简" panose="02010600040101010101" charset="-122"/>
              <a:ea typeface="楷体-简" panose="02010600040101010101" charset="-122"/>
              <a:cs typeface="楷体-简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1148" y="3807293"/>
            <a:ext cx="542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ACSA(Aspect-Term</a:t>
            </a:r>
            <a:r>
              <a:rPr lang="zh-CN" altLang="en-US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Sentiment</a:t>
            </a:r>
            <a:r>
              <a:rPr lang="zh-CN" altLang="en-US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</a:t>
            </a:r>
            <a:r>
              <a:rPr lang="en-US" altLang="zh-CN" dirty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Analysis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): 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 用以分析预先文本中标注的 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aspect-term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，比如 </a:t>
            </a:r>
            <a:r>
              <a:rPr lang="en-US" altLang="zh-CN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Thai food</a:t>
            </a:r>
            <a:r>
              <a:rPr lang="zh-CN" altLang="en-US" dirty="0" smtClean="0">
                <a:latin typeface="楷体-简" panose="02010600040101010101" charset="-122"/>
                <a:ea typeface="楷体-简" panose="02010600040101010101" charset="-122"/>
                <a:cs typeface="楷体-简" panose="02010600040101010101" charset="-122"/>
              </a:rPr>
              <a:t>。</a:t>
            </a:r>
            <a:endParaRPr lang="zh-CN" altLang="en-US" dirty="0">
              <a:latin typeface="楷体-简" panose="02010600040101010101" charset="-122"/>
              <a:ea typeface="楷体-简" panose="02010600040101010101" charset="-122"/>
              <a:cs typeface="楷体-简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演示</Application>
  <PresentationFormat>宽屏</PresentationFormat>
  <Paragraphs>70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6" baseType="lpstr">
      <vt:lpstr>Arial</vt:lpstr>
      <vt:lpstr>方正书宋_GBK</vt:lpstr>
      <vt:lpstr>Wingdings</vt:lpstr>
      <vt:lpstr>Arial</vt:lpstr>
      <vt:lpstr>楷体-简</vt:lpstr>
      <vt:lpstr>华文楷体</vt:lpstr>
      <vt:lpstr>宋体-简</vt:lpstr>
      <vt:lpstr>华文宋体</vt:lpstr>
      <vt:lpstr>宋体</vt:lpstr>
      <vt:lpstr>Calibri Light</vt:lpstr>
      <vt:lpstr>Helvetica Neue</vt:lpstr>
      <vt:lpstr>微软雅黑</vt:lpstr>
      <vt:lpstr>苹方-简</vt:lpstr>
      <vt:lpstr>Arial Unicode MS</vt:lpstr>
      <vt:lpstr>Calibri</vt:lpstr>
      <vt:lpstr>儷黑 Pro</vt:lpstr>
      <vt:lpstr>圆体-繁</vt:lpstr>
      <vt:lpstr>娃娃体-繁</vt:lpstr>
      <vt:lpstr>报隶-简</vt:lpstr>
      <vt:lpstr>娃娃体-简</vt:lpstr>
      <vt:lpstr>手札体-繁</vt:lpstr>
      <vt:lpstr>標楷體</vt:lpstr>
      <vt:lpstr>蘋果儷中黑</vt:lpstr>
      <vt:lpstr>Office 主题</vt:lpstr>
      <vt:lpstr>深度学习与细粒度情感分析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深度学习在情感分析中的应用</dc:title>
  <dc:creator>Microsoft Office 用户</dc:creator>
  <cp:lastModifiedBy>zhixuan</cp:lastModifiedBy>
  <cp:revision>36</cp:revision>
  <dcterms:created xsi:type="dcterms:W3CDTF">2018-11-24T10:19:22Z</dcterms:created>
  <dcterms:modified xsi:type="dcterms:W3CDTF">2018-11-24T10:19:22Z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2052-2.2.0.623</vt:lpwstr>
  </property>
</Properties>
</file>