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  <p:sldId id="25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冬阳 连" initials="冬阳" lastIdx="3" clrIdx="0">
    <p:extLst>
      <p:ext uri="{19B8F6BF-5375-455C-9EA6-DF929625EA0E}">
        <p15:presenceInfo xmlns:p15="http://schemas.microsoft.com/office/powerpoint/2012/main" userId="5c6296cdc361b0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97FA7-0C30-4022-8201-6F88424DD66F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879BD-FC97-4BF3-9306-164E4690F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F6697-E186-48E4-BD4E-6361DF7AF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70D8AB-7A6A-48D1-BB44-D722C2442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1E5D0-0FA6-49FB-B75B-65911DAF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C76FC-9F47-4849-82AD-5AFBB97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789B8-FC61-4F03-986A-7E536F29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607B-902B-43DE-85D2-64019C15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20D0E-BDF9-47F2-A591-8957546D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1D7A8-CB7B-43C3-BAD5-04E38FEC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931A7-C59C-4F45-B5E9-3586DE36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143A7-4747-4ECC-AED1-350EFB00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6CC9B-30EA-46E2-B5E6-3F9F068AC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D869B-4EA9-4C73-8E71-47F1870C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92BA8-14ED-4FA4-AD84-5F7B1A69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D7721-FAE5-4FA6-B09F-32DB1EE8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2A86B-AEF8-4C20-B9A6-6BABEDD1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5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806E-8570-4D4C-B9C4-4AEE9B1D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F94A2-CEB3-4784-9667-F4DDB98E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7E070-5CA1-4FD3-A17F-91741A3C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E5E7D-3063-4FD3-8CC3-A1ACD5A8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809F-D67C-46A2-A440-EDDC2B7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2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47618-2B98-4AAD-8B7A-CF02D4A5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DC3D3-DB99-4384-BFE2-BBEFBD94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B9DCF-6D4A-4D6B-90D8-6A1D984C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2B195-644E-4DC6-9C0F-F0D0C302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A7515-41FE-4F1C-A435-4B1CA32B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2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7CE88-E043-46FA-ADC7-D16049AC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E1F6B-E6A5-4AB4-A063-8056CD35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42A74-A856-42CA-9184-0F44B501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A3D4D-A6BD-4901-A6E1-93E6450D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12F69-1467-4CED-A618-937B0E4F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21395C-6541-4284-A350-B784ECC0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4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52456-5FAF-449C-A638-3537EE7B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02275-1C4E-4F92-9AA7-8D494845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466F1-F204-4691-83F6-0CA526C58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8D7EB2-1C2E-4B77-9FBE-53E5BD78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3B6BDC-5D3E-4690-A843-78E896AC4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B148B-B3AD-40E9-8110-62297929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1919B1-E673-4B26-A2E1-A9841174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597B8A-C33D-4872-8748-005CFC31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6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86FE5-AB4C-4D48-AC81-84592CBC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64B63-C61F-428F-B376-BAB9B110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F32FF1-A3BA-4B92-8A11-550FD452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7CB788-EFC8-40F4-9225-DFE888ED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1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3F2D43-A725-40D4-96CC-8E525D8B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C21B31-AA33-4CB3-B8E4-E5D989C3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FC3326-FD82-49C1-949A-2CB7F3AB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E455C-3028-4AD8-A5DC-CB19D630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5C7F5-F5CC-4A6A-AD0C-BF72658A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45DDD2-1956-4617-8F76-1E854DD8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578B4-D087-4001-ACF0-592C9B7E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5160B-1111-44CE-96A6-6E47180D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06291-1222-482B-88F7-60D6CDA3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0501D-2D0E-4899-885B-59041F6A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B0A9DF-6CE2-4FEC-8F85-B4FDD8D31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4AF94-2489-45B6-A05B-0851A556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953BC-22F8-4CC1-982D-9A4ADDC6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BD235-66E2-44F9-88AA-0C4D36CB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0944F-5297-436A-AA59-1BC13B2C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E19FA-DB4A-4600-8C40-67D512E7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E1D87-C139-4010-8FD4-032932BC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50535-2071-4B8B-AE07-86587C335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AC4FB-C2E6-49BB-8D9B-B0C085F040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CBC84-AD3E-4233-A2CB-31BDDE776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4D01F-124A-4C8B-8035-256DA60BB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195C-7A5F-4434-A628-77CAA3C51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F9A491-73DD-43D5-89AE-0C780CFFAFE6}"/>
              </a:ext>
            </a:extLst>
          </p:cNvPr>
          <p:cNvSpPr txBox="1"/>
          <p:nvPr/>
        </p:nvSpPr>
        <p:spPr>
          <a:xfrm>
            <a:off x="2292120" y="1550255"/>
            <a:ext cx="7050846" cy="146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800" dirty="0"/>
              <a:t>主题模型与词嵌入</a:t>
            </a:r>
          </a:p>
          <a:p>
            <a:pPr algn="ctr">
              <a:lnSpc>
                <a:spcPct val="125000"/>
              </a:lnSpc>
            </a:pPr>
            <a:r>
              <a:rPr lang="en-US" altLang="zh-CN" sz="2500" dirty="0"/>
              <a:t>Topic Model and Word Embedding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7678AA-5359-4445-AE9B-E6B5FF55439C}"/>
              </a:ext>
            </a:extLst>
          </p:cNvPr>
          <p:cNvSpPr txBox="1"/>
          <p:nvPr/>
        </p:nvSpPr>
        <p:spPr>
          <a:xfrm>
            <a:off x="3872211" y="5538768"/>
            <a:ext cx="402401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Euclid" panose="02020503060505020303" pitchFamily="18" charset="0"/>
              </a:rPr>
              <a:t>2018/12/29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张义策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A82C43E-D8ED-4C7C-AA99-D84317338040}"/>
              </a:ext>
            </a:extLst>
          </p:cNvPr>
          <p:cNvCxnSpPr/>
          <p:nvPr/>
        </p:nvCxnSpPr>
        <p:spPr>
          <a:xfrm flipV="1">
            <a:off x="1776000" y="1569305"/>
            <a:ext cx="86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D35BC1-CA43-47CC-B490-2151EB50DAD8}"/>
              </a:ext>
            </a:extLst>
          </p:cNvPr>
          <p:cNvCxnSpPr/>
          <p:nvPr/>
        </p:nvCxnSpPr>
        <p:spPr>
          <a:xfrm flipV="1">
            <a:off x="1776000" y="3088458"/>
            <a:ext cx="86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3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1317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PLSA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08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11262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动机</a:t>
            </a:r>
            <a:endParaRPr lang="en-US" altLang="zh-CN" sz="2400" b="1" dirty="0">
              <a:latin typeface="Euclid" panose="020205030605050203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51AB62-6C75-4864-A3FA-82EFC613A24A}"/>
              </a:ext>
            </a:extLst>
          </p:cNvPr>
          <p:cNvSpPr txBox="1"/>
          <p:nvPr/>
        </p:nvSpPr>
        <p:spPr>
          <a:xfrm>
            <a:off x="464750" y="3302269"/>
            <a:ext cx="470415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&lt;2001</a:t>
            </a:r>
            <a:r>
              <a:rPr lang="zh-CN" altLang="en-US" sz="2400" dirty="0">
                <a:latin typeface="+mn-ea"/>
              </a:rPr>
              <a:t>年</a:t>
            </a:r>
            <a:r>
              <a:rPr lang="en-US" altLang="zh-CN" sz="2400" dirty="0">
                <a:latin typeface="+mn-ea"/>
              </a:rPr>
              <a:t>&gt; LSA</a:t>
            </a:r>
            <a:r>
              <a:rPr lang="zh-CN" altLang="en-US" sz="2400" dirty="0">
                <a:latin typeface="+mn-ea"/>
              </a:rPr>
              <a:t>的概率版本：</a:t>
            </a:r>
            <a:r>
              <a:rPr lang="en-US" altLang="zh-CN" sz="2400" dirty="0">
                <a:latin typeface="+mn-ea"/>
              </a:rPr>
              <a:t>PLSA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0D8B36-924A-4ED9-9779-6988BB16A49A}"/>
              </a:ext>
            </a:extLst>
          </p:cNvPr>
          <p:cNvSpPr txBox="1"/>
          <p:nvPr/>
        </p:nvSpPr>
        <p:spPr>
          <a:xfrm>
            <a:off x="1407725" y="1811537"/>
            <a:ext cx="1017467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奇异值分解的时间复杂度为</a:t>
            </a:r>
            <a:r>
              <a:rPr lang="en-US" altLang="zh-CN" sz="2400" i="1" dirty="0">
                <a:latin typeface="Euclid" panose="02020503060505020303" pitchFamily="18" charset="0"/>
              </a:rPr>
              <a:t>O(mn</a:t>
            </a:r>
            <a:r>
              <a:rPr lang="en-US" altLang="zh-CN" sz="2400" baseline="30000" dirty="0">
                <a:latin typeface="Euclid" panose="02020503060505020303" pitchFamily="18" charset="0"/>
              </a:rPr>
              <a:t>2</a:t>
            </a:r>
            <a:r>
              <a:rPr lang="en-US" altLang="zh-CN" sz="2400" i="1" dirty="0">
                <a:latin typeface="Euclid" panose="02020503060505020303" pitchFamily="18" charset="0"/>
              </a:rPr>
              <a:t>)</a:t>
            </a:r>
            <a:r>
              <a:rPr lang="zh-CN" altLang="en-US" sz="2400" dirty="0">
                <a:latin typeface="Euclid" panose="02020503060505020303" pitchFamily="18" charset="0"/>
              </a:rPr>
              <a:t>，计算量太大。而且，</a:t>
            </a:r>
            <a:r>
              <a:rPr lang="en-US" altLang="zh-CN" sz="2400" dirty="0">
                <a:latin typeface="Euclid" panose="02020503060505020303" pitchFamily="18" charset="0"/>
              </a:rPr>
              <a:t>term-doc</a:t>
            </a:r>
            <a:r>
              <a:rPr lang="zh-CN" altLang="en-US" sz="2400" dirty="0">
                <a:latin typeface="Euclid" panose="02020503060505020303" pitchFamily="18" charset="0"/>
              </a:rPr>
              <a:t>矩阵常常是十分稀疏的。</a:t>
            </a:r>
            <a:endParaRPr lang="en-US" altLang="zh-CN" sz="2400" b="1" dirty="0">
              <a:latin typeface="Euclid" panose="0202050306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EBE2D8-A8FD-41F6-97F4-62F0B664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70" y="4411319"/>
            <a:ext cx="4322709" cy="105255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8B5754-1772-4E08-84A2-4A3097D64AEC}"/>
              </a:ext>
            </a:extLst>
          </p:cNvPr>
          <p:cNvSpPr/>
          <p:nvPr/>
        </p:nvSpPr>
        <p:spPr>
          <a:xfrm>
            <a:off x="464750" y="5966845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>
                <a:latin typeface="+mn-ea"/>
              </a:rPr>
              <a:t>EM</a:t>
            </a:r>
            <a:r>
              <a:rPr lang="zh-CN" altLang="en-US" sz="2400" dirty="0">
                <a:latin typeface="+mn-ea"/>
              </a:rPr>
              <a:t>算法求解。</a:t>
            </a:r>
          </a:p>
        </p:txBody>
      </p:sp>
    </p:spTree>
    <p:extLst>
      <p:ext uri="{BB962C8B-B14F-4D97-AF65-F5344CB8AC3E}">
        <p14:creationId xmlns:p14="http://schemas.microsoft.com/office/powerpoint/2010/main" val="18991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LDA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936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11262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动机</a:t>
            </a:r>
            <a:endParaRPr lang="en-US" altLang="zh-CN" sz="2400" b="1" dirty="0">
              <a:latin typeface="Euclid" panose="020205030605050203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51AB62-6C75-4864-A3FA-82EFC613A24A}"/>
              </a:ext>
            </a:extLst>
          </p:cNvPr>
          <p:cNvSpPr txBox="1"/>
          <p:nvPr/>
        </p:nvSpPr>
        <p:spPr>
          <a:xfrm>
            <a:off x="401139" y="2736053"/>
            <a:ext cx="92625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&lt;2004</a:t>
            </a:r>
            <a:r>
              <a:rPr lang="zh-CN" altLang="en-US" sz="2400" dirty="0">
                <a:latin typeface="+mn-ea"/>
              </a:rPr>
              <a:t>年</a:t>
            </a:r>
            <a:r>
              <a:rPr lang="en-US" altLang="zh-CN" sz="2400" dirty="0">
                <a:latin typeface="+mn-ea"/>
              </a:rPr>
              <a:t>&gt; PLSA</a:t>
            </a:r>
            <a:r>
              <a:rPr lang="zh-CN" altLang="en-US" sz="2400" dirty="0">
                <a:latin typeface="+mn-ea"/>
              </a:rPr>
              <a:t>的贝叶斯版本：</a:t>
            </a:r>
            <a:r>
              <a:rPr lang="en-US" altLang="zh-CN" sz="2400" dirty="0">
                <a:latin typeface="+mn-ea"/>
              </a:rPr>
              <a:t>LDA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Latent Dirichlet Allocation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0D8B36-924A-4ED9-9779-6988BB16A49A}"/>
              </a:ext>
            </a:extLst>
          </p:cNvPr>
          <p:cNvSpPr txBox="1"/>
          <p:nvPr/>
        </p:nvSpPr>
        <p:spPr>
          <a:xfrm>
            <a:off x="1407725" y="1811537"/>
            <a:ext cx="101746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Euclid" panose="02020503060505020303" pitchFamily="18" charset="0"/>
              </a:rPr>
              <a:t>对模型参数引入先验，“将概率进行到底“。</a:t>
            </a:r>
            <a:endParaRPr lang="en-US" altLang="zh-CN" sz="2400" b="1" dirty="0">
              <a:latin typeface="Euclid" panose="02020503060505020303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81AEA8-74CE-406C-AA25-B4645380B4CA}"/>
              </a:ext>
            </a:extLst>
          </p:cNvPr>
          <p:cNvGrpSpPr/>
          <p:nvPr/>
        </p:nvGrpSpPr>
        <p:grpSpPr>
          <a:xfrm>
            <a:off x="500875" y="3684987"/>
            <a:ext cx="3908459" cy="2943578"/>
            <a:chOff x="3107177" y="3816420"/>
            <a:chExt cx="3908459" cy="2943578"/>
          </a:xfrm>
        </p:grpSpPr>
        <p:pic>
          <p:nvPicPr>
            <p:cNvPr id="7170" name="Picture 2" descr="https://timgsa.baidu.com/timg?image&amp;quality=80&amp;size=b9999_10000&amp;sec=1546065366844&amp;di=af9ef3ea9bb9e25a45ef9f5d88f4ab10&amp;imgtype=0&amp;src=http%3A%2F%2Fs5.51cto.com%2Fwyfs02%2FM02%2F9D%2F78%2FwKioL1mAfvvDO6_CAADokL2R_wI922.jpg">
              <a:extLst>
                <a:ext uri="{FF2B5EF4-FFF2-40B4-BE49-F238E27FC236}">
                  <a16:creationId xmlns:a16="http://schemas.microsoft.com/office/drawing/2014/main" id="{4D7CF2A4-5FAE-4E19-B18A-4FCB4C82B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177" y="3816420"/>
              <a:ext cx="3850498" cy="252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1D7B9A6-9C96-4289-BAF7-10BFE74BA5BD}"/>
                </a:ext>
              </a:extLst>
            </p:cNvPr>
            <p:cNvSpPr txBox="1"/>
            <p:nvPr/>
          </p:nvSpPr>
          <p:spPr>
            <a:xfrm>
              <a:off x="4157465" y="6359888"/>
              <a:ext cx="2858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LDA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中的生成过程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2AECA4C-E46C-4DD9-83F3-58BDB7C67E45}"/>
              </a:ext>
            </a:extLst>
          </p:cNvPr>
          <p:cNvSpPr/>
          <p:nvPr/>
        </p:nvSpPr>
        <p:spPr>
          <a:xfrm>
            <a:off x="5956116" y="4714590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更多推导可参见</a:t>
            </a:r>
            <a:r>
              <a:rPr lang="en-US" altLang="zh-CN" sz="2400" dirty="0">
                <a:latin typeface="+mn-ea"/>
              </a:rPr>
              <a:t>《LDA</a:t>
            </a:r>
            <a:r>
              <a:rPr lang="zh-CN" altLang="en-US" sz="2400" dirty="0">
                <a:latin typeface="+mn-ea"/>
              </a:rPr>
              <a:t>数学八卦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41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LDA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936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90455E6-024C-4C08-8B02-D4A1A6F2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49" y="2377152"/>
            <a:ext cx="5720715" cy="37147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4E3C521-7ECD-4A0C-B97C-C90F2ECA7C03}"/>
              </a:ext>
            </a:extLst>
          </p:cNvPr>
          <p:cNvSpPr txBox="1"/>
          <p:nvPr/>
        </p:nvSpPr>
        <p:spPr>
          <a:xfrm>
            <a:off x="500875" y="1776988"/>
            <a:ext cx="11259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Euclid" panose="02020503060505020303" pitchFamily="18" charset="0"/>
              </a:rPr>
              <a:t>LDA</a:t>
            </a:r>
            <a:r>
              <a:rPr lang="zh-CN" altLang="en-US" sz="2400" dirty="0">
                <a:latin typeface="Euclid" panose="02020503060505020303" pitchFamily="18" charset="0"/>
              </a:rPr>
              <a:t>的结果举例 </a:t>
            </a:r>
            <a:r>
              <a:rPr lang="en-US" altLang="zh-CN" sz="2400" dirty="0">
                <a:latin typeface="Euclid" panose="02020503060505020303" pitchFamily="18" charset="0"/>
              </a:rPr>
              <a:t>(</a:t>
            </a:r>
            <a:r>
              <a:rPr lang="zh-CN" altLang="en-US" sz="2400" dirty="0">
                <a:latin typeface="Euclid" panose="02020503060505020303" pitchFamily="18" charset="0"/>
              </a:rPr>
              <a:t>徐戈等</a:t>
            </a:r>
            <a:r>
              <a:rPr lang="en-US" altLang="zh-CN" sz="2400" dirty="0">
                <a:latin typeface="Euclid" panose="02020503060505020303" pitchFamily="18" charset="0"/>
              </a:rPr>
              <a:t>, 2011)</a:t>
            </a:r>
          </a:p>
        </p:txBody>
      </p:sp>
    </p:spTree>
    <p:extLst>
      <p:ext uri="{BB962C8B-B14F-4D97-AF65-F5344CB8AC3E}">
        <p14:creationId xmlns:p14="http://schemas.microsoft.com/office/powerpoint/2010/main" val="309632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3068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Its Application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88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11259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Euclid" panose="02020503060505020303" pitchFamily="18" charset="0"/>
              </a:rPr>
              <a:t>在评论文本中，人们常常会表达对于某个事物在某个方面</a:t>
            </a:r>
            <a:r>
              <a:rPr lang="en-US" altLang="zh-CN" sz="2400" dirty="0">
                <a:latin typeface="Euclid" panose="02020503060505020303" pitchFamily="18" charset="0"/>
              </a:rPr>
              <a:t>/</a:t>
            </a:r>
            <a:r>
              <a:rPr lang="zh-CN" altLang="en-US" sz="2400" dirty="0">
                <a:latin typeface="Euclid" panose="02020503060505020303" pitchFamily="18" charset="0"/>
              </a:rPr>
              <a:t>属性</a:t>
            </a:r>
            <a:r>
              <a:rPr lang="en-US" altLang="zh-CN" sz="2400" dirty="0">
                <a:latin typeface="Euclid" panose="02020503060505020303" pitchFamily="18" charset="0"/>
              </a:rPr>
              <a:t>(aspect)</a:t>
            </a:r>
            <a:r>
              <a:rPr lang="zh-CN" altLang="en-US" sz="2400" dirty="0">
                <a:latin typeface="Euclid" panose="02020503060505020303" pitchFamily="18" charset="0"/>
              </a:rPr>
              <a:t>的情感。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25033E-5173-4618-AF3D-A5CD854B4C62}"/>
              </a:ext>
            </a:extLst>
          </p:cNvPr>
          <p:cNvSpPr txBox="1"/>
          <p:nvPr/>
        </p:nvSpPr>
        <p:spPr>
          <a:xfrm>
            <a:off x="6331283" y="2842289"/>
            <a:ext cx="4959569" cy="102837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270000" tIns="180000" bIns="180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苹果手机的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摄像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不错，但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电池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是真烂。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我的苹果总是一会就没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了。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2740A4-F4C3-45A2-AB3C-31CAA08BD089}"/>
              </a:ext>
            </a:extLst>
          </p:cNvPr>
          <p:cNvSpPr txBox="1"/>
          <p:nvPr/>
        </p:nvSpPr>
        <p:spPr>
          <a:xfrm>
            <a:off x="466448" y="4480849"/>
            <a:ext cx="112591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Euclid" panose="02020503060505020303" pitchFamily="18" charset="0"/>
              </a:rPr>
              <a:t>因此，对它们进行情感分析的第一步，就是判断文本在讨论事物的哪个</a:t>
            </a:r>
            <a:r>
              <a:rPr lang="en-US" altLang="zh-CN" sz="2400" dirty="0">
                <a:latin typeface="Euclid" panose="02020503060505020303" pitchFamily="18" charset="0"/>
              </a:rPr>
              <a:t>aspect</a:t>
            </a:r>
            <a:r>
              <a:rPr lang="zh-CN" altLang="en-US" sz="2400" dirty="0">
                <a:latin typeface="Euclid" panose="02020503060505020303" pitchFamily="18" charset="0"/>
              </a:rPr>
              <a:t>，这称为</a:t>
            </a:r>
            <a:r>
              <a:rPr lang="en-US" altLang="zh-CN" sz="2400" dirty="0">
                <a:latin typeface="Euclid" panose="02020503060505020303" pitchFamily="18" charset="0"/>
              </a:rPr>
              <a:t>aspect</a:t>
            </a:r>
            <a:r>
              <a:rPr lang="zh-CN" altLang="en-US" sz="2400" dirty="0">
                <a:latin typeface="Euclid" panose="02020503060505020303" pitchFamily="18" charset="0"/>
              </a:rPr>
              <a:t>抽取。</a:t>
            </a:r>
            <a:r>
              <a:rPr lang="en-US" altLang="zh-CN" sz="2400" dirty="0">
                <a:latin typeface="Euclid" panose="02020503060505020303" pitchFamily="18" charset="0"/>
              </a:rPr>
              <a:t>LDA</a:t>
            </a:r>
            <a:r>
              <a:rPr lang="zh-CN" altLang="en-US" sz="2400" dirty="0">
                <a:latin typeface="Euclid" panose="02020503060505020303" pitchFamily="18" charset="0"/>
              </a:rPr>
              <a:t>便天然适合于</a:t>
            </a:r>
            <a:r>
              <a:rPr lang="en-US" altLang="zh-CN" sz="2400" dirty="0">
                <a:latin typeface="Euclid" panose="02020503060505020303" pitchFamily="18" charset="0"/>
              </a:rPr>
              <a:t>aspect</a:t>
            </a:r>
            <a:r>
              <a:rPr lang="zh-CN" altLang="en-US" sz="2400" dirty="0">
                <a:latin typeface="Euclid" panose="02020503060505020303" pitchFamily="18" charset="0"/>
              </a:rPr>
              <a:t>抽取任务的。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3068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Its Application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88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1125910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作者主题</a:t>
            </a:r>
            <a:r>
              <a:rPr lang="zh-CN" altLang="en-US" sz="2400" dirty="0">
                <a:latin typeface="Euclid" panose="02020503060505020303" pitchFamily="18" charset="0"/>
              </a:rPr>
              <a:t>模型（</a:t>
            </a:r>
            <a:r>
              <a:rPr lang="en-US" altLang="zh-CN" sz="2400" dirty="0">
                <a:latin typeface="Euclid" panose="02020503060505020303" pitchFamily="18" charset="0"/>
              </a:rPr>
              <a:t>Author Topic, AT</a:t>
            </a:r>
            <a:r>
              <a:rPr lang="zh-CN" altLang="en-US" sz="2400" dirty="0">
                <a:latin typeface="Euclid" panose="02020503060505020303" pitchFamily="18" charset="0"/>
              </a:rPr>
              <a:t>）：对一个人的写作风格进行建模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计算文本相似度（主题上的相似度）。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推荐系统，使用</a:t>
            </a:r>
            <a:r>
              <a:rPr lang="en-US" altLang="zh-CN" sz="2400" dirty="0">
                <a:latin typeface="Euclid" panose="02020503060505020303" pitchFamily="18" charset="0"/>
              </a:rPr>
              <a:t>LDA</a:t>
            </a:r>
            <a:r>
              <a:rPr lang="zh-CN" altLang="en-US" sz="2400" dirty="0">
                <a:latin typeface="Euclid" panose="02020503060505020303" pitchFamily="18" charset="0"/>
              </a:rPr>
              <a:t>代替</a:t>
            </a:r>
            <a:r>
              <a:rPr lang="en-US" altLang="zh-CN" sz="2400" dirty="0">
                <a:latin typeface="Euclid" panose="02020503060505020303" pitchFamily="18" charset="0"/>
              </a:rPr>
              <a:t>SVD</a:t>
            </a:r>
            <a:r>
              <a:rPr lang="zh-CN" altLang="en-US" sz="2400" dirty="0">
                <a:latin typeface="Euclid" panose="02020503060505020303" pitchFamily="18" charset="0"/>
              </a:rPr>
              <a:t>。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文本分类、聚类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Euclid" panose="02020503060505020303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9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主题模型与词嵌入</a:t>
            </a:r>
            <a:endParaRPr lang="en-US" altLang="zh-CN" sz="3600" dirty="0">
              <a:effectLst>
                <a:glow rad="101600">
                  <a:schemeClr val="accent6">
                    <a:lumMod val="40000"/>
                    <a:lumOff val="60000"/>
                    <a:alpha val="40000"/>
                  </a:schemeClr>
                </a:glow>
              </a:effectLst>
              <a:latin typeface="Bahnschrift" panose="020B0502040204020203" pitchFamily="34" charset="0"/>
              <a:ea typeface="Yu Gothic" panose="020B0400000000000000" pitchFamily="34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60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112591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Euclid" panose="02020503060505020303" pitchFamily="18" charset="0"/>
              </a:rPr>
              <a:t>主题模型与词嵌入的许多功能是重叠的。但也有一些工作将这二者结合，下面介绍几种思路。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Euclid" panose="02020503060505020303" pitchFamily="18" charset="0"/>
              </a:rPr>
              <a:t>主要分为两类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4E6F4B-7981-48B6-8EA0-FF21B3115CD0}"/>
              </a:ext>
            </a:extLst>
          </p:cNvPr>
          <p:cNvSpPr txBox="1"/>
          <p:nvPr/>
        </p:nvSpPr>
        <p:spPr>
          <a:xfrm>
            <a:off x="1109661" y="4024888"/>
            <a:ext cx="755808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Euclid" panose="02020503060505020303" pitchFamily="18" charset="0"/>
              </a:rPr>
              <a:t>使用主题模型辅助词向量的训练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Euclid" panose="02020503060505020303" pitchFamily="18" charset="0"/>
              </a:rPr>
              <a:t>从训练好的词嵌入矩阵中，学习主题模型</a:t>
            </a:r>
          </a:p>
        </p:txBody>
      </p:sp>
    </p:spTree>
    <p:extLst>
      <p:ext uri="{BB962C8B-B14F-4D97-AF65-F5344CB8AC3E}">
        <p14:creationId xmlns:p14="http://schemas.microsoft.com/office/powerpoint/2010/main" val="424088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使用主题模型辅助词向量的训练</a:t>
            </a:r>
            <a:endParaRPr lang="en-US" altLang="zh-CN" sz="3600" dirty="0">
              <a:effectLst>
                <a:glow rad="101600">
                  <a:schemeClr val="accent6">
                    <a:lumMod val="40000"/>
                    <a:lumOff val="60000"/>
                    <a:alpha val="40000"/>
                  </a:schemeClr>
                </a:glow>
              </a:effectLst>
              <a:latin typeface="Bahnschrift" panose="020B0502040204020203" pitchFamily="34" charset="0"/>
              <a:ea typeface="Yu Gothic" panose="020B0400000000000000" pitchFamily="34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648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955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Euclid" panose="02020503060505020303" pitchFamily="18" charset="0"/>
              </a:rPr>
              <a:t>(Liu</a:t>
            </a:r>
            <a:r>
              <a:rPr lang="zh-CN" altLang="en-US" sz="2400" dirty="0">
                <a:latin typeface="Euclid" panose="02020503060505020303" pitchFamily="18" charset="0"/>
              </a:rPr>
              <a:t>等</a:t>
            </a:r>
            <a:r>
              <a:rPr lang="en-US" altLang="zh-CN" sz="2400" dirty="0">
                <a:latin typeface="Euclid" panose="02020503060505020303" pitchFamily="18" charset="0"/>
              </a:rPr>
              <a:t>, 2015) </a:t>
            </a:r>
            <a:r>
              <a:rPr lang="zh-CN" altLang="en-US" sz="2400" dirty="0">
                <a:latin typeface="Euclid" panose="02020503060505020303" pitchFamily="18" charset="0"/>
              </a:rPr>
              <a:t>认为一个词在不同的主题下，其词向量也应不同。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10E957-2B98-489F-A45B-ADA6EC7C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13" y="2688170"/>
            <a:ext cx="4748212" cy="34735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E21027-A057-4C95-BF8F-662DC4AE38DE}"/>
              </a:ext>
            </a:extLst>
          </p:cNvPr>
          <p:cNvSpPr txBox="1"/>
          <p:nvPr/>
        </p:nvSpPr>
        <p:spPr>
          <a:xfrm>
            <a:off x="7754574" y="6256994"/>
            <a:ext cx="312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 Word Embedding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095B0C-46EA-4518-AFD8-3B3F06655FB4}"/>
              </a:ext>
            </a:extLst>
          </p:cNvPr>
          <p:cNvSpPr txBox="1"/>
          <p:nvPr/>
        </p:nvSpPr>
        <p:spPr>
          <a:xfrm>
            <a:off x="500876" y="2596138"/>
            <a:ext cx="59856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Euclid" panose="02020503060505020303" pitchFamily="18" charset="0"/>
              </a:rPr>
              <a:t>最简单的思路是，将不同主题下同一个词视为不同的词 </a:t>
            </a:r>
            <a:r>
              <a:rPr lang="en-US" altLang="zh-CN" sz="2400" dirty="0">
                <a:latin typeface="Euclid" panose="02020503060505020303" pitchFamily="18" charset="0"/>
              </a:rPr>
              <a:t>(TWE-2)</a:t>
            </a:r>
            <a:r>
              <a:rPr lang="zh-CN" altLang="en-US" sz="2400" dirty="0">
                <a:latin typeface="Euclid" panose="02020503060505020303" pitchFamily="18" charset="0"/>
              </a:rPr>
              <a:t>。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35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使用主题模型辅助词向量的训练</a:t>
            </a:r>
            <a:endParaRPr lang="en-US" altLang="zh-CN" sz="3600" dirty="0">
              <a:effectLst>
                <a:glow rad="101600">
                  <a:schemeClr val="accent6">
                    <a:lumMod val="40000"/>
                    <a:lumOff val="60000"/>
                    <a:alpha val="40000"/>
                  </a:schemeClr>
                </a:glow>
              </a:effectLst>
              <a:latin typeface="Bahnschrift" panose="020B0502040204020203" pitchFamily="34" charset="0"/>
              <a:ea typeface="Yu Gothic" panose="020B0400000000000000" pitchFamily="34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648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111101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Euclid" panose="02020503060505020303" pitchFamily="18" charset="0"/>
              </a:rPr>
              <a:t>(Ren</a:t>
            </a:r>
            <a:r>
              <a:rPr lang="zh-CN" altLang="en-US" sz="2400" dirty="0">
                <a:latin typeface="Euclid" panose="02020503060505020303" pitchFamily="18" charset="0"/>
              </a:rPr>
              <a:t>等</a:t>
            </a:r>
            <a:r>
              <a:rPr lang="en-US" altLang="zh-CN" sz="2400" dirty="0">
                <a:latin typeface="Euclid" panose="02020503060505020303" pitchFamily="18" charset="0"/>
              </a:rPr>
              <a:t>, 2016) </a:t>
            </a:r>
            <a:r>
              <a:rPr lang="zh-CN" altLang="en-US" sz="2400" dirty="0">
                <a:latin typeface="Euclid" panose="02020503060505020303" pitchFamily="18" charset="0"/>
              </a:rPr>
              <a:t>认为词向量的训练过程除了应该涉及情感信息</a:t>
            </a:r>
            <a:r>
              <a:rPr lang="en-US" altLang="zh-CN" sz="2400" dirty="0">
                <a:latin typeface="Euclid" panose="02020503060505020303" pitchFamily="18" charset="0"/>
              </a:rPr>
              <a:t>(Tang</a:t>
            </a:r>
            <a:r>
              <a:rPr lang="zh-CN" altLang="en-US" sz="2400" dirty="0">
                <a:latin typeface="Euclid" panose="02020503060505020303" pitchFamily="18" charset="0"/>
              </a:rPr>
              <a:t>等</a:t>
            </a:r>
            <a:r>
              <a:rPr lang="en-US" altLang="zh-CN" sz="2400" dirty="0">
                <a:latin typeface="Euclid" panose="02020503060505020303" pitchFamily="18" charset="0"/>
              </a:rPr>
              <a:t>, 2014)</a:t>
            </a:r>
            <a:r>
              <a:rPr lang="zh-CN" altLang="en-US" sz="2400" dirty="0">
                <a:latin typeface="Euclid" panose="02020503060505020303" pitchFamily="18" charset="0"/>
              </a:rPr>
              <a:t>，还应该涉及主题信息。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77B0CB-8033-40DD-B4A4-043947DEE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26" y="2888195"/>
            <a:ext cx="6221799" cy="29492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4EBAF7E-AC89-47F1-AF14-406E40F5E5A7}"/>
              </a:ext>
            </a:extLst>
          </p:cNvPr>
          <p:cNvSpPr txBox="1"/>
          <p:nvPr/>
        </p:nvSpPr>
        <p:spPr>
          <a:xfrm>
            <a:off x="506211" y="4803682"/>
            <a:ext cx="4808737" cy="10337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270000" tIns="180000" bIns="180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正面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这车真安静，可喜欢了。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负面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这车的音响是真安静，简直智障。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EDD144-C16C-4722-B84D-F6A90ACD39C0}"/>
              </a:ext>
            </a:extLst>
          </p:cNvPr>
          <p:cNvSpPr txBox="1"/>
          <p:nvPr/>
        </p:nvSpPr>
        <p:spPr>
          <a:xfrm>
            <a:off x="506212" y="3429000"/>
            <a:ext cx="4808738" cy="687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270000" tIns="180000" bIns="180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Good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Bad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对应的词向量的相似度应该很小。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70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在词嵌入矩阵上学习主题模型</a:t>
            </a:r>
            <a:endParaRPr lang="en-US" altLang="zh-CN" sz="3600" dirty="0">
              <a:effectLst>
                <a:glow rad="101600">
                  <a:schemeClr val="accent6">
                    <a:lumMod val="40000"/>
                    <a:lumOff val="60000"/>
                    <a:alpha val="40000"/>
                  </a:schemeClr>
                </a:glow>
              </a:effectLst>
              <a:latin typeface="Bahnschrift" panose="020B0502040204020203" pitchFamily="34" charset="0"/>
              <a:ea typeface="Yu Gothic" panose="020B0400000000000000" pitchFamily="34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594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111101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Euclid" panose="02020503060505020303" pitchFamily="18" charset="0"/>
              </a:rPr>
              <a:t>(Cao</a:t>
            </a:r>
            <a:r>
              <a:rPr lang="zh-CN" altLang="en-US" sz="2400" dirty="0">
                <a:latin typeface="Euclid" panose="02020503060505020303" pitchFamily="18" charset="0"/>
              </a:rPr>
              <a:t>等</a:t>
            </a:r>
            <a:r>
              <a:rPr lang="en-US" altLang="zh-CN" sz="2400" dirty="0">
                <a:latin typeface="Euclid" panose="02020503060505020303" pitchFamily="18" charset="0"/>
              </a:rPr>
              <a:t>, 2015) </a:t>
            </a:r>
            <a:r>
              <a:rPr lang="zh-CN" altLang="en-US" sz="2400" dirty="0">
                <a:latin typeface="Euclid" panose="02020503060505020303" pitchFamily="18" charset="0"/>
              </a:rPr>
              <a:t>在通过训练好的词嵌入矩阵</a:t>
            </a:r>
            <a:r>
              <a:rPr lang="en-US" altLang="zh-CN" sz="2400" dirty="0">
                <a:latin typeface="Euclid" panose="02020503060505020303" pitchFamily="18" charset="0"/>
              </a:rPr>
              <a:t>E</a:t>
            </a:r>
            <a:r>
              <a:rPr lang="zh-CN" altLang="en-US" sz="2400" dirty="0">
                <a:latin typeface="Euclid" panose="02020503060505020303" pitchFamily="18" charset="0"/>
              </a:rPr>
              <a:t>，将单词表示成向量，然后使用一个文档嵌入矩阵将文档表示成向量，然后计算两个向量的相似度。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Euclid" panose="02020503060505020303" pitchFamily="18" charset="0"/>
              </a:rPr>
              <a:t>训练目标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F1E2F9-8260-48C5-B211-B209A612077A}"/>
              </a:ext>
            </a:extLst>
          </p:cNvPr>
          <p:cNvSpPr txBox="1"/>
          <p:nvPr/>
        </p:nvSpPr>
        <p:spPr>
          <a:xfrm>
            <a:off x="1109661" y="4024888"/>
            <a:ext cx="755808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latin typeface="Euclid" panose="02020503060505020303" pitchFamily="18" charset="0"/>
              </a:rPr>
              <a:t>单词</a:t>
            </a:r>
            <a:r>
              <a:rPr lang="en-US" altLang="zh-CN" sz="2400" i="1" dirty="0">
                <a:latin typeface="Euclid" panose="02020503060505020303" pitchFamily="18" charset="0"/>
              </a:rPr>
              <a:t>w</a:t>
            </a:r>
            <a:r>
              <a:rPr lang="zh-CN" altLang="en-US" sz="2400" i="1" dirty="0">
                <a:latin typeface="Euclid" panose="02020503060505020303" pitchFamily="18" charset="0"/>
              </a:rPr>
              <a:t>、</a:t>
            </a:r>
            <a:r>
              <a:rPr lang="zh-CN" altLang="en-US" sz="2400" dirty="0">
                <a:latin typeface="Euclid" panose="02020503060505020303" pitchFamily="18" charset="0"/>
              </a:rPr>
              <a:t>单词</a:t>
            </a:r>
            <a:r>
              <a:rPr lang="en-US" altLang="zh-CN" sz="2400" i="1" dirty="0">
                <a:latin typeface="Euclid" panose="02020503060505020303" pitchFamily="18" charset="0"/>
              </a:rPr>
              <a:t>w</a:t>
            </a:r>
            <a:r>
              <a:rPr lang="zh-CN" altLang="en-US" sz="2400" dirty="0">
                <a:latin typeface="Euclid" panose="02020503060505020303" pitchFamily="18" charset="0"/>
              </a:rPr>
              <a:t>出现的文档</a:t>
            </a:r>
            <a:r>
              <a:rPr lang="en-US" altLang="zh-CN" sz="2400" i="1" dirty="0" err="1">
                <a:latin typeface="Euclid" panose="02020503060505020303" pitchFamily="18" charset="0"/>
              </a:rPr>
              <a:t>d</a:t>
            </a:r>
            <a:r>
              <a:rPr lang="en-US" altLang="zh-CN" sz="2400" baseline="30000" dirty="0" err="1">
                <a:latin typeface="Euclid" panose="02020503060505020303" pitchFamily="18" charset="0"/>
              </a:rPr>
              <a:t>pos</a:t>
            </a:r>
            <a:r>
              <a:rPr lang="zh-CN" altLang="en-US" sz="2400" dirty="0">
                <a:latin typeface="Euclid" panose="02020503060505020303" pitchFamily="18" charset="0"/>
              </a:rPr>
              <a:t>，相似度高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latin typeface="Euclid" panose="02020503060505020303" pitchFamily="18" charset="0"/>
              </a:rPr>
              <a:t>单词</a:t>
            </a:r>
            <a:r>
              <a:rPr lang="en-US" altLang="zh-CN" sz="2400" i="1" dirty="0">
                <a:latin typeface="Euclid" panose="02020503060505020303" pitchFamily="18" charset="0"/>
              </a:rPr>
              <a:t>w</a:t>
            </a:r>
            <a:r>
              <a:rPr lang="zh-CN" altLang="en-US" sz="2400" i="1" dirty="0">
                <a:latin typeface="Euclid" panose="02020503060505020303" pitchFamily="18" charset="0"/>
              </a:rPr>
              <a:t>、</a:t>
            </a:r>
            <a:r>
              <a:rPr lang="zh-CN" altLang="en-US" sz="2400" dirty="0">
                <a:latin typeface="Euclid" panose="02020503060505020303" pitchFamily="18" charset="0"/>
              </a:rPr>
              <a:t>随机采样的文档</a:t>
            </a:r>
            <a:r>
              <a:rPr lang="en-US" altLang="zh-CN" sz="2400" i="1" dirty="0" err="1">
                <a:latin typeface="Euclid" panose="02020503060505020303" pitchFamily="18" charset="0"/>
              </a:rPr>
              <a:t>d</a:t>
            </a:r>
            <a:r>
              <a:rPr lang="en-US" altLang="zh-CN" sz="2400" baseline="30000" dirty="0" err="1">
                <a:latin typeface="Euclid" panose="02020503060505020303" pitchFamily="18" charset="0"/>
              </a:rPr>
              <a:t>neg</a:t>
            </a:r>
            <a:r>
              <a:rPr lang="zh-CN" altLang="en-US" sz="2400" dirty="0">
                <a:latin typeface="Euclid" panose="02020503060505020303" pitchFamily="18" charset="0"/>
              </a:rPr>
              <a:t>，相似度低</a:t>
            </a:r>
            <a:endParaRPr lang="en-US" altLang="zh-CN" sz="2400" baseline="300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9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在词嵌入矩阵上学习主题模型</a:t>
            </a:r>
            <a:endParaRPr lang="en-US" altLang="zh-CN" sz="3600" dirty="0">
              <a:effectLst>
                <a:glow rad="101600">
                  <a:schemeClr val="accent6">
                    <a:lumMod val="40000"/>
                    <a:lumOff val="60000"/>
                    <a:alpha val="40000"/>
                  </a:schemeClr>
                </a:glow>
              </a:effectLst>
              <a:latin typeface="Bahnschrift" panose="020B0502040204020203" pitchFamily="34" charset="0"/>
              <a:ea typeface="Yu Gothic" panose="020B0400000000000000" pitchFamily="34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594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111101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Euclid" panose="02020503060505020303" pitchFamily="18" charset="0"/>
              </a:rPr>
              <a:t>(He</a:t>
            </a:r>
            <a:r>
              <a:rPr lang="zh-CN" altLang="en-US" sz="2400" dirty="0">
                <a:latin typeface="Euclid" panose="02020503060505020303" pitchFamily="18" charset="0"/>
              </a:rPr>
              <a:t>等</a:t>
            </a:r>
            <a:r>
              <a:rPr lang="en-US" altLang="zh-CN" sz="2400" dirty="0">
                <a:latin typeface="Euclid" panose="02020503060505020303" pitchFamily="18" charset="0"/>
              </a:rPr>
              <a:t>, 2017) </a:t>
            </a:r>
            <a:r>
              <a:rPr lang="zh-CN" altLang="en-US" sz="2400" dirty="0">
                <a:latin typeface="Euclid" panose="02020503060505020303" pitchFamily="18" charset="0"/>
              </a:rPr>
              <a:t>通过</a:t>
            </a:r>
            <a:r>
              <a:rPr lang="en-US" altLang="zh-CN" sz="2400" dirty="0">
                <a:latin typeface="Euclid" panose="02020503060505020303" pitchFamily="18" charset="0"/>
              </a:rPr>
              <a:t>attention</a:t>
            </a:r>
            <a:r>
              <a:rPr lang="zh-CN" altLang="en-US" sz="2400" dirty="0">
                <a:latin typeface="Euclid" panose="02020503060505020303" pitchFamily="18" charset="0"/>
              </a:rPr>
              <a:t>将句子表示成一个向量</a:t>
            </a:r>
            <a:r>
              <a:rPr lang="en-US" altLang="zh-CN" sz="2400" dirty="0" err="1">
                <a:latin typeface="Euclid" panose="02020503060505020303" pitchFamily="18" charset="0"/>
              </a:rPr>
              <a:t>z</a:t>
            </a:r>
            <a:r>
              <a:rPr lang="en-US" altLang="zh-CN" sz="2400" baseline="-25000" dirty="0" err="1">
                <a:latin typeface="Euclid" panose="02020503060505020303" pitchFamily="18" charset="0"/>
              </a:rPr>
              <a:t>s</a:t>
            </a:r>
            <a:r>
              <a:rPr lang="zh-CN" altLang="en-US" sz="2400" dirty="0">
                <a:latin typeface="Euclid" panose="02020503060505020303" pitchFamily="18" charset="0"/>
              </a:rPr>
              <a:t>，然后预测它的主题</a:t>
            </a:r>
            <a:r>
              <a:rPr lang="en-US" altLang="zh-CN" sz="2400" dirty="0" err="1">
                <a:latin typeface="Euclid" panose="02020503060505020303" pitchFamily="18" charset="0"/>
              </a:rPr>
              <a:t>p</a:t>
            </a:r>
            <a:r>
              <a:rPr lang="en-US" altLang="zh-CN" sz="2400" baseline="-25000" dirty="0" err="1">
                <a:latin typeface="Euclid" panose="02020503060505020303" pitchFamily="18" charset="0"/>
              </a:rPr>
              <a:t>t</a:t>
            </a:r>
            <a:r>
              <a:rPr lang="zh-CN" altLang="en-US" sz="2400" dirty="0">
                <a:latin typeface="Euclid" panose="02020503060505020303" pitchFamily="18" charset="0"/>
              </a:rPr>
              <a:t>分布。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Euclid" panose="0202050306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69B60E-DE15-4985-A79F-FAA302A95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048000"/>
            <a:ext cx="5543550" cy="3476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1D2A0F-12E4-44F1-9970-4AFCB02AD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693" y="3214296"/>
            <a:ext cx="1724025" cy="590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2B5E4D-40E1-46E2-B0C1-66485917486E}"/>
              </a:ext>
            </a:extLst>
          </p:cNvPr>
          <p:cNvSpPr/>
          <p:nvPr/>
        </p:nvSpPr>
        <p:spPr>
          <a:xfrm>
            <a:off x="500875" y="2501238"/>
            <a:ext cx="605566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Euclid" panose="02020503060505020303" pitchFamily="18" charset="0"/>
              </a:rPr>
              <a:t>接着使用主题嵌入矩阵</a:t>
            </a:r>
            <a:r>
              <a:rPr lang="en-US" altLang="zh-CN" sz="2400" dirty="0">
                <a:latin typeface="Euclid" panose="02020503060505020303" pitchFamily="18" charset="0"/>
              </a:rPr>
              <a:t>T</a:t>
            </a:r>
            <a:r>
              <a:rPr lang="zh-CN" altLang="en-US" sz="2400" dirty="0">
                <a:latin typeface="Euclid" panose="02020503060505020303" pitchFamily="18" charset="0"/>
              </a:rPr>
              <a:t>，根据</a:t>
            </a:r>
            <a:r>
              <a:rPr lang="en-US" altLang="zh-CN" sz="2400" dirty="0" err="1">
                <a:latin typeface="Euclid" panose="02020503060505020303" pitchFamily="18" charset="0"/>
              </a:rPr>
              <a:t>p</a:t>
            </a:r>
            <a:r>
              <a:rPr lang="en-US" altLang="zh-CN" sz="2400" baseline="-25000" dirty="0" err="1">
                <a:latin typeface="Euclid" panose="02020503060505020303" pitchFamily="18" charset="0"/>
              </a:rPr>
              <a:t>t</a:t>
            </a:r>
            <a:r>
              <a:rPr lang="zh-CN" altLang="en-US" sz="2400" dirty="0">
                <a:latin typeface="Euclid" panose="02020503060505020303" pitchFamily="18" charset="0"/>
              </a:rPr>
              <a:t>重建句子。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Euclid" panose="02020503060505020303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Euclid" panose="02020503060505020303" pitchFamily="18" charset="0"/>
              </a:rPr>
              <a:t>目标函数为句子的重建损失，并通过正则项保证</a:t>
            </a:r>
            <a:r>
              <a:rPr lang="en-US" altLang="zh-CN" sz="2400" dirty="0">
                <a:latin typeface="Euclid" panose="02020503060505020303" pitchFamily="18" charset="0"/>
              </a:rPr>
              <a:t>T</a:t>
            </a:r>
            <a:r>
              <a:rPr lang="zh-CN" altLang="en-US" sz="2400" dirty="0">
                <a:latin typeface="Euclid" panose="02020503060505020303" pitchFamily="18" charset="0"/>
              </a:rPr>
              <a:t>是正交的。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3EC220-DBDA-435E-B140-20C86140E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431" y="5200430"/>
            <a:ext cx="28765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D3A7E1-A507-4BF2-8BF6-62182C968E47}"/>
              </a:ext>
            </a:extLst>
          </p:cNvPr>
          <p:cNvSpPr txBox="1"/>
          <p:nvPr/>
        </p:nvSpPr>
        <p:spPr>
          <a:xfrm>
            <a:off x="3871912" y="2367538"/>
            <a:ext cx="4448176" cy="259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动机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LSA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LDA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主题模型的应用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主题模型与词嵌入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主要内容</a:t>
            </a:r>
            <a:endParaRPr lang="en-US" altLang="zh-CN" sz="3600" dirty="0">
              <a:effectLst>
                <a:glow rad="101600">
                  <a:schemeClr val="accent6">
                    <a:lumMod val="40000"/>
                    <a:lumOff val="60000"/>
                    <a:alpha val="40000"/>
                  </a:schemeClr>
                </a:glo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8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在词嵌入矩阵上学习主题模型</a:t>
            </a:r>
            <a:endParaRPr lang="en-US" altLang="zh-CN" sz="3600" dirty="0">
              <a:effectLst>
                <a:glow rad="101600">
                  <a:schemeClr val="accent6">
                    <a:lumMod val="40000"/>
                    <a:lumOff val="60000"/>
                    <a:alpha val="40000"/>
                  </a:schemeClr>
                </a:glow>
              </a:effectLst>
              <a:latin typeface="Bahnschrift" panose="020B0502040204020203" pitchFamily="34" charset="0"/>
              <a:ea typeface="Yu Gothic" panose="020B0400000000000000" pitchFamily="34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594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045D5-0EA6-42AE-BA16-C65BE04EECC5}"/>
              </a:ext>
            </a:extLst>
          </p:cNvPr>
          <p:cNvSpPr txBox="1"/>
          <p:nvPr/>
        </p:nvSpPr>
        <p:spPr>
          <a:xfrm>
            <a:off x="500875" y="1776988"/>
            <a:ext cx="11110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Euclid" panose="02020503060505020303" pitchFamily="18" charset="0"/>
              </a:rPr>
              <a:t>其中，</a:t>
            </a:r>
            <a:r>
              <a:rPr lang="en-US" altLang="zh-CN" sz="2400" dirty="0">
                <a:latin typeface="Euclid" panose="02020503060505020303" pitchFamily="18" charset="0"/>
              </a:rPr>
              <a:t>T</a:t>
            </a:r>
            <a:r>
              <a:rPr lang="zh-CN" altLang="en-US" sz="2400" dirty="0">
                <a:latin typeface="Euclid" panose="02020503060505020303" pitchFamily="18" charset="0"/>
              </a:rPr>
              <a:t>是使用词嵌入矩阵上进行</a:t>
            </a:r>
            <a:r>
              <a:rPr lang="en-US" altLang="zh-CN" sz="2400" dirty="0" err="1">
                <a:latin typeface="Euclid" panose="02020503060505020303" pitchFamily="18" charset="0"/>
              </a:rPr>
              <a:t>Kmeans</a:t>
            </a:r>
            <a:r>
              <a:rPr lang="zh-CN" altLang="en-US" sz="2400" dirty="0">
                <a:latin typeface="Euclid" panose="02020503060505020303" pitchFamily="18" charset="0"/>
              </a:rPr>
              <a:t>得到</a:t>
            </a:r>
            <a:r>
              <a:rPr lang="en-US" altLang="zh-CN" sz="2400" dirty="0">
                <a:latin typeface="Euclid" panose="02020503060505020303" pitchFamily="18" charset="0"/>
              </a:rPr>
              <a:t>K</a:t>
            </a:r>
            <a:r>
              <a:rPr lang="zh-CN" altLang="en-US" sz="2400" dirty="0">
                <a:latin typeface="Euclid" panose="02020503060505020303" pitchFamily="18" charset="0"/>
              </a:rPr>
              <a:t>个中心点进行初始化的。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69B60E-DE15-4985-A79F-FAA302A95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75" y="2742536"/>
            <a:ext cx="5543550" cy="3476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2B5E4D-40E1-46E2-B0C1-66485917486E}"/>
              </a:ext>
            </a:extLst>
          </p:cNvPr>
          <p:cNvSpPr/>
          <p:nvPr/>
        </p:nvSpPr>
        <p:spPr>
          <a:xfrm>
            <a:off x="500875" y="3138138"/>
            <a:ext cx="49244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Euclid" panose="02020503060505020303" pitchFamily="18" charset="0"/>
              </a:rPr>
              <a:t>。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C40F91-AA46-4E32-860D-A9DEF5F8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7" y="3031070"/>
            <a:ext cx="4876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5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1F1455-0E33-455E-BD37-F1E17BBBA115}"/>
              </a:ext>
            </a:extLst>
          </p:cNvPr>
          <p:cNvSpPr txBox="1"/>
          <p:nvPr/>
        </p:nvSpPr>
        <p:spPr>
          <a:xfrm>
            <a:off x="614699" y="63973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谢谢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0F29E48-C6F0-4496-9F35-D57DB1ACAE1E}"/>
              </a:ext>
            </a:extLst>
          </p:cNvPr>
          <p:cNvCxnSpPr/>
          <p:nvPr/>
        </p:nvCxnSpPr>
        <p:spPr>
          <a:xfrm flipV="1">
            <a:off x="696000" y="1564620"/>
            <a:ext cx="10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58A2549-B6EE-4A8F-9C37-4F8E21AD2ADB}"/>
              </a:ext>
            </a:extLst>
          </p:cNvPr>
          <p:cNvSpPr txBox="1"/>
          <p:nvPr/>
        </p:nvSpPr>
        <p:spPr>
          <a:xfrm>
            <a:off x="614699" y="1715765"/>
            <a:ext cx="381952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Euclid" panose="02020503060505020303" pitchFamily="18" charset="0"/>
              </a:rPr>
              <a:t>2018/12/29 	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张义策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EF0E4C-CD21-4EF8-89C7-F0CD2367BDBD}"/>
              </a:ext>
            </a:extLst>
          </p:cNvPr>
          <p:cNvSpPr txBox="1"/>
          <p:nvPr/>
        </p:nvSpPr>
        <p:spPr>
          <a:xfrm>
            <a:off x="614699" y="2739588"/>
            <a:ext cx="108813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参考文献</a:t>
            </a:r>
            <a:endParaRPr lang="en-US" altLang="zh-CN" dirty="0">
              <a:solidFill>
                <a:schemeClr val="tx1">
                  <a:alpha val="8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刘知远等</a:t>
            </a:r>
            <a:r>
              <a:rPr lang="en-US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. </a:t>
            </a:r>
            <a:r>
              <a:rPr lang="zh-CN" altLang="en-US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大数据智能</a:t>
            </a:r>
            <a:r>
              <a:rPr lang="en-US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[M]. 2016.</a:t>
            </a:r>
          </a:p>
          <a:p>
            <a:pPr marL="342900" lvl="0" indent="-3429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徐戈</a:t>
            </a:r>
            <a:r>
              <a:rPr lang="en-US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, </a:t>
            </a:r>
            <a:r>
              <a:rPr lang="zh-CN" altLang="en-US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王厚峰</a:t>
            </a:r>
            <a:r>
              <a:rPr lang="en-US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. </a:t>
            </a:r>
            <a:r>
              <a:rPr lang="zh-CN" altLang="en-US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自然语言处理中主题模型的发展</a:t>
            </a:r>
            <a:r>
              <a:rPr lang="en-US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[J]. </a:t>
            </a:r>
            <a:r>
              <a:rPr lang="zh-CN" altLang="en-US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计算机学报</a:t>
            </a:r>
            <a:r>
              <a:rPr lang="en-US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, 2011, 34(8).</a:t>
            </a:r>
          </a:p>
          <a:p>
            <a:pPr marL="342900" lvl="0" indent="-342900"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Tang D, Wei F, Yang N, et al. Learning Sentiment-Specific Word Embedding for Twitter Sentiment Classification [C]. Meeting of the Association for Computational Linguistics, 2014: 1555-1565.</a:t>
            </a:r>
          </a:p>
          <a:p>
            <a:pPr marL="342900" lvl="0" indent="-3429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</a:rPr>
              <a:t>Liu Y, Liu Z, Chua T S, et al. Topical Word Embeddings[C]//AAAI. 2015</a:t>
            </a:r>
            <a:r>
              <a:rPr lang="zh-CN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  <a:ea typeface="Open Sans"/>
              </a:rPr>
              <a:t>: 2418-2424.</a:t>
            </a:r>
            <a:endParaRPr lang="en-US" altLang="zh-CN" sz="1600" dirty="0">
              <a:solidFill>
                <a:srgbClr val="333333">
                  <a:alpha val="80000"/>
                </a:srgbClr>
              </a:solidFill>
              <a:latin typeface="Euclid" panose="02020503060505020303" pitchFamily="18" charset="0"/>
              <a:ea typeface="Open Sans"/>
            </a:endParaRPr>
          </a:p>
          <a:p>
            <a:pPr marL="342900" lvl="0" indent="-342900"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  <a:ea typeface="Open Sans"/>
              </a:rPr>
              <a:t>Cao Z, Li S, Liu Y, et al. A Novel Neural Topic Model and Its Supervised Extension[C]//AAAI. 2015: 2210-2216.</a:t>
            </a:r>
          </a:p>
          <a:p>
            <a:pPr marL="342900" lvl="0" indent="-342900"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  <a:ea typeface="Open Sans"/>
              </a:rPr>
              <a:t>Ren Y, Zhang Y, Zhang M, et al. Improving Twitter Sentiment Classification Using Topic-Enriched Multi-Prototype Word Embeddings[C]//AAAI. 2016: 3038-3044.</a:t>
            </a:r>
          </a:p>
          <a:p>
            <a:pPr marL="342900" lvl="0" indent="-342900"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  <a:ea typeface="Open Sans"/>
              </a:rPr>
              <a:t>He R, Lee W S, Ng H T, et al. An unsupervised neural attention model for aspect</a:t>
            </a:r>
            <a:r>
              <a:rPr lang="en-US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  <a:ea typeface="Open Sans"/>
              </a:rPr>
              <a:t> </a:t>
            </a:r>
            <a:r>
              <a:rPr lang="zh-CN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  <a:ea typeface="Open Sans"/>
              </a:rPr>
              <a:t>extraction[C]//</a:t>
            </a:r>
            <a:r>
              <a:rPr lang="en-US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  <a:ea typeface="Open Sans"/>
              </a:rPr>
              <a:t> </a:t>
            </a:r>
            <a:r>
              <a:rPr lang="zh-CN" altLang="zh-CN" sz="1600" dirty="0">
                <a:solidFill>
                  <a:srgbClr val="333333">
                    <a:alpha val="80000"/>
                  </a:srgbClr>
                </a:solidFill>
                <a:latin typeface="Euclid" panose="02020503060505020303" pitchFamily="18" charset="0"/>
                <a:ea typeface="Open Sans"/>
              </a:rPr>
              <a:t>Proceedings of the 55th Annual Meeting of the Association for Computational Linguistics (Volume 1: Long Papers). 2017, 1: 388-397.</a:t>
            </a:r>
          </a:p>
        </p:txBody>
      </p:sp>
    </p:spTree>
    <p:extLst>
      <p:ext uri="{BB962C8B-B14F-4D97-AF65-F5344CB8AC3E}">
        <p14:creationId xmlns:p14="http://schemas.microsoft.com/office/powerpoint/2010/main" val="29053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D3A7E1-A507-4BF2-8BF6-62182C968E47}"/>
              </a:ext>
            </a:extLst>
          </p:cNvPr>
          <p:cNvSpPr txBox="1"/>
          <p:nvPr/>
        </p:nvSpPr>
        <p:spPr>
          <a:xfrm>
            <a:off x="500875" y="1776988"/>
            <a:ext cx="665240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同义与歧义问题广泛存在于</a:t>
            </a:r>
            <a:r>
              <a:rPr lang="en-US" altLang="zh-CN" sz="2400" dirty="0">
                <a:latin typeface="+mn-ea"/>
              </a:rPr>
              <a:t>NLP</a:t>
            </a:r>
            <a:r>
              <a:rPr lang="zh-CN" altLang="en-US" sz="2400" dirty="0">
                <a:latin typeface="+mn-ea"/>
              </a:rPr>
              <a:t>的许多任务中。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016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9BBE4FE-9384-4164-B0FB-A4A7B6526050}"/>
              </a:ext>
            </a:extLst>
          </p:cNvPr>
          <p:cNvSpPr txBox="1"/>
          <p:nvPr/>
        </p:nvSpPr>
        <p:spPr>
          <a:xfrm>
            <a:off x="590241" y="3201512"/>
            <a:ext cx="4448176" cy="14929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270000" tIns="180000" bIns="180000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今天面试就是去打酱油。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今天面试就是随便参与一下。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中午要吃饺子，下班先去打酱油。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24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D3A7E1-A507-4BF2-8BF6-62182C968E47}"/>
              </a:ext>
            </a:extLst>
          </p:cNvPr>
          <p:cNvSpPr txBox="1"/>
          <p:nvPr/>
        </p:nvSpPr>
        <p:spPr>
          <a:xfrm>
            <a:off x="500875" y="1776988"/>
            <a:ext cx="1126250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在经典的向量空间模型中，文档被表示成一个向量，每个词语对应一个坐标轴方向。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				</a:t>
            </a:r>
            <a:endParaRPr lang="zh-CN" altLang="en-US" sz="24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016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gss0.bdstatic.com/-4o3dSag_xI4khGkpoWK1HF6hhy/baike/c0%3Dbaike92%2C5%2C5%2C92%2C30/sign=49a9f1a643540923be646b2cf331ba6c/f703738da977391277038ae4f2198618367ae20a.jpg">
            <a:extLst>
              <a:ext uri="{FF2B5EF4-FFF2-40B4-BE49-F238E27FC236}">
                <a16:creationId xmlns:a16="http://schemas.microsoft.com/office/drawing/2014/main" id="{3E9A322D-7004-476C-B793-3AB24212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5" y="2617671"/>
            <a:ext cx="6104831" cy="39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EC7548-5B63-4F7E-9A4A-570CC371606B}"/>
              </a:ext>
            </a:extLst>
          </p:cNvPr>
          <p:cNvSpPr/>
          <p:nvPr/>
        </p:nvSpPr>
        <p:spPr>
          <a:xfrm>
            <a:off x="7299141" y="4257873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这里隐含地假设词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与词之间是独立的。</a:t>
            </a:r>
          </a:p>
        </p:txBody>
      </p:sp>
    </p:spTree>
    <p:extLst>
      <p:ext uri="{BB962C8B-B14F-4D97-AF65-F5344CB8AC3E}">
        <p14:creationId xmlns:p14="http://schemas.microsoft.com/office/powerpoint/2010/main" val="145220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D3A7E1-A507-4BF2-8BF6-62182C968E47}"/>
              </a:ext>
            </a:extLst>
          </p:cNvPr>
          <p:cNvSpPr txBox="1"/>
          <p:nvPr/>
        </p:nvSpPr>
        <p:spPr>
          <a:xfrm>
            <a:off x="500875" y="1776988"/>
            <a:ext cx="1126250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引入主题的概念。</a:t>
            </a:r>
            <a:r>
              <a:rPr lang="en-US" altLang="zh-CN" sz="2400" dirty="0">
                <a:latin typeface="+mn-ea"/>
              </a:rPr>
              <a:t>				</a:t>
            </a:r>
            <a:endParaRPr lang="zh-CN" altLang="en-US" sz="24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016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76A1D66-D9F7-4A35-8216-C8D6F079C065}"/>
              </a:ext>
            </a:extLst>
          </p:cNvPr>
          <p:cNvGrpSpPr/>
          <p:nvPr/>
        </p:nvGrpSpPr>
        <p:grpSpPr>
          <a:xfrm>
            <a:off x="3565987" y="1002861"/>
            <a:ext cx="8651833" cy="5467395"/>
            <a:chOff x="3585037" y="964761"/>
            <a:chExt cx="8651833" cy="546739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4577272-0137-42B4-8738-6D06571C2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037" y="2411303"/>
              <a:ext cx="1990725" cy="1990725"/>
            </a:xfrm>
            <a:prstGeom prst="rect">
              <a:avLst/>
            </a:prstGeom>
          </p:spPr>
        </p:pic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B93F6C3-A7D7-43CE-81E4-423704908CA4}"/>
                </a:ext>
              </a:extLst>
            </p:cNvPr>
            <p:cNvGrpSpPr/>
            <p:nvPr/>
          </p:nvGrpSpPr>
          <p:grpSpPr>
            <a:xfrm>
              <a:off x="7304858" y="1643262"/>
              <a:ext cx="714375" cy="3534627"/>
              <a:chOff x="6010275" y="2829155"/>
              <a:chExt cx="552450" cy="273344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AADE79-1216-4268-A7F5-0FE968FBD22B}"/>
                  </a:ext>
                </a:extLst>
              </p:cNvPr>
              <p:cNvSpPr/>
              <p:nvPr/>
            </p:nvSpPr>
            <p:spPr>
              <a:xfrm>
                <a:off x="6096000" y="2921019"/>
                <a:ext cx="381000" cy="3841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FB0CBDE-E627-4B8C-98A9-4FB72D6A3693}"/>
                  </a:ext>
                </a:extLst>
              </p:cNvPr>
              <p:cNvSpPr/>
              <p:nvPr/>
            </p:nvSpPr>
            <p:spPr>
              <a:xfrm>
                <a:off x="6096000" y="3305175"/>
                <a:ext cx="381000" cy="3841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5B742AC-EBE7-4A4B-A0FC-468C66D8BCBB}"/>
                  </a:ext>
                </a:extLst>
              </p:cNvPr>
              <p:cNvSpPr/>
              <p:nvPr/>
            </p:nvSpPr>
            <p:spPr>
              <a:xfrm>
                <a:off x="6096000" y="4281506"/>
                <a:ext cx="381000" cy="3841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K-2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C885013-FFD4-4DD0-B435-2EF699F5A1A1}"/>
                  </a:ext>
                </a:extLst>
              </p:cNvPr>
              <p:cNvSpPr/>
              <p:nvPr/>
            </p:nvSpPr>
            <p:spPr>
              <a:xfrm>
                <a:off x="6096000" y="4665662"/>
                <a:ext cx="381000" cy="3841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K-1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92F1DD5-6C7B-49DE-802B-D4A857CB3E38}"/>
                  </a:ext>
                </a:extLst>
              </p:cNvPr>
              <p:cNvSpPr/>
              <p:nvPr/>
            </p:nvSpPr>
            <p:spPr>
              <a:xfrm>
                <a:off x="6096000" y="5049818"/>
                <a:ext cx="381000" cy="3841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9F04201-B01A-4D22-A5BF-DD195A502B99}"/>
                  </a:ext>
                </a:extLst>
              </p:cNvPr>
              <p:cNvSpPr/>
              <p:nvPr/>
            </p:nvSpPr>
            <p:spPr>
              <a:xfrm>
                <a:off x="6010275" y="2829155"/>
                <a:ext cx="552450" cy="273344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BCE23635-82E5-4BF9-8C2C-C998162DD667}"/>
                  </a:ext>
                </a:extLst>
              </p:cNvPr>
              <p:cNvGrpSpPr/>
              <p:nvPr/>
            </p:nvGrpSpPr>
            <p:grpSpPr>
              <a:xfrm>
                <a:off x="6250500" y="3793571"/>
                <a:ext cx="72000" cy="376800"/>
                <a:chOff x="5029200" y="3606800"/>
                <a:chExt cx="72000" cy="376800"/>
              </a:xfrm>
            </p:grpSpPr>
            <p:sp>
              <p:nvSpPr>
                <p:cNvPr id="15" name="流程图: 接点 14">
                  <a:extLst>
                    <a:ext uri="{FF2B5EF4-FFF2-40B4-BE49-F238E27FC236}">
                      <a16:creationId xmlns:a16="http://schemas.microsoft.com/office/drawing/2014/main" id="{5B27ED78-C475-4AF4-B198-B0BD6C2BD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9200" y="3606800"/>
                  <a:ext cx="72000" cy="72000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>
                  <a:extLst>
                    <a:ext uri="{FF2B5EF4-FFF2-40B4-BE49-F238E27FC236}">
                      <a16:creationId xmlns:a16="http://schemas.microsoft.com/office/drawing/2014/main" id="{9F3EA5BB-BEBD-4969-912C-8059DF22A9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9200" y="3759200"/>
                  <a:ext cx="72000" cy="72000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流程图: 接点 22">
                  <a:extLst>
                    <a:ext uri="{FF2B5EF4-FFF2-40B4-BE49-F238E27FC236}">
                      <a16:creationId xmlns:a16="http://schemas.microsoft.com/office/drawing/2014/main" id="{ED5E6070-EDF7-4ABD-8E14-C28FCAAB5A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9200" y="3911600"/>
                  <a:ext cx="72000" cy="72000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14BFCB3-9173-48EF-9451-0A76DFFF426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5575762" y="2010429"/>
              <a:ext cx="1839947" cy="1396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4704E5E-6A62-45BB-B155-733CA665CBDC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5575762" y="3406666"/>
              <a:ext cx="1839947" cy="36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C3C79D3-E3CC-4FF9-9D5B-44D55BD19C6C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5575762" y="3406666"/>
              <a:ext cx="1839947" cy="1356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12674BC-F49F-45D5-813F-1D040A70B60A}"/>
                </a:ext>
              </a:extLst>
            </p:cNvPr>
            <p:cNvGrpSpPr/>
            <p:nvPr/>
          </p:nvGrpSpPr>
          <p:grpSpPr>
            <a:xfrm>
              <a:off x="10173265" y="964761"/>
              <a:ext cx="1253979" cy="2319729"/>
              <a:chOff x="8604395" y="2794462"/>
              <a:chExt cx="1253979" cy="2319729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E014B4B-E121-41C2-84E4-E58A6C424512}"/>
                  </a:ext>
                </a:extLst>
              </p:cNvPr>
              <p:cNvSpPr/>
              <p:nvPr/>
            </p:nvSpPr>
            <p:spPr>
              <a:xfrm>
                <a:off x="8604396" y="3106285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boy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7A5DF90-A3C7-44FA-94EB-6E767BF2CAEF}"/>
                  </a:ext>
                </a:extLst>
              </p:cNvPr>
              <p:cNvSpPr/>
              <p:nvPr/>
            </p:nvSpPr>
            <p:spPr>
              <a:xfrm>
                <a:off x="8604395" y="2794464"/>
                <a:ext cx="1253979" cy="23179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EF0AFEC-0A86-433F-81E3-CE58E329ADEA}"/>
                  </a:ext>
                </a:extLst>
              </p:cNvPr>
              <p:cNvSpPr/>
              <p:nvPr/>
            </p:nvSpPr>
            <p:spPr>
              <a:xfrm>
                <a:off x="8604396" y="2794463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apple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5F44EA0-B9C6-4D57-A8B1-0222C3584200}"/>
                  </a:ext>
                </a:extLst>
              </p:cNvPr>
              <p:cNvSpPr/>
              <p:nvPr/>
            </p:nvSpPr>
            <p:spPr>
              <a:xfrm>
                <a:off x="8604396" y="3418107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cat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0E6664-5472-41D5-96B7-3798E848E809}"/>
                  </a:ext>
                </a:extLst>
              </p:cNvPr>
              <p:cNvGrpSpPr/>
              <p:nvPr/>
            </p:nvGrpSpPr>
            <p:grpSpPr>
              <a:xfrm>
                <a:off x="9184832" y="3862994"/>
                <a:ext cx="93103" cy="487241"/>
                <a:chOff x="5029200" y="3606800"/>
                <a:chExt cx="72000" cy="376800"/>
              </a:xfrm>
            </p:grpSpPr>
            <p:sp>
              <p:nvSpPr>
                <p:cNvPr id="52" name="流程图: 接点 51">
                  <a:extLst>
                    <a:ext uri="{FF2B5EF4-FFF2-40B4-BE49-F238E27FC236}">
                      <a16:creationId xmlns:a16="http://schemas.microsoft.com/office/drawing/2014/main" id="{867E0D66-E226-4154-B98B-0EC775FC71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9200" y="3606800"/>
                  <a:ext cx="72000" cy="72000"/>
                </a:xfrm>
                <a:prstGeom prst="flowChartConnector">
                  <a:avLst/>
                </a:prstGeom>
                <a:ln w="635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流程图: 接点 52">
                  <a:extLst>
                    <a:ext uri="{FF2B5EF4-FFF2-40B4-BE49-F238E27FC236}">
                      <a16:creationId xmlns:a16="http://schemas.microsoft.com/office/drawing/2014/main" id="{A5CF38F3-C710-4B08-82B8-6C2F10A56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9200" y="3759200"/>
                  <a:ext cx="72000" cy="72000"/>
                </a:xfrm>
                <a:prstGeom prst="flowChartConnector">
                  <a:avLst/>
                </a:prstGeom>
                <a:ln w="635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流程图: 接点 53">
                  <a:extLst>
                    <a:ext uri="{FF2B5EF4-FFF2-40B4-BE49-F238E27FC236}">
                      <a16:creationId xmlns:a16="http://schemas.microsoft.com/office/drawing/2014/main" id="{CF67BE3A-59AC-46A8-89B1-673621038D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9200" y="3911600"/>
                  <a:ext cx="72000" cy="72000"/>
                </a:xfrm>
                <a:prstGeom prst="flowChartConnector">
                  <a:avLst/>
                </a:prstGeom>
                <a:ln w="635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7670261-CB4A-403E-ACD2-C33E6D58B02C}"/>
                  </a:ext>
                </a:extLst>
              </p:cNvPr>
              <p:cNvSpPr/>
              <p:nvPr/>
            </p:nvSpPr>
            <p:spPr>
              <a:xfrm>
                <a:off x="8604396" y="4800591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zip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6271854-255D-4A24-8B0A-A2C371CCE8D4}"/>
                  </a:ext>
                </a:extLst>
              </p:cNvPr>
              <p:cNvSpPr/>
              <p:nvPr/>
            </p:nvSpPr>
            <p:spPr>
              <a:xfrm>
                <a:off x="8604396" y="4491561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you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7F1E309-37A4-4D80-8CB6-29E5BE639EBD}"/>
                  </a:ext>
                </a:extLst>
              </p:cNvPr>
              <p:cNvSpPr/>
              <p:nvPr/>
            </p:nvSpPr>
            <p:spPr>
              <a:xfrm>
                <a:off x="9486900" y="2794462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92500" lnSpcReduction="1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41ED7B8-E7E6-4B1F-B177-DE86AB73582D}"/>
                  </a:ext>
                </a:extLst>
              </p:cNvPr>
              <p:cNvSpPr/>
              <p:nvPr/>
            </p:nvSpPr>
            <p:spPr>
              <a:xfrm>
                <a:off x="9486900" y="3103902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700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0.05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A5BC736-C6FB-4806-8C90-CC8458A172F8}"/>
                  </a:ext>
                </a:extLst>
              </p:cNvPr>
              <p:cNvSpPr/>
              <p:nvPr/>
            </p:nvSpPr>
            <p:spPr>
              <a:xfrm>
                <a:off x="9486900" y="3417503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700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0.03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0C7926D-37E1-48A6-B011-5896C9D59F8D}"/>
                  </a:ext>
                </a:extLst>
              </p:cNvPr>
              <p:cNvSpPr/>
              <p:nvPr/>
            </p:nvSpPr>
            <p:spPr>
              <a:xfrm>
                <a:off x="9486900" y="4491943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92500" lnSpcReduction="1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60E9CA3-E568-4569-905F-D19E6FCEC49A}"/>
                  </a:ext>
                </a:extLst>
              </p:cNvPr>
              <p:cNvSpPr/>
              <p:nvPr/>
            </p:nvSpPr>
            <p:spPr>
              <a:xfrm>
                <a:off x="9486900" y="4802369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700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0.01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B15311B-4C66-4D40-A0FE-3D6B50DD3B8E}"/>
                </a:ext>
              </a:extLst>
            </p:cNvPr>
            <p:cNvCxnSpPr>
              <a:cxnSpLocks/>
              <a:stCxn id="14" idx="3"/>
              <a:endCxn id="44" idx="1"/>
            </p:cNvCxnSpPr>
            <p:nvPr/>
          </p:nvCxnSpPr>
          <p:spPr>
            <a:xfrm>
              <a:off x="7908381" y="2010429"/>
              <a:ext cx="2264884" cy="11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1A2B6D75-950F-47A1-87D6-C869CE822617}"/>
                </a:ext>
              </a:extLst>
            </p:cNvPr>
            <p:cNvGrpSpPr/>
            <p:nvPr/>
          </p:nvGrpSpPr>
          <p:grpSpPr>
            <a:xfrm>
              <a:off x="10219815" y="4112427"/>
              <a:ext cx="1253979" cy="2319729"/>
              <a:chOff x="8604395" y="2794462"/>
              <a:chExt cx="1253979" cy="231972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CAE685E-32D2-4DB5-BAF1-918B0925D5D7}"/>
                  </a:ext>
                </a:extLst>
              </p:cNvPr>
              <p:cNvSpPr/>
              <p:nvPr/>
            </p:nvSpPr>
            <p:spPr>
              <a:xfrm>
                <a:off x="8604396" y="3106285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boy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C15E9D4-3785-4C24-918C-1D7CC3498876}"/>
                  </a:ext>
                </a:extLst>
              </p:cNvPr>
              <p:cNvSpPr/>
              <p:nvPr/>
            </p:nvSpPr>
            <p:spPr>
              <a:xfrm>
                <a:off x="8604395" y="2794464"/>
                <a:ext cx="1253979" cy="23179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B04754A-13CA-4680-BF2E-F452E572C926}"/>
                  </a:ext>
                </a:extLst>
              </p:cNvPr>
              <p:cNvSpPr/>
              <p:nvPr/>
            </p:nvSpPr>
            <p:spPr>
              <a:xfrm>
                <a:off x="8604396" y="2794463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apple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930C66E-918A-467D-A83C-8481E20088C7}"/>
                  </a:ext>
                </a:extLst>
              </p:cNvPr>
              <p:cNvSpPr/>
              <p:nvPr/>
            </p:nvSpPr>
            <p:spPr>
              <a:xfrm>
                <a:off x="8604396" y="3418107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cat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22792890-AE20-4232-ABB6-BFF1E4B2432D}"/>
                  </a:ext>
                </a:extLst>
              </p:cNvPr>
              <p:cNvGrpSpPr/>
              <p:nvPr/>
            </p:nvGrpSpPr>
            <p:grpSpPr>
              <a:xfrm>
                <a:off x="9184832" y="3862994"/>
                <a:ext cx="93103" cy="487241"/>
                <a:chOff x="5029200" y="3606800"/>
                <a:chExt cx="72000" cy="376800"/>
              </a:xfrm>
            </p:grpSpPr>
            <p:sp>
              <p:nvSpPr>
                <p:cNvPr id="81" name="流程图: 接点 80">
                  <a:extLst>
                    <a:ext uri="{FF2B5EF4-FFF2-40B4-BE49-F238E27FC236}">
                      <a16:creationId xmlns:a16="http://schemas.microsoft.com/office/drawing/2014/main" id="{D84FAF56-E206-4C61-B1AA-6418E55128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9200" y="3606800"/>
                  <a:ext cx="72000" cy="72000"/>
                </a:xfrm>
                <a:prstGeom prst="flowChartConnector">
                  <a:avLst/>
                </a:prstGeom>
                <a:ln w="635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流程图: 接点 81">
                  <a:extLst>
                    <a:ext uri="{FF2B5EF4-FFF2-40B4-BE49-F238E27FC236}">
                      <a16:creationId xmlns:a16="http://schemas.microsoft.com/office/drawing/2014/main" id="{10B0D641-E732-4315-9AB5-F39C05D9BA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9200" y="3759200"/>
                  <a:ext cx="72000" cy="72000"/>
                </a:xfrm>
                <a:prstGeom prst="flowChartConnector">
                  <a:avLst/>
                </a:prstGeom>
                <a:ln w="635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流程图: 接点 82">
                  <a:extLst>
                    <a:ext uri="{FF2B5EF4-FFF2-40B4-BE49-F238E27FC236}">
                      <a16:creationId xmlns:a16="http://schemas.microsoft.com/office/drawing/2014/main" id="{4672BFB5-FFA6-4CA2-92A5-213DDF052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9200" y="3911600"/>
                  <a:ext cx="72000" cy="72000"/>
                </a:xfrm>
                <a:prstGeom prst="flowChartConnector">
                  <a:avLst/>
                </a:prstGeom>
                <a:ln w="635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DC0F1D9-8908-4960-B932-D5A01A9CCB2A}"/>
                  </a:ext>
                </a:extLst>
              </p:cNvPr>
              <p:cNvSpPr/>
              <p:nvPr/>
            </p:nvSpPr>
            <p:spPr>
              <a:xfrm>
                <a:off x="8604396" y="4800591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zip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796D22F-7B22-4C7C-A7DE-382A014ACDF7}"/>
                  </a:ext>
                </a:extLst>
              </p:cNvPr>
              <p:cNvSpPr/>
              <p:nvPr/>
            </p:nvSpPr>
            <p:spPr>
              <a:xfrm>
                <a:off x="8604396" y="4491561"/>
                <a:ext cx="88250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you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9927C5D-2B3F-4163-B22E-590512BC610B}"/>
                  </a:ext>
                </a:extLst>
              </p:cNvPr>
              <p:cNvSpPr/>
              <p:nvPr/>
            </p:nvSpPr>
            <p:spPr>
              <a:xfrm>
                <a:off x="9486900" y="2794462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700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0.01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8542F00-442B-46A5-BFEA-0F8B8DE1021F}"/>
                  </a:ext>
                </a:extLst>
              </p:cNvPr>
              <p:cNvSpPr/>
              <p:nvPr/>
            </p:nvSpPr>
            <p:spPr>
              <a:xfrm>
                <a:off x="9486900" y="3103902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92500" lnSpcReduction="1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96A7881-6227-497D-A32C-6E6D7797DE4A}"/>
                  </a:ext>
                </a:extLst>
              </p:cNvPr>
              <p:cNvSpPr/>
              <p:nvPr/>
            </p:nvSpPr>
            <p:spPr>
              <a:xfrm>
                <a:off x="9486900" y="3417503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700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0.03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39D7409-AF91-452D-BD1A-03852639E8D8}"/>
                  </a:ext>
                </a:extLst>
              </p:cNvPr>
              <p:cNvSpPr/>
              <p:nvPr/>
            </p:nvSpPr>
            <p:spPr>
              <a:xfrm>
                <a:off x="9486900" y="4491943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92500" lnSpcReduction="1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2C93208-A801-4386-8426-F7B558D6BF9C}"/>
                  </a:ext>
                </a:extLst>
              </p:cNvPr>
              <p:cNvSpPr/>
              <p:nvPr/>
            </p:nvSpPr>
            <p:spPr>
              <a:xfrm>
                <a:off x="9486900" y="4802369"/>
                <a:ext cx="371474" cy="311822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700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0.05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BE19023-7AFD-4112-8354-0475568F483E}"/>
                </a:ext>
              </a:extLst>
            </p:cNvPr>
            <p:cNvCxnSpPr>
              <a:cxnSpLocks/>
              <a:stCxn id="16" idx="3"/>
              <a:endCxn id="70" idx="1"/>
            </p:cNvCxnSpPr>
            <p:nvPr/>
          </p:nvCxnSpPr>
          <p:spPr>
            <a:xfrm>
              <a:off x="7908381" y="2507182"/>
              <a:ext cx="2311434" cy="276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CB1DEB5-1EDB-4E59-9FB2-CE6F673ECC74}"/>
                </a:ext>
              </a:extLst>
            </p:cNvPr>
            <p:cNvSpPr txBox="1"/>
            <p:nvPr/>
          </p:nvSpPr>
          <p:spPr>
            <a:xfrm>
              <a:off x="4213686" y="4811507"/>
              <a:ext cx="733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8161641-C47E-4F31-815B-B4AEC23708D4}"/>
                </a:ext>
              </a:extLst>
            </p:cNvPr>
            <p:cNvSpPr txBox="1"/>
            <p:nvPr/>
          </p:nvSpPr>
          <p:spPr>
            <a:xfrm>
              <a:off x="7076385" y="5439617"/>
              <a:ext cx="1171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个主题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B178D88-F619-495B-AE4B-EE350CEBF7E6}"/>
                </a:ext>
              </a:extLst>
            </p:cNvPr>
            <p:cNvSpPr txBox="1"/>
            <p:nvPr/>
          </p:nvSpPr>
          <p:spPr>
            <a:xfrm>
              <a:off x="9765630" y="3335204"/>
              <a:ext cx="2471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下的词分布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70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D3A7E1-A507-4BF2-8BF6-62182C968E47}"/>
              </a:ext>
            </a:extLst>
          </p:cNvPr>
          <p:cNvSpPr txBox="1"/>
          <p:nvPr/>
        </p:nvSpPr>
        <p:spPr>
          <a:xfrm>
            <a:off x="500875" y="1776988"/>
            <a:ext cx="1126250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&lt;1998</a:t>
            </a:r>
            <a:r>
              <a:rPr lang="zh-CN" altLang="en-US" sz="2400" dirty="0">
                <a:latin typeface="+mn-ea"/>
              </a:rPr>
              <a:t>年</a:t>
            </a:r>
            <a:r>
              <a:rPr lang="en-US" altLang="zh-CN" sz="2400" dirty="0">
                <a:latin typeface="+mn-ea"/>
              </a:rPr>
              <a:t>&gt; </a:t>
            </a:r>
            <a:r>
              <a:rPr lang="zh-CN" altLang="en-US" sz="2400" dirty="0">
                <a:latin typeface="+mn-ea"/>
              </a:rPr>
              <a:t>潜在语义分析（</a:t>
            </a:r>
            <a:r>
              <a:rPr lang="en-US" altLang="zh-CN" sz="2400" dirty="0">
                <a:latin typeface="+mn-ea"/>
              </a:rPr>
              <a:t>Latent Semantic Analysis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LSA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LSA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90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7098E25-96D7-4850-AD58-D4A830CF1888}"/>
              </a:ext>
            </a:extLst>
          </p:cNvPr>
          <p:cNvCxnSpPr>
            <a:cxnSpLocks/>
          </p:cNvCxnSpPr>
          <p:nvPr/>
        </p:nvCxnSpPr>
        <p:spPr>
          <a:xfrm flipV="1">
            <a:off x="2576512" y="4454199"/>
            <a:ext cx="2638844" cy="365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7EB6101-A244-42DB-86E4-AF3A235C5062}"/>
              </a:ext>
            </a:extLst>
          </p:cNvPr>
          <p:cNvGrpSpPr/>
          <p:nvPr/>
        </p:nvGrpSpPr>
        <p:grpSpPr>
          <a:xfrm>
            <a:off x="739381" y="3209664"/>
            <a:ext cx="2156532" cy="2580753"/>
            <a:chOff x="415805" y="3255736"/>
            <a:chExt cx="2156532" cy="258075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3D59FDB-86CD-44A3-947C-A268AADB226F}"/>
                </a:ext>
              </a:extLst>
            </p:cNvPr>
            <p:cNvSpPr/>
            <p:nvPr/>
          </p:nvSpPr>
          <p:spPr>
            <a:xfrm>
              <a:off x="819737" y="3255736"/>
              <a:ext cx="1752600" cy="2082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D4DD0C-822D-4940-8A06-96D671B28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375" y="4684485"/>
              <a:ext cx="561975" cy="36195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52F9D0-D609-435C-B2B8-EDBAEB89A043}"/>
                </a:ext>
              </a:extLst>
            </p:cNvPr>
            <p:cNvSpPr txBox="1"/>
            <p:nvPr/>
          </p:nvSpPr>
          <p:spPr>
            <a:xfrm>
              <a:off x="1424574" y="5467157"/>
              <a:ext cx="542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6F2792B-87E2-4A47-B919-CAF1A5654F22}"/>
                </a:ext>
              </a:extLst>
            </p:cNvPr>
            <p:cNvSpPr txBox="1"/>
            <p:nvPr/>
          </p:nvSpPr>
          <p:spPr>
            <a:xfrm>
              <a:off x="415805" y="3781753"/>
              <a:ext cx="542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BC1B067-B617-4640-BE6F-AF51915AA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619" y="3687734"/>
              <a:ext cx="886412" cy="926703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FA56A98-A8DD-4FBF-A4F3-595981F84495}"/>
              </a:ext>
            </a:extLst>
          </p:cNvPr>
          <p:cNvSpPr txBox="1"/>
          <p:nvPr/>
        </p:nvSpPr>
        <p:spPr>
          <a:xfrm>
            <a:off x="3299845" y="4014819"/>
            <a:ext cx="38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Euclid" panose="02020503060505020303" pitchFamily="18" charset="0"/>
              </a:rPr>
              <a:t>第 </a:t>
            </a:r>
            <a:r>
              <a:rPr lang="en-US" altLang="zh-CN" i="1" dirty="0">
                <a:latin typeface="Euclid" panose="02020503060505020303" pitchFamily="18" charset="0"/>
              </a:rPr>
              <a:t>i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个单词在第 </a:t>
            </a:r>
            <a:r>
              <a:rPr lang="en-US" altLang="zh-CN" i="1" dirty="0">
                <a:latin typeface="Euclid" panose="02020503060505020303" pitchFamily="18" charset="0"/>
              </a:rPr>
              <a:t>j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篇文章中是否出现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1EB5F9-CB73-4B84-879B-8ABECF993B31}"/>
              </a:ext>
            </a:extLst>
          </p:cNvPr>
          <p:cNvCxnSpPr/>
          <p:nvPr/>
        </p:nvCxnSpPr>
        <p:spPr>
          <a:xfrm flipV="1">
            <a:off x="3360079" y="4384151"/>
            <a:ext cx="3710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6818F96-0588-42AC-98D1-FFA80F7BDF67}"/>
              </a:ext>
            </a:extLst>
          </p:cNvPr>
          <p:cNvSpPr txBox="1"/>
          <p:nvPr/>
        </p:nvSpPr>
        <p:spPr>
          <a:xfrm>
            <a:off x="1399900" y="6037661"/>
            <a:ext cx="557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Term-doc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为词表大小，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为文档数目）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70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D3A7E1-A507-4BF2-8BF6-62182C968E47}"/>
              </a:ext>
            </a:extLst>
          </p:cNvPr>
          <p:cNvSpPr txBox="1"/>
          <p:nvPr/>
        </p:nvSpPr>
        <p:spPr>
          <a:xfrm>
            <a:off x="500875" y="1776988"/>
            <a:ext cx="1126250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进行奇异值分解（</a:t>
            </a:r>
            <a:r>
              <a:rPr lang="en-US" altLang="zh-CN" sz="2400" dirty="0">
                <a:latin typeface="+mn-ea"/>
              </a:rPr>
              <a:t>Singular Value Decomposition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SVD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LSA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90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881354B-B99D-4AB1-8258-89E5848A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7" y="3286125"/>
            <a:ext cx="3724275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04EECC-F2BA-4CC2-8C3F-EE504E8B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859222"/>
            <a:ext cx="5738000" cy="3393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E70F049-F1CE-4B2B-970A-98AAF1F17FA4}"/>
              </a:ext>
            </a:extLst>
          </p:cNvPr>
          <p:cNvSpPr txBox="1"/>
          <p:nvPr/>
        </p:nvSpPr>
        <p:spPr>
          <a:xfrm>
            <a:off x="500875" y="4639031"/>
            <a:ext cx="783350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其中，</a:t>
            </a:r>
            <a:r>
              <a:rPr lang="en-US" altLang="zh-CN" sz="2400" dirty="0">
                <a:latin typeface="+mn-ea"/>
              </a:rPr>
              <a:t>						  </a:t>
            </a:r>
            <a:r>
              <a:rPr lang="zh-CN" altLang="en-US" sz="2400" dirty="0">
                <a:latin typeface="+mn-ea"/>
              </a:rPr>
              <a:t>。</a:t>
            </a:r>
            <a:r>
              <a:rPr lang="en-US" altLang="zh-CN" sz="2400" dirty="0">
                <a:latin typeface="+mn-ea"/>
              </a:rPr>
              <a:t>	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D17A38-D266-4384-98DC-79CCAB8E1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66" y="2850563"/>
            <a:ext cx="5184097" cy="14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4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LSA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90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881354B-B99D-4AB1-8258-89E5848A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7" y="2343150"/>
            <a:ext cx="3724275" cy="6096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4A21814-D964-481A-A16D-984ABA96A9A1}"/>
              </a:ext>
            </a:extLst>
          </p:cNvPr>
          <p:cNvGrpSpPr/>
          <p:nvPr/>
        </p:nvGrpSpPr>
        <p:grpSpPr>
          <a:xfrm>
            <a:off x="494006" y="3366475"/>
            <a:ext cx="7754644" cy="1144031"/>
            <a:chOff x="494006" y="3480775"/>
            <a:chExt cx="7754644" cy="11440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E70F049-F1CE-4B2B-970A-98AAF1F17FA4}"/>
                </a:ext>
              </a:extLst>
            </p:cNvPr>
            <p:cNvSpPr txBox="1"/>
            <p:nvPr/>
          </p:nvSpPr>
          <p:spPr>
            <a:xfrm>
              <a:off x="494006" y="3480775"/>
              <a:ext cx="7754644" cy="114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+mn-ea"/>
                </a:rPr>
                <a:t>	       </a:t>
              </a:r>
              <a:r>
                <a:rPr lang="zh-CN" altLang="en-US" sz="2400" dirty="0">
                  <a:latin typeface="+mn-ea"/>
                </a:rPr>
                <a:t>为词汇向量矩阵，其中的每一列都可以理解为一个主题，一个主题是单词在该主题下的权重。</a:t>
              </a:r>
              <a:endParaRPr lang="en-US" altLang="zh-CN" sz="2400" dirty="0">
                <a:latin typeface="+mn-ea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08DAA1A-E152-46B5-BF4C-DD4577B57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790" t="1" r="52808" b="-26265"/>
            <a:stretch/>
          </p:blipFill>
          <p:spPr>
            <a:xfrm>
              <a:off x="616537" y="3691036"/>
              <a:ext cx="1400175" cy="42843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632640E-436F-437D-A88F-4E1923F09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3293586"/>
            <a:ext cx="3893551" cy="14231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58E8403-BC57-4D13-83B1-9B986609B653}"/>
              </a:ext>
            </a:extLst>
          </p:cNvPr>
          <p:cNvSpPr txBox="1"/>
          <p:nvPr/>
        </p:nvSpPr>
        <p:spPr>
          <a:xfrm>
            <a:off x="3457575" y="5243404"/>
            <a:ext cx="8496300" cy="10337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270000" tIns="180000" bIns="180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教育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老师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、学生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、同学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、学习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、医生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、锻炼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、运动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、营养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0.1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健康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老师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、学生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、同学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、学习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、医生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、锻炼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、运动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、营养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39981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15E4E7-79A7-4F66-B883-25292C725E80}"/>
              </a:ext>
            </a:extLst>
          </p:cNvPr>
          <p:cNvSpPr/>
          <p:nvPr/>
        </p:nvSpPr>
        <p:spPr>
          <a:xfrm>
            <a:off x="500875" y="429490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effectLst>
                  <a:glow rad="101600">
                    <a:schemeClr val="accent6">
                      <a:lumMod val="40000"/>
                      <a:lumOff val="60000"/>
                      <a:alpha val="40000"/>
                    </a:schemeClr>
                  </a:glow>
                </a:effectLst>
                <a:latin typeface="Bahnschrift" panose="020B0502040204020203" pitchFamily="34" charset="0"/>
                <a:ea typeface="Yu Gothic" panose="020B0400000000000000" pitchFamily="34" charset="-128"/>
              </a:rPr>
              <a:t>LSA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B38FB2-E868-4ECD-BC37-6976146090EB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900000" cy="0"/>
          </a:xfrm>
          <a:prstGeom prst="line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881354B-B99D-4AB1-8258-89E5848A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7" y="2343150"/>
            <a:ext cx="3724275" cy="6096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4A21814-D964-481A-A16D-984ABA96A9A1}"/>
              </a:ext>
            </a:extLst>
          </p:cNvPr>
          <p:cNvGrpSpPr/>
          <p:nvPr/>
        </p:nvGrpSpPr>
        <p:grpSpPr>
          <a:xfrm>
            <a:off x="488762" y="3366474"/>
            <a:ext cx="7931337" cy="1144031"/>
            <a:chOff x="494005" y="3480775"/>
            <a:chExt cx="7931337" cy="11440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E70F049-F1CE-4B2B-970A-98AAF1F17FA4}"/>
                </a:ext>
              </a:extLst>
            </p:cNvPr>
            <p:cNvSpPr txBox="1"/>
            <p:nvPr/>
          </p:nvSpPr>
          <p:spPr>
            <a:xfrm>
              <a:off x="494005" y="3480775"/>
              <a:ext cx="7931337" cy="114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+mn-ea"/>
                </a:rPr>
                <a:t>	       </a:t>
              </a:r>
              <a:r>
                <a:rPr lang="zh-CN" altLang="en-US" sz="2400" dirty="0">
                  <a:latin typeface="+mn-ea"/>
                </a:rPr>
                <a:t>为文档向量矩阵，第 </a:t>
              </a:r>
              <a:r>
                <a:rPr lang="en-US" altLang="zh-CN" sz="2400" i="1" dirty="0">
                  <a:latin typeface="Euclid" panose="02020503060505020303" pitchFamily="18" charset="0"/>
                </a:rPr>
                <a:t>i</a:t>
              </a:r>
              <a:r>
                <a:rPr lang="en-US" altLang="zh-CN" sz="2400" dirty="0">
                  <a:latin typeface="+mn-ea"/>
                </a:rPr>
                <a:t> </a:t>
              </a:r>
              <a:r>
                <a:rPr lang="zh-CN" altLang="en-US" sz="2400" dirty="0">
                  <a:latin typeface="+mn-ea"/>
                </a:rPr>
                <a:t>行可以理解为第 </a:t>
              </a:r>
              <a:r>
                <a:rPr lang="en-US" altLang="zh-CN" sz="2400" i="1" dirty="0">
                  <a:latin typeface="Euclid" panose="02020503060505020303" pitchFamily="18" charset="0"/>
                </a:rPr>
                <a:t>i</a:t>
              </a:r>
              <a:r>
                <a:rPr lang="en-US" altLang="zh-CN" sz="2400" dirty="0">
                  <a:latin typeface="+mn-ea"/>
                </a:rPr>
                <a:t> </a:t>
              </a:r>
              <a:r>
                <a:rPr lang="zh-CN" altLang="en-US" sz="2400" dirty="0">
                  <a:latin typeface="+mn-ea"/>
                </a:rPr>
                <a:t> 个文档在 </a:t>
              </a:r>
              <a:r>
                <a:rPr lang="en-US" altLang="zh-CN" sz="2400" i="1" dirty="0">
                  <a:latin typeface="Euclid" panose="02020503060505020303" pitchFamily="18" charset="0"/>
                </a:rPr>
                <a:t>K</a:t>
              </a:r>
              <a:r>
                <a:rPr lang="en-US" altLang="zh-CN" sz="2400" dirty="0">
                  <a:latin typeface="+mn-ea"/>
                </a:rPr>
                <a:t> </a:t>
              </a:r>
              <a:r>
                <a:rPr lang="zh-CN" altLang="en-US" sz="2400" dirty="0">
                  <a:latin typeface="+mn-ea"/>
                </a:rPr>
                <a:t>个主题下的系数表示。</a:t>
              </a:r>
              <a:endParaRPr lang="en-US" altLang="zh-CN" sz="2400" dirty="0">
                <a:latin typeface="+mn-ea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08DAA1A-E152-46B5-BF4C-DD4577B57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461" t="-27697" r="1303" b="4182"/>
            <a:stretch/>
          </p:blipFill>
          <p:spPr>
            <a:xfrm>
              <a:off x="621780" y="3633690"/>
              <a:ext cx="1390650" cy="419100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1D0316D-6E64-4DFC-90F9-C9CF5328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706" y="3118604"/>
            <a:ext cx="2638425" cy="16397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1CE957-15FE-4BD2-B569-0CF776648836}"/>
              </a:ext>
            </a:extLst>
          </p:cNvPr>
          <p:cNvSpPr txBox="1"/>
          <p:nvPr/>
        </p:nvSpPr>
        <p:spPr>
          <a:xfrm>
            <a:off x="4947756" y="5283339"/>
            <a:ext cx="6248400" cy="10337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270000" tIns="180000" bIns="180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你们要争做思想品德好，学习好，身体好的“三好学生”。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线性表示  教育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健康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60711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1069</Words>
  <Application>Microsoft Office PowerPoint</Application>
  <PresentationFormat>宽屏</PresentationFormat>
  <Paragraphs>127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Yu Gothic</vt:lpstr>
      <vt:lpstr>等线</vt:lpstr>
      <vt:lpstr>等线 Light</vt:lpstr>
      <vt:lpstr>仿宋</vt:lpstr>
      <vt:lpstr>黑体</vt:lpstr>
      <vt:lpstr>华文宋体</vt:lpstr>
      <vt:lpstr>华文细黑</vt:lpstr>
      <vt:lpstr>微软雅黑</vt:lpstr>
      <vt:lpstr>Arial</vt:lpstr>
      <vt:lpstr>Bahnschrift</vt:lpstr>
      <vt:lpstr>Euclid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冬阳 连</dc:creator>
  <cp:lastModifiedBy>Michael Zhang</cp:lastModifiedBy>
  <cp:revision>35</cp:revision>
  <dcterms:created xsi:type="dcterms:W3CDTF">2018-12-29T02:01:41Z</dcterms:created>
  <dcterms:modified xsi:type="dcterms:W3CDTF">2018-12-29T07:28:07Z</dcterms:modified>
</cp:coreProperties>
</file>