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9" r:id="rId11"/>
    <p:sldId id="266" r:id="rId12"/>
    <p:sldId id="278" r:id="rId13"/>
    <p:sldId id="267" r:id="rId14"/>
    <p:sldId id="272" r:id="rId15"/>
    <p:sldId id="273" r:id="rId16"/>
    <p:sldId id="274" r:id="rId17"/>
    <p:sldId id="275" r:id="rId18"/>
    <p:sldId id="279" r:id="rId19"/>
    <p:sldId id="25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尚峰 戴" userId="3db9d4fd01869cb4" providerId="LiveId" clId="{4A13BD17-BA74-4B78-BF90-EAF8B91135EA}"/>
    <pc:docChg chg="modSld">
      <pc:chgData name="尚峰 戴" userId="3db9d4fd01869cb4" providerId="LiveId" clId="{4A13BD17-BA74-4B78-BF90-EAF8B91135EA}" dt="2018-09-29T07:26:51.374" v="26"/>
      <pc:docMkLst>
        <pc:docMk/>
      </pc:docMkLst>
      <pc:sldChg chg="modSp">
        <pc:chgData name="尚峰 戴" userId="3db9d4fd01869cb4" providerId="LiveId" clId="{4A13BD17-BA74-4B78-BF90-EAF8B91135EA}" dt="2018-09-29T07:26:51.374" v="26"/>
        <pc:sldMkLst>
          <pc:docMk/>
          <pc:sldMk cId="150714922" sldId="274"/>
        </pc:sldMkLst>
        <pc:spChg chg="mod">
          <ac:chgData name="尚峰 戴" userId="3db9d4fd01869cb4" providerId="LiveId" clId="{4A13BD17-BA74-4B78-BF90-EAF8B91135EA}" dt="2018-09-29T07:26:51.374" v="26"/>
          <ac:spMkLst>
            <pc:docMk/>
            <pc:sldMk cId="150714922" sldId="274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56AF-19AD-4003-B171-9E6C6BEB8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962A4-42FD-4AF3-B387-60865696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BB019-B0D4-4E97-89A5-31EE22BE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97EE-6E8F-43E1-8D7B-CCEEDE0F7D1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21305-8622-4066-8C98-6733C2F9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6B8FC-E41C-4362-9546-890105AB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58B-B47D-4195-AA27-77305D19D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7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58EF7-47E1-42F6-A141-FC50962C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5AB314-CAEE-449A-B5F0-4298CC44D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40404-3F29-44FD-B1CA-D0095C20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97EE-6E8F-43E1-8D7B-CCEEDE0F7D1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661B4-D049-4EE2-8FE5-14C06436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B97D3-55D8-4B58-A833-7531B453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58B-B47D-4195-AA27-77305D19D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3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9FD16E-C2C0-4FEF-AE8C-6D1DF9652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346BD-76D9-42A1-AF70-81F3D9B35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00B09-A638-4F6F-87AB-780085C5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97EE-6E8F-43E1-8D7B-CCEEDE0F7D1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3EE29-B3BC-46E9-8F9A-5C546AEE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40681-1136-4320-8F91-4D5DF58C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58B-B47D-4195-AA27-77305D19D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FCF22-2CD2-4C7F-A475-C8308B32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E223D-A8A7-4412-A014-C3D8788C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18E18-87A3-4B44-B038-F96A44C8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97EE-6E8F-43E1-8D7B-CCEEDE0F7D1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4EECC-DA32-4B1A-B981-C3CA1142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126F0-90C3-4E0A-8915-843B0C68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58B-B47D-4195-AA27-77305D19D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8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0975A-AE11-4A51-A1F6-4072EBFF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DDF77E-C309-4BA8-8FF3-4FFB09674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57DE7-B542-4690-A67C-C3CC34C5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97EE-6E8F-43E1-8D7B-CCEEDE0F7D1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66C3E-B7A4-4BA2-A7B9-34FF55D2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44299-D72F-4151-B25C-D1A54272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58B-B47D-4195-AA27-77305D19D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8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1BBD7-C262-414A-AA7E-181DEB60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22F51-4683-4E73-9732-655C57501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4FD3B8-4351-470D-8BB6-EE083E7EF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05091-DF11-44DD-9177-CD7E009B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97EE-6E8F-43E1-8D7B-CCEEDE0F7D1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D4FF8-DDBE-4C0C-8368-14C310C2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BD1CF-CE2D-4EAD-B47D-62578583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58B-B47D-4195-AA27-77305D19D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50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E1477-16B0-4594-BA35-00ED414B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E16A6-1F91-4F9F-ACFC-90EA78216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B65A85-4FA1-4DBA-B71D-C44E03F04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F9CBD-B096-4F75-BDD1-8751A9D27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79EC3C-C637-4F1B-8333-805ACD0DA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13AA4A-3027-4BAF-B3E6-4A64C775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97EE-6E8F-43E1-8D7B-CCEEDE0F7D1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E9E83B-8BD8-4CD4-9577-C42C5822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5E6EAC-BF06-4695-8318-1B9F5657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58B-B47D-4195-AA27-77305D19D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6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C853A-92DA-47CD-990A-CCCACF4C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64498B-E12C-4340-9E56-286DCDC9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97EE-6E8F-43E1-8D7B-CCEEDE0F7D1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153F97-703E-4403-B0F0-65309F8C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CC0F4F-A0A8-4C55-9327-C2E9ADE0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58B-B47D-4195-AA27-77305D19D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0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19A4EF-2B34-4C9D-BC3C-9403047D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97EE-6E8F-43E1-8D7B-CCEEDE0F7D1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3655E6-E614-47E4-9305-1A2B3239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88AFD-E395-4241-BD0B-F9ADD88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58B-B47D-4195-AA27-77305D19D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4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1DB46-C4AF-4734-9FEE-2968DDD1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E2815-34ED-40A7-BB1A-1F2C8C51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22809E-C6BE-4CEB-8DB0-3696C5B14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75453-1E00-4CF5-B379-F99A0537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97EE-6E8F-43E1-8D7B-CCEEDE0F7D1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73BE2D-D6CC-4781-B931-AA5BC845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61A23-F8C5-4BFA-8CAB-5DA8A05D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58B-B47D-4195-AA27-77305D19D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4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5190A-4501-4D6C-9533-1CEE337F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238C6C-87A7-4555-9126-6D10BF793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5CD00-5DB1-41EF-9111-ECA21770B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87C69-DB89-4B4D-B6BF-38E512CA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97EE-6E8F-43E1-8D7B-CCEEDE0F7D1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C4EC8-1167-4744-BA15-3F7C0DC8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1CDEF-76C7-4B90-AE2B-1659D2BD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58B-B47D-4195-AA27-77305D19D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0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9488E1-4404-4249-8BE9-41A81C74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3FD56-0889-46DC-B623-AC58F31F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ABF29-583E-4C36-AA11-DED177B3C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97EE-6E8F-43E1-8D7B-CCEEDE0F7D1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8B987-92F9-4EEE-8FCF-BC77B391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32494-0A0B-48DA-81C8-88FF9F83A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258B-B47D-4195-AA27-77305D19D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robert-dlut/p/5952032.html" TargetMode="External"/><Relationship Id="rId2" Type="http://schemas.openxmlformats.org/officeDocument/2006/relationships/hyperlink" Target="https://blog.csdn.net/tg229dvt5i93mxaq5a6u/article/details/784222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.weixin.qq.com/s?__biz=MzIwMTc4ODE0Mw==&amp;mid=2247486960&amp;idx=1&amp;sn=1b4b9d7ec7a9f40fa8a9df6b6f53bbfb&amp;chksm=96e9d270a19e5b668875392da1d1aaa28ffd0af17d44f7ee81c2754c78cc35edf2e35be2c6a1&amp;scene=21#wechat_redirect" TargetMode="External"/><Relationship Id="rId5" Type="http://schemas.openxmlformats.org/officeDocument/2006/relationships/hyperlink" Target="https://arxiv.org/pdf/1706.03762.pdf" TargetMode="External"/><Relationship Id="rId4" Type="http://schemas.openxmlformats.org/officeDocument/2006/relationships/hyperlink" Target="https://www.cnblogs.com/robert-dlut/p/863828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99EA2-B51F-410B-96C4-4764D5881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注意力机制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7AF134-682A-4D5D-B2F7-9F0BE8FAC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7246"/>
            <a:ext cx="9144000" cy="1655762"/>
          </a:xfrm>
        </p:spPr>
        <p:txBody>
          <a:bodyPr/>
          <a:lstStyle/>
          <a:p>
            <a:r>
              <a:rPr lang="zh-CN" altLang="en-US" dirty="0"/>
              <a:t>戴尚峰</a:t>
            </a:r>
          </a:p>
        </p:txBody>
      </p:sp>
    </p:spTree>
    <p:extLst>
      <p:ext uri="{BB962C8B-B14F-4D97-AF65-F5344CB8AC3E}">
        <p14:creationId xmlns:p14="http://schemas.microsoft.com/office/powerpoint/2010/main" val="161780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EDA3-0C23-422D-9348-3B3F0E01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Attention-</a:t>
            </a:r>
            <a:r>
              <a:rPr lang="zh-CN" altLang="en-US" dirty="0"/>
              <a:t>英语德语翻译</a:t>
            </a:r>
          </a:p>
        </p:txBody>
      </p:sp>
      <p:pic>
        <p:nvPicPr>
          <p:cNvPr id="1026" name="Picture 2" descr="0?wx_fmt=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353" y="1544078"/>
            <a:ext cx="4337294" cy="504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7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EDA3-0C23-422D-9348-3B3F0E01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Self-Attention</a:t>
            </a:r>
            <a:endParaRPr lang="zh-CN" altLang="en-US" dirty="0"/>
          </a:p>
        </p:txBody>
      </p:sp>
      <p:pic>
        <p:nvPicPr>
          <p:cNvPr id="5" name="Picture 2" descr="0?wx_fmt=png">
            <a:extLst>
              <a:ext uri="{FF2B5EF4-FFF2-40B4-BE49-F238E27FC236}">
                <a16:creationId xmlns:a16="http://schemas.microsoft.com/office/drawing/2014/main" id="{6A923642-C299-4F61-80D9-80379218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12" y="1989745"/>
            <a:ext cx="6725575" cy="287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55D0D5-3175-4B4A-A351-A6992290147A}"/>
              </a:ext>
            </a:extLst>
          </p:cNvPr>
          <p:cNvSpPr txBox="1"/>
          <p:nvPr/>
        </p:nvSpPr>
        <p:spPr>
          <a:xfrm>
            <a:off x="1953087" y="5096336"/>
            <a:ext cx="8904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Query=Key=Value</a:t>
            </a:r>
            <a:r>
              <a:rPr lang="zh-CN" altLang="en-US" dirty="0"/>
              <a:t>的时候，称为</a:t>
            </a:r>
            <a:r>
              <a:rPr lang="en-US" altLang="zh-CN" dirty="0"/>
              <a:t>self-attention</a:t>
            </a:r>
            <a:r>
              <a:rPr lang="zh-CN" altLang="en-US" dirty="0"/>
              <a:t>，通常用来提取句子特征，代替</a:t>
            </a:r>
            <a:r>
              <a:rPr lang="en-US" altLang="zh-CN" dirty="0"/>
              <a:t>CNN</a:t>
            </a:r>
            <a:r>
              <a:rPr lang="zh-CN" altLang="en-US" dirty="0"/>
              <a:t>或</a:t>
            </a:r>
            <a:r>
              <a:rPr lang="en-US" altLang="zh-CN" dirty="0"/>
              <a:t>RNN</a:t>
            </a:r>
            <a:r>
              <a:rPr lang="zh-CN" altLang="en-US" dirty="0"/>
              <a:t>来使用。</a:t>
            </a:r>
          </a:p>
        </p:txBody>
      </p:sp>
    </p:spTree>
    <p:extLst>
      <p:ext uri="{BB962C8B-B14F-4D97-AF65-F5344CB8AC3E}">
        <p14:creationId xmlns:p14="http://schemas.microsoft.com/office/powerpoint/2010/main" val="36121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EDA3-0C23-422D-9348-3B3F0E01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Self-Attention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72116" y="1689955"/>
            <a:ext cx="78390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6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https://mmbiz.qpic.cn/mmbiz_png/VBcD02jFhgk3urAHpLP3ibjyjzhmDC9brIKxe2VyM7X8OteALicZje3JoibHcjHIahkyqn4wQIFGL8LWQzca05oVg/?tp=webp&amp;wxfrom=5&amp;wx_lazy=1&amp;wx_co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40" y="794906"/>
            <a:ext cx="9171428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9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EDA3-0C23-422D-9348-3B3F0E01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Scaled Dot-product Attention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698" y="1690688"/>
            <a:ext cx="5905500" cy="1371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48" y="3016251"/>
            <a:ext cx="4724400" cy="609600"/>
          </a:xfrm>
          <a:prstGeom prst="rect">
            <a:avLst/>
          </a:prstGeom>
        </p:spPr>
      </p:pic>
      <p:sp>
        <p:nvSpPr>
          <p:cNvPr id="9" name="AutoShape 6" descr="https://mmbiz.qpic.cn/mmbiz_png/VBcD02jFhgk3urAHpLP3ibjyjzhmDC9brIKxe2VyM7X8OteALicZje3JoibHcjHIahkyqn4wQIFGL8LWQzca05oVg/?tp=webp&amp;wxfrom=5&amp;wx_lazy=1&amp;wx_co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773" y="3730502"/>
            <a:ext cx="6229350" cy="1238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423" y="2001931"/>
            <a:ext cx="2923809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8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EDA3-0C23-422D-9348-3B3F0E01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Multi-Head Attention</a:t>
            </a:r>
          </a:p>
        </p:txBody>
      </p:sp>
      <p:sp>
        <p:nvSpPr>
          <p:cNvPr id="9" name="AutoShape 6" descr="https://mmbiz.qpic.cn/mmbiz_png/VBcD02jFhgk3urAHpLP3ibjyjzhmDC9brIKxe2VyM7X8OteALicZje3JoibHcjHIahkyqn4wQIFGL8LWQzca05oVg/?tp=webp&amp;wxfrom=5&amp;wx_lazy=1&amp;wx_co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85" y="2054103"/>
            <a:ext cx="2819048" cy="3695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27" y="2054103"/>
            <a:ext cx="5295900" cy="628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627" y="3923869"/>
            <a:ext cx="6667500" cy="571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78" y="3046168"/>
            <a:ext cx="5046050" cy="5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99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EDA3-0C23-422D-9348-3B3F0E01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Position Encoding</a:t>
            </a:r>
          </a:p>
        </p:txBody>
      </p:sp>
      <p:sp>
        <p:nvSpPr>
          <p:cNvPr id="9" name="AutoShape 6" descr="https://mmbiz.qpic.cn/mmbiz_png/VBcD02jFhgk3urAHpLP3ibjyjzhmDC9brIKxe2VyM7X8OteALicZje3JoibHcjHIahkyqn4wQIFGL8LWQzca05oVg/?tp=webp&amp;wxfrom=5&amp;wx_lazy=1&amp;wx_co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254282" y="3970951"/>
                <a:ext cx="60738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l-GR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pos</m:t>
                          </m:r>
                          <m:func>
                            <m:func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pos</m:t>
                                  </m:r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2" y="3970951"/>
                <a:ext cx="6073872" cy="369332"/>
              </a:xfrm>
              <a:prstGeom prst="rect">
                <a:avLst/>
              </a:prstGeom>
              <a:blipFill>
                <a:blip r:embed="rId2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408" y="2285237"/>
            <a:ext cx="4400000" cy="5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285" y="2866189"/>
            <a:ext cx="4571429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EDA3-0C23-422D-9348-3B3F0E01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Transformer-model architecture</a:t>
            </a:r>
          </a:p>
        </p:txBody>
      </p:sp>
      <p:sp>
        <p:nvSpPr>
          <p:cNvPr id="9" name="AutoShape 6" descr="https://mmbiz.qpic.cn/mmbiz_png/VBcD02jFhgk3urAHpLP3ibjyjzhmDC9brIKxe2VyM7X8OteALicZje3JoibHcjHIahkyqn4wQIFGL8LWQzca05oVg/?tp=webp&amp;wxfrom=5&amp;wx_lazy=1&amp;wx_co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68" y="7937"/>
            <a:ext cx="5828571" cy="67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0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训练速度快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可并行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效果好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不能感知序列化模型</a:t>
            </a:r>
          </a:p>
        </p:txBody>
      </p:sp>
    </p:spTree>
    <p:extLst>
      <p:ext uri="{BB962C8B-B14F-4D97-AF65-F5344CB8AC3E}">
        <p14:creationId xmlns:p14="http://schemas.microsoft.com/office/powerpoint/2010/main" val="388261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62BF6-89FC-4E75-82E8-C655B51C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32C13-893D-45EB-A858-6B6CEA7F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>
                <a:hlinkClick r:id="rId2"/>
              </a:rPr>
              <a:t>深度学习中的注意力机制（张俊林）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>
                <a:hlinkClick r:id="rId3"/>
              </a:rPr>
              <a:t>注意力机制（</a:t>
            </a:r>
            <a:r>
              <a:rPr lang="en-US" altLang="zh-CN" dirty="0">
                <a:hlinkClick r:id="rId3"/>
              </a:rPr>
              <a:t>Attention Mechanism</a:t>
            </a:r>
            <a:r>
              <a:rPr lang="zh-CN" altLang="en-US" dirty="0">
                <a:hlinkClick r:id="rId3"/>
              </a:rPr>
              <a:t>）在自然语言处理中的应用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>
                <a:hlinkClick r:id="rId4"/>
              </a:rPr>
              <a:t>自然语言处理中的自注意力机制（</a:t>
            </a:r>
            <a:r>
              <a:rPr lang="en-US" altLang="zh-CN" dirty="0">
                <a:hlinkClick r:id="rId4"/>
              </a:rPr>
              <a:t>Self-attention Mechanism</a:t>
            </a:r>
            <a:r>
              <a:rPr lang="zh-CN" altLang="en-US" dirty="0">
                <a:hlinkClick r:id="rId4"/>
              </a:rPr>
              <a:t>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>
                <a:hlinkClick r:id="rId5"/>
              </a:rPr>
              <a:t>Attention Is All You Need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>
                <a:hlinkClick r:id="rId6"/>
              </a:rPr>
              <a:t>一文读懂「</a:t>
            </a:r>
            <a:r>
              <a:rPr lang="en-US" altLang="zh-CN" dirty="0">
                <a:hlinkClick r:id="rId6"/>
              </a:rPr>
              <a:t>Attention is All You Need</a:t>
            </a:r>
            <a:r>
              <a:rPr lang="zh-CN" altLang="en-US" dirty="0">
                <a:hlinkClick r:id="rId6"/>
              </a:rPr>
              <a:t>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391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6B3B0-B0DA-49FB-8A5A-A9A55FAD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5F753-45C8-461C-AA09-C654739F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注意力机制介绍</a:t>
            </a:r>
            <a:endParaRPr lang="en-US" altLang="zh-CN" dirty="0"/>
          </a:p>
          <a:p>
            <a:r>
              <a:rPr lang="en-US" altLang="zh-CN" dirty="0"/>
              <a:t>2. Attention Is All You Need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资料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61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88912-9B10-45EE-A822-FB0FD8D5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什么是注意力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D690CDF-C740-461E-B601-43725E01C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2124869"/>
            <a:ext cx="5238750" cy="3752850"/>
          </a:xfrm>
        </p:spPr>
      </p:pic>
    </p:spTree>
    <p:extLst>
      <p:ext uri="{BB962C8B-B14F-4D97-AF65-F5344CB8AC3E}">
        <p14:creationId xmlns:p14="http://schemas.microsoft.com/office/powerpoint/2010/main" val="45559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EDA3-0C23-422D-9348-3B3F0E01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Encoder-Decoder</a:t>
            </a:r>
            <a:r>
              <a:rPr lang="zh-CN" altLang="en-US" dirty="0"/>
              <a:t>框架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7BB0DB-5762-4F8F-BA11-ED1998271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34" y="1971182"/>
            <a:ext cx="6315075" cy="2009775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6AFA35-12D1-44D3-966E-A5B6408FFF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" t="2652" r="-722" b="48733"/>
          <a:stretch/>
        </p:blipFill>
        <p:spPr>
          <a:xfrm>
            <a:off x="996744" y="4815434"/>
            <a:ext cx="2459209" cy="291739"/>
          </a:xfrm>
          <a:prstGeom prst="rect">
            <a:avLst/>
          </a:prstGeom>
        </p:spPr>
      </p:pic>
      <p:pic>
        <p:nvPicPr>
          <p:cNvPr id="2054" name="Picture 6" descr="0?wx_fmt=png">
            <a:extLst>
              <a:ext uri="{FF2B5EF4-FFF2-40B4-BE49-F238E27FC236}">
                <a16:creationId xmlns:a16="http://schemas.microsoft.com/office/drawing/2014/main" id="{05D652CA-F5D4-4605-89C7-8C796FA8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23" y="4789160"/>
            <a:ext cx="2459206" cy="34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E8D164B-5258-4747-ACEE-9FDD7D321CB2}"/>
              </a:ext>
            </a:extLst>
          </p:cNvPr>
          <p:cNvCxnSpPr>
            <a:cxnSpLocks/>
          </p:cNvCxnSpPr>
          <p:nvPr/>
        </p:nvCxnSpPr>
        <p:spPr>
          <a:xfrm>
            <a:off x="3593582" y="4908756"/>
            <a:ext cx="1198141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346364D-B847-410C-BA2A-446F9DAA4C16}"/>
              </a:ext>
            </a:extLst>
          </p:cNvPr>
          <p:cNvCxnSpPr>
            <a:cxnSpLocks/>
          </p:cNvCxnSpPr>
          <p:nvPr/>
        </p:nvCxnSpPr>
        <p:spPr>
          <a:xfrm>
            <a:off x="6968576" y="4886818"/>
            <a:ext cx="1198141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0?wx_fmt=png">
            <a:extLst>
              <a:ext uri="{FF2B5EF4-FFF2-40B4-BE49-F238E27FC236}">
                <a16:creationId xmlns:a16="http://schemas.microsoft.com/office/drawing/2014/main" id="{E4F3543A-CA0A-4E00-8511-90EAB8F21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46" y="4736612"/>
            <a:ext cx="2557568" cy="34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0?wx_fmt=png">
            <a:extLst>
              <a:ext uri="{FF2B5EF4-FFF2-40B4-BE49-F238E27FC236}">
                <a16:creationId xmlns:a16="http://schemas.microsoft.com/office/drawing/2014/main" id="{3060B1C8-B381-46CE-8CF0-9AE5D5279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130" y="2253068"/>
            <a:ext cx="15716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EDFBAE-EF9C-49F2-ABF1-7EEFA694B0B5}"/>
                  </a:ext>
                </a:extLst>
              </p:cNvPr>
              <p:cNvSpPr txBox="1"/>
              <p:nvPr/>
            </p:nvSpPr>
            <p:spPr>
              <a:xfrm>
                <a:off x="9483607" y="3302493"/>
                <a:ext cx="1770670" cy="899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EDFBAE-EF9C-49F2-ABF1-7EEFA694B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607" y="3302493"/>
                <a:ext cx="1770670" cy="8996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EDA3-0C23-422D-9348-3B3F0E01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Encoder-Decoder</a:t>
            </a:r>
            <a:r>
              <a:rPr lang="zh-CN" altLang="en-US" dirty="0"/>
              <a:t>框架</a:t>
            </a:r>
            <a:r>
              <a:rPr lang="en-US" altLang="zh-CN" dirty="0"/>
              <a:t>+Attention</a:t>
            </a:r>
            <a:endParaRPr lang="zh-CN" altLang="en-US" dirty="0"/>
          </a:p>
        </p:txBody>
      </p:sp>
      <p:pic>
        <p:nvPicPr>
          <p:cNvPr id="13" name="Picture 2" descr="0?wx_fmt=png">
            <a:extLst>
              <a:ext uri="{FF2B5EF4-FFF2-40B4-BE49-F238E27FC236}">
                <a16:creationId xmlns:a16="http://schemas.microsoft.com/office/drawing/2014/main" id="{3529B170-836E-4D52-BB26-97219CF24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755" y="2116562"/>
            <a:ext cx="5703001" cy="319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0?wx_fmt=png">
            <a:extLst>
              <a:ext uri="{FF2B5EF4-FFF2-40B4-BE49-F238E27FC236}">
                <a16:creationId xmlns:a16="http://schemas.microsoft.com/office/drawing/2014/main" id="{23F3AD1F-AAA8-4CF3-8A5D-74CFC007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845" y="3052762"/>
            <a:ext cx="180022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0?wx_fmt=png">
            <a:extLst>
              <a:ext uri="{FF2B5EF4-FFF2-40B4-BE49-F238E27FC236}">
                <a16:creationId xmlns:a16="http://schemas.microsoft.com/office/drawing/2014/main" id="{DAE80D4E-4193-45DB-99E9-6047130F6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757" y="4153133"/>
            <a:ext cx="16764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66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EDA3-0C23-422D-9348-3B3F0E01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Encoder-Decoder</a:t>
            </a:r>
            <a:r>
              <a:rPr lang="zh-CN" altLang="en-US" dirty="0"/>
              <a:t>框架</a:t>
            </a:r>
            <a:r>
              <a:rPr lang="en-US" altLang="zh-CN" dirty="0"/>
              <a:t>+Attention</a:t>
            </a:r>
            <a:endParaRPr lang="zh-CN" altLang="en-US" dirty="0"/>
          </a:p>
        </p:txBody>
      </p:sp>
      <p:pic>
        <p:nvPicPr>
          <p:cNvPr id="5122" name="Picture 2" descr="0?wx_fmt=png">
            <a:extLst>
              <a:ext uri="{FF2B5EF4-FFF2-40B4-BE49-F238E27FC236}">
                <a16:creationId xmlns:a16="http://schemas.microsoft.com/office/drawing/2014/main" id="{618889AE-387E-4D80-88BC-AC3FC2A76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767" y="2032986"/>
            <a:ext cx="3794465" cy="36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EDA3-0C23-422D-9348-3B3F0E01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Encoder-Decoder</a:t>
            </a:r>
            <a:r>
              <a:rPr lang="zh-CN" altLang="en-US" dirty="0"/>
              <a:t>框架</a:t>
            </a:r>
            <a:r>
              <a:rPr lang="en-US" altLang="zh-CN" dirty="0"/>
              <a:t>(RNN)+Attention</a:t>
            </a:r>
            <a:endParaRPr lang="zh-CN" altLang="en-US" dirty="0"/>
          </a:p>
        </p:txBody>
      </p:sp>
      <p:pic>
        <p:nvPicPr>
          <p:cNvPr id="5124" name="Picture 4" descr="0?wx_fmt=png">
            <a:extLst>
              <a:ext uri="{FF2B5EF4-FFF2-40B4-BE49-F238E27FC236}">
                <a16:creationId xmlns:a16="http://schemas.microsoft.com/office/drawing/2014/main" id="{CEA021FD-3062-4128-B92E-D30FB9A0E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11905"/>
            <a:ext cx="5285867" cy="166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0?wx_fmt=png">
            <a:extLst>
              <a:ext uri="{FF2B5EF4-FFF2-40B4-BE49-F238E27FC236}">
                <a16:creationId xmlns:a16="http://schemas.microsoft.com/office/drawing/2014/main" id="{AB711732-04E7-415A-B8E6-87D5B6474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714" y="2121763"/>
            <a:ext cx="4734041" cy="356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51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EDA3-0C23-422D-9348-3B3F0E01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Attention</a:t>
            </a:r>
            <a:r>
              <a:rPr lang="zh-CN" altLang="en-US" dirty="0"/>
              <a:t>机制的本质思想</a:t>
            </a:r>
          </a:p>
        </p:txBody>
      </p:sp>
      <p:pic>
        <p:nvPicPr>
          <p:cNvPr id="8194" name="Picture 2" descr="0?wx_fmt=png">
            <a:extLst>
              <a:ext uri="{FF2B5EF4-FFF2-40B4-BE49-F238E27FC236}">
                <a16:creationId xmlns:a16="http://schemas.microsoft.com/office/drawing/2014/main" id="{584F4226-C69C-4BEA-B867-47651C159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11" y="1770217"/>
            <a:ext cx="6725575" cy="287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0?wx_fmt=png">
            <a:extLst>
              <a:ext uri="{FF2B5EF4-FFF2-40B4-BE49-F238E27FC236}">
                <a16:creationId xmlns:a16="http://schemas.microsoft.com/office/drawing/2014/main" id="{06634020-9D61-43C4-97E2-3386907D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4" y="5149929"/>
            <a:ext cx="63055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10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EDA3-0C23-422D-9348-3B3F0E01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Attention</a:t>
            </a:r>
            <a:r>
              <a:rPr lang="zh-CN" altLang="en-US" dirty="0"/>
              <a:t>机制的本质思想</a:t>
            </a:r>
          </a:p>
        </p:txBody>
      </p:sp>
      <p:pic>
        <p:nvPicPr>
          <p:cNvPr id="10242" name="Picture 2" descr="0?wx_fmt=png">
            <a:extLst>
              <a:ext uri="{FF2B5EF4-FFF2-40B4-BE49-F238E27FC236}">
                <a16:creationId xmlns:a16="http://schemas.microsoft.com/office/drawing/2014/main" id="{ED3563E6-8EF6-4765-9C42-7F05F37B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28" y="1690688"/>
            <a:ext cx="5193713" cy="45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0?wx_fmt=png">
            <a:extLst>
              <a:ext uri="{FF2B5EF4-FFF2-40B4-BE49-F238E27FC236}">
                <a16:creationId xmlns:a16="http://schemas.microsoft.com/office/drawing/2014/main" id="{B9751188-0422-42AE-BAD7-1FCC55C62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20" y="2651789"/>
            <a:ext cx="50577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0?wx_fmt=png">
            <a:extLst>
              <a:ext uri="{FF2B5EF4-FFF2-40B4-BE49-F238E27FC236}">
                <a16:creationId xmlns:a16="http://schemas.microsoft.com/office/drawing/2014/main" id="{72A71682-4348-4387-8D6E-FB23BB4D5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20" y="4127240"/>
            <a:ext cx="30003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0?wx_fmt=png">
            <a:extLst>
              <a:ext uri="{FF2B5EF4-FFF2-40B4-BE49-F238E27FC236}">
                <a16:creationId xmlns:a16="http://schemas.microsoft.com/office/drawing/2014/main" id="{A5AA398A-8455-465B-B35E-650C77C1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20" y="5088341"/>
            <a:ext cx="41433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1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182</Words>
  <Application>Microsoft Office PowerPoint</Application>
  <PresentationFormat>宽屏</PresentationFormat>
  <Paragraphs>37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注意力机制</vt:lpstr>
      <vt:lpstr>目录</vt:lpstr>
      <vt:lpstr>什么是注意力</vt:lpstr>
      <vt:lpstr>Encoder-Decoder框架</vt:lpstr>
      <vt:lpstr>Encoder-Decoder框架+Attention</vt:lpstr>
      <vt:lpstr>Encoder-Decoder框架+Attention</vt:lpstr>
      <vt:lpstr>Encoder-Decoder框架(RNN)+Attention</vt:lpstr>
      <vt:lpstr>Attention机制的本质思想</vt:lpstr>
      <vt:lpstr>Attention机制的本质思想</vt:lpstr>
      <vt:lpstr>Attention-英语德语翻译</vt:lpstr>
      <vt:lpstr>Self-Attention</vt:lpstr>
      <vt:lpstr>Self-Attention</vt:lpstr>
      <vt:lpstr>PowerPoint 演示文稿</vt:lpstr>
      <vt:lpstr>Scaled Dot-product Attention</vt:lpstr>
      <vt:lpstr>Multi-Head Attention</vt:lpstr>
      <vt:lpstr>Position Encoding</vt:lpstr>
      <vt:lpstr>Transformer-model architecture</vt:lpstr>
      <vt:lpstr>总结</vt:lpstr>
      <vt:lpstr>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注意力机制</dc:title>
  <dc:creator>尚峰 戴</dc:creator>
  <cp:lastModifiedBy>尚峰 戴</cp:lastModifiedBy>
  <cp:revision>35</cp:revision>
  <dcterms:created xsi:type="dcterms:W3CDTF">2018-09-28T12:49:25Z</dcterms:created>
  <dcterms:modified xsi:type="dcterms:W3CDTF">2018-09-29T07:26:53Z</dcterms:modified>
</cp:coreProperties>
</file>