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4" r:id="rId6"/>
    <p:sldId id="295" r:id="rId7"/>
    <p:sldId id="296" r:id="rId8"/>
    <p:sldId id="297" r:id="rId9"/>
    <p:sldId id="298" r:id="rId10"/>
    <p:sldId id="299" r:id="rId11"/>
    <p:sldId id="302" r:id="rId12"/>
    <p:sldId id="301" r:id="rId13"/>
    <p:sldId id="303" r:id="rId14"/>
    <p:sldId id="304" r:id="rId15"/>
    <p:sldId id="305" r:id="rId16"/>
    <p:sldId id="30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连 冬阳" initials="连" lastIdx="1" clrIdx="0">
    <p:extLst>
      <p:ext uri="{19B8F6BF-5375-455C-9EA6-DF929625EA0E}">
        <p15:presenceInfo xmlns:p15="http://schemas.microsoft.com/office/powerpoint/2012/main" userId="5c6296cdc361b0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F7004-BE5D-4A4C-8700-BF0337244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8C163-FE06-4EC7-8521-848BD72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C5D1F-EAF0-4847-BE9A-97D7E2A9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17634-F9BC-4648-A135-35694B16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43CF-039E-44EB-BA0E-93CFAA39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62140-1153-44C8-8C47-E78FCAF0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1DDE5-0F62-4F6B-9567-928E1B16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AE154-D481-4D39-8E1A-17024841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394C5-CF81-42EC-9984-65E6B66E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63A8E-4D55-4A0D-8A28-886FFDE3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ABFAC-AF54-41DA-899D-F7EF2CC6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1B58A-22A2-4034-BD59-DAFB1F1F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DE030-BEFA-41EA-AB85-6D2E085A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65CCE-4B56-4FB4-AABE-F3237AE4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DAFD3-C9A1-4EE5-A277-C6F41ACE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517EB-2FAE-4582-92B7-EAF73633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E7667-7D81-4811-AB26-833A207B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9327E-33D4-4A66-91C3-56F3F3FE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9A477-8240-4A26-87DF-FFA9205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73859-83AB-4F52-A407-12A9AF2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6423C-F839-4D6E-9DDB-81461721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F6ADD-C79F-40C8-BBE6-DAB67061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53492-BF75-42B4-853E-E08C1539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13C61-540E-4616-8AB2-0157929B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3AA03-2E83-4359-9057-074A7E6F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3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9D7BA-E957-4053-BCDE-B6AAF56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CB316-237B-406C-AC29-C4357E2D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5C907-834C-4643-A326-C1E0EA7E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75E17-F1A0-44B5-96E7-7391245F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F3102-EE90-4193-8782-B01295A9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3952C-B330-49D3-B008-E1A39B6F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1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4C604-0D36-4D5E-B620-AEF448C7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7764C-7E97-4024-B7BC-25EBAD0E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2C77E-2F8D-4012-9A02-4215540E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A5991C-E526-42E6-A84B-7A5F615D1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59B973-E6BD-4C25-94E8-F4666F9C2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468A0E-F06C-440C-940B-A019D8E5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E28A3-5AB6-4B56-B055-06A60AC5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7F8BA-59AB-4172-899B-E942D66F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EEDD-8FC8-4E35-8416-86A617D5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271E3B-A96D-4C41-9372-6F3087B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2438-DAC6-445D-A674-A63A4C2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CCD841-DCED-4E5F-978B-9FF13376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DF4A31-777F-46C1-87AC-2315D4D2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91FE07-DB03-48C4-81A1-BB4B2A56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7A018-582D-4078-A0EC-039BAC64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6601-E652-4D32-A7BC-8F623CD8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B824-94B6-42B3-9B24-1EC2A581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2AF82-56B3-476A-93CC-EE4A1BCA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124F9-BF16-4485-8304-F3EC14C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F82E6-F82E-40B9-B706-66F66E6C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E349D-4582-43E6-AAC9-7BC7BD79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C2F19-B433-412D-A5E7-ECABC2F8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4C0EC-5D86-43D0-8B60-7804429E8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3DFB6-5F3B-4DA9-B993-717AAB4D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B414B-B646-4845-B8EB-297B608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E8D6C-DC51-409B-BB9B-079A1B1A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7B0FB-A2DD-4CCA-A1F8-5421D291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0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AA88D-FA5A-4898-9032-BE16739A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6554C-622C-440C-A8AE-7570642F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AD907-87FF-4297-BC77-5125E4A1F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A0A9-0D01-4D7E-BFEF-1787C2F9055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772F9-13BC-4047-9D9E-3A061CE4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0362-91AE-44C3-AC7F-2976E8CA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F9A491-73DD-43D5-89AE-0C780CFFAFE6}"/>
              </a:ext>
            </a:extLst>
          </p:cNvPr>
          <p:cNvSpPr txBox="1"/>
          <p:nvPr/>
        </p:nvSpPr>
        <p:spPr>
          <a:xfrm>
            <a:off x="3075648" y="2045442"/>
            <a:ext cx="7050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包含情感信息的词嵌入技术</a:t>
            </a:r>
            <a:endParaRPr lang="en-US" altLang="zh-CN" sz="4400" dirty="0"/>
          </a:p>
          <a:p>
            <a:pPr algn="ctr"/>
            <a:r>
              <a:rPr lang="en-US" altLang="zh-CN" sz="2600" dirty="0"/>
              <a:t>Learning Sentiment-Specific Word Embedding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7678AA-5359-4445-AE9B-E6B5FF55439C}"/>
              </a:ext>
            </a:extLst>
          </p:cNvPr>
          <p:cNvSpPr txBox="1"/>
          <p:nvPr/>
        </p:nvSpPr>
        <p:spPr>
          <a:xfrm>
            <a:off x="8596611" y="4691043"/>
            <a:ext cx="1395663" cy="101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/>
              <a:t>张义策</a:t>
            </a:r>
            <a:endParaRPr lang="en-US" altLang="zh-CN" sz="2400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2018/11/24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6CDD9C-7158-4307-936D-E574E9A0DE5C}"/>
              </a:ext>
            </a:extLst>
          </p:cNvPr>
          <p:cNvSpPr/>
          <p:nvPr/>
        </p:nvSpPr>
        <p:spPr>
          <a:xfrm>
            <a:off x="1655888" y="2077674"/>
            <a:ext cx="1048402" cy="10435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44000" tIns="72000" rIns="144000" bIns="10800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论文阅读</a:t>
            </a:r>
          </a:p>
        </p:txBody>
      </p:sp>
    </p:spTree>
    <p:extLst>
      <p:ext uri="{BB962C8B-B14F-4D97-AF65-F5344CB8AC3E}">
        <p14:creationId xmlns:p14="http://schemas.microsoft.com/office/powerpoint/2010/main" val="320183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36D36D1-E76A-421B-AB12-D57597E18166}"/>
              </a:ext>
            </a:extLst>
          </p:cNvPr>
          <p:cNvSpPr txBox="1"/>
          <p:nvPr/>
        </p:nvSpPr>
        <p:spPr>
          <a:xfrm>
            <a:off x="616537" y="2102977"/>
            <a:ext cx="4908774" cy="113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与其他词嵌入方法的对比。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这里使用了</a:t>
            </a:r>
            <a:r>
              <a:rPr lang="en-US" altLang="zh-CN" sz="2400" dirty="0"/>
              <a:t>CNN</a:t>
            </a:r>
            <a:r>
              <a:rPr lang="zh-CN" altLang="en-US" sz="2400" dirty="0"/>
              <a:t>进行分类。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A6D4A1-3A23-4C9C-A6DD-FA7BE00F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53" y="2329999"/>
            <a:ext cx="6173922" cy="35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8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我的实验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36D36D1-E76A-421B-AB12-D57597E18166}"/>
              </a:ext>
            </a:extLst>
          </p:cNvPr>
          <p:cNvSpPr txBox="1"/>
          <p:nvPr/>
        </p:nvSpPr>
        <p:spPr>
          <a:xfrm>
            <a:off x="616537" y="2102977"/>
            <a:ext cx="4908774" cy="113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使用豆瓣影评数据训练。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实验还没做好，下次再展示。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443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08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36D36D1-E76A-421B-AB12-D57597E18166}"/>
              </a:ext>
            </a:extLst>
          </p:cNvPr>
          <p:cNvSpPr txBox="1"/>
          <p:nvPr/>
        </p:nvSpPr>
        <p:spPr>
          <a:xfrm>
            <a:off x="616536" y="2102977"/>
            <a:ext cx="5258969" cy="98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(Tang</a:t>
            </a:r>
            <a:r>
              <a:rPr lang="zh-CN" altLang="en-US" sz="2400" dirty="0"/>
              <a:t>等</a:t>
            </a:r>
            <a:r>
              <a:rPr lang="en-US" altLang="zh-CN" sz="2400" dirty="0"/>
              <a:t>, 2014b)</a:t>
            </a:r>
            <a:r>
              <a:rPr lang="zh-CN" altLang="en-US" sz="2400" dirty="0"/>
              <a:t>在</a:t>
            </a:r>
            <a:r>
              <a:rPr lang="en-US" altLang="zh-CN" sz="2400" dirty="0"/>
              <a:t>skip-gram</a:t>
            </a:r>
            <a:r>
              <a:rPr lang="zh-CN" altLang="en-US" sz="2400" dirty="0"/>
              <a:t>的基础上扩展为</a:t>
            </a:r>
            <a:r>
              <a:rPr lang="en-US" altLang="zh-CN" sz="2400" dirty="0"/>
              <a:t>SSPE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14CC65-1572-4EF3-B2C5-6AC8C668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60" y="3819578"/>
            <a:ext cx="7481887" cy="2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08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36D36D1-E76A-421B-AB12-D57597E18166}"/>
              </a:ext>
            </a:extLst>
          </p:cNvPr>
          <p:cNvSpPr txBox="1"/>
          <p:nvPr/>
        </p:nvSpPr>
        <p:spPr>
          <a:xfrm>
            <a:off x="616536" y="2102977"/>
            <a:ext cx="5479463" cy="98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并使用</a:t>
            </a:r>
            <a:r>
              <a:rPr lang="en-US" altLang="zh-CN" sz="2400" dirty="0"/>
              <a:t>SSPE</a:t>
            </a:r>
            <a:r>
              <a:rPr lang="zh-CN" altLang="en-US" sz="2400" dirty="0"/>
              <a:t>训练的词向量预测单词的情感倾向，以建立情感词典。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81DC13-67D0-4C3C-A630-36B02950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43" y="3605331"/>
            <a:ext cx="8365482" cy="29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08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36D36D1-E76A-421B-AB12-D57597E18166}"/>
              </a:ext>
            </a:extLst>
          </p:cNvPr>
          <p:cNvSpPr txBox="1"/>
          <p:nvPr/>
        </p:nvSpPr>
        <p:spPr>
          <a:xfrm>
            <a:off x="616536" y="2102977"/>
            <a:ext cx="9062485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(Ren</a:t>
            </a:r>
            <a:r>
              <a:rPr lang="zh-CN" altLang="en-US" sz="2400" dirty="0"/>
              <a:t>等</a:t>
            </a:r>
            <a:r>
              <a:rPr lang="en-US" altLang="zh-CN" sz="2400" dirty="0"/>
              <a:t>, 2016)</a:t>
            </a:r>
            <a:r>
              <a:rPr lang="zh-CN" altLang="en-US" sz="2400" dirty="0"/>
              <a:t>在</a:t>
            </a:r>
            <a:r>
              <a:rPr lang="en-US" altLang="zh-CN" sz="2400" dirty="0"/>
              <a:t>SSWE</a:t>
            </a:r>
            <a:r>
              <a:rPr lang="zh-CN" altLang="en-US" sz="2400" dirty="0"/>
              <a:t>的基础上扩展，加入了主题信息。</a:t>
            </a: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E5BBDF-2244-4F94-96B2-7D46EB9E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46" y="3470619"/>
            <a:ext cx="8684952" cy="27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8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其他思路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36D36D1-E76A-421B-AB12-D57597E18166}"/>
              </a:ext>
            </a:extLst>
          </p:cNvPr>
          <p:cNvSpPr txBox="1"/>
          <p:nvPr/>
        </p:nvSpPr>
        <p:spPr>
          <a:xfrm>
            <a:off x="616536" y="2102977"/>
            <a:ext cx="9062485" cy="2213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(</a:t>
            </a:r>
            <a:r>
              <a:rPr lang="en-US" altLang="zh-CN" sz="2400" dirty="0" err="1"/>
              <a:t>Labutov</a:t>
            </a:r>
            <a:r>
              <a:rPr lang="zh-CN" altLang="en-US" sz="2400" dirty="0"/>
              <a:t>等</a:t>
            </a:r>
            <a:r>
              <a:rPr lang="en-US" altLang="zh-CN" sz="2400" dirty="0"/>
              <a:t>, 2013</a:t>
            </a:r>
            <a:r>
              <a:rPr lang="zh-CN" altLang="en-US" sz="2400" dirty="0"/>
              <a:t>）通过调整已有的词嵌入来得到特定任务的词嵌入。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针对某个任务，通过组合单词的向量，学习短语</a:t>
            </a:r>
            <a:r>
              <a:rPr lang="en-US" altLang="zh-CN" sz="2400" dirty="0"/>
              <a:t>/</a:t>
            </a:r>
            <a:r>
              <a:rPr lang="zh-CN" altLang="en-US" sz="2400" dirty="0"/>
              <a:t>句子的向量。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320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36D36D1-E76A-421B-AB12-D57597E18166}"/>
              </a:ext>
            </a:extLst>
          </p:cNvPr>
          <p:cNvSpPr txBox="1"/>
          <p:nvPr/>
        </p:nvSpPr>
        <p:spPr>
          <a:xfrm>
            <a:off x="971372" y="1735759"/>
            <a:ext cx="10779642" cy="484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latin typeface="Euclid" panose="02020503060505020303" pitchFamily="18" charset="0"/>
              </a:rPr>
              <a:t>Collobert R, Weston J, </a:t>
            </a:r>
            <a:r>
              <a:rPr lang="en-US" altLang="zh-CN" dirty="0" err="1">
                <a:latin typeface="Euclid" panose="02020503060505020303" pitchFamily="18" charset="0"/>
              </a:rPr>
              <a:t>Bottou</a:t>
            </a:r>
            <a:r>
              <a:rPr lang="en-US" altLang="zh-CN" dirty="0">
                <a:latin typeface="Euclid" panose="02020503060505020303" pitchFamily="18" charset="0"/>
              </a:rPr>
              <a:t> L, et al. Natural language processing (almost) from scratch[J]. Journal of Machine Learning Research, 2011, 12(Aug): 2493-2537.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 err="1">
                <a:latin typeface="Euclid" panose="02020503060505020303" pitchFamily="18" charset="0"/>
              </a:rPr>
              <a:t>Labutov</a:t>
            </a:r>
            <a:r>
              <a:rPr lang="en-US" altLang="zh-CN" dirty="0">
                <a:latin typeface="Euclid" panose="02020503060505020303" pitchFamily="18" charset="0"/>
              </a:rPr>
              <a:t> I, Lipson H. Re-embedding words[C]//Proceedings of the 51st Annual Meeting of the Association for Computational Linguistics (Volume 2: Short Papers). 2013, 2: 489-493.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latin typeface="Euclid" panose="02020503060505020303" pitchFamily="18" charset="0"/>
              </a:rPr>
              <a:t>Tang D, Wei F, Yang N, et al. Learning sentiment-specific word embedding for twitter sentiment classification[C]//Proceedings of the 52nd Annual Meeting of the Association for Computational Linguistics (Volume 1: Long Papers). 2014, 1: 1555-1565.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latin typeface="Euclid" panose="02020503060505020303" pitchFamily="18" charset="0"/>
              </a:rPr>
              <a:t>Tang D, Wei F, Qin B, et al. Building large-scale twitter-specific sentiment lexicon: A representation learning approach[C]//Proceedings of COLING 2014, the 25th International Conference on Computational Linguistics: Technical Papers. 2014: 172-182.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latin typeface="Euclid" panose="02020503060505020303" pitchFamily="18" charset="0"/>
              </a:rPr>
              <a:t>Ren Y, Zhang Y, Zhang M, et al. Improving Twitter Sentiment Classification Using Topic-Enriched Multi-Prototype Word Embeddings[C]//AAAI. 2016: 3038-3044.</a:t>
            </a:r>
          </a:p>
        </p:txBody>
      </p:sp>
    </p:spTree>
    <p:extLst>
      <p:ext uri="{BB962C8B-B14F-4D97-AF65-F5344CB8AC3E}">
        <p14:creationId xmlns:p14="http://schemas.microsoft.com/office/powerpoint/2010/main" val="54824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526CF29-CAD0-4EA1-BAC6-A2F8E3C15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72" y="3935750"/>
            <a:ext cx="9000820" cy="14120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567F47-D36B-4060-9F7A-E964BB310490}"/>
              </a:ext>
            </a:extLst>
          </p:cNvPr>
          <p:cNvSpPr txBox="1"/>
          <p:nvPr/>
        </p:nvSpPr>
        <p:spPr>
          <a:xfrm>
            <a:off x="1709723" y="1933770"/>
            <a:ext cx="2852549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作者：唐都钰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发表于：</a:t>
            </a:r>
            <a:r>
              <a:rPr lang="en-US" altLang="zh-CN" sz="2400" dirty="0"/>
              <a:t>ACL 2014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引用数：</a:t>
            </a:r>
            <a:r>
              <a:rPr lang="en-US" altLang="zh-CN" sz="2400" dirty="0"/>
              <a:t>553</a:t>
            </a:r>
          </a:p>
        </p:txBody>
      </p:sp>
    </p:spTree>
    <p:extLst>
      <p:ext uri="{BB962C8B-B14F-4D97-AF65-F5344CB8AC3E}">
        <p14:creationId xmlns:p14="http://schemas.microsoft.com/office/powerpoint/2010/main" val="768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文章动机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616537" y="2102977"/>
            <a:ext cx="7115352" cy="366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传统的词嵌入方法仅考虑了词语的上下文，这对像词性标注这样的任务是足够的。</a:t>
            </a:r>
            <a:endParaRPr lang="en-US" altLang="zh-CN" sz="28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面对情感分类这样的任务，我们需要考虑词语的情感信息，使得情感倾向相同的词其词向量也相似。</a:t>
            </a:r>
            <a:endParaRPr lang="en-US" altLang="zh-CN" sz="28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16860A-5127-4F4C-826A-E8A684388665}"/>
              </a:ext>
            </a:extLst>
          </p:cNvPr>
          <p:cNvGrpSpPr/>
          <p:nvPr/>
        </p:nvGrpSpPr>
        <p:grpSpPr>
          <a:xfrm>
            <a:off x="8409490" y="2792705"/>
            <a:ext cx="2713781" cy="1593885"/>
            <a:chOff x="8409490" y="2792705"/>
            <a:chExt cx="2713781" cy="159388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7670F1-91A0-4656-AD08-09CE64047812}"/>
                </a:ext>
              </a:extLst>
            </p:cNvPr>
            <p:cNvSpPr/>
            <p:nvPr/>
          </p:nvSpPr>
          <p:spPr>
            <a:xfrm>
              <a:off x="8409490" y="2792705"/>
              <a:ext cx="2713781" cy="1593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F86D764-8148-47F1-95A7-78B4A25D589C}"/>
                </a:ext>
              </a:extLst>
            </p:cNvPr>
            <p:cNvSpPr/>
            <p:nvPr/>
          </p:nvSpPr>
          <p:spPr>
            <a:xfrm>
              <a:off x="8652558" y="3371661"/>
              <a:ext cx="22276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/>
                <a:t>Good vs. bad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0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5521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传统的词嵌入：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C&amp;W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54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2A1989-9949-4B8B-8390-69837FEE4C5D}"/>
                  </a:ext>
                </a:extLst>
              </p:cNvPr>
              <p:cNvSpPr txBox="1"/>
              <p:nvPr/>
            </p:nvSpPr>
            <p:spPr>
              <a:xfrm>
                <a:off x="616537" y="2102977"/>
                <a:ext cx="7115352" cy="4214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由</a:t>
                </a:r>
                <a:r>
                  <a:rPr lang="en-US" altLang="zh-CN" sz="2400" dirty="0"/>
                  <a:t>(Collobert</a:t>
                </a:r>
                <a:r>
                  <a:rPr lang="zh-CN" altLang="en-US" sz="2400" dirty="0"/>
                  <a:t>等</a:t>
                </a:r>
                <a:r>
                  <a:rPr lang="en-US" altLang="zh-CN" sz="2400" dirty="0"/>
                  <a:t>, 2011)</a:t>
                </a:r>
                <a:r>
                  <a:rPr lang="zh-CN" altLang="en-US" sz="2400" dirty="0"/>
                  <a:t>提出。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对于句子中采样的</a:t>
                </a:r>
                <a:r>
                  <a:rPr lang="en-US" altLang="zh-CN" sz="2400" dirty="0" err="1"/>
                  <a:t>ngram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，通过替换中间词的方法，获得一个错误的</a:t>
                </a:r>
                <a:r>
                  <a:rPr lang="en-US" altLang="zh-CN" sz="2400" dirty="0" err="1"/>
                  <a:t>ngram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损失函数为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目标相当于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zh-CN" altLang="en-US" sz="2400" dirty="0"/>
                  <a:t>（</a:t>
                </a:r>
                <a:r>
                  <a:rPr lang="en-US" altLang="zh-CN" sz="2400" dirty="0"/>
                  <a:t>hinge loss</a:t>
                </a:r>
                <a:r>
                  <a:rPr lang="zh-CN" altLang="en-US" sz="2400" dirty="0"/>
                  <a:t>）。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2A1989-9949-4B8B-8390-69837FEE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7" y="2102977"/>
                <a:ext cx="7115352" cy="4214102"/>
              </a:xfrm>
              <a:prstGeom prst="rect">
                <a:avLst/>
              </a:prstGeom>
              <a:blipFill>
                <a:blip r:embed="rId2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5BCAF88-EE75-4140-9391-4E261CCB8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17" y="4469477"/>
            <a:ext cx="4448175" cy="523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C0E52E-D6A5-4D06-BCA5-18C69906E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649" y="2102977"/>
            <a:ext cx="3765814" cy="36483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463D1C-4693-40A6-B28F-43CE25ADE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37" t="1623" r="21798" b="-33"/>
          <a:stretch/>
        </p:blipFill>
        <p:spPr>
          <a:xfrm>
            <a:off x="8618706" y="1587432"/>
            <a:ext cx="554477" cy="5155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B69402A-B7FC-4FC2-B8C4-6059315A4F02}"/>
                  </a:ext>
                </a:extLst>
              </p:cNvPr>
              <p:cNvSpPr/>
              <p:nvPr/>
            </p:nvSpPr>
            <p:spPr>
              <a:xfrm>
                <a:off x="9173183" y="1521162"/>
                <a:ext cx="2480040" cy="507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合理性的得分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B69402A-B7FC-4FC2-B8C4-6059315A4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183" y="1521162"/>
                <a:ext cx="2480040" cy="507127"/>
              </a:xfrm>
              <a:prstGeom prst="rect">
                <a:avLst/>
              </a:prstGeom>
              <a:blipFill>
                <a:blip r:embed="rId5"/>
                <a:stretch>
                  <a:fillRect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1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371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SSWE_h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06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2A1989-9949-4B8B-8390-69837FEE4C5D}"/>
              </a:ext>
            </a:extLst>
          </p:cNvPr>
          <p:cNvSpPr txBox="1"/>
          <p:nvPr/>
        </p:nvSpPr>
        <p:spPr>
          <a:xfrm>
            <a:off x="616537" y="2102977"/>
            <a:ext cx="7115352" cy="4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最直观的想法是通过</a:t>
            </a:r>
            <a:r>
              <a:rPr lang="en-US" altLang="zh-CN" sz="2400" dirty="0" err="1"/>
              <a:t>ngram</a:t>
            </a:r>
            <a:r>
              <a:rPr lang="zh-CN" altLang="en-US" sz="2400" dirty="0"/>
              <a:t>预测其情感倾向。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损失函数为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其中，                为真实值。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目标是预测值和真实值尽可能接近（</a:t>
            </a:r>
            <a:r>
              <a:rPr lang="en-US" altLang="zh-CN" sz="2400" dirty="0"/>
              <a:t>entropy loss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DBD187-93F9-4E01-A258-5970C78F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816" y="2227028"/>
            <a:ext cx="3573807" cy="42620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F3DB3D-F774-4303-A2B4-F005D887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23" y="3429000"/>
            <a:ext cx="5162550" cy="685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EFE404-CD7E-4C1E-A225-991F78F5A8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17" b="1404"/>
          <a:stretch/>
        </p:blipFill>
        <p:spPr>
          <a:xfrm>
            <a:off x="8201244" y="1196957"/>
            <a:ext cx="679083" cy="5071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97AFDE8-D20E-415B-94FE-8E3717C07241}"/>
                  </a:ext>
                </a:extLst>
              </p:cNvPr>
              <p:cNvSpPr/>
              <p:nvPr/>
            </p:nvSpPr>
            <p:spPr>
              <a:xfrm>
                <a:off x="8926347" y="1147942"/>
                <a:ext cx="3074966" cy="506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的情感倾向为正”的得分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97AFDE8-D20E-415B-94FE-8E3717C07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47" y="1147942"/>
                <a:ext cx="3074966" cy="506164"/>
              </a:xfrm>
              <a:prstGeom prst="rect">
                <a:avLst/>
              </a:prstGeom>
              <a:blipFill>
                <a:blip r:embed="rId5"/>
                <a:stretch>
                  <a:fillRect l="-1980" r="-396"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93F960AF-4A86-4780-973C-C87581346F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60" t="1404"/>
          <a:stretch/>
        </p:blipFill>
        <p:spPr>
          <a:xfrm>
            <a:off x="8308816" y="1732677"/>
            <a:ext cx="785778" cy="5071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6EB9B8F-45C0-47FC-9C7F-50A910AD2297}"/>
                  </a:ext>
                </a:extLst>
              </p:cNvPr>
              <p:cNvSpPr/>
              <p:nvPr/>
            </p:nvSpPr>
            <p:spPr>
              <a:xfrm>
                <a:off x="8972367" y="1654674"/>
                <a:ext cx="3074966" cy="506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的情感倾向为负”的得分</a:t>
                </a: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6EB9B8F-45C0-47FC-9C7F-50A910AD2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67" y="1654674"/>
                <a:ext cx="3074966" cy="506164"/>
              </a:xfrm>
              <a:prstGeom prst="rect">
                <a:avLst/>
              </a:prstGeom>
              <a:blipFill>
                <a:blip r:embed="rId6"/>
                <a:stretch>
                  <a:fillRect l="-2183" r="-397"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8B14D900-54E4-47FF-98B3-4A18AD1A6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501" y="4114800"/>
            <a:ext cx="14192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9A13C6-5EB4-46CA-B5AF-75154D22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24" y="4687403"/>
            <a:ext cx="1352550" cy="542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264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SSWE_r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06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2A1989-9949-4B8B-8390-69837FEE4C5D}"/>
                  </a:ext>
                </a:extLst>
              </p:cNvPr>
              <p:cNvSpPr txBox="1"/>
              <p:nvPr/>
            </p:nvSpPr>
            <p:spPr>
              <a:xfrm>
                <a:off x="616537" y="2102977"/>
                <a:ext cx="7115352" cy="436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SSWE_h</a:t>
                </a:r>
                <a:r>
                  <a:rPr lang="zh-CN" altLang="en-US" sz="2400" dirty="0"/>
                  <a:t>的约束太过严格。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借鉴</a:t>
                </a:r>
                <a:r>
                  <a:rPr lang="en-US" altLang="zh-CN" sz="2400" dirty="0"/>
                  <a:t>C&amp;W</a:t>
                </a:r>
                <a:r>
                  <a:rPr lang="zh-CN" altLang="en-US" sz="2400" dirty="0"/>
                  <a:t>，使用如下的损失函数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表示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情感倾向的真实值。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当                ，目标是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当</a:t>
                </a:r>
                <a:r>
                  <a:rPr lang="en-US" altLang="zh-CN" sz="2400" dirty="0"/>
                  <a:t>		  </a:t>
                </a:r>
                <a:r>
                  <a:rPr lang="zh-CN" altLang="en-US" sz="2400" dirty="0"/>
                  <a:t>，目标是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2A1989-9949-4B8B-8390-69837FEE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7" y="2102977"/>
                <a:ext cx="7115352" cy="4367991"/>
              </a:xfrm>
              <a:prstGeom prst="rect">
                <a:avLst/>
              </a:prstGeom>
              <a:blipFill>
                <a:blip r:embed="rId3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2DBD187-93F9-4E01-A258-5970C78F9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70"/>
          <a:stretch/>
        </p:blipFill>
        <p:spPr>
          <a:xfrm>
            <a:off x="8308816" y="2482443"/>
            <a:ext cx="3573807" cy="3726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5DD0F8-D246-42F8-8643-F9099D498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165" y="3540868"/>
            <a:ext cx="6686550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352E54-84F4-47B7-BC32-E0678A896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312" y="5384558"/>
            <a:ext cx="1019175" cy="4286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A4A748-7915-444D-B099-7284C2D667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5717" b="1404"/>
          <a:stretch/>
        </p:blipFill>
        <p:spPr>
          <a:xfrm>
            <a:off x="8201244" y="1196957"/>
            <a:ext cx="679083" cy="5071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2B47504-5853-4EA6-86EC-7C685D048D63}"/>
                  </a:ext>
                </a:extLst>
              </p:cNvPr>
              <p:cNvSpPr/>
              <p:nvPr/>
            </p:nvSpPr>
            <p:spPr>
              <a:xfrm>
                <a:off x="8926347" y="1147942"/>
                <a:ext cx="3074966" cy="506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的情感倾向为正”的得分</a:t>
                </a: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2B47504-5853-4EA6-86EC-7C685D048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47" y="1147942"/>
                <a:ext cx="3074966" cy="506164"/>
              </a:xfrm>
              <a:prstGeom prst="rect">
                <a:avLst/>
              </a:prstGeom>
              <a:blipFill>
                <a:blip r:embed="rId8"/>
                <a:stretch>
                  <a:fillRect l="-1980" r="-396"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38D253E2-C72C-4E4C-B1AA-344D54552D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760" t="1404"/>
          <a:stretch/>
        </p:blipFill>
        <p:spPr>
          <a:xfrm>
            <a:off x="8308816" y="1732677"/>
            <a:ext cx="785778" cy="5071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7980936-CB18-47F8-907D-DAD59B55944B}"/>
                  </a:ext>
                </a:extLst>
              </p:cNvPr>
              <p:cNvSpPr/>
              <p:nvPr/>
            </p:nvSpPr>
            <p:spPr>
              <a:xfrm>
                <a:off x="8972367" y="1654674"/>
                <a:ext cx="3074966" cy="506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的情感倾向为负”的得分</a:t>
                </a: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7980936-CB18-47F8-907D-DAD59B559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67" y="1654674"/>
                <a:ext cx="3074966" cy="506164"/>
              </a:xfrm>
              <a:prstGeom prst="rect">
                <a:avLst/>
              </a:prstGeom>
              <a:blipFill>
                <a:blip r:embed="rId9"/>
                <a:stretch>
                  <a:fillRect l="-2183" r="-397"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45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371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SSWE_u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06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2A1989-9949-4B8B-8390-69837FEE4C5D}"/>
              </a:ext>
            </a:extLst>
          </p:cNvPr>
          <p:cNvSpPr txBox="1"/>
          <p:nvPr/>
        </p:nvSpPr>
        <p:spPr>
          <a:xfrm>
            <a:off x="616537" y="2102977"/>
            <a:ext cx="7115352" cy="28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结合</a:t>
            </a:r>
            <a:r>
              <a:rPr lang="en-US" altLang="zh-CN" sz="2400" dirty="0"/>
              <a:t>C&amp;W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SSWE_r</a:t>
            </a:r>
            <a:r>
              <a:rPr lang="zh-CN" altLang="en-US" sz="2400" dirty="0"/>
              <a:t>，既考虑上下文又考虑情感倾向。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结合二者的损失函数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其中，</a:t>
            </a:r>
            <a:r>
              <a:rPr lang="en-US" altLang="zh-CN" sz="2400" dirty="0"/>
              <a:t>α</a:t>
            </a:r>
            <a:r>
              <a:rPr lang="zh-CN" altLang="en-US" sz="2400" dirty="0"/>
              <a:t>是权重因子，</a:t>
            </a:r>
            <a:endParaRPr lang="en-US" altLang="zh-CN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6C7707-B484-4D27-A56C-8B3B8F400B78}"/>
              </a:ext>
            </a:extLst>
          </p:cNvPr>
          <p:cNvGrpSpPr/>
          <p:nvPr/>
        </p:nvGrpSpPr>
        <p:grpSpPr>
          <a:xfrm>
            <a:off x="7544480" y="2344366"/>
            <a:ext cx="4647520" cy="3913828"/>
            <a:chOff x="6927943" y="2344366"/>
            <a:chExt cx="4647520" cy="391382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DDD461D-2AA3-41FB-BA63-0B2FD4B41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7943" y="2667269"/>
              <a:ext cx="4438650" cy="359092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0B6949D-7322-406D-B9D8-67723D6E3139}"/>
                </a:ext>
              </a:extLst>
            </p:cNvPr>
            <p:cNvSpPr/>
            <p:nvPr/>
          </p:nvSpPr>
          <p:spPr>
            <a:xfrm>
              <a:off x="9873574" y="2344366"/>
              <a:ext cx="1701889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C1B1E72-286E-4023-8688-8F374F1C3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25" y="3797937"/>
            <a:ext cx="5895975" cy="6477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5DC8CD0-EDF5-4CBD-ADF1-82BAE36AC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302" y="5734931"/>
            <a:ext cx="5429250" cy="4381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F1DE3CC-0FF7-42DC-B00F-0A725F2E7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302" y="5211056"/>
            <a:ext cx="4448175" cy="5238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0FD8262-C60B-464D-BEB5-E84B61F0D7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717" b="1404"/>
          <a:stretch/>
        </p:blipFill>
        <p:spPr>
          <a:xfrm>
            <a:off x="8201244" y="1196957"/>
            <a:ext cx="679083" cy="5071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2284895-CEE7-47AA-85CA-F11D6D5632C2}"/>
                  </a:ext>
                </a:extLst>
              </p:cNvPr>
              <p:cNvSpPr/>
              <p:nvPr/>
            </p:nvSpPr>
            <p:spPr>
              <a:xfrm>
                <a:off x="8926347" y="1147942"/>
                <a:ext cx="3074966" cy="506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合理性的得分</a:t>
                </a: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2284895-CEE7-47AA-85CA-F11D6D563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47" y="1147942"/>
                <a:ext cx="3074966" cy="506164"/>
              </a:xfrm>
              <a:prstGeom prst="rect">
                <a:avLst/>
              </a:prstGeom>
              <a:blipFill>
                <a:blip r:embed="rId7"/>
                <a:stretch>
                  <a:fillRect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A7DCFE9E-C6F6-423E-8FA2-BBD336B48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760" t="1404"/>
          <a:stretch/>
        </p:blipFill>
        <p:spPr>
          <a:xfrm>
            <a:off x="8308816" y="1732677"/>
            <a:ext cx="785778" cy="5071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4CC1D11-4225-4EE9-AC1F-A56A0A69A5E2}"/>
                  </a:ext>
                </a:extLst>
              </p:cNvPr>
              <p:cNvSpPr/>
              <p:nvPr/>
            </p:nvSpPr>
            <p:spPr>
              <a:xfrm>
                <a:off x="8972367" y="1654674"/>
                <a:ext cx="3074966" cy="506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情感倾向的得分</a:t>
                </a: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4CC1D11-4225-4EE9-AC1F-A56A0A69A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67" y="1654674"/>
                <a:ext cx="3074966" cy="506164"/>
              </a:xfrm>
              <a:prstGeom prst="rect">
                <a:avLst/>
              </a:prstGeom>
              <a:blipFill>
                <a:blip r:embed="rId8"/>
                <a:stretch>
                  <a:fillRect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59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92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实施细节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F44F2ED-9618-4F24-9247-8D8291C47EB0}"/>
              </a:ext>
            </a:extLst>
          </p:cNvPr>
          <p:cNvSpPr txBox="1"/>
          <p:nvPr/>
        </p:nvSpPr>
        <p:spPr>
          <a:xfrm>
            <a:off x="616537" y="2102977"/>
            <a:ext cx="4908774" cy="267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训练数据</a:t>
            </a:r>
            <a:r>
              <a:rPr lang="en-US" altLang="zh-CN" sz="2400" dirty="0"/>
              <a:t>: 10M</a:t>
            </a:r>
            <a:r>
              <a:rPr lang="zh-CN" altLang="en-US" sz="2400" dirty="0"/>
              <a:t>条通过远程监督标注的</a:t>
            </a:r>
            <a:r>
              <a:rPr lang="en-US" altLang="zh-CN" sz="2400" dirty="0"/>
              <a:t>tweet</a:t>
            </a:r>
            <a:r>
              <a:rPr lang="zh-CN" altLang="en-US" sz="2400" dirty="0"/>
              <a:t>文本。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窗口设为</a:t>
            </a:r>
            <a:r>
              <a:rPr lang="en-US" altLang="zh-CN" sz="2400" dirty="0"/>
              <a:t>3</a:t>
            </a:r>
            <a:r>
              <a:rPr lang="zh-CN" altLang="en-US" sz="2400" dirty="0"/>
              <a:t>，词向量为</a:t>
            </a:r>
            <a:r>
              <a:rPr lang="en-US" altLang="zh-CN" sz="2400" dirty="0"/>
              <a:t>50</a:t>
            </a:r>
            <a:r>
              <a:rPr lang="zh-CN" altLang="en-US" sz="2400" dirty="0"/>
              <a:t>维，隐藏层为</a:t>
            </a:r>
            <a:r>
              <a:rPr lang="en-US" altLang="zh-CN" sz="2400" dirty="0"/>
              <a:t>20</a:t>
            </a:r>
            <a:r>
              <a:rPr lang="zh-CN" altLang="en-US" sz="2400" dirty="0"/>
              <a:t>维。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α=0.5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C1860A-5EF9-40FF-BB2B-C5904BF439B2}"/>
              </a:ext>
            </a:extLst>
          </p:cNvPr>
          <p:cNvGrpSpPr/>
          <p:nvPr/>
        </p:nvGrpSpPr>
        <p:grpSpPr>
          <a:xfrm>
            <a:off x="7349927" y="1819073"/>
            <a:ext cx="4647520" cy="3913828"/>
            <a:chOff x="6927943" y="2344366"/>
            <a:chExt cx="4647520" cy="391382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EB05020-A8AF-4740-A979-ACE65C5E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7943" y="2667269"/>
              <a:ext cx="4438650" cy="3590925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AACADC3-A2E8-46CF-93A3-516EEF929E9F}"/>
                </a:ext>
              </a:extLst>
            </p:cNvPr>
            <p:cNvSpPr/>
            <p:nvPr/>
          </p:nvSpPr>
          <p:spPr>
            <a:xfrm>
              <a:off x="9873574" y="2344366"/>
              <a:ext cx="1701889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8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4CE6867-9808-4095-96F1-80AF5E24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7712"/>
            <a:ext cx="5015081" cy="40276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6D36D1-E76A-421B-AB12-D57597E18166}"/>
              </a:ext>
            </a:extLst>
          </p:cNvPr>
          <p:cNvSpPr txBox="1"/>
          <p:nvPr/>
        </p:nvSpPr>
        <p:spPr>
          <a:xfrm>
            <a:off x="616537" y="2102977"/>
            <a:ext cx="4908774" cy="98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结合</a:t>
            </a:r>
            <a:r>
              <a:rPr lang="en-US" altLang="zh-CN" sz="2400" dirty="0"/>
              <a:t>SSWE</a:t>
            </a:r>
            <a:r>
              <a:rPr lang="zh-CN" altLang="en-US" sz="2400" dirty="0"/>
              <a:t>之后，分类效果得到了明显的提升。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980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702</Words>
  <Application>Microsoft Office PowerPoint</Application>
  <PresentationFormat>宽屏</PresentationFormat>
  <Paragraphs>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微软雅黑</vt:lpstr>
      <vt:lpstr>幼圆</vt:lpstr>
      <vt:lpstr>Arial</vt:lpstr>
      <vt:lpstr>Cambria Math</vt:lpstr>
      <vt:lpstr>Euclid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连 冬阳</dc:creator>
  <cp:lastModifiedBy>Zhang Michael</cp:lastModifiedBy>
  <cp:revision>46</cp:revision>
  <dcterms:created xsi:type="dcterms:W3CDTF">2018-10-27T04:17:34Z</dcterms:created>
  <dcterms:modified xsi:type="dcterms:W3CDTF">2018-11-24T07:12:00Z</dcterms:modified>
</cp:coreProperties>
</file>