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theme/theme8.xml" ContentType="application/vnd.openxmlformats-officedocument.theme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ppt/slideLayouts/slideLayout22.xml" ContentType="application/vnd.openxmlformats-officedocument.presentationml.slideLayout+xml"/>
  <Override PartName="/ppt/theme/theme12.xml" ContentType="application/vnd.openxmlformats-officedocument.theme+xml"/>
  <Override PartName="/ppt/slideLayouts/slideLayout23.xml" ContentType="application/vnd.openxmlformats-officedocument.presentationml.slideLayout+xml"/>
  <Override PartName="/ppt/theme/theme13.xml" ContentType="application/vnd.openxmlformats-officedocument.theme+xml"/>
  <Override PartName="/ppt/slideLayouts/slideLayout24.xml" ContentType="application/vnd.openxmlformats-officedocument.presentationml.slideLayout+xml"/>
  <Override PartName="/ppt/theme/theme14.xml" ContentType="application/vnd.openxmlformats-officedocument.theme+xml"/>
  <Override PartName="/ppt/slideLayouts/slideLayout25.xml" ContentType="application/vnd.openxmlformats-officedocument.presentationml.slideLayout+xml"/>
  <Override PartName="/ppt/theme/theme15.xml" ContentType="application/vnd.openxmlformats-officedocument.theme+xml"/>
  <Override PartName="/ppt/slideLayouts/slideLayout26.xml" ContentType="application/vnd.openxmlformats-officedocument.presentationml.slideLayout+xml"/>
  <Override PartName="/ppt/theme/theme16.xml" ContentType="application/vnd.openxmlformats-officedocument.theme+xml"/>
  <Override PartName="/ppt/slideLayouts/slideLayout27.xml" ContentType="application/vnd.openxmlformats-officedocument.presentationml.slideLayout+xml"/>
  <Override PartName="/ppt/theme/theme17.xml" ContentType="application/vnd.openxmlformats-officedocument.theme+xml"/>
  <Override PartName="/ppt/slideLayouts/slideLayout28.xml" ContentType="application/vnd.openxmlformats-officedocument.presentationml.slideLayout+xml"/>
  <Override PartName="/ppt/theme/theme18.xml" ContentType="application/vnd.openxmlformats-officedocument.theme+xml"/>
  <Override PartName="/ppt/slideLayouts/slideLayout29.xml" ContentType="application/vnd.openxmlformats-officedocument.presentationml.slideLayout+xml"/>
  <Override PartName="/ppt/theme/theme19.xml" ContentType="application/vnd.openxmlformats-officedocument.theme+xml"/>
  <Override PartName="/ppt/slideLayouts/slideLayout30.xml" ContentType="application/vnd.openxmlformats-officedocument.presentationml.slideLayout+xml"/>
  <Override PartName="/ppt/theme/theme20.xml" ContentType="application/vnd.openxmlformats-officedocument.theme+xml"/>
  <Override PartName="/ppt/slideLayouts/slideLayout31.xml" ContentType="application/vnd.openxmlformats-officedocument.presentationml.slideLayout+xml"/>
  <Override PartName="/ppt/theme/theme21.xml" ContentType="application/vnd.openxmlformats-officedocument.theme+xml"/>
  <Override PartName="/ppt/slideLayouts/slideLayout32.xml" ContentType="application/vnd.openxmlformats-officedocument.presentationml.slideLayout+xml"/>
  <Override PartName="/ppt/theme/theme22.xml" ContentType="application/vnd.openxmlformats-officedocument.theme+xml"/>
  <Override PartName="/ppt/slideLayouts/slideLayout33.xml" ContentType="application/vnd.openxmlformats-officedocument.presentationml.slideLayout+xml"/>
  <Override PartName="/ppt/theme/theme23.xml" ContentType="application/vnd.openxmlformats-officedocument.theme+xml"/>
  <Override PartName="/ppt/slideLayouts/slideLayout34.xml" ContentType="application/vnd.openxmlformats-officedocument.presentationml.slideLayout+xml"/>
  <Override PartName="/ppt/theme/theme24.xml" ContentType="application/vnd.openxmlformats-officedocument.theme+xml"/>
  <Override PartName="/ppt/slideLayouts/slideLayout35.xml" ContentType="application/vnd.openxmlformats-officedocument.presentationml.slideLayout+xml"/>
  <Override PartName="/ppt/theme/theme25.xml" ContentType="application/vnd.openxmlformats-officedocument.theme+xml"/>
  <Override PartName="/ppt/slideLayouts/slideLayout36.xml" ContentType="application/vnd.openxmlformats-officedocument.presentationml.slideLayout+xml"/>
  <Override PartName="/ppt/theme/theme26.xml" ContentType="application/vnd.openxmlformats-officedocument.theme+xml"/>
  <Override PartName="/ppt/slideLayouts/slideLayout37.xml" ContentType="application/vnd.openxmlformats-officedocument.presentationml.slideLayout+xml"/>
  <Override PartName="/ppt/theme/theme27.xml" ContentType="application/vnd.openxmlformats-officedocument.theme+xml"/>
  <Override PartName="/ppt/slideLayouts/slideLayout38.xml" ContentType="application/vnd.openxmlformats-officedocument.presentationml.slideLayout+xml"/>
  <Override PartName="/ppt/theme/theme28.xml" ContentType="application/vnd.openxmlformats-officedocument.theme+xml"/>
  <Override PartName="/ppt/slideLayouts/slideLayout39.xml" ContentType="application/vnd.openxmlformats-officedocument.presentationml.slideLayout+xml"/>
  <Override PartName="/ppt/theme/theme29.xml" ContentType="application/vnd.openxmlformats-officedocument.theme+xml"/>
  <Override PartName="/ppt/slideLayouts/slideLayout40.xml" ContentType="application/vnd.openxmlformats-officedocument.presentationml.slideLayout+xml"/>
  <Override PartName="/ppt/theme/theme30.xml" ContentType="application/vnd.openxmlformats-officedocument.theme+xml"/>
  <Override PartName="/ppt/slideLayouts/slideLayout41.xml" ContentType="application/vnd.openxmlformats-officedocument.presentationml.slideLayout+xml"/>
  <Override PartName="/ppt/theme/theme31.xml" ContentType="application/vnd.openxmlformats-officedocument.theme+xml"/>
  <Override PartName="/ppt/slideLayouts/slideLayout42.xml" ContentType="application/vnd.openxmlformats-officedocument.presentationml.slideLayout+xml"/>
  <Override PartName="/ppt/theme/theme32.xml" ContentType="application/vnd.openxmlformats-officedocument.theme+xml"/>
  <Override PartName="/ppt/slideLayouts/slideLayout43.xml" ContentType="application/vnd.openxmlformats-officedocument.presentationml.slideLayout+xml"/>
  <Override PartName="/ppt/theme/theme33.xml" ContentType="application/vnd.openxmlformats-officedocument.theme+xml"/>
  <Override PartName="/ppt/slideLayouts/slideLayout44.xml" ContentType="application/vnd.openxmlformats-officedocument.presentationml.slideLayout+xml"/>
  <Override PartName="/ppt/theme/theme34.xml" ContentType="application/vnd.openxmlformats-officedocument.theme+xml"/>
  <Override PartName="/ppt/slideLayouts/slideLayout45.xml" ContentType="application/vnd.openxmlformats-officedocument.presentationml.slideLayout+xml"/>
  <Override PartName="/ppt/theme/theme35.xml" ContentType="application/vnd.openxmlformats-officedocument.theme+xml"/>
  <Override PartName="/ppt/slideLayouts/slideLayout46.xml" ContentType="application/vnd.openxmlformats-officedocument.presentationml.slideLayout+xml"/>
  <Override PartName="/ppt/theme/theme36.xml" ContentType="application/vnd.openxmlformats-officedocument.theme+xml"/>
  <Override PartName="/ppt/slideLayouts/slideLayout47.xml" ContentType="application/vnd.openxmlformats-officedocument.presentationml.slideLayout+xml"/>
  <Override PartName="/ppt/theme/theme37.xml" ContentType="application/vnd.openxmlformats-officedocument.theme+xml"/>
  <Override PartName="/ppt/slideLayouts/slideLayout48.xml" ContentType="application/vnd.openxmlformats-officedocument.presentationml.slideLayout+xml"/>
  <Override PartName="/ppt/theme/theme38.xml" ContentType="application/vnd.openxmlformats-officedocument.theme+xml"/>
  <Override PartName="/ppt/slideLayouts/slideLayout49.xml" ContentType="application/vnd.openxmlformats-officedocument.presentationml.slideLayout+xml"/>
  <Override PartName="/ppt/theme/theme39.xml" ContentType="application/vnd.openxmlformats-officedocument.theme+xml"/>
  <Override PartName="/ppt/slideLayouts/slideLayout50.xml" ContentType="application/vnd.openxmlformats-officedocument.presentationml.slideLayout+xml"/>
  <Override PartName="/ppt/theme/theme40.xml" ContentType="application/vnd.openxmlformats-officedocument.theme+xml"/>
  <Override PartName="/ppt/slideLayouts/slideLayout51.xml" ContentType="application/vnd.openxmlformats-officedocument.presentationml.slideLayout+xml"/>
  <Override PartName="/ppt/theme/theme41.xml" ContentType="application/vnd.openxmlformats-officedocument.theme+xml"/>
  <Override PartName="/ppt/slideLayouts/slideLayout52.xml" ContentType="application/vnd.openxmlformats-officedocument.presentationml.slideLayout+xml"/>
  <Override PartName="/ppt/theme/theme4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3" r:id="rId3"/>
    <p:sldMasterId id="2147483665" r:id="rId4"/>
    <p:sldMasterId id="2147483667" r:id="rId5"/>
    <p:sldMasterId id="2147483669" r:id="rId6"/>
    <p:sldMasterId id="2147483671" r:id="rId7"/>
    <p:sldMasterId id="2147483673" r:id="rId8"/>
    <p:sldMasterId id="2147483675" r:id="rId9"/>
    <p:sldMasterId id="2147483677" r:id="rId10"/>
    <p:sldMasterId id="2147483679" r:id="rId11"/>
    <p:sldMasterId id="2147483681" r:id="rId12"/>
    <p:sldMasterId id="2147483683" r:id="rId13"/>
    <p:sldMasterId id="2147483685" r:id="rId14"/>
    <p:sldMasterId id="2147483687" r:id="rId15"/>
    <p:sldMasterId id="2147483689" r:id="rId16"/>
    <p:sldMasterId id="2147483691" r:id="rId17"/>
    <p:sldMasterId id="2147483693" r:id="rId18"/>
    <p:sldMasterId id="2147483695" r:id="rId19"/>
    <p:sldMasterId id="2147483697" r:id="rId20"/>
    <p:sldMasterId id="2147483699" r:id="rId21"/>
    <p:sldMasterId id="2147483701" r:id="rId22"/>
    <p:sldMasterId id="2147483703" r:id="rId23"/>
    <p:sldMasterId id="2147483705" r:id="rId24"/>
    <p:sldMasterId id="2147483707" r:id="rId25"/>
    <p:sldMasterId id="2147483709" r:id="rId26"/>
    <p:sldMasterId id="2147483711" r:id="rId27"/>
    <p:sldMasterId id="2147483713" r:id="rId28"/>
    <p:sldMasterId id="2147483715" r:id="rId29"/>
    <p:sldMasterId id="2147483717" r:id="rId30"/>
    <p:sldMasterId id="2147483719" r:id="rId31"/>
    <p:sldMasterId id="2147483721" r:id="rId32"/>
    <p:sldMasterId id="2147483723" r:id="rId33"/>
    <p:sldMasterId id="2147483725" r:id="rId34"/>
    <p:sldMasterId id="2147483727" r:id="rId35"/>
    <p:sldMasterId id="2147483729" r:id="rId36"/>
    <p:sldMasterId id="2147483731" r:id="rId37"/>
    <p:sldMasterId id="2147483733" r:id="rId38"/>
    <p:sldMasterId id="2147483735" r:id="rId39"/>
    <p:sldMasterId id="2147483737" r:id="rId40"/>
    <p:sldMasterId id="2147483739" r:id="rId41"/>
    <p:sldMasterId id="2147483741" r:id="rId42"/>
  </p:sldMasterIdLst>
  <p:sldIdLst>
    <p:sldId id="259" r:id="rId43"/>
    <p:sldId id="262" r:id="rId44"/>
    <p:sldId id="265" r:id="rId45"/>
    <p:sldId id="268" r:id="rId46"/>
    <p:sldId id="271" r:id="rId47"/>
    <p:sldId id="274" r:id="rId48"/>
    <p:sldId id="277" r:id="rId49"/>
    <p:sldId id="280" r:id="rId50"/>
    <p:sldId id="283" r:id="rId51"/>
    <p:sldId id="286" r:id="rId52"/>
    <p:sldId id="289" r:id="rId53"/>
    <p:sldId id="292" r:id="rId54"/>
    <p:sldId id="295" r:id="rId55"/>
    <p:sldId id="298" r:id="rId56"/>
    <p:sldId id="301" r:id="rId57"/>
    <p:sldId id="304" r:id="rId58"/>
    <p:sldId id="307" r:id="rId59"/>
    <p:sldId id="310" r:id="rId60"/>
    <p:sldId id="313" r:id="rId61"/>
    <p:sldId id="316" r:id="rId62"/>
    <p:sldId id="319" r:id="rId63"/>
    <p:sldId id="322" r:id="rId64"/>
    <p:sldId id="325" r:id="rId65"/>
    <p:sldId id="328" r:id="rId66"/>
    <p:sldId id="331" r:id="rId67"/>
    <p:sldId id="334" r:id="rId68"/>
    <p:sldId id="337" r:id="rId69"/>
    <p:sldId id="340" r:id="rId70"/>
    <p:sldId id="343" r:id="rId71"/>
    <p:sldId id="346" r:id="rId72"/>
    <p:sldId id="349" r:id="rId73"/>
    <p:sldId id="352" r:id="rId74"/>
    <p:sldId id="355" r:id="rId75"/>
    <p:sldId id="358" r:id="rId76"/>
    <p:sldId id="361" r:id="rId77"/>
    <p:sldId id="364" r:id="rId78"/>
    <p:sldId id="367" r:id="rId79"/>
    <p:sldId id="370" r:id="rId80"/>
    <p:sldId id="373" r:id="rId81"/>
    <p:sldId id="376" r:id="rId82"/>
    <p:sldId id="379" r:id="rId83"/>
  </p:sldIdLst>
  <p:sldSz cx="9144000" cy="6858000" type="screen4x3"/>
  <p:notesSz cx="6858000" cy="9144000"/>
  <p:custDataLst>
    <p:tags r:id="rId84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21" Type="http://schemas.openxmlformats.org/officeDocument/2006/relationships/slideMaster" Target="slideMasters/slideMaster21.xml"/><Relationship Id="rId42" Type="http://schemas.openxmlformats.org/officeDocument/2006/relationships/slideMaster" Target="slideMasters/slideMaster42.xml"/><Relationship Id="rId47" Type="http://schemas.openxmlformats.org/officeDocument/2006/relationships/slide" Target="slides/slide5.xml"/><Relationship Id="rId63" Type="http://schemas.openxmlformats.org/officeDocument/2006/relationships/slide" Target="slides/slide21.xml"/><Relationship Id="rId68" Type="http://schemas.openxmlformats.org/officeDocument/2006/relationships/slide" Target="slides/slide26.xml"/><Relationship Id="rId84" Type="http://schemas.openxmlformats.org/officeDocument/2006/relationships/tags" Target="tags/tag1.xml"/><Relationship Id="rId16" Type="http://schemas.openxmlformats.org/officeDocument/2006/relationships/slideMaster" Target="slideMasters/slideMaster16.xml"/><Relationship Id="rId11" Type="http://schemas.openxmlformats.org/officeDocument/2006/relationships/slideMaster" Target="slideMasters/slideMaster11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53" Type="http://schemas.openxmlformats.org/officeDocument/2006/relationships/slide" Target="slides/slide11.xml"/><Relationship Id="rId58" Type="http://schemas.openxmlformats.org/officeDocument/2006/relationships/slide" Target="slides/slide16.xml"/><Relationship Id="rId74" Type="http://schemas.openxmlformats.org/officeDocument/2006/relationships/slide" Target="slides/slide32.xml"/><Relationship Id="rId79" Type="http://schemas.openxmlformats.org/officeDocument/2006/relationships/slide" Target="slides/slide37.xml"/><Relationship Id="rId5" Type="http://schemas.openxmlformats.org/officeDocument/2006/relationships/slideMaster" Target="slideMasters/slideMaster5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" Target="slides/slide1.xml"/><Relationship Id="rId48" Type="http://schemas.openxmlformats.org/officeDocument/2006/relationships/slide" Target="slides/slide6.xml"/><Relationship Id="rId56" Type="http://schemas.openxmlformats.org/officeDocument/2006/relationships/slide" Target="slides/slide14.xml"/><Relationship Id="rId64" Type="http://schemas.openxmlformats.org/officeDocument/2006/relationships/slide" Target="slides/slide22.xml"/><Relationship Id="rId69" Type="http://schemas.openxmlformats.org/officeDocument/2006/relationships/slide" Target="slides/slide27.xml"/><Relationship Id="rId77" Type="http://schemas.openxmlformats.org/officeDocument/2006/relationships/slide" Target="slides/slide35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9.xml"/><Relationship Id="rId72" Type="http://schemas.openxmlformats.org/officeDocument/2006/relationships/slide" Target="slides/slide30.xml"/><Relationship Id="rId80" Type="http://schemas.openxmlformats.org/officeDocument/2006/relationships/slide" Target="slides/slide38.xml"/><Relationship Id="rId85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" Target="slides/slide4.xml"/><Relationship Id="rId59" Type="http://schemas.openxmlformats.org/officeDocument/2006/relationships/slide" Target="slides/slide17.xml"/><Relationship Id="rId67" Type="http://schemas.openxmlformats.org/officeDocument/2006/relationships/slide" Target="slides/slide25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54" Type="http://schemas.openxmlformats.org/officeDocument/2006/relationships/slide" Target="slides/slide12.xml"/><Relationship Id="rId62" Type="http://schemas.openxmlformats.org/officeDocument/2006/relationships/slide" Target="slides/slide20.xml"/><Relationship Id="rId70" Type="http://schemas.openxmlformats.org/officeDocument/2006/relationships/slide" Target="slides/slide28.xml"/><Relationship Id="rId75" Type="http://schemas.openxmlformats.org/officeDocument/2006/relationships/slide" Target="slides/slide33.xml"/><Relationship Id="rId83" Type="http://schemas.openxmlformats.org/officeDocument/2006/relationships/slide" Target="slides/slide4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" Target="slides/slide7.xml"/><Relationship Id="rId57" Type="http://schemas.openxmlformats.org/officeDocument/2006/relationships/slide" Target="slides/slide15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2.xml"/><Relationship Id="rId52" Type="http://schemas.openxmlformats.org/officeDocument/2006/relationships/slide" Target="slides/slide10.xml"/><Relationship Id="rId60" Type="http://schemas.openxmlformats.org/officeDocument/2006/relationships/slide" Target="slides/slide18.xml"/><Relationship Id="rId65" Type="http://schemas.openxmlformats.org/officeDocument/2006/relationships/slide" Target="slides/slide23.xml"/><Relationship Id="rId73" Type="http://schemas.openxmlformats.org/officeDocument/2006/relationships/slide" Target="slides/slide31.xml"/><Relationship Id="rId78" Type="http://schemas.openxmlformats.org/officeDocument/2006/relationships/slide" Target="slides/slide36.xml"/><Relationship Id="rId81" Type="http://schemas.openxmlformats.org/officeDocument/2006/relationships/slide" Target="slides/slide39.xml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Master" Target="slideMasters/slideMaster39.xml"/><Relationship Id="rId34" Type="http://schemas.openxmlformats.org/officeDocument/2006/relationships/slideMaster" Target="slideMasters/slideMaster34.xml"/><Relationship Id="rId50" Type="http://schemas.openxmlformats.org/officeDocument/2006/relationships/slide" Target="slides/slide8.xml"/><Relationship Id="rId55" Type="http://schemas.openxmlformats.org/officeDocument/2006/relationships/slide" Target="slides/slide13.xml"/><Relationship Id="rId76" Type="http://schemas.openxmlformats.org/officeDocument/2006/relationships/slide" Target="slides/slide34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29.xml"/><Relationship Id="rId2" Type="http://schemas.openxmlformats.org/officeDocument/2006/relationships/slideMaster" Target="slideMasters/slideMaster2.xml"/><Relationship Id="rId29" Type="http://schemas.openxmlformats.org/officeDocument/2006/relationships/slideMaster" Target="slideMasters/slideMaster29.xml"/><Relationship Id="rId24" Type="http://schemas.openxmlformats.org/officeDocument/2006/relationships/slideMaster" Target="slideMasters/slideMaster24.xml"/><Relationship Id="rId40" Type="http://schemas.openxmlformats.org/officeDocument/2006/relationships/slideMaster" Target="slideMasters/slideMaster40.xml"/><Relationship Id="rId45" Type="http://schemas.openxmlformats.org/officeDocument/2006/relationships/slide" Target="slides/slide3.xml"/><Relationship Id="rId66" Type="http://schemas.openxmlformats.org/officeDocument/2006/relationships/slide" Target="slides/slide24.xml"/><Relationship Id="rId87" Type="http://schemas.openxmlformats.org/officeDocument/2006/relationships/theme" Target="theme/theme1.xml"/><Relationship Id="rId61" Type="http://schemas.openxmlformats.org/officeDocument/2006/relationships/slide" Target="slides/slide19.xml"/><Relationship Id="rId82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16BBEC-4858-4D15-AE83-C878748AAC21}" type="datetimeFigureOut">
              <a:rPr lang="en-US" smtClean="0" smtId="4294967295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20A5C8-AE35-47AB-AF6F-65DDE974ABB9}" type="datetimeFigureOut">
              <a:rPr lang="en-US" smtClean="0" smtId="4294967295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F4F0AAB-6C60-4F17-8751-EDC389011AC3}" type="datetimeFigureOut">
              <a:rPr lang="en-US" smtClean="0" smtId="4294967295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C1B0DE-5ACD-4F5D-B27B-787E2CE98FD6}" type="datetimeFigureOut">
              <a:rPr lang="en-US" smtClean="0" smtId="4294967295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A03626-D4F2-4609-8C70-BD5933570A76}" type="datetimeFigureOut">
              <a:rPr lang="en-US" smtClean="0" smtId="4294967295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6ADCF4C-29C8-4068-86FE-9E5CD1A38912}" type="datetimeFigureOut">
              <a:rPr lang="en-US" smtClean="0" smtId="4294967295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E06F5DA-36D1-4DCD-A4DA-03C7D52DB9DD}" type="datetimeFigureOut">
              <a:rPr lang="en-US" smtClean="0" smtId="4294967295"/>
              <a:t>11/2/2018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55141AF-FEFB-4423-BDCA-4A03AB687C78}" type="datetimeFigureOut">
              <a:rPr lang="en-US" smtClean="0" smtId="4294967295"/>
              <a:t>11/2/2018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603F468-4F72-44EE-BA64-8DAA2F42462C}" type="datetimeFigureOut">
              <a:rPr lang="en-US" smtClean="0" smtId="4294967295"/>
              <a:t>11/2/2018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8F44D96-AE58-43B7-B3B9-1840676FFA6B}" type="datetimeFigureOut">
              <a:rPr lang="en-US" smtClean="0" smtId="4294967295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B256039-3525-4D2A-8968-BB884C82545C}" type="datetimeFigureOut">
              <a:rPr lang="en-US" smtClean="0" smtId="4294967295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3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3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3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3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3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35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36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37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38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3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40.xml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41.xml"/></Relationships>
</file>

<file path=ppt/slideMasters/_rels/slideMaster32.xml.rels><?xml version="1.0" encoding="UTF-8" standalone="yes"?>
<Relationships xmlns="http://schemas.openxmlformats.org/package/2006/relationships"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42.xml"/></Relationships>
</file>

<file path=ppt/slideMasters/_rels/slideMaster3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43.xml"/></Relationships>
</file>

<file path=ppt/slideMasters/_rels/slideMaster34.xml.rels><?xml version="1.0" encoding="UTF-8" standalone="yes"?>
<Relationships xmlns="http://schemas.openxmlformats.org/package/2006/relationships"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44.xml"/></Relationships>
</file>

<file path=ppt/slideMasters/_rels/slideMaster35.xml.rels><?xml version="1.0" encoding="UTF-8" standalone="yes"?>
<Relationships xmlns="http://schemas.openxmlformats.org/package/2006/relationships"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45.xml"/></Relationships>
</file>

<file path=ppt/slideMasters/_rels/slideMaster36.xml.rels><?xml version="1.0" encoding="UTF-8" standalone="yes"?>
<Relationships xmlns="http://schemas.openxmlformats.org/package/2006/relationships"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46.xml"/></Relationships>
</file>

<file path=ppt/slideMasters/_rels/slideMaster37.xml.rels><?xml version="1.0" encoding="UTF-8" standalone="yes"?>
<Relationships xmlns="http://schemas.openxmlformats.org/package/2006/relationships"><Relationship Id="rId2" Type="http://schemas.openxmlformats.org/officeDocument/2006/relationships/theme" Target="../theme/theme37.xml"/><Relationship Id="rId1" Type="http://schemas.openxmlformats.org/officeDocument/2006/relationships/slideLayout" Target="../slideLayouts/slideLayout47.xml"/></Relationships>
</file>

<file path=ppt/slideMasters/_rels/slideMaster38.xml.rels><?xml version="1.0" encoding="UTF-8" standalone="yes"?>
<Relationships xmlns="http://schemas.openxmlformats.org/package/2006/relationships"><Relationship Id="rId2" Type="http://schemas.openxmlformats.org/officeDocument/2006/relationships/theme" Target="../theme/theme38.xml"/><Relationship Id="rId1" Type="http://schemas.openxmlformats.org/officeDocument/2006/relationships/slideLayout" Target="../slideLayouts/slideLayout48.xml"/></Relationships>
</file>

<file path=ppt/slideMasters/_rels/slideMaster39.xml.rels><?xml version="1.0" encoding="UTF-8" standalone="yes"?>
<Relationships xmlns="http://schemas.openxmlformats.org/package/2006/relationships"><Relationship Id="rId2" Type="http://schemas.openxmlformats.org/officeDocument/2006/relationships/theme" Target="../theme/theme39.xml"/><Relationship Id="rId1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40.xml.rels><?xml version="1.0" encoding="UTF-8" standalone="yes"?>
<Relationships xmlns="http://schemas.openxmlformats.org/package/2006/relationships"><Relationship Id="rId2" Type="http://schemas.openxmlformats.org/officeDocument/2006/relationships/theme" Target="../theme/theme40.xml"/><Relationship Id="rId1" Type="http://schemas.openxmlformats.org/officeDocument/2006/relationships/slideLayout" Target="../slideLayouts/slideLayout50.xml"/></Relationships>
</file>

<file path=ppt/slideMasters/_rels/slideMaster41.xml.rels><?xml version="1.0" encoding="UTF-8" standalone="yes"?>
<Relationships xmlns="http://schemas.openxmlformats.org/package/2006/relationships"><Relationship Id="rId2" Type="http://schemas.openxmlformats.org/officeDocument/2006/relationships/theme" Target="../theme/theme41.xml"/><Relationship Id="rId1" Type="http://schemas.openxmlformats.org/officeDocument/2006/relationships/slideLayout" Target="../slideLayouts/slideLayout51.xml"/></Relationships>
</file>

<file path=ppt/slideMasters/_rels/slideMaster42.xml.rels><?xml version="1.0" encoding="UTF-8" standalone="yes"?>
<Relationships xmlns="http://schemas.openxmlformats.org/package/2006/relationships"><Relationship Id="rId2" Type="http://schemas.openxmlformats.org/officeDocument/2006/relationships/theme" Target="../theme/theme42.xml"/><Relationship Id="rId1" Type="http://schemas.openxmlformats.org/officeDocument/2006/relationships/slideLayout" Target="../slideLayouts/slideLayout52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11/2/2018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11/2/2018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11/2/2018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11/2/2018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11/2/2018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11/2/2018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11/2/2018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11/2/2018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11/2/2018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11/2/2018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11/2/2018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11/2/2018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11/2/2018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11/2/2018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11/2/2018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11/2/2018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11/2/2018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11/2/2018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11/2/2018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11/2/2018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11/2/2018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11/2/2018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11/2/2018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11/2/2018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11/2/2018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11/2/2018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11/2/2018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11/2/2018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11/2/2018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11/2/2018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11/2/2018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11/2/2018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11/2/2018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11/2/2018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11/2/2018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11/2/2018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11/2/2018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11/2/2018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11/2/2018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11/2/2018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11/2/2018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5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7240" y="2348529"/>
            <a:ext cx="6546928" cy="1244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6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Introduction</a:t>
            </a:r>
            <a:r>
              <a:rPr sz="3600" b="1" spc="27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to Boosted Trees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85661" y="3317347"/>
            <a:ext cx="2028105" cy="1195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12776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Tianqi Chen</a:t>
            </a:r>
          </a:p>
          <a:p>
            <a:pPr marL="0" marR="0">
              <a:lnSpc>
                <a:spcPts val="287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Oct.</a:t>
            </a:r>
            <a:r>
              <a:rPr sz="24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22</a:t>
            </a:r>
            <a:r>
              <a:rPr sz="24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2014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3080" y="303309"/>
            <a:ext cx="5263018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Tree Ensemble methods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116" y="1088243"/>
            <a:ext cx="7195274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74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Very widely used, look</a:t>
            </a:r>
            <a:r>
              <a:rPr sz="24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for GBM, random forest…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4316" y="1554920"/>
            <a:ext cx="8509412" cy="759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FRCCJT+Wingdings"/>
                <a:cs typeface="FRCCJT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Almost half</a:t>
            </a:r>
            <a:r>
              <a:rPr sz="22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of data mining</a:t>
            </a:r>
            <a:r>
              <a:rPr sz="2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competition are</a:t>
            </a:r>
            <a:r>
              <a:rPr sz="22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won by using</a:t>
            </a:r>
            <a:r>
              <a:rPr sz="22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some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90066" y="1890441"/>
            <a:ext cx="4570323" cy="760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variants of</a:t>
            </a:r>
            <a:r>
              <a:rPr sz="2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tree ensemble methods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7116" y="2844145"/>
            <a:ext cx="9085650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74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Invariant to</a:t>
            </a:r>
            <a:r>
              <a:rPr sz="24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scaling</a:t>
            </a:r>
            <a:r>
              <a:rPr sz="24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of inputs, so you</a:t>
            </a:r>
            <a:r>
              <a:rPr sz="24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do not need to</a:t>
            </a:r>
            <a:r>
              <a:rPr sz="24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do careful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77240" y="3209905"/>
            <a:ext cx="3350190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features normalization.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7116" y="4307439"/>
            <a:ext cx="7249959" cy="1926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74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Learn higher order interaction between features.</a:t>
            </a:r>
          </a:p>
          <a:p>
            <a:pPr marL="0" marR="0">
              <a:lnSpc>
                <a:spcPts val="2929"/>
              </a:lnSpc>
              <a:spcBef>
                <a:spcPts val="576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74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Can be scalable, and are used in Industry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272829"/>
            <a:ext cx="8783642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Put into context: Model</a:t>
            </a:r>
            <a:r>
              <a:rPr sz="3600" b="1" spc="11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and Parameters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116" y="1088243"/>
            <a:ext cx="5028248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Model: assuming we have K trees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36544" y="2494502"/>
            <a:ext cx="5178738" cy="532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9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Arial"/>
                <a:cs typeface="Arial"/>
              </a:rPr>
              <a:t>Space of functions</a:t>
            </a:r>
            <a:r>
              <a:rPr sz="1600" spc="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600">
                <a:solidFill>
                  <a:srgbClr val="000000"/>
                </a:solidFill>
                <a:latin typeface="Arial"/>
                <a:cs typeface="Arial"/>
              </a:rPr>
              <a:t>containing all Regression</a:t>
            </a:r>
            <a:r>
              <a:rPr sz="1600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600">
                <a:solidFill>
                  <a:srgbClr val="000000"/>
                </a:solidFill>
                <a:latin typeface="Arial"/>
                <a:cs typeface="Arial"/>
              </a:rPr>
              <a:t>trees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7116" y="3162504"/>
            <a:ext cx="8466087" cy="690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38"/>
              </a:lnSpc>
              <a:spcBef>
                <a:spcPct val="0"/>
              </a:spcBef>
              <a:spcAft>
                <a:spcPct val="0"/>
              </a:spcAft>
            </a:pPr>
            <a:r>
              <a:rPr sz="2000" i="1">
                <a:solidFill>
                  <a:srgbClr val="000000"/>
                </a:solidFill>
                <a:latin typeface="Calibri"/>
                <a:cs typeface="Calibri"/>
              </a:rPr>
              <a:t>Think:</a:t>
            </a:r>
            <a:r>
              <a:rPr sz="2000" i="1" spc="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000000"/>
                </a:solidFill>
                <a:latin typeface="Calibri"/>
                <a:cs typeface="Calibri"/>
              </a:rPr>
              <a:t>regression</a:t>
            </a:r>
            <a:r>
              <a:rPr sz="2000" i="1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i="1">
                <a:solidFill>
                  <a:srgbClr val="000000"/>
                </a:solidFill>
                <a:latin typeface="Calibri"/>
                <a:cs typeface="Calibri"/>
              </a:rPr>
              <a:t>tree is a function that maps the attributes to the score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7116" y="3648817"/>
            <a:ext cx="2118089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Parameters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04316" y="4115735"/>
            <a:ext cx="7737588" cy="1194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UPHTMF+Wingdings"/>
                <a:cs typeface="UPHTMF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Including</a:t>
            </a:r>
            <a:r>
              <a:rPr sz="22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structure</a:t>
            </a:r>
            <a:r>
              <a:rPr sz="22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of each</a:t>
            </a:r>
            <a:r>
              <a:rPr sz="22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tree, and the</a:t>
            </a:r>
            <a:r>
              <a:rPr sz="22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score in the leaf</a:t>
            </a:r>
          </a:p>
          <a:p>
            <a:pPr marL="0" marR="0">
              <a:lnSpc>
                <a:spcPts val="2687"/>
              </a:lnSpc>
              <a:spcBef>
                <a:spcPts val="744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UPHTMF+Wingdings"/>
                <a:cs typeface="UPHTMF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Or simply use function</a:t>
            </a:r>
            <a:r>
              <a:rPr sz="22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as parameters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4316" y="5423327"/>
            <a:ext cx="8661716" cy="75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UPHTMF+Wingdings"/>
                <a:cs typeface="UPHTMF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Instead</a:t>
            </a:r>
            <a:r>
              <a:rPr sz="22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learning</a:t>
            </a:r>
            <a:r>
              <a:rPr sz="22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weights in</a:t>
            </a:r>
            <a:r>
              <a:rPr sz="2200" spc="297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, we are learning</a:t>
            </a:r>
            <a:r>
              <a:rPr sz="22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functions(trees)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272829"/>
            <a:ext cx="7219704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Learning a tree on single</a:t>
            </a:r>
            <a:r>
              <a:rPr sz="3600" b="1" spc="25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variable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116" y="1088243"/>
            <a:ext cx="4377426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How can we learn functions?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7116" y="1636895"/>
            <a:ext cx="8079913" cy="829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32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Define objective (loss, regularization), and optimize</a:t>
            </a:r>
            <a:r>
              <a:rPr sz="24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it!!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7116" y="2185777"/>
            <a:ext cx="1821051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Example: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04316" y="2652441"/>
            <a:ext cx="7614496" cy="1194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JQSELW+Wingdings"/>
                <a:cs typeface="JQSELW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Consider</a:t>
            </a:r>
            <a:r>
              <a:rPr sz="2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regression</a:t>
            </a:r>
            <a:r>
              <a:rPr sz="22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tree on single</a:t>
            </a:r>
            <a:r>
              <a:rPr sz="22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input</a:t>
            </a:r>
            <a:r>
              <a:rPr sz="22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t (time)</a:t>
            </a:r>
          </a:p>
          <a:p>
            <a:pPr marL="0" marR="0">
              <a:lnSpc>
                <a:spcPts val="2687"/>
              </a:lnSpc>
              <a:spcBef>
                <a:spcPts val="744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JQSELW+Wingdings"/>
                <a:cs typeface="JQSELW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I want</a:t>
            </a:r>
            <a:r>
              <a:rPr sz="22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to predict</a:t>
            </a:r>
            <a:r>
              <a:rPr sz="22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whether I like romantic music</a:t>
            </a:r>
            <a:r>
              <a:rPr sz="2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at</a:t>
            </a:r>
            <a:r>
              <a:rPr sz="22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time 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790184" y="3604228"/>
            <a:ext cx="3756223" cy="532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9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/>
                <a:cs typeface="Arial"/>
              </a:rPr>
              <a:t>Piecewise step function over time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9831" y="3634986"/>
            <a:ext cx="5251770" cy="532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91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/>
                <a:cs typeface="Arial"/>
              </a:rPr>
              <a:t>The model is regression tree that splits on time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19985" y="4196896"/>
            <a:ext cx="1392368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FFFFFF"/>
                </a:solidFill>
                <a:latin typeface="Arial"/>
                <a:cs typeface="Arial"/>
              </a:rPr>
              <a:t>t &lt;</a:t>
            </a:r>
            <a:r>
              <a:rPr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2">
                <a:solidFill>
                  <a:srgbClr val="FFFFFF"/>
                </a:solidFill>
                <a:latin typeface="Arial"/>
                <a:cs typeface="Arial"/>
              </a:rPr>
              <a:t>2011/03/01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152900" y="4407716"/>
            <a:ext cx="1312556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Equivalently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17039" y="4512110"/>
            <a:ext cx="385121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Y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076194" y="4529128"/>
            <a:ext cx="394918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427729" y="4960588"/>
            <a:ext cx="587631" cy="532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9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/>
                <a:cs typeface="Arial"/>
              </a:rPr>
              <a:t>1.0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38886" y="4999790"/>
            <a:ext cx="1405687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FFFFFF"/>
                </a:solidFill>
                <a:latin typeface="Arial"/>
                <a:cs typeface="Arial"/>
              </a:rPr>
              <a:t>t &lt; 2010/03/20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043176" y="5271316"/>
            <a:ext cx="394918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57098" y="5294176"/>
            <a:ext cx="385121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Y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064257" y="5617178"/>
            <a:ext cx="587631" cy="532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9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/>
                <a:cs typeface="Arial"/>
              </a:rPr>
              <a:t>1.2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87020" y="5640546"/>
            <a:ext cx="587632" cy="532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9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/>
                <a:cs typeface="Arial"/>
              </a:rPr>
              <a:t>0.2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272829"/>
            <a:ext cx="5260229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Learning a step function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116" y="1088243"/>
            <a:ext cx="3675689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Things we need to</a:t>
            </a:r>
            <a:r>
              <a:rPr sz="24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learn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97705" y="2082854"/>
            <a:ext cx="1823450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Splitting</a:t>
            </a:r>
            <a:r>
              <a:rPr sz="1400" b="1" spc="-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Positions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06850" y="2783894"/>
            <a:ext cx="2705563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The Height</a:t>
            </a:r>
            <a:r>
              <a:rPr sz="1400" b="1" spc="-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sz="1400" b="1" spc="-1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each</a:t>
            </a:r>
            <a:r>
              <a:rPr sz="1400" b="1" spc="-1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segment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7116" y="4380349"/>
            <a:ext cx="8688771" cy="829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32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Objective for single variable regression tree(step functions)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04316" y="4847256"/>
            <a:ext cx="7274374" cy="758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BDENKL+Wingdings"/>
                <a:cs typeface="BDENKL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Training</a:t>
            </a:r>
            <a:r>
              <a:rPr sz="22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Loss: How will the function</a:t>
            </a:r>
            <a:r>
              <a:rPr sz="22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fit on the points?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4316" y="5283119"/>
            <a:ext cx="8468484" cy="7588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BDENKL+Wingdings"/>
                <a:cs typeface="BDENKL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Regularization:</a:t>
            </a:r>
            <a:r>
              <a:rPr sz="2200" spc="47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How do we</a:t>
            </a:r>
            <a:r>
              <a:rPr sz="220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define complexity</a:t>
            </a:r>
            <a:r>
              <a:rPr sz="22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of the function?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61516" y="5680405"/>
            <a:ext cx="8176538" cy="6887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38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90"/>
                </a:solidFill>
                <a:latin typeface="BDENKL+Wingdings"/>
                <a:cs typeface="BDENKL+Wingdings"/>
              </a:rPr>
              <a:t></a:t>
            </a:r>
            <a:r>
              <a:rPr sz="1400" spc="64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Number</a:t>
            </a:r>
            <a:r>
              <a:rPr sz="200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of splitting</a:t>
            </a:r>
            <a:r>
              <a:rPr sz="2000" spc="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points,</a:t>
            </a:r>
            <a:r>
              <a:rPr sz="2000" spc="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l2 norm of the height</a:t>
            </a:r>
            <a:r>
              <a:rPr sz="2000" spc="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in each segment?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272829"/>
            <a:ext cx="6969780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Learning step</a:t>
            </a:r>
            <a:r>
              <a:rPr sz="3600" b="1" spc="18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function</a:t>
            </a:r>
            <a:r>
              <a:rPr sz="3600" b="1" spc="18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(visually)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272829"/>
            <a:ext cx="9216909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Coming back: Objective</a:t>
            </a:r>
            <a:r>
              <a:rPr sz="3600" b="1" spc="23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for Tree Ensemble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116" y="1088243"/>
            <a:ext cx="5028248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74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Model: assuming we have K trees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7116" y="2185777"/>
            <a:ext cx="1864326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74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Objective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11375" y="3743622"/>
            <a:ext cx="217505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-14">
                <a:solidFill>
                  <a:srgbClr val="000000"/>
                </a:solidFill>
                <a:latin typeface="Arial"/>
                <a:cs typeface="Arial"/>
              </a:rPr>
              <a:t>Training</a:t>
            </a:r>
            <a:r>
              <a:rPr sz="2400" spc="3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loss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26864" y="3742352"/>
            <a:ext cx="3681511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Complexity</a:t>
            </a:r>
            <a:r>
              <a:rPr sz="2400" spc="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2400" spc="-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2400" spc="-4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-23">
                <a:solidFill>
                  <a:srgbClr val="000000"/>
                </a:solidFill>
                <a:latin typeface="Arial"/>
                <a:cs typeface="Arial"/>
              </a:rPr>
              <a:t>Trees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7116" y="4380349"/>
            <a:ext cx="4215621" cy="829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32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74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Possible ways</a:t>
            </a:r>
            <a:r>
              <a:rPr sz="24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24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define</a:t>
            </a:r>
            <a:r>
              <a:rPr sz="2400" spc="269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4316" y="4847256"/>
            <a:ext cx="4973315" cy="1628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WIFOSO+Wingdings"/>
                <a:cs typeface="WIFOSO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Number of nodes</a:t>
            </a:r>
            <a:r>
              <a:rPr sz="22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in the tree, depth</a:t>
            </a:r>
          </a:p>
          <a:p>
            <a:pPr marL="0" marR="0">
              <a:lnSpc>
                <a:spcPts val="2687"/>
              </a:lnSpc>
              <a:spcBef>
                <a:spcPts val="744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WIFOSO+Wingdings"/>
                <a:cs typeface="WIFOSO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L2 norm of the leaf weights</a:t>
            </a:r>
          </a:p>
          <a:p>
            <a:pPr marL="0" marR="0">
              <a:lnSpc>
                <a:spcPts val="2687"/>
              </a:lnSpc>
              <a:spcBef>
                <a:spcPts val="794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WIFOSO+Wingdings"/>
                <a:cs typeface="WIFOSO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…</a:t>
            </a:r>
            <a:r>
              <a:rPr sz="220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detailed</a:t>
            </a:r>
            <a:r>
              <a:rPr sz="22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later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272829"/>
            <a:ext cx="4787499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Objective</a:t>
            </a:r>
            <a:r>
              <a:rPr sz="3600" b="1" spc="28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vs Heuristic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116" y="1088243"/>
            <a:ext cx="8689080" cy="12446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When you talk</a:t>
            </a:r>
            <a:r>
              <a:rPr sz="24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about (decision) trees, it</a:t>
            </a:r>
            <a:r>
              <a:rPr sz="24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sz="24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usually heuristics</a:t>
            </a:r>
          </a:p>
          <a:p>
            <a:pPr marL="457200" marR="0">
              <a:lnSpc>
                <a:spcPts val="2690"/>
              </a:lnSpc>
              <a:spcBef>
                <a:spcPts val="797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ELRCMH+Wingdings"/>
                <a:cs typeface="ELRCMH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Split</a:t>
            </a:r>
            <a:r>
              <a:rPr sz="22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by information</a:t>
            </a:r>
            <a:r>
              <a:rPr sz="22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gain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4316" y="1991025"/>
            <a:ext cx="2347527" cy="75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ELRCMH+Wingdings"/>
                <a:cs typeface="ELRCMH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Prune</a:t>
            </a:r>
            <a:r>
              <a:rPr sz="2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the tree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04316" y="2426889"/>
            <a:ext cx="2584875" cy="75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ELRCMH+Wingdings"/>
                <a:cs typeface="ELRCMH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Maximum depth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04316" y="2862753"/>
            <a:ext cx="3316654" cy="756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ELRCMH+Wingdings"/>
                <a:cs typeface="ELRCMH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Smooth the leaf values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7116" y="3380592"/>
            <a:ext cx="8474693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Most</a:t>
            </a:r>
            <a:r>
              <a:rPr sz="24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heuristics maps well to objectives, taking</a:t>
            </a:r>
            <a:r>
              <a:rPr sz="24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the formal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77240" y="3746353"/>
            <a:ext cx="7052708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(objective) view let us know</a:t>
            </a:r>
            <a:r>
              <a:rPr sz="24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what</a:t>
            </a:r>
            <a:r>
              <a:rPr sz="24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we are learning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04316" y="4213271"/>
            <a:ext cx="4484274" cy="7576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ELRCMH+Wingdings"/>
                <a:cs typeface="ELRCMH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  <a:r>
              <a:rPr sz="22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gain -&gt; training</a:t>
            </a:r>
            <a:r>
              <a:rPr sz="22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loss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04316" y="4649135"/>
            <a:ext cx="7836110" cy="16301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ELRCMH+Wingdings"/>
                <a:cs typeface="ELRCMH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Pruning</a:t>
            </a:r>
            <a:r>
              <a:rPr sz="22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-&gt; regularization</a:t>
            </a:r>
            <a:r>
              <a:rPr sz="22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defined</a:t>
            </a:r>
            <a:r>
              <a:rPr sz="22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by #nodes</a:t>
            </a:r>
          </a:p>
          <a:p>
            <a:pPr marL="0" marR="0">
              <a:lnSpc>
                <a:spcPts val="2687"/>
              </a:lnSpc>
              <a:spcBef>
                <a:spcPts val="744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ELRCMH+Wingdings"/>
                <a:cs typeface="ELRCMH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Max</a:t>
            </a:r>
            <a:r>
              <a:rPr sz="22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depth -&gt; constraint</a:t>
            </a:r>
            <a:r>
              <a:rPr sz="22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on the function space</a:t>
            </a:r>
          </a:p>
          <a:p>
            <a:pPr marL="0" marR="0">
              <a:lnSpc>
                <a:spcPts val="2687"/>
              </a:lnSpc>
              <a:spcBef>
                <a:spcPts val="794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ELRCMH+Wingdings"/>
                <a:cs typeface="ELRCMH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Smoothing</a:t>
            </a:r>
            <a:r>
              <a:rPr sz="22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leaf values -&gt;</a:t>
            </a:r>
            <a:r>
              <a:rPr sz="2200" spc="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L2 regularization</a:t>
            </a:r>
            <a:r>
              <a:rPr sz="22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on leaf weights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272829"/>
            <a:ext cx="9034311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Regression</a:t>
            </a:r>
            <a:r>
              <a:rPr sz="3600" b="1" spc="11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Tree is not just</a:t>
            </a:r>
            <a:r>
              <a:rPr sz="3600" b="1" spc="21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for regression!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116" y="1088243"/>
            <a:ext cx="7792605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74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Regression tree ensemble defines how you make</a:t>
            </a:r>
            <a:r>
              <a:rPr sz="24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77240" y="1454015"/>
            <a:ext cx="4937902" cy="829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32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prediction score, it</a:t>
            </a:r>
            <a:r>
              <a:rPr sz="24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can be used for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04316" y="1920921"/>
            <a:ext cx="5100042" cy="118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TDJUVJ+Wingdings"/>
                <a:cs typeface="TDJUVJ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Classification, Regression, Ranking….</a:t>
            </a:r>
          </a:p>
          <a:p>
            <a:pPr marL="0" marR="0">
              <a:lnSpc>
                <a:spcPts val="2687"/>
              </a:lnSpc>
              <a:spcBef>
                <a:spcPts val="744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TDJUVJ+Wingdings"/>
                <a:cs typeface="TDJUVJ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….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7116" y="2874625"/>
            <a:ext cx="8239211" cy="1377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74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sz="24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all depends</a:t>
            </a:r>
            <a:r>
              <a:rPr sz="240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on how you define</a:t>
            </a:r>
            <a:r>
              <a:rPr sz="240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the objective function!</a:t>
            </a:r>
          </a:p>
          <a:p>
            <a:pPr marL="0" marR="0">
              <a:lnSpc>
                <a:spcPts val="2929"/>
              </a:lnSpc>
              <a:spcBef>
                <a:spcPts val="139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74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So</a:t>
            </a:r>
            <a:r>
              <a:rPr sz="24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far we have learned: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04316" y="3889930"/>
            <a:ext cx="2677236" cy="755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TDJUVJ+Wingdings"/>
                <a:cs typeface="TDJUVJ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Using</a:t>
            </a:r>
            <a:r>
              <a:rPr sz="2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Square</a:t>
            </a:r>
            <a:r>
              <a:rPr sz="22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loss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61516" y="4287228"/>
            <a:ext cx="6176033" cy="6883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4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90"/>
                </a:solidFill>
                <a:latin typeface="TDJUVJ+Wingdings"/>
                <a:cs typeface="TDJUVJ+Wingdings"/>
              </a:rPr>
              <a:t></a:t>
            </a:r>
            <a:r>
              <a:rPr sz="1400" spc="64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Will results</a:t>
            </a:r>
            <a:r>
              <a:rPr sz="2000" spc="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in common gradient boosted machine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04316" y="4691807"/>
            <a:ext cx="2732364" cy="755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TDJUVJ+Wingdings"/>
                <a:cs typeface="TDJUVJ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Using</a:t>
            </a:r>
            <a:r>
              <a:rPr sz="2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Logistic</a:t>
            </a:r>
            <a:r>
              <a:rPr sz="2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loss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461516" y="5089094"/>
            <a:ext cx="3198685" cy="685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38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90"/>
                </a:solidFill>
                <a:latin typeface="TDJUVJ+Wingdings"/>
                <a:cs typeface="TDJUVJ+Wingdings"/>
              </a:rPr>
              <a:t></a:t>
            </a:r>
            <a:r>
              <a:rPr sz="1400" spc="64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Will</a:t>
            </a:r>
            <a:r>
              <a:rPr sz="2000" spc="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results</a:t>
            </a:r>
            <a:r>
              <a:rPr sz="2000" spc="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in LogitBoost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272829"/>
            <a:ext cx="2099653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Outline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116" y="1636895"/>
            <a:ext cx="8041707" cy="412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32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4BACC6"/>
                </a:solidFill>
                <a:latin typeface="Calibri"/>
                <a:cs typeface="Calibri"/>
              </a:rPr>
              <a:t>Review of key concepts of</a:t>
            </a:r>
            <a:r>
              <a:rPr sz="2400" spc="-17">
                <a:solidFill>
                  <a:srgbClr val="4BACC6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4BACC6"/>
                </a:solidFill>
                <a:latin typeface="Calibri"/>
                <a:cs typeface="Calibri"/>
              </a:rPr>
              <a:t>supervised</a:t>
            </a:r>
            <a:r>
              <a:rPr sz="2400" spc="15">
                <a:solidFill>
                  <a:srgbClr val="4BACC6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4BACC6"/>
                </a:solidFill>
                <a:latin typeface="Calibri"/>
                <a:cs typeface="Calibri"/>
              </a:rPr>
              <a:t>learning</a:t>
            </a:r>
          </a:p>
          <a:p>
            <a:pPr marL="0" marR="0">
              <a:lnSpc>
                <a:spcPts val="2929"/>
              </a:lnSpc>
              <a:spcBef>
                <a:spcPts val="576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4BACC6"/>
                </a:solidFill>
                <a:latin typeface="Calibri"/>
                <a:cs typeface="Calibri"/>
              </a:rPr>
              <a:t>Regression Tree and Ensemble (What are we Learning)</a:t>
            </a:r>
          </a:p>
          <a:p>
            <a:pPr marL="0" marR="0">
              <a:lnSpc>
                <a:spcPts val="2929"/>
              </a:lnSpc>
              <a:spcBef>
                <a:spcPts val="571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Calibri"/>
                <a:cs typeface="Calibri"/>
              </a:rPr>
              <a:t>Gradient Boosting (How</a:t>
            </a:r>
            <a:r>
              <a:rPr sz="2400" b="1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000000"/>
                </a:solidFill>
                <a:latin typeface="Calibri"/>
                <a:cs typeface="Calibri"/>
              </a:rPr>
              <a:t>do</a:t>
            </a:r>
            <a:r>
              <a:rPr sz="2400" b="1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000000"/>
                </a:solidFill>
                <a:latin typeface="Calibri"/>
                <a:cs typeface="Calibri"/>
              </a:rPr>
              <a:t>we Learn)</a:t>
            </a:r>
          </a:p>
          <a:p>
            <a:pPr marL="0" marR="0">
              <a:lnSpc>
                <a:spcPts val="2929"/>
              </a:lnSpc>
              <a:spcBef>
                <a:spcPts val="5762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4BACC6"/>
                </a:solidFill>
                <a:latin typeface="Calibri"/>
                <a:cs typeface="Calibri"/>
              </a:rPr>
              <a:t>Summary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272829"/>
            <a:ext cx="7865995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Take Home Message for this section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116" y="1088243"/>
            <a:ext cx="5465503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Bias-variance tradeoff is everywhere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7116" y="1636895"/>
            <a:ext cx="7827671" cy="829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32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The loss</a:t>
            </a:r>
            <a:r>
              <a:rPr sz="24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+ regularization</a:t>
            </a:r>
            <a:r>
              <a:rPr sz="24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objective pattern applies for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7240" y="2002897"/>
            <a:ext cx="6106837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regression tree learning (function learning)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7116" y="3100177"/>
            <a:ext cx="6150555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We want </a:t>
            </a:r>
            <a:r>
              <a:rPr sz="2400" b="1">
                <a:solidFill>
                  <a:srgbClr val="000000"/>
                </a:solidFill>
                <a:latin typeface="Calibri"/>
                <a:cs typeface="Calibri"/>
              </a:rPr>
              <a:t>predictive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400" b="1">
                <a:solidFill>
                  <a:srgbClr val="000000"/>
                </a:solidFill>
                <a:latin typeface="Calibri"/>
                <a:cs typeface="Calibri"/>
              </a:rPr>
              <a:t>simple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functions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7116" y="4197711"/>
            <a:ext cx="8004979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This defines</a:t>
            </a:r>
            <a:r>
              <a:rPr sz="240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what</a:t>
            </a:r>
            <a:r>
              <a:rPr sz="24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we want to</a:t>
            </a:r>
            <a:r>
              <a:rPr sz="24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learn (objective, model).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7116" y="4746351"/>
            <a:ext cx="3730366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55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But</a:t>
            </a:r>
            <a:r>
              <a:rPr sz="24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how</a:t>
            </a:r>
            <a:r>
              <a:rPr sz="24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do we learn it?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04316" y="5213015"/>
            <a:ext cx="2114822" cy="75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LHAJKB+Wingdings"/>
                <a:cs typeface="LHAJKB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Next section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272829"/>
            <a:ext cx="2099653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Outline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116" y="1088243"/>
            <a:ext cx="6970075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Calibri"/>
                <a:cs typeface="Calibri"/>
              </a:rPr>
              <a:t>Review of key concepts of supervised</a:t>
            </a:r>
            <a:r>
              <a:rPr sz="2400" b="1" spc="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000000"/>
                </a:solidFill>
                <a:latin typeface="Calibri"/>
                <a:cs typeface="Calibri"/>
              </a:rPr>
              <a:t>learning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7116" y="2185777"/>
            <a:ext cx="8042642" cy="3024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4BACC6"/>
                </a:solidFill>
                <a:latin typeface="Calibri"/>
                <a:cs typeface="Calibri"/>
              </a:rPr>
              <a:t>Regression Tree and Ensemble (What are we Learning)</a:t>
            </a:r>
          </a:p>
          <a:p>
            <a:pPr marL="0" marR="0">
              <a:lnSpc>
                <a:spcPts val="2929"/>
              </a:lnSpc>
              <a:spcBef>
                <a:spcPts val="576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4BACC6"/>
                </a:solidFill>
                <a:latin typeface="Calibri"/>
                <a:cs typeface="Calibri"/>
              </a:rPr>
              <a:t>Gradient Boosting</a:t>
            </a:r>
            <a:r>
              <a:rPr sz="2400" spc="-25">
                <a:solidFill>
                  <a:srgbClr val="4BACC6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4BACC6"/>
                </a:solidFill>
                <a:latin typeface="Calibri"/>
                <a:cs typeface="Calibri"/>
              </a:rPr>
              <a:t>(How do we Learn)</a:t>
            </a:r>
          </a:p>
          <a:p>
            <a:pPr marL="0" marR="0">
              <a:lnSpc>
                <a:spcPts val="2932"/>
              </a:lnSpc>
              <a:spcBef>
                <a:spcPts val="5709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4BACC6"/>
                </a:solidFill>
                <a:latin typeface="Calibri"/>
                <a:cs typeface="Calibri"/>
              </a:rPr>
              <a:t>Summary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272829"/>
            <a:ext cx="4769226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So How do we</a:t>
            </a:r>
            <a:r>
              <a:rPr sz="3600" b="1" spc="12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Learn?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116" y="1088243"/>
            <a:ext cx="1946019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Objective: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7116" y="1636895"/>
            <a:ext cx="9056539" cy="829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32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We can</a:t>
            </a:r>
            <a:r>
              <a:rPr sz="24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not use methods</a:t>
            </a:r>
            <a:r>
              <a:rPr sz="24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such as SGD,</a:t>
            </a:r>
            <a:r>
              <a:rPr sz="24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24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find f (since they are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7240" y="2002897"/>
            <a:ext cx="5637140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trees,</a:t>
            </a:r>
            <a:r>
              <a:rPr sz="240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instead of just</a:t>
            </a:r>
            <a:r>
              <a:rPr sz="24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numerical vectors)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7116" y="2551537"/>
            <a:ext cx="5672999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Solution:</a:t>
            </a:r>
            <a:r>
              <a:rPr sz="24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0070C0"/>
                </a:solidFill>
                <a:latin typeface="Calibri"/>
                <a:cs typeface="Calibri"/>
              </a:rPr>
              <a:t>Additive</a:t>
            </a:r>
            <a:r>
              <a:rPr sz="2400" b="1" spc="-1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0070C0"/>
                </a:solidFill>
                <a:latin typeface="Calibri"/>
                <a:cs typeface="Calibri"/>
              </a:rPr>
              <a:t>Training (Boosting)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04316" y="3018201"/>
            <a:ext cx="8306130" cy="758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ITJFJQ+Wingdings"/>
                <a:cs typeface="ITJFJQ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Start from constant</a:t>
            </a:r>
            <a:r>
              <a:rPr sz="2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prediction, add</a:t>
            </a:r>
            <a:r>
              <a:rPr sz="22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a new function</a:t>
            </a:r>
            <a:r>
              <a:rPr sz="22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each</a:t>
            </a:r>
            <a:r>
              <a:rPr sz="2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time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593330" y="5139150"/>
            <a:ext cx="1581408" cy="532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9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/>
                <a:cs typeface="Arial"/>
              </a:rPr>
              <a:t>New function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5089" y="5689664"/>
            <a:ext cx="3081598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/>
                <a:cs typeface="Arial"/>
              </a:rPr>
              <a:t>Model at training round 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339846" y="5728938"/>
            <a:ext cx="4479826" cy="532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9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/>
                <a:cs typeface="Arial"/>
              </a:rPr>
              <a:t>Keep</a:t>
            </a:r>
            <a:r>
              <a:rPr sz="1600" b="1" spc="-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600" b="1">
                <a:solidFill>
                  <a:srgbClr val="000000"/>
                </a:solidFill>
                <a:latin typeface="Arial"/>
                <a:cs typeface="Arial"/>
              </a:rPr>
              <a:t>functions added in previous round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272829"/>
            <a:ext cx="3934261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Additive Training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116" y="1088243"/>
            <a:ext cx="5163642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How do we decide which</a:t>
            </a:r>
            <a:r>
              <a:rPr sz="24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f to</a:t>
            </a:r>
            <a:r>
              <a:rPr sz="24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add?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4316" y="1554920"/>
            <a:ext cx="3499914" cy="7570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MABVAA+Wingdings"/>
                <a:cs typeface="MABVAA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Optimize the objective!!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7116" y="2073000"/>
            <a:ext cx="4127412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The prediction at</a:t>
            </a:r>
            <a:r>
              <a:rPr sz="24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round t</a:t>
            </a:r>
            <a:r>
              <a:rPr sz="24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is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93614" y="2559780"/>
            <a:ext cx="4232282" cy="532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9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FF0000"/>
                </a:solidFill>
                <a:latin typeface="Arial"/>
                <a:cs typeface="Arial"/>
              </a:rPr>
              <a:t>This is what we need to decide in round 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631941" y="3955342"/>
            <a:ext cx="1093503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Goal:</a:t>
            </a:r>
            <a:r>
              <a:rPr sz="1400" b="1" spc="-1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find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51327" y="3955342"/>
            <a:ext cx="1607377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1400" b="1" spc="-1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minimize this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7116" y="4267815"/>
            <a:ext cx="3228171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Consider square loss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45186" y="5857970"/>
            <a:ext cx="5655302" cy="532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9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/>
                <a:cs typeface="Arial"/>
              </a:rPr>
              <a:t>This is</a:t>
            </a:r>
            <a:r>
              <a:rPr sz="1600" b="1" spc="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600" b="1">
                <a:solidFill>
                  <a:srgbClr val="000000"/>
                </a:solidFill>
                <a:latin typeface="Arial"/>
                <a:cs typeface="Arial"/>
              </a:rPr>
              <a:t>usually called</a:t>
            </a:r>
            <a:r>
              <a:rPr sz="1600" b="1" spc="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600" b="1">
                <a:solidFill>
                  <a:srgbClr val="000000"/>
                </a:solidFill>
                <a:latin typeface="Arial"/>
                <a:cs typeface="Arial"/>
              </a:rPr>
              <a:t>residual from previous round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272829"/>
            <a:ext cx="8733166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Taylor Expansion Approximation</a:t>
            </a:r>
            <a:r>
              <a:rPr sz="3600" b="1" spc="1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of Loss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116" y="1088243"/>
            <a:ext cx="1256230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Goal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4316" y="1554920"/>
            <a:ext cx="7806110" cy="75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PBFVBF+Wingdings"/>
                <a:cs typeface="PBFVBF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Seems still</a:t>
            </a:r>
            <a:r>
              <a:rPr sz="22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complicated except for</a:t>
            </a:r>
            <a:r>
              <a:rPr sz="22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the case of square loss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7116" y="2073000"/>
            <a:ext cx="5741013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Take Taylor expansion of the objective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04316" y="2539665"/>
            <a:ext cx="1439435" cy="1184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PBFVBF+Wingdings"/>
                <a:cs typeface="PBFVBF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Recall</a:t>
            </a:r>
          </a:p>
          <a:p>
            <a:pPr marL="0" marR="0">
              <a:lnSpc>
                <a:spcPts val="2687"/>
              </a:lnSpc>
              <a:spcBef>
                <a:spcPts val="744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PBFVBF+Wingdings"/>
                <a:cs typeface="PBFVBF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Define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7116" y="4590903"/>
            <a:ext cx="8185049" cy="192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 i="1">
                <a:solidFill>
                  <a:srgbClr val="000000"/>
                </a:solidFill>
                <a:latin typeface="Calibri"/>
                <a:cs typeface="Calibri"/>
              </a:rPr>
              <a:t>If you are not comfortable</a:t>
            </a:r>
            <a:r>
              <a:rPr sz="2400" i="1" spc="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i="1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sz="2400" i="1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i="1">
                <a:solidFill>
                  <a:srgbClr val="000000"/>
                </a:solidFill>
                <a:latin typeface="Calibri"/>
                <a:cs typeface="Calibri"/>
              </a:rPr>
              <a:t>this, think</a:t>
            </a:r>
            <a:r>
              <a:rPr sz="2400" i="1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i="1">
                <a:solidFill>
                  <a:srgbClr val="000000"/>
                </a:solidFill>
                <a:latin typeface="Calibri"/>
                <a:cs typeface="Calibri"/>
              </a:rPr>
              <a:t>of square loss</a:t>
            </a:r>
          </a:p>
          <a:p>
            <a:pPr marL="0" marR="0">
              <a:lnSpc>
                <a:spcPts val="2929"/>
              </a:lnSpc>
              <a:spcBef>
                <a:spcPts val="576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Compare what</a:t>
            </a:r>
            <a:r>
              <a:rPr sz="24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we get</a:t>
            </a:r>
            <a:r>
              <a:rPr sz="24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24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previous slide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272829"/>
            <a:ext cx="3356581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Our New Goal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116" y="1088243"/>
            <a:ext cx="5229194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74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Objective, with</a:t>
            </a:r>
            <a:r>
              <a:rPr sz="24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constants</a:t>
            </a:r>
            <a:r>
              <a:rPr sz="24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removed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4316" y="2103801"/>
            <a:ext cx="1413344" cy="746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OWSVNC+Wingdings"/>
                <a:cs typeface="OWSVNC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where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7116" y="2621641"/>
            <a:ext cx="9031484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74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Why spending s much</a:t>
            </a:r>
            <a:r>
              <a:rPr sz="24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efforts to</a:t>
            </a:r>
            <a:r>
              <a:rPr sz="24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derive</a:t>
            </a:r>
            <a:r>
              <a:rPr sz="240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the objective, why not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77240" y="2987400"/>
            <a:ext cx="2585139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just grow</a:t>
            </a:r>
            <a:r>
              <a:rPr sz="24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trees …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04316" y="3454065"/>
            <a:ext cx="8519863" cy="1194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OWSVNC+Wingdings"/>
                <a:cs typeface="OWSVNC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Theoretical</a:t>
            </a:r>
            <a:r>
              <a:rPr sz="22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benefit:</a:t>
            </a:r>
            <a:r>
              <a:rPr sz="22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know what we are learning,</a:t>
            </a:r>
            <a:r>
              <a:rPr sz="22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convergence</a:t>
            </a:r>
          </a:p>
          <a:p>
            <a:pPr marL="0" marR="0">
              <a:lnSpc>
                <a:spcPts val="2687"/>
              </a:lnSpc>
              <a:spcBef>
                <a:spcPts val="744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OWSVNC+Wingdings"/>
                <a:cs typeface="OWSVNC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 b="1">
                <a:solidFill>
                  <a:srgbClr val="000000"/>
                </a:solidFill>
                <a:latin typeface="Calibri"/>
                <a:cs typeface="Calibri"/>
              </a:rPr>
              <a:t>Engineering</a:t>
            </a:r>
            <a:r>
              <a:rPr sz="2200" b="1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benefit,</a:t>
            </a:r>
            <a:r>
              <a:rPr sz="2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recall</a:t>
            </a:r>
            <a:r>
              <a:rPr sz="22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the elements of supervised learning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61516" y="4369473"/>
            <a:ext cx="369257" cy="463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5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90"/>
                </a:solidFill>
                <a:latin typeface="OWSVNC+Wingdings"/>
                <a:cs typeface="OWSVNC+Wingdings"/>
              </a:rPr>
              <a:t>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18716" y="4287228"/>
            <a:ext cx="5290045" cy="6910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41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sz="2000" spc="180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comes from definition</a:t>
            </a:r>
            <a:r>
              <a:rPr sz="2000" spc="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of loss function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461516" y="4653229"/>
            <a:ext cx="7884150" cy="688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38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90"/>
                </a:solidFill>
                <a:latin typeface="OWSVNC+Wingdings"/>
                <a:cs typeface="OWSVNC+Wingdings"/>
              </a:rPr>
              <a:t></a:t>
            </a:r>
            <a:r>
              <a:rPr sz="1400" spc="64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The learning</a:t>
            </a:r>
            <a:r>
              <a:rPr sz="2000" spc="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of function only depend on</a:t>
            </a:r>
            <a:r>
              <a:rPr sz="20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the objective via</a:t>
            </a:r>
            <a:r>
              <a:rPr sz="2000" spc="226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61516" y="5018990"/>
            <a:ext cx="7772971" cy="129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38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90"/>
                </a:solidFill>
                <a:latin typeface="OWSVNC+Wingdings"/>
                <a:cs typeface="OWSVNC+Wingdings"/>
              </a:rPr>
              <a:t></a:t>
            </a:r>
            <a:r>
              <a:rPr sz="1400" spc="64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Think of how</a:t>
            </a:r>
            <a:r>
              <a:rPr sz="20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you can separate</a:t>
            </a:r>
            <a:r>
              <a:rPr sz="2000" spc="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modules</a:t>
            </a:r>
            <a:r>
              <a:rPr sz="200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of your</a:t>
            </a:r>
            <a:r>
              <a:rPr sz="20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code when you</a:t>
            </a:r>
          </a:p>
          <a:p>
            <a:pPr marL="22860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sz="2000" spc="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asked</a:t>
            </a:r>
            <a:r>
              <a:rPr sz="2000" spc="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to implement</a:t>
            </a:r>
            <a:r>
              <a:rPr sz="2000" spc="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boosted tree</a:t>
            </a:r>
            <a:r>
              <a:rPr sz="2000" spc="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for both square</a:t>
            </a:r>
            <a:r>
              <a:rPr sz="2000" spc="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loss</a:t>
            </a:r>
            <a:r>
              <a:rPr sz="200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  <a:p>
            <a:pPr marL="22860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logistic</a:t>
            </a:r>
            <a:r>
              <a:rPr sz="200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loss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272829"/>
            <a:ext cx="6089278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Refine the definition</a:t>
            </a:r>
            <a:r>
              <a:rPr sz="3600" b="1" spc="3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of tree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116" y="1088243"/>
            <a:ext cx="8913761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We define</a:t>
            </a:r>
            <a:r>
              <a:rPr sz="240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tree by a vector of scores in leafs, and a leaf index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77240" y="1454015"/>
            <a:ext cx="6964734" cy="829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32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mapping</a:t>
            </a:r>
            <a:r>
              <a:rPr sz="24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function</a:t>
            </a:r>
            <a:r>
              <a:rPr sz="24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that maps</a:t>
            </a:r>
            <a:r>
              <a:rPr sz="24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an instance to a leaf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55741" y="2648512"/>
            <a:ext cx="2342973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The structure</a:t>
            </a:r>
            <a:r>
              <a:rPr sz="1400" b="1" spc="-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400" b="1" spc="-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the tree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716276" y="2900226"/>
            <a:ext cx="960754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FFFFFF"/>
                </a:solidFill>
                <a:latin typeface="Arial"/>
                <a:cs typeface="Arial"/>
              </a:rPr>
              <a:t>&lt; 15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4094" y="3107490"/>
            <a:ext cx="2511215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The leaf</a:t>
            </a:r>
            <a:r>
              <a:rPr sz="1400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weight</a:t>
            </a:r>
            <a:r>
              <a:rPr sz="1400" b="1" spc="-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400" b="1" spc="-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the tree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05379" y="3215440"/>
            <a:ext cx="385121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764279" y="3232204"/>
            <a:ext cx="394918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03400" y="3757476"/>
            <a:ext cx="928263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FFFFFF"/>
                </a:solidFill>
                <a:latin typeface="Arial"/>
                <a:cs typeface="Arial"/>
              </a:rPr>
              <a:t>is male?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10461" y="4019096"/>
            <a:ext cx="385121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Y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764027" y="4018079"/>
            <a:ext cx="394918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043421" y="4516936"/>
            <a:ext cx="424566" cy="1048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q(</a:t>
            </a:r>
          </a:p>
          <a:p>
            <a:pPr marL="0" marR="0">
              <a:lnSpc>
                <a:spcPts val="1561"/>
              </a:lnSpc>
              <a:spcBef>
                <a:spcPts val="3032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q(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88895" y="4516936"/>
            <a:ext cx="626080" cy="1048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) = 1</a:t>
            </a:r>
          </a:p>
          <a:p>
            <a:pPr marL="0" marR="0">
              <a:lnSpc>
                <a:spcPts val="1561"/>
              </a:lnSpc>
              <a:spcBef>
                <a:spcPts val="3032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) = 3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145026" y="5198926"/>
            <a:ext cx="840930" cy="1038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Leaf</a:t>
            </a:r>
            <a:r>
              <a:rPr sz="1400" spc="-1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3</a:t>
            </a:r>
          </a:p>
          <a:p>
            <a:pPr marL="85344" marR="0">
              <a:lnSpc>
                <a:spcPts val="1561"/>
              </a:lnSpc>
              <a:spcBef>
                <a:spcPts val="290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w3=-1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695194" y="5269792"/>
            <a:ext cx="759239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Leaf</a:t>
            </a:r>
            <a:r>
              <a:rPr sz="1400" spc="-1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79018" y="5303828"/>
            <a:ext cx="906559" cy="9768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4732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Leaf</a:t>
            </a:r>
            <a:r>
              <a:rPr sz="1400" spc="-1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1</a:t>
            </a:r>
          </a:p>
          <a:p>
            <a:pPr marL="0" marR="0">
              <a:lnSpc>
                <a:spcPts val="1561"/>
              </a:lnSpc>
              <a:spcBef>
                <a:spcPts val="2418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w1=+2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635250" y="5815638"/>
            <a:ext cx="844278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w2=0.1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272829"/>
            <a:ext cx="7616432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Define Complexity of a Tree (cont’)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116" y="1088243"/>
            <a:ext cx="8831779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Define complexity</a:t>
            </a:r>
            <a:r>
              <a:rPr sz="24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as (this</a:t>
            </a:r>
            <a:r>
              <a:rPr sz="24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sz="24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not the only possible definition)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06192" y="2168960"/>
            <a:ext cx="1746750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Number of</a:t>
            </a:r>
            <a:r>
              <a:rPr sz="1400" b="1" spc="-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leaves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18073" y="2193598"/>
            <a:ext cx="2175546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L2</a:t>
            </a:r>
            <a:r>
              <a:rPr sz="1400" b="1" spc="-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norm of leaf</a:t>
            </a:r>
            <a:r>
              <a:rPr sz="1400" b="1" spc="-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scores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716276" y="2900226"/>
            <a:ext cx="1442922" cy="797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FFFFFF"/>
                </a:solidFill>
                <a:latin typeface="Arial"/>
                <a:cs typeface="Arial"/>
              </a:rPr>
              <a:t>&lt; 15</a:t>
            </a:r>
          </a:p>
          <a:p>
            <a:pPr marL="1048003" marR="0">
              <a:lnSpc>
                <a:spcPts val="1561"/>
              </a:lnSpc>
              <a:spcBef>
                <a:spcPts val="1002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05379" y="3215440"/>
            <a:ext cx="385121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03400" y="3757476"/>
            <a:ext cx="928263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FFFFFF"/>
                </a:solidFill>
                <a:latin typeface="Arial"/>
                <a:cs typeface="Arial"/>
              </a:rPr>
              <a:t>is male?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10461" y="4019096"/>
            <a:ext cx="385121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764027" y="4018079"/>
            <a:ext cx="394918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145026" y="5198926"/>
            <a:ext cx="759240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Leaf</a:t>
            </a:r>
            <a:r>
              <a:rPr sz="1400" spc="-1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3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695194" y="5269792"/>
            <a:ext cx="759239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Leaf</a:t>
            </a:r>
            <a:r>
              <a:rPr sz="1400" spc="-1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79018" y="5303828"/>
            <a:ext cx="906559" cy="9768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4732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Leaf</a:t>
            </a:r>
            <a:r>
              <a:rPr sz="1400" spc="-1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1</a:t>
            </a:r>
          </a:p>
          <a:p>
            <a:pPr marL="0" marR="0">
              <a:lnSpc>
                <a:spcPts val="1561"/>
              </a:lnSpc>
              <a:spcBef>
                <a:spcPts val="2418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w1=+2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230370" y="5771950"/>
            <a:ext cx="755586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w3=-1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635250" y="5815638"/>
            <a:ext cx="844278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w2=0.1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272829"/>
            <a:ext cx="4789135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Revisit the 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116" y="1088243"/>
            <a:ext cx="5195017" cy="1378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Define the instance set in leaf j as</a:t>
            </a:r>
          </a:p>
          <a:p>
            <a:pPr marL="0" marR="0">
              <a:lnSpc>
                <a:spcPts val="2932"/>
              </a:lnSpc>
              <a:spcBef>
                <a:spcPts val="1439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Regroup the objective by each leaf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7116" y="3831697"/>
            <a:ext cx="7181843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This is sum of T independent</a:t>
            </a:r>
            <a:r>
              <a:rPr sz="2400" spc="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quadratic functions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272829"/>
            <a:ext cx="4412628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The Structure</a:t>
            </a:r>
            <a:r>
              <a:rPr sz="3600" b="1" spc="15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Score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116" y="1088243"/>
            <a:ext cx="7363510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Two facts about single variable quadratic function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7116" y="2185777"/>
            <a:ext cx="2272758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Let us define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7116" y="3831697"/>
            <a:ext cx="8244402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Assume the structure of tree ( q(x) )</a:t>
            </a:r>
            <a:r>
              <a:rPr sz="24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sz="24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fixed, the optimal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77240" y="4197469"/>
            <a:ext cx="8035196" cy="829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32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weight in each leaf, and the resulting objective value are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114291" y="5752138"/>
            <a:ext cx="4279774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This measures</a:t>
            </a:r>
            <a:r>
              <a:rPr sz="1400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how good</a:t>
            </a:r>
            <a:r>
              <a:rPr sz="1400" b="1" spc="-1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a tree</a:t>
            </a:r>
            <a:r>
              <a:rPr sz="1400" b="1" spc="-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structure</a:t>
            </a:r>
            <a:r>
              <a:rPr sz="1400" b="1" spc="-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is!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272829"/>
            <a:ext cx="6838095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The Structure</a:t>
            </a:r>
            <a:r>
              <a:rPr sz="3600" b="1" spc="15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Score Calculation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9768" y="1564948"/>
            <a:ext cx="1410984" cy="9225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Instance</a:t>
            </a:r>
            <a:r>
              <a:rPr sz="1400" spc="-1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index</a:t>
            </a:r>
          </a:p>
          <a:p>
            <a:pPr marL="500887" marR="0">
              <a:lnSpc>
                <a:spcPts val="1561"/>
              </a:lnSpc>
              <a:spcBef>
                <a:spcPts val="204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74520" y="1564948"/>
            <a:ext cx="1637522" cy="950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gradient</a:t>
            </a:r>
            <a:r>
              <a:rPr sz="1400" spc="-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statistics</a:t>
            </a:r>
          </a:p>
          <a:p>
            <a:pPr marL="355600" marR="0">
              <a:lnSpc>
                <a:spcPts val="1561"/>
              </a:lnSpc>
              <a:spcBef>
                <a:spcPts val="2214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g1,</a:t>
            </a:r>
            <a:r>
              <a:rPr sz="1400" spc="-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h1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29273" y="1588824"/>
            <a:ext cx="960754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FFFFFF"/>
                </a:solidFill>
                <a:latin typeface="Arial"/>
                <a:cs typeface="Arial"/>
              </a:rPr>
              <a:t>&lt; 15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18378" y="1934518"/>
            <a:ext cx="385121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77278" y="1921056"/>
            <a:ext cx="394918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16397" y="2446074"/>
            <a:ext cx="928263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FFFFFF"/>
                </a:solidFill>
                <a:latin typeface="Arial"/>
                <a:cs typeface="Arial"/>
              </a:rPr>
              <a:t>is male?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823714" y="2707694"/>
            <a:ext cx="385121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177026" y="2706932"/>
            <a:ext cx="394918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30655" y="2796594"/>
            <a:ext cx="365442" cy="11191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2</a:t>
            </a:r>
          </a:p>
          <a:p>
            <a:pPr marL="0" marR="0">
              <a:lnSpc>
                <a:spcPts val="1561"/>
              </a:lnSpc>
              <a:spcBef>
                <a:spcPts val="3538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3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220467" y="2820724"/>
            <a:ext cx="769246" cy="1085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9652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g2,</a:t>
            </a:r>
            <a:r>
              <a:rPr sz="1400" spc="-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h2</a:t>
            </a:r>
          </a:p>
          <a:p>
            <a:pPr marL="0" marR="0">
              <a:lnSpc>
                <a:spcPts val="1561"/>
              </a:lnSpc>
              <a:spcBef>
                <a:spcPts val="327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g3,</a:t>
            </a:r>
            <a:r>
              <a:rPr sz="1400" spc="-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h3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70533" y="4165146"/>
            <a:ext cx="365442" cy="1191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4</a:t>
            </a:r>
          </a:p>
          <a:p>
            <a:pPr marL="0" marR="0">
              <a:lnSpc>
                <a:spcPts val="1561"/>
              </a:lnSpc>
              <a:spcBef>
                <a:spcPts val="411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5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220467" y="4207055"/>
            <a:ext cx="769246" cy="11498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g4,</a:t>
            </a:r>
            <a:r>
              <a:rPr sz="1400" spc="-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h4</a:t>
            </a:r>
          </a:p>
          <a:p>
            <a:pPr marL="9652" marR="0">
              <a:lnSpc>
                <a:spcPts val="1561"/>
              </a:lnSpc>
              <a:spcBef>
                <a:spcPts val="383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g5,</a:t>
            </a:r>
            <a:r>
              <a:rPr sz="1400" spc="-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h5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039108" y="5126790"/>
            <a:ext cx="4526829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The smaller</a:t>
            </a:r>
            <a:r>
              <a:rPr sz="1400" spc="-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the score</a:t>
            </a:r>
            <a:r>
              <a:rPr sz="1400" spc="-2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is, the</a:t>
            </a:r>
            <a:r>
              <a:rPr sz="1400" spc="-1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better</a:t>
            </a:r>
            <a:r>
              <a:rPr sz="1400" spc="-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400" spc="-1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structure</a:t>
            </a:r>
            <a:r>
              <a:rPr sz="1400" spc="-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is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272829"/>
            <a:ext cx="7705525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Searching</a:t>
            </a:r>
            <a:r>
              <a:rPr sz="3600" b="1" spc="1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Algorithm</a:t>
            </a:r>
            <a:r>
              <a:rPr sz="3600" b="1" spc="11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for Single</a:t>
            </a:r>
            <a:r>
              <a:rPr sz="3600" b="1" spc="14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Tree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116" y="1636895"/>
            <a:ext cx="6091418" cy="829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32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74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Enumerate the possible tree structures q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7116" y="2185777"/>
            <a:ext cx="8765258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74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Calculate</a:t>
            </a:r>
            <a:r>
              <a:rPr sz="24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the structure score for the q, using the scoring eq.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7116" y="3831697"/>
            <a:ext cx="8839048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74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Find the best tree structure, and use the optimal</a:t>
            </a:r>
            <a:r>
              <a:rPr sz="24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leaf weight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7116" y="5477871"/>
            <a:ext cx="7563324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74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But… there can be infinite possible tree structures..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272829"/>
            <a:ext cx="7062866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Elements in Supervised</a:t>
            </a:r>
            <a:r>
              <a:rPr sz="3600" b="1" spc="15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Learning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116" y="1088243"/>
            <a:ext cx="1986557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74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Notations: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34944" y="1088243"/>
            <a:ext cx="3031711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i-th training</a:t>
            </a:r>
            <a:r>
              <a:rPr sz="24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example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7116" y="1636895"/>
            <a:ext cx="6013626" cy="829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32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74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000000"/>
                </a:solidFill>
                <a:latin typeface="Calibri"/>
                <a:cs typeface="Calibri"/>
              </a:rPr>
              <a:t>Model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: how</a:t>
            </a:r>
            <a:r>
              <a:rPr sz="24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24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make</a:t>
            </a:r>
            <a:r>
              <a:rPr sz="24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prediction</a:t>
            </a:r>
            <a:r>
              <a:rPr sz="2400" spc="268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given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04316" y="2103801"/>
            <a:ext cx="2254692" cy="75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LSOFVW+Wingdings"/>
                <a:cs typeface="LSOFVW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Linear</a:t>
            </a:r>
            <a:r>
              <a:rPr sz="22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model: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84226" y="2103801"/>
            <a:ext cx="4421135" cy="760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(include</a:t>
            </a:r>
            <a:r>
              <a:rPr sz="2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linear/logistic</a:t>
            </a:r>
            <a:r>
              <a:rPr sz="22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regression)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4316" y="2539665"/>
            <a:ext cx="7925210" cy="1094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LSOFVW+Wingdings"/>
                <a:cs typeface="LSOFVW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The prediction score</a:t>
            </a:r>
            <a:r>
              <a:rPr sz="2200" spc="297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sz="22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have</a:t>
            </a:r>
            <a:r>
              <a:rPr sz="22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different interpretations</a:t>
            </a:r>
          </a:p>
          <a:p>
            <a:pPr marL="285750" marR="0">
              <a:lnSpc>
                <a:spcPts val="2639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depending</a:t>
            </a:r>
            <a:r>
              <a:rPr sz="22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on the task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61516" y="3272232"/>
            <a:ext cx="5330589" cy="687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38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90"/>
                </a:solidFill>
                <a:latin typeface="LSOFVW+Wingdings"/>
                <a:cs typeface="LSOFVW+Wingdings"/>
              </a:rPr>
              <a:t></a:t>
            </a:r>
            <a:r>
              <a:rPr sz="1400" spc="64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Linear</a:t>
            </a:r>
            <a:r>
              <a:rPr sz="200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regression:</a:t>
            </a:r>
            <a:r>
              <a:rPr sz="2000" spc="228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is the predicted</a:t>
            </a:r>
            <a:r>
              <a:rPr sz="2000" spc="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score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461516" y="3637991"/>
            <a:ext cx="2571324" cy="6850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38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90"/>
                </a:solidFill>
                <a:latin typeface="LSOFVW+Wingdings"/>
                <a:cs typeface="LSOFVW+Wingdings"/>
              </a:rPr>
              <a:t></a:t>
            </a:r>
            <a:r>
              <a:rPr sz="1400" spc="64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Logistic regression: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62510" y="3637991"/>
            <a:ext cx="3206570" cy="690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3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sz="2000" spc="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predicted</a:t>
            </a:r>
            <a:r>
              <a:rPr sz="2000" spc="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the probability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90116" y="3942791"/>
            <a:ext cx="3489309" cy="690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3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of the instance</a:t>
            </a:r>
            <a:r>
              <a:rPr sz="2000" spc="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being positive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461516" y="4308564"/>
            <a:ext cx="3998762" cy="686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4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90"/>
                </a:solidFill>
                <a:latin typeface="LSOFVW+Wingdings"/>
                <a:cs typeface="LSOFVW+Wingdings"/>
              </a:rPr>
              <a:t></a:t>
            </a:r>
            <a:r>
              <a:rPr sz="1400" spc="64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Others…</a:t>
            </a:r>
            <a:r>
              <a:rPr sz="2000" spc="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for example in ranking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341365" y="4308564"/>
            <a:ext cx="2594497" cy="6910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41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can be the</a:t>
            </a:r>
            <a:r>
              <a:rPr sz="200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rank score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47116" y="4795118"/>
            <a:ext cx="7520582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74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000000"/>
                </a:solidFill>
                <a:latin typeface="Calibri"/>
                <a:cs typeface="Calibri"/>
              </a:rPr>
              <a:t>Parameters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sz="2400" spc="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the things</a:t>
            </a:r>
            <a:r>
              <a:rPr sz="24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we need to</a:t>
            </a:r>
            <a:r>
              <a:rPr sz="24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learn from data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04316" y="5261783"/>
            <a:ext cx="2254692" cy="75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LSOFVW+Wingdings"/>
                <a:cs typeface="LSOFVW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Linear</a:t>
            </a:r>
            <a:r>
              <a:rPr sz="22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model: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272829"/>
            <a:ext cx="6090329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Greedy Learning</a:t>
            </a:r>
            <a:r>
              <a:rPr sz="3600" b="1" spc="12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of the Tree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116" y="1088243"/>
            <a:ext cx="5590316" cy="1244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In practice, we grow</a:t>
            </a:r>
            <a:r>
              <a:rPr sz="24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the tree greedily</a:t>
            </a:r>
          </a:p>
          <a:p>
            <a:pPr marL="457200" marR="0">
              <a:lnSpc>
                <a:spcPts val="2690"/>
              </a:lnSpc>
              <a:spcBef>
                <a:spcPts val="797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NQBECQ+Wingdings"/>
                <a:cs typeface="NQBECQ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Start</a:t>
            </a:r>
            <a:r>
              <a:rPr sz="2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from tree with depth 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4316" y="1991025"/>
            <a:ext cx="8476457" cy="758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NQBECQ+Wingdings"/>
                <a:cs typeface="NQBECQ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For each</a:t>
            </a:r>
            <a:r>
              <a:rPr sz="22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leaf node</a:t>
            </a:r>
            <a:r>
              <a:rPr sz="2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of the tree, try to add</a:t>
            </a:r>
            <a:r>
              <a:rPr sz="22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a split.</a:t>
            </a:r>
            <a:r>
              <a:rPr sz="22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The change</a:t>
            </a:r>
            <a:r>
              <a:rPr sz="22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of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90066" y="2326306"/>
            <a:ext cx="4257405" cy="760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objective</a:t>
            </a:r>
            <a:r>
              <a:rPr sz="22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after adding</a:t>
            </a:r>
            <a:r>
              <a:rPr sz="22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the split</a:t>
            </a:r>
            <a:r>
              <a:rPr sz="22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is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83831" y="2522020"/>
            <a:ext cx="2251501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The complexity</a:t>
            </a:r>
            <a:r>
              <a:rPr sz="1400" b="1" spc="-2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cost</a:t>
            </a:r>
            <a:r>
              <a:rPr sz="1400" b="1" spc="-1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by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526276" y="2735380"/>
            <a:ext cx="2545284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introducing</a:t>
            </a:r>
            <a:r>
              <a:rPr sz="1400" b="1" spc="-2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additional</a:t>
            </a:r>
            <a:r>
              <a:rPr sz="1400" b="1" spc="-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leaf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07769" y="3743505"/>
            <a:ext cx="2048484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the score</a:t>
            </a:r>
            <a:r>
              <a:rPr sz="1400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400" b="1" spc="-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left</a:t>
            </a:r>
            <a:r>
              <a:rPr sz="1400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child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623561" y="3742490"/>
            <a:ext cx="2816430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the score</a:t>
            </a:r>
            <a:r>
              <a:rPr sz="1400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400" b="1" spc="-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if we do</a:t>
            </a:r>
            <a:r>
              <a:rPr sz="1400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not split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815082" y="4050084"/>
            <a:ext cx="2197125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the score</a:t>
            </a:r>
            <a:r>
              <a:rPr sz="1400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400" b="1" spc="-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000000"/>
                </a:solidFill>
                <a:latin typeface="Arial"/>
                <a:cs typeface="Arial"/>
              </a:rPr>
              <a:t>right child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04316" y="4505880"/>
            <a:ext cx="7021595" cy="75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NQBECQ+Wingdings"/>
                <a:cs typeface="NQBECQ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Remaining</a:t>
            </a:r>
            <a:r>
              <a:rPr sz="22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question:</a:t>
            </a:r>
            <a:r>
              <a:rPr sz="22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how do we find</a:t>
            </a:r>
            <a:r>
              <a:rPr sz="22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the best split?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272829"/>
            <a:ext cx="7092604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Efficient</a:t>
            </a:r>
            <a:r>
              <a:rPr sz="3600" b="1" spc="11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Finding</a:t>
            </a:r>
            <a:r>
              <a:rPr sz="3600" b="1" spc="25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of the Best Split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116" y="1088243"/>
            <a:ext cx="4507181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What is the gain of a split rule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91582" y="1088243"/>
            <a:ext cx="2200216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? Say</a:t>
            </a:r>
            <a:r>
              <a:rPr sz="2400" spc="268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is age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1910" y="1597206"/>
            <a:ext cx="365442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01267" y="2884224"/>
            <a:ext cx="759594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g1,</a:t>
            </a:r>
            <a:r>
              <a:rPr sz="1400" spc="-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h1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355847" y="2884224"/>
            <a:ext cx="759595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g2,</a:t>
            </a:r>
            <a:r>
              <a:rPr sz="1400" spc="-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h2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458208" y="2880160"/>
            <a:ext cx="759595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g5,</a:t>
            </a:r>
            <a:r>
              <a:rPr sz="1400" spc="-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h5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218684" y="2887526"/>
            <a:ext cx="759595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g3,</a:t>
            </a:r>
            <a:r>
              <a:rPr sz="1400" spc="-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h3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28292" y="2904036"/>
            <a:ext cx="759594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g4,</a:t>
            </a:r>
            <a:r>
              <a:rPr sz="1400" spc="-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h4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47116" y="3831697"/>
            <a:ext cx="8198858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All</a:t>
            </a:r>
            <a:r>
              <a:rPr sz="24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we need is</a:t>
            </a:r>
            <a:r>
              <a:rPr sz="24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sum of g</a:t>
            </a:r>
            <a:r>
              <a:rPr sz="24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and h in each side, and calculate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47116" y="4929230"/>
            <a:ext cx="8365630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Left to</a:t>
            </a:r>
            <a:r>
              <a:rPr sz="24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right</a:t>
            </a:r>
            <a:r>
              <a:rPr sz="24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linear scan</a:t>
            </a:r>
            <a:r>
              <a:rPr sz="24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over sorted instance is</a:t>
            </a:r>
            <a:r>
              <a:rPr sz="24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enough to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77240" y="5294991"/>
            <a:ext cx="5412925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decide the best split along</a:t>
            </a:r>
            <a:r>
              <a:rPr sz="24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the feature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272829"/>
            <a:ext cx="6472532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An Algorithm</a:t>
            </a:r>
            <a:r>
              <a:rPr sz="3600" b="1" spc="15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for Split Finding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116" y="1088243"/>
            <a:ext cx="6428926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For each node, enumerate over all</a:t>
            </a:r>
            <a:r>
              <a:rPr sz="24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features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4316" y="1554920"/>
            <a:ext cx="8000931" cy="1630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RSULJE+Wingdings"/>
                <a:cs typeface="RSULJE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For each</a:t>
            </a:r>
            <a:r>
              <a:rPr sz="22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feature,</a:t>
            </a:r>
            <a:r>
              <a:rPr sz="2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sorted the instances</a:t>
            </a:r>
            <a:r>
              <a:rPr sz="22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by feature</a:t>
            </a:r>
            <a:r>
              <a:rPr sz="2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value</a:t>
            </a:r>
          </a:p>
          <a:p>
            <a:pPr marL="0" marR="0">
              <a:lnSpc>
                <a:spcPts val="2687"/>
              </a:lnSpc>
              <a:spcBef>
                <a:spcPts val="744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RSULJE+Wingdings"/>
                <a:cs typeface="RSULJE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Use a linear</a:t>
            </a:r>
            <a:r>
              <a:rPr sz="22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scan</a:t>
            </a:r>
            <a:r>
              <a:rPr sz="22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to decide the best split</a:t>
            </a:r>
            <a:r>
              <a:rPr sz="22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along</a:t>
            </a:r>
            <a:r>
              <a:rPr sz="22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sz="22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feature</a:t>
            </a:r>
          </a:p>
          <a:p>
            <a:pPr marL="0" marR="0">
              <a:lnSpc>
                <a:spcPts val="2687"/>
              </a:lnSpc>
              <a:spcBef>
                <a:spcPts val="794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RSULJE+Wingdings"/>
                <a:cs typeface="RSULJE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Take the best split</a:t>
            </a:r>
            <a:r>
              <a:rPr sz="22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solution along</a:t>
            </a:r>
            <a:r>
              <a:rPr sz="22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all</a:t>
            </a:r>
            <a:r>
              <a:rPr sz="22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the features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7116" y="3380592"/>
            <a:ext cx="6345299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Time Complexity</a:t>
            </a:r>
            <a:r>
              <a:rPr sz="24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growing</a:t>
            </a:r>
            <a:r>
              <a:rPr sz="24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a tree of depth K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04316" y="3847257"/>
            <a:ext cx="8218016" cy="758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RSULJE+Wingdings"/>
                <a:cs typeface="RSULJE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It is O(n d K</a:t>
            </a:r>
            <a:r>
              <a:rPr sz="22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log n):</a:t>
            </a:r>
            <a:r>
              <a:rPr sz="22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or each</a:t>
            </a:r>
            <a:r>
              <a:rPr sz="2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level,</a:t>
            </a:r>
            <a:r>
              <a:rPr sz="2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need O(n log n)</a:t>
            </a:r>
            <a:r>
              <a:rPr sz="22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time to sort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90066" y="4182537"/>
            <a:ext cx="6886592" cy="760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There are d features,</a:t>
            </a:r>
            <a:r>
              <a:rPr sz="22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sz="22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we need to do it for K level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4316" y="4618656"/>
            <a:ext cx="8728762" cy="758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RSULJE+Wingdings"/>
                <a:cs typeface="RSULJE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This can</a:t>
            </a:r>
            <a:r>
              <a:rPr sz="22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be further</a:t>
            </a:r>
            <a:r>
              <a:rPr sz="22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optimized (e.g. use approximation</a:t>
            </a:r>
            <a:r>
              <a:rPr sz="22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or caching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90066" y="4953935"/>
            <a:ext cx="2689673" cy="760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the sorted features)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04316" y="5389799"/>
            <a:ext cx="4302959" cy="757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RSULJE+Wingdings"/>
                <a:cs typeface="RSULJE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Can scale</a:t>
            </a:r>
            <a:r>
              <a:rPr sz="22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to very large</a:t>
            </a:r>
            <a:r>
              <a:rPr sz="22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dataset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272829"/>
            <a:ext cx="7564595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What about Categorical Variables?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116" y="1088243"/>
            <a:ext cx="9085264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Some tree learning algorithm</a:t>
            </a:r>
            <a:r>
              <a:rPr sz="24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handles categorical</a:t>
            </a:r>
            <a:r>
              <a:rPr sz="24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variable and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77240" y="1454015"/>
            <a:ext cx="4368535" cy="829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32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continuous</a:t>
            </a:r>
            <a:r>
              <a:rPr sz="24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variable separately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04316" y="1920921"/>
            <a:ext cx="8531062" cy="7588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FICCQJ+Wingdings"/>
                <a:cs typeface="FICCQJ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We can</a:t>
            </a:r>
            <a:r>
              <a:rPr sz="22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easily use the scoring</a:t>
            </a:r>
            <a:r>
              <a:rPr sz="22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formula</a:t>
            </a:r>
            <a:r>
              <a:rPr sz="22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we derived</a:t>
            </a:r>
            <a:r>
              <a:rPr sz="22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to score split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90066" y="2256201"/>
            <a:ext cx="4002480" cy="760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based on categorical</a:t>
            </a:r>
            <a:r>
              <a:rPr sz="22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variables.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7116" y="2774041"/>
            <a:ext cx="8743875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Actually</a:t>
            </a:r>
            <a:r>
              <a:rPr sz="24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sz="24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is not</a:t>
            </a:r>
            <a:r>
              <a:rPr sz="24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necessary</a:t>
            </a:r>
            <a:r>
              <a:rPr sz="240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to handle categorical</a:t>
            </a:r>
            <a:r>
              <a:rPr sz="24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separately.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4316" y="3240706"/>
            <a:ext cx="8450877" cy="758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FICCQJ+Wingdings"/>
                <a:cs typeface="FICCQJ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We can</a:t>
            </a:r>
            <a:r>
              <a:rPr sz="22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encode</a:t>
            </a:r>
            <a:r>
              <a:rPr sz="22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the categorical variables</a:t>
            </a:r>
            <a:r>
              <a:rPr sz="22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into numerical</a:t>
            </a:r>
            <a:r>
              <a:rPr sz="22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vector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90066" y="3575985"/>
            <a:ext cx="7970891" cy="760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using</a:t>
            </a:r>
            <a:r>
              <a:rPr sz="22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one-hot encoding.</a:t>
            </a:r>
            <a:r>
              <a:rPr sz="22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Allocate a</a:t>
            </a:r>
            <a:r>
              <a:rPr sz="2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#categorical</a:t>
            </a:r>
            <a:r>
              <a:rPr sz="22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length</a:t>
            </a:r>
            <a:r>
              <a:rPr sz="22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vector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04316" y="4883832"/>
            <a:ext cx="7985815" cy="758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FICCQJ+Wingdings"/>
                <a:cs typeface="FICCQJ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The vector will be</a:t>
            </a:r>
            <a:r>
              <a:rPr sz="2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sparse if there are</a:t>
            </a:r>
            <a:r>
              <a:rPr sz="22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lots of categories, the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90066" y="5219111"/>
            <a:ext cx="6883572" cy="760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learning</a:t>
            </a:r>
            <a:r>
              <a:rPr sz="22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algorithm</a:t>
            </a:r>
            <a:r>
              <a:rPr sz="2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is preferred to</a:t>
            </a:r>
            <a:r>
              <a:rPr sz="2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handle sparse data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272829"/>
            <a:ext cx="5896423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Pruning</a:t>
            </a:r>
            <a:r>
              <a:rPr sz="3600" b="1" spc="1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and Regularization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2355" y="1088243"/>
            <a:ext cx="6179906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Recall the gain</a:t>
            </a:r>
            <a:r>
              <a:rPr sz="24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of split,</a:t>
            </a:r>
            <a:r>
              <a:rPr sz="24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it can be negative!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9555" y="2539665"/>
            <a:ext cx="8581852" cy="1194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GOVGMG+Wingdings"/>
                <a:cs typeface="GOVGMG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When</a:t>
            </a:r>
            <a:r>
              <a:rPr sz="22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b="1">
                <a:solidFill>
                  <a:srgbClr val="000000"/>
                </a:solidFill>
                <a:latin typeface="Calibri"/>
                <a:cs typeface="Calibri"/>
              </a:rPr>
              <a:t>the training</a:t>
            </a:r>
            <a:r>
              <a:rPr sz="2200" b="1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b="1">
                <a:solidFill>
                  <a:srgbClr val="000000"/>
                </a:solidFill>
                <a:latin typeface="Calibri"/>
                <a:cs typeface="Calibri"/>
              </a:rPr>
              <a:t>loss reduction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is smaller</a:t>
            </a:r>
            <a:r>
              <a:rPr sz="2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than</a:t>
            </a:r>
            <a:r>
              <a:rPr sz="22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b="1">
                <a:solidFill>
                  <a:srgbClr val="000000"/>
                </a:solidFill>
                <a:latin typeface="Calibri"/>
                <a:cs typeface="Calibri"/>
              </a:rPr>
              <a:t>regularization</a:t>
            </a:r>
          </a:p>
          <a:p>
            <a:pPr marL="0" marR="0">
              <a:lnSpc>
                <a:spcPts val="2687"/>
              </a:lnSpc>
              <a:spcBef>
                <a:spcPts val="744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GOVGMG+Wingdings"/>
                <a:cs typeface="GOVGMG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Trade-off between simplicity</a:t>
            </a:r>
            <a:r>
              <a:rPr sz="22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sz="22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predictivness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2355" y="3493368"/>
            <a:ext cx="2271126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Pre-stopping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19555" y="3960033"/>
            <a:ext cx="6065477" cy="1194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GOVGMG+Wingdings"/>
                <a:cs typeface="GOVGMG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Stop</a:t>
            </a:r>
            <a:r>
              <a:rPr sz="2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split</a:t>
            </a:r>
            <a:r>
              <a:rPr sz="2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if the best split</a:t>
            </a:r>
            <a:r>
              <a:rPr sz="22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have</a:t>
            </a:r>
            <a:r>
              <a:rPr sz="22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negative</a:t>
            </a:r>
            <a:r>
              <a:rPr sz="22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gain</a:t>
            </a:r>
          </a:p>
          <a:p>
            <a:pPr marL="0" marR="0">
              <a:lnSpc>
                <a:spcPts val="2690"/>
              </a:lnSpc>
              <a:spcBef>
                <a:spcPts val="743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GOVGMG+Wingdings"/>
                <a:cs typeface="GOVGMG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But maybe a split</a:t>
            </a:r>
            <a:r>
              <a:rPr sz="22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sz="22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benefit</a:t>
            </a:r>
            <a:r>
              <a:rPr sz="22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future</a:t>
            </a:r>
            <a:r>
              <a:rPr sz="22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splits..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62355" y="4913991"/>
            <a:ext cx="2437395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Post-Prunning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19555" y="5380656"/>
            <a:ext cx="8308904" cy="758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GOVGMG+Wingdings"/>
                <a:cs typeface="GOVGMG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Grow a tree to maximum depth,</a:t>
            </a:r>
            <a:r>
              <a:rPr sz="22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recursively</a:t>
            </a:r>
            <a:r>
              <a:rPr sz="2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prune all</a:t>
            </a:r>
            <a:r>
              <a:rPr sz="22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the leaf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05305" y="5715935"/>
            <a:ext cx="3148632" cy="760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splits</a:t>
            </a:r>
            <a:r>
              <a:rPr sz="22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sz="2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negative</a:t>
            </a:r>
            <a:r>
              <a:rPr sz="22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gain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272829"/>
            <a:ext cx="6788070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Recap: Boosted Tree 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116" y="1088243"/>
            <a:ext cx="4844674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Add a new tree in each iteration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7116" y="1636895"/>
            <a:ext cx="5540701" cy="829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32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Beginning</a:t>
            </a:r>
            <a:r>
              <a:rPr sz="24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of each</a:t>
            </a:r>
            <a:r>
              <a:rPr sz="24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iteration, calculate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7116" y="2734417"/>
            <a:ext cx="5984273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Use the statistics</a:t>
            </a:r>
            <a:r>
              <a:rPr sz="24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24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greedily grow</a:t>
            </a:r>
            <a:r>
              <a:rPr sz="24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a tree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7116" y="3831697"/>
            <a:ext cx="1183962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Add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26615" y="3831697"/>
            <a:ext cx="2055416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24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the model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4316" y="4298374"/>
            <a:ext cx="3259247" cy="756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QVGOHQ+Wingdings"/>
                <a:cs typeface="QVGOHQ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Usually,</a:t>
            </a:r>
            <a:r>
              <a:rPr sz="22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instead</a:t>
            </a:r>
            <a:r>
              <a:rPr sz="22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we do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04316" y="4800052"/>
            <a:ext cx="435523" cy="581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51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QVGOHQ+Wingdings"/>
                <a:cs typeface="QVGOHQ+Wingdings"/>
              </a:rPr>
              <a:t>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43811" y="4734480"/>
            <a:ext cx="6962953" cy="760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is called</a:t>
            </a:r>
            <a:r>
              <a:rPr sz="22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step-size or shrinkage,</a:t>
            </a:r>
            <a:r>
              <a:rPr sz="22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usually</a:t>
            </a:r>
            <a:r>
              <a:rPr sz="2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set around</a:t>
            </a:r>
            <a:r>
              <a:rPr sz="22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0.1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04316" y="5170344"/>
            <a:ext cx="8006666" cy="7586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QVGOHQ+Wingdings"/>
                <a:cs typeface="QVGOHQ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This means we do not do full optimization</a:t>
            </a:r>
            <a:r>
              <a:rPr sz="22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in each</a:t>
            </a:r>
            <a:r>
              <a:rPr sz="22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step and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290066" y="5505624"/>
            <a:ext cx="7929997" cy="760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reserve chance</a:t>
            </a:r>
            <a:r>
              <a:rPr sz="22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for future</a:t>
            </a:r>
            <a:r>
              <a:rPr sz="22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rounds,</a:t>
            </a:r>
            <a:r>
              <a:rPr sz="22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it helps prevent overfitting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272829"/>
            <a:ext cx="2099653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Outline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116" y="1088243"/>
            <a:ext cx="6818502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4BACC6"/>
                </a:solidFill>
                <a:latin typeface="Calibri"/>
                <a:cs typeface="Calibri"/>
              </a:rPr>
              <a:t>Review of key concepts</a:t>
            </a:r>
            <a:r>
              <a:rPr sz="2400" spc="-10">
                <a:solidFill>
                  <a:srgbClr val="4BACC6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4BACC6"/>
                </a:solidFill>
                <a:latin typeface="Calibri"/>
                <a:cs typeface="Calibri"/>
              </a:rPr>
              <a:t>of supervised</a:t>
            </a:r>
            <a:r>
              <a:rPr sz="2400" spc="20">
                <a:solidFill>
                  <a:srgbClr val="4BACC6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4BACC6"/>
                </a:solidFill>
                <a:latin typeface="Calibri"/>
                <a:cs typeface="Calibri"/>
              </a:rPr>
              <a:t>learning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7116" y="2185777"/>
            <a:ext cx="8042642" cy="3024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4BACC6"/>
                </a:solidFill>
                <a:latin typeface="Calibri"/>
                <a:cs typeface="Calibri"/>
              </a:rPr>
              <a:t>Regression Tree and Ensemble (What are we Learning)</a:t>
            </a:r>
          </a:p>
          <a:p>
            <a:pPr marL="0" marR="0">
              <a:lnSpc>
                <a:spcPts val="2929"/>
              </a:lnSpc>
              <a:spcBef>
                <a:spcPts val="576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4BACC6"/>
                </a:solidFill>
                <a:latin typeface="Calibri"/>
                <a:cs typeface="Calibri"/>
              </a:rPr>
              <a:t>Gradient Boosting</a:t>
            </a:r>
            <a:r>
              <a:rPr sz="2400" spc="-25">
                <a:solidFill>
                  <a:srgbClr val="4BACC6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4BACC6"/>
                </a:solidFill>
                <a:latin typeface="Calibri"/>
                <a:cs typeface="Calibri"/>
              </a:rPr>
              <a:t>(How do we Learn)</a:t>
            </a:r>
          </a:p>
          <a:p>
            <a:pPr marL="0" marR="0">
              <a:lnSpc>
                <a:spcPts val="2932"/>
              </a:lnSpc>
              <a:spcBef>
                <a:spcPts val="5709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Calibri"/>
                <a:cs typeface="Calibri"/>
              </a:rPr>
              <a:t>Summary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272829"/>
            <a:ext cx="8080486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Questions</a:t>
            </a:r>
            <a:r>
              <a:rPr sz="3600" b="1" spc="2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to check</a:t>
            </a:r>
            <a:r>
              <a:rPr sz="3600" b="1" spc="15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if you really get it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116" y="1088243"/>
            <a:ext cx="8503751" cy="1561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How can we build a boosted</a:t>
            </a:r>
            <a:r>
              <a:rPr sz="24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tree classifier to</a:t>
            </a:r>
            <a:r>
              <a:rPr sz="24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do weighted</a:t>
            </a:r>
          </a:p>
          <a:p>
            <a:pPr marL="230123" marR="0">
              <a:lnSpc>
                <a:spcPts val="2881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regression problem, such that</a:t>
            </a:r>
            <a:r>
              <a:rPr sz="24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each instance have a</a:t>
            </a:r>
          </a:p>
          <a:p>
            <a:pPr marL="230123" marR="0">
              <a:lnSpc>
                <a:spcPts val="288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importance weight?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7116" y="2368656"/>
            <a:ext cx="8413376" cy="1560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Back</a:t>
            </a:r>
            <a:r>
              <a:rPr sz="24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24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the time</a:t>
            </a:r>
            <a:r>
              <a:rPr sz="24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series problem, if I want</a:t>
            </a:r>
            <a:r>
              <a:rPr sz="24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to learn step</a:t>
            </a:r>
          </a:p>
          <a:p>
            <a:pPr marL="230123" marR="0">
              <a:lnSpc>
                <a:spcPts val="288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functions over time.</a:t>
            </a:r>
            <a:r>
              <a:rPr sz="24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sz="24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there other ways to</a:t>
            </a:r>
            <a:r>
              <a:rPr sz="24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learn the time</a:t>
            </a:r>
          </a:p>
          <a:p>
            <a:pPr marL="230123" marR="0">
              <a:lnSpc>
                <a:spcPts val="287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splits,</a:t>
            </a:r>
            <a:r>
              <a:rPr sz="24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other than the top</a:t>
            </a:r>
            <a:r>
              <a:rPr sz="24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down split approach?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272829"/>
            <a:ext cx="8081187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Questions</a:t>
            </a:r>
            <a:r>
              <a:rPr sz="3600" b="1" spc="2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to check</a:t>
            </a:r>
            <a:r>
              <a:rPr sz="3600" b="1" spc="2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if you really get it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116" y="1088243"/>
            <a:ext cx="8503751" cy="1561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How can we build a boosted</a:t>
            </a:r>
            <a:r>
              <a:rPr sz="24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tree classifier to</a:t>
            </a:r>
            <a:r>
              <a:rPr sz="24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do weighted</a:t>
            </a:r>
          </a:p>
          <a:p>
            <a:pPr marL="230123" marR="0">
              <a:lnSpc>
                <a:spcPts val="2881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regression problem, such that</a:t>
            </a:r>
            <a:r>
              <a:rPr sz="24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each instance have a</a:t>
            </a:r>
          </a:p>
          <a:p>
            <a:pPr marL="230123" marR="0">
              <a:lnSpc>
                <a:spcPts val="288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importance weight?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4316" y="2286681"/>
            <a:ext cx="3769935" cy="7571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ALHQSB+Wingdings"/>
                <a:cs typeface="ALHQSB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Define objective,</a:t>
            </a:r>
            <a:r>
              <a:rPr sz="22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calculate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78143" y="2286681"/>
            <a:ext cx="4157896" cy="760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, feed it to</a:t>
            </a:r>
            <a:r>
              <a:rPr sz="2200" spc="50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the old</a:t>
            </a:r>
            <a:r>
              <a:rPr sz="2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tree learning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90066" y="2621962"/>
            <a:ext cx="5637534" cy="760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algorithm</a:t>
            </a:r>
            <a:r>
              <a:rPr sz="2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we have</a:t>
            </a:r>
            <a:r>
              <a:rPr sz="22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for un-weighted version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04316" y="3929553"/>
            <a:ext cx="8603935" cy="7588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ALHQSB+Wingdings"/>
                <a:cs typeface="ALHQSB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Again</a:t>
            </a:r>
            <a:r>
              <a:rPr sz="22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think</a:t>
            </a:r>
            <a:r>
              <a:rPr sz="22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of separation of</a:t>
            </a:r>
            <a:r>
              <a:rPr sz="22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model and</a:t>
            </a:r>
            <a:r>
              <a:rPr sz="22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objective,</a:t>
            </a:r>
            <a:r>
              <a:rPr sz="22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how does the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90066" y="4264845"/>
            <a:ext cx="8096913" cy="760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theory can</a:t>
            </a:r>
            <a:r>
              <a:rPr sz="22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help</a:t>
            </a:r>
            <a:r>
              <a:rPr sz="22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better organizing</a:t>
            </a:r>
            <a:r>
              <a:rPr sz="22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the machine</a:t>
            </a:r>
            <a:r>
              <a:rPr sz="22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learning</a:t>
            </a:r>
            <a:r>
              <a:rPr sz="22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toolkit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272829"/>
            <a:ext cx="8081187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Questions</a:t>
            </a:r>
            <a:r>
              <a:rPr sz="3600" b="1" spc="2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to check</a:t>
            </a:r>
            <a:r>
              <a:rPr sz="3600" b="1" spc="2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if you really get it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116" y="1088243"/>
            <a:ext cx="3209491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Time series problem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7116" y="3283056"/>
            <a:ext cx="7927050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All</a:t>
            </a:r>
            <a:r>
              <a:rPr sz="24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that is</a:t>
            </a:r>
            <a:r>
              <a:rPr sz="24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important</a:t>
            </a:r>
            <a:r>
              <a:rPr sz="24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is the structure score of the splits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04316" y="4298374"/>
            <a:ext cx="4572094" cy="757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TMNUMV+Wingdings"/>
                <a:cs typeface="TMNUMV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Top-down</a:t>
            </a:r>
            <a:r>
              <a:rPr sz="22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greedy, same as trees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04316" y="4734480"/>
            <a:ext cx="8378163" cy="758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TMNUMV+Wingdings"/>
                <a:cs typeface="TMNUMV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Bottom-up</a:t>
            </a:r>
            <a:r>
              <a:rPr sz="2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greedy, start from individual points</a:t>
            </a:r>
            <a:r>
              <a:rPr sz="22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as each</a:t>
            </a:r>
            <a:r>
              <a:rPr sz="2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group,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90066" y="5069759"/>
            <a:ext cx="3330225" cy="760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greedily</a:t>
            </a:r>
            <a:r>
              <a:rPr sz="22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merge neighbors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4316" y="5505624"/>
            <a:ext cx="8347618" cy="7588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TMNUMV+Wingdings"/>
                <a:cs typeface="TMNUMV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Dynamic</a:t>
            </a:r>
            <a:r>
              <a:rPr sz="22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programming,</a:t>
            </a:r>
            <a:r>
              <a:rPr sz="22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sz="22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find optimal solution</a:t>
            </a:r>
            <a:r>
              <a:rPr sz="22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for this case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272829"/>
            <a:ext cx="8716707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Elements continued:</a:t>
            </a:r>
            <a:r>
              <a:rPr sz="3600" b="1" spc="25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Objective</a:t>
            </a:r>
            <a:r>
              <a:rPr sz="3600" b="1" spc="15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Function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116" y="1088243"/>
            <a:ext cx="5621485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Objective function that is</a:t>
            </a:r>
            <a:r>
              <a:rPr sz="24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everywhere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70761" y="2238662"/>
            <a:ext cx="3876849" cy="664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2"/>
              </a:lnSpc>
              <a:spcBef>
                <a:spcPct val="0"/>
              </a:spcBef>
              <a:spcAft>
                <a:spcPct val="0"/>
              </a:spcAft>
            </a:pPr>
            <a:r>
              <a:rPr sz="2000" b="1" spc="-17">
                <a:solidFill>
                  <a:srgbClr val="254061"/>
                </a:solidFill>
                <a:latin typeface="Arial"/>
                <a:cs typeface="Arial"/>
              </a:rPr>
              <a:t>Training</a:t>
            </a:r>
            <a:r>
              <a:rPr sz="2000" b="1" spc="15">
                <a:solidFill>
                  <a:srgbClr val="254061"/>
                </a:solidFill>
                <a:latin typeface="Arial"/>
                <a:cs typeface="Arial"/>
              </a:rPr>
              <a:t> </a:t>
            </a:r>
            <a:r>
              <a:rPr sz="2000" b="1">
                <a:solidFill>
                  <a:srgbClr val="254061"/>
                </a:solidFill>
                <a:latin typeface="Arial"/>
                <a:cs typeface="Arial"/>
              </a:rPr>
              <a:t>Loss </a:t>
            </a:r>
            <a:r>
              <a:rPr sz="2000">
                <a:solidFill>
                  <a:srgbClr val="254061"/>
                </a:solidFill>
                <a:latin typeface="Arial"/>
                <a:cs typeface="Arial"/>
              </a:rPr>
              <a:t>measures how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29250" y="2222152"/>
            <a:ext cx="3453805" cy="664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2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254061"/>
                </a:solidFill>
                <a:latin typeface="Arial"/>
                <a:cs typeface="Arial"/>
              </a:rPr>
              <a:t>Regularization</a:t>
            </a:r>
            <a:r>
              <a:rPr sz="2000">
                <a:solidFill>
                  <a:srgbClr val="254061"/>
                </a:solidFill>
                <a:latin typeface="Arial"/>
                <a:cs typeface="Arial"/>
              </a:rPr>
              <a:t>, measures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70761" y="2543486"/>
            <a:ext cx="3782155" cy="664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4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254061"/>
                </a:solidFill>
                <a:latin typeface="Arial"/>
                <a:cs typeface="Arial"/>
              </a:rPr>
              <a:t>well</a:t>
            </a:r>
            <a:r>
              <a:rPr sz="2000" spc="20">
                <a:solidFill>
                  <a:srgbClr val="254061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254061"/>
                </a:solidFill>
                <a:latin typeface="Arial"/>
                <a:cs typeface="Arial"/>
              </a:rPr>
              <a:t>model fit on training data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29250" y="2526976"/>
            <a:ext cx="2622084" cy="664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4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254061"/>
                </a:solidFill>
                <a:latin typeface="Arial"/>
                <a:cs typeface="Arial"/>
              </a:rPr>
              <a:t>complexity of</a:t>
            </a:r>
            <a:r>
              <a:rPr sz="2000" spc="-12">
                <a:solidFill>
                  <a:srgbClr val="254061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254061"/>
                </a:solidFill>
                <a:latin typeface="Arial"/>
                <a:cs typeface="Arial"/>
              </a:rPr>
              <a:t>model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7116" y="3283056"/>
            <a:ext cx="3333011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Loss on training</a:t>
            </a:r>
            <a:r>
              <a:rPr sz="24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data: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04316" y="3749721"/>
            <a:ext cx="2112296" cy="1189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BRVNDO+Wingdings"/>
                <a:cs typeface="BRVNDO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Square loss:</a:t>
            </a:r>
          </a:p>
          <a:p>
            <a:pPr marL="0" marR="0">
              <a:lnSpc>
                <a:spcPts val="2687"/>
              </a:lnSpc>
              <a:spcBef>
                <a:spcPts val="746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BRVNDO+Wingdings"/>
                <a:cs typeface="BRVNDO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Logistic</a:t>
            </a:r>
            <a:r>
              <a:rPr sz="2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loss: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7116" y="4703679"/>
            <a:ext cx="6915891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Regularization:</a:t>
            </a:r>
            <a:r>
              <a:rPr sz="24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how complicated</a:t>
            </a:r>
            <a:r>
              <a:rPr sz="24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the model is?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04316" y="5170344"/>
            <a:ext cx="1706643" cy="749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BRVNDO+Wingdings"/>
                <a:cs typeface="BRVNDO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L2 norm: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04316" y="5606207"/>
            <a:ext cx="2508378" cy="754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BRVNDO+Wingdings"/>
                <a:cs typeface="BRVNDO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L1 norm (lasso):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272829"/>
            <a:ext cx="2495847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116" y="1088243"/>
            <a:ext cx="9020126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The separation between model, objective, parameters can be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77240" y="1454015"/>
            <a:ext cx="8484780" cy="829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32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helpful for us to</a:t>
            </a:r>
            <a:r>
              <a:rPr sz="24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understand and customize</a:t>
            </a:r>
            <a:r>
              <a:rPr sz="24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learning models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7116" y="2002897"/>
            <a:ext cx="8430719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The bias-variance trade-off</a:t>
            </a:r>
            <a:r>
              <a:rPr sz="2400" spc="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applies everywhere,</a:t>
            </a:r>
            <a:r>
              <a:rPr sz="2400" spc="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including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77240" y="2368656"/>
            <a:ext cx="3909194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learning in</a:t>
            </a:r>
            <a:r>
              <a:rPr sz="24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functional space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7116" y="3465937"/>
            <a:ext cx="8690664" cy="15611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We can be formal about what</a:t>
            </a:r>
            <a:r>
              <a:rPr sz="24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we learn and how we learn.</a:t>
            </a:r>
          </a:p>
          <a:p>
            <a:pPr marL="230123" marR="0">
              <a:lnSpc>
                <a:spcPts val="287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Clear understanding of theory can be used to</a:t>
            </a:r>
            <a:r>
              <a:rPr sz="24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guide cleaner</a:t>
            </a:r>
          </a:p>
          <a:p>
            <a:pPr marL="230123" marR="0">
              <a:lnSpc>
                <a:spcPts val="2882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implementation.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272829"/>
            <a:ext cx="2607691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Reference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116" y="1090251"/>
            <a:ext cx="7455843" cy="553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5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1600" spc="615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Greedy function approximation</a:t>
            </a:r>
            <a:r>
              <a:rPr sz="16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a gradient</a:t>
            </a:r>
            <a:r>
              <a:rPr sz="16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boosting machine.</a:t>
            </a:r>
            <a:r>
              <a:rPr sz="1600" spc="3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i="1">
                <a:solidFill>
                  <a:srgbClr val="000000"/>
                </a:solidFill>
                <a:latin typeface="Calibri"/>
                <a:cs typeface="Calibri"/>
              </a:rPr>
              <a:t>J.H. Friedman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4316" y="1439596"/>
            <a:ext cx="274743" cy="367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4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90"/>
                </a:solidFill>
                <a:latin typeface="CDVICS+Wingdings"/>
                <a:cs typeface="CDVICS+Wingdings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90066" y="1398637"/>
            <a:ext cx="2942848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06"/>
              </a:lnSpc>
              <a:spcBef>
                <a:spcPct val="0"/>
              </a:spcBef>
              <a:spcAft>
                <a:spcPct val="0"/>
              </a:spcAft>
            </a:pPr>
            <a:r>
              <a:rPr sz="1400" i="1">
                <a:solidFill>
                  <a:srgbClr val="000000"/>
                </a:solidFill>
                <a:latin typeface="Calibri"/>
                <a:cs typeface="Calibri"/>
              </a:rPr>
              <a:t>First paper about gradient</a:t>
            </a:r>
            <a:r>
              <a:rPr sz="1400" i="1" spc="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i="1">
                <a:solidFill>
                  <a:srgbClr val="000000"/>
                </a:solidFill>
                <a:latin typeface="Calibri"/>
                <a:cs typeface="Calibri"/>
              </a:rPr>
              <a:t>boosting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7116" y="1733633"/>
            <a:ext cx="4398733" cy="553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5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1600" spc="615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1600" i="1">
                <a:solidFill>
                  <a:srgbClr val="000000"/>
                </a:solidFill>
                <a:latin typeface="Calibri"/>
                <a:cs typeface="Calibri"/>
              </a:rPr>
              <a:t>Stochastic Gradient Boosting.</a:t>
            </a:r>
            <a:r>
              <a:rPr sz="1600" i="1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i="1">
                <a:solidFill>
                  <a:srgbClr val="000000"/>
                </a:solidFill>
                <a:latin typeface="Calibri"/>
                <a:cs typeface="Calibri"/>
              </a:rPr>
              <a:t>J.H. Friedman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04316" y="2082724"/>
            <a:ext cx="274743" cy="367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4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90"/>
                </a:solidFill>
                <a:latin typeface="CDVICS+Wingdings"/>
                <a:cs typeface="CDVICS+Wingdings"/>
              </a:rPr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90066" y="2041765"/>
            <a:ext cx="383307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06"/>
              </a:lnSpc>
              <a:spcBef>
                <a:spcPct val="0"/>
              </a:spcBef>
              <a:spcAft>
                <a:spcPct val="0"/>
              </a:spcAft>
            </a:pPr>
            <a:r>
              <a:rPr sz="1400" i="1">
                <a:solidFill>
                  <a:srgbClr val="000000"/>
                </a:solidFill>
                <a:latin typeface="Calibri"/>
                <a:cs typeface="Calibri"/>
              </a:rPr>
              <a:t>Introducing</a:t>
            </a:r>
            <a:r>
              <a:rPr sz="1400" i="1" spc="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i="1">
                <a:solidFill>
                  <a:srgbClr val="000000"/>
                </a:solidFill>
                <a:latin typeface="Calibri"/>
                <a:cs typeface="Calibri"/>
              </a:rPr>
              <a:t>bagging</a:t>
            </a:r>
            <a:r>
              <a:rPr sz="1400" i="1" spc="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i="1">
                <a:solidFill>
                  <a:srgbClr val="000000"/>
                </a:solidFill>
                <a:latin typeface="Calibri"/>
                <a:cs typeface="Calibri"/>
              </a:rPr>
              <a:t>trick to gradient</a:t>
            </a:r>
            <a:r>
              <a:rPr sz="1400" i="1" spc="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i="1">
                <a:solidFill>
                  <a:srgbClr val="000000"/>
                </a:solidFill>
                <a:latin typeface="Calibri"/>
                <a:cs typeface="Calibri"/>
              </a:rPr>
              <a:t>boosting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7116" y="2376761"/>
            <a:ext cx="7205805" cy="553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5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1600" spc="615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1600" i="1">
                <a:solidFill>
                  <a:srgbClr val="000000"/>
                </a:solidFill>
                <a:latin typeface="Calibri"/>
                <a:cs typeface="Calibri"/>
              </a:rPr>
              <a:t>Elements of Statistical Learning. T.</a:t>
            </a:r>
            <a:r>
              <a:rPr sz="1600" i="1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i="1">
                <a:solidFill>
                  <a:srgbClr val="000000"/>
                </a:solidFill>
                <a:latin typeface="Calibri"/>
                <a:cs typeface="Calibri"/>
              </a:rPr>
              <a:t>Hastie, R. Tibshirani and J.H. Friedman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04316" y="2725852"/>
            <a:ext cx="274743" cy="367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4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90"/>
                </a:solidFill>
                <a:latin typeface="CDVICS+Wingdings"/>
                <a:cs typeface="CDVICS+Wingdings"/>
              </a:rPr>
              <a:t>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90066" y="2684893"/>
            <a:ext cx="43277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06"/>
              </a:lnSpc>
              <a:spcBef>
                <a:spcPct val="0"/>
              </a:spcBef>
              <a:spcAft>
                <a:spcPct val="0"/>
              </a:spcAft>
            </a:pPr>
            <a:r>
              <a:rPr sz="1400" i="1">
                <a:solidFill>
                  <a:srgbClr val="000000"/>
                </a:solidFill>
                <a:latin typeface="Calibri"/>
                <a:cs typeface="Calibri"/>
              </a:rPr>
              <a:t>Contains</a:t>
            </a:r>
            <a:r>
              <a:rPr sz="1400" i="1" spc="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i="1">
                <a:solidFill>
                  <a:srgbClr val="000000"/>
                </a:solidFill>
                <a:latin typeface="Calibri"/>
                <a:cs typeface="Calibri"/>
              </a:rPr>
              <a:t>a chapter</a:t>
            </a:r>
            <a:r>
              <a:rPr sz="1400" i="1" spc="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i="1">
                <a:solidFill>
                  <a:srgbClr val="000000"/>
                </a:solidFill>
                <a:latin typeface="Calibri"/>
                <a:cs typeface="Calibri"/>
              </a:rPr>
              <a:t>about</a:t>
            </a:r>
            <a:r>
              <a:rPr sz="1400" i="1" spc="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i="1">
                <a:solidFill>
                  <a:srgbClr val="000000"/>
                </a:solidFill>
                <a:latin typeface="Calibri"/>
                <a:cs typeface="Calibri"/>
              </a:rPr>
              <a:t>gradient</a:t>
            </a:r>
            <a:r>
              <a:rPr sz="1400" i="1" spc="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i="1">
                <a:solidFill>
                  <a:srgbClr val="000000"/>
                </a:solidFill>
                <a:latin typeface="Calibri"/>
                <a:cs typeface="Calibri"/>
              </a:rPr>
              <a:t>boosted boosting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47116" y="3019889"/>
            <a:ext cx="9149551" cy="553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5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1600" spc="615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Additive logistic regression a statistical</a:t>
            </a:r>
            <a:r>
              <a:rPr sz="16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view of boosting.</a:t>
            </a:r>
            <a:r>
              <a:rPr sz="1600" spc="7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i="1">
                <a:solidFill>
                  <a:srgbClr val="000000"/>
                </a:solidFill>
                <a:latin typeface="Calibri"/>
                <a:cs typeface="Calibri"/>
              </a:rPr>
              <a:t>J.H. Friedman T. Hastie R. Tibshirani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04316" y="3368980"/>
            <a:ext cx="274743" cy="367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4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90"/>
                </a:solidFill>
                <a:latin typeface="CDVICS+Wingdings"/>
                <a:cs typeface="CDVICS+Wingdings"/>
              </a:rPr>
              <a:t>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290066" y="3328021"/>
            <a:ext cx="7782052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06"/>
              </a:lnSpc>
              <a:spcBef>
                <a:spcPct val="0"/>
              </a:spcBef>
              <a:spcAft>
                <a:spcPct val="0"/>
              </a:spcAft>
            </a:pPr>
            <a:r>
              <a:rPr sz="1400" i="1">
                <a:solidFill>
                  <a:srgbClr val="000000"/>
                </a:solidFill>
                <a:latin typeface="Calibri"/>
                <a:cs typeface="Calibri"/>
              </a:rPr>
              <a:t>Uses second-order</a:t>
            </a:r>
            <a:r>
              <a:rPr sz="1400" i="1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i="1">
                <a:solidFill>
                  <a:srgbClr val="000000"/>
                </a:solidFill>
                <a:latin typeface="Calibri"/>
                <a:cs typeface="Calibri"/>
              </a:rPr>
              <a:t>statistics</a:t>
            </a:r>
            <a:r>
              <a:rPr sz="1400" i="1" spc="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i="1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sz="1400" i="1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i="1">
                <a:solidFill>
                  <a:srgbClr val="000000"/>
                </a:solidFill>
                <a:latin typeface="Calibri"/>
                <a:cs typeface="Calibri"/>
              </a:rPr>
              <a:t>tree</a:t>
            </a:r>
            <a:r>
              <a:rPr sz="1400" i="1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i="1">
                <a:solidFill>
                  <a:srgbClr val="000000"/>
                </a:solidFill>
                <a:latin typeface="Calibri"/>
                <a:cs typeface="Calibri"/>
              </a:rPr>
              <a:t>splitting,</a:t>
            </a:r>
            <a:r>
              <a:rPr sz="1400" i="1" spc="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i="1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sz="1400" i="1" spc="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i="1">
                <a:solidFill>
                  <a:srgbClr val="000000"/>
                </a:solidFill>
                <a:latin typeface="Calibri"/>
                <a:cs typeface="Calibri"/>
              </a:rPr>
              <a:t>is closer to the view presented in this</a:t>
            </a:r>
            <a:r>
              <a:rPr sz="1400" i="1" spc="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i="1">
                <a:solidFill>
                  <a:srgbClr val="000000"/>
                </a:solidFill>
                <a:latin typeface="Calibri"/>
                <a:cs typeface="Calibri"/>
              </a:rPr>
              <a:t>slide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47116" y="3663017"/>
            <a:ext cx="8583899" cy="553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5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1600" spc="615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Learning Nonlinear Functions</a:t>
            </a:r>
            <a:r>
              <a:rPr sz="16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Using Regularized Greedy Forest</a:t>
            </a:r>
            <a:r>
              <a:rPr sz="1600" i="1">
                <a:solidFill>
                  <a:srgbClr val="000000"/>
                </a:solidFill>
                <a:latin typeface="Calibri"/>
                <a:cs typeface="Calibri"/>
              </a:rPr>
              <a:t>. R. Johnson</a:t>
            </a:r>
            <a:r>
              <a:rPr sz="1600" i="1" spc="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i="1">
                <a:solidFill>
                  <a:srgbClr val="000000"/>
                </a:solidFill>
                <a:latin typeface="Calibri"/>
                <a:cs typeface="Calibri"/>
              </a:rPr>
              <a:t>and T. Zhang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04316" y="4012108"/>
            <a:ext cx="274743" cy="367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4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90"/>
                </a:solidFill>
                <a:latin typeface="CDVICS+Wingdings"/>
                <a:cs typeface="CDVICS+Wingdings"/>
              </a:rPr>
              <a:t>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290066" y="3971149"/>
            <a:ext cx="8294876" cy="696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06"/>
              </a:lnSpc>
              <a:spcBef>
                <a:spcPct val="0"/>
              </a:spcBef>
              <a:spcAft>
                <a:spcPct val="0"/>
              </a:spcAft>
            </a:pPr>
            <a:r>
              <a:rPr sz="1400" i="1">
                <a:solidFill>
                  <a:srgbClr val="000000"/>
                </a:solidFill>
                <a:latin typeface="Calibri"/>
                <a:cs typeface="Calibri"/>
              </a:rPr>
              <a:t>Proposes to do fully</a:t>
            </a:r>
            <a:r>
              <a:rPr sz="1400" i="1" spc="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i="1">
                <a:solidFill>
                  <a:srgbClr val="000000"/>
                </a:solidFill>
                <a:latin typeface="Calibri"/>
                <a:cs typeface="Calibri"/>
              </a:rPr>
              <a:t>corrective step,</a:t>
            </a:r>
            <a:r>
              <a:rPr sz="1400" i="1" spc="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i="1">
                <a:solidFill>
                  <a:srgbClr val="000000"/>
                </a:solidFill>
                <a:latin typeface="Calibri"/>
                <a:cs typeface="Calibri"/>
              </a:rPr>
              <a:t>as well as</a:t>
            </a:r>
            <a:r>
              <a:rPr sz="1400" i="1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i="1">
                <a:solidFill>
                  <a:srgbClr val="000000"/>
                </a:solidFill>
                <a:latin typeface="Calibri"/>
                <a:cs typeface="Calibri"/>
              </a:rPr>
              <a:t>regularizing</a:t>
            </a:r>
            <a:r>
              <a:rPr sz="1400" i="1" spc="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i="1">
                <a:solidFill>
                  <a:srgbClr val="000000"/>
                </a:solidFill>
                <a:latin typeface="Calibri"/>
                <a:cs typeface="Calibri"/>
              </a:rPr>
              <a:t>the tree complexity.</a:t>
            </a:r>
            <a:r>
              <a:rPr sz="1400" i="1" spc="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i="1">
                <a:solidFill>
                  <a:srgbClr val="000000"/>
                </a:solidFill>
                <a:latin typeface="Calibri"/>
                <a:cs typeface="Calibri"/>
              </a:rPr>
              <a:t>The regularizing</a:t>
            </a:r>
            <a:r>
              <a:rPr sz="1400" i="1" spc="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i="1">
                <a:solidFill>
                  <a:srgbClr val="000000"/>
                </a:solidFill>
                <a:latin typeface="Calibri"/>
                <a:cs typeface="Calibri"/>
              </a:rPr>
              <a:t>trick</a:t>
            </a:r>
          </a:p>
          <a:p>
            <a:pPr marL="0" marR="0">
              <a:lnSpc>
                <a:spcPts val="1679"/>
              </a:lnSpc>
              <a:spcBef>
                <a:spcPct val="0"/>
              </a:spcBef>
              <a:spcAft>
                <a:spcPct val="0"/>
              </a:spcAft>
            </a:pPr>
            <a:r>
              <a:rPr sz="1400" i="1">
                <a:solidFill>
                  <a:srgbClr val="000000"/>
                </a:solidFill>
                <a:latin typeface="Calibri"/>
                <a:cs typeface="Calibri"/>
              </a:rPr>
              <a:t>is closed related to the view present in</a:t>
            </a:r>
            <a:r>
              <a:rPr sz="1400" i="1" spc="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i="1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sz="1400" i="1" spc="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i="1">
                <a:solidFill>
                  <a:srgbClr val="000000"/>
                </a:solidFill>
                <a:latin typeface="Calibri"/>
                <a:cs typeface="Calibri"/>
              </a:rPr>
              <a:t>slide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47116" y="4797127"/>
            <a:ext cx="9133557" cy="553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5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1600" spc="615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Software</a:t>
            </a:r>
            <a:r>
              <a:rPr sz="160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implementing</a:t>
            </a:r>
            <a:r>
              <a:rPr sz="16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the model described in this slide: https://github.com/tqchen/xgboost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272829"/>
            <a:ext cx="8492230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Putting known</a:t>
            </a:r>
            <a:r>
              <a:rPr sz="3600" b="1" spc="1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knowledge</a:t>
            </a:r>
            <a:r>
              <a:rPr sz="3600" b="1" spc="15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into context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116" y="1088243"/>
            <a:ext cx="2815004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Ridge regression: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4316" y="1554920"/>
            <a:ext cx="5970256" cy="758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HGWVSL+Wingdings"/>
                <a:cs typeface="HGWVSL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Linear</a:t>
            </a:r>
            <a:r>
              <a:rPr sz="22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model, square loss, L2 regularization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7116" y="2073000"/>
            <a:ext cx="1441880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Lasso: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04316" y="2539665"/>
            <a:ext cx="5968996" cy="758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HGWVSL+Wingdings"/>
                <a:cs typeface="HGWVSL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Linear</a:t>
            </a:r>
            <a:r>
              <a:rPr sz="22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model, square</a:t>
            </a:r>
            <a:r>
              <a:rPr sz="22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loss,</a:t>
            </a:r>
            <a:r>
              <a:rPr sz="2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L1 regularization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7116" y="3057505"/>
            <a:ext cx="3045128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Logistic</a:t>
            </a:r>
            <a:r>
              <a:rPr sz="24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regression: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4316" y="4072809"/>
            <a:ext cx="5991655" cy="758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HGWVSL+Wingdings"/>
                <a:cs typeface="HGWVSL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Linear</a:t>
            </a:r>
            <a:r>
              <a:rPr sz="22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model, logistic loss,</a:t>
            </a:r>
            <a:r>
              <a:rPr sz="22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L2 regularization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7116" y="4590903"/>
            <a:ext cx="8133295" cy="1195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The conceptual separation between model, parameter,</a:t>
            </a:r>
          </a:p>
          <a:p>
            <a:pPr marL="230123" marR="0">
              <a:lnSpc>
                <a:spcPts val="288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objective also gives you </a:t>
            </a:r>
            <a:r>
              <a:rPr sz="2400" b="1">
                <a:solidFill>
                  <a:srgbClr val="000000"/>
                </a:solidFill>
                <a:latin typeface="Calibri"/>
                <a:cs typeface="Calibri"/>
              </a:rPr>
              <a:t>engineering benefits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04316" y="5423327"/>
            <a:ext cx="8538595" cy="758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HGWVSL+Wingdings"/>
                <a:cs typeface="HGWVSL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Think</a:t>
            </a:r>
            <a:r>
              <a:rPr sz="22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of how you can</a:t>
            </a:r>
            <a:r>
              <a:rPr sz="22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implement SGD</a:t>
            </a:r>
            <a:r>
              <a:rPr sz="2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for both</a:t>
            </a:r>
            <a:r>
              <a:rPr sz="22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ridge</a:t>
            </a:r>
            <a:r>
              <a:rPr sz="2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regression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90066" y="5758607"/>
            <a:ext cx="2946721" cy="760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and logistic</a:t>
            </a:r>
            <a:r>
              <a:rPr sz="22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regression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272829"/>
            <a:ext cx="8221367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Objective</a:t>
            </a:r>
            <a:r>
              <a:rPr sz="3600" b="1" spc="23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and Bias Variance Trade-off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2641" y="1806608"/>
            <a:ext cx="3876849" cy="664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2"/>
              </a:lnSpc>
              <a:spcBef>
                <a:spcPct val="0"/>
              </a:spcBef>
              <a:spcAft>
                <a:spcPct val="0"/>
              </a:spcAft>
            </a:pPr>
            <a:r>
              <a:rPr sz="2000" b="1" spc="-17">
                <a:solidFill>
                  <a:srgbClr val="254061"/>
                </a:solidFill>
                <a:latin typeface="Arial"/>
                <a:cs typeface="Arial"/>
              </a:rPr>
              <a:t>Training</a:t>
            </a:r>
            <a:r>
              <a:rPr sz="2000" b="1" spc="15">
                <a:solidFill>
                  <a:srgbClr val="254061"/>
                </a:solidFill>
                <a:latin typeface="Arial"/>
                <a:cs typeface="Arial"/>
              </a:rPr>
              <a:t> </a:t>
            </a:r>
            <a:r>
              <a:rPr sz="2000" b="1">
                <a:solidFill>
                  <a:srgbClr val="254061"/>
                </a:solidFill>
                <a:latin typeface="Arial"/>
                <a:cs typeface="Arial"/>
              </a:rPr>
              <a:t>Loss </a:t>
            </a:r>
            <a:r>
              <a:rPr sz="2000">
                <a:solidFill>
                  <a:srgbClr val="254061"/>
                </a:solidFill>
                <a:latin typeface="Arial"/>
                <a:cs typeface="Arial"/>
              </a:rPr>
              <a:t>measures how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31384" y="1790098"/>
            <a:ext cx="3453513" cy="664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2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254061"/>
                </a:solidFill>
                <a:latin typeface="Arial"/>
                <a:cs typeface="Arial"/>
              </a:rPr>
              <a:t>Regularization</a:t>
            </a:r>
            <a:r>
              <a:rPr sz="2000">
                <a:solidFill>
                  <a:srgbClr val="254061"/>
                </a:solidFill>
                <a:latin typeface="Arial"/>
                <a:cs typeface="Arial"/>
              </a:rPr>
              <a:t>, measures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72641" y="2111408"/>
            <a:ext cx="3781586" cy="664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2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254061"/>
                </a:solidFill>
                <a:latin typeface="Arial"/>
                <a:cs typeface="Arial"/>
              </a:rPr>
              <a:t>well</a:t>
            </a:r>
            <a:r>
              <a:rPr sz="2000" spc="15">
                <a:solidFill>
                  <a:srgbClr val="254061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254061"/>
                </a:solidFill>
                <a:latin typeface="Arial"/>
                <a:cs typeface="Arial"/>
              </a:rPr>
              <a:t>model fit on training data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31384" y="2094898"/>
            <a:ext cx="2622380" cy="664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2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254061"/>
                </a:solidFill>
                <a:latin typeface="Arial"/>
                <a:cs typeface="Arial"/>
              </a:rPr>
              <a:t>complexity of</a:t>
            </a:r>
            <a:r>
              <a:rPr sz="2000" spc="-10">
                <a:solidFill>
                  <a:srgbClr val="254061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254061"/>
                </a:solidFill>
                <a:latin typeface="Arial"/>
                <a:cs typeface="Arial"/>
              </a:rPr>
              <a:t>model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7116" y="2734417"/>
            <a:ext cx="8989918" cy="1377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Why do we want</a:t>
            </a:r>
            <a:r>
              <a:rPr sz="24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to contain</a:t>
            </a:r>
            <a:r>
              <a:rPr sz="24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two</a:t>
            </a:r>
            <a:r>
              <a:rPr sz="24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component</a:t>
            </a:r>
            <a:r>
              <a:rPr sz="24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in the objective?</a:t>
            </a:r>
          </a:p>
          <a:p>
            <a:pPr marL="0" marR="0">
              <a:lnSpc>
                <a:spcPts val="2929"/>
              </a:lnSpc>
              <a:spcBef>
                <a:spcPts val="139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Optimizing</a:t>
            </a:r>
            <a:r>
              <a:rPr sz="24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training</a:t>
            </a:r>
            <a:r>
              <a:rPr sz="24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loss</a:t>
            </a:r>
            <a:r>
              <a:rPr sz="24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encourages </a:t>
            </a:r>
            <a:r>
              <a:rPr sz="2400" b="1">
                <a:solidFill>
                  <a:srgbClr val="000000"/>
                </a:solidFill>
                <a:latin typeface="Calibri"/>
                <a:cs typeface="Calibri"/>
              </a:rPr>
              <a:t>predictive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models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4316" y="3749721"/>
            <a:ext cx="8717604" cy="758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FGAFCG+Wingdings"/>
                <a:cs typeface="FGAFCG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Fitting</a:t>
            </a:r>
            <a:r>
              <a:rPr sz="22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well in training</a:t>
            </a:r>
            <a:r>
              <a:rPr sz="22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data at least</a:t>
            </a:r>
            <a:r>
              <a:rPr sz="22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get you close to training</a:t>
            </a:r>
            <a:r>
              <a:rPr sz="22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90066" y="4085001"/>
            <a:ext cx="6991433" cy="760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sz="2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sz="22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hopefully</a:t>
            </a:r>
            <a:r>
              <a:rPr sz="2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close to the underlying</a:t>
            </a:r>
            <a:r>
              <a:rPr sz="22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distribution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7116" y="4603095"/>
            <a:ext cx="7736600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Optimizing</a:t>
            </a:r>
            <a:r>
              <a:rPr sz="24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regularization encourages </a:t>
            </a:r>
            <a:r>
              <a:rPr sz="2400" b="1">
                <a:solidFill>
                  <a:srgbClr val="000000"/>
                </a:solidFill>
                <a:latin typeface="Calibri"/>
                <a:cs typeface="Calibri"/>
              </a:rPr>
              <a:t>simple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models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04316" y="5069759"/>
            <a:ext cx="7602787" cy="10948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FGAFCG+Wingdings"/>
                <a:cs typeface="FGAFCG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Simpler</a:t>
            </a:r>
            <a:r>
              <a:rPr sz="2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models tends</a:t>
            </a:r>
            <a:r>
              <a:rPr sz="2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to have</a:t>
            </a:r>
            <a:r>
              <a:rPr sz="22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smaller</a:t>
            </a:r>
            <a:r>
              <a:rPr sz="22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variance in</a:t>
            </a:r>
            <a:r>
              <a:rPr sz="22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future</a:t>
            </a:r>
          </a:p>
          <a:p>
            <a:pPr marL="285750" marR="0">
              <a:lnSpc>
                <a:spcPts val="2639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predictions, making</a:t>
            </a:r>
            <a:r>
              <a:rPr sz="22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prediction </a:t>
            </a:r>
            <a:r>
              <a:rPr sz="2200" b="1">
                <a:solidFill>
                  <a:srgbClr val="000000"/>
                </a:solidFill>
                <a:latin typeface="Calibri"/>
                <a:cs typeface="Calibri"/>
              </a:rPr>
              <a:t>stable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272829"/>
            <a:ext cx="2099653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Outline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116" y="1636895"/>
            <a:ext cx="8196392" cy="412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32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4BACC6"/>
                </a:solidFill>
                <a:latin typeface="Calibri"/>
                <a:cs typeface="Calibri"/>
              </a:rPr>
              <a:t>Review of key concepts of</a:t>
            </a:r>
            <a:r>
              <a:rPr sz="2400" spc="-17">
                <a:solidFill>
                  <a:srgbClr val="4BACC6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4BACC6"/>
                </a:solidFill>
                <a:latin typeface="Calibri"/>
                <a:cs typeface="Calibri"/>
              </a:rPr>
              <a:t>supervised</a:t>
            </a:r>
            <a:r>
              <a:rPr sz="2400" spc="15">
                <a:solidFill>
                  <a:srgbClr val="4BACC6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4BACC6"/>
                </a:solidFill>
                <a:latin typeface="Calibri"/>
                <a:cs typeface="Calibri"/>
              </a:rPr>
              <a:t>learning</a:t>
            </a:r>
          </a:p>
          <a:p>
            <a:pPr marL="0" marR="0">
              <a:lnSpc>
                <a:spcPts val="2929"/>
              </a:lnSpc>
              <a:spcBef>
                <a:spcPts val="576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Calibri"/>
                <a:cs typeface="Calibri"/>
              </a:rPr>
              <a:t>Regression Tree and Ensemble (What are we Learning)</a:t>
            </a:r>
          </a:p>
          <a:p>
            <a:pPr marL="0" marR="0">
              <a:lnSpc>
                <a:spcPts val="2929"/>
              </a:lnSpc>
              <a:spcBef>
                <a:spcPts val="571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4BACC6"/>
                </a:solidFill>
                <a:latin typeface="Calibri"/>
                <a:cs typeface="Calibri"/>
              </a:rPr>
              <a:t>Gradient Boosting</a:t>
            </a:r>
            <a:r>
              <a:rPr sz="2400" spc="-25">
                <a:solidFill>
                  <a:srgbClr val="4BACC6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4BACC6"/>
                </a:solidFill>
                <a:latin typeface="Calibri"/>
                <a:cs typeface="Calibri"/>
              </a:rPr>
              <a:t>(How do we Learn)</a:t>
            </a:r>
          </a:p>
          <a:p>
            <a:pPr marL="0" marR="0">
              <a:lnSpc>
                <a:spcPts val="2929"/>
              </a:lnSpc>
              <a:spcBef>
                <a:spcPts val="5762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4BACC6"/>
                </a:solidFill>
                <a:latin typeface="Calibri"/>
                <a:cs typeface="Calibri"/>
              </a:rPr>
              <a:t>Summary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272829"/>
            <a:ext cx="5095276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Regression</a:t>
            </a:r>
            <a:r>
              <a:rPr sz="3600" b="1" spc="11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Tree (CART)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116" y="1088243"/>
            <a:ext cx="8666393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90"/>
                </a:solidFill>
                <a:latin typeface="Calibri"/>
                <a:cs typeface="Calibri"/>
              </a:rPr>
              <a:t>•</a:t>
            </a:r>
            <a:r>
              <a:rPr sz="2400" spc="17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regression tree (also</a:t>
            </a:r>
            <a:r>
              <a:rPr sz="24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known as</a:t>
            </a:r>
            <a:r>
              <a:rPr sz="24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classification</a:t>
            </a:r>
            <a:r>
              <a:rPr sz="24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and regression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77240" y="1454015"/>
            <a:ext cx="1143422" cy="829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32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tree):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04316" y="1920921"/>
            <a:ext cx="5339289" cy="1193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IMWWSM+Wingdings"/>
                <a:cs typeface="IMWWSM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Decision</a:t>
            </a:r>
            <a:r>
              <a:rPr sz="2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rules</a:t>
            </a:r>
            <a:r>
              <a:rPr sz="22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same as in decision</a:t>
            </a:r>
            <a:r>
              <a:rPr sz="22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tree</a:t>
            </a:r>
          </a:p>
          <a:p>
            <a:pPr marL="0" marR="0">
              <a:lnSpc>
                <a:spcPts val="2687"/>
              </a:lnSpc>
              <a:spcBef>
                <a:spcPts val="744"/>
              </a:spcBef>
              <a:spcAft>
                <a:spcPct val="0"/>
              </a:spcAft>
            </a:pPr>
            <a:r>
              <a:rPr sz="1750">
                <a:solidFill>
                  <a:srgbClr val="000090"/>
                </a:solidFill>
                <a:latin typeface="IMWWSM+Wingdings"/>
                <a:cs typeface="IMWWSM+Wingdings"/>
              </a:rPr>
              <a:t>.</a:t>
            </a:r>
            <a:r>
              <a:rPr sz="1750" spc="1011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Contains</a:t>
            </a:r>
            <a:r>
              <a:rPr sz="22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one score in each</a:t>
            </a:r>
            <a:r>
              <a:rPr sz="2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leaf value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0397" y="2869344"/>
            <a:ext cx="4376535" cy="664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2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/>
                <a:cs typeface="Arial"/>
              </a:rPr>
              <a:t>Input:</a:t>
            </a:r>
            <a:r>
              <a:rPr sz="2000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000000"/>
                </a:solidFill>
                <a:latin typeface="Arial"/>
                <a:cs typeface="Arial"/>
              </a:rPr>
              <a:t>age, </a:t>
            </a:r>
            <a:r>
              <a:rPr sz="2000" spc="-20">
                <a:solidFill>
                  <a:srgbClr val="000000"/>
                </a:solidFill>
                <a:latin typeface="Arial"/>
                <a:cs typeface="Arial"/>
              </a:rPr>
              <a:t>gender,</a:t>
            </a:r>
            <a:r>
              <a:rPr sz="2000" spc="1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000000"/>
                </a:solidFill>
                <a:latin typeface="Arial"/>
                <a:cs typeface="Arial"/>
              </a:rPr>
              <a:t>occupation, …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85029" y="2921414"/>
            <a:ext cx="4913169" cy="664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2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/>
                <a:cs typeface="Arial"/>
              </a:rPr>
              <a:t>Does the person like computer</a:t>
            </a:r>
            <a:r>
              <a:rPr sz="2000" spc="-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000000"/>
                </a:solidFill>
                <a:latin typeface="Arial"/>
                <a:cs typeface="Arial"/>
              </a:rPr>
              <a:t>games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380988" y="3484679"/>
            <a:ext cx="960754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FFFFFF"/>
                </a:solidFill>
                <a:latin typeface="Arial"/>
                <a:cs typeface="Arial"/>
              </a:rPr>
              <a:t>&lt; 15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070091" y="3799894"/>
            <a:ext cx="385121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28992" y="3816658"/>
            <a:ext cx="394918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468111" y="4341929"/>
            <a:ext cx="928263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FFFFFF"/>
                </a:solidFill>
                <a:latin typeface="Arial"/>
                <a:cs typeface="Arial"/>
              </a:rPr>
              <a:t>is male?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075173" y="4603550"/>
            <a:ext cx="385121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Y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428740" y="4602534"/>
            <a:ext cx="394918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56488" y="5908866"/>
            <a:ext cx="3271096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prediction</a:t>
            </a:r>
            <a:r>
              <a:rPr sz="1800" spc="-1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score in each leaf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687570" y="5891848"/>
            <a:ext cx="603535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Arial"/>
                <a:cs typeface="Arial"/>
              </a:rPr>
              <a:t>+2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391147" y="5888536"/>
            <a:ext cx="617203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FF0000"/>
                </a:solidFill>
                <a:latin typeface="Arial"/>
                <a:cs typeface="Arial"/>
              </a:rPr>
              <a:t>+0.1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019288" y="5907078"/>
            <a:ext cx="424878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002060"/>
                </a:solidFill>
                <a:latin typeface="Arial"/>
                <a:cs typeface="Arial"/>
              </a:rPr>
              <a:t>-1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272829"/>
            <a:ext cx="5707035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Regression</a:t>
            </a:r>
            <a:r>
              <a:rPr sz="3600" b="1" spc="11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600" b="1">
                <a:solidFill>
                  <a:srgbClr val="000090"/>
                </a:solidFill>
                <a:latin typeface="Calibri"/>
                <a:cs typeface="Calibri"/>
              </a:rPr>
              <a:t>Tree Ensemble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66620" y="1271430"/>
            <a:ext cx="959362" cy="664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2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/>
                <a:cs typeface="Arial"/>
              </a:rPr>
              <a:t>tree1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85940" y="1265842"/>
            <a:ext cx="959362" cy="664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2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/>
                <a:cs typeface="Arial"/>
              </a:rPr>
              <a:t>tree2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38797" y="1717348"/>
            <a:ext cx="1411517" cy="678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FFFFFF"/>
                </a:solidFill>
                <a:latin typeface="Arial"/>
                <a:cs typeface="Arial"/>
              </a:rPr>
              <a:t>Use Computer</a:t>
            </a:r>
          </a:p>
          <a:p>
            <a:pPr marL="374904" marR="0">
              <a:lnSpc>
                <a:spcPts val="1561"/>
              </a:lnSpc>
              <a:spcBef>
                <a:spcPts val="68"/>
              </a:spcBef>
              <a:spcAft>
                <a:spcPct val="0"/>
              </a:spcAft>
            </a:pPr>
            <a:r>
              <a:rPr sz="1400">
                <a:solidFill>
                  <a:srgbClr val="FFFFFF"/>
                </a:solidFill>
                <a:latin typeface="Arial"/>
                <a:cs typeface="Arial"/>
              </a:rPr>
              <a:t>Daily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82367" y="1846126"/>
            <a:ext cx="960754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FFFFFF"/>
                </a:solidFill>
                <a:latin typeface="Arial"/>
                <a:cs typeface="Arial"/>
              </a:rPr>
              <a:t>&lt; 15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52676" y="2213918"/>
            <a:ext cx="385121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211576" y="2230682"/>
            <a:ext cx="394918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314440" y="2257860"/>
            <a:ext cx="385121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877047" y="2257860"/>
            <a:ext cx="394918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50696" y="2755954"/>
            <a:ext cx="928294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FFFFFF"/>
                </a:solidFill>
                <a:latin typeface="Arial"/>
                <a:cs typeface="Arial"/>
              </a:rPr>
              <a:t>is male?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58011" y="3017574"/>
            <a:ext cx="385121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Y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211323" y="3016558"/>
            <a:ext cx="394918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622035" y="4207828"/>
            <a:ext cx="794191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Arial"/>
                <a:cs typeface="Arial"/>
              </a:rPr>
              <a:t>+0.9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70154" y="4305872"/>
            <a:ext cx="603535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Arial"/>
                <a:cs typeface="Arial"/>
              </a:rPr>
              <a:t>+2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173985" y="4302560"/>
            <a:ext cx="617202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FF0000"/>
                </a:solidFill>
                <a:latin typeface="Arial"/>
                <a:cs typeface="Arial"/>
              </a:rPr>
              <a:t>+0.1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801871" y="4320848"/>
            <a:ext cx="424879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002060"/>
                </a:solidFill>
                <a:latin typeface="Arial"/>
                <a:cs typeface="Arial"/>
              </a:rPr>
              <a:t>-1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154923" y="4372410"/>
            <a:ext cx="572951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002060"/>
                </a:solidFill>
                <a:latin typeface="Arial"/>
                <a:cs typeface="Arial"/>
              </a:rPr>
              <a:t>-0.9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45922" y="5101750"/>
            <a:ext cx="536365" cy="664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2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/>
                <a:cs typeface="Arial"/>
              </a:rPr>
              <a:t>f(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701038" y="5103274"/>
            <a:ext cx="2103720" cy="664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2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/>
                <a:cs typeface="Arial"/>
              </a:rPr>
              <a:t>) = 2 +</a:t>
            </a:r>
            <a:r>
              <a:rPr sz="2000" spc="-1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000000"/>
                </a:solidFill>
                <a:latin typeface="Arial"/>
                <a:cs typeface="Arial"/>
              </a:rPr>
              <a:t>0.9=</a:t>
            </a:r>
            <a:r>
              <a:rPr sz="2000" spc="-1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000000"/>
                </a:solidFill>
                <a:latin typeface="Arial"/>
                <a:cs typeface="Arial"/>
              </a:rPr>
              <a:t>2.9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010152" y="5106830"/>
            <a:ext cx="536365" cy="664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2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/>
                <a:cs typeface="Arial"/>
              </a:rPr>
              <a:t>f(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065267" y="5108100"/>
            <a:ext cx="2138873" cy="664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2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/>
                <a:cs typeface="Arial"/>
              </a:rPr>
              <a:t>)=</a:t>
            </a:r>
            <a:r>
              <a:rPr sz="2000" spc="-1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000000"/>
                </a:solidFill>
                <a:latin typeface="Arial"/>
                <a:cs typeface="Arial"/>
              </a:rPr>
              <a:t>-1</a:t>
            </a:r>
            <a:r>
              <a:rPr sz="2000" spc="-1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sz="2000" spc="-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000000"/>
                </a:solidFill>
                <a:latin typeface="Arial"/>
                <a:cs typeface="Arial"/>
              </a:rPr>
              <a:t>0.9=</a:t>
            </a:r>
            <a:r>
              <a:rPr sz="2000" spc="-1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000000"/>
                </a:solidFill>
                <a:latin typeface="Arial"/>
                <a:cs typeface="Arial"/>
              </a:rPr>
              <a:t>-1.9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54812" y="5704650"/>
            <a:ext cx="6834654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Prediction of is sum of scores predicted</a:t>
            </a:r>
            <a:r>
              <a:rPr sz="1800" spc="-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by each of the tree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10.26"/>
  <p:tag name="AS_TITLE" val="Aspose.Slides for .NET 2.0"/>
  <p:tag name="AS_VERSION" val="16.10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2636</Words>
  <Application>Microsoft Office PowerPoint</Application>
  <PresentationFormat>全屏显示(4:3)</PresentationFormat>
  <Paragraphs>422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42</vt:i4>
      </vt:variant>
      <vt:variant>
        <vt:lpstr>幻灯片标题</vt:lpstr>
      </vt:variant>
      <vt:variant>
        <vt:i4>41</vt:i4>
      </vt:variant>
    </vt:vector>
  </HeadingPairs>
  <TitlesOfParts>
    <vt:vector size="111" baseType="lpstr">
      <vt:lpstr>ALHQSB+Wingdings</vt:lpstr>
      <vt:lpstr>BDENKL+Wingdings</vt:lpstr>
      <vt:lpstr>BRVNDO+Wingdings</vt:lpstr>
      <vt:lpstr>CDVICS+Wingdings</vt:lpstr>
      <vt:lpstr>ELRCMH+Wingdings</vt:lpstr>
      <vt:lpstr>FGAFCG+Wingdings</vt:lpstr>
      <vt:lpstr>FICCQJ+Wingdings</vt:lpstr>
      <vt:lpstr>FRCCJT+Wingdings</vt:lpstr>
      <vt:lpstr>GOVGMG+Wingdings</vt:lpstr>
      <vt:lpstr>HGWVSL+Wingdings</vt:lpstr>
      <vt:lpstr>IMWWSM+Wingdings</vt:lpstr>
      <vt:lpstr>ITJFJQ+Wingdings</vt:lpstr>
      <vt:lpstr>JQSELW+Wingdings</vt:lpstr>
      <vt:lpstr>LHAJKB+Wingdings</vt:lpstr>
      <vt:lpstr>LSOFVW+Wingdings</vt:lpstr>
      <vt:lpstr>MABVAA+Wingdings</vt:lpstr>
      <vt:lpstr>NQBECQ+Wingdings</vt:lpstr>
      <vt:lpstr>OWSVNC+Wingdings</vt:lpstr>
      <vt:lpstr>PBFVBF+Wingdings</vt:lpstr>
      <vt:lpstr>QVGOHQ+Wingdings</vt:lpstr>
      <vt:lpstr>RSULJE+Wingdings</vt:lpstr>
      <vt:lpstr>TDJUVJ+Wingdings</vt:lpstr>
      <vt:lpstr>TMNUMV+Wingdings</vt:lpstr>
      <vt:lpstr>UPHTMF+Wingdings</vt:lpstr>
      <vt:lpstr>WIFOSO+Wingdings</vt:lpstr>
      <vt:lpstr>Arial</vt:lpstr>
      <vt:lpstr>Calibri</vt:lpstr>
      <vt:lpstr>Times New Roman</vt:lpstr>
      <vt:lpstr>Office Theme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戴尚峰</dc:creator>
  <cp:lastModifiedBy>尚峰 戴</cp:lastModifiedBy>
  <cp:revision>2</cp:revision>
  <cp:lastPrinted>2018-11-02T17:10:20Z</cp:lastPrinted>
  <dcterms:created xsi:type="dcterms:W3CDTF">2018-11-02T09:10:20Z</dcterms:created>
  <dcterms:modified xsi:type="dcterms:W3CDTF">2018-11-02T09:15:32Z</dcterms:modified>
</cp:coreProperties>
</file>