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53CE4-E7B9-412D-AAFF-31DF2DC4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9744BD-7239-47B8-B797-13DEFB6A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BBE2A-5150-47F8-B4AE-8EE9B922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B757C-8886-4FC8-B136-55133594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FE8C1-5748-4BC0-B32E-637CF26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B5E4-26DA-4AC5-A990-112EDDFA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342F4E-1B37-4CF3-8FA2-A1F62DA8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8BC55-85BD-4852-869A-BEB0EEBE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E9F83-C9B1-4A20-A275-025C0E81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B7569-0ADA-4ABF-8B29-2ECB2F2F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8CCA07-8FE3-46AA-A0CB-431568DE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EC20B-7727-41E6-846E-6E2E70DE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BD1FC-AB7D-4AAE-BB7F-29F16D79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E0498-88B7-4E8C-80D8-329E5240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2F339-086A-4077-9D07-606C54BF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0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1A76D-7022-4EF3-AC14-9DC50063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9BD20-7406-4667-90CA-92D39E8A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F5F28-E434-437C-9E9C-5F756CD1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7D9BC-1F2F-4789-92B7-4CC483ED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A259C-1EB4-4B72-A6DF-25C95E5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7878-46F1-4AA0-982C-1A95BD4F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CBE1B-008D-4DE3-8325-8E3474A6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E8C30-A431-4CAF-9F7B-9D3C36F9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189FB-5CDD-42AC-919D-6CAE6C9F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A249B-9EA8-4BBF-AF97-1B0F85B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C844-53FA-45F9-9434-9B21BD0A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B0FBB-BD4D-4224-B0E6-500D0459F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6ED01-D0CA-47CA-B18E-5B1DB488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607C9-892D-4A86-A12B-B98EA747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96141-744E-4ACE-AC46-73D48981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9949E-D5DE-4E74-B1E9-553002CD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A5F30-42F8-47DF-8741-50D53DC5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C62D8-22F8-4F1D-9D4B-F0F00754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405BA7-110A-4D6D-8B89-B4444FC9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A48750-FE3E-49F8-A17F-B0B39024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4CF89A-8459-4A3F-9742-A2C4E025F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6F8C9-3359-417F-9455-6B3D4328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02670-E16C-4471-9E98-FE8AC68A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EB892-C1D8-4CED-8EC2-B0BB56A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8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B8E1-8BCC-4739-AD21-4AD3EBAD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147CFA-4424-41B6-BD31-54A67D92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AB477-EB6C-4870-B913-5689F835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A0765-4638-4A03-AFD5-29470BD5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5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D99B8-60A3-49FF-AA94-55CAA095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32D7A-EFBE-4D82-8ABC-508E7E2F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8B694-717D-409A-86B7-E0F98DD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432B-BC59-43ED-88B7-8529DF5A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15A2C-922F-48CD-9E58-A615D3C35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89DC1-9E5B-43CD-8F92-5E19806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0F110-8E6C-41EA-A931-213BDEA8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A65FC-B375-4FA7-832A-7D7F2FB2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CDD53-0870-444C-9C0C-68392A6C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7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F4260-125F-4DDB-920D-7443F052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6414C1-D9D0-4B51-BC97-6CA800215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8086F-0B1D-4AD7-82B3-C8DDE4D0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093C5-4A4C-4827-AD56-48AAB235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74494-66E0-4569-BF31-7B4E207A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0F582-E823-4B1D-8C84-CBEA5F44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E08B51-CCFF-4691-A64D-3C1721C9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7383F-9818-4935-B0C5-3DC2E9B1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9EE31-4D39-4A2A-8FAB-BFCF5A192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6368-B510-4289-9FE4-5046E7BC12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641D6-8EAD-44FC-8A02-4EB3A4083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01A87-A02C-40AB-9F5A-511F0AF2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228F-9941-4764-BDB6-82FDBB4CF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41D1C-3FF7-42F5-844E-50B019C4B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Gradient Boosting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DB6C09-B6CF-4C40-A8C0-9FA00ABBD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戴尚峰</a:t>
            </a:r>
          </a:p>
        </p:txBody>
      </p:sp>
    </p:spTree>
    <p:extLst>
      <p:ext uri="{BB962C8B-B14F-4D97-AF65-F5344CB8AC3E}">
        <p14:creationId xmlns:p14="http://schemas.microsoft.com/office/powerpoint/2010/main" val="222356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0B35-0930-424B-AB2C-7D514FE8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zh-CN" altLang="en-US" dirty="0"/>
              <a:t>目标函数的优化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DFE10-A628-47FD-8FAE-B54A4F95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943781"/>
          </a:xfrm>
        </p:spPr>
        <p:txBody>
          <a:bodyPr/>
          <a:lstStyle/>
          <a:p>
            <a:r>
              <a:rPr lang="zh-CN" altLang="en-US" dirty="0"/>
              <a:t>目标函数：</a:t>
            </a:r>
            <a:endParaRPr lang="en-US" altLang="zh-CN" dirty="0"/>
          </a:p>
          <a:p>
            <a:r>
              <a:rPr lang="zh-CN" altLang="en-US" dirty="0"/>
              <a:t>根据泰勒展开：</a:t>
            </a:r>
            <a:endParaRPr lang="en-US" altLang="zh-CN" dirty="0"/>
          </a:p>
          <a:p>
            <a:r>
              <a:rPr lang="zh-CN" altLang="en-US" dirty="0"/>
              <a:t>令：</a:t>
            </a:r>
            <a:endParaRPr lang="en-US" altLang="zh-CN" dirty="0"/>
          </a:p>
          <a:p>
            <a:r>
              <a:rPr lang="zh-CN" altLang="en-US" dirty="0"/>
              <a:t>则目标函数为：</a:t>
            </a:r>
            <a:endParaRPr lang="en-US" altLang="zh-CN" dirty="0"/>
          </a:p>
          <a:p>
            <a:r>
              <a:rPr lang="zh-CN" altLang="en-US" dirty="0"/>
              <a:t>去掉常数项：</a:t>
            </a:r>
            <a:endParaRPr lang="en-US" altLang="zh-CN" dirty="0"/>
          </a:p>
          <a:p>
            <a:r>
              <a:rPr lang="zh-CN" altLang="en-US" dirty="0"/>
              <a:t>对于平方误差：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6CA3D-280E-41AB-8E68-90DD0B572723}"/>
              </a:ext>
            </a:extLst>
          </p:cNvPr>
          <p:cNvSpPr/>
          <p:nvPr/>
        </p:nvSpPr>
        <p:spPr>
          <a:xfrm>
            <a:off x="2926605" y="1233182"/>
            <a:ext cx="6163056" cy="46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E656688-D89C-44B7-8137-9BAD342B3388}"/>
              </a:ext>
            </a:extLst>
          </p:cNvPr>
          <p:cNvSpPr/>
          <p:nvPr/>
        </p:nvSpPr>
        <p:spPr>
          <a:xfrm>
            <a:off x="3635265" y="1793951"/>
            <a:ext cx="4745736" cy="31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2680D35-07F3-466E-B6C0-C4D4E3DBB4E5}"/>
              </a:ext>
            </a:extLst>
          </p:cNvPr>
          <p:cNvSpPr/>
          <p:nvPr/>
        </p:nvSpPr>
        <p:spPr>
          <a:xfrm>
            <a:off x="3635265" y="2295024"/>
            <a:ext cx="5237961" cy="36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008E9896-C687-4B97-B41C-0D213ACA97B2}"/>
              </a:ext>
            </a:extLst>
          </p:cNvPr>
          <p:cNvSpPr/>
          <p:nvPr/>
        </p:nvSpPr>
        <p:spPr>
          <a:xfrm>
            <a:off x="3587763" y="2776295"/>
            <a:ext cx="7874508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4B335550-2A6A-47E6-BA70-5E0119BE153B}"/>
              </a:ext>
            </a:extLst>
          </p:cNvPr>
          <p:cNvSpPr/>
          <p:nvPr/>
        </p:nvSpPr>
        <p:spPr>
          <a:xfrm>
            <a:off x="3587763" y="3929411"/>
            <a:ext cx="4498848" cy="327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228D7197-D636-430E-84E4-70B94CF947B6}"/>
              </a:ext>
            </a:extLst>
          </p:cNvPr>
          <p:cNvSpPr/>
          <p:nvPr/>
        </p:nvSpPr>
        <p:spPr>
          <a:xfrm>
            <a:off x="3587763" y="4439877"/>
            <a:ext cx="3177539" cy="362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C05E09C-51DF-4953-BFBB-1069BA22F04D}"/>
              </a:ext>
            </a:extLst>
          </p:cNvPr>
          <p:cNvSpPr/>
          <p:nvPr/>
        </p:nvSpPr>
        <p:spPr>
          <a:xfrm>
            <a:off x="4689455" y="3359096"/>
            <a:ext cx="4697826" cy="35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DB147D-2FAC-472F-A1B9-39088E96F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4987" y="3309834"/>
            <a:ext cx="1086258" cy="4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8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E209-0383-4CF8-B825-FDE323CE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zh-CN" altLang="en-US" dirty="0"/>
              <a:t>回归树的预测值表示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C26027-E2B7-4CBD-97C0-C8F5CB327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19" y="1570646"/>
            <a:ext cx="8104762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E209-0383-4CF8-B825-FDE323CE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zh-CN" altLang="en-US" dirty="0"/>
              <a:t>回归树的复杂程度表示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8851DB2-23A6-465A-B5CA-C0AEFA3BC58A}"/>
              </a:ext>
            </a:extLst>
          </p:cNvPr>
          <p:cNvSpPr/>
          <p:nvPr/>
        </p:nvSpPr>
        <p:spPr>
          <a:xfrm>
            <a:off x="4046225" y="1475141"/>
            <a:ext cx="4099549" cy="51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15A527-A863-4594-8CBD-A0F1C3F2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70" y="2176941"/>
            <a:ext cx="8542857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9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E209-0383-4CF8-B825-FDE323CE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zh-CN" altLang="en-US" dirty="0"/>
              <a:t>最终的优化目标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A32846-658F-4230-A5B3-44E76066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6"/>
            <a:ext cx="10515600" cy="4885057"/>
          </a:xfrm>
        </p:spPr>
        <p:txBody>
          <a:bodyPr/>
          <a:lstStyle/>
          <a:p>
            <a:r>
              <a:rPr lang="zh-CN" altLang="en-US" dirty="0"/>
              <a:t>定义每个节点中含有的样本集合：</a:t>
            </a:r>
            <a:endParaRPr lang="en-US" altLang="zh-CN" dirty="0"/>
          </a:p>
          <a:p>
            <a:r>
              <a:rPr lang="zh-CN" altLang="en-US" dirty="0"/>
              <a:t>分别带入回归树的预测值，回归树的复杂程度，最后按照节点进行统一求和计算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797B064-3CB2-4D44-829F-ED3ED580ECF7}"/>
              </a:ext>
            </a:extLst>
          </p:cNvPr>
          <p:cNvSpPr/>
          <p:nvPr/>
        </p:nvSpPr>
        <p:spPr>
          <a:xfrm>
            <a:off x="6386312" y="1387669"/>
            <a:ext cx="1944595" cy="269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85A1083-583F-42E0-B70A-964E2393CA28}"/>
              </a:ext>
            </a:extLst>
          </p:cNvPr>
          <p:cNvSpPr/>
          <p:nvPr/>
        </p:nvSpPr>
        <p:spPr>
          <a:xfrm>
            <a:off x="1243636" y="2935266"/>
            <a:ext cx="6518143" cy="123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872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E209-0383-4CF8-B825-FDE323CE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zh-CN" altLang="en-US" dirty="0"/>
              <a:t>优化目标的最小值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5A32846-658F-4230-A5B3-44E76066A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906"/>
                <a:ext cx="10515600" cy="4885057"/>
              </a:xfrm>
            </p:spPr>
            <p:txBody>
              <a:bodyPr/>
              <a:lstStyle/>
              <a:p>
                <a:r>
                  <a:rPr lang="zh-CN" altLang="en-US" dirty="0"/>
                  <a:t>根据一元二次函数的最小值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  (a&gt;0)</a:t>
                </a:r>
              </a:p>
              <a:p>
                <a:r>
                  <a:rPr lang="zh-CN" altLang="en-US" dirty="0"/>
                  <a:t>令：</a:t>
                </a:r>
                <a:endParaRPr lang="en-US" altLang="zh-CN" dirty="0"/>
              </a:p>
              <a:p>
                <a:r>
                  <a:rPr lang="zh-CN" altLang="en-US" dirty="0"/>
                  <a:t>目标函数为：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                        时取得最小值，为</a:t>
                </a:r>
                <a:endParaRPr lang="en-US" altLang="zh-CN" dirty="0"/>
              </a:p>
              <a:p>
                <a:r>
                  <a:rPr lang="zh-CN" altLang="en-US" dirty="0"/>
                  <a:t>这样，对于一棵结构固定的树，我们可以计算出它每个叶子结点的分数值，使得目标函数最小。</a:t>
                </a:r>
                <a:endParaRPr lang="en-US" altLang="zh-CN" dirty="0"/>
              </a:p>
              <a:p>
                <a:r>
                  <a:rPr lang="zh-CN" altLang="en-US" dirty="0"/>
                  <a:t>如何确定树的结构？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5A32846-658F-4230-A5B3-44E76066A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906"/>
                <a:ext cx="10515600" cy="48850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8">
            <a:extLst>
              <a:ext uri="{FF2B5EF4-FFF2-40B4-BE49-F238E27FC236}">
                <a16:creationId xmlns:a16="http://schemas.microsoft.com/office/drawing/2014/main" id="{71A57808-1155-41A3-8259-D392846ED8FB}"/>
              </a:ext>
            </a:extLst>
          </p:cNvPr>
          <p:cNvSpPr/>
          <p:nvPr/>
        </p:nvSpPr>
        <p:spPr>
          <a:xfrm>
            <a:off x="1936925" y="2095007"/>
            <a:ext cx="1531620" cy="32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42B6E6B-24EF-46A2-935F-9A96D3D61849}"/>
              </a:ext>
            </a:extLst>
          </p:cNvPr>
          <p:cNvSpPr/>
          <p:nvPr/>
        </p:nvSpPr>
        <p:spPr>
          <a:xfrm>
            <a:off x="3988380" y="2095007"/>
            <a:ext cx="1569715" cy="32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B8FE18F-8554-472B-BDF5-E907E471449E}"/>
              </a:ext>
            </a:extLst>
          </p:cNvPr>
          <p:cNvSpPr/>
          <p:nvPr/>
        </p:nvSpPr>
        <p:spPr>
          <a:xfrm>
            <a:off x="3324796" y="2569968"/>
            <a:ext cx="6504421" cy="819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46685AD-D03C-4AFE-A13A-E41DE336A6A7}"/>
              </a:ext>
            </a:extLst>
          </p:cNvPr>
          <p:cNvSpPr/>
          <p:nvPr/>
        </p:nvSpPr>
        <p:spPr>
          <a:xfrm>
            <a:off x="1750039" y="3487726"/>
            <a:ext cx="1905392" cy="5408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633DA29-7BEE-4BBF-BA67-1AF1DFD04294}"/>
              </a:ext>
            </a:extLst>
          </p:cNvPr>
          <p:cNvSpPr/>
          <p:nvPr/>
        </p:nvSpPr>
        <p:spPr>
          <a:xfrm>
            <a:off x="6995019" y="3468155"/>
            <a:ext cx="4010022" cy="592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770E7D-0E69-45BF-89C1-D32544234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524" y="750360"/>
            <a:ext cx="9380952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E209-0383-4CF8-B825-FDE323CE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zh-CN" altLang="en-US" dirty="0"/>
              <a:t>贪心算法确定树的结构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A32846-658F-4230-A5B3-44E76066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6"/>
            <a:ext cx="10515600" cy="4885057"/>
          </a:xfrm>
        </p:spPr>
        <p:txBody>
          <a:bodyPr/>
          <a:lstStyle/>
          <a:p>
            <a:r>
              <a:rPr lang="zh-CN" altLang="en-US" dirty="0"/>
              <a:t>从深度为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对于每一个叶子节点，尝试去分裂它，比较目标函数在分裂前后的值。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对于每个节点，尝试所有的特征</a:t>
            </a:r>
            <a:endParaRPr lang="en-US" altLang="zh-CN" dirty="0"/>
          </a:p>
          <a:p>
            <a:pPr lvl="1"/>
            <a:r>
              <a:rPr lang="zh-CN" altLang="en-US" dirty="0"/>
              <a:t>对于每个特征，首先让该节点下的样本按照特征值进行排序</a:t>
            </a:r>
            <a:endParaRPr lang="en-US" altLang="zh-CN" dirty="0"/>
          </a:p>
          <a:p>
            <a:pPr lvl="1"/>
            <a:r>
              <a:rPr lang="zh-CN" altLang="en-US" dirty="0"/>
              <a:t>依次尝试不同的分割方式，并计算收益值</a:t>
            </a:r>
            <a:endParaRPr lang="en-US" altLang="zh-CN" dirty="0"/>
          </a:p>
          <a:p>
            <a:pPr lvl="1"/>
            <a:r>
              <a:rPr lang="zh-CN" altLang="en-US" dirty="0"/>
              <a:t>取最大收益值的特征和分割方式作为分裂方式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4E9B50CF-476B-42BA-AFF9-33F1A626E897}"/>
              </a:ext>
            </a:extLst>
          </p:cNvPr>
          <p:cNvSpPr/>
          <p:nvPr/>
        </p:nvSpPr>
        <p:spPr>
          <a:xfrm>
            <a:off x="1177115" y="2849723"/>
            <a:ext cx="5224399" cy="48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2AB25A-8E37-4532-9B25-5B06DCD7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1" y="2276619"/>
            <a:ext cx="6342857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E209-0383-4CF8-B825-FDE323CE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zh-CN" altLang="en-US" dirty="0"/>
              <a:t>贪心算法两种策略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A32846-658F-4230-A5B3-44E76066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7" y="1442907"/>
            <a:ext cx="10515600" cy="4885057"/>
          </a:xfrm>
        </p:spPr>
        <p:txBody>
          <a:bodyPr/>
          <a:lstStyle/>
          <a:p>
            <a:pPr lvl="1"/>
            <a:r>
              <a:rPr lang="zh-CN" altLang="en-US" dirty="0"/>
              <a:t>提前停止：</a:t>
            </a:r>
            <a:endParaRPr lang="en-US" altLang="zh-CN" dirty="0"/>
          </a:p>
          <a:p>
            <a:pPr lvl="2"/>
            <a:r>
              <a:rPr lang="zh-CN" altLang="en-US" sz="2400" dirty="0"/>
              <a:t>一旦分裂的时候收益值为负的，就停止该节点的分裂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sz="2400" dirty="0"/>
              <a:t>问题：一个坏的分裂可能会对后续的分裂有益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剪枝法：</a:t>
            </a:r>
            <a:endParaRPr lang="en-US" altLang="zh-CN" dirty="0"/>
          </a:p>
          <a:p>
            <a:pPr lvl="2"/>
            <a:r>
              <a:rPr lang="zh-CN" altLang="en-US" sz="2400" dirty="0"/>
              <a:t>让这棵树长到最深的深度，然后再对收益值为负的节点进行剪枝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96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44C7-CBCB-49FC-BBAD-BD981224B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92838-67C5-4697-B355-5F8AEBE52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165DD-D47F-426E-8BAF-D9FE5F3B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D120C-6DD6-4A2B-8525-3182644E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  <a:endParaRPr lang="en-US" altLang="zh-CN" dirty="0"/>
          </a:p>
          <a:p>
            <a:r>
              <a:rPr lang="zh-CN" altLang="en-US" dirty="0"/>
              <a:t>回归树</a:t>
            </a:r>
            <a:endParaRPr lang="en-US" altLang="zh-CN" dirty="0"/>
          </a:p>
          <a:p>
            <a:r>
              <a:rPr lang="en-US" altLang="zh-CN" dirty="0"/>
              <a:t>Gradient Boosting </a:t>
            </a:r>
          </a:p>
        </p:txBody>
      </p:sp>
    </p:spTree>
    <p:extLst>
      <p:ext uri="{BB962C8B-B14F-4D97-AF65-F5344CB8AC3E}">
        <p14:creationId xmlns:p14="http://schemas.microsoft.com/office/powerpoint/2010/main" val="36850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C3B0-AA2B-4108-BF9D-F0BA6D6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87185-FC8E-4AAF-A6FA-BDEA7D6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训练样本：给定训练样本          ，预测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模型：</a:t>
            </a:r>
            <a:endParaRPr lang="en-US" altLang="zh-CN" dirty="0"/>
          </a:p>
          <a:p>
            <a:pPr lvl="2"/>
            <a:r>
              <a:rPr lang="zh-CN" altLang="en-US" dirty="0"/>
              <a:t>线性回归模型：                    ，预测值即为预测分数</a:t>
            </a:r>
            <a:endParaRPr lang="en-US" altLang="zh-CN" dirty="0"/>
          </a:p>
          <a:p>
            <a:pPr lvl="2"/>
            <a:r>
              <a:rPr lang="zh-CN" altLang="en-US" dirty="0"/>
              <a:t>逻辑回归模型：                    ，预测为该预测值的概率</a:t>
            </a:r>
            <a:endParaRPr lang="en-US" altLang="zh-CN" dirty="0"/>
          </a:p>
          <a:p>
            <a:pPr lvl="2"/>
            <a:r>
              <a:rPr lang="zh-CN" altLang="en-US" dirty="0"/>
              <a:t>分类模型和回归模型本质一样，分类模型是将回归模型的输出离散化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9D40E65-BAAE-47E6-A655-A93C649456BE}"/>
              </a:ext>
            </a:extLst>
          </p:cNvPr>
          <p:cNvSpPr/>
          <p:nvPr/>
        </p:nvSpPr>
        <p:spPr>
          <a:xfrm>
            <a:off x="2118733" y="5045065"/>
            <a:ext cx="2394180" cy="26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562284-E40F-4E3A-8265-FE8B6E07A8C7}"/>
              </a:ext>
            </a:extLst>
          </p:cNvPr>
          <p:cNvSpPr/>
          <p:nvPr/>
        </p:nvSpPr>
        <p:spPr>
          <a:xfrm>
            <a:off x="3775341" y="3516325"/>
            <a:ext cx="1542256" cy="307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A3ED5EA-F1B5-466A-8229-055BA20E0DAE}"/>
              </a:ext>
            </a:extLst>
          </p:cNvPr>
          <p:cNvSpPr/>
          <p:nvPr/>
        </p:nvSpPr>
        <p:spPr>
          <a:xfrm>
            <a:off x="3783971" y="3130025"/>
            <a:ext cx="1542256" cy="307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3F496594-3E53-48F7-B439-73C19C1014A5}"/>
              </a:ext>
            </a:extLst>
          </p:cNvPr>
          <p:cNvSpPr/>
          <p:nvPr/>
        </p:nvSpPr>
        <p:spPr>
          <a:xfrm>
            <a:off x="5106435" y="1890231"/>
            <a:ext cx="856433" cy="260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280B8BF-62F5-4A15-8D0F-B27CF01FAE18}"/>
              </a:ext>
            </a:extLst>
          </p:cNvPr>
          <p:cNvSpPr/>
          <p:nvPr/>
        </p:nvSpPr>
        <p:spPr>
          <a:xfrm>
            <a:off x="7237828" y="1881842"/>
            <a:ext cx="200608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A8A91EA-0703-440D-A7AB-0794D23C32D2}"/>
              </a:ext>
            </a:extLst>
          </p:cNvPr>
          <p:cNvSpPr/>
          <p:nvPr/>
        </p:nvSpPr>
        <p:spPr>
          <a:xfrm>
            <a:off x="8100634" y="3507936"/>
            <a:ext cx="1836389" cy="255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3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F54EB-DB77-41F1-B5DB-6668EF5C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D0EB-1F7D-47B2-8CF1-C9BFBD87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68"/>
            <a:ext cx="10515600" cy="4351338"/>
          </a:xfrm>
        </p:spPr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：损失值，损失值越小，模型拟合的越好</a:t>
            </a:r>
            <a:endParaRPr lang="en-US" altLang="zh-CN" dirty="0"/>
          </a:p>
          <a:p>
            <a:pPr lvl="2"/>
            <a:r>
              <a:rPr lang="zh-CN" altLang="en-US" dirty="0"/>
              <a:t>平方误差：</a:t>
            </a:r>
            <a:endParaRPr lang="en-US" altLang="zh-CN" dirty="0"/>
          </a:p>
          <a:p>
            <a:pPr lvl="2"/>
            <a:r>
              <a:rPr lang="zh-CN" altLang="en-US" dirty="0"/>
              <a:t>逻辑误差：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：正则项，描述模型的复杂程度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L2</a:t>
            </a:r>
            <a:r>
              <a:rPr lang="zh-CN" altLang="en-US" dirty="0"/>
              <a:t>范数：</a:t>
            </a:r>
            <a:endParaRPr lang="en-US" altLang="zh-CN" dirty="0"/>
          </a:p>
          <a:p>
            <a:pPr lvl="2"/>
            <a:r>
              <a:rPr lang="en-US" altLang="zh-CN" dirty="0"/>
              <a:t>L1</a:t>
            </a:r>
            <a:r>
              <a:rPr lang="zh-CN" altLang="en-US" dirty="0"/>
              <a:t>范数：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目标函数鼓励模型去拟合数据，但不鼓励模型变得过分复杂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300E8-BDD0-4894-9118-C46C9B10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83" y="1787568"/>
            <a:ext cx="771023" cy="4681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96ED6-5391-4A25-BDDE-DDFD85C3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82" y="3312305"/>
            <a:ext cx="771023" cy="421756"/>
          </a:xfrm>
          <a:prstGeom prst="rect">
            <a:avLst/>
          </a:prstGeom>
        </p:spPr>
      </p:pic>
      <p:sp>
        <p:nvSpPr>
          <p:cNvPr id="11" name="object 13">
            <a:extLst>
              <a:ext uri="{FF2B5EF4-FFF2-40B4-BE49-F238E27FC236}">
                <a16:creationId xmlns:a16="http://schemas.microsoft.com/office/drawing/2014/main" id="{6C58EA92-A31F-4856-B25C-E911517F7819}"/>
              </a:ext>
            </a:extLst>
          </p:cNvPr>
          <p:cNvSpPr/>
          <p:nvPr/>
        </p:nvSpPr>
        <p:spPr>
          <a:xfrm>
            <a:off x="3356001" y="2241449"/>
            <a:ext cx="2150357" cy="277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7CC203E4-DD4F-4E44-B2AB-A9D5D77E1D1D}"/>
              </a:ext>
            </a:extLst>
          </p:cNvPr>
          <p:cNvSpPr/>
          <p:nvPr/>
        </p:nvSpPr>
        <p:spPr>
          <a:xfrm>
            <a:off x="3333917" y="2605970"/>
            <a:ext cx="5024628" cy="281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C78AE26-6437-49A9-B202-EEC68EFC57C2}"/>
              </a:ext>
            </a:extLst>
          </p:cNvPr>
          <p:cNvSpPr/>
          <p:nvPr/>
        </p:nvSpPr>
        <p:spPr>
          <a:xfrm>
            <a:off x="3114435" y="3774558"/>
            <a:ext cx="1572767" cy="2770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80AF04F-9F66-4F9D-AE60-62C974E047CE}"/>
              </a:ext>
            </a:extLst>
          </p:cNvPr>
          <p:cNvSpPr/>
          <p:nvPr/>
        </p:nvSpPr>
        <p:spPr>
          <a:xfrm>
            <a:off x="3109098" y="4182766"/>
            <a:ext cx="1569715" cy="255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74CFE98B-900E-4E75-948D-83508CADEDDB}"/>
              </a:ext>
            </a:extLst>
          </p:cNvPr>
          <p:cNvSpPr/>
          <p:nvPr/>
        </p:nvSpPr>
        <p:spPr>
          <a:xfrm>
            <a:off x="3544565" y="864432"/>
            <a:ext cx="3923585" cy="383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5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98B66-0471-48D6-AF9F-AD99B42F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EFC2A-DB53-482F-BE08-86C0CF6A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决策方式：</a:t>
            </a:r>
            <a:endParaRPr lang="en-US" altLang="zh-CN" dirty="0"/>
          </a:p>
          <a:p>
            <a:pPr lvl="2"/>
            <a:r>
              <a:rPr lang="zh-CN" altLang="en-US" dirty="0"/>
              <a:t>从根节点开始，对实例的某一特征进行测试，根据测试结果将实例分配到其子节点，此时每个子节点对应着该特征的一个取值，如此递归的对实例进行测试并分配，直到到达叶节点</a:t>
            </a:r>
            <a:endParaRPr lang="en-US" altLang="zh-CN" dirty="0"/>
          </a:p>
          <a:p>
            <a:pPr lvl="2"/>
            <a:r>
              <a:rPr lang="zh-CN" altLang="en-US" dirty="0"/>
              <a:t>每一个叶子节点包含一个得分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22FDB6-6DC9-46E1-8634-839D67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26" y="3502322"/>
            <a:ext cx="7292948" cy="28095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C53F6-0C33-42F4-98B4-FB1FBD37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26" y="2809802"/>
            <a:ext cx="7543281" cy="37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D6C52-7108-4D7C-824E-0D591A86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回归树的模型和参数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16AD0-9797-4735-855F-695A4BED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模型：对于一个有</a:t>
            </a:r>
            <a:r>
              <a:rPr lang="en-US" altLang="zh-CN" dirty="0"/>
              <a:t>k</a:t>
            </a:r>
            <a:r>
              <a:rPr lang="zh-CN" altLang="en-US" dirty="0"/>
              <a:t>棵树的回归森林，对样本            进行预测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pPr lvl="2"/>
            <a:r>
              <a:rPr lang="zh-CN" altLang="en-US" dirty="0"/>
              <a:t>每棵树的结构</a:t>
            </a:r>
            <a:endParaRPr lang="en-US" altLang="zh-CN" dirty="0"/>
          </a:p>
          <a:p>
            <a:pPr lvl="2"/>
            <a:r>
              <a:rPr lang="zh-CN" altLang="en-US" dirty="0"/>
              <a:t>每棵树每个叶子结点的分数</a:t>
            </a:r>
            <a:endParaRPr lang="en-US" altLang="zh-CN" dirty="0"/>
          </a:p>
          <a:p>
            <a:pPr lvl="2"/>
            <a:r>
              <a:rPr lang="zh-CN" altLang="en-US" dirty="0"/>
              <a:t>表示为：</a:t>
            </a:r>
            <a:endParaRPr lang="en-US" altLang="zh-CN" dirty="0"/>
          </a:p>
          <a:p>
            <a:r>
              <a:rPr lang="zh-CN" altLang="en-US" dirty="0"/>
              <a:t>评判标准：</a:t>
            </a:r>
            <a:endParaRPr lang="en-US" altLang="zh-CN" dirty="0"/>
          </a:p>
          <a:p>
            <a:pPr lvl="2"/>
            <a:r>
              <a:rPr lang="zh-CN" altLang="en-US" dirty="0"/>
              <a:t>损失值：回归树对数据拟合程度</a:t>
            </a:r>
            <a:endParaRPr lang="en-US" altLang="zh-CN" dirty="0"/>
          </a:p>
          <a:p>
            <a:pPr lvl="2"/>
            <a:r>
              <a:rPr lang="zh-CN" altLang="en-US" dirty="0"/>
              <a:t>正则项：树的节点数量，叶子结点参数大小</a:t>
            </a:r>
            <a:endParaRPr lang="en-US" altLang="zh-CN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04CEEBF-7CE4-432E-B7D4-E9E39AD94E97}"/>
              </a:ext>
            </a:extLst>
          </p:cNvPr>
          <p:cNvSpPr/>
          <p:nvPr/>
        </p:nvSpPr>
        <p:spPr>
          <a:xfrm>
            <a:off x="2267326" y="2470931"/>
            <a:ext cx="4310453" cy="478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altLang="zh-CN" dirty="0"/>
          </a:p>
          <a:p>
            <a:r>
              <a:rPr lang="en-US" altLang="zh-CN" dirty="0"/>
              <a:t>….</a:t>
            </a:r>
            <a:endParaRPr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513375-1E1E-45E5-9729-CB76013BE29F}"/>
              </a:ext>
            </a:extLst>
          </p:cNvPr>
          <p:cNvSpPr/>
          <p:nvPr/>
        </p:nvSpPr>
        <p:spPr>
          <a:xfrm>
            <a:off x="8160470" y="1857709"/>
            <a:ext cx="977349" cy="344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389DD14-894D-4334-8C78-CC93D56FE53D}"/>
              </a:ext>
            </a:extLst>
          </p:cNvPr>
          <p:cNvSpPr/>
          <p:nvPr/>
        </p:nvSpPr>
        <p:spPr>
          <a:xfrm>
            <a:off x="3084683" y="4550246"/>
            <a:ext cx="2226563" cy="25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EE70F8-6FF5-4538-ACA9-C624FCD18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001" y="2965738"/>
            <a:ext cx="5914286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D8B578-F580-4E23-951F-78ED9B53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76" y="690905"/>
            <a:ext cx="7419048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5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295C-B45C-4269-ABFC-3DBDF44A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Boosting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9CBFE-A1F3-48A4-BB74-E6A5C9E5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目标是拟合程度高并且简单的模型</a:t>
            </a:r>
            <a:endParaRPr lang="en-US" altLang="zh-CN" dirty="0"/>
          </a:p>
          <a:p>
            <a:r>
              <a:rPr lang="zh-CN" altLang="en-US" dirty="0"/>
              <a:t>对于回归树，目标函数可以定义为：</a:t>
            </a:r>
            <a:endParaRPr lang="en-US" altLang="zh-CN" dirty="0"/>
          </a:p>
          <a:p>
            <a:r>
              <a:rPr lang="zh-CN" altLang="en-US" dirty="0"/>
              <a:t>由于它是树，并不能用随机梯度下降法来更新参数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r>
              <a:rPr lang="en-US" altLang="zh-CN" dirty="0"/>
              <a:t>Boosting</a:t>
            </a:r>
          </a:p>
          <a:p>
            <a:pPr lvl="1"/>
            <a:r>
              <a:rPr lang="zh-CN" altLang="en-US" dirty="0"/>
              <a:t>从一个常数值开始，每一轮循环添加一个函数（一棵树）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B853488-6B6E-4FD0-9FD8-9246DAD4AE87}"/>
              </a:ext>
            </a:extLst>
          </p:cNvPr>
          <p:cNvSpPr/>
          <p:nvPr/>
        </p:nvSpPr>
        <p:spPr>
          <a:xfrm>
            <a:off x="6822483" y="2393167"/>
            <a:ext cx="4239637" cy="32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383CC56-AD60-4379-8B42-41FF6D555655}"/>
              </a:ext>
            </a:extLst>
          </p:cNvPr>
          <p:cNvSpPr/>
          <p:nvPr/>
        </p:nvSpPr>
        <p:spPr>
          <a:xfrm>
            <a:off x="1601725" y="4353063"/>
            <a:ext cx="4699105" cy="1900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86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F2681-219D-43B2-B0BD-4A016C00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ABCE0-C2CD-46FA-8B52-2B1FE97A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回归树第</a:t>
            </a:r>
            <a:r>
              <a:rPr lang="en-US" altLang="zh-CN" dirty="0"/>
              <a:t>t</a:t>
            </a:r>
            <a:r>
              <a:rPr lang="zh-CN" altLang="en-US" dirty="0"/>
              <a:t>轮的预测值：</a:t>
            </a:r>
            <a:endParaRPr lang="en-US" altLang="zh-CN" dirty="0"/>
          </a:p>
          <a:p>
            <a:r>
              <a:rPr lang="zh-CN" altLang="en-US" dirty="0"/>
              <a:t>目标函数可以表示为：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通过构造    ，使目标函数最小</a:t>
            </a:r>
            <a:endParaRPr lang="en-US" altLang="zh-CN" dirty="0"/>
          </a:p>
          <a:p>
            <a:r>
              <a:rPr lang="zh-CN" altLang="en-US" dirty="0"/>
              <a:t>对于平方误差：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148D6CE-B6E4-4068-A42C-BDE4A1C7B5F2}"/>
              </a:ext>
            </a:extLst>
          </p:cNvPr>
          <p:cNvSpPr/>
          <p:nvPr/>
        </p:nvSpPr>
        <p:spPr>
          <a:xfrm>
            <a:off x="4730841" y="1848152"/>
            <a:ext cx="2279861" cy="344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4A72C67-19A6-4BFC-838E-E4AD5D2BFC6A}"/>
              </a:ext>
            </a:extLst>
          </p:cNvPr>
          <p:cNvSpPr/>
          <p:nvPr/>
        </p:nvSpPr>
        <p:spPr>
          <a:xfrm>
            <a:off x="4730841" y="2402804"/>
            <a:ext cx="6300682" cy="810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4CEB2CC1-9D4D-4FFF-819F-6145A805A307}"/>
              </a:ext>
            </a:extLst>
          </p:cNvPr>
          <p:cNvSpPr/>
          <p:nvPr/>
        </p:nvSpPr>
        <p:spPr>
          <a:xfrm>
            <a:off x="2716452" y="3429000"/>
            <a:ext cx="193478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8AE30B6A-5A2D-42C5-847A-32894CCBDEB6}"/>
              </a:ext>
            </a:extLst>
          </p:cNvPr>
          <p:cNvSpPr/>
          <p:nvPr/>
        </p:nvSpPr>
        <p:spPr>
          <a:xfrm>
            <a:off x="2716452" y="4482777"/>
            <a:ext cx="7060692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03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609</Words>
  <Application>Microsoft Office PowerPoint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Cambria Math</vt:lpstr>
      <vt:lpstr>Office 主题​​</vt:lpstr>
      <vt:lpstr>Gradient Boosting </vt:lpstr>
      <vt:lpstr>目录</vt:lpstr>
      <vt:lpstr>有监督学习</vt:lpstr>
      <vt:lpstr>目标函数</vt:lpstr>
      <vt:lpstr>回归树</vt:lpstr>
      <vt:lpstr>回归树的模型和参数</vt:lpstr>
      <vt:lpstr>PowerPoint 演示文稿</vt:lpstr>
      <vt:lpstr>Gradient Boosting </vt:lpstr>
      <vt:lpstr>目标函数的优化</vt:lpstr>
      <vt:lpstr>目标函数的优化</vt:lpstr>
      <vt:lpstr>回归树的预测值表示</vt:lpstr>
      <vt:lpstr>回归树的复杂程度表示</vt:lpstr>
      <vt:lpstr>最终的优化目标</vt:lpstr>
      <vt:lpstr>优化目标的最小值</vt:lpstr>
      <vt:lpstr>贪心算法确定树的结构</vt:lpstr>
      <vt:lpstr>贪心算法两种策略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尚峰 戴</dc:creator>
  <cp:lastModifiedBy>尚峰 戴</cp:lastModifiedBy>
  <cp:revision>18</cp:revision>
  <dcterms:created xsi:type="dcterms:W3CDTF">2018-11-03T01:15:06Z</dcterms:created>
  <dcterms:modified xsi:type="dcterms:W3CDTF">2018-11-03T03:46:39Z</dcterms:modified>
</cp:coreProperties>
</file>