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322" r:id="rId5"/>
    <p:sldId id="331" r:id="rId6"/>
    <p:sldId id="318" r:id="rId7"/>
    <p:sldId id="324" r:id="rId8"/>
    <p:sldId id="301" r:id="rId9"/>
    <p:sldId id="325" r:id="rId10"/>
    <p:sldId id="304" r:id="rId11"/>
    <p:sldId id="338" r:id="rId12"/>
    <p:sldId id="335" r:id="rId13"/>
    <p:sldId id="350" r:id="rId14"/>
    <p:sldId id="333" r:id="rId15"/>
    <p:sldId id="340" r:id="rId16"/>
    <p:sldId id="349" r:id="rId17"/>
    <p:sldId id="334" r:id="rId18"/>
    <p:sldId id="339" r:id="rId19"/>
    <p:sldId id="341" r:id="rId20"/>
    <p:sldId id="336" r:id="rId21"/>
    <p:sldId id="337" r:id="rId22"/>
    <p:sldId id="295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489"/>
    <a:srgbClr val="F185AB"/>
    <a:srgbClr val="FAFAFA"/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6" y="96"/>
      </p:cViewPr>
      <p:guideLst>
        <p:guide pos="175"/>
        <p:guide orient="horz" pos="3209"/>
        <p:guide pos="2855"/>
        <p:guide pos="5608"/>
        <p:guide orient="horz" pos="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 Seq2seq是现在使用广泛的一种序列到序列的深度学习算法，在图像、语音和NLP，比如：机器翻译、机器阅读、语音识别、智能对话和文档摘要生成等，都有广泛的应用。Seq2Seq模由encoder和decoder两个部分来构成，虽然取得了不错的效果，但也有一些学者发现使用CNN来替换Seq2Seq中的encoder或decoder可以达到更好的效果。最近，FaceBo</a:t>
            </a:r>
            <a:r>
              <a:rPr lang="zh-CN" altLang="en-US">
                <a:sym typeface="+mn-ea"/>
              </a:rPr>
              <a:t>假设模型的训练样本为（X,Y），encoder负责把输入X映射到隐向量Z，再由decoder把Z映射到输出Y。现在大多数场景下使用的Seq2Seq模型基于RNN构成的，</a:t>
            </a:r>
            <a:r>
              <a:rPr lang="zh-CN" altLang="en-US"/>
              <a:t>ok帆布一篇论文：《Convolutional Sequence to Sequence Learning》，提出了完全使用CNN来构成Seq2Seq模型，用于机器翻译，超越了谷歌创造的基于LSTM机器翻译的效果。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卷积大小前后不变，通过在前后填充</a:t>
            </a:r>
            <a:r>
              <a:rPr lang="en-US" altLang="zh-CN"/>
              <a:t>0</a:t>
            </a:r>
            <a:r>
              <a:rPr lang="zh-CN" altLang="en-US"/>
              <a:t>的方式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6" Type="http://schemas.openxmlformats.org/officeDocument/2006/relationships/notesSlide" Target="../notesSlides/notesSlide4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508559" y="2188962"/>
            <a:ext cx="81165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sz="2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Convolutional Sequence to Sequence Learning</a:t>
            </a:r>
            <a:endParaRPr sz="2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8415160" y="4667204"/>
            <a:ext cx="487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凌雪</a:t>
            </a:r>
            <a:endParaRPr lang="zh-CN" altLang="en-US" sz="1200" kern="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278388" y="4667204"/>
            <a:ext cx="103124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2018-10-20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13360"/>
            <a:ext cx="3592830" cy="4773930"/>
          </a:xfrm>
          <a:prstGeom prst="rect">
            <a:avLst/>
          </a:prstGeom>
        </p:spPr>
      </p:pic>
      <p:sp>
        <p:nvSpPr>
          <p:cNvPr id="2" name="流程图: 过程 1"/>
          <p:cNvSpPr/>
          <p:nvPr/>
        </p:nvSpPr>
        <p:spPr>
          <a:xfrm>
            <a:off x="47625" y="2995930"/>
            <a:ext cx="2386965" cy="1629410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DECODER</a:t>
            </a:r>
            <a:endParaRPr lang="en-US" altLang="zh-CN" sz="1000" b="1"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10" y="2035810"/>
            <a:ext cx="4965700" cy="6946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213360"/>
            <a:ext cx="3592830" cy="4773930"/>
          </a:xfrm>
          <a:prstGeom prst="rect">
            <a:avLst/>
          </a:prstGeom>
        </p:spPr>
      </p:pic>
      <p:sp>
        <p:nvSpPr>
          <p:cNvPr id="2" name="流程图: 过程 1"/>
          <p:cNvSpPr/>
          <p:nvPr/>
        </p:nvSpPr>
        <p:spPr>
          <a:xfrm>
            <a:off x="1270635" y="2037715"/>
            <a:ext cx="2122805" cy="12261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54500" y="151130"/>
            <a:ext cx="22663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Multi-step Attention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DECODER</a:t>
            </a:r>
            <a:endParaRPr lang="en-US" altLang="zh-CN" sz="1000" b="1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779" t="4940" r="4123" b="12617"/>
          <a:stretch>
            <a:fillRect/>
          </a:stretch>
        </p:blipFill>
        <p:spPr>
          <a:xfrm>
            <a:off x="3738880" y="712470"/>
            <a:ext cx="4257675" cy="1325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3208" t="2184" r="2458" b="7432"/>
          <a:stretch>
            <a:fillRect/>
          </a:stretch>
        </p:blipFill>
        <p:spPr>
          <a:xfrm>
            <a:off x="3938270" y="2569210"/>
            <a:ext cx="4058285" cy="215455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213360"/>
            <a:ext cx="3592830" cy="4773930"/>
          </a:xfrm>
          <a:prstGeom prst="rect">
            <a:avLst/>
          </a:prstGeom>
        </p:spPr>
      </p:pic>
      <p:sp>
        <p:nvSpPr>
          <p:cNvPr id="2" name="流程图: 过程 1"/>
          <p:cNvSpPr/>
          <p:nvPr/>
        </p:nvSpPr>
        <p:spPr>
          <a:xfrm>
            <a:off x="1270635" y="2037715"/>
            <a:ext cx="2122805" cy="12261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54500" y="151130"/>
            <a:ext cx="22663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Multi-step Attention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DECODER</a:t>
            </a:r>
            <a:endParaRPr lang="en-US" altLang="zh-CN" sz="1000" b="1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368" t="17436" r="10700" b="28103"/>
          <a:stretch>
            <a:fillRect/>
          </a:stretch>
        </p:blipFill>
        <p:spPr>
          <a:xfrm>
            <a:off x="4123055" y="681355"/>
            <a:ext cx="4348480" cy="674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3741" t="17747" r="4544" b="8128"/>
          <a:stretch>
            <a:fillRect/>
          </a:stretch>
        </p:blipFill>
        <p:spPr>
          <a:xfrm>
            <a:off x="3650615" y="1536065"/>
            <a:ext cx="5293360" cy="154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4417" t="11532" r="11665" b="11501"/>
          <a:stretch>
            <a:fillRect/>
          </a:stretch>
        </p:blipFill>
        <p:spPr>
          <a:xfrm>
            <a:off x="4254500" y="3263265"/>
            <a:ext cx="4403725" cy="154686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6723" t="8987" r="10203" b="6189"/>
          <a:stretch>
            <a:fillRect/>
          </a:stretch>
        </p:blipFill>
        <p:spPr>
          <a:xfrm>
            <a:off x="166370" y="177165"/>
            <a:ext cx="4037330" cy="4789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9727"/>
          <a:stretch>
            <a:fillRect/>
          </a:stretch>
        </p:blipFill>
        <p:spPr>
          <a:xfrm>
            <a:off x="4493260" y="-8890"/>
            <a:ext cx="4290060" cy="516191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0" y="1451610"/>
            <a:ext cx="4742815" cy="3275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8460" y="465455"/>
            <a:ext cx="420116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PPL </a:t>
            </a:r>
            <a:r>
              <a:rPr lang="en-US" altLang="zh-CN"/>
              <a:t>:</a:t>
            </a:r>
            <a:r>
              <a:rPr lang="zh-CN" altLang="en-US"/>
              <a:t>指在验证集上的困惑度</a:t>
            </a:r>
            <a:endParaRPr lang="zh-CN" altLang="en-US"/>
          </a:p>
          <a:p>
            <a:r>
              <a:rPr lang="en-US" altLang="zh-CN"/>
              <a:t>BLEU:</a:t>
            </a:r>
            <a:r>
              <a:rPr lang="zh-CN" altLang="en-US"/>
              <a:t>在机器翻译中往往对应有多种翻译，而且同样好，此时怎样评估一个机器翻译系统是一个难题。 常见的解决方法是通过BLEU得分来进行判断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" y="1689735"/>
            <a:ext cx="3533140" cy="303784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213360"/>
            <a:ext cx="3592830" cy="4773930"/>
          </a:xfrm>
          <a:prstGeom prst="rect">
            <a:avLst/>
          </a:prstGeom>
        </p:spPr>
      </p:pic>
      <p:sp>
        <p:nvSpPr>
          <p:cNvPr id="2" name="流程图: 过程 1"/>
          <p:cNvSpPr/>
          <p:nvPr/>
        </p:nvSpPr>
        <p:spPr>
          <a:xfrm>
            <a:off x="2134235" y="3522980"/>
            <a:ext cx="1456055" cy="146367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DECODER</a:t>
            </a:r>
            <a:endParaRPr lang="en-US" altLang="zh-CN" sz="1000" b="1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90" y="2187575"/>
            <a:ext cx="5380355" cy="82613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fairse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918845"/>
            <a:ext cx="6935470" cy="34963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075" y="125730"/>
            <a:ext cx="4700270" cy="495427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3605" y="678815"/>
            <a:ext cx="691451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1、Position Embedding，在输入信息中加入位置向量P=（p1,p2,....），把位置向量与词向量W=（w1，w2,.....）求和构成向量E=(w1+p1,w2+p2)，做为网络输入，使由CNN构成的Encoder和Decoder也具备了RNN捕捉输入Sequence中词的位置信息的功能。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2、层叠CNN构成了hierarchical representation表示。层叠的CNN拥有3个优点：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（1）捕获long-distance依赖关系。底层的CNN捕捉相聚较近的词之间的依赖关系，高层CNN捕捉较远词之间的依赖关系。通过层次化的结构，实现了类似RNN（LSTM）捕捉长度在20个词以上的Sequence的依赖关系的功能。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（2）效率高。假设一个sequence序列长度为n，采用RNN（LSTM）对其进行建模 需要进行n次操作，时间复杂度O（n）。相比，采用层叠CNN只需要进行n/k次操作，时间复杂度O（n/k）,k为卷积窗口大小。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3）可以并行化实现。RNN对sequence的建模依赖于序列的历史信息，因此不能并行实现。相比，层叠CNN正个sequence进行卷积，不依赖序列历史信息，可以并行实现，模型训练更快，特别是在工业生产，面临处理大数据量和实时要求比较高的情况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8360" y="718820"/>
            <a:ext cx="7301230" cy="237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3、融合了Residual connection的多层attention。通过attention决定输入的哪些信息是重要的，并逐步往下传递。把encoder的输出和decoder的输出做点乘（dot products），再归一化，再乘以encoder的输入X之后做为权重化后的结果加入到decoder中预测目标语言序列。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4、采用GLU做为gate mechanism。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每一层的输出都是一个线性映射X*W + b，被一个门gate：o（X*V+c）控制，通过做乘法来控制信息向下层流动的力度，o采用双曲正切S型激活函数。这个机制类似LSTM中的gate mechanism，对于语言建模非常有效，使模型可以选择那些词或特征对于预测下一个词是真的有效的。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5、进行了梯度裁剪和精细的权重初始化，加速模型训练和收敛。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105410"/>
            <a:ext cx="7526655" cy="2771775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02055" y="3293745"/>
            <a:ext cx="3443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Facebook 2017.5</a:t>
            </a:r>
            <a:endParaRPr lang="en-US" altLang="zh-CN"/>
          </a:p>
          <a:p>
            <a:r>
              <a:rPr lang="en-US" altLang="zh-CN"/>
              <a:t>完全使用CNN来构成Seq2Seq模型，用于机器翻译，超越了谷歌创造的基于LSTM机器翻译的效果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30" y="3171190"/>
            <a:ext cx="3912870" cy="14052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9" r="3620" b="36551"/>
          <a:stretch>
            <a:fillRect/>
          </a:stretch>
        </p:blipFill>
        <p:spPr>
          <a:xfrm>
            <a:off x="0" y="0"/>
            <a:ext cx="9144000" cy="29238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29391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3313492" y="1404781"/>
            <a:ext cx="219710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kern="1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en-US" altLang="zh-CN" sz="3200" kern="1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fairse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918845"/>
            <a:ext cx="6935470" cy="34963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" name="图片 25" descr="C:\Users\lingxue\Desktop\2018-10-20_144505.png2018-10-20_1445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875" y="256540"/>
            <a:ext cx="3741420" cy="45192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rcRect t="37524" b="18730"/>
          <a:stretch>
            <a:fillRect/>
          </a:stretch>
        </p:blipFill>
        <p:spPr>
          <a:xfrm>
            <a:off x="4352290" y="219075"/>
            <a:ext cx="3961765" cy="43751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rcRect t="-89" b="22933"/>
          <a:stretch>
            <a:fillRect/>
          </a:stretch>
        </p:blipFill>
        <p:spPr>
          <a:xfrm>
            <a:off x="4352290" y="918845"/>
            <a:ext cx="3872865" cy="5511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rcRect t="15020" b="18795"/>
          <a:stretch>
            <a:fillRect/>
          </a:stretch>
        </p:blipFill>
        <p:spPr>
          <a:xfrm>
            <a:off x="4857750" y="1822450"/>
            <a:ext cx="2438400" cy="52324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rcRect t="21288" b="12424"/>
          <a:stretch>
            <a:fillRect/>
          </a:stretch>
        </p:blipFill>
        <p:spPr>
          <a:xfrm>
            <a:off x="4533265" y="2684780"/>
            <a:ext cx="3780790" cy="5556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rcRect l="1486" t="23030" b="12424"/>
          <a:stretch>
            <a:fillRect/>
          </a:stretch>
        </p:blipFill>
        <p:spPr>
          <a:xfrm>
            <a:off x="3489325" y="3586480"/>
            <a:ext cx="5683885" cy="541020"/>
          </a:xfrm>
          <a:prstGeom prst="rect">
            <a:avLst/>
          </a:prstGeom>
        </p:spPr>
      </p:pic>
      <p:sp>
        <p:nvSpPr>
          <p:cNvPr id="2" name="流程图: 过程 1"/>
          <p:cNvSpPr/>
          <p:nvPr/>
        </p:nvSpPr>
        <p:spPr>
          <a:xfrm>
            <a:off x="415290" y="207645"/>
            <a:ext cx="2632075" cy="44640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4039235" y="2493645"/>
          <a:ext cx="819150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/>
                <a:gridCol w="273050"/>
                <a:gridCol w="273050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086985" y="2493645"/>
          <a:ext cx="81915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/>
                <a:gridCol w="273050"/>
                <a:gridCol w="273050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6213475" y="2621280"/>
            <a:ext cx="802005" cy="3390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步长为</a:t>
            </a:r>
            <a:r>
              <a:rPr lang="en-US" altLang="zh-CN" sz="1000"/>
              <a:t>1</a:t>
            </a:r>
            <a:endParaRPr lang="en-US" altLang="zh-CN" sz="1000"/>
          </a:p>
        </p:txBody>
      </p:sp>
      <p:graphicFrame>
        <p:nvGraphicFramePr>
          <p:cNvPr id="7" name="表格 6"/>
          <p:cNvGraphicFramePr/>
          <p:nvPr/>
        </p:nvGraphicFramePr>
        <p:xfrm>
          <a:off x="7203440" y="2493645"/>
          <a:ext cx="25908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039235" y="3797300"/>
          <a:ext cx="2045970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30"/>
                <a:gridCol w="227330"/>
                <a:gridCol w="227330"/>
                <a:gridCol w="227330"/>
                <a:gridCol w="227330"/>
                <a:gridCol w="227330"/>
                <a:gridCol w="227330"/>
                <a:gridCol w="227330"/>
                <a:gridCol w="227330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4039235" y="4197350"/>
          <a:ext cx="1329690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15"/>
                <a:gridCol w="221615"/>
                <a:gridCol w="221615"/>
                <a:gridCol w="221615"/>
                <a:gridCol w="221615"/>
                <a:gridCol w="221615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6213475" y="4094480"/>
            <a:ext cx="909955" cy="4006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步长为</a:t>
            </a:r>
            <a:r>
              <a:rPr lang="en-US" altLang="zh-CN" sz="1000"/>
              <a:t>f</a:t>
            </a:r>
            <a:endParaRPr lang="en-US" altLang="zh-CN" sz="1000"/>
          </a:p>
        </p:txBody>
      </p:sp>
      <p:graphicFrame>
        <p:nvGraphicFramePr>
          <p:cNvPr id="13" name="表格 12"/>
          <p:cNvGraphicFramePr/>
          <p:nvPr/>
        </p:nvGraphicFramePr>
        <p:xfrm>
          <a:off x="7203440" y="3900805"/>
          <a:ext cx="416560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590155" y="4350385"/>
            <a:ext cx="9398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转置之后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ENCODER</a:t>
            </a:r>
            <a:endParaRPr lang="en-US" altLang="zh-CN" sz="1000" b="1">
              <a:latin typeface="+mj-ea"/>
              <a:ea typeface="+mj-ea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3814445" y="509270"/>
            <a:ext cx="371475" cy="1257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3814445" y="2217420"/>
            <a:ext cx="371475" cy="2390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85920" y="988060"/>
            <a:ext cx="8293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encoder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4185920" y="3262630"/>
            <a:ext cx="8293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decoder</a:t>
            </a:r>
            <a:endParaRPr lang="en-US" altLang="zh-CN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animBg="1"/>
      <p:bldP spid="11" grpId="0" animBg="1"/>
      <p:bldP spid="14" grpId="0"/>
      <p:bldP spid="11" grpId="1" animBg="1"/>
      <p:bldP spid="11" grpId="2" animBg="1"/>
      <p:bldP spid="6" grpId="1" animBg="1"/>
      <p:bldP spid="14" grpId="1"/>
      <p:bldP spid="18" grpId="0" animBg="1"/>
      <p:bldP spid="20" grpId="0"/>
      <p:bldP spid="19" grpId="0" animBg="1"/>
      <p:bldP spid="21" grpId="0"/>
      <p:bldP spid="18" grpId="3" animBg="1"/>
      <p:bldP spid="20" grpId="3"/>
      <p:bldP spid="19" grpId="1" animBg="1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9140" r="11624" b="11398"/>
          <a:stretch>
            <a:fillRect/>
          </a:stretch>
        </p:blipFill>
        <p:spPr>
          <a:xfrm>
            <a:off x="4758055" y="213360"/>
            <a:ext cx="2785745" cy="615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391920"/>
            <a:ext cx="2609215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7564" b="28755"/>
          <a:stretch>
            <a:fillRect/>
          </a:stretch>
        </p:blipFill>
        <p:spPr>
          <a:xfrm>
            <a:off x="4804410" y="828675"/>
            <a:ext cx="2739390" cy="563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4608" t="28398" r="11438" b="30736"/>
          <a:stretch>
            <a:fillRect/>
          </a:stretch>
        </p:blipFill>
        <p:spPr>
          <a:xfrm>
            <a:off x="4271010" y="2728595"/>
            <a:ext cx="4581525" cy="599440"/>
          </a:xfrm>
          <a:prstGeom prst="rect">
            <a:avLst/>
          </a:prstGeom>
        </p:spPr>
      </p:pic>
      <p:pic>
        <p:nvPicPr>
          <p:cNvPr id="26" name="图片 25" descr="C:\Users\lingxue\Desktop\2018-10-20_144505.png2018-10-20_1445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795" y="202565"/>
            <a:ext cx="3696335" cy="4567555"/>
          </a:xfrm>
          <a:prstGeom prst="rect">
            <a:avLst/>
          </a:prstGeom>
        </p:spPr>
      </p:pic>
      <p:sp>
        <p:nvSpPr>
          <p:cNvPr id="2" name="流程图: 过程 1"/>
          <p:cNvSpPr/>
          <p:nvPr/>
        </p:nvSpPr>
        <p:spPr>
          <a:xfrm>
            <a:off x="353695" y="619760"/>
            <a:ext cx="3032125" cy="133921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4465" y="305435"/>
          <a:ext cx="12096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393700" imgH="203200" progId="Equation.KSEE3">
                  <p:embed/>
                </p:oleObj>
              </mc:Choice>
              <mc:Fallback>
                <p:oleObj name="" r:id="rId6" imgW="393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84465" y="305435"/>
                        <a:ext cx="12096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rcRect t="9074"/>
          <a:stretch>
            <a:fillRect/>
          </a:stretch>
        </p:blipFill>
        <p:spPr>
          <a:xfrm>
            <a:off x="4804410" y="2105025"/>
            <a:ext cx="3647440" cy="623570"/>
          </a:xfrm>
          <a:prstGeom prst="rect">
            <a:avLst/>
          </a:prstGeom>
        </p:spPr>
      </p:pic>
      <p:graphicFrame>
        <p:nvGraphicFramePr>
          <p:cNvPr id="19" name="表格 18"/>
          <p:cNvGraphicFramePr/>
          <p:nvPr/>
        </p:nvGraphicFramePr>
        <p:xfrm>
          <a:off x="3466465" y="1519555"/>
          <a:ext cx="803910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970"/>
                <a:gridCol w="267970"/>
                <a:gridCol w="267970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3466465" y="203200"/>
          <a:ext cx="80581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05"/>
                <a:gridCol w="268605"/>
                <a:gridCol w="268605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ENCODER</a:t>
            </a:r>
            <a:endParaRPr lang="en-US" altLang="zh-CN" sz="1000" b="1">
              <a:latin typeface="+mj-ea"/>
              <a:ea typeface="+mj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3735070" y="2884170"/>
          <a:ext cx="80581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05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529965" y="4072890"/>
            <a:ext cx="5201285" cy="822325"/>
            <a:chOff x="5559" y="6414"/>
            <a:chExt cx="8191" cy="129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/>
            <a:srcRect l="10569" r="12893"/>
            <a:stretch>
              <a:fillRect/>
            </a:stretch>
          </p:blipFill>
          <p:spPr>
            <a:xfrm>
              <a:off x="6061" y="6414"/>
              <a:ext cx="7082" cy="1295"/>
            </a:xfrm>
            <a:prstGeom prst="rect">
              <a:avLst/>
            </a:prstGeom>
          </p:spPr>
        </p:pic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559" y="6664"/>
            <a:ext cx="502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0" imgW="152400" imgH="241300" progId="Equation.KSEE3">
                    <p:embed/>
                  </p:oleObj>
                </mc:Choice>
                <mc:Fallback>
                  <p:oleObj name="" r:id="rId10" imgW="152400" imgH="2413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559" y="6664"/>
                          <a:ext cx="502" cy="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038" y="6664"/>
            <a:ext cx="712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2" imgW="215900" imgH="241300" progId="Equation.KSEE3">
                    <p:embed/>
                  </p:oleObj>
                </mc:Choice>
                <mc:Fallback>
                  <p:oleObj name="" r:id="rId12" imgW="215900" imgH="2413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3038" y="6664"/>
                          <a:ext cx="712" cy="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56790 L 0.000139 0.254444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" y="374015"/>
            <a:ext cx="19431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GLU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ENCODER</a:t>
            </a:r>
            <a:endParaRPr lang="en-US" altLang="zh-CN" sz="1000" b="1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4600"/>
          <a:stretch>
            <a:fillRect/>
          </a:stretch>
        </p:blipFill>
        <p:spPr>
          <a:xfrm>
            <a:off x="1390015" y="1065530"/>
            <a:ext cx="6114415" cy="813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608" t="28398" r="11438" b="30736"/>
          <a:stretch>
            <a:fillRect/>
          </a:stretch>
        </p:blipFill>
        <p:spPr>
          <a:xfrm>
            <a:off x="2156460" y="2272030"/>
            <a:ext cx="4581525" cy="599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1155" y="3028950"/>
            <a:ext cx="614362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GLU gate mechanism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每一层的输出都是一个线性映射X*W + b，被一个门gate：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（X*V+c）控制，通过做乘法来控制信息向下层流动的力度，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采用双曲正切S型激活函数。这个机制类似LSTM中的gate mechanism，对于语言建模非常有效，使模型可以选择那些词或特征对于预测下一个词是真的有效的。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45" y="4280535"/>
            <a:ext cx="2252980" cy="4464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" name="图片 25" descr="C:\Users\lingxue\Desktop\2018-10-20_144505.png2018-10-20_1445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0" y="257175"/>
            <a:ext cx="3592830" cy="4512945"/>
          </a:xfrm>
          <a:prstGeom prst="rect">
            <a:avLst/>
          </a:prstGeom>
        </p:spPr>
      </p:pic>
      <p:sp>
        <p:nvSpPr>
          <p:cNvPr id="2" name="流程图: 过程 1"/>
          <p:cNvSpPr/>
          <p:nvPr/>
        </p:nvSpPr>
        <p:spPr>
          <a:xfrm>
            <a:off x="2289175" y="450215"/>
            <a:ext cx="1045845" cy="1497330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7030" y="151130"/>
            <a:ext cx="22663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残差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ENCODER</a:t>
            </a:r>
            <a:endParaRPr lang="en-US" altLang="zh-CN" sz="1000" b="1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55" y="450215"/>
            <a:ext cx="4471670" cy="2629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23385" y="3326765"/>
            <a:ext cx="403987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Residual Network的基本结构</a:t>
            </a:r>
            <a:endParaRPr lang="zh-CN" altLang="en-US"/>
          </a:p>
          <a:p>
            <a:r>
              <a:rPr lang="zh-CN" altLang="en-US"/>
              <a:t>在此模型中，由于x直接连接到下一层，没有任何参数，即网络学习到的是F(x)</a:t>
            </a:r>
            <a:endParaRPr lang="zh-CN" altLang="en-US"/>
          </a:p>
          <a:p>
            <a:r>
              <a:rPr lang="zh-CN" altLang="en-US"/>
              <a:t>网络退化：在增加层数之后，网络的表达能力增强，可是训练精度却下降了，并不是overfit的原因。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415415" y="98679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9875" indent="-269875"/>
            <a:r>
              <a:rPr lang="en-US" sz="1400" b="0">
                <a:latin typeface="Calibri" panose="020F0502020204030204" charset="0"/>
                <a:ea typeface="宋体" panose="02010600030101010101" pitchFamily="2" charset="-122"/>
              </a:rPr>
              <a:t>1. </a:t>
            </a:r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堆叠过程是怎么做的？ </a:t>
            </a:r>
            <a:r>
              <a:rPr lang="en-US" altLang="zh-CN" sz="1400" b="0">
                <a:latin typeface="Calibri" panose="020F0502020204030204" charset="0"/>
                <a:ea typeface="宋体" panose="02010600030101010101" pitchFamily="2" charset="-122"/>
              </a:rPr>
              <a:t>k = 5  stack 6 blocks</a:t>
            </a:r>
            <a:endParaRPr lang="en-US" altLang="zh-CN" sz="1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15415" y="1614170"/>
          <a:ext cx="5848985" cy="19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95"/>
                <a:gridCol w="238125"/>
                <a:gridCol w="237490"/>
                <a:gridCol w="239395"/>
                <a:gridCol w="238125"/>
                <a:gridCol w="239395"/>
                <a:gridCol w="238760"/>
                <a:gridCol w="236855"/>
                <a:gridCol w="239395"/>
                <a:gridCol w="238760"/>
                <a:gridCol w="238760"/>
                <a:gridCol w="238760"/>
                <a:gridCol w="239395"/>
                <a:gridCol w="240665"/>
                <a:gridCol w="238125"/>
                <a:gridCol w="240665"/>
                <a:gridCol w="240665"/>
                <a:gridCol w="237490"/>
                <a:gridCol w="232410"/>
                <a:gridCol w="223520"/>
                <a:gridCol w="222885"/>
                <a:gridCol w="221615"/>
                <a:gridCol w="220345"/>
                <a:gridCol w="216535"/>
                <a:gridCol w="211455"/>
              </a:tblGrid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145" y="12065"/>
            <a:ext cx="878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+mj-ea"/>
                <a:ea typeface="+mj-ea"/>
              </a:rPr>
              <a:t>ENCODER</a:t>
            </a:r>
            <a:endParaRPr lang="en-US" altLang="zh-CN" sz="1000" b="1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" y="257175"/>
            <a:ext cx="17576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每个表格，代表一个元素，即一个词向量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62755" y="3257550"/>
            <a:ext cx="272415" cy="27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86505" y="2990850"/>
            <a:ext cx="1214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22320" y="2694940"/>
            <a:ext cx="2152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38450" y="2448560"/>
            <a:ext cx="3126740" cy="25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55215" y="2161540"/>
            <a:ext cx="4037330" cy="286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00555" y="1885315"/>
            <a:ext cx="493649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07160" y="1608455"/>
            <a:ext cx="5854065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430020" y="3629660"/>
            <a:ext cx="5819140" cy="808990"/>
            <a:chOff x="2252" y="5716"/>
            <a:chExt cx="9164" cy="1274"/>
          </a:xfrm>
        </p:grpSpPr>
        <p:sp>
          <p:nvSpPr>
            <p:cNvPr id="16" name="右大括号 15"/>
            <p:cNvSpPr/>
            <p:nvPr/>
          </p:nvSpPr>
          <p:spPr>
            <a:xfrm rot="5400000">
              <a:off x="6574" y="1394"/>
              <a:ext cx="521" cy="91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51" y="6520"/>
              <a:ext cx="1324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25</a:t>
              </a:r>
              <a:r>
                <a:rPr lang="zh-CN" altLang="en-US"/>
                <a:t>元素</a:t>
              </a:r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474335" y="485140"/>
            <a:ext cx="338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sequence序列长度为n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采用RNN（LSTM）时间复杂度O（n）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采用层叠CNN时间复杂度O（n/k）,k为卷积窗口大小。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animBg="1"/>
      <p:bldP spid="10" grpId="0" animBg="1"/>
      <p:bldP spid="11" grpId="0" bldLvl="0" animBg="1"/>
      <p:bldP spid="12" grpId="0" animBg="1"/>
      <p:bldP spid="13" grpId="0" animBg="1"/>
      <p:bldP spid="14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fairse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918845"/>
            <a:ext cx="6935470" cy="34963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1842</Words>
  <Application>WPS 演示</Application>
  <PresentationFormat>全屏显示(16:9)</PresentationFormat>
  <Paragraphs>503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微软雅黑 Light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凌小雪</cp:lastModifiedBy>
  <cp:revision>325</cp:revision>
  <dcterms:created xsi:type="dcterms:W3CDTF">2017-05-01T12:27:00Z</dcterms:created>
  <dcterms:modified xsi:type="dcterms:W3CDTF">2018-10-20T07:30:32Z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