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80" r:id="rId14"/>
    <p:sldId id="268" r:id="rId15"/>
    <p:sldId id="269" r:id="rId16"/>
    <p:sldId id="270" r:id="rId17"/>
    <p:sldId id="271" r:id="rId18"/>
    <p:sldId id="278" r:id="rId19"/>
    <p:sldId id="279" r:id="rId20"/>
    <p:sldId id="272" r:id="rId21"/>
    <p:sldId id="273" r:id="rId22"/>
    <p:sldId id="274" r:id="rId23"/>
    <p:sldId id="275" r:id="rId24"/>
    <p:sldId id="276" r:id="rId25"/>
    <p:sldId id="277" r:id="rId26"/>
    <p:sldId id="281" r:id="rId27"/>
    <p:sldId id="282" r:id="rId28"/>
    <p:sldId id="283" r:id="rId29"/>
    <p:sldId id="284" r:id="rId30"/>
    <p:sldId id="285" r:id="rId31"/>
    <p:sldId id="287" r:id="rId32"/>
    <p:sldId id="286" r:id="rId33"/>
    <p:sldId id="289" r:id="rId34"/>
    <p:sldId id="288" r:id="rId35"/>
    <p:sldId id="290" r:id="rId36"/>
    <p:sldId id="291" r:id="rId37"/>
    <p:sldId id="292" r:id="rId38"/>
    <p:sldId id="293" r:id="rId39"/>
    <p:sldId id="294" r:id="rId40"/>
    <p:sldId id="295"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9456284-EA31-4F07-9DB8-5841261ECD66}" type="datetimeFigureOut">
              <a:rPr lang="zh-CN" altLang="en-US" smtClean="0"/>
              <a:t>2018/11/16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E4972-3B58-4B5A-B57F-897C082A07AF}" type="slidenum">
              <a:rPr lang="zh-CN" altLang="en-US" smtClean="0"/>
              <a:t>‹#›</a:t>
            </a:fld>
            <a:endParaRPr lang="zh-CN" altLang="en-US"/>
          </a:p>
        </p:txBody>
      </p:sp>
    </p:spTree>
    <p:extLst>
      <p:ext uri="{BB962C8B-B14F-4D97-AF65-F5344CB8AC3E}">
        <p14:creationId xmlns:p14="http://schemas.microsoft.com/office/powerpoint/2010/main" val="68290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456284-EA31-4F07-9DB8-5841261ECD66}" type="datetimeFigureOut">
              <a:rPr lang="zh-CN" altLang="en-US" smtClean="0"/>
              <a:t>2018/11/16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E4972-3B58-4B5A-B57F-897C082A07AF}" type="slidenum">
              <a:rPr lang="zh-CN" altLang="en-US" smtClean="0"/>
              <a:t>‹#›</a:t>
            </a:fld>
            <a:endParaRPr lang="zh-CN" altLang="en-US"/>
          </a:p>
        </p:txBody>
      </p:sp>
    </p:spTree>
    <p:extLst>
      <p:ext uri="{BB962C8B-B14F-4D97-AF65-F5344CB8AC3E}">
        <p14:creationId xmlns:p14="http://schemas.microsoft.com/office/powerpoint/2010/main" val="3434376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456284-EA31-4F07-9DB8-5841261ECD66}" type="datetimeFigureOut">
              <a:rPr lang="zh-CN" altLang="en-US" smtClean="0"/>
              <a:t>2018/11/16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E4972-3B58-4B5A-B57F-897C082A07AF}" type="slidenum">
              <a:rPr lang="zh-CN" altLang="en-US" smtClean="0"/>
              <a:t>‹#›</a:t>
            </a:fld>
            <a:endParaRPr lang="zh-CN" altLang="en-US"/>
          </a:p>
        </p:txBody>
      </p:sp>
    </p:spTree>
    <p:extLst>
      <p:ext uri="{BB962C8B-B14F-4D97-AF65-F5344CB8AC3E}">
        <p14:creationId xmlns:p14="http://schemas.microsoft.com/office/powerpoint/2010/main" val="315397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456284-EA31-4F07-9DB8-5841261ECD66}" type="datetimeFigureOut">
              <a:rPr lang="zh-CN" altLang="en-US" smtClean="0"/>
              <a:t>2018/11/16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E4972-3B58-4B5A-B57F-897C082A07AF}" type="slidenum">
              <a:rPr lang="zh-CN" altLang="en-US" smtClean="0"/>
              <a:t>‹#›</a:t>
            </a:fld>
            <a:endParaRPr lang="zh-CN" altLang="en-US"/>
          </a:p>
        </p:txBody>
      </p:sp>
    </p:spTree>
    <p:extLst>
      <p:ext uri="{BB962C8B-B14F-4D97-AF65-F5344CB8AC3E}">
        <p14:creationId xmlns:p14="http://schemas.microsoft.com/office/powerpoint/2010/main" val="43080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9456284-EA31-4F07-9DB8-5841261ECD66}" type="datetimeFigureOut">
              <a:rPr lang="zh-CN" altLang="en-US" smtClean="0"/>
              <a:t>2018/11/16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E4972-3B58-4B5A-B57F-897C082A07AF}" type="slidenum">
              <a:rPr lang="zh-CN" altLang="en-US" smtClean="0"/>
              <a:t>‹#›</a:t>
            </a:fld>
            <a:endParaRPr lang="zh-CN" altLang="en-US"/>
          </a:p>
        </p:txBody>
      </p:sp>
    </p:spTree>
    <p:extLst>
      <p:ext uri="{BB962C8B-B14F-4D97-AF65-F5344CB8AC3E}">
        <p14:creationId xmlns:p14="http://schemas.microsoft.com/office/powerpoint/2010/main" val="195890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456284-EA31-4F07-9DB8-5841261ECD66}" type="datetimeFigureOut">
              <a:rPr lang="zh-CN" altLang="en-US" smtClean="0"/>
              <a:t>2018/11/16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E4972-3B58-4B5A-B57F-897C082A07AF}" type="slidenum">
              <a:rPr lang="zh-CN" altLang="en-US" smtClean="0"/>
              <a:t>‹#›</a:t>
            </a:fld>
            <a:endParaRPr lang="zh-CN" altLang="en-US"/>
          </a:p>
        </p:txBody>
      </p:sp>
    </p:spTree>
    <p:extLst>
      <p:ext uri="{BB962C8B-B14F-4D97-AF65-F5344CB8AC3E}">
        <p14:creationId xmlns:p14="http://schemas.microsoft.com/office/powerpoint/2010/main" val="290097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456284-EA31-4F07-9DB8-5841261ECD66}" type="datetimeFigureOut">
              <a:rPr lang="zh-CN" altLang="en-US" smtClean="0"/>
              <a:t>2018/11/16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7E4972-3B58-4B5A-B57F-897C082A07AF}" type="slidenum">
              <a:rPr lang="zh-CN" altLang="en-US" smtClean="0"/>
              <a:t>‹#›</a:t>
            </a:fld>
            <a:endParaRPr lang="zh-CN" altLang="en-US"/>
          </a:p>
        </p:txBody>
      </p:sp>
    </p:spTree>
    <p:extLst>
      <p:ext uri="{BB962C8B-B14F-4D97-AF65-F5344CB8AC3E}">
        <p14:creationId xmlns:p14="http://schemas.microsoft.com/office/powerpoint/2010/main" val="186185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456284-EA31-4F07-9DB8-5841261ECD66}" type="datetimeFigureOut">
              <a:rPr lang="zh-CN" altLang="en-US" smtClean="0"/>
              <a:t>2018/11/16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7E4972-3B58-4B5A-B57F-897C082A07AF}" type="slidenum">
              <a:rPr lang="zh-CN" altLang="en-US" smtClean="0"/>
              <a:t>‹#›</a:t>
            </a:fld>
            <a:endParaRPr lang="zh-CN" altLang="en-US"/>
          </a:p>
        </p:txBody>
      </p:sp>
    </p:spTree>
    <p:extLst>
      <p:ext uri="{BB962C8B-B14F-4D97-AF65-F5344CB8AC3E}">
        <p14:creationId xmlns:p14="http://schemas.microsoft.com/office/powerpoint/2010/main" val="276636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6284-EA31-4F07-9DB8-5841261ECD66}" type="datetimeFigureOut">
              <a:rPr lang="zh-CN" altLang="en-US" smtClean="0"/>
              <a:t>2018/11/16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7E4972-3B58-4B5A-B57F-897C082A07AF}" type="slidenum">
              <a:rPr lang="zh-CN" altLang="en-US" smtClean="0"/>
              <a:t>‹#›</a:t>
            </a:fld>
            <a:endParaRPr lang="zh-CN" altLang="en-US"/>
          </a:p>
        </p:txBody>
      </p:sp>
    </p:spTree>
    <p:extLst>
      <p:ext uri="{BB962C8B-B14F-4D97-AF65-F5344CB8AC3E}">
        <p14:creationId xmlns:p14="http://schemas.microsoft.com/office/powerpoint/2010/main" val="261581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9456284-EA31-4F07-9DB8-5841261ECD66}" type="datetimeFigureOut">
              <a:rPr lang="zh-CN" altLang="en-US" smtClean="0"/>
              <a:t>2018/11/16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E4972-3B58-4B5A-B57F-897C082A07AF}" type="slidenum">
              <a:rPr lang="zh-CN" altLang="en-US" smtClean="0"/>
              <a:t>‹#›</a:t>
            </a:fld>
            <a:endParaRPr lang="zh-CN" altLang="en-US"/>
          </a:p>
        </p:txBody>
      </p:sp>
    </p:spTree>
    <p:extLst>
      <p:ext uri="{BB962C8B-B14F-4D97-AF65-F5344CB8AC3E}">
        <p14:creationId xmlns:p14="http://schemas.microsoft.com/office/powerpoint/2010/main" val="2869032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9456284-EA31-4F07-9DB8-5841261ECD66}" type="datetimeFigureOut">
              <a:rPr lang="zh-CN" altLang="en-US" smtClean="0"/>
              <a:t>2018/11/16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E4972-3B58-4B5A-B57F-897C082A07AF}" type="slidenum">
              <a:rPr lang="zh-CN" altLang="en-US" smtClean="0"/>
              <a:t>‹#›</a:t>
            </a:fld>
            <a:endParaRPr lang="zh-CN" altLang="en-US"/>
          </a:p>
        </p:txBody>
      </p:sp>
    </p:spTree>
    <p:extLst>
      <p:ext uri="{BB962C8B-B14F-4D97-AF65-F5344CB8AC3E}">
        <p14:creationId xmlns:p14="http://schemas.microsoft.com/office/powerpoint/2010/main" val="270246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6284-EA31-4F07-9DB8-5841261ECD66}" type="datetimeFigureOut">
              <a:rPr lang="zh-CN" altLang="en-US" smtClean="0"/>
              <a:t>2018/11/16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E4972-3B58-4B5A-B57F-897C082A07AF}" type="slidenum">
              <a:rPr lang="zh-CN" altLang="en-US" smtClean="0"/>
              <a:t>‹#›</a:t>
            </a:fld>
            <a:endParaRPr lang="zh-CN" altLang="en-US"/>
          </a:p>
        </p:txBody>
      </p:sp>
    </p:spTree>
    <p:extLst>
      <p:ext uri="{BB962C8B-B14F-4D97-AF65-F5344CB8AC3E}">
        <p14:creationId xmlns:p14="http://schemas.microsoft.com/office/powerpoint/2010/main" val="2543764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anose="020B0503020204020204" pitchFamily="34" charset="-122"/>
                <a:ea typeface="微软雅黑" panose="020B0503020204020204" pitchFamily="34" charset="-122"/>
              </a:rPr>
              <a:t>Word Embedding</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r>
              <a:rPr lang="zh-CN" altLang="en-US" dirty="0" smtClean="0"/>
              <a:t>                                                                                     </a:t>
            </a:r>
            <a:r>
              <a:rPr lang="en-US" altLang="zh-CN"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高畅</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8587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神经网络语言模型</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33856" y="2047578"/>
            <a:ext cx="9482328"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2003</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年，</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Bengio </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等人在</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 Neural Probabilistic Language Model》</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这篇论文中提出神经网络语言模型（</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Neural Network Language Model</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NNLM</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）。该模型在学习语言模型的同时，也得到了词向量，</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NNLM </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同样也是对 </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 </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元语言模型进行建模，估算                                       的值。但与传统方法不同的是，</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NNLM</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不通过计数的方法对</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元条件概率进行估计，而是直接通过一个神经网络结构，对其进行建模求解。</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677667" y="3768667"/>
            <a:ext cx="3412701" cy="492437"/>
          </a:xfrm>
          <a:prstGeom prst="rect">
            <a:avLst/>
          </a:prstGeom>
        </p:spPr>
      </p:pic>
    </p:spTree>
    <p:extLst>
      <p:ext uri="{BB962C8B-B14F-4D97-AF65-F5344CB8AC3E}">
        <p14:creationId xmlns:p14="http://schemas.microsoft.com/office/powerpoint/2010/main" val="32936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神经网络语言模型</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6" name="图片 5"/>
          <p:cNvPicPr/>
          <p:nvPr/>
        </p:nvPicPr>
        <p:blipFill>
          <a:blip r:embed="rId2"/>
          <a:stretch>
            <a:fillRect/>
          </a:stretch>
        </p:blipFill>
        <p:spPr>
          <a:xfrm>
            <a:off x="1497964" y="1747646"/>
            <a:ext cx="5424043" cy="3437001"/>
          </a:xfrm>
          <a:prstGeom prst="rect">
            <a:avLst/>
          </a:prstGeom>
        </p:spPr>
      </p:pic>
      <p:pic>
        <p:nvPicPr>
          <p:cNvPr id="3" name="图片 2"/>
          <p:cNvPicPr>
            <a:picLocks noChangeAspect="1"/>
          </p:cNvPicPr>
          <p:nvPr/>
        </p:nvPicPr>
        <p:blipFill>
          <a:blip r:embed="rId3"/>
          <a:stretch>
            <a:fillRect/>
          </a:stretch>
        </p:blipFill>
        <p:spPr>
          <a:xfrm>
            <a:off x="7028389" y="4229318"/>
            <a:ext cx="4371429" cy="447619"/>
          </a:xfrm>
          <a:prstGeom prst="rect">
            <a:avLst/>
          </a:prstGeom>
        </p:spPr>
      </p:pic>
      <p:pic>
        <p:nvPicPr>
          <p:cNvPr id="7" name="图片 6"/>
          <p:cNvPicPr>
            <a:picLocks noChangeAspect="1"/>
          </p:cNvPicPr>
          <p:nvPr/>
        </p:nvPicPr>
        <p:blipFill>
          <a:blip r:embed="rId4"/>
          <a:stretch>
            <a:fillRect/>
          </a:stretch>
        </p:blipFill>
        <p:spPr>
          <a:xfrm>
            <a:off x="7028389" y="3230029"/>
            <a:ext cx="2342857" cy="476190"/>
          </a:xfrm>
          <a:prstGeom prst="rect">
            <a:avLst/>
          </a:prstGeom>
        </p:spPr>
      </p:pic>
      <p:pic>
        <p:nvPicPr>
          <p:cNvPr id="8" name="图片 7"/>
          <p:cNvPicPr>
            <a:picLocks noChangeAspect="1"/>
          </p:cNvPicPr>
          <p:nvPr/>
        </p:nvPicPr>
        <p:blipFill>
          <a:blip r:embed="rId5"/>
          <a:stretch>
            <a:fillRect/>
          </a:stretch>
        </p:blipFill>
        <p:spPr>
          <a:xfrm>
            <a:off x="7028389" y="2364074"/>
            <a:ext cx="2542857" cy="342857"/>
          </a:xfrm>
          <a:prstGeom prst="rect">
            <a:avLst/>
          </a:prstGeom>
        </p:spPr>
      </p:pic>
      <p:pic>
        <p:nvPicPr>
          <p:cNvPr id="10" name="图片 9"/>
          <p:cNvPicPr>
            <a:picLocks noChangeAspect="1"/>
          </p:cNvPicPr>
          <p:nvPr/>
        </p:nvPicPr>
        <p:blipFill>
          <a:blip r:embed="rId6"/>
          <a:stretch>
            <a:fillRect/>
          </a:stretch>
        </p:blipFill>
        <p:spPr>
          <a:xfrm>
            <a:off x="3187509" y="5468537"/>
            <a:ext cx="6313806" cy="954607"/>
          </a:xfrm>
          <a:prstGeom prst="rect">
            <a:avLst/>
          </a:prstGeom>
        </p:spPr>
      </p:pic>
    </p:spTree>
    <p:extLst>
      <p:ext uri="{BB962C8B-B14F-4D97-AF65-F5344CB8AC3E}">
        <p14:creationId xmlns:p14="http://schemas.microsoft.com/office/powerpoint/2010/main" val="223352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神经网络语言模型</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3" name="图片 2"/>
          <p:cNvPicPr>
            <a:picLocks noChangeAspect="1"/>
          </p:cNvPicPr>
          <p:nvPr/>
        </p:nvPicPr>
        <p:blipFill>
          <a:blip r:embed="rId2"/>
          <a:stretch>
            <a:fillRect/>
          </a:stretch>
        </p:blipFill>
        <p:spPr>
          <a:xfrm>
            <a:off x="2271668" y="2038409"/>
            <a:ext cx="5380952" cy="952381"/>
          </a:xfrm>
          <a:prstGeom prst="rect">
            <a:avLst/>
          </a:prstGeom>
        </p:spPr>
      </p:pic>
      <p:sp>
        <p:nvSpPr>
          <p:cNvPr id="6" name="文本框 5"/>
          <p:cNvSpPr txBox="1"/>
          <p:nvPr/>
        </p:nvSpPr>
        <p:spPr>
          <a:xfrm>
            <a:off x="8174736" y="2221992"/>
            <a:ext cx="138988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softmax</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2573420" y="3127950"/>
            <a:ext cx="4476190" cy="961905"/>
          </a:xfrm>
          <a:prstGeom prst="rect">
            <a:avLst/>
          </a:prstGeom>
        </p:spPr>
      </p:pic>
      <p:sp>
        <p:nvSpPr>
          <p:cNvPr id="8" name="文本框 7"/>
          <p:cNvSpPr txBox="1"/>
          <p:nvPr/>
        </p:nvSpPr>
        <p:spPr>
          <a:xfrm>
            <a:off x="8174736" y="3378069"/>
            <a:ext cx="14996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目标函数</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9" name="图片 8"/>
          <p:cNvPicPr>
            <a:picLocks noChangeAspect="1"/>
          </p:cNvPicPr>
          <p:nvPr/>
        </p:nvPicPr>
        <p:blipFill>
          <a:blip r:embed="rId4"/>
          <a:stretch>
            <a:fillRect/>
          </a:stretch>
        </p:blipFill>
        <p:spPr>
          <a:xfrm>
            <a:off x="2573420" y="4658151"/>
            <a:ext cx="4809524" cy="723810"/>
          </a:xfrm>
          <a:prstGeom prst="rect">
            <a:avLst/>
          </a:prstGeom>
        </p:spPr>
      </p:pic>
      <p:sp>
        <p:nvSpPr>
          <p:cNvPr id="10" name="文本框 9"/>
          <p:cNvSpPr txBox="1"/>
          <p:nvPr/>
        </p:nvSpPr>
        <p:spPr>
          <a:xfrm>
            <a:off x="8174736" y="4789223"/>
            <a:ext cx="14996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参数更新</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21544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神经网络语言模型</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33856" y="2047578"/>
            <a:ext cx="9482328" cy="2677656"/>
          </a:xfrm>
          <a:prstGeom prst="rect">
            <a:avLst/>
          </a:prstGeom>
        </p:spPr>
        <p:txBody>
          <a:bodyPr wrap="square">
            <a:spAutoFit/>
          </a:bodyPr>
          <a:lstStyle/>
          <a:p>
            <a:pPr lvl="0"/>
            <a:r>
              <a:rPr lang="zh-CN" altLang="en-US" sz="2800" dirty="0" smtClean="0">
                <a:solidFill>
                  <a:prstClr val="black"/>
                </a:solidFill>
                <a:latin typeface="Times New Roman" panose="02020603050405020304" pitchFamily="18" charset="0"/>
                <a:cs typeface="Times New Roman" panose="02020603050405020304" pitchFamily="18" charset="0"/>
              </a:rPr>
              <a:t>        神经网络</a:t>
            </a:r>
            <a:r>
              <a:rPr lang="zh-CN" altLang="en-US" sz="2800" dirty="0">
                <a:solidFill>
                  <a:prstClr val="black"/>
                </a:solidFill>
                <a:latin typeface="Times New Roman" panose="02020603050405020304" pitchFamily="18" charset="0"/>
                <a:cs typeface="Times New Roman" panose="02020603050405020304" pitchFamily="18" charset="0"/>
              </a:rPr>
              <a:t>语言模型中的词向量出现在两个地方。一个是在输入层中，各词的词向量存于一个</a:t>
            </a:r>
            <a:r>
              <a:rPr lang="en-US" altLang="zh-CN" sz="2800" dirty="0">
                <a:solidFill>
                  <a:prstClr val="black"/>
                </a:solidFill>
                <a:latin typeface="Times New Roman" panose="02020603050405020304" pitchFamily="18" charset="0"/>
                <a:cs typeface="Times New Roman" panose="02020603050405020304" pitchFamily="18" charset="0"/>
              </a:rPr>
              <a:t>|e|×|V|</a:t>
            </a:r>
            <a:r>
              <a:rPr lang="zh-CN" altLang="en-US" sz="2800" dirty="0">
                <a:solidFill>
                  <a:prstClr val="black"/>
                </a:solidFill>
                <a:latin typeface="Times New Roman" panose="02020603050405020304" pitchFamily="18" charset="0"/>
                <a:cs typeface="Times New Roman" panose="02020603050405020304" pitchFamily="18" charset="0"/>
              </a:rPr>
              <a:t>维的实数矩阵中，词</a:t>
            </a:r>
            <a:r>
              <a:rPr lang="en-US" altLang="zh-CN" sz="2800" dirty="0">
                <a:solidFill>
                  <a:prstClr val="black"/>
                </a:solidFill>
                <a:latin typeface="Times New Roman" panose="02020603050405020304" pitchFamily="18" charset="0"/>
                <a:cs typeface="Times New Roman" panose="02020603050405020304" pitchFamily="18" charset="0"/>
              </a:rPr>
              <a:t>w</a:t>
            </a:r>
            <a:r>
              <a:rPr lang="zh-CN" altLang="en-US" sz="2800" dirty="0">
                <a:solidFill>
                  <a:prstClr val="black"/>
                </a:solidFill>
                <a:latin typeface="Times New Roman" panose="02020603050405020304" pitchFamily="18" charset="0"/>
                <a:cs typeface="Times New Roman" panose="02020603050405020304" pitchFamily="18" charset="0"/>
              </a:rPr>
              <a:t>到其词向量 </a:t>
            </a:r>
            <a:r>
              <a:rPr lang="en-US" altLang="zh-CN" sz="2800" dirty="0">
                <a:solidFill>
                  <a:prstClr val="black"/>
                </a:solidFill>
                <a:latin typeface="Times New Roman" panose="02020603050405020304" pitchFamily="18" charset="0"/>
                <a:cs typeface="Times New Roman" panose="02020603050405020304" pitchFamily="18" charset="0"/>
              </a:rPr>
              <a:t>e(w) </a:t>
            </a:r>
            <a:r>
              <a:rPr lang="zh-CN" altLang="en-US" sz="2800" dirty="0">
                <a:solidFill>
                  <a:prstClr val="black"/>
                </a:solidFill>
                <a:latin typeface="Times New Roman" panose="02020603050405020304" pitchFamily="18" charset="0"/>
                <a:cs typeface="Times New Roman" panose="02020603050405020304" pitchFamily="18" charset="0"/>
              </a:rPr>
              <a:t>的转化就是从该矩阵中取出一列。另一个是在隐藏层到输出层的权重矩阵中。由于 </a:t>
            </a:r>
            <a:r>
              <a:rPr lang="en-US" altLang="zh-CN" sz="2800" dirty="0">
                <a:solidFill>
                  <a:prstClr val="black"/>
                </a:solidFill>
                <a:latin typeface="Times New Roman" panose="02020603050405020304" pitchFamily="18" charset="0"/>
                <a:cs typeface="Times New Roman" panose="02020603050405020304" pitchFamily="18" charset="0"/>
              </a:rPr>
              <a:t>Bengio </a:t>
            </a:r>
            <a:r>
              <a:rPr lang="zh-CN" altLang="en-US" sz="2800" dirty="0">
                <a:solidFill>
                  <a:prstClr val="black"/>
                </a:solidFill>
                <a:latin typeface="Times New Roman" panose="02020603050405020304" pitchFamily="18" charset="0"/>
                <a:cs typeface="Times New Roman" panose="02020603050405020304" pitchFamily="18" charset="0"/>
              </a:rPr>
              <a:t>等人的工作只考虑对语言模型的建模，词向量只是其副产品，因此他们并没有指出哪一套向量作为词向量效果更好。</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4384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神经网络语言模型</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33856" y="2047578"/>
            <a:ext cx="9482328" cy="2677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神经网络语言模型之所以能对 </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 </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元条件概率进行更好的建模，缓解数据稀疏问题，是因为它使用词序列的词向量对上文进行表示，而传统语言模型使用的是各词的独热表示作为上文的表示。利用这种低维的实数表示，可以使</a:t>
            </a:r>
            <a:r>
              <a:rPr kumimoji="0" lang="zh-CN" altLang="en-US" sz="2800" b="0" i="0" u="none" strike="noStrike" kern="1200" cap="none" spc="0" normalizeH="0" baseline="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相似的上文预测出相似的目标词</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，而传统模型中只能通过</a:t>
            </a:r>
            <a:r>
              <a:rPr kumimoji="0" lang="zh-CN" altLang="en-US" sz="2800" b="0" i="0" u="none" strike="noStrike" kern="1200" cap="none" spc="0" normalizeH="0" baseline="0" noProof="0" dirty="0" smtClean="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相同的上下文预测出相同的目标词。</a:t>
            </a:r>
            <a:endParaRPr kumimoji="0" lang="zh-CN"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8147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神经网络语言模型</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060704" y="2047578"/>
            <a:ext cx="9774936"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2010</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年，</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Mikolov</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等人提出循环神经网络语言模型（</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Recurrent Neural Network based Language Model</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RNNLM</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），直接对                                        进行建模，而不是使用前</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n-1</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个词，因此，</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RNNLM </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可以利用所有的上文信息，预测下一个词。</a:t>
            </a:r>
          </a:p>
        </p:txBody>
      </p:sp>
      <p:pic>
        <p:nvPicPr>
          <p:cNvPr id="4" name="图片 3"/>
          <p:cNvPicPr>
            <a:picLocks noChangeAspect="1"/>
          </p:cNvPicPr>
          <p:nvPr/>
        </p:nvPicPr>
        <p:blipFill>
          <a:blip r:embed="rId2"/>
          <a:stretch>
            <a:fillRect/>
          </a:stretch>
        </p:blipFill>
        <p:spPr>
          <a:xfrm>
            <a:off x="2330195" y="2937231"/>
            <a:ext cx="3412701" cy="492437"/>
          </a:xfrm>
          <a:prstGeom prst="rect">
            <a:avLst/>
          </a:prstGeom>
        </p:spPr>
      </p:pic>
    </p:spTree>
    <p:extLst>
      <p:ext uri="{BB962C8B-B14F-4D97-AF65-F5344CB8AC3E}">
        <p14:creationId xmlns:p14="http://schemas.microsoft.com/office/powerpoint/2010/main" val="147942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神经网络语言模型</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6" name="图片 5"/>
          <p:cNvPicPr/>
          <p:nvPr/>
        </p:nvPicPr>
        <p:blipFill>
          <a:blip r:embed="rId2"/>
          <a:stretch>
            <a:fillRect/>
          </a:stretch>
        </p:blipFill>
        <p:spPr>
          <a:xfrm>
            <a:off x="1921002" y="1861184"/>
            <a:ext cx="4653534" cy="3460624"/>
          </a:xfrm>
          <a:prstGeom prst="rect">
            <a:avLst/>
          </a:prstGeom>
        </p:spPr>
      </p:pic>
      <p:pic>
        <p:nvPicPr>
          <p:cNvPr id="3" name="图片 2"/>
          <p:cNvPicPr>
            <a:picLocks noChangeAspect="1"/>
          </p:cNvPicPr>
          <p:nvPr/>
        </p:nvPicPr>
        <p:blipFill>
          <a:blip r:embed="rId3"/>
          <a:stretch>
            <a:fillRect/>
          </a:stretch>
        </p:blipFill>
        <p:spPr>
          <a:xfrm>
            <a:off x="6958584" y="3347766"/>
            <a:ext cx="3393465" cy="487459"/>
          </a:xfrm>
          <a:prstGeom prst="rect">
            <a:avLst/>
          </a:prstGeom>
        </p:spPr>
      </p:pic>
    </p:spTree>
    <p:extLst>
      <p:ext uri="{BB962C8B-B14F-4D97-AF65-F5344CB8AC3E}">
        <p14:creationId xmlns:p14="http://schemas.microsoft.com/office/powerpoint/2010/main" val="2789529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word2vec</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33856" y="2047578"/>
            <a:ext cx="9784080"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word2vec</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是 </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Google </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在 </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2013</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年年中开源的一款训练词向量的高效工具，采用的模型有 </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CBOW</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Continuous Bag-Of-Words</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，即连续词袋模型）和</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Skip-Gram </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两种，</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Tomas Mikolov</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在</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2013</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年发表的两篇论文</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——Efficient Estimation of Word Representations in Vector Space</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和</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Distributed Representations of Words and Phrases and their Compositionality</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中发布了这个工具包。</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28292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25296" y="2328595"/>
            <a:ext cx="10561320" cy="461665"/>
          </a:xfrm>
          <a:prstGeom prst="rect">
            <a:avLst/>
          </a:prstGeom>
        </p:spPr>
        <p:txBody>
          <a:bodyPr wrap="square">
            <a:spAutoFit/>
          </a:bodyPr>
          <a:lstStyle/>
          <a:p>
            <a:pPr marL="0" marR="0" lvl="0" indent="361950" algn="just"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vector(“King”) - vector(“Man”) + vector(“Woman”)~=vector(“Queen”)</a:t>
            </a:r>
            <a:endPar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词</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向量的规律</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6" name="矩形 5"/>
          <p:cNvSpPr/>
          <p:nvPr/>
        </p:nvSpPr>
        <p:spPr>
          <a:xfrm>
            <a:off x="1225296" y="3325291"/>
            <a:ext cx="10561320" cy="461665"/>
          </a:xfrm>
          <a:prstGeom prst="rect">
            <a:avLst/>
          </a:prstGeom>
        </p:spPr>
        <p:txBody>
          <a:bodyPr wrap="square">
            <a:spAutoFit/>
          </a:bodyPr>
          <a:lstStyle/>
          <a:p>
            <a:pPr marL="0" marR="0" lvl="0" indent="361950" algn="just" defTabSz="914400" rtl="0" eaLnBrk="1" fontAlgn="auto" latinLnBrk="0" hangingPunct="1">
              <a:lnSpc>
                <a:spcPct val="100000"/>
              </a:lnSpc>
              <a:spcBef>
                <a:spcPts val="0"/>
              </a:spcBef>
              <a:spcAft>
                <a:spcPts val="0"/>
              </a:spcAft>
              <a:buClrTx/>
              <a:buSzTx/>
              <a:buFontTx/>
              <a:buNone/>
              <a:tabLst/>
              <a:defRPr/>
            </a:pPr>
            <a:r>
              <a:rPr kumimoji="0" lang="it-IT" altLang="zh-CN" sz="24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vec(“Russia”) + vec(“river”)</a:t>
            </a:r>
            <a:r>
              <a:rPr kumimoji="0" lang="zh-CN" altLang="it-IT" sz="24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it-IT" altLang="zh-CN" sz="24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vec(“Volga River”)</a:t>
            </a:r>
            <a:endPar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6"/>
          <p:cNvSpPr/>
          <p:nvPr/>
        </p:nvSpPr>
        <p:spPr>
          <a:xfrm>
            <a:off x="1225296" y="4020235"/>
            <a:ext cx="10561320" cy="461665"/>
          </a:xfrm>
          <a:prstGeom prst="rect">
            <a:avLst/>
          </a:prstGeom>
        </p:spPr>
        <p:txBody>
          <a:bodyPr wrap="square">
            <a:spAutoFit/>
          </a:bodyPr>
          <a:lstStyle/>
          <a:p>
            <a:pPr marL="0" marR="0" lvl="0" indent="361950" algn="just" defTabSz="914400" rtl="0" eaLnBrk="1" fontAlgn="auto" latinLnBrk="0" hangingPunct="1">
              <a:lnSpc>
                <a:spcPct val="100000"/>
              </a:lnSpc>
              <a:spcBef>
                <a:spcPts val="0"/>
              </a:spcBef>
              <a:spcAft>
                <a:spcPts val="0"/>
              </a:spcAft>
              <a:buClrTx/>
              <a:buSzTx/>
              <a:buFontTx/>
              <a:buNone/>
              <a:tabLst/>
              <a:defRPr/>
            </a:pPr>
            <a:r>
              <a:rPr kumimoji="0" lang="it-IT" altLang="zh-CN" sz="24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vec(“Germany”) + vec(“capital”)</a:t>
            </a:r>
            <a:r>
              <a:rPr kumimoji="0" lang="zh-CN" altLang="en-US" sz="24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it-IT" altLang="zh-CN" sz="24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vec(“Berlin”)</a:t>
            </a:r>
            <a:endParaRPr kumimoji="0" lang="zh-CN" altLang="zh-CN" sz="24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60087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词</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向量的规律</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2" name="图片 1"/>
          <p:cNvPicPr>
            <a:picLocks noChangeAspect="1"/>
          </p:cNvPicPr>
          <p:nvPr/>
        </p:nvPicPr>
        <p:blipFill>
          <a:blip r:embed="rId2"/>
          <a:stretch>
            <a:fillRect/>
          </a:stretch>
        </p:blipFill>
        <p:spPr>
          <a:xfrm>
            <a:off x="1701697" y="3441762"/>
            <a:ext cx="8514286" cy="3028571"/>
          </a:xfrm>
          <a:prstGeom prst="rect">
            <a:avLst/>
          </a:prstGeom>
        </p:spPr>
      </p:pic>
      <p:pic>
        <p:nvPicPr>
          <p:cNvPr id="5" name="图片 4"/>
          <p:cNvPicPr>
            <a:picLocks noChangeAspect="1"/>
          </p:cNvPicPr>
          <p:nvPr/>
        </p:nvPicPr>
        <p:blipFill>
          <a:blip r:embed="rId3"/>
          <a:stretch>
            <a:fillRect/>
          </a:stretch>
        </p:blipFill>
        <p:spPr>
          <a:xfrm>
            <a:off x="2520569" y="1662905"/>
            <a:ext cx="7114286" cy="1866667"/>
          </a:xfrm>
          <a:prstGeom prst="rect">
            <a:avLst/>
          </a:prstGeom>
        </p:spPr>
      </p:pic>
    </p:spTree>
    <p:extLst>
      <p:ext uri="{BB962C8B-B14F-4D97-AF65-F5344CB8AC3E}">
        <p14:creationId xmlns:p14="http://schemas.microsoft.com/office/powerpoint/2010/main" val="224538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noProof="0" dirty="0" smtClean="0">
                <a:latin typeface="微软雅黑" panose="020B0503020204020204" pitchFamily="34" charset="-122"/>
                <a:ea typeface="微软雅黑" panose="020B0503020204020204" pitchFamily="34" charset="-122"/>
                <a:sym typeface="Arial" panose="020B0604020202020204" pitchFamily="34" charset="0"/>
              </a:rPr>
              <a:t>词表示</a:t>
            </a:r>
            <a:endParaRPr kumimoji="0" lang="zh-CN" altLang="en-US" sz="2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nvSpPr>
        <p:spPr>
          <a:xfrm>
            <a:off x="609600" y="1911639"/>
            <a:ext cx="11076432" cy="3539430"/>
          </a:xfrm>
          <a:prstGeom prst="rect">
            <a:avLst/>
          </a:prstGeom>
        </p:spPr>
        <p:txBody>
          <a:bodyPr wrap="square">
            <a:spAutoFit/>
          </a:bodyPr>
          <a:lstStyle/>
          <a:p>
            <a:pPr marR="0" indent="0" fontAlgn="auto">
              <a:lnSpc>
                <a:spcPct val="100000"/>
              </a:lnSpc>
              <a:spcBef>
                <a:spcPts val="0"/>
              </a:spcBef>
              <a:spcAft>
                <a:spcPts val="0"/>
              </a:spcAft>
              <a:buClrTx/>
              <a:buSzTx/>
              <a:buFontTx/>
              <a:buNone/>
              <a:tabLst/>
              <a:defRPr/>
            </a:pP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）独热表示</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One-hot </a:t>
            </a:r>
            <a:r>
              <a:rPr lang="en-US" altLang="zh-CN" sz="2800" dirty="0" smtClean="0">
                <a:latin typeface="Times New Roman" panose="02020603050405020304" pitchFamily="18" charset="0"/>
                <a:cs typeface="Times New Roman" panose="02020603050405020304" pitchFamily="18" charset="0"/>
              </a:rPr>
              <a:t>Representation)</a:t>
            </a:r>
          </a:p>
          <a:p>
            <a:pPr marR="0" indent="0" fontAlgn="auto">
              <a:lnSpc>
                <a:spcPct val="100000"/>
              </a:lnSpc>
              <a:spcBef>
                <a:spcPts val="0"/>
              </a:spcBef>
              <a:spcAft>
                <a:spcPts val="0"/>
              </a:spcAft>
              <a:buClrTx/>
              <a:buSzTx/>
              <a:buFontTx/>
              <a:buNone/>
              <a:tabLst/>
              <a:defRPr/>
            </a:pPr>
            <a:r>
              <a:rPr lang="en-US" altLang="zh-CN" sz="2800" dirty="0" smtClean="0">
                <a:latin typeface="Times New Roman" panose="02020603050405020304" pitchFamily="18" charset="0"/>
                <a:cs typeface="Times New Roman" panose="02020603050405020304" pitchFamily="18" charset="0"/>
              </a:rPr>
              <a:t>          Star=[0,0,0,0,0,0,1,0,0,0,…,0]    </a:t>
            </a:r>
            <a:r>
              <a:rPr lang="zh-CN" altLang="en-US" sz="2800" dirty="0" smtClean="0">
                <a:latin typeface="Times New Roman" panose="02020603050405020304" pitchFamily="18" charset="0"/>
                <a:cs typeface="Times New Roman" panose="02020603050405020304" pitchFamily="18" charset="0"/>
              </a:rPr>
              <a:t>维数是词表的大小</a:t>
            </a:r>
            <a:r>
              <a:rPr lang="en-US" altLang="zh-CN" sz="2800" dirty="0" smtClean="0">
                <a:latin typeface="Times New Roman" panose="02020603050405020304" pitchFamily="18" charset="0"/>
                <a:cs typeface="Times New Roman" panose="02020603050405020304" pitchFamily="18" charset="0"/>
              </a:rPr>
              <a:t> </a:t>
            </a:r>
          </a:p>
          <a:p>
            <a:pPr marR="0" indent="0" fontAlgn="auto">
              <a:lnSpc>
                <a:spcPct val="100000"/>
              </a:lnSpc>
              <a:spcBef>
                <a:spcPts val="0"/>
              </a:spcBef>
              <a:spcAft>
                <a:spcPts val="0"/>
              </a:spcAft>
              <a:buClrTx/>
              <a:buSzTx/>
              <a:buFontTx/>
              <a:buNone/>
              <a:tabLst/>
              <a:defRPr/>
            </a:pP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Sun=[0,0,0,0,0,0,0,0,1,0,…,0]</a:t>
            </a:r>
          </a:p>
          <a:p>
            <a:pPr marR="0" indent="0" fontAlgn="auto">
              <a:lnSpc>
                <a:spcPct val="100000"/>
              </a:lnSpc>
              <a:spcBef>
                <a:spcPts val="0"/>
              </a:spcBef>
              <a:spcAft>
                <a:spcPts val="0"/>
              </a:spcAft>
              <a:buClrTx/>
              <a:buSzTx/>
              <a:buFontTx/>
              <a:buNone/>
              <a:tabLst/>
              <a:defRPr/>
            </a:pPr>
            <a:endParaRPr lang="en-US" altLang="zh-CN" sz="2800" dirty="0" smtClean="0">
              <a:latin typeface="Times New Roman" panose="02020603050405020304" pitchFamily="18" charset="0"/>
              <a:cs typeface="Times New Roman" panose="02020603050405020304" pitchFamily="18" charset="0"/>
            </a:endParaRPr>
          </a:p>
          <a:p>
            <a:pPr marR="0" indent="0" fontAlgn="auto">
              <a:lnSpc>
                <a:spcPct val="100000"/>
              </a:lnSpc>
              <a:spcBef>
                <a:spcPts val="0"/>
              </a:spcBef>
              <a:spcAft>
                <a:spcPts val="0"/>
              </a:spcAft>
              <a:buClrTx/>
              <a:buSzTx/>
              <a:buFontTx/>
              <a:buNone/>
              <a:tabLst/>
              <a:defRPr/>
            </a:pPr>
            <a:r>
              <a:rPr lang="zh-CN" altLang="en-US"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）分布式表示</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Distributed Representation</a:t>
            </a:r>
            <a:r>
              <a:rPr lang="en-US" altLang="zh-CN" sz="2800" dirty="0" smtClean="0">
                <a:latin typeface="Times New Roman" panose="02020603050405020304" pitchFamily="18" charset="0"/>
                <a:cs typeface="Times New Roman" panose="02020603050405020304" pitchFamily="18" charset="0"/>
              </a:rPr>
              <a:t>)</a:t>
            </a:r>
          </a:p>
          <a:p>
            <a:pPr marR="0" indent="0" fontAlgn="auto">
              <a:lnSpc>
                <a:spcPct val="100000"/>
              </a:lnSpc>
              <a:spcBef>
                <a:spcPts val="0"/>
              </a:spcBef>
              <a:spcAft>
                <a:spcPts val="0"/>
              </a:spcAft>
              <a:buClrTx/>
              <a:buSzTx/>
              <a:buFontTx/>
              <a:buNone/>
              <a:tabLst/>
              <a:defRPr/>
            </a:pPr>
            <a:r>
              <a:rPr lang="en-US" altLang="zh-CN" sz="2800" dirty="0">
                <a:latin typeface="Times New Roman" panose="02020603050405020304" pitchFamily="18" charset="0"/>
                <a:cs typeface="Times New Roman" panose="02020603050405020304" pitchFamily="18" charset="0"/>
              </a:rPr>
              <a:t>          Star</a:t>
            </a:r>
            <a:r>
              <a:rPr lang="en-US" altLang="zh-CN" sz="2800" dirty="0" smtClean="0">
                <a:latin typeface="Times New Roman" panose="02020603050405020304" pitchFamily="18" charset="0"/>
                <a:cs typeface="Times New Roman" panose="02020603050405020304" pitchFamily="18" charset="0"/>
              </a:rPr>
              <a:t>=[0.12,0.35,…,-0.20]    </a:t>
            </a:r>
            <a:r>
              <a:rPr lang="zh-CN" altLang="en-US" sz="2800" dirty="0" smtClean="0">
                <a:latin typeface="Times New Roman" panose="02020603050405020304" pitchFamily="18" charset="0"/>
                <a:cs typeface="Times New Roman" panose="02020603050405020304" pitchFamily="18" charset="0"/>
              </a:rPr>
              <a:t>维数一般在几十到几百维</a:t>
            </a:r>
            <a:endParaRPr lang="zh-CN" altLang="en-US" sz="2800" dirty="0">
              <a:latin typeface="Times New Roman" panose="02020603050405020304" pitchFamily="18" charset="0"/>
              <a:cs typeface="Times New Roman" panose="02020603050405020304" pitchFamily="18" charset="0"/>
            </a:endParaRPr>
          </a:p>
          <a:p>
            <a:pPr marR="0" indent="0" fontAlgn="auto">
              <a:lnSpc>
                <a:spcPct val="100000"/>
              </a:lnSpc>
              <a:spcBef>
                <a:spcPts val="0"/>
              </a:spcBef>
              <a:spcAft>
                <a:spcPts val="0"/>
              </a:spcAft>
              <a:buClrTx/>
              <a:buSzTx/>
              <a:buFontTx/>
              <a:buNone/>
              <a:tabLst/>
              <a:defRPr/>
            </a:pP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Sun=[</a:t>
            </a:r>
            <a:r>
              <a:rPr lang="en-US" altLang="zh-CN" sz="2800" dirty="0" smtClean="0">
                <a:latin typeface="Times New Roman" panose="02020603050405020304" pitchFamily="18" charset="0"/>
                <a:cs typeface="Times New Roman" panose="02020603050405020304" pitchFamily="18" charset="0"/>
              </a:rPr>
              <a:t>0.10,0.33,…,-0.17]</a:t>
            </a:r>
            <a:endParaRPr lang="en-US" altLang="zh-CN" sz="2800" dirty="0">
              <a:latin typeface="Times New Roman" panose="02020603050405020304" pitchFamily="18" charset="0"/>
              <a:cs typeface="Times New Roman" panose="02020603050405020304" pitchFamily="18" charset="0"/>
            </a:endParaRPr>
          </a:p>
          <a:p>
            <a:pPr marR="0" indent="0" fontAlgn="auto">
              <a:lnSpc>
                <a:spcPct val="100000"/>
              </a:lnSpc>
              <a:spcBef>
                <a:spcPts val="0"/>
              </a:spcBef>
              <a:spcAft>
                <a:spcPts val="0"/>
              </a:spcAft>
              <a:buClrTx/>
              <a:buSzTx/>
              <a:buFontTx/>
              <a:buNone/>
              <a:tabLst/>
              <a:defRPr/>
            </a:pP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312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Efficient Estimation of Word Representations in Vector Space</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33856" y="2047578"/>
            <a:ext cx="9784080" cy="2677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在本</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文</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中，作者提出了两种新的模型体系结构</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——Continuous Bag-of-Words Model(CBOW)</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和</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Skip-gram</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用于学习分布式词汇表示，</a:t>
            </a:r>
            <a:r>
              <a:rPr lang="zh-CN" altLang="en-US" sz="28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他们的</a:t>
            </a:r>
            <a:r>
              <a:rPr lang="zh-CN" altLang="en-US" sz="2800" dirty="0" smtClean="0">
                <a:solidFill>
                  <a:srgbClr val="FF0000"/>
                </a:solidFill>
                <a:latin typeface="Times New Roman" panose="02020603050405020304" pitchFamily="18" charset="0"/>
                <a:ea typeface="等线" panose="02010600030101010101" pitchFamily="2" charset="-122"/>
                <a:cs typeface="Times New Roman" panose="02020603050405020304" pitchFamily="18" charset="0"/>
              </a:rPr>
              <a:t>目标是学习词向量</a:t>
            </a:r>
            <a:r>
              <a:rPr lang="zh-CN" altLang="en-US" sz="28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，而不是语言模型，因此保证目标的前提下，可以尽量简化模型结构，</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从而降低计算复杂度，这些模型可能不能像</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NNLM</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那样精确地表示数据，但可以更有效地训练数据。</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69831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Continuous Bag-of-Words Model(CBOW)</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33856" y="2047578"/>
            <a:ext cx="9784080"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该模型以 </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NNLM </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作为蓝本，并在其基础上做了两个简化：（</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1</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CBOW </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没有隐藏层，去掉隐藏层之后，模型从神经网络结构直接转化为 对数线性结构，对数线性结构比三层神经网络结构少了一个矩阵运算，大幅度地提升了模型的训练速度；（</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CBOW </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忽略了上下文各词的词序信息，使用上下文各词词向量的和代替神经网络语言模型使用的上文各词词向量的拼接。</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4606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Continuous Bag-of-Words Model(CBOW)</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 name="图片 3"/>
          <p:cNvPicPr/>
          <p:nvPr/>
        </p:nvPicPr>
        <p:blipFill>
          <a:blip r:embed="rId2"/>
          <a:stretch>
            <a:fillRect/>
          </a:stretch>
        </p:blipFill>
        <p:spPr>
          <a:xfrm>
            <a:off x="3709987" y="1805558"/>
            <a:ext cx="4464749" cy="4549521"/>
          </a:xfrm>
          <a:prstGeom prst="rect">
            <a:avLst/>
          </a:prstGeom>
        </p:spPr>
      </p:pic>
    </p:spTree>
    <p:extLst>
      <p:ext uri="{BB962C8B-B14F-4D97-AF65-F5344CB8AC3E}">
        <p14:creationId xmlns:p14="http://schemas.microsoft.com/office/powerpoint/2010/main" val="4214992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Continuous Bag-of-Words Model(CBOW)</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33856" y="2047578"/>
            <a:ext cx="9784080"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作者称这种架构为词袋模型，因为忽略了词序，此外，相比用</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NNLM</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只用目标词前面</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n-1</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个词，</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CBOW</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用了目标词前后的词。由于没有隐藏层，</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CBOW </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模型的输入层直接就是上下文的表示， </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CBOW </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模型根据上下文的表示，直接对目标词进行预测</a:t>
            </a:r>
            <a:endPar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给定一个训练文本 </a:t>
            </a:r>
            <a:r>
              <a:rPr kumimoji="0" lang="en-US" altLang="zh-CN" sz="2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a:t>
            </a:r>
            <a:r>
              <a:rPr kumimoji="0" lang="en-US" altLang="zh-CN" sz="2800" b="0" i="0" u="none" strike="noStrike" kern="100" cap="none" spc="0" normalizeH="0" baseline="-2500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 w</a:t>
            </a:r>
            <a:r>
              <a:rPr kumimoji="0" lang="en-US" altLang="zh-CN" sz="2800" b="0" i="0" u="none" strike="noStrike" kern="100" cap="none" spc="0" normalizeH="0" baseline="-2500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 </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CBOW</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的目标函数为</a:t>
            </a:r>
            <a:endPar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4" name="图片 3"/>
          <p:cNvPicPr/>
          <p:nvPr/>
        </p:nvPicPr>
        <p:blipFill>
          <a:blip r:embed="rId2"/>
          <a:stretch>
            <a:fillRect/>
          </a:stretch>
        </p:blipFill>
        <p:spPr>
          <a:xfrm>
            <a:off x="4168648" y="4799241"/>
            <a:ext cx="2753360" cy="897471"/>
          </a:xfrm>
          <a:prstGeom prst="rect">
            <a:avLst/>
          </a:prstGeom>
        </p:spPr>
      </p:pic>
    </p:spTree>
    <p:extLst>
      <p:ext uri="{BB962C8B-B14F-4D97-AF65-F5344CB8AC3E}">
        <p14:creationId xmlns:p14="http://schemas.microsoft.com/office/powerpoint/2010/main" val="1330652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Skip-gram</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43000" y="1662905"/>
            <a:ext cx="9784080"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其架构类似于</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CBOW</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，但它并不是基于上下文来预测当前的单词，而是根据当前词去预测上下文</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4" name="图片 3"/>
          <p:cNvPicPr/>
          <p:nvPr/>
        </p:nvPicPr>
        <p:blipFill>
          <a:blip r:embed="rId2"/>
          <a:stretch>
            <a:fillRect/>
          </a:stretch>
        </p:blipFill>
        <p:spPr>
          <a:xfrm>
            <a:off x="3328416" y="2706624"/>
            <a:ext cx="4562855" cy="3959351"/>
          </a:xfrm>
          <a:prstGeom prst="rect">
            <a:avLst/>
          </a:prstGeom>
        </p:spPr>
      </p:pic>
    </p:spTree>
    <p:extLst>
      <p:ext uri="{BB962C8B-B14F-4D97-AF65-F5344CB8AC3E}">
        <p14:creationId xmlns:p14="http://schemas.microsoft.com/office/powerpoint/2010/main" val="4185542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2064" y="1971979"/>
            <a:ext cx="10003536" cy="523220"/>
          </a:xfrm>
          <a:prstGeom prst="rect">
            <a:avLst/>
          </a:prstGeom>
        </p:spPr>
        <p:txBody>
          <a:bodyPr wrap="square">
            <a:spAutoFit/>
          </a:bodyPr>
          <a:lstStyle/>
          <a:p>
            <a:pPr marL="0" marR="0" lvl="0" indent="361950" algn="just"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给定</a:t>
            </a:r>
            <a:r>
              <a:rPr kumimoji="0" lang="zh-CN" altLang="zh-CN" sz="2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一个训练</a:t>
            </a:r>
            <a:r>
              <a:rPr kumimoji="0" lang="zh-CN" altLang="zh-CN" sz="2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文本</a:t>
            </a:r>
            <a:r>
              <a:rPr kumimoji="0" lang="en-US" altLang="zh-CN" sz="2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a:t>
            </a:r>
            <a:r>
              <a:rPr kumimoji="0" lang="en-US" altLang="zh-CN" sz="2800" b="0" i="0" u="none" strike="noStrike" kern="100" cap="none" spc="0" normalizeH="0" baseline="-2500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 w</a:t>
            </a:r>
            <a:r>
              <a:rPr kumimoji="0" lang="en-US" altLang="zh-CN" sz="2800" b="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2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Skip-Gram</a:t>
            </a:r>
            <a:r>
              <a:rPr kumimoji="0" lang="zh-CN" altLang="zh-CN" sz="2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模型的目标函数为</a:t>
            </a:r>
            <a:endParaRPr kumimoji="0" lang="zh-CN" altLang="zh-CN" sz="2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Skip-gram</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5" name="图片 4"/>
          <p:cNvPicPr/>
          <p:nvPr/>
        </p:nvPicPr>
        <p:blipFill>
          <a:blip r:embed="rId2"/>
          <a:stretch>
            <a:fillRect/>
          </a:stretch>
        </p:blipFill>
        <p:spPr>
          <a:xfrm>
            <a:off x="3911536" y="2692273"/>
            <a:ext cx="3204591" cy="947040"/>
          </a:xfrm>
          <a:prstGeom prst="rect">
            <a:avLst/>
          </a:prstGeom>
        </p:spPr>
      </p:pic>
      <p:pic>
        <p:nvPicPr>
          <p:cNvPr id="6" name="图片 5"/>
          <p:cNvPicPr/>
          <p:nvPr/>
        </p:nvPicPr>
        <p:blipFill>
          <a:blip r:embed="rId3"/>
          <a:stretch>
            <a:fillRect/>
          </a:stretch>
        </p:blipFill>
        <p:spPr>
          <a:xfrm>
            <a:off x="3847527" y="4166729"/>
            <a:ext cx="3332607" cy="1383679"/>
          </a:xfrm>
          <a:prstGeom prst="rect">
            <a:avLst/>
          </a:prstGeom>
        </p:spPr>
      </p:pic>
    </p:spTree>
    <p:extLst>
      <p:ext uri="{BB962C8B-B14F-4D97-AF65-F5344CB8AC3E}">
        <p14:creationId xmlns:p14="http://schemas.microsoft.com/office/powerpoint/2010/main" val="2246476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加速训练的方法</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33856" y="2047578"/>
            <a:ext cx="9784080" cy="138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前面我们提到通过简化模型结构，大大提升了训练速度。</a:t>
            </a:r>
            <a:r>
              <a:rPr lang="zh-CN" altLang="en-US" sz="28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现在我们再介绍两个加速训练的方法，层次化</a:t>
            </a:r>
            <a:r>
              <a:rPr lang="en-US" altLang="zh-CN" sz="28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softmax</a:t>
            </a:r>
            <a:r>
              <a:rPr lang="zh-CN" altLang="en-US" sz="2800" dirty="0" smtClean="0">
                <a:solidFill>
                  <a:prstClr val="black"/>
                </a:solidFill>
                <a:latin typeface="Times New Roman" panose="02020603050405020304" pitchFamily="18" charset="0"/>
                <a:ea typeface="等线" panose="02010600030101010101" pitchFamily="2" charset="-122"/>
                <a:cs typeface="Times New Roman" panose="02020603050405020304" pitchFamily="18" charset="0"/>
              </a:rPr>
              <a:t>和负采样。</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27015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层次化</a:t>
            </a:r>
            <a:r>
              <a:rPr lang="en-US" altLang="zh-CN"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softmax</a:t>
            </a: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8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Hierarchical softmax</a:t>
            </a: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33856" y="2047578"/>
            <a:ext cx="9784080" cy="2246769"/>
          </a:xfrm>
          <a:prstGeom prst="rect">
            <a:avLst/>
          </a:prstGeom>
        </p:spPr>
        <p:txBody>
          <a:bodyPr wrap="square">
            <a:spAutoFit/>
          </a:bodyPr>
          <a:lstStyle/>
          <a:p>
            <a:pPr lvl="0"/>
            <a:r>
              <a:rPr lang="zh-CN" altLang="en-US" sz="2800" dirty="0" smtClean="0">
                <a:solidFill>
                  <a:prstClr val="black"/>
                </a:solidFill>
                <a:latin typeface="Times New Roman" panose="02020603050405020304" pitchFamily="18" charset="0"/>
                <a:cs typeface="Times New Roman" panose="02020603050405020304" pitchFamily="18" charset="0"/>
              </a:rPr>
              <a:t>        层次化</a:t>
            </a:r>
            <a:r>
              <a:rPr lang="en-US" altLang="zh-CN" sz="2800" dirty="0">
                <a:solidFill>
                  <a:prstClr val="black"/>
                </a:solidFill>
                <a:latin typeface="Times New Roman" panose="02020603050405020304" pitchFamily="18" charset="0"/>
                <a:cs typeface="Times New Roman" panose="02020603050405020304" pitchFamily="18" charset="0"/>
              </a:rPr>
              <a:t>softmax</a:t>
            </a:r>
            <a:r>
              <a:rPr lang="zh-CN" altLang="en-US" sz="2800" dirty="0">
                <a:solidFill>
                  <a:prstClr val="black"/>
                </a:solidFill>
                <a:latin typeface="Times New Roman" panose="02020603050405020304" pitchFamily="18" charset="0"/>
                <a:cs typeface="Times New Roman" panose="02020603050405020304" pitchFamily="18" charset="0"/>
              </a:rPr>
              <a:t>是对</a:t>
            </a:r>
            <a:r>
              <a:rPr lang="en-US" altLang="zh-CN" sz="2800" dirty="0">
                <a:solidFill>
                  <a:prstClr val="black"/>
                </a:solidFill>
                <a:latin typeface="Times New Roman" panose="02020603050405020304" pitchFamily="18" charset="0"/>
                <a:cs typeface="Times New Roman" panose="02020603050405020304" pitchFamily="18" charset="0"/>
              </a:rPr>
              <a:t>full softmax</a:t>
            </a:r>
            <a:r>
              <a:rPr lang="zh-CN" altLang="en-US" sz="2800" dirty="0">
                <a:solidFill>
                  <a:prstClr val="black"/>
                </a:solidFill>
                <a:latin typeface="Times New Roman" panose="02020603050405020304" pitchFamily="18" charset="0"/>
                <a:cs typeface="Times New Roman" panose="02020603050405020304" pitchFamily="18" charset="0"/>
              </a:rPr>
              <a:t>的近似，但是计算十分</a:t>
            </a:r>
            <a:r>
              <a:rPr lang="zh-CN" altLang="en-US" sz="2800" dirty="0" smtClean="0">
                <a:solidFill>
                  <a:prstClr val="black"/>
                </a:solidFill>
                <a:latin typeface="Times New Roman" panose="02020603050405020304" pitchFamily="18" charset="0"/>
                <a:cs typeface="Times New Roman" panose="02020603050405020304" pitchFamily="18" charset="0"/>
              </a:rPr>
              <a:t>高效</a:t>
            </a:r>
            <a:r>
              <a:rPr lang="zh-CN" altLang="en-US" sz="2800" dirty="0">
                <a:solidFill>
                  <a:prstClr val="black"/>
                </a:solidFill>
                <a:latin typeface="Times New Roman" panose="02020603050405020304" pitchFamily="18" charset="0"/>
                <a:cs typeface="Times New Roman" panose="02020603050405020304" pitchFamily="18" charset="0"/>
              </a:rPr>
              <a:t>。</a:t>
            </a:r>
            <a:r>
              <a:rPr lang="en-US" altLang="zh-CN" sz="2800" dirty="0" smtClean="0">
                <a:solidFill>
                  <a:prstClr val="black"/>
                </a:solidFill>
                <a:latin typeface="Times New Roman" panose="02020603050405020304" pitchFamily="18" charset="0"/>
                <a:cs typeface="Times New Roman" panose="02020603050405020304" pitchFamily="18" charset="0"/>
              </a:rPr>
              <a:t>Full </a:t>
            </a:r>
            <a:r>
              <a:rPr lang="en-US" altLang="zh-CN" sz="2800" dirty="0">
                <a:solidFill>
                  <a:prstClr val="black"/>
                </a:solidFill>
                <a:latin typeface="Times New Roman" panose="02020603050405020304" pitchFamily="18" charset="0"/>
                <a:cs typeface="Times New Roman" panose="02020603050405020304" pitchFamily="18" charset="0"/>
              </a:rPr>
              <a:t>softmax</a:t>
            </a:r>
            <a:r>
              <a:rPr lang="zh-CN" altLang="en-US" sz="2800" dirty="0">
                <a:solidFill>
                  <a:prstClr val="black"/>
                </a:solidFill>
                <a:latin typeface="Times New Roman" panose="02020603050405020304" pitchFamily="18" charset="0"/>
                <a:cs typeface="Times New Roman" panose="02020603050405020304" pitchFamily="18" charset="0"/>
              </a:rPr>
              <a:t>的分母即配分函数的计算需要遍历所有输出结点，而输出层结点对应词汇表中的单词数，一般数目</a:t>
            </a:r>
            <a:r>
              <a:rPr lang="zh-CN" altLang="en-US" sz="2800" dirty="0" smtClean="0">
                <a:solidFill>
                  <a:prstClr val="black"/>
                </a:solidFill>
                <a:latin typeface="Times New Roman" panose="02020603050405020304" pitchFamily="18" charset="0"/>
                <a:cs typeface="Times New Roman" panose="02020603050405020304" pitchFamily="18" charset="0"/>
              </a:rPr>
              <a:t>较大，</a:t>
            </a:r>
            <a:r>
              <a:rPr lang="zh-CN" altLang="en-US" sz="2800" dirty="0">
                <a:solidFill>
                  <a:prstClr val="black"/>
                </a:solidFill>
                <a:latin typeface="Times New Roman" panose="02020603050405020304" pitchFamily="18" charset="0"/>
                <a:cs typeface="Times New Roman" panose="02020603050405020304" pitchFamily="18" charset="0"/>
              </a:rPr>
              <a:t>这样计算是不现实的，层次化</a:t>
            </a:r>
            <a:r>
              <a:rPr lang="en-US" altLang="zh-CN" sz="2800" dirty="0">
                <a:solidFill>
                  <a:prstClr val="black"/>
                </a:solidFill>
                <a:latin typeface="Times New Roman" panose="02020603050405020304" pitchFamily="18" charset="0"/>
                <a:cs typeface="Times New Roman" panose="02020603050405020304" pitchFamily="18" charset="0"/>
              </a:rPr>
              <a:t>softmax</a:t>
            </a:r>
            <a:r>
              <a:rPr lang="zh-CN" altLang="en-US" sz="2800" dirty="0">
                <a:solidFill>
                  <a:prstClr val="black"/>
                </a:solidFill>
                <a:latin typeface="Times New Roman" panose="02020603050405020304" pitchFamily="18" charset="0"/>
                <a:cs typeface="Times New Roman" panose="02020603050405020304" pitchFamily="18" charset="0"/>
              </a:rPr>
              <a:t>就是为了解决这个问题而提出的。</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4" name="图片 3"/>
          <p:cNvPicPr/>
          <p:nvPr/>
        </p:nvPicPr>
        <p:blipFill>
          <a:blip r:embed="rId2"/>
          <a:stretch>
            <a:fillRect/>
          </a:stretch>
        </p:blipFill>
        <p:spPr>
          <a:xfrm>
            <a:off x="5292279" y="4452467"/>
            <a:ext cx="3568257" cy="1475517"/>
          </a:xfrm>
          <a:prstGeom prst="rect">
            <a:avLst/>
          </a:prstGeom>
        </p:spPr>
      </p:pic>
      <p:sp>
        <p:nvSpPr>
          <p:cNvPr id="3" name="文本框 2"/>
          <p:cNvSpPr txBox="1"/>
          <p:nvPr/>
        </p:nvSpPr>
        <p:spPr>
          <a:xfrm>
            <a:off x="1709928" y="4928616"/>
            <a:ext cx="1965960" cy="523220"/>
          </a:xfrm>
          <a:prstGeom prst="rect">
            <a:avLst/>
          </a:prstGeom>
          <a:noFill/>
        </p:spPr>
        <p:txBody>
          <a:bodyPr wrap="square" rtlCol="0">
            <a:spAutoFit/>
          </a:bodyPr>
          <a:lstStyle/>
          <a:p>
            <a:r>
              <a:rPr lang="en-US" altLang="zh-CN" sz="2800">
                <a:solidFill>
                  <a:prstClr val="black"/>
                </a:solidFill>
                <a:latin typeface="Times New Roman" panose="02020603050405020304" pitchFamily="18" charset="0"/>
                <a:cs typeface="Times New Roman" panose="02020603050405020304" pitchFamily="18" charset="0"/>
              </a:rPr>
              <a:t>full softmax</a:t>
            </a:r>
            <a:endParaRPr lang="zh-CN" altLang="en-US" sz="2800" dirty="0"/>
          </a:p>
        </p:txBody>
      </p:sp>
      <p:sp>
        <p:nvSpPr>
          <p:cNvPr id="6" name="右箭头 5"/>
          <p:cNvSpPr/>
          <p:nvPr/>
        </p:nvSpPr>
        <p:spPr>
          <a:xfrm>
            <a:off x="3977640" y="5024079"/>
            <a:ext cx="877824" cy="33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34568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199" y="335203"/>
            <a:ext cx="10384536" cy="523220"/>
          </a:xfrm>
          <a:prstGeom prst="rect">
            <a:avLst/>
          </a:prstGeom>
        </p:spPr>
        <p:txBody>
          <a:bodyPr wrap="square">
            <a:spAutoFit/>
          </a:bodyPr>
          <a:lstStyle/>
          <a:p>
            <a:r>
              <a:rPr lang="zh-CN" altLang="en-US" sz="2800" dirty="0" smtClean="0">
                <a:latin typeface="Times New Roman" panose="02020603050405020304" pitchFamily="18" charset="0"/>
                <a:cs typeface="Times New Roman" panose="02020603050405020304" pitchFamily="18" charset="0"/>
              </a:rPr>
              <a:t>层次化</a:t>
            </a:r>
            <a:r>
              <a:rPr lang="en-US" altLang="zh-CN" sz="2800" dirty="0" smtClean="0">
                <a:latin typeface="Times New Roman" panose="02020603050405020304" pitchFamily="18" charset="0"/>
                <a:cs typeface="Times New Roman" panose="02020603050405020304" pitchFamily="18" charset="0"/>
              </a:rPr>
              <a:t>softmax</a:t>
            </a:r>
            <a:r>
              <a:rPr lang="zh-CN" altLang="en-US" sz="2800" dirty="0" smtClean="0">
                <a:latin typeface="Times New Roman" panose="02020603050405020304" pitchFamily="18" charset="0"/>
                <a:cs typeface="Times New Roman" panose="02020603050405020304" pitchFamily="18" charset="0"/>
              </a:rPr>
              <a:t>使用输出层的二叉树表示，</a:t>
            </a:r>
            <a:r>
              <a:rPr lang="en-US" altLang="zh-CN" sz="2800" dirty="0" smtClean="0">
                <a:latin typeface="Times New Roman" panose="02020603050405020304" pitchFamily="18" charset="0"/>
                <a:cs typeface="Times New Roman" panose="02020603050405020304" pitchFamily="18" charset="0"/>
              </a:rPr>
              <a:t>W</a:t>
            </a:r>
            <a:r>
              <a:rPr lang="zh-CN" altLang="en-US" sz="2800" dirty="0" smtClean="0">
                <a:latin typeface="Times New Roman" panose="02020603050405020304" pitchFamily="18" charset="0"/>
                <a:cs typeface="Times New Roman" panose="02020603050405020304" pitchFamily="18" charset="0"/>
              </a:rPr>
              <a:t>个单词作为叶子结点</a:t>
            </a:r>
            <a:endParaRPr lang="zh-CN" altLang="en-US" sz="2800" dirty="0">
              <a:latin typeface="Times New Roman" panose="02020603050405020304" pitchFamily="18" charset="0"/>
              <a:cs typeface="Times New Roman" panose="02020603050405020304" pitchFamily="18" charset="0"/>
            </a:endParaRPr>
          </a:p>
        </p:txBody>
      </p:sp>
      <p:pic>
        <p:nvPicPr>
          <p:cNvPr id="8" name="图片 7"/>
          <p:cNvPicPr/>
          <p:nvPr/>
        </p:nvPicPr>
        <p:blipFill>
          <a:blip r:embed="rId2"/>
          <a:stretch>
            <a:fillRect/>
          </a:stretch>
        </p:blipFill>
        <p:spPr>
          <a:xfrm>
            <a:off x="2825496" y="932689"/>
            <a:ext cx="6272783" cy="5477256"/>
          </a:xfrm>
          <a:prstGeom prst="rect">
            <a:avLst/>
          </a:prstGeom>
        </p:spPr>
      </p:pic>
    </p:spTree>
    <p:extLst>
      <p:ext uri="{BB962C8B-B14F-4D97-AF65-F5344CB8AC3E}">
        <p14:creationId xmlns:p14="http://schemas.microsoft.com/office/powerpoint/2010/main" val="993299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2"/>
          <a:stretch>
            <a:fillRect/>
          </a:stretch>
        </p:blipFill>
        <p:spPr>
          <a:xfrm>
            <a:off x="1402460" y="672464"/>
            <a:ext cx="3997071" cy="2070735"/>
          </a:xfrm>
          <a:prstGeom prst="rect">
            <a:avLst/>
          </a:prstGeom>
        </p:spPr>
      </p:pic>
      <p:pic>
        <p:nvPicPr>
          <p:cNvPr id="5" name="图片 4"/>
          <p:cNvPicPr>
            <a:picLocks noChangeAspect="1"/>
          </p:cNvPicPr>
          <p:nvPr/>
        </p:nvPicPr>
        <p:blipFill>
          <a:blip r:embed="rId3"/>
          <a:stretch>
            <a:fillRect/>
          </a:stretch>
        </p:blipFill>
        <p:spPr>
          <a:xfrm>
            <a:off x="1862038" y="4522476"/>
            <a:ext cx="2424117" cy="683084"/>
          </a:xfrm>
          <a:prstGeom prst="rect">
            <a:avLst/>
          </a:prstGeom>
        </p:spPr>
      </p:pic>
      <p:pic>
        <p:nvPicPr>
          <p:cNvPr id="6" name="图片 5"/>
          <p:cNvPicPr>
            <a:picLocks noChangeAspect="1"/>
          </p:cNvPicPr>
          <p:nvPr/>
        </p:nvPicPr>
        <p:blipFill>
          <a:blip r:embed="rId4"/>
          <a:stretch>
            <a:fillRect/>
          </a:stretch>
        </p:blipFill>
        <p:spPr>
          <a:xfrm>
            <a:off x="5901893" y="672464"/>
            <a:ext cx="5832148" cy="1702881"/>
          </a:xfrm>
          <a:prstGeom prst="rect">
            <a:avLst/>
          </a:prstGeom>
        </p:spPr>
      </p:pic>
      <p:pic>
        <p:nvPicPr>
          <p:cNvPr id="7" name="图片 6"/>
          <p:cNvPicPr>
            <a:picLocks noChangeAspect="1"/>
          </p:cNvPicPr>
          <p:nvPr/>
        </p:nvPicPr>
        <p:blipFill>
          <a:blip r:embed="rId5"/>
          <a:stretch>
            <a:fillRect/>
          </a:stretch>
        </p:blipFill>
        <p:spPr>
          <a:xfrm>
            <a:off x="1650286" y="5477308"/>
            <a:ext cx="2847619" cy="819048"/>
          </a:xfrm>
          <a:prstGeom prst="rect">
            <a:avLst/>
          </a:prstGeom>
        </p:spPr>
      </p:pic>
      <p:pic>
        <p:nvPicPr>
          <p:cNvPr id="8" name="图片 7"/>
          <p:cNvPicPr>
            <a:picLocks noChangeAspect="1"/>
          </p:cNvPicPr>
          <p:nvPr/>
        </p:nvPicPr>
        <p:blipFill>
          <a:blip r:embed="rId6"/>
          <a:stretch>
            <a:fillRect/>
          </a:stretch>
        </p:blipFill>
        <p:spPr>
          <a:xfrm>
            <a:off x="7698919" y="3164665"/>
            <a:ext cx="2238095" cy="809524"/>
          </a:xfrm>
          <a:prstGeom prst="rect">
            <a:avLst/>
          </a:prstGeom>
        </p:spPr>
      </p:pic>
      <p:pic>
        <p:nvPicPr>
          <p:cNvPr id="9" name="图片 8"/>
          <p:cNvPicPr>
            <a:picLocks noChangeAspect="1"/>
          </p:cNvPicPr>
          <p:nvPr/>
        </p:nvPicPr>
        <p:blipFill>
          <a:blip r:embed="rId7"/>
          <a:stretch>
            <a:fillRect/>
          </a:stretch>
        </p:blipFill>
        <p:spPr>
          <a:xfrm>
            <a:off x="1037551" y="3164665"/>
            <a:ext cx="5930177" cy="936345"/>
          </a:xfrm>
          <a:prstGeom prst="rect">
            <a:avLst/>
          </a:prstGeom>
        </p:spPr>
      </p:pic>
      <p:pic>
        <p:nvPicPr>
          <p:cNvPr id="11" name="图片 10"/>
          <p:cNvPicPr>
            <a:picLocks noChangeAspect="1"/>
          </p:cNvPicPr>
          <p:nvPr/>
        </p:nvPicPr>
        <p:blipFill>
          <a:blip r:embed="rId8"/>
          <a:stretch>
            <a:fillRect/>
          </a:stretch>
        </p:blipFill>
        <p:spPr>
          <a:xfrm>
            <a:off x="6624269" y="4763509"/>
            <a:ext cx="3047619" cy="438095"/>
          </a:xfrm>
          <a:prstGeom prst="rect">
            <a:avLst/>
          </a:prstGeom>
        </p:spPr>
      </p:pic>
    </p:spTree>
    <p:extLst>
      <p:ext uri="{BB962C8B-B14F-4D97-AF65-F5344CB8AC3E}">
        <p14:creationId xmlns:p14="http://schemas.microsoft.com/office/powerpoint/2010/main" val="328812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smtClean="0">
                <a:latin typeface="微软雅黑" panose="020B0503020204020204" pitchFamily="34" charset="-122"/>
                <a:ea typeface="微软雅黑" panose="020B0503020204020204" pitchFamily="34" charset="-122"/>
                <a:sym typeface="Arial" panose="020B0604020202020204" pitchFamily="34" charset="0"/>
              </a:rPr>
              <a:t>分布式</a:t>
            </a:r>
            <a:r>
              <a:rPr lang="zh-CN" altLang="en-US" sz="2800" b="1" dirty="0">
                <a:latin typeface="微软雅黑" panose="020B0503020204020204" pitchFamily="34" charset="-122"/>
                <a:ea typeface="微软雅黑" panose="020B0503020204020204" pitchFamily="34" charset="-122"/>
                <a:sym typeface="Arial" panose="020B0604020202020204" pitchFamily="34" charset="0"/>
              </a:rPr>
              <a:t>表示（</a:t>
            </a:r>
            <a:r>
              <a:rPr lang="en-US" altLang="zh-CN" sz="2800" b="1" dirty="0">
                <a:latin typeface="微软雅黑" panose="020B0503020204020204" pitchFamily="34" charset="-122"/>
                <a:ea typeface="微软雅黑" panose="020B0503020204020204" pitchFamily="34" charset="-122"/>
                <a:sym typeface="Arial" panose="020B0604020202020204" pitchFamily="34" charset="0"/>
              </a:rPr>
              <a:t>Distributed Representation</a:t>
            </a:r>
            <a:r>
              <a:rPr lang="zh-CN" altLang="en-US" sz="2800" b="1" dirty="0">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nvSpPr>
        <p:spPr>
          <a:xfrm>
            <a:off x="609600" y="1911639"/>
            <a:ext cx="11076432" cy="2677656"/>
          </a:xfrm>
          <a:prstGeom prst="rect">
            <a:avLst/>
          </a:prstGeom>
        </p:spPr>
        <p:txBody>
          <a:bodyPr wrap="square">
            <a:spAutoFit/>
          </a:bodyPr>
          <a:lstStyle/>
          <a:p>
            <a:pPr marR="0" indent="0" fontAlgn="auto">
              <a:lnSpc>
                <a:spcPct val="100000"/>
              </a:lnSpc>
              <a:spcBef>
                <a:spcPts val="0"/>
              </a:spcBef>
              <a:spcAft>
                <a:spcPts val="0"/>
              </a:spcAft>
              <a:buClrTx/>
              <a:buSzTx/>
              <a:buFontTx/>
              <a:buNone/>
              <a:tabLst/>
              <a:defRPr/>
            </a:pPr>
            <a:r>
              <a:rPr lang="zh-CN" altLang="en-US" sz="2800" dirty="0">
                <a:solidFill>
                  <a:srgbClr val="FF0000"/>
                </a:solidFill>
                <a:latin typeface="Times New Roman" panose="02020603050405020304" pitchFamily="18" charset="0"/>
                <a:cs typeface="Times New Roman" panose="02020603050405020304" pitchFamily="18" charset="0"/>
              </a:rPr>
              <a:t>先</a:t>
            </a:r>
            <a:r>
              <a:rPr lang="zh-CN" altLang="en-US" sz="2800" dirty="0" smtClean="0">
                <a:solidFill>
                  <a:srgbClr val="FF0000"/>
                </a:solidFill>
                <a:latin typeface="Times New Roman" panose="02020603050405020304" pitchFamily="18" charset="0"/>
                <a:cs typeface="Times New Roman" panose="02020603050405020304" pitchFamily="18" charset="0"/>
              </a:rPr>
              <a:t>看一个颜色的例子     </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marR="0" indent="0" fontAlgn="auto">
              <a:lnSpc>
                <a:spcPct val="100000"/>
              </a:lnSpc>
              <a:spcBef>
                <a:spcPts val="0"/>
              </a:spcBef>
              <a:spcAft>
                <a:spcPts val="0"/>
              </a:spcAft>
              <a:buClrTx/>
              <a:buSzTx/>
              <a:buFontTx/>
              <a:buNone/>
              <a:tabLst/>
              <a:defRPr/>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对于</a:t>
            </a:r>
            <a:r>
              <a:rPr lang="zh-CN" altLang="en-US" sz="2800" dirty="0">
                <a:latin typeface="Times New Roman" panose="02020603050405020304" pitchFamily="18" charset="0"/>
                <a:cs typeface="Times New Roman" panose="02020603050405020304" pitchFamily="18" charset="0"/>
              </a:rPr>
              <a:t>每一个颜色，我们都可以用</a:t>
            </a:r>
            <a:r>
              <a:rPr lang="en-US" altLang="zh-CN" sz="2800" dirty="0">
                <a:latin typeface="Times New Roman" panose="02020603050405020304" pitchFamily="18" charset="0"/>
                <a:cs typeface="Times New Roman" panose="02020603050405020304" pitchFamily="18" charset="0"/>
              </a:rPr>
              <a:t>RGB</a:t>
            </a:r>
            <a:r>
              <a:rPr lang="zh-CN" altLang="en-US" sz="2800" dirty="0">
                <a:latin typeface="Times New Roman" panose="02020603050405020304" pitchFamily="18" charset="0"/>
                <a:cs typeface="Times New Roman" panose="02020603050405020304" pitchFamily="18" charset="0"/>
              </a:rPr>
              <a:t>颜色空间来表示，每一个颜色名字都可以映射为一组三维的稠密向量，比如“红色”为</a:t>
            </a:r>
            <a:r>
              <a:rPr lang="en-US" altLang="zh-CN" sz="2800" dirty="0">
                <a:latin typeface="Times New Roman" panose="02020603050405020304" pitchFamily="18" charset="0"/>
                <a:cs typeface="Times New Roman" panose="02020603050405020304" pitchFamily="18" charset="0"/>
              </a:rPr>
              <a:t>[1, 0, 0]</a:t>
            </a:r>
            <a:r>
              <a:rPr lang="zh-CN" altLang="en-US" sz="2800" dirty="0">
                <a:latin typeface="Times New Roman" panose="02020603050405020304" pitchFamily="18" charset="0"/>
                <a:cs typeface="Times New Roman" panose="02020603050405020304" pitchFamily="18" charset="0"/>
              </a:rPr>
              <a:t>，“中国红”为</a:t>
            </a:r>
            <a:r>
              <a:rPr lang="en-US" altLang="zh-CN" sz="2800" dirty="0">
                <a:latin typeface="Times New Roman" panose="02020603050405020304" pitchFamily="18" charset="0"/>
                <a:cs typeface="Times New Roman" panose="02020603050405020304" pitchFamily="18" charset="0"/>
              </a:rPr>
              <a:t>[0.67, 0.22, 0.12]</a:t>
            </a:r>
            <a:r>
              <a:rPr lang="zh-CN" altLang="en-US"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“黑色”</a:t>
            </a:r>
            <a:r>
              <a:rPr lang="zh-CN" altLang="en-US" sz="2800" dirty="0">
                <a:latin typeface="Times New Roman" panose="02020603050405020304" pitchFamily="18" charset="0"/>
                <a:cs typeface="Times New Roman" panose="02020603050405020304" pitchFamily="18" charset="0"/>
              </a:rPr>
              <a:t>为 </a:t>
            </a:r>
            <a:r>
              <a:rPr lang="en-US" altLang="zh-CN" sz="2800" dirty="0">
                <a:latin typeface="Times New Roman" panose="02020603050405020304" pitchFamily="18" charset="0"/>
                <a:cs typeface="Times New Roman" panose="02020603050405020304" pitchFamily="18" charset="0"/>
              </a:rPr>
              <a:t>[0, 0, 0</a:t>
            </a:r>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，相比</a:t>
            </a:r>
            <a:r>
              <a:rPr lang="zh-CN" altLang="en-US" sz="2800" dirty="0" smtClean="0">
                <a:latin typeface="Times New Roman" panose="02020603050405020304" pitchFamily="18" charset="0"/>
                <a:cs typeface="Times New Roman" panose="02020603050405020304" pitchFamily="18" charset="0"/>
              </a:rPr>
              <a:t>与独热表示</a:t>
            </a:r>
            <a:r>
              <a:rPr lang="zh-CN" altLang="en-US" sz="2800" dirty="0">
                <a:latin typeface="Times New Roman" panose="02020603050405020304" pitchFamily="18" charset="0"/>
                <a:cs typeface="Times New Roman" panose="02020603050405020304" pitchFamily="18" charset="0"/>
              </a:rPr>
              <a:t>，分布式表示需要的神经元数量要少得多</a:t>
            </a:r>
            <a:r>
              <a:rPr lang="zh-CN" altLang="en-US" sz="2800" dirty="0" smtClean="0">
                <a:latin typeface="Times New Roman" panose="02020603050405020304" pitchFamily="18" charset="0"/>
                <a:cs typeface="Times New Roman" panose="02020603050405020304" pitchFamily="18" charset="0"/>
              </a:rPr>
              <a:t>，并且</a:t>
            </a:r>
            <a:r>
              <a:rPr lang="zh-CN" altLang="en-US" sz="2800" dirty="0">
                <a:latin typeface="Times New Roman" panose="02020603050405020304" pitchFamily="18" charset="0"/>
                <a:cs typeface="Times New Roman" panose="02020603050405020304" pitchFamily="18" charset="0"/>
              </a:rPr>
              <a:t>很容易表示新的颜色名。此外，不同颜色之间的相似度也很容易计算。</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1386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层次化</a:t>
            </a:r>
            <a:r>
              <a:rPr lang="en-US" altLang="zh-CN"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softmax</a:t>
            </a: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8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Hierarchical softmax</a:t>
            </a: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33856" y="2047578"/>
            <a:ext cx="9784080" cy="2246769"/>
          </a:xfrm>
          <a:prstGeom prst="rect">
            <a:avLst/>
          </a:prstGeom>
        </p:spPr>
        <p:txBody>
          <a:bodyPr wrap="square">
            <a:spAutoFit/>
          </a:bodyPr>
          <a:lstStyle/>
          <a:p>
            <a:pPr lvl="0"/>
            <a:r>
              <a:rPr lang="zh-CN" altLang="en-US" sz="2800" dirty="0" smtClean="0">
                <a:solidFill>
                  <a:prstClr val="black"/>
                </a:solidFill>
                <a:latin typeface="Times New Roman" panose="02020603050405020304" pitchFamily="18" charset="0"/>
                <a:cs typeface="Times New Roman" panose="02020603050405020304" pitchFamily="18" charset="0"/>
              </a:rPr>
              <a:t>        作者</a:t>
            </a:r>
            <a:r>
              <a:rPr lang="zh-CN" altLang="en-US" sz="2800" dirty="0">
                <a:solidFill>
                  <a:prstClr val="black"/>
                </a:solidFill>
                <a:latin typeface="Times New Roman" panose="02020603050405020304" pitchFamily="18" charset="0"/>
                <a:cs typeface="Times New Roman" panose="02020603050405020304" pitchFamily="18" charset="0"/>
              </a:rPr>
              <a:t>使用</a:t>
            </a:r>
            <a:r>
              <a:rPr lang="zh-CN" altLang="en-US" sz="2800" dirty="0" smtClean="0">
                <a:solidFill>
                  <a:prstClr val="black"/>
                </a:solidFill>
                <a:latin typeface="Times New Roman" panose="02020603050405020304" pitchFamily="18" charset="0"/>
                <a:cs typeface="Times New Roman" panose="02020603050405020304" pitchFamily="18" charset="0"/>
              </a:rPr>
              <a:t>了</a:t>
            </a:r>
            <a:r>
              <a:rPr lang="en-US" altLang="zh-CN" sz="2800" dirty="0" smtClean="0">
                <a:solidFill>
                  <a:prstClr val="black"/>
                </a:solidFill>
                <a:latin typeface="Times New Roman" panose="02020603050405020304" pitchFamily="18" charset="0"/>
                <a:cs typeface="Times New Roman" panose="02020603050405020304" pitchFamily="18" charset="0"/>
              </a:rPr>
              <a:t>Huffman</a:t>
            </a:r>
            <a:r>
              <a:rPr lang="zh-CN" altLang="en-US" sz="2800" dirty="0">
                <a:solidFill>
                  <a:prstClr val="black"/>
                </a:solidFill>
                <a:latin typeface="Times New Roman" panose="02020603050405020304" pitchFamily="18" charset="0"/>
                <a:cs typeface="Times New Roman" panose="02020603050405020304" pitchFamily="18" charset="0"/>
              </a:rPr>
              <a:t>树，因为它给频繁出现的单词分配短代码，这进一步加速了训练，而且</a:t>
            </a:r>
            <a:r>
              <a:rPr lang="en-US" altLang="zh-CN" sz="2800" dirty="0">
                <a:solidFill>
                  <a:prstClr val="black"/>
                </a:solidFill>
                <a:latin typeface="Times New Roman" panose="02020603050405020304" pitchFamily="18" charset="0"/>
                <a:cs typeface="Times New Roman" panose="02020603050405020304" pitchFamily="18" charset="0"/>
              </a:rPr>
              <a:t>Huffman</a:t>
            </a:r>
            <a:r>
              <a:rPr lang="zh-CN" altLang="en-US" sz="2800" dirty="0">
                <a:solidFill>
                  <a:prstClr val="black"/>
                </a:solidFill>
                <a:latin typeface="Times New Roman" panose="02020603050405020304" pitchFamily="18" charset="0"/>
                <a:cs typeface="Times New Roman" panose="02020603050405020304" pitchFamily="18" charset="0"/>
              </a:rPr>
              <a:t>树所有的内部结点都有两个子结点，不会出现有的内部结点只有一个子结点的</a:t>
            </a:r>
            <a:r>
              <a:rPr lang="zh-CN" altLang="en-US" sz="2800" dirty="0" smtClean="0">
                <a:solidFill>
                  <a:prstClr val="black"/>
                </a:solidFill>
                <a:latin typeface="Times New Roman" panose="02020603050405020304" pitchFamily="18" charset="0"/>
                <a:cs typeface="Times New Roman" panose="02020603050405020304" pitchFamily="18" charset="0"/>
              </a:rPr>
              <a:t>现象。</a:t>
            </a:r>
            <a:r>
              <a:rPr lang="zh-CN" altLang="en-US" sz="2800" dirty="0">
                <a:solidFill>
                  <a:prstClr val="black"/>
                </a:solidFill>
                <a:latin typeface="Times New Roman" panose="02020603050405020304" pitchFamily="18" charset="0"/>
                <a:cs typeface="Times New Roman" panose="02020603050405020304" pitchFamily="18" charset="0"/>
              </a:rPr>
              <a:t>对于二叉树来说，左右子结点是区分的，我们可以规定词频大的子结点作为左子，这样就唯一确定了一棵</a:t>
            </a:r>
            <a:r>
              <a:rPr lang="en-US" altLang="zh-CN" sz="2800" dirty="0">
                <a:solidFill>
                  <a:prstClr val="black"/>
                </a:solidFill>
                <a:latin typeface="Times New Roman" panose="02020603050405020304" pitchFamily="18" charset="0"/>
                <a:cs typeface="Times New Roman" panose="02020603050405020304" pitchFamily="18" charset="0"/>
              </a:rPr>
              <a:t>Huffman</a:t>
            </a:r>
            <a:r>
              <a:rPr lang="zh-CN" altLang="en-US" sz="2800" dirty="0">
                <a:solidFill>
                  <a:prstClr val="black"/>
                </a:solidFill>
                <a:latin typeface="Times New Roman" panose="02020603050405020304" pitchFamily="18" charset="0"/>
                <a:cs typeface="Times New Roman" panose="02020603050405020304" pitchFamily="18" charset="0"/>
              </a:rPr>
              <a:t>树。</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47046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层次化</a:t>
            </a:r>
            <a:r>
              <a:rPr lang="en-US" altLang="zh-CN"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softmax</a:t>
            </a: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8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Hierarchical softmax</a:t>
            </a: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078992" y="1828122"/>
            <a:ext cx="10021824" cy="5262979"/>
          </a:xfrm>
          <a:prstGeom prst="rect">
            <a:avLst/>
          </a:prstGeom>
        </p:spPr>
        <p:txBody>
          <a:bodyPr wrap="square">
            <a:spAutoFit/>
          </a:bodyPr>
          <a:lstStyle/>
          <a:p>
            <a:pPr lvl="0"/>
            <a:r>
              <a:rPr lang="zh-CN" altLang="en-US" sz="2800" dirty="0" smtClean="0">
                <a:solidFill>
                  <a:prstClr val="black"/>
                </a:solidFill>
                <a:latin typeface="Times New Roman" panose="02020603050405020304" pitchFamily="18" charset="0"/>
                <a:cs typeface="Times New Roman" panose="02020603050405020304" pitchFamily="18" charset="0"/>
              </a:rPr>
              <a:t>        其实</a:t>
            </a:r>
            <a:r>
              <a:rPr lang="zh-CN" altLang="en-US" sz="2800" dirty="0">
                <a:solidFill>
                  <a:prstClr val="black"/>
                </a:solidFill>
                <a:latin typeface="Times New Roman" panose="02020603050405020304" pitchFamily="18" charset="0"/>
                <a:cs typeface="Times New Roman" panose="02020603050405020304" pitchFamily="18" charset="0"/>
              </a:rPr>
              <a:t>层次化</a:t>
            </a:r>
            <a:r>
              <a:rPr lang="en-US" altLang="zh-CN" sz="2800" dirty="0">
                <a:solidFill>
                  <a:prstClr val="black"/>
                </a:solidFill>
                <a:latin typeface="Times New Roman" panose="02020603050405020304" pitchFamily="18" charset="0"/>
                <a:cs typeface="Times New Roman" panose="02020603050405020304" pitchFamily="18" charset="0"/>
              </a:rPr>
              <a:t>softmax</a:t>
            </a:r>
            <a:r>
              <a:rPr lang="zh-CN" altLang="en-US" sz="2800" dirty="0">
                <a:solidFill>
                  <a:prstClr val="black"/>
                </a:solidFill>
                <a:latin typeface="Times New Roman" panose="02020603050405020304" pitchFamily="18" charset="0"/>
                <a:cs typeface="Times New Roman" panose="02020603050405020304" pitchFamily="18" charset="0"/>
              </a:rPr>
              <a:t>和下面要提到的负采样</a:t>
            </a:r>
            <a:r>
              <a:rPr lang="zh-CN" altLang="en-US" sz="2800" dirty="0">
                <a:solidFill>
                  <a:srgbClr val="FF0000"/>
                </a:solidFill>
                <a:latin typeface="Times New Roman" panose="02020603050405020304" pitchFamily="18" charset="0"/>
                <a:cs typeface="Times New Roman" panose="02020603050405020304" pitchFamily="18" charset="0"/>
              </a:rPr>
              <a:t>基本想法是减少对于每一个训练样本需要更新的输出向量的数目</a:t>
            </a:r>
            <a:r>
              <a:rPr lang="zh-CN" altLang="en-US" sz="2800" dirty="0">
                <a:solidFill>
                  <a:prstClr val="black"/>
                </a:solidFill>
                <a:latin typeface="Times New Roman" panose="02020603050405020304" pitchFamily="18" charset="0"/>
                <a:cs typeface="Times New Roman" panose="02020603050405020304" pitchFamily="18" charset="0"/>
              </a:rPr>
              <a:t>，</a:t>
            </a:r>
            <a:r>
              <a:rPr lang="en-US" altLang="zh-CN" sz="2800" dirty="0">
                <a:solidFill>
                  <a:prstClr val="black"/>
                </a:solidFill>
                <a:latin typeface="Times New Roman" panose="02020603050405020304" pitchFamily="18" charset="0"/>
                <a:cs typeface="Times New Roman" panose="02020603050405020304" pitchFamily="18" charset="0"/>
              </a:rPr>
              <a:t>full softmax</a:t>
            </a:r>
            <a:r>
              <a:rPr lang="zh-CN" altLang="en-US" sz="2800" dirty="0">
                <a:solidFill>
                  <a:prstClr val="black"/>
                </a:solidFill>
                <a:latin typeface="Times New Roman" panose="02020603050405020304" pitchFamily="18" charset="0"/>
                <a:cs typeface="Times New Roman" panose="02020603050405020304" pitchFamily="18" charset="0"/>
              </a:rPr>
              <a:t>对于每一个训练样本都要更新所有输出结点对应的向量，而层次化</a:t>
            </a:r>
            <a:r>
              <a:rPr lang="en-US" altLang="zh-CN" sz="2800" dirty="0">
                <a:solidFill>
                  <a:prstClr val="black"/>
                </a:solidFill>
                <a:latin typeface="Times New Roman" panose="02020603050405020304" pitchFamily="18" charset="0"/>
                <a:cs typeface="Times New Roman" panose="02020603050405020304" pitchFamily="18" charset="0"/>
              </a:rPr>
              <a:t>softmax</a:t>
            </a:r>
            <a:r>
              <a:rPr lang="zh-CN" altLang="en-US" sz="2800" dirty="0">
                <a:solidFill>
                  <a:prstClr val="black"/>
                </a:solidFill>
                <a:latin typeface="Times New Roman" panose="02020603050405020304" pitchFamily="18" charset="0"/>
                <a:cs typeface="Times New Roman" panose="02020603050405020304" pitchFamily="18" charset="0"/>
              </a:rPr>
              <a:t>只需要更新树中路径对应的结点的向量，从而加快训练速度。</a:t>
            </a:r>
          </a:p>
          <a:p>
            <a:pPr lvl="0"/>
            <a:r>
              <a:rPr lang="zh-CN" altLang="en-US" sz="2800" dirty="0" smtClean="0">
                <a:solidFill>
                  <a:prstClr val="black"/>
                </a:solidFill>
                <a:latin typeface="Times New Roman" panose="02020603050405020304" pitchFamily="18" charset="0"/>
                <a:cs typeface="Times New Roman" panose="02020603050405020304" pitchFamily="18" charset="0"/>
              </a:rPr>
              <a:t>        就是说，虽然计算效率有所改进</a:t>
            </a:r>
            <a:r>
              <a:rPr lang="zh-CN" altLang="en-US" sz="2800" dirty="0">
                <a:solidFill>
                  <a:prstClr val="black"/>
                </a:solidFill>
                <a:latin typeface="Times New Roman" panose="02020603050405020304" pitchFamily="18" charset="0"/>
                <a:cs typeface="Times New Roman" panose="02020603050405020304" pitchFamily="18" charset="0"/>
              </a:rPr>
              <a:t>，但是参数的数量是差不多的，原来是每个单词对应两个向量，现在把隐藏层到输出层的向量换成了树内部子结点对应的向量，而树的叶结点数量为</a:t>
            </a:r>
            <a:r>
              <a:rPr lang="en-US" altLang="zh-CN" sz="2800" dirty="0">
                <a:solidFill>
                  <a:prstClr val="black"/>
                </a:solidFill>
                <a:latin typeface="Times New Roman" panose="02020603050405020304" pitchFamily="18" charset="0"/>
                <a:cs typeface="Times New Roman" panose="02020603050405020304" pitchFamily="18" charset="0"/>
              </a:rPr>
              <a:t>W</a:t>
            </a:r>
            <a:r>
              <a:rPr lang="zh-CN" altLang="en-US" sz="2800" dirty="0">
                <a:solidFill>
                  <a:prstClr val="black"/>
                </a:solidFill>
                <a:latin typeface="Times New Roman" panose="02020603050405020304" pitchFamily="18" charset="0"/>
                <a:cs typeface="Times New Roman" panose="02020603050405020304" pitchFamily="18" charset="0"/>
              </a:rPr>
              <a:t>，内部子节点的数量为</a:t>
            </a:r>
            <a:r>
              <a:rPr lang="en-US" altLang="zh-CN" sz="2800" dirty="0">
                <a:solidFill>
                  <a:prstClr val="black"/>
                </a:solidFill>
                <a:latin typeface="Times New Roman" panose="02020603050405020304" pitchFamily="18" charset="0"/>
                <a:cs typeface="Times New Roman" panose="02020603050405020304" pitchFamily="18" charset="0"/>
              </a:rPr>
              <a:t>W-1</a:t>
            </a:r>
            <a:r>
              <a:rPr lang="zh-CN" altLang="en-US" sz="2800" dirty="0">
                <a:solidFill>
                  <a:prstClr val="black"/>
                </a:solidFill>
                <a:latin typeface="Times New Roman" panose="02020603050405020304" pitchFamily="18" charset="0"/>
                <a:cs typeface="Times New Roman" panose="02020603050405020304" pitchFamily="18" charset="0"/>
              </a:rPr>
              <a:t>（对于</a:t>
            </a:r>
            <a:r>
              <a:rPr lang="en-US" altLang="zh-CN" sz="2800" dirty="0">
                <a:solidFill>
                  <a:prstClr val="black"/>
                </a:solidFill>
                <a:latin typeface="Times New Roman" panose="02020603050405020304" pitchFamily="18" charset="0"/>
                <a:cs typeface="Times New Roman" panose="02020603050405020304" pitchFamily="18" charset="0"/>
              </a:rPr>
              <a:t>Huffman</a:t>
            </a:r>
            <a:r>
              <a:rPr lang="zh-CN" altLang="en-US" sz="2800" dirty="0">
                <a:solidFill>
                  <a:prstClr val="black"/>
                </a:solidFill>
                <a:latin typeface="Times New Roman" panose="02020603050405020304" pitchFamily="18" charset="0"/>
                <a:cs typeface="Times New Roman" panose="02020603050405020304" pitchFamily="18" charset="0"/>
              </a:rPr>
              <a:t>树来说是这样），</a:t>
            </a:r>
            <a:r>
              <a:rPr lang="zh-CN" altLang="en-US" sz="2800" dirty="0">
                <a:solidFill>
                  <a:srgbClr val="FF0000"/>
                </a:solidFill>
                <a:latin typeface="Times New Roman" panose="02020603050405020304" pitchFamily="18" charset="0"/>
                <a:cs typeface="Times New Roman" panose="02020603050405020304" pitchFamily="18" charset="0"/>
              </a:rPr>
              <a:t>提升效率不是通过减少参数实现，而是减少每次迭代所需要更新的参数。</a:t>
            </a:r>
          </a:p>
          <a:p>
            <a:pPr lvl="0"/>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41253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负采样（</a:t>
            </a:r>
            <a:r>
              <a:rPr lang="en-US" altLang="zh-CN"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negative sampling</a:t>
            </a: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33856" y="2047578"/>
            <a:ext cx="9784080" cy="3108543"/>
          </a:xfrm>
          <a:prstGeom prst="rect">
            <a:avLst/>
          </a:prstGeom>
        </p:spPr>
        <p:txBody>
          <a:bodyPr wrap="square">
            <a:spAutoFit/>
          </a:bodyPr>
          <a:lstStyle/>
          <a:p>
            <a:pPr lvl="0"/>
            <a:r>
              <a:rPr lang="zh-CN" altLang="en-US" sz="2800" dirty="0" smtClean="0">
                <a:solidFill>
                  <a:prstClr val="black"/>
                </a:solidFill>
                <a:latin typeface="Times New Roman" panose="02020603050405020304" pitchFamily="18" charset="0"/>
                <a:cs typeface="Times New Roman" panose="02020603050405020304" pitchFamily="18" charset="0"/>
              </a:rPr>
              <a:t>        负</a:t>
            </a:r>
            <a:r>
              <a:rPr lang="zh-CN" altLang="en-US" sz="2800" dirty="0">
                <a:solidFill>
                  <a:prstClr val="black"/>
                </a:solidFill>
                <a:latin typeface="Times New Roman" panose="02020603050405020304" pitchFamily="18" charset="0"/>
                <a:cs typeface="Times New Roman" panose="02020603050405020304" pitchFamily="18" charset="0"/>
              </a:rPr>
              <a:t>采样的思想比层次化</a:t>
            </a:r>
            <a:r>
              <a:rPr lang="en-US" altLang="zh-CN" sz="2800" dirty="0">
                <a:solidFill>
                  <a:prstClr val="black"/>
                </a:solidFill>
                <a:latin typeface="Times New Roman" panose="02020603050405020304" pitchFamily="18" charset="0"/>
                <a:cs typeface="Times New Roman" panose="02020603050405020304" pitchFamily="18" charset="0"/>
              </a:rPr>
              <a:t>softmax</a:t>
            </a:r>
            <a:r>
              <a:rPr lang="zh-CN" altLang="en-US" sz="2800" dirty="0">
                <a:solidFill>
                  <a:prstClr val="black"/>
                </a:solidFill>
                <a:latin typeface="Times New Roman" panose="02020603050405020304" pitchFamily="18" charset="0"/>
                <a:cs typeface="Times New Roman" panose="02020603050405020304" pitchFamily="18" charset="0"/>
              </a:rPr>
              <a:t>更直接：为了解决每次迭代需要更新的输出向量太多的困难，我们</a:t>
            </a:r>
            <a:r>
              <a:rPr lang="zh-CN" altLang="en-US" sz="2800" dirty="0">
                <a:solidFill>
                  <a:srgbClr val="FF0000"/>
                </a:solidFill>
                <a:latin typeface="Times New Roman" panose="02020603050405020304" pitchFamily="18" charset="0"/>
                <a:cs typeface="Times New Roman" panose="02020603050405020304" pitchFamily="18" charset="0"/>
              </a:rPr>
              <a:t>只更新了它们的一个样本</a:t>
            </a:r>
            <a:r>
              <a:rPr lang="zh-CN" altLang="en-US" sz="2800" dirty="0" smtClean="0">
                <a:solidFill>
                  <a:srgbClr val="FF0000"/>
                </a:solidFill>
                <a:latin typeface="Times New Roman" panose="02020603050405020304" pitchFamily="18" charset="0"/>
                <a:cs typeface="Times New Roman" panose="02020603050405020304" pitchFamily="18" charset="0"/>
              </a:rPr>
              <a:t>。</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lvl="0"/>
            <a:r>
              <a:rPr lang="en-US" altLang="zh-CN" sz="2800" dirty="0">
                <a:solidFill>
                  <a:prstClr val="black"/>
                </a:solidFill>
                <a:latin typeface="Times New Roman" panose="02020603050405020304" pitchFamily="18" charset="0"/>
                <a:cs typeface="Times New Roman" panose="02020603050405020304" pitchFamily="18" charset="0"/>
              </a:rPr>
              <a:t> </a:t>
            </a:r>
            <a:r>
              <a:rPr lang="en-US" altLang="zh-CN" sz="2800" dirty="0" smtClean="0">
                <a:solidFill>
                  <a:prstClr val="black"/>
                </a:solidFill>
                <a:latin typeface="Times New Roman" panose="02020603050405020304" pitchFamily="18" charset="0"/>
                <a:cs typeface="Times New Roman" panose="02020603050405020304" pitchFamily="18" charset="0"/>
              </a:rPr>
              <a:t>       </a:t>
            </a:r>
            <a:r>
              <a:rPr lang="zh-CN" altLang="en-US" sz="2800" dirty="0" smtClean="0">
                <a:solidFill>
                  <a:prstClr val="black"/>
                </a:solidFill>
                <a:latin typeface="Times New Roman" panose="02020603050405020304" pitchFamily="18" charset="0"/>
                <a:cs typeface="Times New Roman" panose="02020603050405020304" pitchFamily="18" charset="0"/>
              </a:rPr>
              <a:t>负采样是噪声对比估计（</a:t>
            </a:r>
            <a:r>
              <a:rPr lang="en-US" altLang="zh-CN" sz="2800" dirty="0">
                <a:solidFill>
                  <a:prstClr val="black"/>
                </a:solidFill>
                <a:latin typeface="Times New Roman" panose="02020603050405020304" pitchFamily="18" charset="0"/>
                <a:cs typeface="Times New Roman" panose="02020603050405020304" pitchFamily="18" charset="0"/>
              </a:rPr>
              <a:t>Noise Contrastive Estimation</a:t>
            </a:r>
            <a:r>
              <a:rPr lang="zh-CN" altLang="en-US" sz="2800" dirty="0" smtClean="0">
                <a:solidFill>
                  <a:prstClr val="black"/>
                </a:solidFill>
                <a:latin typeface="Times New Roman" panose="02020603050405020304" pitchFamily="18" charset="0"/>
                <a:cs typeface="Times New Roman" panose="02020603050405020304" pitchFamily="18" charset="0"/>
              </a:rPr>
              <a:t>）的</a:t>
            </a:r>
            <a:r>
              <a:rPr lang="zh-CN" altLang="en-US" sz="2800" dirty="0">
                <a:solidFill>
                  <a:prstClr val="black"/>
                </a:solidFill>
                <a:latin typeface="Times New Roman" panose="02020603050405020304" pitchFamily="18" charset="0"/>
                <a:cs typeface="Times New Roman" panose="02020603050405020304" pitchFamily="18" charset="0"/>
              </a:rPr>
              <a:t>简化</a:t>
            </a:r>
            <a:r>
              <a:rPr lang="zh-CN" altLang="en-US" sz="2800" dirty="0" smtClean="0">
                <a:solidFill>
                  <a:prstClr val="black"/>
                </a:solidFill>
                <a:latin typeface="Times New Roman" panose="02020603050405020304" pitchFamily="18" charset="0"/>
                <a:cs typeface="Times New Roman" panose="02020603050405020304" pitchFamily="18" charset="0"/>
              </a:rPr>
              <a:t>版本，</a:t>
            </a:r>
            <a:r>
              <a:rPr lang="en-US" altLang="zh-CN" sz="2800" dirty="0" smtClean="0">
                <a:solidFill>
                  <a:prstClr val="black"/>
                </a:solidFill>
                <a:latin typeface="Times New Roman" panose="02020603050405020304" pitchFamily="18" charset="0"/>
                <a:cs typeface="Times New Roman" panose="02020603050405020304" pitchFamily="18" charset="0"/>
              </a:rPr>
              <a:t>NCE</a:t>
            </a:r>
            <a:r>
              <a:rPr lang="zh-CN" altLang="en-US" sz="2800" dirty="0" smtClean="0">
                <a:solidFill>
                  <a:prstClr val="black"/>
                </a:solidFill>
                <a:latin typeface="Times New Roman" panose="02020603050405020304" pitchFamily="18" charset="0"/>
                <a:cs typeface="Times New Roman" panose="02020603050405020304" pitchFamily="18" charset="0"/>
              </a:rPr>
              <a:t>的基本思想是选择一个噪声分布，然后从原始分布和噪声分布的混合分布中抽取一个样本</a:t>
            </a:r>
            <a:r>
              <a:rPr lang="en-US" altLang="zh-CN" sz="2800" dirty="0" smtClean="0">
                <a:solidFill>
                  <a:prstClr val="black"/>
                </a:solidFill>
                <a:latin typeface="Times New Roman" panose="02020603050405020304" pitchFamily="18" charset="0"/>
                <a:cs typeface="Times New Roman" panose="02020603050405020304" pitchFamily="18" charset="0"/>
              </a:rPr>
              <a:t>x</a:t>
            </a:r>
            <a:r>
              <a:rPr lang="zh-CN" altLang="en-US" sz="2800" dirty="0" smtClean="0">
                <a:solidFill>
                  <a:prstClr val="black"/>
                </a:solidFill>
                <a:latin typeface="Times New Roman" panose="02020603050405020304" pitchFamily="18" charset="0"/>
                <a:cs typeface="Times New Roman" panose="02020603050405020304" pitchFamily="18" charset="0"/>
              </a:rPr>
              <a:t>，目标是训练一个“判别者”</a:t>
            </a:r>
            <a:r>
              <a:rPr lang="en-US" altLang="zh-CN" sz="2800" dirty="0" smtClean="0">
                <a:solidFill>
                  <a:prstClr val="black"/>
                </a:solidFill>
                <a:latin typeface="Times New Roman" panose="02020603050405020304" pitchFamily="18" charset="0"/>
                <a:cs typeface="Times New Roman" panose="02020603050405020304" pitchFamily="18" charset="0"/>
              </a:rPr>
              <a:t>D</a:t>
            </a:r>
            <a:r>
              <a:rPr lang="zh-CN" altLang="en-US" sz="2800" dirty="0" smtClean="0">
                <a:solidFill>
                  <a:prstClr val="black"/>
                </a:solidFill>
                <a:latin typeface="Times New Roman" panose="02020603050405020304" pitchFamily="18" charset="0"/>
                <a:cs typeface="Times New Roman" panose="02020603050405020304" pitchFamily="18" charset="0"/>
              </a:rPr>
              <a:t>，使其能很容易地分辨出样本</a:t>
            </a:r>
            <a:r>
              <a:rPr lang="en-US" altLang="zh-CN" sz="2800" dirty="0" smtClean="0">
                <a:solidFill>
                  <a:prstClr val="black"/>
                </a:solidFill>
                <a:latin typeface="Times New Roman" panose="02020603050405020304" pitchFamily="18" charset="0"/>
                <a:cs typeface="Times New Roman" panose="02020603050405020304" pitchFamily="18" charset="0"/>
              </a:rPr>
              <a:t>x</a:t>
            </a:r>
            <a:r>
              <a:rPr lang="zh-CN" altLang="en-US" sz="2800" dirty="0" smtClean="0">
                <a:solidFill>
                  <a:prstClr val="black"/>
                </a:solidFill>
                <a:latin typeface="Times New Roman" panose="02020603050405020304" pitchFamily="18" charset="0"/>
                <a:cs typeface="Times New Roman" panose="02020603050405020304" pitchFamily="18" charset="0"/>
              </a:rPr>
              <a:t>来自于哪个样本</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75058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负采样（</a:t>
            </a:r>
            <a:r>
              <a:rPr lang="en-US" altLang="zh-CN"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negative sampling</a:t>
            </a: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33856" y="2047578"/>
            <a:ext cx="9784080" cy="1384995"/>
          </a:xfrm>
          <a:prstGeom prst="rect">
            <a:avLst/>
          </a:prstGeom>
        </p:spPr>
        <p:txBody>
          <a:bodyPr wrap="square">
            <a:spAutoFit/>
          </a:bodyPr>
          <a:lstStyle/>
          <a:p>
            <a:pPr lvl="0"/>
            <a:r>
              <a:rPr lang="zh-CN" altLang="en-US" sz="2800" dirty="0" smtClean="0">
                <a:solidFill>
                  <a:prstClr val="black"/>
                </a:solidFill>
                <a:latin typeface="Times New Roman" panose="02020603050405020304" pitchFamily="18" charset="0"/>
                <a:cs typeface="Times New Roman" panose="02020603050405020304" pitchFamily="18" charset="0"/>
              </a:rPr>
              <a:t>         对于</a:t>
            </a:r>
            <a:r>
              <a:rPr lang="zh-CN" altLang="en-US" sz="2800" dirty="0">
                <a:solidFill>
                  <a:prstClr val="black"/>
                </a:solidFill>
                <a:latin typeface="Times New Roman" panose="02020603050405020304" pitchFamily="18" charset="0"/>
                <a:cs typeface="Times New Roman" panose="02020603050405020304" pitchFamily="18" charset="0"/>
              </a:rPr>
              <a:t>负采样，我们可以这样</a:t>
            </a:r>
            <a:r>
              <a:rPr lang="zh-CN" altLang="en-US" sz="2800" dirty="0" smtClean="0">
                <a:solidFill>
                  <a:prstClr val="black"/>
                </a:solidFill>
                <a:latin typeface="Times New Roman" panose="02020603050405020304" pitchFamily="18" charset="0"/>
                <a:cs typeface="Times New Roman" panose="02020603050405020304" pitchFamily="18" charset="0"/>
              </a:rPr>
              <a:t>理解，记</a:t>
            </a:r>
            <a:r>
              <a:rPr lang="en-US" altLang="zh-CN" sz="2800" dirty="0">
                <a:solidFill>
                  <a:prstClr val="black"/>
                </a:solidFill>
                <a:latin typeface="Times New Roman" panose="02020603050405020304" pitchFamily="18" charset="0"/>
                <a:cs typeface="Times New Roman" panose="02020603050405020304" pitchFamily="18" charset="0"/>
              </a:rPr>
              <a:t>(w, c)</a:t>
            </a:r>
            <a:r>
              <a:rPr lang="zh-CN" altLang="en-US" sz="2800" dirty="0">
                <a:solidFill>
                  <a:prstClr val="black"/>
                </a:solidFill>
                <a:latin typeface="Times New Roman" panose="02020603050405020304" pitchFamily="18" charset="0"/>
                <a:cs typeface="Times New Roman" panose="02020603050405020304" pitchFamily="18" charset="0"/>
              </a:rPr>
              <a:t>为单词及</a:t>
            </a:r>
            <a:r>
              <a:rPr lang="zh-CN" altLang="en-US" sz="2800" dirty="0" smtClean="0">
                <a:solidFill>
                  <a:prstClr val="black"/>
                </a:solidFill>
                <a:latin typeface="Times New Roman" panose="02020603050405020304" pitchFamily="18" charset="0"/>
                <a:cs typeface="Times New Roman" panose="02020603050405020304" pitchFamily="18" charset="0"/>
              </a:rPr>
              <a:t>上下文，                 为来自</a:t>
            </a:r>
            <a:r>
              <a:rPr lang="zh-CN" altLang="en-US" sz="2800" dirty="0">
                <a:solidFill>
                  <a:prstClr val="black"/>
                </a:solidFill>
                <a:latin typeface="Times New Roman" panose="02020603050405020304" pitchFamily="18" charset="0"/>
                <a:cs typeface="Times New Roman" panose="02020603050405020304" pitchFamily="18" charset="0"/>
              </a:rPr>
              <a:t>语料库的概率</a:t>
            </a:r>
            <a:r>
              <a:rPr lang="zh-CN" altLang="en-US" sz="2800" dirty="0" smtClean="0">
                <a:solidFill>
                  <a:prstClr val="black"/>
                </a:solidFill>
                <a:latin typeface="Times New Roman" panose="02020603050405020304" pitchFamily="18" charset="0"/>
                <a:cs typeface="Times New Roman" panose="02020603050405020304" pitchFamily="18" charset="0"/>
              </a:rPr>
              <a:t>，                                           为不</a:t>
            </a:r>
            <a:r>
              <a:rPr lang="zh-CN" altLang="en-US" sz="2800" dirty="0">
                <a:solidFill>
                  <a:prstClr val="black"/>
                </a:solidFill>
                <a:latin typeface="Times New Roman" panose="02020603050405020304" pitchFamily="18" charset="0"/>
                <a:cs typeface="Times New Roman" panose="02020603050405020304" pitchFamily="18" charset="0"/>
              </a:rPr>
              <a:t>来自语料库的概率，这样就变成了一个二分类问题。</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708893" y="2540075"/>
            <a:ext cx="1733333" cy="400000"/>
          </a:xfrm>
          <a:prstGeom prst="rect">
            <a:avLst/>
          </a:prstGeom>
        </p:spPr>
      </p:pic>
      <p:pic>
        <p:nvPicPr>
          <p:cNvPr id="7" name="图片 6"/>
          <p:cNvPicPr>
            <a:picLocks noChangeAspect="1"/>
          </p:cNvPicPr>
          <p:nvPr/>
        </p:nvPicPr>
        <p:blipFill>
          <a:blip r:embed="rId3"/>
          <a:stretch>
            <a:fillRect/>
          </a:stretch>
        </p:blipFill>
        <p:spPr>
          <a:xfrm>
            <a:off x="6765555" y="2540075"/>
            <a:ext cx="4152381" cy="447619"/>
          </a:xfrm>
          <a:prstGeom prst="rect">
            <a:avLst/>
          </a:prstGeom>
        </p:spPr>
      </p:pic>
      <p:pic>
        <p:nvPicPr>
          <p:cNvPr id="8" name="图片 7"/>
          <p:cNvPicPr/>
          <p:nvPr/>
        </p:nvPicPr>
        <p:blipFill>
          <a:blip r:embed="rId4"/>
          <a:stretch>
            <a:fillRect/>
          </a:stretch>
        </p:blipFill>
        <p:spPr>
          <a:xfrm>
            <a:off x="863619" y="4692150"/>
            <a:ext cx="2903710" cy="657090"/>
          </a:xfrm>
          <a:prstGeom prst="rect">
            <a:avLst/>
          </a:prstGeom>
        </p:spPr>
      </p:pic>
      <p:pic>
        <p:nvPicPr>
          <p:cNvPr id="9" name="图片 8"/>
          <p:cNvPicPr/>
          <p:nvPr/>
        </p:nvPicPr>
        <p:blipFill>
          <a:blip r:embed="rId5"/>
          <a:stretch>
            <a:fillRect/>
          </a:stretch>
        </p:blipFill>
        <p:spPr>
          <a:xfrm>
            <a:off x="4556315" y="3474529"/>
            <a:ext cx="6361621" cy="3209735"/>
          </a:xfrm>
          <a:prstGeom prst="rect">
            <a:avLst/>
          </a:prstGeom>
        </p:spPr>
      </p:pic>
    </p:spTree>
    <p:extLst>
      <p:ext uri="{BB962C8B-B14F-4D97-AF65-F5344CB8AC3E}">
        <p14:creationId xmlns:p14="http://schemas.microsoft.com/office/powerpoint/2010/main" val="810587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负采样（</a:t>
            </a:r>
            <a:r>
              <a:rPr lang="en-US" altLang="zh-CN"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negative sampling</a:t>
            </a: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5" name="矩形 4"/>
          <p:cNvSpPr/>
          <p:nvPr/>
        </p:nvSpPr>
        <p:spPr>
          <a:xfrm>
            <a:off x="1133856" y="2047578"/>
            <a:ext cx="9784080" cy="523220"/>
          </a:xfrm>
          <a:prstGeom prst="rect">
            <a:avLst/>
          </a:prstGeom>
        </p:spPr>
        <p:txBody>
          <a:bodyPr wrap="square">
            <a:spAutoFit/>
          </a:bodyPr>
          <a:lstStyle/>
          <a:p>
            <a:pPr lvl="0"/>
            <a:r>
              <a:rPr lang="zh-CN" altLang="en-US" sz="2800" dirty="0">
                <a:solidFill>
                  <a:prstClr val="black"/>
                </a:solidFill>
                <a:latin typeface="Times New Roman" panose="02020603050405020304" pitchFamily="18" charset="0"/>
                <a:cs typeface="Times New Roman" panose="02020603050405020304" pitchFamily="18" charset="0"/>
              </a:rPr>
              <a:t>噪声</a:t>
            </a:r>
            <a:r>
              <a:rPr lang="zh-CN" altLang="en-US" sz="2800" dirty="0" smtClean="0">
                <a:solidFill>
                  <a:prstClr val="black"/>
                </a:solidFill>
                <a:latin typeface="Times New Roman" panose="02020603050405020304" pitchFamily="18" charset="0"/>
                <a:cs typeface="Times New Roman" panose="02020603050405020304" pitchFamily="18" charset="0"/>
              </a:rPr>
              <a:t>分布用</a:t>
            </a:r>
            <a:r>
              <a:rPr lang="en-US" altLang="zh-CN" sz="2800" dirty="0">
                <a:solidFill>
                  <a:prstClr val="black"/>
                </a:solidFill>
                <a:latin typeface="Times New Roman" panose="02020603050405020304" pitchFamily="18" charset="0"/>
                <a:cs typeface="Times New Roman" panose="02020603050405020304" pitchFamily="18" charset="0"/>
              </a:rPr>
              <a:t>Pn(w)</a:t>
            </a:r>
            <a:r>
              <a:rPr lang="zh-CN" altLang="en-US" sz="2800" dirty="0">
                <a:solidFill>
                  <a:prstClr val="black"/>
                </a:solidFill>
                <a:latin typeface="Times New Roman" panose="02020603050405020304" pitchFamily="18" charset="0"/>
                <a:cs typeface="Times New Roman" panose="02020603050405020304" pitchFamily="18" charset="0"/>
              </a:rPr>
              <a:t>表示</a:t>
            </a:r>
            <a:r>
              <a:rPr lang="zh-CN" altLang="en-US" sz="2800" dirty="0" smtClean="0">
                <a:solidFill>
                  <a:prstClr val="black"/>
                </a:solidFill>
                <a:latin typeface="Times New Roman" panose="02020603050405020304" pitchFamily="18" charset="0"/>
                <a:cs typeface="Times New Roman" panose="02020603050405020304" pitchFamily="18" charset="0"/>
              </a:rPr>
              <a:t>，对于</a:t>
            </a:r>
            <a:r>
              <a:rPr lang="zh-CN" altLang="en-US" sz="2800" dirty="0">
                <a:solidFill>
                  <a:prstClr val="black"/>
                </a:solidFill>
                <a:latin typeface="Times New Roman" panose="02020603050405020304" pitchFamily="18" charset="0"/>
                <a:cs typeface="Times New Roman" panose="02020603050405020304" pitchFamily="18" charset="0"/>
              </a:rPr>
              <a:t>一个样本，定义目标函数如下：</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4" name="图片 3"/>
          <p:cNvPicPr/>
          <p:nvPr/>
        </p:nvPicPr>
        <p:blipFill>
          <a:blip r:embed="rId2"/>
          <a:stretch>
            <a:fillRect/>
          </a:stretch>
        </p:blipFill>
        <p:spPr>
          <a:xfrm>
            <a:off x="3519868" y="3031103"/>
            <a:ext cx="4316540" cy="853948"/>
          </a:xfrm>
          <a:prstGeom prst="rect">
            <a:avLst/>
          </a:prstGeom>
        </p:spPr>
      </p:pic>
      <p:pic>
        <p:nvPicPr>
          <p:cNvPr id="3" name="图片 2"/>
          <p:cNvPicPr>
            <a:picLocks noChangeAspect="1"/>
          </p:cNvPicPr>
          <p:nvPr/>
        </p:nvPicPr>
        <p:blipFill>
          <a:blip r:embed="rId3"/>
          <a:stretch>
            <a:fillRect/>
          </a:stretch>
        </p:blipFill>
        <p:spPr>
          <a:xfrm>
            <a:off x="3525364" y="4367897"/>
            <a:ext cx="2819048" cy="457143"/>
          </a:xfrm>
          <a:prstGeom prst="rect">
            <a:avLst/>
          </a:prstGeom>
        </p:spPr>
      </p:pic>
    </p:spTree>
    <p:extLst>
      <p:ext uri="{BB962C8B-B14F-4D97-AF65-F5344CB8AC3E}">
        <p14:creationId xmlns:p14="http://schemas.microsoft.com/office/powerpoint/2010/main" val="3057367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lvl="0">
              <a:defRPr/>
            </a:pPr>
            <a:r>
              <a:rPr lang="zh-CN" altLang="en-US" sz="2800" b="1" noProof="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如何采到负样本？</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752" y="1662905"/>
            <a:ext cx="5307040" cy="5037671"/>
          </a:xfrm>
          <a:prstGeom prst="rect">
            <a:avLst/>
          </a:prstGeom>
        </p:spPr>
      </p:pic>
    </p:spTree>
    <p:extLst>
      <p:ext uri="{BB962C8B-B14F-4D97-AF65-F5344CB8AC3E}">
        <p14:creationId xmlns:p14="http://schemas.microsoft.com/office/powerpoint/2010/main" val="274694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负样本的采集</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 name="矩形 2"/>
          <p:cNvSpPr/>
          <p:nvPr/>
        </p:nvSpPr>
        <p:spPr>
          <a:xfrm>
            <a:off x="944880" y="1949935"/>
            <a:ext cx="10058400" cy="3108543"/>
          </a:xfrm>
          <a:prstGeom prst="rect">
            <a:avLst/>
          </a:prstGeom>
        </p:spPr>
        <p:txBody>
          <a:bodyPr wrap="square">
            <a:spAutoFit/>
          </a:bodyPr>
          <a:lstStyle/>
          <a:p>
            <a:r>
              <a:rPr lang="en-US" altLang="zh-CN" sz="2800" dirty="0" smtClean="0">
                <a:effectLst/>
                <a:latin typeface="Times New Roman" panose="02020603050405020304" pitchFamily="18" charset="0"/>
                <a:cs typeface="Times New Roman" panose="02020603050405020304" pitchFamily="18" charset="0"/>
              </a:rPr>
              <a:t>        </a:t>
            </a:r>
            <a:r>
              <a:rPr lang="zh-CN" altLang="zh-CN" sz="2800" dirty="0" smtClean="0">
                <a:effectLst/>
                <a:latin typeface="Times New Roman" panose="02020603050405020304" pitchFamily="18" charset="0"/>
                <a:cs typeface="Times New Roman" panose="02020603050405020304" pitchFamily="18" charset="0"/>
              </a:rPr>
              <a:t>词表中的词在语料库中出现的次数有高有低，对于高频词，被选为负样本的概率就应该比较大，而对于低频词则相反，本质上是一个带权采样问题。</a:t>
            </a:r>
            <a:r>
              <a:rPr lang="zh-CN" altLang="zh-CN" sz="2800" dirty="0" smtClean="0">
                <a:solidFill>
                  <a:srgbClr val="FF0000"/>
                </a:solidFill>
                <a:effectLst/>
                <a:latin typeface="Times New Roman" panose="02020603050405020304" pitchFamily="18" charset="0"/>
                <a:cs typeface="Times New Roman" panose="02020603050405020304" pitchFamily="18" charset="0"/>
              </a:rPr>
              <a:t>怎么做到带权采样呢？</a:t>
            </a:r>
            <a:r>
              <a:rPr lang="zh-CN" altLang="zh-CN" sz="2800" dirty="0" smtClean="0">
                <a:effectLst/>
                <a:latin typeface="Times New Roman" panose="02020603050405020304" pitchFamily="18" charset="0"/>
                <a:cs typeface="Times New Roman" panose="02020603050405020304" pitchFamily="18" charset="0"/>
              </a:rPr>
              <a:t>作者使用噪声分布为一元语言模型（</a:t>
            </a:r>
            <a:r>
              <a:rPr lang="en-US" altLang="zh-CN" sz="2800" dirty="0" smtClean="0">
                <a:effectLst/>
                <a:latin typeface="Times New Roman" panose="02020603050405020304" pitchFamily="18" charset="0"/>
                <a:cs typeface="Times New Roman" panose="02020603050405020304" pitchFamily="18" charset="0"/>
              </a:rPr>
              <a:t>Unigram</a:t>
            </a:r>
            <a:r>
              <a:rPr lang="zh-CN" altLang="zh-CN" sz="2800" dirty="0" smtClean="0">
                <a:effectLst/>
                <a:latin typeface="Times New Roman" panose="02020603050405020304" pitchFamily="18" charset="0"/>
                <a:cs typeface="Times New Roman" panose="02020603050405020304" pitchFamily="18" charset="0"/>
              </a:rPr>
              <a:t>）</a:t>
            </a:r>
            <a:r>
              <a:rPr lang="en-US" altLang="zh-CN" sz="2800" dirty="0" smtClean="0">
                <a:effectLst/>
                <a:latin typeface="Times New Roman" panose="02020603050405020304" pitchFamily="18" charset="0"/>
                <a:cs typeface="Times New Roman" panose="02020603050405020304" pitchFamily="18" charset="0"/>
              </a:rPr>
              <a:t>U(x)</a:t>
            </a:r>
            <a:r>
              <a:rPr lang="zh-CN" altLang="zh-CN" sz="2800" dirty="0" smtClean="0">
                <a:effectLst/>
                <a:latin typeface="Times New Roman" panose="02020603050405020304" pitchFamily="18" charset="0"/>
                <a:cs typeface="Times New Roman" panose="02020603050405020304" pitchFamily="18" charset="0"/>
              </a:rPr>
              <a:t>的</a:t>
            </a:r>
            <a:r>
              <a:rPr lang="en-US" altLang="zh-CN" sz="2800" dirty="0" smtClean="0">
                <a:effectLst/>
                <a:latin typeface="Times New Roman" panose="02020603050405020304" pitchFamily="18" charset="0"/>
                <a:cs typeface="Times New Roman" panose="02020603050405020304" pitchFamily="18" charset="0"/>
              </a:rPr>
              <a:t>U(x)</a:t>
            </a:r>
            <a:r>
              <a:rPr lang="en-US" altLang="zh-CN" sz="2800" baseline="30000" dirty="0" smtClean="0">
                <a:effectLst/>
                <a:latin typeface="Times New Roman" panose="02020603050405020304" pitchFamily="18" charset="0"/>
                <a:cs typeface="Times New Roman" panose="02020603050405020304" pitchFamily="18" charset="0"/>
              </a:rPr>
              <a:t>3/4</a:t>
            </a:r>
            <a:r>
              <a:rPr lang="en-US" altLang="zh-CN" sz="2800" dirty="0" smtClean="0">
                <a:effectLst/>
                <a:latin typeface="Times New Roman" panose="02020603050405020304" pitchFamily="18" charset="0"/>
                <a:cs typeface="Times New Roman" panose="02020603050405020304" pitchFamily="18" charset="0"/>
              </a:rPr>
              <a:t>/Z</a:t>
            </a:r>
            <a:r>
              <a:rPr lang="zh-CN" altLang="zh-CN" sz="2800" dirty="0" smtClean="0">
                <a:effectLst/>
                <a:latin typeface="Times New Roman" panose="02020603050405020304" pitchFamily="18" charset="0"/>
                <a:cs typeface="Times New Roman" panose="02020603050405020304" pitchFamily="18" charset="0"/>
              </a:rPr>
              <a:t>，</a:t>
            </a:r>
            <a:r>
              <a:rPr lang="en-US" altLang="zh-CN" sz="2800" dirty="0" smtClean="0">
                <a:effectLst/>
                <a:latin typeface="Times New Roman" panose="02020603050405020304" pitchFamily="18" charset="0"/>
                <a:cs typeface="Times New Roman" panose="02020603050405020304" pitchFamily="18" charset="0"/>
              </a:rPr>
              <a:t>Z</a:t>
            </a:r>
            <a:r>
              <a:rPr lang="zh-CN" altLang="zh-CN" sz="2800" dirty="0" smtClean="0">
                <a:effectLst/>
                <a:latin typeface="Times New Roman" panose="02020603050405020304" pitchFamily="18" charset="0"/>
                <a:cs typeface="Times New Roman" panose="02020603050405020304" pitchFamily="18" charset="0"/>
              </a:rPr>
              <a:t>为归一化因子，</a:t>
            </a:r>
            <a:r>
              <a:rPr lang="zh-CN" altLang="zh-CN" sz="2800" dirty="0" smtClean="0">
                <a:solidFill>
                  <a:srgbClr val="FF0000"/>
                </a:solidFill>
                <a:effectLst/>
                <a:latin typeface="Times New Roman" panose="02020603050405020304" pitchFamily="18" charset="0"/>
                <a:cs typeface="Times New Roman" panose="02020603050405020304" pitchFamily="18" charset="0"/>
              </a:rPr>
              <a:t>相当于对高频词进行降采样，对低频词进行上采样</a:t>
            </a:r>
            <a:r>
              <a:rPr lang="zh-CN" altLang="zh-CN" sz="2800" dirty="0" smtClean="0">
                <a:effectLst/>
                <a:latin typeface="Times New Roman" panose="02020603050405020304" pitchFamily="18" charset="0"/>
                <a:cs typeface="Times New Roman" panose="02020603050405020304" pitchFamily="18" charset="0"/>
              </a:rPr>
              <a:t>。对于</a:t>
            </a:r>
            <a:r>
              <a:rPr lang="en-US" altLang="zh-CN" sz="2800" dirty="0" smtClean="0">
                <a:effectLst/>
                <a:latin typeface="Times New Roman" panose="02020603050405020304" pitchFamily="18" charset="0"/>
                <a:cs typeface="Times New Roman" panose="02020603050405020304" pitchFamily="18" charset="0"/>
              </a:rPr>
              <a:t>NEC</a:t>
            </a:r>
            <a:r>
              <a:rPr lang="zh-CN" altLang="zh-CN" sz="2800" dirty="0" smtClean="0">
                <a:effectLst/>
                <a:latin typeface="Times New Roman" panose="02020603050405020304" pitchFamily="18" charset="0"/>
                <a:cs typeface="Times New Roman" panose="02020603050405020304" pitchFamily="18" charset="0"/>
              </a:rPr>
              <a:t>和</a:t>
            </a:r>
            <a:r>
              <a:rPr lang="en-US" altLang="zh-CN" sz="2800" dirty="0" smtClean="0">
                <a:effectLst/>
                <a:latin typeface="Times New Roman" panose="02020603050405020304" pitchFamily="18" charset="0"/>
                <a:cs typeface="Times New Roman" panose="02020603050405020304" pitchFamily="18" charset="0"/>
              </a:rPr>
              <a:t>NEG</a:t>
            </a:r>
            <a:r>
              <a:rPr lang="zh-CN" altLang="zh-CN" sz="2800" dirty="0" smtClean="0">
                <a:effectLst/>
                <a:latin typeface="Times New Roman" panose="02020603050405020304" pitchFamily="18" charset="0"/>
                <a:cs typeface="Times New Roman" panose="02020603050405020304" pitchFamily="18" charset="0"/>
              </a:rPr>
              <a:t>，作者发现在尝试的每项任务（包括语言建模）上，这个噪声分布显著地优于</a:t>
            </a:r>
            <a:r>
              <a:rPr lang="en-US" altLang="zh-CN" sz="2800" dirty="0" smtClean="0">
                <a:effectLst/>
                <a:latin typeface="Times New Roman" panose="02020603050405020304" pitchFamily="18" charset="0"/>
                <a:cs typeface="Times New Roman" panose="02020603050405020304" pitchFamily="18" charset="0"/>
              </a:rPr>
              <a:t>U(x)</a:t>
            </a:r>
            <a:r>
              <a:rPr lang="zh-CN" altLang="zh-CN" sz="2800" dirty="0" smtClean="0">
                <a:effectLst/>
                <a:latin typeface="Times New Roman" panose="02020603050405020304" pitchFamily="18" charset="0"/>
                <a:cs typeface="Times New Roman" panose="02020603050405020304" pitchFamily="18" charset="0"/>
              </a:rPr>
              <a:t>和均匀分布。</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711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731145" y="1975102"/>
            <a:ext cx="8879657" cy="3200401"/>
          </a:xfrm>
          <a:prstGeom prst="rect">
            <a:avLst/>
          </a:prstGeom>
        </p:spPr>
      </p:pic>
      <p:pic>
        <p:nvPicPr>
          <p:cNvPr id="4" name="图片 3"/>
          <p:cNvPicPr>
            <a:picLocks noChangeAspect="1"/>
          </p:cNvPicPr>
          <p:nvPr/>
        </p:nvPicPr>
        <p:blipFill>
          <a:blip r:embed="rId3"/>
          <a:stretch>
            <a:fillRect/>
          </a:stretch>
        </p:blipFill>
        <p:spPr>
          <a:xfrm>
            <a:off x="9766979" y="2763794"/>
            <a:ext cx="704762" cy="342857"/>
          </a:xfrm>
          <a:prstGeom prst="rect">
            <a:avLst/>
          </a:prstGeom>
        </p:spPr>
      </p:pic>
      <p:sp>
        <p:nvSpPr>
          <p:cNvPr id="5" name="文本框 4"/>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带权采样</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6" name="图片 5"/>
          <p:cNvPicPr>
            <a:picLocks noChangeAspect="1"/>
          </p:cNvPicPr>
          <p:nvPr/>
        </p:nvPicPr>
        <p:blipFill>
          <a:blip r:embed="rId4"/>
          <a:stretch>
            <a:fillRect/>
          </a:stretch>
        </p:blipFill>
        <p:spPr>
          <a:xfrm>
            <a:off x="4552734" y="5487700"/>
            <a:ext cx="3045930" cy="821744"/>
          </a:xfrm>
          <a:prstGeom prst="rect">
            <a:avLst/>
          </a:prstGeom>
        </p:spPr>
      </p:pic>
    </p:spTree>
    <p:extLst>
      <p:ext uri="{BB962C8B-B14F-4D97-AF65-F5344CB8AC3E}">
        <p14:creationId xmlns:p14="http://schemas.microsoft.com/office/powerpoint/2010/main" val="2503612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带权采样</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2" name="图片 1"/>
          <p:cNvPicPr>
            <a:picLocks noChangeAspect="1"/>
          </p:cNvPicPr>
          <p:nvPr/>
        </p:nvPicPr>
        <p:blipFill>
          <a:blip r:embed="rId2"/>
          <a:stretch>
            <a:fillRect/>
          </a:stretch>
        </p:blipFill>
        <p:spPr>
          <a:xfrm>
            <a:off x="1873187" y="2315853"/>
            <a:ext cx="6728550" cy="2393307"/>
          </a:xfrm>
          <a:prstGeom prst="rect">
            <a:avLst/>
          </a:prstGeom>
        </p:spPr>
      </p:pic>
      <p:sp>
        <p:nvSpPr>
          <p:cNvPr id="6" name="文本框 5"/>
          <p:cNvSpPr txBox="1"/>
          <p:nvPr/>
        </p:nvSpPr>
        <p:spPr>
          <a:xfrm>
            <a:off x="9034272" y="3250896"/>
            <a:ext cx="1655064"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M&gt;&gt;N</a:t>
            </a:r>
            <a:endParaRPr lang="zh-CN" altLang="en-US" sz="28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2176561" y="5133603"/>
            <a:ext cx="5495255" cy="457009"/>
          </a:xfrm>
          <a:prstGeom prst="rect">
            <a:avLst/>
          </a:prstGeom>
        </p:spPr>
      </p:pic>
    </p:spTree>
    <p:extLst>
      <p:ext uri="{BB962C8B-B14F-4D97-AF65-F5344CB8AC3E}">
        <p14:creationId xmlns:p14="http://schemas.microsoft.com/office/powerpoint/2010/main" val="1933890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对</a:t>
            </a:r>
            <a:r>
              <a:rPr lang="zh-CN" altLang="en-US" sz="28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频繁词的二次采样（</a:t>
            </a:r>
            <a:r>
              <a:rPr lang="en-US" altLang="zh-CN" sz="28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subsampling</a:t>
            </a:r>
            <a:r>
              <a:rPr lang="zh-CN" altLang="en-US" sz="28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 name="矩形 2"/>
          <p:cNvSpPr/>
          <p:nvPr/>
        </p:nvSpPr>
        <p:spPr>
          <a:xfrm>
            <a:off x="944880" y="1949935"/>
            <a:ext cx="10058400" cy="3108543"/>
          </a:xfrm>
          <a:prstGeom prst="rect">
            <a:avLst/>
          </a:prstGeom>
        </p:spPr>
        <p:txBody>
          <a:bodyPr wrap="square">
            <a:spAutoFit/>
          </a:bodyPr>
          <a:lstStyle/>
          <a:p>
            <a:r>
              <a:rPr lang="zh-CN" altLang="en-US" sz="2800" dirty="0" smtClean="0">
                <a:effectLst/>
                <a:latin typeface="Times New Roman" panose="02020603050405020304" pitchFamily="18" charset="0"/>
                <a:cs typeface="Times New Roman" panose="02020603050405020304" pitchFamily="18" charset="0"/>
              </a:rPr>
              <a:t>        在非常大的语料库中，最频繁的单词很容易出现数亿次</a:t>
            </a:r>
            <a:r>
              <a:rPr lang="en-US" altLang="zh-CN" sz="2800" dirty="0" smtClean="0">
                <a:effectLst/>
                <a:latin typeface="Times New Roman" panose="02020603050405020304" pitchFamily="18" charset="0"/>
                <a:cs typeface="Times New Roman" panose="02020603050405020304" pitchFamily="18" charset="0"/>
              </a:rPr>
              <a:t>(</a:t>
            </a:r>
            <a:r>
              <a:rPr lang="zh-CN" altLang="en-US" sz="2800" dirty="0" smtClean="0">
                <a:effectLst/>
                <a:latin typeface="Times New Roman" panose="02020603050405020304" pitchFamily="18" charset="0"/>
                <a:cs typeface="Times New Roman" panose="02020603050405020304" pitchFamily="18" charset="0"/>
              </a:rPr>
              <a:t>例如，</a:t>
            </a:r>
            <a:r>
              <a:rPr lang="en-US" altLang="zh-CN" sz="2800" dirty="0" smtClean="0">
                <a:effectLst/>
                <a:latin typeface="Times New Roman" panose="02020603050405020304" pitchFamily="18" charset="0"/>
                <a:ea typeface="宋体" panose="02010600030101010101" pitchFamily="2" charset="-122"/>
              </a:rPr>
              <a:t>“</a:t>
            </a:r>
            <a:r>
              <a:rPr lang="en-US" altLang="zh-CN" sz="2800" dirty="0" smtClean="0">
                <a:effectLst/>
                <a:latin typeface="Times New Roman" panose="02020603050405020304" pitchFamily="18" charset="0"/>
                <a:cs typeface="Times New Roman" panose="02020603050405020304" pitchFamily="18" charset="0"/>
              </a:rPr>
              <a:t>in”</a:t>
            </a:r>
            <a:r>
              <a:rPr lang="zh-CN" altLang="en-US" sz="2800" dirty="0" smtClean="0">
                <a:effectLst/>
                <a:latin typeface="Times New Roman" panose="02020603050405020304" pitchFamily="18" charset="0"/>
                <a:cs typeface="Times New Roman" panose="02020603050405020304" pitchFamily="18" charset="0"/>
              </a:rPr>
              <a:t>、</a:t>
            </a:r>
            <a:r>
              <a:rPr lang="en-US" altLang="zh-CN" sz="2800" dirty="0" smtClean="0">
                <a:effectLst/>
                <a:latin typeface="Times New Roman" panose="02020603050405020304" pitchFamily="18" charset="0"/>
                <a:ea typeface="宋体" panose="02010600030101010101" pitchFamily="2" charset="-122"/>
              </a:rPr>
              <a:t> “</a:t>
            </a:r>
            <a:r>
              <a:rPr lang="en-US" altLang="zh-CN" sz="2800" dirty="0" smtClean="0">
                <a:effectLst/>
                <a:latin typeface="Times New Roman" panose="02020603050405020304" pitchFamily="18" charset="0"/>
                <a:cs typeface="Times New Roman" panose="02020603050405020304" pitchFamily="18" charset="0"/>
              </a:rPr>
              <a:t>the”</a:t>
            </a:r>
            <a:r>
              <a:rPr lang="zh-CN" altLang="en-US" sz="2800" dirty="0" smtClean="0">
                <a:effectLst/>
                <a:latin typeface="Times New Roman" panose="02020603050405020304" pitchFamily="18" charset="0"/>
                <a:cs typeface="Times New Roman" panose="02020603050405020304" pitchFamily="18" charset="0"/>
              </a:rPr>
              <a:t>和</a:t>
            </a:r>
            <a:r>
              <a:rPr lang="en-US" altLang="zh-CN" sz="2800" dirty="0" smtClean="0">
                <a:effectLst/>
                <a:latin typeface="Times New Roman" panose="02020603050405020304" pitchFamily="18" charset="0"/>
                <a:ea typeface="宋体" panose="02010600030101010101" pitchFamily="2" charset="-122"/>
              </a:rPr>
              <a:t>“</a:t>
            </a:r>
            <a:r>
              <a:rPr lang="en-US" altLang="zh-CN" sz="2800" dirty="0" smtClean="0">
                <a:effectLst/>
                <a:latin typeface="Times New Roman" panose="02020603050405020304" pitchFamily="18" charset="0"/>
                <a:cs typeface="Times New Roman" panose="02020603050405020304" pitchFamily="18" charset="0"/>
              </a:rPr>
              <a:t>a”)</a:t>
            </a:r>
            <a:r>
              <a:rPr lang="zh-CN" altLang="en-US" sz="2800" dirty="0" smtClean="0">
                <a:effectLst/>
                <a:latin typeface="Times New Roman" panose="02020603050405020304" pitchFamily="18" charset="0"/>
                <a:cs typeface="Times New Roman" panose="02020603050405020304" pitchFamily="18" charset="0"/>
              </a:rPr>
              <a:t>，这样的词通常比罕见的词提供的信息价值更少。例如，模型受益于观察到</a:t>
            </a:r>
            <a:r>
              <a:rPr lang="en-US" altLang="zh-CN" sz="2800" dirty="0" smtClean="0">
                <a:effectLst/>
                <a:latin typeface="Times New Roman" panose="02020603050405020304" pitchFamily="18" charset="0"/>
                <a:ea typeface="宋体" panose="02010600030101010101" pitchFamily="2" charset="-122"/>
              </a:rPr>
              <a:t>“</a:t>
            </a:r>
            <a:r>
              <a:rPr lang="en-US" altLang="zh-CN" sz="2800" dirty="0" smtClean="0">
                <a:effectLst/>
                <a:latin typeface="Times New Roman" panose="02020603050405020304" pitchFamily="18" charset="0"/>
                <a:cs typeface="Times New Roman" panose="02020603050405020304" pitchFamily="18" charset="0"/>
              </a:rPr>
              <a:t>France”</a:t>
            </a:r>
            <a:r>
              <a:rPr lang="zh-CN" altLang="en-US" sz="2800" dirty="0" smtClean="0">
                <a:effectLst/>
                <a:latin typeface="Times New Roman" panose="02020603050405020304" pitchFamily="18" charset="0"/>
                <a:cs typeface="Times New Roman" panose="02020603050405020304" pitchFamily="18" charset="0"/>
              </a:rPr>
              <a:t>和</a:t>
            </a:r>
            <a:r>
              <a:rPr lang="en-US" altLang="zh-CN" sz="2800" dirty="0" smtClean="0">
                <a:effectLst/>
                <a:latin typeface="Times New Roman" panose="02020603050405020304" pitchFamily="18" charset="0"/>
                <a:ea typeface="宋体" panose="02010600030101010101" pitchFamily="2" charset="-122"/>
              </a:rPr>
              <a:t>“</a:t>
            </a:r>
            <a:r>
              <a:rPr lang="en-US" altLang="zh-CN" sz="2800" dirty="0" smtClean="0">
                <a:effectLst/>
                <a:latin typeface="Times New Roman" panose="02020603050405020304" pitchFamily="18" charset="0"/>
                <a:cs typeface="Times New Roman" panose="02020603050405020304" pitchFamily="18" charset="0"/>
              </a:rPr>
              <a:t>Paris”</a:t>
            </a:r>
            <a:r>
              <a:rPr lang="zh-CN" altLang="en-US" sz="2800" dirty="0" smtClean="0">
                <a:effectLst/>
                <a:latin typeface="Times New Roman" panose="02020603050405020304" pitchFamily="18" charset="0"/>
                <a:cs typeface="Times New Roman" panose="02020603050405020304" pitchFamily="18" charset="0"/>
              </a:rPr>
              <a:t>的同时出现，但是观察到</a:t>
            </a:r>
            <a:r>
              <a:rPr lang="en-US" altLang="zh-CN" sz="2800" dirty="0" smtClean="0">
                <a:effectLst/>
                <a:latin typeface="Times New Roman" panose="02020603050405020304" pitchFamily="18" charset="0"/>
                <a:ea typeface="宋体" panose="02010600030101010101" pitchFamily="2" charset="-122"/>
              </a:rPr>
              <a:t>“</a:t>
            </a:r>
            <a:r>
              <a:rPr lang="en-US" altLang="zh-CN" sz="2800" dirty="0" smtClean="0">
                <a:effectLst/>
                <a:latin typeface="Times New Roman" panose="02020603050405020304" pitchFamily="18" charset="0"/>
                <a:cs typeface="Times New Roman" panose="02020603050405020304" pitchFamily="18" charset="0"/>
              </a:rPr>
              <a:t>France”</a:t>
            </a:r>
            <a:r>
              <a:rPr lang="zh-CN" altLang="en-US" sz="2800" dirty="0" smtClean="0">
                <a:effectLst/>
                <a:latin typeface="Times New Roman" panose="02020603050405020304" pitchFamily="18" charset="0"/>
                <a:cs typeface="Times New Roman" panose="02020603050405020304" pitchFamily="18" charset="0"/>
              </a:rPr>
              <a:t>和</a:t>
            </a:r>
            <a:r>
              <a:rPr lang="en-US" altLang="zh-CN" sz="2800" dirty="0" smtClean="0">
                <a:effectLst/>
                <a:latin typeface="Times New Roman" panose="02020603050405020304" pitchFamily="18" charset="0"/>
                <a:ea typeface="宋体" panose="02010600030101010101" pitchFamily="2" charset="-122"/>
              </a:rPr>
              <a:t>“</a:t>
            </a:r>
            <a:r>
              <a:rPr lang="en-US" altLang="zh-CN" sz="2800" dirty="0" smtClean="0">
                <a:effectLst/>
                <a:latin typeface="Times New Roman" panose="02020603050405020304" pitchFamily="18" charset="0"/>
                <a:cs typeface="Times New Roman" panose="02020603050405020304" pitchFamily="18" charset="0"/>
              </a:rPr>
              <a:t>the”</a:t>
            </a:r>
            <a:r>
              <a:rPr lang="zh-CN" altLang="en-US" sz="2800" dirty="0" smtClean="0">
                <a:effectLst/>
                <a:latin typeface="Times New Roman" panose="02020603050405020304" pitchFamily="18" charset="0"/>
                <a:cs typeface="Times New Roman" panose="02020603050405020304" pitchFamily="18" charset="0"/>
              </a:rPr>
              <a:t>的频繁共存的的益处要小得多，因为几乎每个单词都与</a:t>
            </a:r>
            <a:r>
              <a:rPr lang="en-US" altLang="zh-CN" sz="2800" dirty="0" smtClean="0">
                <a:effectLst/>
                <a:latin typeface="Times New Roman" panose="02020603050405020304" pitchFamily="18" charset="0"/>
                <a:ea typeface="宋体" panose="02010600030101010101" pitchFamily="2" charset="-122"/>
              </a:rPr>
              <a:t>“</a:t>
            </a:r>
            <a:r>
              <a:rPr lang="en-US" altLang="zh-CN" sz="2800" dirty="0" smtClean="0">
                <a:effectLst/>
                <a:latin typeface="Times New Roman" panose="02020603050405020304" pitchFamily="18" charset="0"/>
                <a:cs typeface="Times New Roman" panose="02020603050405020304" pitchFamily="18" charset="0"/>
              </a:rPr>
              <a:t>the”</a:t>
            </a:r>
            <a:r>
              <a:rPr lang="zh-CN" altLang="en-US" sz="2800" dirty="0" smtClean="0">
                <a:effectLst/>
                <a:latin typeface="Times New Roman" panose="02020603050405020304" pitchFamily="18" charset="0"/>
                <a:cs typeface="Times New Roman" panose="02020603050405020304" pitchFamily="18" charset="0"/>
              </a:rPr>
              <a:t>一起经常出现在一个句子中，因此，经过几百万个例子的训练后，常用单词的向量表示不会发生明显的变化。</a:t>
            </a:r>
          </a:p>
        </p:txBody>
      </p:sp>
    </p:spTree>
    <p:extLst>
      <p:ext uri="{BB962C8B-B14F-4D97-AF65-F5344CB8AC3E}">
        <p14:creationId xmlns:p14="http://schemas.microsoft.com/office/powerpoint/2010/main" val="1265457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smtClean="0">
                <a:latin typeface="微软雅黑" panose="020B0503020204020204" pitchFamily="34" charset="-122"/>
                <a:ea typeface="微软雅黑" panose="020B0503020204020204" pitchFamily="34" charset="-122"/>
                <a:sym typeface="Arial" panose="020B0604020202020204" pitchFamily="34" charset="0"/>
              </a:rPr>
              <a:t>分布式</a:t>
            </a:r>
            <a:r>
              <a:rPr lang="zh-CN" altLang="en-US" sz="2800" b="1" dirty="0">
                <a:latin typeface="微软雅黑" panose="020B0503020204020204" pitchFamily="34" charset="-122"/>
                <a:ea typeface="微软雅黑" panose="020B0503020204020204" pitchFamily="34" charset="-122"/>
                <a:sym typeface="Arial" panose="020B0604020202020204" pitchFamily="34" charset="0"/>
              </a:rPr>
              <a:t>表示（</a:t>
            </a:r>
            <a:r>
              <a:rPr lang="en-US" altLang="zh-CN" sz="2800" b="1" dirty="0">
                <a:latin typeface="微软雅黑" panose="020B0503020204020204" pitchFamily="34" charset="-122"/>
                <a:ea typeface="微软雅黑" panose="020B0503020204020204" pitchFamily="34" charset="-122"/>
                <a:sym typeface="Arial" panose="020B0604020202020204" pitchFamily="34" charset="0"/>
              </a:rPr>
              <a:t>Distributed Representation</a:t>
            </a:r>
            <a:r>
              <a:rPr lang="zh-CN" altLang="en-US" sz="2800" b="1" dirty="0">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nvSpPr>
        <p:spPr>
          <a:xfrm>
            <a:off x="609600" y="1911639"/>
            <a:ext cx="11076432" cy="3539430"/>
          </a:xfrm>
          <a:prstGeom prst="rect">
            <a:avLst/>
          </a:prstGeom>
        </p:spPr>
        <p:txBody>
          <a:bodyPr wrap="square">
            <a:spAutoFit/>
          </a:bodyPr>
          <a:lstStyle/>
          <a:p>
            <a:pPr marR="0" indent="0" fontAlgn="auto">
              <a:lnSpc>
                <a:spcPct val="100000"/>
              </a:lnSpc>
              <a:spcBef>
                <a:spcPts val="0"/>
              </a:spcBef>
              <a:spcAft>
                <a:spcPts val="0"/>
              </a:spcAft>
              <a:buClrTx/>
              <a:buSzTx/>
              <a:buFontTx/>
              <a:buNone/>
              <a:tabLst/>
              <a:defRPr/>
            </a:pPr>
            <a:r>
              <a:rPr lang="zh-CN" altLang="en-US" sz="2800" dirty="0" smtClean="0">
                <a:solidFill>
                  <a:srgbClr val="FF0000"/>
                </a:solidFill>
                <a:latin typeface="Times New Roman" panose="02020603050405020304" pitchFamily="18" charset="0"/>
                <a:cs typeface="Times New Roman" panose="02020603050405020304" pitchFamily="18" charset="0"/>
              </a:rPr>
              <a:t>再来看看语言</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marR="0" indent="0" fontAlgn="auto">
              <a:lnSpc>
                <a:spcPct val="100000"/>
              </a:lnSpc>
              <a:spcBef>
                <a:spcPts val="0"/>
              </a:spcBef>
              <a:spcAft>
                <a:spcPts val="0"/>
              </a:spcAft>
              <a:buClrTx/>
              <a:buSzTx/>
              <a:buFontTx/>
              <a:buNone/>
              <a:tabLst/>
              <a:defRPr/>
            </a:pP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对于颜色</a:t>
            </a:r>
            <a:r>
              <a:rPr lang="zh-CN" altLang="en-US" sz="2800" dirty="0">
                <a:latin typeface="Times New Roman" panose="02020603050405020304" pitchFamily="18" charset="0"/>
                <a:cs typeface="Times New Roman" panose="02020603050405020304" pitchFamily="18" charset="0"/>
              </a:rPr>
              <a:t>，我们都</a:t>
            </a:r>
            <a:r>
              <a:rPr lang="zh-CN" altLang="en-US" sz="2800" dirty="0" smtClean="0">
                <a:latin typeface="Times New Roman" panose="02020603050405020304" pitchFamily="18" charset="0"/>
                <a:cs typeface="Times New Roman" panose="02020603050405020304" pitchFamily="18" charset="0"/>
              </a:rPr>
              <a:t>可以轻而易举地用</a:t>
            </a:r>
            <a:r>
              <a:rPr lang="en-US" altLang="zh-CN" sz="2800" dirty="0" smtClean="0">
                <a:latin typeface="Times New Roman" panose="02020603050405020304" pitchFamily="18" charset="0"/>
                <a:cs typeface="Times New Roman" panose="02020603050405020304" pitchFamily="18" charset="0"/>
              </a:rPr>
              <a:t>RGB</a:t>
            </a:r>
            <a:r>
              <a:rPr lang="zh-CN" altLang="en-US" sz="2800" dirty="0" smtClean="0">
                <a:latin typeface="Times New Roman" panose="02020603050405020304" pitchFamily="18" charset="0"/>
                <a:cs typeface="Times New Roman" panose="02020603050405020304" pitchFamily="18" charset="0"/>
              </a:rPr>
              <a:t>编码表示</a:t>
            </a:r>
            <a:r>
              <a:rPr lang="zh-CN" altLang="en-US" sz="2800" dirty="0">
                <a:latin typeface="Times New Roman" panose="02020603050405020304" pitchFamily="18" charset="0"/>
                <a:cs typeface="Times New Roman" panose="02020603050405020304" pitchFamily="18" charset="0"/>
              </a:rPr>
              <a:t>出来，但是对于更一般的自然语言，我们无法从语言编码中获取任何语义的信息，若要为词表中的每个词都对应一个词</a:t>
            </a:r>
            <a:r>
              <a:rPr lang="zh-CN" altLang="en-US" sz="2800" dirty="0" smtClean="0">
                <a:latin typeface="Times New Roman" panose="02020603050405020304" pitchFamily="18" charset="0"/>
                <a:cs typeface="Times New Roman" panose="02020603050405020304" pitchFamily="18" charset="0"/>
              </a:rPr>
              <a:t>向量，</a:t>
            </a:r>
            <a:r>
              <a:rPr lang="zh-CN" altLang="en-US" sz="2800" dirty="0">
                <a:latin typeface="Times New Roman" panose="02020603050405020304" pitchFamily="18" charset="0"/>
                <a:cs typeface="Times New Roman" panose="02020603050405020304" pitchFamily="18" charset="0"/>
              </a:rPr>
              <a:t>当使用神经网络来处理语言时，输入层的维数非常大，会导致网络参数也非常多。我们希望计算机可以从大规模无标注的文本数据中自动学习得到文本表示，这种表示需要包含对应语言单元（词或文档）的语义信息，同时可以直接通过这种表示度量文本之间的语义相似度</a:t>
            </a:r>
            <a:r>
              <a:rPr lang="zh-CN" altLang="en-US"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691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对</a:t>
            </a:r>
            <a:r>
              <a:rPr lang="zh-CN" altLang="en-US" sz="28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频繁词的二次采样（</a:t>
            </a:r>
            <a:r>
              <a:rPr lang="en-US" altLang="zh-CN" sz="28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subsampling</a:t>
            </a:r>
            <a:r>
              <a:rPr lang="zh-CN" altLang="en-US" sz="2800"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 name="矩形 2"/>
          <p:cNvSpPr/>
          <p:nvPr/>
        </p:nvSpPr>
        <p:spPr>
          <a:xfrm>
            <a:off x="944880" y="1949935"/>
            <a:ext cx="10058400" cy="1384995"/>
          </a:xfrm>
          <a:prstGeom prst="rect">
            <a:avLst/>
          </a:prstGeom>
        </p:spPr>
        <p:txBody>
          <a:bodyPr wrap="square">
            <a:spAutoFit/>
          </a:bodyPr>
          <a:lstStyle/>
          <a:p>
            <a:r>
              <a:rPr lang="zh-CN" altLang="en-US" sz="2800" dirty="0" smtClean="0">
                <a:effectLst/>
                <a:latin typeface="Times New Roman" panose="02020603050405020304" pitchFamily="18" charset="0"/>
                <a:cs typeface="Times New Roman" panose="02020603050405020304" pitchFamily="18" charset="0"/>
              </a:rPr>
              <a:t>        为了克服罕见词和常用词之间的不平衡性，作者采用了一种简单的二次抽样方法：将训练集中的每个单词以下式计算的概率进行丢弃</a:t>
            </a:r>
          </a:p>
        </p:txBody>
      </p:sp>
      <p:pic>
        <p:nvPicPr>
          <p:cNvPr id="5" name="图片 4"/>
          <p:cNvPicPr/>
          <p:nvPr/>
        </p:nvPicPr>
        <p:blipFill>
          <a:blip r:embed="rId2"/>
          <a:stretch>
            <a:fillRect/>
          </a:stretch>
        </p:blipFill>
        <p:spPr>
          <a:xfrm>
            <a:off x="4220844" y="3423335"/>
            <a:ext cx="2234819" cy="913956"/>
          </a:xfrm>
          <a:prstGeom prst="rect">
            <a:avLst/>
          </a:prstGeom>
        </p:spPr>
      </p:pic>
      <p:sp>
        <p:nvSpPr>
          <p:cNvPr id="7" name="矩形 6"/>
          <p:cNvSpPr/>
          <p:nvPr/>
        </p:nvSpPr>
        <p:spPr>
          <a:xfrm>
            <a:off x="944880" y="4425696"/>
            <a:ext cx="10058400" cy="1815882"/>
          </a:xfrm>
          <a:prstGeom prst="rect">
            <a:avLst/>
          </a:prstGeom>
        </p:spPr>
        <p:txBody>
          <a:bodyPr wrap="square">
            <a:spAutoFit/>
          </a:bodyPr>
          <a:lstStyle/>
          <a:p>
            <a:r>
              <a:rPr lang="zh-CN" altLang="en-US" sz="2800" dirty="0" smtClean="0">
                <a:effectLst/>
                <a:latin typeface="Times New Roman" panose="02020603050405020304" pitchFamily="18" charset="0"/>
                <a:cs typeface="Times New Roman" panose="02020603050405020304" pitchFamily="18" charset="0"/>
              </a:rPr>
              <a:t>        其中</a:t>
            </a:r>
            <a:r>
              <a:rPr lang="en-US" altLang="zh-CN" sz="2800" dirty="0" smtClean="0">
                <a:effectLst/>
                <a:latin typeface="Times New Roman" panose="02020603050405020304" pitchFamily="18" charset="0"/>
                <a:cs typeface="Times New Roman" panose="02020603050405020304" pitchFamily="18" charset="0"/>
              </a:rPr>
              <a:t>f(w)</a:t>
            </a:r>
            <a:r>
              <a:rPr lang="zh-CN" altLang="en-US" sz="2800" dirty="0" smtClean="0">
                <a:effectLst/>
                <a:latin typeface="Times New Roman" panose="02020603050405020304" pitchFamily="18" charset="0"/>
                <a:cs typeface="Times New Roman" panose="02020603050405020304" pitchFamily="18" charset="0"/>
              </a:rPr>
              <a:t>是词</a:t>
            </a:r>
            <a:r>
              <a:rPr lang="en-US" altLang="zh-CN" sz="2800" dirty="0" smtClean="0">
                <a:effectLst/>
                <a:latin typeface="Times New Roman" panose="02020603050405020304" pitchFamily="18" charset="0"/>
                <a:cs typeface="Times New Roman" panose="02020603050405020304" pitchFamily="18" charset="0"/>
              </a:rPr>
              <a:t>w</a:t>
            </a:r>
            <a:r>
              <a:rPr lang="zh-CN" altLang="en-US" sz="2800" dirty="0" smtClean="0">
                <a:effectLst/>
                <a:latin typeface="Times New Roman" panose="02020603050405020304" pitchFamily="18" charset="0"/>
                <a:cs typeface="Times New Roman" panose="02020603050405020304" pitchFamily="18" charset="0"/>
              </a:rPr>
              <a:t>的频率，</a:t>
            </a:r>
            <a:r>
              <a:rPr lang="en-US" altLang="zh-CN" sz="2800" dirty="0" smtClean="0">
                <a:effectLst/>
                <a:latin typeface="Times New Roman" panose="02020603050405020304" pitchFamily="18" charset="0"/>
                <a:cs typeface="Times New Roman" panose="02020603050405020304" pitchFamily="18" charset="0"/>
              </a:rPr>
              <a:t>t</a:t>
            </a:r>
            <a:r>
              <a:rPr lang="zh-CN" altLang="en-US" sz="2800" dirty="0" smtClean="0">
                <a:effectLst/>
                <a:latin typeface="Times New Roman" panose="02020603050405020304" pitchFamily="18" charset="0"/>
                <a:cs typeface="Times New Roman" panose="02020603050405020304" pitchFamily="18" charset="0"/>
              </a:rPr>
              <a:t>是一个选择的阈值，通常大约是</a:t>
            </a:r>
            <a:r>
              <a:rPr lang="en-US" altLang="zh-CN" sz="2800" dirty="0" smtClean="0">
                <a:effectLst/>
                <a:latin typeface="Times New Roman" panose="02020603050405020304" pitchFamily="18" charset="0"/>
                <a:cs typeface="Times New Roman" panose="02020603050405020304" pitchFamily="18" charset="0"/>
              </a:rPr>
              <a:t>1e−5</a:t>
            </a:r>
            <a:r>
              <a:rPr lang="zh-CN" altLang="en-US" sz="2800" dirty="0" smtClean="0">
                <a:effectLst/>
                <a:latin typeface="Times New Roman" panose="02020603050405020304" pitchFamily="18" charset="0"/>
                <a:cs typeface="Times New Roman" panose="02020603050405020304" pitchFamily="18" charset="0"/>
              </a:rPr>
              <a:t>。作者选择这个抽样公式是因为它对频率大于</a:t>
            </a:r>
            <a:r>
              <a:rPr lang="en-US" altLang="zh-CN" sz="2800" dirty="0" smtClean="0">
                <a:effectLst/>
                <a:latin typeface="Times New Roman" panose="02020603050405020304" pitchFamily="18" charset="0"/>
                <a:cs typeface="Times New Roman" panose="02020603050405020304" pitchFamily="18" charset="0"/>
              </a:rPr>
              <a:t>t</a:t>
            </a:r>
            <a:r>
              <a:rPr lang="zh-CN" altLang="en-US" sz="2800" dirty="0" smtClean="0">
                <a:effectLst/>
                <a:latin typeface="Times New Roman" panose="02020603050405020304" pitchFamily="18" charset="0"/>
                <a:cs typeface="Times New Roman" panose="02020603050405020304" pitchFamily="18" charset="0"/>
              </a:rPr>
              <a:t>的单词进行抽样同时保留了频率的排序，也就是说即使词频较高的单词丢弃了一部分，对单词按照词频排序顺序依然不变</a:t>
            </a:r>
            <a:r>
              <a:rPr lang="zh-CN" altLang="en-US" sz="2800" dirty="0">
                <a:latin typeface="Times New Roman" panose="02020603050405020304" pitchFamily="18" charset="0"/>
                <a:cs typeface="Times New Roman" panose="02020603050405020304" pitchFamily="18" charset="0"/>
              </a:rPr>
              <a:t>。</a:t>
            </a:r>
            <a:endParaRPr lang="zh-CN" altLang="en-US" sz="2800" dirty="0" smtClean="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595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smtClean="0">
                <a:latin typeface="微软雅黑" panose="020B0503020204020204" pitchFamily="34" charset="-122"/>
                <a:ea typeface="微软雅黑" panose="020B0503020204020204" pitchFamily="34" charset="-122"/>
                <a:sym typeface="Arial" panose="020B0604020202020204" pitchFamily="34" charset="0"/>
              </a:rPr>
              <a:t>分布式</a:t>
            </a:r>
            <a:r>
              <a:rPr lang="zh-CN" altLang="en-US" sz="2800" b="1" dirty="0">
                <a:latin typeface="微软雅黑" panose="020B0503020204020204" pitchFamily="34" charset="-122"/>
                <a:ea typeface="微软雅黑" panose="020B0503020204020204" pitchFamily="34" charset="-122"/>
                <a:sym typeface="Arial" panose="020B0604020202020204" pitchFamily="34" charset="0"/>
              </a:rPr>
              <a:t>表示（</a:t>
            </a:r>
            <a:r>
              <a:rPr lang="en-US" altLang="zh-CN" sz="2800" b="1" dirty="0">
                <a:latin typeface="微软雅黑" panose="020B0503020204020204" pitchFamily="34" charset="-122"/>
                <a:ea typeface="微软雅黑" panose="020B0503020204020204" pitchFamily="34" charset="-122"/>
                <a:sym typeface="Arial" panose="020B0604020202020204" pitchFamily="34" charset="0"/>
              </a:rPr>
              <a:t>Distributed Representation</a:t>
            </a:r>
            <a:r>
              <a:rPr lang="zh-CN" altLang="en-US" sz="2800" b="1" dirty="0">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nvSpPr>
        <p:spPr>
          <a:xfrm>
            <a:off x="609600" y="1911639"/>
            <a:ext cx="11076432" cy="523220"/>
          </a:xfrm>
          <a:prstGeom prst="rect">
            <a:avLst/>
          </a:prstGeom>
        </p:spPr>
        <p:txBody>
          <a:bodyPr wrap="square">
            <a:spAutoFit/>
          </a:bodyPr>
          <a:lstStyle/>
          <a:p>
            <a:pPr marR="0" indent="0" fontAlgn="auto">
              <a:lnSpc>
                <a:spcPct val="100000"/>
              </a:lnSpc>
              <a:spcBef>
                <a:spcPts val="0"/>
              </a:spcBef>
              <a:spcAft>
                <a:spcPts val="0"/>
              </a:spcAft>
              <a:buClrTx/>
              <a:buSzTx/>
              <a:buFontTx/>
              <a:buNone/>
              <a:tabLst/>
              <a:defRPr/>
            </a:pPr>
            <a:r>
              <a:rPr lang="zh-CN" altLang="en-US" sz="2800" dirty="0" smtClean="0">
                <a:latin typeface="Times New Roman" panose="02020603050405020304" pitchFamily="18" charset="0"/>
                <a:cs typeface="Times New Roman" panose="02020603050405020304" pitchFamily="18" charset="0"/>
              </a:rPr>
              <a:t>通过</a:t>
            </a:r>
            <a:r>
              <a:rPr lang="zh-CN" altLang="en-US" sz="2800" dirty="0">
                <a:latin typeface="Times New Roman" panose="02020603050405020304" pitchFamily="18" charset="0"/>
                <a:cs typeface="Times New Roman" panose="02020603050405020304" pitchFamily="18" charset="0"/>
              </a:rPr>
              <a:t>将每个词映射到低维向量空间中，就得到了每个词的分布式</a:t>
            </a:r>
            <a:r>
              <a:rPr lang="zh-CN" altLang="en-US" sz="2800" dirty="0" smtClean="0">
                <a:latin typeface="Times New Roman" panose="02020603050405020304" pitchFamily="18" charset="0"/>
                <a:cs typeface="Times New Roman" panose="02020603050405020304" pitchFamily="18" charset="0"/>
              </a:rPr>
              <a:t>表示</a:t>
            </a:r>
            <a:endParaRPr lang="en-US" altLang="zh-CN" sz="28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3215427" y="2557947"/>
            <a:ext cx="4675845" cy="3830626"/>
          </a:xfrm>
          <a:prstGeom prst="rect">
            <a:avLst/>
          </a:prstGeom>
        </p:spPr>
      </p:pic>
    </p:spTree>
    <p:extLst>
      <p:ext uri="{BB962C8B-B14F-4D97-AF65-F5344CB8AC3E}">
        <p14:creationId xmlns:p14="http://schemas.microsoft.com/office/powerpoint/2010/main" val="367295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smtClean="0">
                <a:latin typeface="微软雅黑" panose="020B0503020204020204" pitchFamily="34" charset="-122"/>
                <a:ea typeface="微软雅黑" panose="020B0503020204020204" pitchFamily="34" charset="-122"/>
                <a:sym typeface="Arial" panose="020B0604020202020204" pitchFamily="34" charset="0"/>
              </a:rPr>
              <a:t>分布式</a:t>
            </a:r>
            <a:r>
              <a:rPr lang="zh-CN" altLang="en-US" sz="2800" b="1" dirty="0">
                <a:latin typeface="微软雅黑" panose="020B0503020204020204" pitchFamily="34" charset="-122"/>
                <a:ea typeface="微软雅黑" panose="020B0503020204020204" pitchFamily="34" charset="-122"/>
                <a:sym typeface="Arial" panose="020B0604020202020204" pitchFamily="34" charset="0"/>
              </a:rPr>
              <a:t>表示（</a:t>
            </a:r>
            <a:r>
              <a:rPr lang="en-US" altLang="zh-CN" sz="2800" b="1" dirty="0">
                <a:latin typeface="微软雅黑" panose="020B0503020204020204" pitchFamily="34" charset="-122"/>
                <a:ea typeface="微软雅黑" panose="020B0503020204020204" pitchFamily="34" charset="-122"/>
                <a:sym typeface="Arial" panose="020B0604020202020204" pitchFamily="34" charset="0"/>
              </a:rPr>
              <a:t>Distributed Representation</a:t>
            </a:r>
            <a:r>
              <a:rPr lang="zh-CN" altLang="en-US" sz="2800" b="1" dirty="0">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nvSpPr>
        <p:spPr>
          <a:xfrm>
            <a:off x="609600" y="2524287"/>
            <a:ext cx="11076432" cy="1815882"/>
          </a:xfrm>
          <a:prstGeom prst="rect">
            <a:avLst/>
          </a:prstGeom>
        </p:spPr>
        <p:txBody>
          <a:bodyPr wrap="square">
            <a:spAutoFit/>
          </a:bodyPr>
          <a:lstStyle/>
          <a:p>
            <a:pPr marR="0" indent="0" fontAlgn="auto">
              <a:lnSpc>
                <a:spcPct val="100000"/>
              </a:lnSpc>
              <a:spcBef>
                <a:spcPts val="0"/>
              </a:spcBef>
              <a:spcAft>
                <a:spcPts val="0"/>
              </a:spcAft>
              <a:buClrTx/>
              <a:buSzTx/>
              <a:buFontTx/>
              <a:buNone/>
              <a:tabLst/>
              <a:defRPr/>
            </a:pPr>
            <a:r>
              <a:rPr lang="en-US" altLang="zh-CN" sz="2800" dirty="0" smtClean="0">
                <a:latin typeface="Times New Roman" panose="02020603050405020304" pitchFamily="18" charset="0"/>
                <a:cs typeface="Times New Roman" panose="02020603050405020304" pitchFamily="18" charset="0"/>
              </a:rPr>
              <a:t>        1954 </a:t>
            </a:r>
            <a:r>
              <a:rPr lang="zh-CN" altLang="en-US" sz="2800" dirty="0">
                <a:latin typeface="Times New Roman" panose="02020603050405020304" pitchFamily="18" charset="0"/>
                <a:cs typeface="Times New Roman" panose="02020603050405020304" pitchFamily="18" charset="0"/>
              </a:rPr>
              <a:t>年， </a:t>
            </a:r>
            <a:r>
              <a:rPr lang="en-US" altLang="zh-CN" sz="2800" dirty="0">
                <a:latin typeface="Times New Roman" panose="02020603050405020304" pitchFamily="18" charset="0"/>
                <a:cs typeface="Times New Roman" panose="02020603050405020304" pitchFamily="18" charset="0"/>
              </a:rPr>
              <a:t>Harris </a:t>
            </a:r>
            <a:r>
              <a:rPr lang="zh-CN" altLang="en-US" sz="2800" dirty="0">
                <a:latin typeface="Times New Roman" panose="02020603050405020304" pitchFamily="18" charset="0"/>
                <a:cs typeface="Times New Roman" panose="02020603050405020304" pitchFamily="18" charset="0"/>
              </a:rPr>
              <a:t>提出分布假说（</a:t>
            </a:r>
            <a:r>
              <a:rPr lang="en-US" altLang="zh-CN" sz="2800" dirty="0">
                <a:latin typeface="Times New Roman" panose="02020603050405020304" pitchFamily="18" charset="0"/>
                <a:cs typeface="Times New Roman" panose="02020603050405020304" pitchFamily="18" charset="0"/>
              </a:rPr>
              <a:t>distributional hypothesis</a:t>
            </a:r>
            <a:r>
              <a:rPr lang="zh-CN" altLang="en-US" sz="2800" dirty="0">
                <a:latin typeface="Times New Roman" panose="02020603050405020304" pitchFamily="18" charset="0"/>
                <a:cs typeface="Times New Roman" panose="02020603050405020304" pitchFamily="18" charset="0"/>
              </a:rPr>
              <a:t>），即“上下文相似的词，其语义也相似”，为词的分布表示提供了理论基础。在分布假说中，需要关注的对象有两个：</a:t>
            </a:r>
            <a:r>
              <a:rPr lang="zh-CN" altLang="en-US" sz="2800" dirty="0">
                <a:solidFill>
                  <a:srgbClr val="FF0000"/>
                </a:solidFill>
                <a:latin typeface="Times New Roman" panose="02020603050405020304" pitchFamily="18" charset="0"/>
                <a:cs typeface="Times New Roman" panose="02020603050405020304" pitchFamily="18" charset="0"/>
              </a:rPr>
              <a:t>词和上下文</a:t>
            </a:r>
            <a:r>
              <a:rPr lang="zh-CN" altLang="en-US" sz="2800" dirty="0">
                <a:latin typeface="Times New Roman" panose="02020603050405020304" pitchFamily="18" charset="0"/>
                <a:cs typeface="Times New Roman" panose="02020603050405020304" pitchFamily="18" charset="0"/>
              </a:rPr>
              <a:t>，其中最关键的是</a:t>
            </a:r>
            <a:r>
              <a:rPr lang="zh-CN" altLang="en-US" sz="2800" dirty="0">
                <a:solidFill>
                  <a:srgbClr val="FF0000"/>
                </a:solidFill>
                <a:latin typeface="Times New Roman" panose="02020603050405020304" pitchFamily="18" charset="0"/>
                <a:cs typeface="Times New Roman" panose="02020603050405020304" pitchFamily="18" charset="0"/>
              </a:rPr>
              <a:t>上下文的表示</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59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9600" y="1139685"/>
            <a:ext cx="11469624" cy="523220"/>
          </a:xfrm>
          <a:prstGeom prst="rect">
            <a:avLst/>
          </a:prstGeom>
          <a:noFill/>
        </p:spPr>
        <p:txBody>
          <a:bodyPr wrap="square" rtlCol="0">
            <a:spAutoFit/>
          </a:bodyPr>
          <a:lstStyle/>
          <a:p>
            <a:pPr lvl="0">
              <a:defRPr/>
            </a:pPr>
            <a:r>
              <a:rPr lang="zh-CN" altLang="en-US" sz="2800" b="1" dirty="0" smtClean="0">
                <a:latin typeface="微软雅黑" panose="020B0503020204020204" pitchFamily="34" charset="-122"/>
                <a:ea typeface="微软雅黑" panose="020B0503020204020204" pitchFamily="34" charset="-122"/>
                <a:sym typeface="Arial" panose="020B0604020202020204" pitchFamily="34" charset="0"/>
              </a:rPr>
              <a:t>分布式</a:t>
            </a:r>
            <a:r>
              <a:rPr lang="zh-CN" altLang="en-US" sz="2800" b="1" dirty="0">
                <a:latin typeface="微软雅黑" panose="020B0503020204020204" pitchFamily="34" charset="-122"/>
                <a:ea typeface="微软雅黑" panose="020B0503020204020204" pitchFamily="34" charset="-122"/>
                <a:sym typeface="Arial" panose="020B0604020202020204" pitchFamily="34" charset="0"/>
              </a:rPr>
              <a:t>表示（</a:t>
            </a:r>
            <a:r>
              <a:rPr lang="en-US" altLang="zh-CN" sz="2800" b="1" dirty="0">
                <a:latin typeface="微软雅黑" panose="020B0503020204020204" pitchFamily="34" charset="-122"/>
                <a:ea typeface="微软雅黑" panose="020B0503020204020204" pitchFamily="34" charset="-122"/>
                <a:sym typeface="Arial" panose="020B0604020202020204" pitchFamily="34" charset="0"/>
              </a:rPr>
              <a:t>Distributed Representation</a:t>
            </a:r>
            <a:r>
              <a:rPr lang="zh-CN" altLang="en-US" sz="2800" b="1" dirty="0">
                <a:latin typeface="微软雅黑" panose="020B0503020204020204" pitchFamily="34" charset="-122"/>
                <a:ea typeface="微软雅黑" panose="020B0503020204020204" pitchFamily="34" charset="-122"/>
                <a:sym typeface="Arial" panose="020B0604020202020204" pitchFamily="34" charset="0"/>
              </a:rPr>
              <a:t>）</a:t>
            </a:r>
            <a:endParaRPr kumimoji="0" lang="zh-CN" altLang="en-US" sz="28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nvSpPr>
        <p:spPr>
          <a:xfrm>
            <a:off x="673608" y="2268255"/>
            <a:ext cx="11076432" cy="3108543"/>
          </a:xfrm>
          <a:prstGeom prst="rect">
            <a:avLst/>
          </a:prstGeom>
        </p:spPr>
        <p:txBody>
          <a:bodyPr wrap="square">
            <a:spAutoFit/>
          </a:bodyPr>
          <a:lstStyle/>
          <a:p>
            <a:pPr marR="0" indent="0" fontAlgn="auto">
              <a:lnSpc>
                <a:spcPct val="100000"/>
              </a:lnSpc>
              <a:spcBef>
                <a:spcPts val="0"/>
              </a:spcBef>
              <a:spcAft>
                <a:spcPts val="0"/>
              </a:spcAft>
              <a:buClrTx/>
              <a:buSzTx/>
              <a:buFontTx/>
              <a:buNone/>
              <a:tabLst/>
              <a:defRPr/>
            </a:pPr>
            <a:r>
              <a:rPr lang="zh-CN" altLang="en-US" sz="2800" dirty="0" smtClean="0">
                <a:latin typeface="Times New Roman" panose="02020603050405020304" pitchFamily="18" charset="0"/>
                <a:cs typeface="Times New Roman" panose="02020603050405020304" pitchFamily="18" charset="0"/>
              </a:rPr>
              <a:t>        到</a:t>
            </a:r>
            <a:r>
              <a:rPr lang="zh-CN" altLang="en-US" sz="2800" dirty="0">
                <a:latin typeface="Times New Roman" panose="02020603050405020304" pitchFamily="18" charset="0"/>
                <a:cs typeface="Times New Roman" panose="02020603050405020304" pitchFamily="18" charset="0"/>
              </a:rPr>
              <a:t>目前为止，基于分布假说的词表示方法，根据建模的不同，主要可以分为三类：</a:t>
            </a:r>
            <a:r>
              <a:rPr lang="zh-CN" altLang="en-US" sz="2800" dirty="0">
                <a:solidFill>
                  <a:srgbClr val="FF0000"/>
                </a:solidFill>
                <a:latin typeface="Times New Roman" panose="02020603050405020304" pitchFamily="18" charset="0"/>
                <a:cs typeface="Times New Roman" panose="02020603050405020304" pitchFamily="18" charset="0"/>
              </a:rPr>
              <a:t>基于矩阵的分布表示、基于聚类的分布表示和基于神经网络的分布</a:t>
            </a:r>
            <a:r>
              <a:rPr lang="zh-CN" altLang="en-US" sz="2800" dirty="0" smtClean="0">
                <a:solidFill>
                  <a:srgbClr val="FF0000"/>
                </a:solidFill>
                <a:latin typeface="Times New Roman" panose="02020603050405020304" pitchFamily="18" charset="0"/>
                <a:cs typeface="Times New Roman" panose="02020603050405020304" pitchFamily="18" charset="0"/>
              </a:rPr>
              <a:t>表示</a:t>
            </a:r>
            <a:r>
              <a:rPr lang="zh-CN" altLang="en-US"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它们的核心思想都由两部分</a:t>
            </a:r>
            <a:r>
              <a:rPr lang="zh-CN" altLang="en-US" sz="2800" dirty="0" smtClean="0">
                <a:latin typeface="Times New Roman" panose="02020603050405020304" pitchFamily="18" charset="0"/>
                <a:cs typeface="Times New Roman" panose="02020603050405020304" pitchFamily="18" charset="0"/>
              </a:rPr>
              <a:t>组成：（</a:t>
            </a:r>
            <a:r>
              <a:rPr lang="en-US" altLang="zh-CN" sz="2800" dirty="0" smtClean="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）选择一种方式描述上下文；（</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）选择一种模型刻画目标词与其上下文之间的关系。基于神经网络的分布表示一般称为词向量、词嵌入（</a:t>
            </a:r>
            <a:r>
              <a:rPr lang="en-US" altLang="zh-CN" sz="2800" dirty="0">
                <a:latin typeface="Times New Roman" panose="02020603050405020304" pitchFamily="18" charset="0"/>
                <a:cs typeface="Times New Roman" panose="02020603050405020304" pitchFamily="18" charset="0"/>
              </a:rPr>
              <a:t>word embedding</a:t>
            </a:r>
            <a:r>
              <a:rPr lang="zh-CN" altLang="en-US" sz="2800" dirty="0">
                <a:latin typeface="Times New Roman" panose="02020603050405020304" pitchFamily="18" charset="0"/>
                <a:cs typeface="Times New Roman" panose="02020603050405020304" pitchFamily="18" charset="0"/>
              </a:rPr>
              <a:t>）或分布式表示。由于神经网络较为灵活，这类方法的最大优势在于可以表示复杂的上下文。</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8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语言模型</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4" name="矩形 3"/>
          <p:cNvSpPr/>
          <p:nvPr/>
        </p:nvSpPr>
        <p:spPr>
          <a:xfrm>
            <a:off x="609600" y="1756191"/>
            <a:ext cx="11076432" cy="2677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514A40"/>
                </a:solidFill>
                <a:effectLst/>
                <a:uLnTx/>
                <a:uFillTx/>
                <a:latin typeface="等线" panose="02010600030101010101" pitchFamily="2" charset="-122"/>
                <a:ea typeface="等线" panose="02010600030101010101" pitchFamily="2" charset="-122"/>
                <a:cs typeface="+mn-cs"/>
              </a:rPr>
              <a:t>      </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语言模型指可以表示、分析和生成自然语言的数学模型，比较重要的两种语言模型是统计语言模型和神经网络语言模型。</a:t>
            </a: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统计语言模型的作用是为一个长度为 </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 </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的字符串确定一个概率分布 </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 </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a:t>
            </a:r>
            <a:r>
              <a:rPr kumimoji="0" lang="en-US" altLang="zh-CN" sz="2800" b="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r>
              <a:rPr kumimoji="0" lang="en-US" altLang="zh-CN" sz="2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a:t>
            </a:r>
            <a:r>
              <a:rPr kumimoji="0" lang="en-US" altLang="zh-CN" sz="2800" b="0" i="0" u="none" strike="noStrike" kern="100" cap="none" spc="0" normalizeH="0" baseline="-2500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，表示其存在的可能性，其中 </a:t>
            </a:r>
            <a:r>
              <a:rPr kumimoji="0" lang="en-US" altLang="zh-CN" sz="2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a:t>
            </a:r>
            <a:r>
              <a:rPr kumimoji="0" lang="en-US" altLang="zh-CN" sz="2800" b="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到 </a:t>
            </a:r>
            <a:r>
              <a:rPr kumimoji="0" lang="en-US" altLang="zh-CN" sz="2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a:t>
            </a:r>
            <a:r>
              <a:rPr kumimoji="0" lang="en-US" altLang="zh-CN" sz="2800" b="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zh-CN" altLang="en-US"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依次</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表示这段文本中的各个词。在传统的统计语言模型中，一般假设语言是服从</a:t>
            </a:r>
            <a:r>
              <a:rPr kumimoji="0" lang="zh-CN"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多项分布</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，并利用最大似然估计来求解多项分布的参数。</a:t>
            </a: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5" name="图片 4" descr="C:\Users\gaogg\Documents\Tencent Files\398740346\FileRecv\MobileFile\Image\YE7@{2M2M6RQ589TFY]{G22.png"/>
          <p:cNvPicPr/>
          <p:nvPr/>
        </p:nvPicPr>
        <p:blipFill>
          <a:blip r:embed="rId2">
            <a:extLst>
              <a:ext uri="{28A0092B-C50C-407E-A947-70E740481C1C}">
                <a14:useLocalDpi xmlns:a14="http://schemas.microsoft.com/office/drawing/2010/main" val="0"/>
              </a:ext>
            </a:extLst>
          </a:blip>
          <a:srcRect/>
          <a:stretch>
            <a:fillRect/>
          </a:stretch>
        </p:blipFill>
        <p:spPr bwMode="auto">
          <a:xfrm>
            <a:off x="2560320" y="4615624"/>
            <a:ext cx="7013447" cy="1904048"/>
          </a:xfrm>
          <a:prstGeom prst="rect">
            <a:avLst/>
          </a:prstGeom>
          <a:noFill/>
          <a:ln>
            <a:noFill/>
          </a:ln>
        </p:spPr>
      </p:pic>
    </p:spTree>
    <p:extLst>
      <p:ext uri="{BB962C8B-B14F-4D97-AF65-F5344CB8AC3E}">
        <p14:creationId xmlns:p14="http://schemas.microsoft.com/office/powerpoint/2010/main" val="32330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1139685"/>
            <a:ext cx="114696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统计</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语言模型</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3" name="图片 2"/>
          <p:cNvPicPr>
            <a:picLocks noChangeAspect="1"/>
          </p:cNvPicPr>
          <p:nvPr/>
        </p:nvPicPr>
        <p:blipFill>
          <a:blip r:embed="rId2"/>
          <a:stretch>
            <a:fillRect/>
          </a:stretch>
        </p:blipFill>
        <p:spPr>
          <a:xfrm>
            <a:off x="1719596" y="1802009"/>
            <a:ext cx="8380952" cy="1114286"/>
          </a:xfrm>
          <a:prstGeom prst="rect">
            <a:avLst/>
          </a:prstGeom>
        </p:spPr>
      </p:pic>
      <p:sp>
        <p:nvSpPr>
          <p:cNvPr id="5" name="矩形 4"/>
          <p:cNvSpPr/>
          <p:nvPr/>
        </p:nvSpPr>
        <p:spPr>
          <a:xfrm>
            <a:off x="1161288" y="3190578"/>
            <a:ext cx="9482328"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在实践中，如果文本的长度较长，上式估算会非常困难。因此，研究者们提出使用一个简化模型：</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元模型（</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n-gram model</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）。在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元模型中估算条件概率时，距离大于等于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的上文词会被忽略，也就是对上述条件概率做了以下近似</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2921680" y="4932647"/>
            <a:ext cx="5800000" cy="485714"/>
          </a:xfrm>
          <a:prstGeom prst="rect">
            <a:avLst/>
          </a:prstGeom>
        </p:spPr>
      </p:pic>
    </p:spTree>
    <p:extLst>
      <p:ext uri="{BB962C8B-B14F-4D97-AF65-F5344CB8AC3E}">
        <p14:creationId xmlns:p14="http://schemas.microsoft.com/office/powerpoint/2010/main" val="18102546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2413</Words>
  <Application>Microsoft Office PowerPoint</Application>
  <PresentationFormat>宽屏</PresentationFormat>
  <Paragraphs>90</Paragraphs>
  <Slides>40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等线</vt:lpstr>
      <vt:lpstr>等线 Light</vt:lpstr>
      <vt:lpstr>宋体</vt:lpstr>
      <vt:lpstr>微软雅黑</vt:lpstr>
      <vt:lpstr>Arial</vt:lpstr>
      <vt:lpstr>Times New Roman</vt:lpstr>
      <vt:lpstr>Office 主题​​</vt:lpstr>
      <vt:lpstr>Word Embedding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Embedding</dc:title>
  <dc:creator>G C</dc:creator>
  <cp:lastModifiedBy>G C</cp:lastModifiedBy>
  <cp:revision>37</cp:revision>
  <dcterms:created xsi:type="dcterms:W3CDTF">2018-11-09T02:51:47Z</dcterms:created>
  <dcterms:modified xsi:type="dcterms:W3CDTF">2018-11-16T03:26:46Z</dcterms:modified>
</cp:coreProperties>
</file>