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7B0D928-D8AF-488B-A328-9893618DA758}">
          <p14:sldIdLst>
            <p14:sldId id="256"/>
            <p14:sldId id="257"/>
            <p14:sldId id="258"/>
            <p14:sldId id="259"/>
            <p14:sldId id="260"/>
            <p14:sldId id="261"/>
            <p14:sldId id="262"/>
            <p14:sldId id="263"/>
            <p14:sldId id="264"/>
            <p14:sldId id="265"/>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587" autoAdjust="0"/>
  </p:normalViewPr>
  <p:slideViewPr>
    <p:cSldViewPr snapToGrid="0">
      <p:cViewPr varScale="1">
        <p:scale>
          <a:sx n="57" d="100"/>
          <a:sy n="57" d="100"/>
        </p:scale>
        <p:origin x="66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5E22F-2D5A-448B-8673-95B024B33766}" type="datetimeFigureOut">
              <a:rPr lang="zh-CN" altLang="en-US" smtClean="0"/>
              <a:t>2017/4/22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247B5-88E5-478A-A9C5-FAF3151D1076}" type="slidenum">
              <a:rPr lang="zh-CN" altLang="en-US" smtClean="0"/>
              <a:t>‹#›</a:t>
            </a:fld>
            <a:endParaRPr lang="zh-CN" altLang="en-US"/>
          </a:p>
        </p:txBody>
      </p:sp>
    </p:spTree>
    <p:extLst>
      <p:ext uri="{BB962C8B-B14F-4D97-AF65-F5344CB8AC3E}">
        <p14:creationId xmlns:p14="http://schemas.microsoft.com/office/powerpoint/2010/main" val="165552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lib.csdn.net/base/datastructu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太喜欢第一句话了，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我们是巨人肩膀上的矮人，巨人们的优雅让我么看得更比他们更远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，谁说不是呢？</a:t>
            </a:r>
          </a:p>
          <a:p>
            <a:endParaRPr lang="zh-CN" altLang="en-US" dirty="0"/>
          </a:p>
        </p:txBody>
      </p:sp>
      <p:sp>
        <p:nvSpPr>
          <p:cNvPr id="4" name="灯片编号占位符 3"/>
          <p:cNvSpPr>
            <a:spLocks noGrp="1"/>
          </p:cNvSpPr>
          <p:nvPr>
            <p:ph type="sldNum" sz="quarter" idx="10"/>
          </p:nvPr>
        </p:nvSpPr>
        <p:spPr/>
        <p:txBody>
          <a:bodyPr/>
          <a:lstStyle/>
          <a:p>
            <a:fld id="{EAE247B5-88E5-478A-A9C5-FAF3151D1076}" type="slidenum">
              <a:rPr lang="zh-CN" altLang="en-US" smtClean="0"/>
              <a:t>2</a:t>
            </a:fld>
            <a:endParaRPr lang="zh-CN" altLang="en-US"/>
          </a:p>
        </p:txBody>
      </p:sp>
    </p:spTree>
    <p:extLst>
      <p:ext uri="{BB962C8B-B14F-4D97-AF65-F5344CB8AC3E}">
        <p14:creationId xmlns:p14="http://schemas.microsoft.com/office/powerpoint/2010/main" val="1136234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说起</a:t>
            </a:r>
            <a:r>
              <a:rPr lang="en-US" altLang="zh-CN" sz="1200" kern="1200" dirty="0" err="1" smtClean="0">
                <a:solidFill>
                  <a:schemeClr val="tx1"/>
                </a:solidFill>
                <a:effectLst/>
                <a:latin typeface="+mn-lt"/>
                <a:ea typeface="+mn-ea"/>
                <a:cs typeface="+mn-cs"/>
              </a:rPr>
              <a:t>Kalman</a:t>
            </a:r>
            <a:r>
              <a:rPr lang="zh-CN" altLang="zh-CN" sz="1200" kern="1200" dirty="0" smtClean="0">
                <a:solidFill>
                  <a:schemeClr val="tx1"/>
                </a:solidFill>
                <a:effectLst/>
                <a:latin typeface="+mn-lt"/>
                <a:ea typeface="+mn-ea"/>
                <a:cs typeface="+mn-cs"/>
              </a:rPr>
              <a:t>滤波器的历史，最早要追溯到</a:t>
            </a:r>
            <a:r>
              <a:rPr lang="en-US" altLang="zh-CN" sz="1200" kern="1200" dirty="0" smtClean="0">
                <a:solidFill>
                  <a:schemeClr val="tx1"/>
                </a:solidFill>
                <a:effectLst/>
                <a:latin typeface="+mn-lt"/>
                <a:ea typeface="+mn-ea"/>
                <a:cs typeface="+mn-cs"/>
              </a:rPr>
              <a:t>17</a:t>
            </a:r>
            <a:r>
              <a:rPr lang="zh-CN" altLang="zh-CN" sz="1200" kern="1200" dirty="0" smtClean="0">
                <a:solidFill>
                  <a:schemeClr val="tx1"/>
                </a:solidFill>
                <a:effectLst/>
                <a:latin typeface="+mn-lt"/>
                <a:ea typeface="+mn-ea"/>
                <a:cs typeface="+mn-cs"/>
              </a:rPr>
              <a:t>世纪，</a:t>
            </a:r>
            <a:r>
              <a:rPr lang="en-US" altLang="zh-CN" sz="1200" kern="1200" dirty="0" smtClean="0">
                <a:solidFill>
                  <a:schemeClr val="tx1"/>
                </a:solidFill>
                <a:effectLst/>
                <a:latin typeface="+mn-lt"/>
                <a:ea typeface="+mn-ea"/>
                <a:cs typeface="+mn-cs"/>
              </a:rPr>
              <a:t>Roger Cotes</a:t>
            </a:r>
            <a:r>
              <a:rPr lang="zh-CN" altLang="zh-CN" sz="1200" kern="1200" dirty="0" smtClean="0">
                <a:solidFill>
                  <a:schemeClr val="tx1"/>
                </a:solidFill>
                <a:effectLst/>
                <a:latin typeface="+mn-lt"/>
                <a:ea typeface="+mn-ea"/>
                <a:cs typeface="+mn-cs"/>
              </a:rPr>
              <a:t>开始研究最小均方问题。但由于缺少实际案例的支撑（那个时候哪来那么多雷达啊啥的这些信号啊），</a:t>
            </a:r>
            <a:r>
              <a:rPr lang="en-US" altLang="zh-CN" sz="1200" kern="1200" dirty="0" smtClean="0">
                <a:solidFill>
                  <a:schemeClr val="tx1"/>
                </a:solidFill>
                <a:effectLst/>
                <a:latin typeface="+mn-lt"/>
                <a:ea typeface="+mn-ea"/>
                <a:cs typeface="+mn-cs"/>
              </a:rPr>
              <a:t>Cotes</a:t>
            </a:r>
            <a:r>
              <a:rPr lang="zh-CN" altLang="zh-CN" sz="1200" kern="1200" dirty="0" smtClean="0">
                <a:solidFill>
                  <a:schemeClr val="tx1"/>
                </a:solidFill>
                <a:effectLst/>
                <a:latin typeface="+mn-lt"/>
                <a:ea typeface="+mn-ea"/>
                <a:cs typeface="+mn-cs"/>
              </a:rPr>
              <a:t>的研究让人看着显得很模糊，因此在估计理论的发展中影响很小。</a:t>
            </a:r>
            <a:r>
              <a:rPr lang="en-US" altLang="zh-CN" sz="1200" kern="1200" dirty="0" smtClean="0">
                <a:solidFill>
                  <a:schemeClr val="tx1"/>
                </a:solidFill>
                <a:effectLst/>
                <a:latin typeface="+mn-lt"/>
                <a:ea typeface="+mn-ea"/>
                <a:cs typeface="+mn-cs"/>
              </a:rPr>
              <a:t>17</a:t>
            </a:r>
            <a:r>
              <a:rPr lang="zh-CN" altLang="zh-CN" sz="1200" kern="1200" dirty="0" smtClean="0">
                <a:solidFill>
                  <a:schemeClr val="tx1"/>
                </a:solidFill>
                <a:effectLst/>
                <a:latin typeface="+mn-lt"/>
                <a:ea typeface="+mn-ea"/>
                <a:cs typeface="+mn-cs"/>
              </a:rPr>
              <a:t>世纪中叶，最小均方估计（</a:t>
            </a:r>
            <a:r>
              <a:rPr lang="en-US" altLang="zh-CN" sz="1200" kern="1200" dirty="0" smtClean="0">
                <a:solidFill>
                  <a:schemeClr val="tx1"/>
                </a:solidFill>
                <a:effectLst/>
                <a:latin typeface="+mn-lt"/>
                <a:ea typeface="+mn-ea"/>
                <a:cs typeface="+mn-cs"/>
              </a:rPr>
              <a:t>Least squares Estimation</a:t>
            </a:r>
            <a:r>
              <a:rPr lang="zh-CN" altLang="zh-CN" sz="1200" kern="1200" dirty="0" smtClean="0">
                <a:solidFill>
                  <a:schemeClr val="tx1"/>
                </a:solidFill>
                <a:effectLst/>
                <a:latin typeface="+mn-lt"/>
                <a:ea typeface="+mn-ea"/>
                <a:cs typeface="+mn-cs"/>
              </a:rPr>
              <a:t>）理论逐步完善，</a:t>
            </a:r>
            <a:r>
              <a:rPr lang="en-US" altLang="zh-CN" sz="1200" kern="1200" dirty="0" smtClean="0">
                <a:solidFill>
                  <a:schemeClr val="tx1"/>
                </a:solidFill>
                <a:effectLst/>
                <a:latin typeface="+mn-lt"/>
                <a:ea typeface="+mn-ea"/>
                <a:cs typeface="+mn-cs"/>
              </a:rPr>
              <a:t>Tobias Mayer</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1750</a:t>
            </a:r>
            <a:r>
              <a:rPr lang="zh-CN" altLang="zh-CN" sz="1200" kern="1200" dirty="0" smtClean="0">
                <a:solidFill>
                  <a:schemeClr val="tx1"/>
                </a:solidFill>
                <a:effectLst/>
                <a:latin typeface="+mn-lt"/>
                <a:ea typeface="+mn-ea"/>
                <a:cs typeface="+mn-cs"/>
              </a:rPr>
              <a:t>年将其用于月球运动的估计，</a:t>
            </a:r>
            <a:r>
              <a:rPr lang="en-US" altLang="zh-CN" sz="1200" kern="1200" dirty="0" smtClean="0">
                <a:solidFill>
                  <a:schemeClr val="tx1"/>
                </a:solidFill>
                <a:effectLst/>
                <a:latin typeface="+mn-lt"/>
                <a:ea typeface="+mn-ea"/>
                <a:cs typeface="+mn-cs"/>
              </a:rPr>
              <a:t>Leonard Euler</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1749</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Pierre Laplace</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1787</a:t>
            </a:r>
            <a:r>
              <a:rPr lang="zh-CN" altLang="zh-CN" sz="1200" kern="1200" dirty="0" smtClean="0">
                <a:solidFill>
                  <a:schemeClr val="tx1"/>
                </a:solidFill>
                <a:effectLst/>
                <a:latin typeface="+mn-lt"/>
                <a:ea typeface="+mn-ea"/>
                <a:cs typeface="+mn-cs"/>
              </a:rPr>
              <a:t>分别用于木星和土星的运动估计。</a:t>
            </a:r>
            <a:r>
              <a:rPr lang="en-US" altLang="zh-CN" sz="1200" kern="1200" dirty="0" smtClean="0">
                <a:solidFill>
                  <a:schemeClr val="tx1"/>
                </a:solidFill>
                <a:effectLst/>
                <a:latin typeface="+mn-lt"/>
                <a:ea typeface="+mn-ea"/>
                <a:cs typeface="+mn-cs"/>
              </a:rPr>
              <a:t>Roger </a:t>
            </a:r>
            <a:r>
              <a:rPr lang="en-US" altLang="zh-CN" sz="1200" kern="1200" dirty="0" err="1" smtClean="0">
                <a:solidFill>
                  <a:schemeClr val="tx1"/>
                </a:solidFill>
                <a:effectLst/>
                <a:latin typeface="+mn-lt"/>
                <a:ea typeface="+mn-ea"/>
                <a:cs typeface="+mn-cs"/>
              </a:rPr>
              <a:t>Boscovich</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1755</a:t>
            </a:r>
            <a:r>
              <a:rPr lang="zh-CN" altLang="zh-CN" sz="1200" kern="1200" dirty="0" smtClean="0">
                <a:solidFill>
                  <a:schemeClr val="tx1"/>
                </a:solidFill>
                <a:effectLst/>
                <a:latin typeface="+mn-lt"/>
                <a:ea typeface="+mn-ea"/>
                <a:cs typeface="+mn-cs"/>
              </a:rPr>
              <a:t>用最小均方估计地球的大小。</a:t>
            </a:r>
            <a:r>
              <a:rPr lang="en-US" altLang="zh-CN" sz="1200" kern="1200" dirty="0" smtClean="0">
                <a:solidFill>
                  <a:schemeClr val="tx1"/>
                </a:solidFill>
                <a:effectLst/>
                <a:latin typeface="+mn-lt"/>
                <a:ea typeface="+mn-ea"/>
                <a:cs typeface="+mn-cs"/>
              </a:rPr>
              <a:t>1777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77</a:t>
            </a:r>
            <a:r>
              <a:rPr lang="zh-CN" altLang="zh-CN" sz="1200" kern="1200" dirty="0" smtClean="0">
                <a:solidFill>
                  <a:schemeClr val="tx1"/>
                </a:solidFill>
                <a:effectLst/>
                <a:latin typeface="+mn-lt"/>
                <a:ea typeface="+mn-ea"/>
                <a:cs typeface="+mn-cs"/>
              </a:rPr>
              <a:t>岁的</a:t>
            </a:r>
            <a:r>
              <a:rPr lang="en-US" altLang="zh-CN" sz="1200" kern="1200" dirty="0" smtClean="0">
                <a:solidFill>
                  <a:schemeClr val="tx1"/>
                </a:solidFill>
                <a:effectLst/>
                <a:latin typeface="+mn-lt"/>
                <a:ea typeface="+mn-ea"/>
                <a:cs typeface="+mn-cs"/>
              </a:rPr>
              <a:t>Daniel Bernoulli</a:t>
            </a:r>
            <a:r>
              <a:rPr lang="zh-CN" altLang="zh-CN" sz="1200" kern="1200" dirty="0" smtClean="0">
                <a:solidFill>
                  <a:schemeClr val="tx1"/>
                </a:solidFill>
                <a:effectLst/>
                <a:latin typeface="+mn-lt"/>
                <a:ea typeface="+mn-ea"/>
                <a:cs typeface="+mn-cs"/>
              </a:rPr>
              <a:t>（大名鼎鼎的伯努利）发明了最大似然估计</a:t>
            </a:r>
            <a:r>
              <a:rPr lang="en-US" altLang="zh-CN" sz="1200" b="1" u="none" strike="noStrike" kern="1200" dirty="0" err="1" smtClean="0">
                <a:solidFill>
                  <a:schemeClr val="tx1"/>
                </a:solidFill>
                <a:effectLst/>
                <a:latin typeface="+mn-lt"/>
                <a:ea typeface="+mn-ea"/>
                <a:cs typeface="+mn-cs"/>
                <a:hlinkClick r:id="rId3" tooltip="算法与数据结构知识库"/>
              </a:rPr>
              <a:t>算法</a:t>
            </a:r>
            <a:r>
              <a:rPr lang="zh-CN" altLang="zh-CN" sz="1200" kern="1200" dirty="0" smtClean="0">
                <a:solidFill>
                  <a:schemeClr val="tx1"/>
                </a:solidFill>
                <a:effectLst/>
                <a:latin typeface="+mn-lt"/>
                <a:ea typeface="+mn-ea"/>
                <a:cs typeface="+mn-cs"/>
              </a:rPr>
              <a:t>。递归的最小均方估计理论是由</a:t>
            </a:r>
            <a:r>
              <a:rPr lang="en-US" altLang="zh-CN" sz="1200" kern="1200" dirty="0" smtClean="0">
                <a:solidFill>
                  <a:schemeClr val="tx1"/>
                </a:solidFill>
                <a:effectLst/>
                <a:latin typeface="+mn-lt"/>
                <a:ea typeface="+mn-ea"/>
                <a:cs typeface="+mn-cs"/>
              </a:rPr>
              <a:t>Karl Gauss</a:t>
            </a:r>
            <a:r>
              <a:rPr lang="zh-CN" altLang="zh-CN" sz="1200" kern="1200" dirty="0" smtClean="0">
                <a:solidFill>
                  <a:schemeClr val="tx1"/>
                </a:solidFill>
                <a:effectLst/>
                <a:latin typeface="+mn-lt"/>
                <a:ea typeface="+mn-ea"/>
                <a:cs typeface="+mn-cs"/>
              </a:rPr>
              <a:t>建立在</a:t>
            </a:r>
            <a:r>
              <a:rPr lang="en-US" altLang="zh-CN" sz="1200" kern="1200" dirty="0" smtClean="0">
                <a:solidFill>
                  <a:schemeClr val="tx1"/>
                </a:solidFill>
                <a:effectLst/>
                <a:latin typeface="+mn-lt"/>
                <a:ea typeface="+mn-ea"/>
                <a:cs typeface="+mn-cs"/>
              </a:rPr>
              <a:t>1809</a:t>
            </a:r>
            <a:r>
              <a:rPr lang="zh-CN" altLang="zh-CN" sz="1200" kern="1200" dirty="0" smtClean="0">
                <a:solidFill>
                  <a:schemeClr val="tx1"/>
                </a:solidFill>
                <a:effectLst/>
                <a:latin typeface="+mn-lt"/>
                <a:ea typeface="+mn-ea"/>
                <a:cs typeface="+mn-cs"/>
              </a:rPr>
              <a:t>年（好吧，他声称在</a:t>
            </a:r>
            <a:r>
              <a:rPr lang="en-US" altLang="zh-CN" sz="1200" kern="1200" dirty="0" smtClean="0">
                <a:solidFill>
                  <a:schemeClr val="tx1"/>
                </a:solidFill>
                <a:effectLst/>
                <a:latin typeface="+mn-lt"/>
                <a:ea typeface="+mn-ea"/>
                <a:cs typeface="+mn-cs"/>
              </a:rPr>
              <a:t>1795</a:t>
            </a:r>
            <a:r>
              <a:rPr lang="zh-CN" altLang="zh-CN" sz="1200" kern="1200" dirty="0" smtClean="0">
                <a:solidFill>
                  <a:schemeClr val="tx1"/>
                </a:solidFill>
                <a:effectLst/>
                <a:latin typeface="+mn-lt"/>
                <a:ea typeface="+mn-ea"/>
                <a:cs typeface="+mn-cs"/>
              </a:rPr>
              <a:t>年就完成了），当时还有</a:t>
            </a:r>
            <a:r>
              <a:rPr lang="en-US" altLang="zh-CN" sz="1200" kern="1200" dirty="0" smtClean="0">
                <a:solidFill>
                  <a:schemeClr val="tx1"/>
                </a:solidFill>
                <a:effectLst/>
                <a:latin typeface="+mn-lt"/>
                <a:ea typeface="+mn-ea"/>
                <a:cs typeface="+mn-cs"/>
              </a:rPr>
              <a:t>Adrien Legendre</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1805</a:t>
            </a:r>
            <a:r>
              <a:rPr lang="zh-CN" altLang="zh-CN" sz="1200" kern="1200" dirty="0" smtClean="0">
                <a:solidFill>
                  <a:schemeClr val="tx1"/>
                </a:solidFill>
                <a:effectLst/>
                <a:latin typeface="+mn-lt"/>
                <a:ea typeface="+mn-ea"/>
                <a:cs typeface="+mn-cs"/>
              </a:rPr>
              <a:t>年完成了这项工作，</a:t>
            </a:r>
            <a:r>
              <a:rPr lang="en-US" altLang="zh-CN" sz="1200" kern="1200" dirty="0" smtClean="0">
                <a:solidFill>
                  <a:schemeClr val="tx1"/>
                </a:solidFill>
                <a:effectLst/>
                <a:latin typeface="+mn-lt"/>
                <a:ea typeface="+mn-ea"/>
                <a:cs typeface="+mn-cs"/>
              </a:rPr>
              <a:t>Robert </a:t>
            </a:r>
            <a:r>
              <a:rPr lang="en-US" altLang="zh-CN" sz="1200" kern="1200" dirty="0" err="1" smtClean="0">
                <a:solidFill>
                  <a:schemeClr val="tx1"/>
                </a:solidFill>
                <a:effectLst/>
                <a:latin typeface="+mn-lt"/>
                <a:ea typeface="+mn-ea"/>
                <a:cs typeface="+mn-cs"/>
              </a:rPr>
              <a:t>Adrain</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1808</a:t>
            </a:r>
            <a:r>
              <a:rPr lang="zh-CN" altLang="zh-CN" sz="1200" kern="1200" dirty="0" smtClean="0">
                <a:solidFill>
                  <a:schemeClr val="tx1"/>
                </a:solidFill>
                <a:effectLst/>
                <a:latin typeface="+mn-lt"/>
                <a:ea typeface="+mn-ea"/>
                <a:cs typeface="+mn-cs"/>
              </a:rPr>
              <a:t>年完成的，至于到底谁是</a:t>
            </a:r>
            <a:r>
              <a:rPr lang="en-US" altLang="zh-CN" sz="1200" kern="1200" dirty="0" smtClean="0">
                <a:solidFill>
                  <a:schemeClr val="tx1"/>
                </a:solidFill>
                <a:effectLst/>
                <a:latin typeface="+mn-lt"/>
                <a:ea typeface="+mn-ea"/>
                <a:cs typeface="+mn-cs"/>
              </a:rPr>
              <a:t>Boss</a:t>
            </a:r>
            <a:r>
              <a:rPr lang="zh-CN" altLang="zh-CN" sz="1200" kern="1200" dirty="0" smtClean="0">
                <a:solidFill>
                  <a:schemeClr val="tx1"/>
                </a:solidFill>
                <a:effectLst/>
                <a:latin typeface="+mn-lt"/>
                <a:ea typeface="+mn-ea"/>
                <a:cs typeface="+mn-cs"/>
              </a:rPr>
              <a:t>，矮子们就别管了吧！</a:t>
            </a: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1880</a:t>
            </a:r>
            <a:r>
              <a:rPr lang="zh-CN" altLang="zh-CN" sz="1200" kern="1200" dirty="0" smtClean="0">
                <a:solidFill>
                  <a:schemeClr val="tx1"/>
                </a:solidFill>
                <a:effectLst/>
                <a:latin typeface="+mn-lt"/>
                <a:ea typeface="+mn-ea"/>
                <a:cs typeface="+mn-cs"/>
              </a:rPr>
              <a:t>年，丹麦的天文学家</a:t>
            </a:r>
            <a:r>
              <a:rPr lang="en-US" altLang="zh-CN" sz="1200" kern="1200" dirty="0" smtClean="0">
                <a:solidFill>
                  <a:schemeClr val="tx1"/>
                </a:solidFill>
                <a:effectLst/>
                <a:latin typeface="+mn-lt"/>
                <a:ea typeface="+mn-ea"/>
                <a:cs typeface="+mn-cs"/>
              </a:rPr>
              <a:t>Thorvald Nicolai Thiele</a:t>
            </a:r>
            <a:r>
              <a:rPr lang="zh-CN" altLang="zh-CN" sz="1200" kern="1200" dirty="0" smtClean="0">
                <a:solidFill>
                  <a:schemeClr val="tx1"/>
                </a:solidFill>
                <a:effectLst/>
                <a:latin typeface="+mn-lt"/>
                <a:ea typeface="+mn-ea"/>
                <a:cs typeface="+mn-cs"/>
              </a:rPr>
              <a:t>在之前最小均方估计的基础上开发了一个递归算法，与</a:t>
            </a:r>
            <a:r>
              <a:rPr lang="en-US" altLang="zh-CN" sz="1200" kern="1200" dirty="0" err="1" smtClean="0">
                <a:solidFill>
                  <a:schemeClr val="tx1"/>
                </a:solidFill>
                <a:effectLst/>
                <a:latin typeface="+mn-lt"/>
                <a:ea typeface="+mn-ea"/>
                <a:cs typeface="+mn-cs"/>
              </a:rPr>
              <a:t>Kalman</a:t>
            </a:r>
            <a:r>
              <a:rPr lang="zh-CN" altLang="zh-CN" sz="1200" kern="1200" dirty="0" smtClean="0">
                <a:solidFill>
                  <a:schemeClr val="tx1"/>
                </a:solidFill>
                <a:effectLst/>
                <a:latin typeface="+mn-lt"/>
                <a:ea typeface="+mn-ea"/>
                <a:cs typeface="+mn-cs"/>
              </a:rPr>
              <a:t>滤波非常相似。在某些标量的情况下，</a:t>
            </a:r>
            <a:r>
              <a:rPr lang="en-US" altLang="zh-CN" sz="1200" kern="1200" dirty="0" smtClean="0">
                <a:solidFill>
                  <a:schemeClr val="tx1"/>
                </a:solidFill>
                <a:effectLst/>
                <a:latin typeface="+mn-lt"/>
                <a:ea typeface="+mn-ea"/>
                <a:cs typeface="+mn-cs"/>
              </a:rPr>
              <a:t>Thiele</a:t>
            </a:r>
            <a:r>
              <a:rPr lang="zh-CN" altLang="zh-CN" sz="1200" kern="1200" dirty="0" smtClean="0">
                <a:solidFill>
                  <a:schemeClr val="tx1"/>
                </a:solidFill>
                <a:effectLst/>
                <a:latin typeface="+mn-lt"/>
                <a:ea typeface="+mn-ea"/>
                <a:cs typeface="+mn-cs"/>
              </a:rPr>
              <a:t>的滤波器与</a:t>
            </a:r>
            <a:r>
              <a:rPr lang="en-US" altLang="zh-CN" sz="1200" kern="1200" dirty="0" err="1" smtClean="0">
                <a:solidFill>
                  <a:schemeClr val="tx1"/>
                </a:solidFill>
                <a:effectLst/>
                <a:latin typeface="+mn-lt"/>
                <a:ea typeface="+mn-ea"/>
                <a:cs typeface="+mn-cs"/>
              </a:rPr>
              <a:t>Kalman</a:t>
            </a:r>
            <a:r>
              <a:rPr lang="zh-CN" altLang="zh-CN" sz="1200" kern="1200" dirty="0" smtClean="0">
                <a:solidFill>
                  <a:schemeClr val="tx1"/>
                </a:solidFill>
                <a:effectLst/>
                <a:latin typeface="+mn-lt"/>
                <a:ea typeface="+mn-ea"/>
                <a:cs typeface="+mn-cs"/>
              </a:rPr>
              <a:t>滤波器时等价的，</a:t>
            </a:r>
            <a:r>
              <a:rPr lang="en-US" altLang="zh-CN" sz="1200" kern="1200" dirty="0" smtClean="0">
                <a:solidFill>
                  <a:schemeClr val="tx1"/>
                </a:solidFill>
                <a:effectLst/>
                <a:latin typeface="+mn-lt"/>
                <a:ea typeface="+mn-ea"/>
                <a:cs typeface="+mn-cs"/>
              </a:rPr>
              <a:t>Thiele</a:t>
            </a:r>
            <a:r>
              <a:rPr lang="zh-CN" altLang="zh-CN" sz="1200" kern="1200" dirty="0" smtClean="0">
                <a:solidFill>
                  <a:schemeClr val="tx1"/>
                </a:solidFill>
                <a:effectLst/>
                <a:latin typeface="+mn-lt"/>
                <a:ea typeface="+mn-ea"/>
                <a:cs typeface="+mn-cs"/>
              </a:rPr>
              <a:t>提出了估计过程噪声和测量噪声中方差的方法（过程噪声和测量噪声是</a:t>
            </a:r>
            <a:r>
              <a:rPr lang="en-US" altLang="zh-CN" sz="1200" kern="1200" dirty="0" err="1" smtClean="0">
                <a:solidFill>
                  <a:schemeClr val="tx1"/>
                </a:solidFill>
                <a:effectLst/>
                <a:latin typeface="+mn-lt"/>
                <a:ea typeface="+mn-ea"/>
                <a:cs typeface="+mn-cs"/>
              </a:rPr>
              <a:t>Kalman</a:t>
            </a:r>
            <a:r>
              <a:rPr lang="zh-CN" altLang="zh-CN" sz="1200" kern="1200" dirty="0" smtClean="0">
                <a:solidFill>
                  <a:schemeClr val="tx1"/>
                </a:solidFill>
                <a:effectLst/>
                <a:latin typeface="+mn-lt"/>
                <a:ea typeface="+mn-ea"/>
                <a:cs typeface="+mn-cs"/>
              </a:rPr>
              <a:t>滤波器中关键的概念）。</a:t>
            </a:r>
          </a:p>
          <a:p>
            <a:endParaRPr lang="zh-CN" altLang="en-US" dirty="0"/>
          </a:p>
        </p:txBody>
      </p:sp>
      <p:sp>
        <p:nvSpPr>
          <p:cNvPr id="4" name="灯片编号占位符 3"/>
          <p:cNvSpPr>
            <a:spLocks noGrp="1"/>
          </p:cNvSpPr>
          <p:nvPr>
            <p:ph type="sldNum" sz="quarter" idx="10"/>
          </p:nvPr>
        </p:nvSpPr>
        <p:spPr/>
        <p:txBody>
          <a:bodyPr/>
          <a:lstStyle/>
          <a:p>
            <a:fld id="{EAE247B5-88E5-478A-A9C5-FAF3151D1076}" type="slidenum">
              <a:rPr lang="zh-CN" altLang="en-US" smtClean="0"/>
              <a:t>3</a:t>
            </a:fld>
            <a:endParaRPr lang="zh-CN" altLang="en-US"/>
          </a:p>
        </p:txBody>
      </p:sp>
    </p:spTree>
    <p:extLst>
      <p:ext uri="{BB962C8B-B14F-4D97-AF65-F5344CB8AC3E}">
        <p14:creationId xmlns:p14="http://schemas.microsoft.com/office/powerpoint/2010/main" val="417303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上面提到的这么多研究估计理论的先驱，大多是天文学家而非数学家。现在，大部分的理论贡献都源自于实际的工程。</a:t>
            </a:r>
            <a:r>
              <a:rPr lang="en-US" altLang="zh-CN" sz="1200" kern="1200" dirty="0" smtClean="0">
                <a:solidFill>
                  <a:schemeClr val="tx1"/>
                </a:solidFill>
                <a:effectLst/>
                <a:latin typeface="+mn-lt"/>
                <a:ea typeface="+mn-ea"/>
                <a:cs typeface="+mn-cs"/>
              </a:rPr>
              <a:t>“There is nothing so practical as a good theory”</a:t>
            </a:r>
            <a:r>
              <a:rPr lang="zh-CN" altLang="zh-CN" sz="1200" kern="1200" dirty="0" smtClean="0">
                <a:solidFill>
                  <a:schemeClr val="tx1"/>
                </a:solidFill>
                <a:effectLst/>
                <a:latin typeface="+mn-lt"/>
                <a:ea typeface="+mn-ea"/>
                <a:cs typeface="+mn-cs"/>
              </a:rPr>
              <a:t>，应该就是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实践是检验真理的唯一标准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之类吧。</a:t>
            </a:r>
          </a:p>
          <a:p>
            <a:r>
              <a:rPr lang="zh-CN" altLang="zh-CN" sz="1200" kern="1200" dirty="0" smtClean="0">
                <a:solidFill>
                  <a:schemeClr val="tx1"/>
                </a:solidFill>
                <a:effectLst/>
                <a:latin typeface="+mn-lt"/>
                <a:ea typeface="+mn-ea"/>
                <a:cs typeface="+mn-cs"/>
              </a:rPr>
              <a:t>现在，我们的控制论大</a:t>
            </a:r>
            <a:r>
              <a:rPr lang="en-US" altLang="zh-CN" sz="1200" kern="1200" dirty="0" smtClean="0">
                <a:solidFill>
                  <a:schemeClr val="tx1"/>
                </a:solidFill>
                <a:effectLst/>
                <a:latin typeface="+mn-lt"/>
                <a:ea typeface="+mn-ea"/>
                <a:cs typeface="+mn-cs"/>
              </a:rPr>
              <a:t>Wiener</a:t>
            </a:r>
            <a:r>
              <a:rPr lang="zh-CN" altLang="zh-CN" sz="1200" kern="1200" dirty="0" smtClean="0">
                <a:solidFill>
                  <a:schemeClr val="tx1"/>
                </a:solidFill>
                <a:effectLst/>
                <a:latin typeface="+mn-lt"/>
                <a:ea typeface="+mn-ea"/>
                <a:cs typeface="+mn-cs"/>
              </a:rPr>
              <a:t>终于出场了，还有那个叫</a:t>
            </a:r>
            <a:r>
              <a:rPr lang="en-US" altLang="zh-CN" sz="1200" kern="1200" dirty="0" smtClean="0">
                <a:solidFill>
                  <a:schemeClr val="tx1"/>
                </a:solidFill>
                <a:effectLst/>
                <a:latin typeface="+mn-lt"/>
                <a:ea typeface="+mn-ea"/>
                <a:cs typeface="+mn-cs"/>
              </a:rPr>
              <a:t>Kolmogorov</a:t>
            </a:r>
            <a:r>
              <a:rPr lang="zh-CN" altLang="zh-CN" sz="1200" kern="1200" dirty="0" smtClean="0">
                <a:solidFill>
                  <a:schemeClr val="tx1"/>
                </a:solidFill>
                <a:effectLst/>
                <a:latin typeface="+mn-lt"/>
                <a:ea typeface="+mn-ea"/>
                <a:cs typeface="+mn-cs"/>
              </a:rPr>
              <a:t>（柯尔莫戈洛夫）的神人。在</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世纪</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年代，</a:t>
            </a:r>
            <a:r>
              <a:rPr lang="en-US" altLang="zh-CN" sz="1200" kern="1200" dirty="0" smtClean="0">
                <a:solidFill>
                  <a:schemeClr val="tx1"/>
                </a:solidFill>
                <a:effectLst/>
                <a:latin typeface="+mn-lt"/>
                <a:ea typeface="+mn-ea"/>
                <a:cs typeface="+mn-cs"/>
              </a:rPr>
              <a:t>Wiener</a:t>
            </a:r>
            <a:r>
              <a:rPr lang="zh-CN" altLang="zh-CN" sz="1200" kern="1200" dirty="0" smtClean="0">
                <a:solidFill>
                  <a:schemeClr val="tx1"/>
                </a:solidFill>
                <a:effectLst/>
                <a:latin typeface="+mn-lt"/>
                <a:ea typeface="+mn-ea"/>
                <a:cs typeface="+mn-cs"/>
              </a:rPr>
              <a:t>设计了</a:t>
            </a:r>
            <a:r>
              <a:rPr lang="en-US" altLang="zh-CN" sz="1200" kern="1200" dirty="0" smtClean="0">
                <a:solidFill>
                  <a:schemeClr val="tx1"/>
                </a:solidFill>
                <a:effectLst/>
                <a:latin typeface="+mn-lt"/>
                <a:ea typeface="+mn-ea"/>
                <a:cs typeface="+mn-cs"/>
              </a:rPr>
              <a:t>Wiener</a:t>
            </a:r>
            <a:r>
              <a:rPr lang="zh-CN" altLang="zh-CN" sz="1200" kern="1200" dirty="0" smtClean="0">
                <a:solidFill>
                  <a:schemeClr val="tx1"/>
                </a:solidFill>
                <a:effectLst/>
                <a:latin typeface="+mn-lt"/>
                <a:ea typeface="+mn-ea"/>
                <a:cs typeface="+mn-cs"/>
              </a:rPr>
              <a:t>滤波器，然而，</a:t>
            </a:r>
            <a:r>
              <a:rPr lang="en-US" altLang="zh-CN" sz="1200" kern="1200" dirty="0" smtClean="0">
                <a:solidFill>
                  <a:schemeClr val="tx1"/>
                </a:solidFill>
                <a:effectLst/>
                <a:latin typeface="+mn-lt"/>
                <a:ea typeface="+mn-ea"/>
                <a:cs typeface="+mn-cs"/>
              </a:rPr>
              <a:t>Wiener</a:t>
            </a:r>
            <a:r>
              <a:rPr lang="zh-CN" altLang="zh-CN" sz="1200" kern="1200" dirty="0" smtClean="0">
                <a:solidFill>
                  <a:schemeClr val="tx1"/>
                </a:solidFill>
                <a:effectLst/>
                <a:latin typeface="+mn-lt"/>
                <a:ea typeface="+mn-ea"/>
                <a:cs typeface="+mn-cs"/>
              </a:rPr>
              <a:t>滤波器不是在状态空间进行的（这个学过</a:t>
            </a:r>
            <a:r>
              <a:rPr lang="en-US" altLang="zh-CN" sz="1200" kern="1200" dirty="0" smtClean="0">
                <a:solidFill>
                  <a:schemeClr val="tx1"/>
                </a:solidFill>
                <a:effectLst/>
                <a:latin typeface="+mn-lt"/>
                <a:ea typeface="+mn-ea"/>
                <a:cs typeface="+mn-cs"/>
              </a:rPr>
              <a:t>Wiener</a:t>
            </a:r>
            <a:r>
              <a:rPr lang="zh-CN" altLang="zh-CN" sz="1200" kern="1200" dirty="0" smtClean="0">
                <a:solidFill>
                  <a:schemeClr val="tx1"/>
                </a:solidFill>
                <a:effectLst/>
                <a:latin typeface="+mn-lt"/>
                <a:ea typeface="+mn-ea"/>
                <a:cs typeface="+mn-cs"/>
              </a:rPr>
              <a:t>滤波的就知道，它是直接从观测空间</a:t>
            </a:r>
            <a:r>
              <a:rPr lang="en-US" altLang="zh-CN" sz="1200" kern="1200" dirty="0" smtClean="0">
                <a:solidFill>
                  <a:schemeClr val="tx1"/>
                </a:solidFill>
                <a:effectLst/>
                <a:latin typeface="+mn-lt"/>
                <a:ea typeface="+mn-ea"/>
                <a:cs typeface="+mn-cs"/>
              </a:rPr>
              <a:t>z(n)=s(n)+w(n)</a:t>
            </a:r>
            <a:r>
              <a:rPr lang="zh-CN" altLang="zh-CN" sz="1200" kern="1200" dirty="0" smtClean="0">
                <a:solidFill>
                  <a:schemeClr val="tx1"/>
                </a:solidFill>
                <a:effectLst/>
                <a:latin typeface="+mn-lt"/>
                <a:ea typeface="+mn-ea"/>
                <a:cs typeface="+mn-cs"/>
              </a:rPr>
              <a:t>进行的滤波），</a:t>
            </a:r>
            <a:r>
              <a:rPr lang="en-US" altLang="zh-CN" sz="1200" kern="1200" dirty="0" smtClean="0">
                <a:solidFill>
                  <a:schemeClr val="tx1"/>
                </a:solidFill>
                <a:effectLst/>
                <a:latin typeface="+mn-lt"/>
                <a:ea typeface="+mn-ea"/>
                <a:cs typeface="+mn-cs"/>
              </a:rPr>
              <a:t>Wiener</a:t>
            </a:r>
            <a:r>
              <a:rPr lang="zh-CN" altLang="zh-CN" sz="1200" kern="1200" dirty="0" smtClean="0">
                <a:solidFill>
                  <a:schemeClr val="tx1"/>
                </a:solidFill>
                <a:effectLst/>
                <a:latin typeface="+mn-lt"/>
                <a:ea typeface="+mn-ea"/>
                <a:cs typeface="+mn-cs"/>
              </a:rPr>
              <a:t>是稳态过程，它假设测量是通过过去无限多个值估计得到的。</a:t>
            </a:r>
            <a:r>
              <a:rPr lang="en-US" altLang="zh-CN" sz="1200" kern="1200" dirty="0" smtClean="0">
                <a:solidFill>
                  <a:schemeClr val="tx1"/>
                </a:solidFill>
                <a:effectLst/>
                <a:latin typeface="+mn-lt"/>
                <a:ea typeface="+mn-ea"/>
                <a:cs typeface="+mn-cs"/>
              </a:rPr>
              <a:t>Wiener</a:t>
            </a:r>
            <a:r>
              <a:rPr lang="zh-CN" altLang="zh-CN" sz="1200" kern="1200" dirty="0" smtClean="0">
                <a:solidFill>
                  <a:schemeClr val="tx1"/>
                </a:solidFill>
                <a:effectLst/>
                <a:latin typeface="+mn-lt"/>
                <a:ea typeface="+mn-ea"/>
                <a:cs typeface="+mn-cs"/>
              </a:rPr>
              <a:t>滤波器比</a:t>
            </a:r>
            <a:r>
              <a:rPr lang="en-US" altLang="zh-CN" sz="1200" kern="1200" dirty="0" err="1" smtClean="0">
                <a:solidFill>
                  <a:schemeClr val="tx1"/>
                </a:solidFill>
                <a:effectLst/>
                <a:latin typeface="+mn-lt"/>
                <a:ea typeface="+mn-ea"/>
                <a:cs typeface="+mn-cs"/>
              </a:rPr>
              <a:t>Kalman</a:t>
            </a:r>
            <a:r>
              <a:rPr lang="zh-CN" altLang="zh-CN" sz="1200" kern="1200" dirty="0" smtClean="0">
                <a:solidFill>
                  <a:schemeClr val="tx1"/>
                </a:solidFill>
                <a:effectLst/>
                <a:latin typeface="+mn-lt"/>
                <a:ea typeface="+mn-ea"/>
                <a:cs typeface="+mn-cs"/>
              </a:rPr>
              <a:t>滤波器具有更高的自然统计特性。这些也限制其只是更接近理想的模型，要直接用于实际工程中需要足够的先验知识（要预知协方差矩阵），美国</a:t>
            </a:r>
            <a:r>
              <a:rPr lang="en-US" altLang="zh-CN" sz="1200" kern="1200" dirty="0" smtClean="0">
                <a:solidFill>
                  <a:schemeClr val="tx1"/>
                </a:solidFill>
                <a:effectLst/>
                <a:latin typeface="+mn-lt"/>
                <a:ea typeface="+mn-ea"/>
                <a:cs typeface="+mn-cs"/>
              </a:rPr>
              <a:t>NASA</a:t>
            </a:r>
            <a:r>
              <a:rPr lang="zh-CN" altLang="zh-CN" sz="1200" kern="1200" dirty="0" smtClean="0">
                <a:solidFill>
                  <a:schemeClr val="tx1"/>
                </a:solidFill>
                <a:effectLst/>
                <a:latin typeface="+mn-lt"/>
                <a:ea typeface="+mn-ea"/>
                <a:cs typeface="+mn-cs"/>
              </a:rPr>
              <a:t>曾花费多年的时间研究维纳理论，但依然没有在空间导航中看到维纳理论的实际应用。</a:t>
            </a:r>
          </a:p>
          <a:p>
            <a:endParaRPr lang="zh-CN" altLang="en-US" dirty="0"/>
          </a:p>
        </p:txBody>
      </p:sp>
      <p:sp>
        <p:nvSpPr>
          <p:cNvPr id="4" name="灯片编号占位符 3"/>
          <p:cNvSpPr>
            <a:spLocks noGrp="1"/>
          </p:cNvSpPr>
          <p:nvPr>
            <p:ph type="sldNum" sz="quarter" idx="10"/>
          </p:nvPr>
        </p:nvSpPr>
        <p:spPr/>
        <p:txBody>
          <a:bodyPr/>
          <a:lstStyle/>
          <a:p>
            <a:fld id="{EAE247B5-88E5-478A-A9C5-FAF3151D1076}" type="slidenum">
              <a:rPr lang="zh-CN" altLang="en-US" smtClean="0"/>
              <a:t>4</a:t>
            </a:fld>
            <a:endParaRPr lang="zh-CN" altLang="en-US"/>
          </a:p>
        </p:txBody>
      </p:sp>
    </p:spTree>
    <p:extLst>
      <p:ext uri="{BB962C8B-B14F-4D97-AF65-F5344CB8AC3E}">
        <p14:creationId xmlns:p14="http://schemas.microsoft.com/office/powerpoint/2010/main" val="309470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smtClean="0">
                <a:solidFill>
                  <a:schemeClr val="tx1"/>
                </a:solidFill>
                <a:effectLst/>
                <a:latin typeface="+mn-lt"/>
                <a:ea typeface="+mn-ea"/>
                <a:cs typeface="+mn-cs"/>
              </a:rPr>
              <a:t>简单来说，卡尔曼滤波器是一个“</a:t>
            </a:r>
            <a:r>
              <a:rPr lang="en-US" altLang="zh-CN" sz="1200" b="1" kern="1200" dirty="0" smtClean="0">
                <a:solidFill>
                  <a:schemeClr val="tx1"/>
                </a:solidFill>
                <a:effectLst/>
                <a:latin typeface="+mn-lt"/>
                <a:ea typeface="+mn-ea"/>
                <a:cs typeface="+mn-cs"/>
              </a:rPr>
              <a:t>optimal recursive data processing algorithm</a:t>
            </a:r>
            <a:r>
              <a:rPr lang="zh-CN" altLang="en-US" sz="1200" b="1" kern="1200" dirty="0" smtClean="0">
                <a:solidFill>
                  <a:schemeClr val="tx1"/>
                </a:solidFill>
                <a:effectLst/>
                <a:latin typeface="+mn-lt"/>
                <a:ea typeface="+mn-ea"/>
                <a:cs typeface="+mn-cs"/>
              </a:rPr>
              <a:t>（最优化自回归数据处理算法）”。对于解决很大部分的问题，他是最优，效率最高甚至是最有用的。他的广泛应用已经超过</a:t>
            </a:r>
            <a:r>
              <a:rPr lang="en-US" altLang="zh-CN" sz="1200" b="1" kern="1200" dirty="0" smtClean="0">
                <a:solidFill>
                  <a:schemeClr val="tx1"/>
                </a:solidFill>
                <a:effectLst/>
                <a:latin typeface="+mn-lt"/>
                <a:ea typeface="+mn-ea"/>
                <a:cs typeface="+mn-cs"/>
              </a:rPr>
              <a:t>30</a:t>
            </a:r>
            <a:r>
              <a:rPr lang="zh-CN" altLang="en-US" sz="1200" b="1" kern="1200" dirty="0" smtClean="0">
                <a:solidFill>
                  <a:schemeClr val="tx1"/>
                </a:solidFill>
                <a:effectLst/>
                <a:latin typeface="+mn-lt"/>
                <a:ea typeface="+mn-ea"/>
                <a:cs typeface="+mn-cs"/>
              </a:rPr>
              <a:t>年，包括机器人导航，控制，传感器数据融合甚至在军事方面的雷达系统以及导弹追踪等等。近年来更被应用于计算机图像处理，例如头脸识别，图像分割，图像边缘检测等等。</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EAE247B5-88E5-478A-A9C5-FAF3151D1076}" type="slidenum">
              <a:rPr lang="zh-CN" altLang="en-US" smtClean="0"/>
              <a:t>5</a:t>
            </a:fld>
            <a:endParaRPr lang="zh-CN" altLang="en-US"/>
          </a:p>
        </p:txBody>
      </p:sp>
    </p:spTree>
    <p:extLst>
      <p:ext uri="{BB962C8B-B14F-4D97-AF65-F5344CB8AC3E}">
        <p14:creationId xmlns:p14="http://schemas.microsoft.com/office/powerpoint/2010/main" val="346229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effectLst/>
                <a:latin typeface="+mn-lt"/>
                <a:ea typeface="+mn-ea"/>
                <a:cs typeface="+mn-cs"/>
              </a:rPr>
              <a:t>为了可以更加容易的理解卡尔曼滤波器，这里会应用形象的描述方法来讲解，而不是像大多数参考书那样罗列一大堆的数学公式和数学符号。但是，他的</a:t>
            </a:r>
            <a:r>
              <a:rPr lang="en-US" altLang="zh-CN" sz="1200" b="1" kern="1200" dirty="0" smtClean="0">
                <a:solidFill>
                  <a:schemeClr val="tx1"/>
                </a:solidFill>
                <a:effectLst/>
                <a:latin typeface="+mn-lt"/>
                <a:ea typeface="+mn-ea"/>
                <a:cs typeface="+mn-cs"/>
              </a:rPr>
              <a:t>5</a:t>
            </a:r>
            <a:r>
              <a:rPr lang="zh-CN" altLang="en-US" sz="1200" b="1" kern="1200" dirty="0" smtClean="0">
                <a:solidFill>
                  <a:schemeClr val="tx1"/>
                </a:solidFill>
                <a:effectLst/>
                <a:latin typeface="+mn-lt"/>
                <a:ea typeface="+mn-ea"/>
                <a:cs typeface="+mn-cs"/>
              </a:rPr>
              <a:t>条公式是其核心内容。结合现代的计算机，其实卡尔曼的程序相当的简单，只要你理解了他的那</a:t>
            </a:r>
            <a:r>
              <a:rPr lang="en-US" altLang="zh-CN" sz="1200" b="1" kern="1200" dirty="0" smtClean="0">
                <a:solidFill>
                  <a:schemeClr val="tx1"/>
                </a:solidFill>
                <a:effectLst/>
                <a:latin typeface="+mn-lt"/>
                <a:ea typeface="+mn-ea"/>
                <a:cs typeface="+mn-cs"/>
              </a:rPr>
              <a:t>5</a:t>
            </a:r>
            <a:r>
              <a:rPr lang="zh-CN" altLang="en-US" sz="1200" b="1" kern="1200" dirty="0" smtClean="0">
                <a:solidFill>
                  <a:schemeClr val="tx1"/>
                </a:solidFill>
                <a:effectLst/>
                <a:latin typeface="+mn-lt"/>
                <a:ea typeface="+mn-ea"/>
                <a:cs typeface="+mn-cs"/>
              </a:rPr>
              <a:t>条公式。</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effectLst/>
                <a:latin typeface="+mn-lt"/>
                <a:ea typeface="+mn-ea"/>
                <a:cs typeface="+mn-cs"/>
              </a:rPr>
              <a:t>在介绍他的</a:t>
            </a:r>
            <a:r>
              <a:rPr lang="en-US" altLang="zh-CN" sz="1200" b="1" kern="1200" dirty="0" smtClean="0">
                <a:solidFill>
                  <a:schemeClr val="tx1"/>
                </a:solidFill>
                <a:effectLst/>
                <a:latin typeface="+mn-lt"/>
                <a:ea typeface="+mn-ea"/>
                <a:cs typeface="+mn-cs"/>
              </a:rPr>
              <a:t>5</a:t>
            </a:r>
            <a:r>
              <a:rPr lang="zh-CN" altLang="en-US" sz="1200" b="1" kern="1200" dirty="0" smtClean="0">
                <a:solidFill>
                  <a:schemeClr val="tx1"/>
                </a:solidFill>
                <a:effectLst/>
                <a:latin typeface="+mn-lt"/>
                <a:ea typeface="+mn-ea"/>
                <a:cs typeface="+mn-cs"/>
              </a:rPr>
              <a:t>条公式之前，先让我们来根据下面的例子一步一步的探索。</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effectLst/>
                <a:latin typeface="+mn-lt"/>
                <a:ea typeface="+mn-ea"/>
                <a:cs typeface="+mn-cs"/>
              </a:rPr>
              <a:t>假设我们要研究的对象是一个房间的温度。根据你的经验判断，这个房间的温度是恒定的，也就是下一分钟的温度等于现在这一分钟的温度（假设我们用一分钟来做时间单位）。假设你对你的经验不是</a:t>
            </a:r>
            <a:r>
              <a:rPr lang="en-US" altLang="zh-CN" sz="1200" b="1" kern="1200" dirty="0" smtClean="0">
                <a:solidFill>
                  <a:schemeClr val="tx1"/>
                </a:solidFill>
                <a:effectLst/>
                <a:latin typeface="+mn-lt"/>
                <a:ea typeface="+mn-ea"/>
                <a:cs typeface="+mn-cs"/>
              </a:rPr>
              <a:t>100%</a:t>
            </a:r>
            <a:r>
              <a:rPr lang="zh-CN" altLang="en-US" sz="1200" b="1" kern="1200" dirty="0" smtClean="0">
                <a:solidFill>
                  <a:schemeClr val="tx1"/>
                </a:solidFill>
                <a:effectLst/>
                <a:latin typeface="+mn-lt"/>
                <a:ea typeface="+mn-ea"/>
                <a:cs typeface="+mn-cs"/>
              </a:rPr>
              <a:t>的相信，可能会有上下偏差几度。我们把这些偏差看成是高斯白噪声（</a:t>
            </a:r>
            <a:r>
              <a:rPr lang="en-US" altLang="zh-CN" sz="1200" b="1" kern="1200" dirty="0" smtClean="0">
                <a:solidFill>
                  <a:schemeClr val="tx1"/>
                </a:solidFill>
                <a:effectLst/>
                <a:latin typeface="+mn-lt"/>
                <a:ea typeface="+mn-ea"/>
                <a:cs typeface="+mn-cs"/>
              </a:rPr>
              <a:t>White Gaussian Noise</a:t>
            </a:r>
            <a:r>
              <a:rPr lang="zh-CN" altLang="en-US" sz="1200" b="1" kern="1200" dirty="0" smtClean="0">
                <a:solidFill>
                  <a:schemeClr val="tx1"/>
                </a:solidFill>
                <a:effectLst/>
                <a:latin typeface="+mn-lt"/>
                <a:ea typeface="+mn-ea"/>
                <a:cs typeface="+mn-cs"/>
              </a:rPr>
              <a:t>），也就是这些偏差跟前后时间是没有关系的而且符合高斯分配（</a:t>
            </a:r>
            <a:r>
              <a:rPr lang="en-US" altLang="zh-CN" sz="1200" b="1" kern="1200" dirty="0" smtClean="0">
                <a:solidFill>
                  <a:schemeClr val="tx1"/>
                </a:solidFill>
                <a:effectLst/>
                <a:latin typeface="+mn-lt"/>
                <a:ea typeface="+mn-ea"/>
                <a:cs typeface="+mn-cs"/>
              </a:rPr>
              <a:t>Gaussian Distribution</a:t>
            </a:r>
            <a:r>
              <a:rPr lang="zh-CN" altLang="en-US" sz="1200" b="1" kern="1200" dirty="0" smtClean="0">
                <a:solidFill>
                  <a:schemeClr val="tx1"/>
                </a:solidFill>
                <a:effectLst/>
                <a:latin typeface="+mn-lt"/>
                <a:ea typeface="+mn-ea"/>
                <a:cs typeface="+mn-cs"/>
              </a:rPr>
              <a:t>）。另外，我们在房间里放一个温度计，但是这个温度计也不准确的，测量值会比实际值偏差。我们也把这些偏差看成是高斯白噪声。</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effectLst/>
                <a:latin typeface="+mn-lt"/>
                <a:ea typeface="+mn-ea"/>
                <a:cs typeface="+mn-cs"/>
              </a:rPr>
              <a:t>好了，现在对于某一分钟我们有两个有关于该房间的温度值：你根据经验的预测值（系统的预测值）和温度计的值（测量值）。下面我们要用这两个值结合他们各自的噪声来估算出房间的实际温度值。</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EAE247B5-88E5-478A-A9C5-FAF3151D1076}" type="slidenum">
              <a:rPr lang="zh-CN" altLang="en-US" smtClean="0"/>
              <a:t>6</a:t>
            </a:fld>
            <a:endParaRPr lang="zh-CN" altLang="en-US"/>
          </a:p>
        </p:txBody>
      </p:sp>
    </p:spTree>
    <p:extLst>
      <p:ext uri="{BB962C8B-B14F-4D97-AF65-F5344CB8AC3E}">
        <p14:creationId xmlns:p14="http://schemas.microsoft.com/office/powerpoint/2010/main" val="405467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smtClean="0">
                <a:solidFill>
                  <a:schemeClr val="tx1"/>
                </a:solidFill>
                <a:effectLst/>
                <a:latin typeface="+mn-lt"/>
                <a:ea typeface="+mn-ea"/>
                <a:cs typeface="+mn-cs"/>
              </a:rPr>
              <a:t>假如我们要估算</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时刻的是实际温度值。首先你要根据</a:t>
            </a:r>
            <a:r>
              <a:rPr lang="en-US" altLang="zh-CN" sz="1200" b="1" kern="1200" dirty="0" smtClean="0">
                <a:solidFill>
                  <a:schemeClr val="tx1"/>
                </a:solidFill>
                <a:effectLst/>
                <a:latin typeface="+mn-lt"/>
                <a:ea typeface="+mn-ea"/>
                <a:cs typeface="+mn-cs"/>
              </a:rPr>
              <a:t>k-1</a:t>
            </a:r>
            <a:r>
              <a:rPr lang="zh-CN" altLang="en-US" sz="1200" b="1" kern="1200" dirty="0" smtClean="0">
                <a:solidFill>
                  <a:schemeClr val="tx1"/>
                </a:solidFill>
                <a:effectLst/>
                <a:latin typeface="+mn-lt"/>
                <a:ea typeface="+mn-ea"/>
                <a:cs typeface="+mn-cs"/>
              </a:rPr>
              <a:t>时刻的温度值，来预测</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时刻的温度。因为你相信温度是恒定的，所以你会得到</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时刻的温度预测值是跟</a:t>
            </a:r>
            <a:r>
              <a:rPr lang="en-US" altLang="zh-CN" sz="1200" b="1" kern="1200" dirty="0" smtClean="0">
                <a:solidFill>
                  <a:schemeClr val="tx1"/>
                </a:solidFill>
                <a:effectLst/>
                <a:latin typeface="+mn-lt"/>
                <a:ea typeface="+mn-ea"/>
                <a:cs typeface="+mn-cs"/>
              </a:rPr>
              <a:t>k-1</a:t>
            </a:r>
            <a:r>
              <a:rPr lang="zh-CN" altLang="en-US" sz="1200" b="1" kern="1200" dirty="0" smtClean="0">
                <a:solidFill>
                  <a:schemeClr val="tx1"/>
                </a:solidFill>
                <a:effectLst/>
                <a:latin typeface="+mn-lt"/>
                <a:ea typeface="+mn-ea"/>
                <a:cs typeface="+mn-cs"/>
              </a:rPr>
              <a:t>时刻一样的，假设是</a:t>
            </a:r>
            <a:r>
              <a:rPr lang="en-US" altLang="zh-CN" sz="1200" b="1" kern="1200" dirty="0" smtClean="0">
                <a:solidFill>
                  <a:schemeClr val="tx1"/>
                </a:solidFill>
                <a:effectLst/>
                <a:latin typeface="+mn-lt"/>
                <a:ea typeface="+mn-ea"/>
                <a:cs typeface="+mn-cs"/>
              </a:rPr>
              <a:t>23</a:t>
            </a:r>
            <a:r>
              <a:rPr lang="zh-CN" altLang="en-US" sz="1200" b="1" kern="1200" dirty="0" smtClean="0">
                <a:solidFill>
                  <a:schemeClr val="tx1"/>
                </a:solidFill>
                <a:effectLst/>
                <a:latin typeface="+mn-lt"/>
                <a:ea typeface="+mn-ea"/>
                <a:cs typeface="+mn-cs"/>
              </a:rPr>
              <a:t>度，同时该值的高斯噪声的偏差是</a:t>
            </a:r>
            <a:r>
              <a:rPr lang="en-US" altLang="zh-CN" sz="1200" b="1" kern="1200" dirty="0" smtClean="0">
                <a:solidFill>
                  <a:schemeClr val="tx1"/>
                </a:solidFill>
                <a:effectLst/>
                <a:latin typeface="+mn-lt"/>
                <a:ea typeface="+mn-ea"/>
                <a:cs typeface="+mn-cs"/>
              </a:rPr>
              <a:t>5</a:t>
            </a:r>
            <a:r>
              <a:rPr lang="zh-CN" altLang="en-US" sz="1200" b="1" kern="1200" dirty="0" smtClean="0">
                <a:solidFill>
                  <a:schemeClr val="tx1"/>
                </a:solidFill>
                <a:effectLst/>
                <a:latin typeface="+mn-lt"/>
                <a:ea typeface="+mn-ea"/>
                <a:cs typeface="+mn-cs"/>
              </a:rPr>
              <a:t>度（</a:t>
            </a:r>
            <a:r>
              <a:rPr lang="en-US" altLang="zh-CN" b="1" dirty="0" smtClean="0">
                <a:effectLst/>
              </a:rPr>
              <a:t>5</a:t>
            </a:r>
            <a:r>
              <a:rPr lang="zh-CN" altLang="en-US" b="1" dirty="0" smtClean="0">
                <a:effectLst/>
              </a:rPr>
              <a:t>是这样得到的：如果</a:t>
            </a:r>
            <a:r>
              <a:rPr lang="en-US" altLang="zh-CN" b="1" dirty="0" smtClean="0">
                <a:effectLst/>
              </a:rPr>
              <a:t>k-1</a:t>
            </a:r>
            <a:r>
              <a:rPr lang="zh-CN" altLang="en-US" b="1" dirty="0" smtClean="0">
                <a:effectLst/>
              </a:rPr>
              <a:t>时刻估算出的最优温度值的偏差是</a:t>
            </a:r>
            <a:r>
              <a:rPr lang="en-US" altLang="zh-CN" b="1" dirty="0" smtClean="0">
                <a:effectLst/>
              </a:rPr>
              <a:t>3</a:t>
            </a:r>
            <a:r>
              <a:rPr lang="zh-CN" altLang="en-US" b="1" dirty="0" smtClean="0">
                <a:effectLst/>
              </a:rPr>
              <a:t>，你对自己预测的不确定度是</a:t>
            </a:r>
            <a:r>
              <a:rPr lang="en-US" altLang="zh-CN" b="1" dirty="0" smtClean="0">
                <a:effectLst/>
              </a:rPr>
              <a:t>4</a:t>
            </a:r>
            <a:r>
              <a:rPr lang="zh-CN" altLang="en-US" b="1" dirty="0" smtClean="0">
                <a:effectLst/>
              </a:rPr>
              <a:t>度，他们平方相加再开方，就是</a:t>
            </a:r>
            <a:r>
              <a:rPr lang="en-US" altLang="zh-CN" b="1" dirty="0" smtClean="0">
                <a:effectLst/>
              </a:rPr>
              <a:t>5</a:t>
            </a:r>
            <a:r>
              <a:rPr lang="zh-CN" altLang="en-US" b="1" dirty="0" smtClean="0">
                <a:effectLst/>
              </a:rPr>
              <a:t>）。</a:t>
            </a:r>
            <a:r>
              <a:rPr lang="zh-CN" altLang="en-US" sz="1200" b="1" kern="1200" dirty="0" smtClean="0">
                <a:solidFill>
                  <a:schemeClr val="tx1"/>
                </a:solidFill>
                <a:effectLst/>
                <a:latin typeface="+mn-lt"/>
                <a:ea typeface="+mn-ea"/>
                <a:cs typeface="+mn-cs"/>
              </a:rPr>
              <a:t>然后，你从温度计那里得到了</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时刻的温度值，假设是</a:t>
            </a:r>
            <a:r>
              <a:rPr lang="en-US" altLang="zh-CN" sz="1200" b="1" kern="1200" dirty="0" smtClean="0">
                <a:solidFill>
                  <a:schemeClr val="tx1"/>
                </a:solidFill>
                <a:effectLst/>
                <a:latin typeface="+mn-lt"/>
                <a:ea typeface="+mn-ea"/>
                <a:cs typeface="+mn-cs"/>
              </a:rPr>
              <a:t>25</a:t>
            </a:r>
            <a:r>
              <a:rPr lang="zh-CN" altLang="en-US" sz="1200" b="1" kern="1200" dirty="0" smtClean="0">
                <a:solidFill>
                  <a:schemeClr val="tx1"/>
                </a:solidFill>
                <a:effectLst/>
                <a:latin typeface="+mn-lt"/>
                <a:ea typeface="+mn-ea"/>
                <a:cs typeface="+mn-cs"/>
              </a:rPr>
              <a:t>度，同时该值的偏差是</a:t>
            </a:r>
            <a:r>
              <a:rPr lang="en-US" altLang="zh-CN" sz="1200" b="1" kern="1200" dirty="0" smtClean="0">
                <a:solidFill>
                  <a:schemeClr val="tx1"/>
                </a:solidFill>
                <a:effectLst/>
                <a:latin typeface="+mn-lt"/>
                <a:ea typeface="+mn-ea"/>
                <a:cs typeface="+mn-cs"/>
              </a:rPr>
              <a:t>4</a:t>
            </a:r>
            <a:r>
              <a:rPr lang="zh-CN" altLang="en-US" sz="1200" b="1" kern="1200" dirty="0" smtClean="0">
                <a:solidFill>
                  <a:schemeClr val="tx1"/>
                </a:solidFill>
                <a:effectLst/>
                <a:latin typeface="+mn-lt"/>
                <a:ea typeface="+mn-ea"/>
                <a:cs typeface="+mn-cs"/>
              </a:rPr>
              <a:t>度。</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由于我们用于估算</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时刻的实际温度有两个温度值，分别是</a:t>
            </a:r>
            <a:r>
              <a:rPr lang="en-US" altLang="zh-CN" sz="1200" b="1" kern="1200" dirty="0" smtClean="0">
                <a:solidFill>
                  <a:schemeClr val="tx1"/>
                </a:solidFill>
                <a:effectLst/>
                <a:latin typeface="+mn-lt"/>
                <a:ea typeface="+mn-ea"/>
                <a:cs typeface="+mn-cs"/>
              </a:rPr>
              <a:t>23</a:t>
            </a:r>
            <a:r>
              <a:rPr lang="zh-CN" altLang="en-US" sz="1200" b="1" kern="1200" dirty="0" smtClean="0">
                <a:solidFill>
                  <a:schemeClr val="tx1"/>
                </a:solidFill>
                <a:effectLst/>
                <a:latin typeface="+mn-lt"/>
                <a:ea typeface="+mn-ea"/>
                <a:cs typeface="+mn-cs"/>
              </a:rPr>
              <a:t>度和</a:t>
            </a:r>
            <a:r>
              <a:rPr lang="en-US" altLang="zh-CN" sz="1200" b="1" kern="1200" dirty="0" smtClean="0">
                <a:solidFill>
                  <a:schemeClr val="tx1"/>
                </a:solidFill>
                <a:effectLst/>
                <a:latin typeface="+mn-lt"/>
                <a:ea typeface="+mn-ea"/>
                <a:cs typeface="+mn-cs"/>
              </a:rPr>
              <a:t>25</a:t>
            </a:r>
            <a:r>
              <a:rPr lang="zh-CN" altLang="en-US" sz="1200" b="1" kern="1200" dirty="0" smtClean="0">
                <a:solidFill>
                  <a:schemeClr val="tx1"/>
                </a:solidFill>
                <a:effectLst/>
                <a:latin typeface="+mn-lt"/>
                <a:ea typeface="+mn-ea"/>
                <a:cs typeface="+mn-cs"/>
              </a:rPr>
              <a:t>度。究竟实际温度是多少呢？相信自己还是相信温度计呢？究竟相信谁多一点，我们可以用他们的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来判断。因为</a:t>
            </a:r>
            <a:r>
              <a:rPr lang="en-US" altLang="zh-CN" sz="1200" b="1" kern="1200" dirty="0" smtClean="0">
                <a:solidFill>
                  <a:schemeClr val="tx1"/>
                </a:solidFill>
                <a:effectLst/>
                <a:latin typeface="+mn-lt"/>
                <a:ea typeface="+mn-ea"/>
                <a:cs typeface="+mn-cs"/>
              </a:rPr>
              <a:t>Kg^2=5^2/(5^2+4^2)</a:t>
            </a:r>
            <a:r>
              <a:rPr lang="zh-CN" altLang="en-US" sz="1200" b="1" kern="1200" dirty="0" smtClean="0">
                <a:solidFill>
                  <a:schemeClr val="tx1"/>
                </a:solidFill>
                <a:effectLst/>
                <a:latin typeface="+mn-lt"/>
                <a:ea typeface="+mn-ea"/>
                <a:cs typeface="+mn-cs"/>
              </a:rPr>
              <a:t>，所以</a:t>
            </a:r>
            <a:r>
              <a:rPr lang="en-US" altLang="zh-CN" sz="1200" b="1" kern="1200" dirty="0" smtClean="0">
                <a:solidFill>
                  <a:schemeClr val="tx1"/>
                </a:solidFill>
                <a:effectLst/>
                <a:latin typeface="+mn-lt"/>
                <a:ea typeface="+mn-ea"/>
                <a:cs typeface="+mn-cs"/>
              </a:rPr>
              <a:t>Kg=0.78</a:t>
            </a:r>
            <a:r>
              <a:rPr lang="zh-CN" altLang="en-US" sz="1200" b="1" kern="1200" dirty="0" smtClean="0">
                <a:solidFill>
                  <a:schemeClr val="tx1"/>
                </a:solidFill>
                <a:effectLst/>
                <a:latin typeface="+mn-lt"/>
                <a:ea typeface="+mn-ea"/>
                <a:cs typeface="+mn-cs"/>
              </a:rPr>
              <a:t>，我们可以估算出</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时刻的实际温度值是：</a:t>
            </a:r>
            <a:r>
              <a:rPr lang="en-US" altLang="zh-CN" sz="1200" b="1" kern="1200" dirty="0" smtClean="0">
                <a:solidFill>
                  <a:schemeClr val="tx1"/>
                </a:solidFill>
                <a:effectLst/>
                <a:latin typeface="+mn-lt"/>
                <a:ea typeface="+mn-ea"/>
                <a:cs typeface="+mn-cs"/>
              </a:rPr>
              <a:t>23+0.78*(25-23)=24.56</a:t>
            </a:r>
            <a:r>
              <a:rPr lang="zh-CN" altLang="en-US" sz="1200" b="1" kern="1200" dirty="0" smtClean="0">
                <a:solidFill>
                  <a:schemeClr val="tx1"/>
                </a:solidFill>
                <a:effectLst/>
                <a:latin typeface="+mn-lt"/>
                <a:ea typeface="+mn-ea"/>
                <a:cs typeface="+mn-cs"/>
              </a:rPr>
              <a:t>度。可以看出，因为温度计的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比较小（比较相信温度计），所以估算出的最优温度值偏向温度计的值。</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现在我们已经得到</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时刻的最优温度值了，下一步就是要进入</a:t>
            </a:r>
            <a:r>
              <a:rPr lang="en-US" altLang="zh-CN" sz="1200" b="1" kern="1200" dirty="0" smtClean="0">
                <a:solidFill>
                  <a:schemeClr val="tx1"/>
                </a:solidFill>
                <a:effectLst/>
                <a:latin typeface="+mn-lt"/>
                <a:ea typeface="+mn-ea"/>
                <a:cs typeface="+mn-cs"/>
              </a:rPr>
              <a:t>k+1</a:t>
            </a:r>
            <a:r>
              <a:rPr lang="zh-CN" altLang="en-US" sz="1200" b="1" kern="1200" dirty="0" smtClean="0">
                <a:solidFill>
                  <a:schemeClr val="tx1"/>
                </a:solidFill>
                <a:effectLst/>
                <a:latin typeface="+mn-lt"/>
                <a:ea typeface="+mn-ea"/>
                <a:cs typeface="+mn-cs"/>
              </a:rPr>
              <a:t>时刻，进行新的最优估算。到现在为止，好像还没看到什么自回归的东西出现。对了，在进入</a:t>
            </a:r>
            <a:r>
              <a:rPr lang="en-US" altLang="zh-CN" sz="1200" b="1" kern="1200" dirty="0" smtClean="0">
                <a:solidFill>
                  <a:schemeClr val="tx1"/>
                </a:solidFill>
                <a:effectLst/>
                <a:latin typeface="+mn-lt"/>
                <a:ea typeface="+mn-ea"/>
                <a:cs typeface="+mn-cs"/>
              </a:rPr>
              <a:t>k+1</a:t>
            </a:r>
            <a:r>
              <a:rPr lang="zh-CN" altLang="en-US" sz="1200" b="1" kern="1200" dirty="0" smtClean="0">
                <a:solidFill>
                  <a:schemeClr val="tx1"/>
                </a:solidFill>
                <a:effectLst/>
                <a:latin typeface="+mn-lt"/>
                <a:ea typeface="+mn-ea"/>
                <a:cs typeface="+mn-cs"/>
              </a:rPr>
              <a:t>时刻之前，我们还要算出</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时刻那个最优值（</a:t>
            </a:r>
            <a:r>
              <a:rPr lang="en-US" altLang="zh-CN" sz="1200" b="1" kern="1200" dirty="0" smtClean="0">
                <a:solidFill>
                  <a:schemeClr val="tx1"/>
                </a:solidFill>
                <a:effectLst/>
                <a:latin typeface="+mn-lt"/>
                <a:ea typeface="+mn-ea"/>
                <a:cs typeface="+mn-cs"/>
              </a:rPr>
              <a:t>24.56</a:t>
            </a:r>
            <a:r>
              <a:rPr lang="zh-CN" altLang="en-US" sz="1200" b="1" kern="1200" dirty="0" smtClean="0">
                <a:solidFill>
                  <a:schemeClr val="tx1"/>
                </a:solidFill>
                <a:effectLst/>
                <a:latin typeface="+mn-lt"/>
                <a:ea typeface="+mn-ea"/>
                <a:cs typeface="+mn-cs"/>
              </a:rPr>
              <a:t>度）的偏差。算法如下：</a:t>
            </a:r>
            <a:r>
              <a:rPr lang="en-US" altLang="zh-CN" sz="1200" b="1" kern="1200" dirty="0" smtClean="0">
                <a:solidFill>
                  <a:schemeClr val="tx1"/>
                </a:solidFill>
                <a:effectLst/>
                <a:latin typeface="+mn-lt"/>
                <a:ea typeface="+mn-ea"/>
                <a:cs typeface="+mn-cs"/>
              </a:rPr>
              <a:t>((1-Kg)*5^2)^0.5=2.35</a:t>
            </a:r>
            <a:r>
              <a:rPr lang="zh-CN" altLang="en-US" sz="1200" b="1" kern="1200" dirty="0" smtClean="0">
                <a:solidFill>
                  <a:schemeClr val="tx1"/>
                </a:solidFill>
                <a:effectLst/>
                <a:latin typeface="+mn-lt"/>
                <a:ea typeface="+mn-ea"/>
                <a:cs typeface="+mn-cs"/>
              </a:rPr>
              <a:t>。这里的</a:t>
            </a:r>
            <a:r>
              <a:rPr lang="en-US" altLang="zh-CN" sz="1200" b="1" kern="1200" dirty="0" smtClean="0">
                <a:solidFill>
                  <a:schemeClr val="tx1"/>
                </a:solidFill>
                <a:effectLst/>
                <a:latin typeface="+mn-lt"/>
                <a:ea typeface="+mn-ea"/>
                <a:cs typeface="+mn-cs"/>
              </a:rPr>
              <a:t>5</a:t>
            </a:r>
            <a:r>
              <a:rPr lang="zh-CN" altLang="en-US" sz="1200" b="1" kern="1200" dirty="0" smtClean="0">
                <a:solidFill>
                  <a:schemeClr val="tx1"/>
                </a:solidFill>
                <a:effectLst/>
                <a:latin typeface="+mn-lt"/>
                <a:ea typeface="+mn-ea"/>
                <a:cs typeface="+mn-cs"/>
              </a:rPr>
              <a:t>就是上面的</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时刻你预测的那个</a:t>
            </a:r>
            <a:r>
              <a:rPr lang="en-US" altLang="zh-CN" sz="1200" b="1" kern="1200" dirty="0" smtClean="0">
                <a:solidFill>
                  <a:schemeClr val="tx1"/>
                </a:solidFill>
                <a:effectLst/>
                <a:latin typeface="+mn-lt"/>
                <a:ea typeface="+mn-ea"/>
                <a:cs typeface="+mn-cs"/>
              </a:rPr>
              <a:t>23</a:t>
            </a:r>
            <a:r>
              <a:rPr lang="zh-CN" altLang="en-US" sz="1200" b="1" kern="1200" dirty="0" smtClean="0">
                <a:solidFill>
                  <a:schemeClr val="tx1"/>
                </a:solidFill>
                <a:effectLst/>
                <a:latin typeface="+mn-lt"/>
                <a:ea typeface="+mn-ea"/>
                <a:cs typeface="+mn-cs"/>
              </a:rPr>
              <a:t>度温度值的偏差，得出的</a:t>
            </a:r>
            <a:r>
              <a:rPr lang="en-US" altLang="zh-CN" sz="1200" b="1" kern="1200" dirty="0" smtClean="0">
                <a:solidFill>
                  <a:schemeClr val="tx1"/>
                </a:solidFill>
                <a:effectLst/>
                <a:latin typeface="+mn-lt"/>
                <a:ea typeface="+mn-ea"/>
                <a:cs typeface="+mn-cs"/>
              </a:rPr>
              <a:t>2.35</a:t>
            </a:r>
            <a:r>
              <a:rPr lang="zh-CN" altLang="en-US" sz="1200" b="1" kern="1200" dirty="0" smtClean="0">
                <a:solidFill>
                  <a:schemeClr val="tx1"/>
                </a:solidFill>
                <a:effectLst/>
                <a:latin typeface="+mn-lt"/>
                <a:ea typeface="+mn-ea"/>
                <a:cs typeface="+mn-cs"/>
              </a:rPr>
              <a:t>就是进入</a:t>
            </a:r>
            <a:r>
              <a:rPr lang="en-US" altLang="zh-CN" sz="1200" b="1" kern="1200" dirty="0" smtClean="0">
                <a:solidFill>
                  <a:schemeClr val="tx1"/>
                </a:solidFill>
                <a:effectLst/>
                <a:latin typeface="+mn-lt"/>
                <a:ea typeface="+mn-ea"/>
                <a:cs typeface="+mn-cs"/>
              </a:rPr>
              <a:t>k+1</a:t>
            </a:r>
            <a:r>
              <a:rPr lang="zh-CN" altLang="en-US" sz="1200" b="1" kern="1200" dirty="0" smtClean="0">
                <a:solidFill>
                  <a:schemeClr val="tx1"/>
                </a:solidFill>
                <a:effectLst/>
                <a:latin typeface="+mn-lt"/>
                <a:ea typeface="+mn-ea"/>
                <a:cs typeface="+mn-cs"/>
              </a:rPr>
              <a:t>时刻以后</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时刻估算出的最优温度值的偏差（对应于上面的</a:t>
            </a:r>
            <a:r>
              <a:rPr lang="en-US" altLang="zh-CN" sz="1200" b="1" kern="1200" dirty="0" smtClean="0">
                <a:solidFill>
                  <a:schemeClr val="tx1"/>
                </a:solidFill>
                <a:effectLst/>
                <a:latin typeface="+mn-lt"/>
                <a:ea typeface="+mn-ea"/>
                <a:cs typeface="+mn-cs"/>
              </a:rPr>
              <a:t>3</a:t>
            </a:r>
            <a:r>
              <a:rPr lang="zh-CN" altLang="en-US" sz="1200" b="1" kern="1200" dirty="0" smtClean="0">
                <a:solidFill>
                  <a:schemeClr val="tx1"/>
                </a:solidFill>
                <a:effectLst/>
                <a:latin typeface="+mn-lt"/>
                <a:ea typeface="+mn-ea"/>
                <a:cs typeface="+mn-cs"/>
              </a:rPr>
              <a:t>）。</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就是这样，卡尔曼滤波器就不断的把</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递归，从而估算出最优的温度值。他运行的很快，而且它只保留了上一时刻的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。上面的</a:t>
            </a:r>
            <a:r>
              <a:rPr lang="en-US" altLang="zh-CN" sz="1200" b="1" kern="1200" dirty="0" smtClean="0">
                <a:solidFill>
                  <a:schemeClr val="tx1"/>
                </a:solidFill>
                <a:effectLst/>
                <a:latin typeface="+mn-lt"/>
                <a:ea typeface="+mn-ea"/>
                <a:cs typeface="+mn-cs"/>
              </a:rPr>
              <a:t>Kg</a:t>
            </a:r>
            <a:r>
              <a:rPr lang="zh-CN" altLang="en-US" sz="1200" b="1" kern="1200" dirty="0" smtClean="0">
                <a:solidFill>
                  <a:schemeClr val="tx1"/>
                </a:solidFill>
                <a:effectLst/>
                <a:latin typeface="+mn-lt"/>
                <a:ea typeface="+mn-ea"/>
                <a:cs typeface="+mn-cs"/>
              </a:rPr>
              <a:t>，就是卡尔曼增益（</a:t>
            </a:r>
            <a:r>
              <a:rPr lang="en-US" altLang="zh-CN" sz="1200" b="1" kern="1200" dirty="0" err="1" smtClean="0">
                <a:solidFill>
                  <a:schemeClr val="tx1"/>
                </a:solidFill>
                <a:effectLst/>
                <a:latin typeface="+mn-lt"/>
                <a:ea typeface="+mn-ea"/>
                <a:cs typeface="+mn-cs"/>
              </a:rPr>
              <a:t>Kalman</a:t>
            </a:r>
            <a:r>
              <a:rPr lang="en-US" altLang="zh-CN" sz="1200" b="1" kern="1200" dirty="0" smtClean="0">
                <a:solidFill>
                  <a:schemeClr val="tx1"/>
                </a:solidFill>
                <a:effectLst/>
                <a:latin typeface="+mn-lt"/>
                <a:ea typeface="+mn-ea"/>
                <a:cs typeface="+mn-cs"/>
              </a:rPr>
              <a:t> Gain</a:t>
            </a:r>
            <a:r>
              <a:rPr lang="zh-CN" altLang="en-US" sz="1200" b="1" kern="1200" dirty="0" smtClean="0">
                <a:solidFill>
                  <a:schemeClr val="tx1"/>
                </a:solidFill>
                <a:effectLst/>
                <a:latin typeface="+mn-lt"/>
                <a:ea typeface="+mn-ea"/>
                <a:cs typeface="+mn-cs"/>
              </a:rPr>
              <a:t>）。他可以随不同的时刻而改变他自己的值，是不是很神奇！</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EAE247B5-88E5-478A-A9C5-FAF3151D1076}" type="slidenum">
              <a:rPr lang="zh-CN" altLang="en-US" smtClean="0"/>
              <a:t>7</a:t>
            </a:fld>
            <a:endParaRPr lang="zh-CN" altLang="en-US"/>
          </a:p>
        </p:txBody>
      </p:sp>
    </p:spTree>
    <p:extLst>
      <p:ext uri="{BB962C8B-B14F-4D97-AF65-F5344CB8AC3E}">
        <p14:creationId xmlns:p14="http://schemas.microsoft.com/office/powerpoint/2010/main" val="3055919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smtClean="0">
                <a:solidFill>
                  <a:schemeClr val="tx1"/>
                </a:solidFill>
                <a:effectLst/>
                <a:latin typeface="+mn-lt"/>
                <a:ea typeface="+mn-ea"/>
                <a:cs typeface="+mn-cs"/>
              </a:rPr>
              <a:t>首先，我们先要引入一个离散控制过程的系统。该系统可用一个线性随机微分方程（</a:t>
            </a:r>
            <a:r>
              <a:rPr lang="en-US" altLang="zh-CN" sz="1200" b="1" kern="1200" dirty="0" smtClean="0">
                <a:solidFill>
                  <a:schemeClr val="tx1"/>
                </a:solidFill>
                <a:effectLst/>
                <a:latin typeface="+mn-lt"/>
                <a:ea typeface="+mn-ea"/>
                <a:cs typeface="+mn-cs"/>
              </a:rPr>
              <a:t>Linear Stochastic Difference equation</a:t>
            </a:r>
            <a:r>
              <a:rPr lang="zh-CN" altLang="en-US" sz="1200" b="1" kern="1200" dirty="0" smtClean="0">
                <a:solidFill>
                  <a:schemeClr val="tx1"/>
                </a:solidFill>
                <a:effectLst/>
                <a:latin typeface="+mn-lt"/>
                <a:ea typeface="+mn-ea"/>
                <a:cs typeface="+mn-cs"/>
              </a:rPr>
              <a:t>）来描述：</a:t>
            </a:r>
            <a:endParaRPr lang="zh-CN" altLang="en-US" dirty="0" smtClean="0">
              <a:effectLst/>
            </a:endParaRPr>
          </a:p>
          <a:p>
            <a:r>
              <a:rPr lang="en-US" altLang="zh-CN" sz="1200" b="1" kern="1200" dirty="0" smtClean="0">
                <a:solidFill>
                  <a:schemeClr val="tx1"/>
                </a:solidFill>
                <a:effectLst/>
                <a:latin typeface="+mn-lt"/>
                <a:ea typeface="+mn-ea"/>
                <a:cs typeface="+mn-cs"/>
              </a:rPr>
              <a:t>X(k)=A X(k-1)+B U(k)+W(k)</a:t>
            </a:r>
            <a:endParaRPr lang="zh-CN" altLang="en-US" dirty="0" smtClean="0">
              <a:effectLst/>
            </a:endParaRPr>
          </a:p>
          <a:p>
            <a:r>
              <a:rPr lang="zh-CN" altLang="en-US" sz="1200" b="1" kern="1200" dirty="0" smtClean="0">
                <a:solidFill>
                  <a:schemeClr val="tx1"/>
                </a:solidFill>
                <a:effectLst/>
                <a:latin typeface="+mn-lt"/>
                <a:ea typeface="+mn-ea"/>
                <a:cs typeface="+mn-cs"/>
              </a:rPr>
              <a:t>再加上系统的测量值：</a:t>
            </a:r>
            <a:endParaRPr lang="zh-CN" altLang="en-US" dirty="0" smtClean="0">
              <a:effectLst/>
            </a:endParaRPr>
          </a:p>
          <a:p>
            <a:r>
              <a:rPr lang="en-US" altLang="zh-CN" sz="1200" b="1" kern="1200" dirty="0" smtClean="0">
                <a:solidFill>
                  <a:schemeClr val="tx1"/>
                </a:solidFill>
                <a:effectLst/>
                <a:latin typeface="+mn-lt"/>
                <a:ea typeface="+mn-ea"/>
                <a:cs typeface="+mn-cs"/>
              </a:rPr>
              <a:t>Z(k)=H X(k)+V(k)</a:t>
            </a:r>
            <a:endParaRPr lang="zh-CN" altLang="en-US" dirty="0" smtClean="0">
              <a:effectLst/>
            </a:endParaRPr>
          </a:p>
          <a:p>
            <a:r>
              <a:rPr lang="zh-CN" altLang="en-US" sz="1200" b="1" kern="1200" dirty="0" smtClean="0">
                <a:solidFill>
                  <a:schemeClr val="tx1"/>
                </a:solidFill>
                <a:effectLst/>
                <a:latin typeface="+mn-lt"/>
                <a:ea typeface="+mn-ea"/>
                <a:cs typeface="+mn-cs"/>
              </a:rPr>
              <a:t>上两式子中，</a:t>
            </a:r>
            <a:r>
              <a:rPr lang="en-US" altLang="zh-CN" sz="1200" b="1" kern="1200" dirty="0" smtClean="0">
                <a:solidFill>
                  <a:schemeClr val="tx1"/>
                </a:solidFill>
                <a:effectLst/>
                <a:latin typeface="+mn-lt"/>
                <a:ea typeface="+mn-ea"/>
                <a:cs typeface="+mn-cs"/>
              </a:rPr>
              <a:t>X(k)</a:t>
            </a:r>
            <a:r>
              <a:rPr lang="zh-CN" altLang="en-US" sz="1200" b="1" kern="1200" dirty="0" smtClean="0">
                <a:solidFill>
                  <a:schemeClr val="tx1"/>
                </a:solidFill>
                <a:effectLst/>
                <a:latin typeface="+mn-lt"/>
                <a:ea typeface="+mn-ea"/>
                <a:cs typeface="+mn-cs"/>
              </a:rPr>
              <a:t>是</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时刻的系统状态，</a:t>
            </a:r>
            <a:r>
              <a:rPr lang="en-US" altLang="zh-CN" sz="1200" b="1" kern="1200" dirty="0" smtClean="0">
                <a:solidFill>
                  <a:schemeClr val="tx1"/>
                </a:solidFill>
                <a:effectLst/>
                <a:latin typeface="+mn-lt"/>
                <a:ea typeface="+mn-ea"/>
                <a:cs typeface="+mn-cs"/>
              </a:rPr>
              <a:t>U(k)</a:t>
            </a:r>
            <a:r>
              <a:rPr lang="zh-CN" altLang="en-US" sz="1200" b="1" kern="1200" dirty="0" smtClean="0">
                <a:solidFill>
                  <a:schemeClr val="tx1"/>
                </a:solidFill>
                <a:effectLst/>
                <a:latin typeface="+mn-lt"/>
                <a:ea typeface="+mn-ea"/>
                <a:cs typeface="+mn-cs"/>
              </a:rPr>
              <a:t>是</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时刻对系统的控制量。</a:t>
            </a:r>
            <a:r>
              <a:rPr lang="en-US" altLang="zh-CN" sz="1200" b="1" kern="1200" dirty="0" smtClean="0">
                <a:solidFill>
                  <a:schemeClr val="tx1"/>
                </a:solidFill>
                <a:effectLst/>
                <a:latin typeface="+mn-lt"/>
                <a:ea typeface="+mn-ea"/>
                <a:cs typeface="+mn-cs"/>
              </a:rPr>
              <a:t>A</a:t>
            </a:r>
            <a:r>
              <a:rPr lang="zh-CN" altLang="en-US" sz="1200" b="1" kern="1200" dirty="0" smtClean="0">
                <a:solidFill>
                  <a:schemeClr val="tx1"/>
                </a:solidFill>
                <a:effectLst/>
                <a:latin typeface="+mn-lt"/>
                <a:ea typeface="+mn-ea"/>
                <a:cs typeface="+mn-cs"/>
              </a:rPr>
              <a:t>和</a:t>
            </a:r>
            <a:r>
              <a:rPr lang="en-US" altLang="zh-CN" sz="1200" b="1" kern="1200" dirty="0" smtClean="0">
                <a:solidFill>
                  <a:schemeClr val="tx1"/>
                </a:solidFill>
                <a:effectLst/>
                <a:latin typeface="+mn-lt"/>
                <a:ea typeface="+mn-ea"/>
                <a:cs typeface="+mn-cs"/>
              </a:rPr>
              <a:t>B</a:t>
            </a:r>
            <a:r>
              <a:rPr lang="zh-CN" altLang="en-US" sz="1200" b="1" kern="1200" dirty="0" smtClean="0">
                <a:solidFill>
                  <a:schemeClr val="tx1"/>
                </a:solidFill>
                <a:effectLst/>
                <a:latin typeface="+mn-lt"/>
                <a:ea typeface="+mn-ea"/>
                <a:cs typeface="+mn-cs"/>
              </a:rPr>
              <a:t>是系统参数，对于多模型系统，他们为矩阵。</a:t>
            </a:r>
            <a:r>
              <a:rPr lang="en-US" altLang="zh-CN" sz="1200" b="1" kern="1200" dirty="0" smtClean="0">
                <a:solidFill>
                  <a:schemeClr val="tx1"/>
                </a:solidFill>
                <a:effectLst/>
                <a:latin typeface="+mn-lt"/>
                <a:ea typeface="+mn-ea"/>
                <a:cs typeface="+mn-cs"/>
              </a:rPr>
              <a:t>Z(k)</a:t>
            </a:r>
            <a:r>
              <a:rPr lang="zh-CN" altLang="en-US" sz="1200" b="1" kern="1200" dirty="0" smtClean="0">
                <a:solidFill>
                  <a:schemeClr val="tx1"/>
                </a:solidFill>
                <a:effectLst/>
                <a:latin typeface="+mn-lt"/>
                <a:ea typeface="+mn-ea"/>
                <a:cs typeface="+mn-cs"/>
              </a:rPr>
              <a:t>是</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时刻的测量值，</a:t>
            </a:r>
            <a:r>
              <a:rPr lang="en-US" altLang="zh-CN" sz="1200" b="1" kern="1200" dirty="0" smtClean="0">
                <a:solidFill>
                  <a:schemeClr val="tx1"/>
                </a:solidFill>
                <a:effectLst/>
                <a:latin typeface="+mn-lt"/>
                <a:ea typeface="+mn-ea"/>
                <a:cs typeface="+mn-cs"/>
              </a:rPr>
              <a:t>H</a:t>
            </a:r>
            <a:r>
              <a:rPr lang="zh-CN" altLang="en-US" sz="1200" b="1" kern="1200" dirty="0" smtClean="0">
                <a:solidFill>
                  <a:schemeClr val="tx1"/>
                </a:solidFill>
                <a:effectLst/>
                <a:latin typeface="+mn-lt"/>
                <a:ea typeface="+mn-ea"/>
                <a:cs typeface="+mn-cs"/>
              </a:rPr>
              <a:t>是测量系统的参数，对于多测量系统，</a:t>
            </a:r>
            <a:r>
              <a:rPr lang="en-US" altLang="zh-CN" sz="1200" b="1" kern="1200" dirty="0" smtClean="0">
                <a:solidFill>
                  <a:schemeClr val="tx1"/>
                </a:solidFill>
                <a:effectLst/>
                <a:latin typeface="+mn-lt"/>
                <a:ea typeface="+mn-ea"/>
                <a:cs typeface="+mn-cs"/>
              </a:rPr>
              <a:t>H</a:t>
            </a:r>
            <a:r>
              <a:rPr lang="zh-CN" altLang="en-US" sz="1200" b="1" kern="1200" dirty="0" smtClean="0">
                <a:solidFill>
                  <a:schemeClr val="tx1"/>
                </a:solidFill>
                <a:effectLst/>
                <a:latin typeface="+mn-lt"/>
                <a:ea typeface="+mn-ea"/>
                <a:cs typeface="+mn-cs"/>
              </a:rPr>
              <a:t>为矩阵。</a:t>
            </a:r>
            <a:r>
              <a:rPr lang="en-US" altLang="zh-CN" sz="1200" b="1" kern="1200" dirty="0" smtClean="0">
                <a:solidFill>
                  <a:schemeClr val="tx1"/>
                </a:solidFill>
                <a:effectLst/>
                <a:latin typeface="+mn-lt"/>
                <a:ea typeface="+mn-ea"/>
                <a:cs typeface="+mn-cs"/>
              </a:rPr>
              <a:t>W(k)</a:t>
            </a:r>
            <a:r>
              <a:rPr lang="zh-CN" altLang="en-US" sz="1200" b="1" kern="1200" dirty="0" smtClean="0">
                <a:solidFill>
                  <a:schemeClr val="tx1"/>
                </a:solidFill>
                <a:effectLst/>
                <a:latin typeface="+mn-lt"/>
                <a:ea typeface="+mn-ea"/>
                <a:cs typeface="+mn-cs"/>
              </a:rPr>
              <a:t>和</a:t>
            </a:r>
            <a:r>
              <a:rPr lang="en-US" altLang="zh-CN" sz="1200" b="1" kern="1200" dirty="0" smtClean="0">
                <a:solidFill>
                  <a:schemeClr val="tx1"/>
                </a:solidFill>
                <a:effectLst/>
                <a:latin typeface="+mn-lt"/>
                <a:ea typeface="+mn-ea"/>
                <a:cs typeface="+mn-cs"/>
              </a:rPr>
              <a:t>V(k)</a:t>
            </a:r>
            <a:r>
              <a:rPr lang="zh-CN" altLang="en-US" sz="1200" b="1" kern="1200" dirty="0" smtClean="0">
                <a:solidFill>
                  <a:schemeClr val="tx1"/>
                </a:solidFill>
                <a:effectLst/>
                <a:latin typeface="+mn-lt"/>
                <a:ea typeface="+mn-ea"/>
                <a:cs typeface="+mn-cs"/>
              </a:rPr>
              <a:t>分别表示过程和测量的噪声。他们被假设成高斯白噪声</a:t>
            </a:r>
            <a:r>
              <a:rPr lang="en-US" altLang="zh-CN" sz="1200" b="1" kern="1200" dirty="0" smtClean="0">
                <a:solidFill>
                  <a:schemeClr val="tx1"/>
                </a:solidFill>
                <a:effectLst/>
                <a:latin typeface="+mn-lt"/>
                <a:ea typeface="+mn-ea"/>
                <a:cs typeface="+mn-cs"/>
              </a:rPr>
              <a:t>(White Gaussian Noise)</a:t>
            </a:r>
            <a:r>
              <a:rPr lang="zh-CN" altLang="en-US" sz="1200" b="1" kern="1200" dirty="0" smtClean="0">
                <a:solidFill>
                  <a:schemeClr val="tx1"/>
                </a:solidFill>
                <a:effectLst/>
                <a:latin typeface="+mn-lt"/>
                <a:ea typeface="+mn-ea"/>
                <a:cs typeface="+mn-cs"/>
              </a:rPr>
              <a:t>，他们的</a:t>
            </a:r>
            <a:r>
              <a:rPr lang="en-US" altLang="zh-CN" sz="1200" b="1" kern="1200" dirty="0" smtClean="0">
                <a:solidFill>
                  <a:schemeClr val="tx1"/>
                </a:solidFill>
                <a:effectLst/>
                <a:latin typeface="+mn-lt"/>
                <a:ea typeface="+mn-ea"/>
                <a:cs typeface="+mn-cs"/>
              </a:rPr>
              <a:t>covariance </a:t>
            </a:r>
            <a:r>
              <a:rPr lang="zh-CN" altLang="en-US" sz="1200" b="1" kern="1200" dirty="0" smtClean="0">
                <a:solidFill>
                  <a:schemeClr val="tx1"/>
                </a:solidFill>
                <a:effectLst/>
                <a:latin typeface="+mn-lt"/>
                <a:ea typeface="+mn-ea"/>
                <a:cs typeface="+mn-cs"/>
              </a:rPr>
              <a:t>分别是</a:t>
            </a:r>
            <a:r>
              <a:rPr lang="en-US" altLang="zh-CN" sz="1200" b="1" kern="1200" dirty="0" smtClean="0">
                <a:solidFill>
                  <a:schemeClr val="tx1"/>
                </a:solidFill>
                <a:effectLst/>
                <a:latin typeface="+mn-lt"/>
                <a:ea typeface="+mn-ea"/>
                <a:cs typeface="+mn-cs"/>
              </a:rPr>
              <a:t>Q</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R</a:t>
            </a:r>
            <a:r>
              <a:rPr lang="zh-CN" altLang="en-US" sz="1200" b="1" kern="1200" dirty="0" smtClean="0">
                <a:solidFill>
                  <a:schemeClr val="tx1"/>
                </a:solidFill>
                <a:effectLst/>
                <a:latin typeface="+mn-lt"/>
                <a:ea typeface="+mn-ea"/>
                <a:cs typeface="+mn-cs"/>
              </a:rPr>
              <a:t>（这里我们假设他们不随系统状态变化而变化）。</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对于满足上面的条件</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线性随机微分系统，过程和测量都是高斯白噪声</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，卡尔曼滤波器是最优的信息处理器。下面我们来用他们结合他们的</a:t>
            </a:r>
            <a:r>
              <a:rPr lang="en-US" altLang="zh-CN" sz="1200" b="1" kern="1200" dirty="0" err="1" smtClean="0">
                <a:solidFill>
                  <a:schemeClr val="tx1"/>
                </a:solidFill>
                <a:effectLst/>
                <a:latin typeface="+mn-lt"/>
                <a:ea typeface="+mn-ea"/>
                <a:cs typeface="+mn-cs"/>
              </a:rPr>
              <a:t>covariances</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来估算系统的最优化输出（类似上一节那个温度的例子）。</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首先我们要利用系统的过程模型，来预测下一状态的系统。假设现在的系统状态是</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，根据系统的模型，可以基于系统的上一状态而预测出现在状态：</a:t>
            </a:r>
            <a:endParaRPr lang="zh-CN" altLang="en-US" dirty="0" smtClean="0">
              <a:effectLst/>
            </a:endParaRPr>
          </a:p>
          <a:p>
            <a:r>
              <a:rPr lang="en-US" altLang="zh-CN" sz="1200" b="1" kern="1200" dirty="0" smtClean="0">
                <a:solidFill>
                  <a:schemeClr val="tx1"/>
                </a:solidFill>
                <a:effectLst/>
                <a:latin typeface="+mn-lt"/>
                <a:ea typeface="+mn-ea"/>
                <a:cs typeface="+mn-cs"/>
              </a:rPr>
              <a:t>X(k|k-1)=A X(k-1|k-1)+B U(k) ……….. (1)</a:t>
            </a:r>
            <a:endParaRPr lang="zh-CN" altLang="en-US" dirty="0" smtClean="0">
              <a:effectLst/>
            </a:endParaRPr>
          </a:p>
          <a:p>
            <a:r>
              <a:rPr lang="zh-CN" altLang="en-US" sz="1200" b="1" kern="1200" dirty="0" smtClean="0">
                <a:solidFill>
                  <a:schemeClr val="tx1"/>
                </a:solidFill>
                <a:effectLst/>
                <a:latin typeface="+mn-lt"/>
                <a:ea typeface="+mn-ea"/>
                <a:cs typeface="+mn-cs"/>
              </a:rPr>
              <a:t>式</a:t>
            </a:r>
            <a:r>
              <a:rPr lang="en-US" altLang="zh-CN" sz="1200" b="1" kern="1200" dirty="0" smtClean="0">
                <a:solidFill>
                  <a:schemeClr val="tx1"/>
                </a:solidFill>
                <a:effectLst/>
                <a:latin typeface="+mn-lt"/>
                <a:ea typeface="+mn-ea"/>
                <a:cs typeface="+mn-cs"/>
              </a:rPr>
              <a:t>(1)</a:t>
            </a:r>
            <a:r>
              <a:rPr lang="zh-CN" altLang="en-US" sz="1200" b="1" kern="1200" dirty="0" smtClean="0">
                <a:solidFill>
                  <a:schemeClr val="tx1"/>
                </a:solidFill>
                <a:effectLst/>
                <a:latin typeface="+mn-lt"/>
                <a:ea typeface="+mn-ea"/>
                <a:cs typeface="+mn-cs"/>
              </a:rPr>
              <a:t>中，</a:t>
            </a:r>
            <a:r>
              <a:rPr lang="en-US" altLang="zh-CN" sz="1200" b="1" kern="1200" dirty="0" smtClean="0">
                <a:solidFill>
                  <a:schemeClr val="tx1"/>
                </a:solidFill>
                <a:effectLst/>
                <a:latin typeface="+mn-lt"/>
                <a:ea typeface="+mn-ea"/>
                <a:cs typeface="+mn-cs"/>
              </a:rPr>
              <a:t>X(k|k-1)</a:t>
            </a:r>
            <a:r>
              <a:rPr lang="zh-CN" altLang="en-US" sz="1200" b="1" kern="1200" dirty="0" smtClean="0">
                <a:solidFill>
                  <a:schemeClr val="tx1"/>
                </a:solidFill>
                <a:effectLst/>
                <a:latin typeface="+mn-lt"/>
                <a:ea typeface="+mn-ea"/>
                <a:cs typeface="+mn-cs"/>
              </a:rPr>
              <a:t>是利用上一状态预测的结果，</a:t>
            </a:r>
            <a:r>
              <a:rPr lang="en-US" altLang="zh-CN" sz="1200" b="1" kern="1200" dirty="0" smtClean="0">
                <a:solidFill>
                  <a:schemeClr val="tx1"/>
                </a:solidFill>
                <a:effectLst/>
                <a:latin typeface="+mn-lt"/>
                <a:ea typeface="+mn-ea"/>
                <a:cs typeface="+mn-cs"/>
              </a:rPr>
              <a:t>X(k-1|k-1)</a:t>
            </a:r>
            <a:r>
              <a:rPr lang="zh-CN" altLang="en-US" sz="1200" b="1" kern="1200" dirty="0" smtClean="0">
                <a:solidFill>
                  <a:schemeClr val="tx1"/>
                </a:solidFill>
                <a:effectLst/>
                <a:latin typeface="+mn-lt"/>
                <a:ea typeface="+mn-ea"/>
                <a:cs typeface="+mn-cs"/>
              </a:rPr>
              <a:t>是上一状态最优的结果，</a:t>
            </a:r>
            <a:r>
              <a:rPr lang="en-US" altLang="zh-CN" sz="1200" b="1" kern="1200" dirty="0" smtClean="0">
                <a:solidFill>
                  <a:schemeClr val="tx1"/>
                </a:solidFill>
                <a:effectLst/>
                <a:latin typeface="+mn-lt"/>
                <a:ea typeface="+mn-ea"/>
                <a:cs typeface="+mn-cs"/>
              </a:rPr>
              <a:t>U(k)</a:t>
            </a:r>
            <a:r>
              <a:rPr lang="zh-CN" altLang="en-US" sz="1200" b="1" kern="1200" dirty="0" smtClean="0">
                <a:solidFill>
                  <a:schemeClr val="tx1"/>
                </a:solidFill>
                <a:effectLst/>
                <a:latin typeface="+mn-lt"/>
                <a:ea typeface="+mn-ea"/>
                <a:cs typeface="+mn-cs"/>
              </a:rPr>
              <a:t>为现在状态的控制量，如果没有控制量，它可以为</a:t>
            </a:r>
            <a:r>
              <a:rPr lang="en-US" altLang="zh-CN" sz="1200" b="1" kern="1200" dirty="0" smtClean="0">
                <a:solidFill>
                  <a:schemeClr val="tx1"/>
                </a:solidFill>
                <a:effectLst/>
                <a:latin typeface="+mn-lt"/>
                <a:ea typeface="+mn-ea"/>
                <a:cs typeface="+mn-cs"/>
              </a:rPr>
              <a:t>0</a:t>
            </a:r>
            <a:r>
              <a:rPr lang="zh-CN" altLang="en-US" sz="1200" b="1" kern="1200" dirty="0" smtClean="0">
                <a:solidFill>
                  <a:schemeClr val="tx1"/>
                </a:solidFill>
                <a:effectLst/>
                <a:latin typeface="+mn-lt"/>
                <a:ea typeface="+mn-ea"/>
                <a:cs typeface="+mn-cs"/>
              </a:rPr>
              <a:t>。</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到现在为止，我们的系统结果已经更新了，可是，对应于</a:t>
            </a:r>
            <a:r>
              <a:rPr lang="en-US" altLang="zh-CN" sz="1200" b="1" kern="1200" dirty="0" smtClean="0">
                <a:solidFill>
                  <a:schemeClr val="tx1"/>
                </a:solidFill>
                <a:effectLst/>
                <a:latin typeface="+mn-lt"/>
                <a:ea typeface="+mn-ea"/>
                <a:cs typeface="+mn-cs"/>
              </a:rPr>
              <a:t>X(k|k-1)</a:t>
            </a:r>
            <a:r>
              <a:rPr lang="zh-CN" altLang="en-US"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还没更新。我们用</a:t>
            </a:r>
            <a:r>
              <a:rPr lang="en-US" altLang="zh-CN" sz="1200" b="1" kern="1200" dirty="0" smtClean="0">
                <a:solidFill>
                  <a:schemeClr val="tx1"/>
                </a:solidFill>
                <a:effectLst/>
                <a:latin typeface="+mn-lt"/>
                <a:ea typeface="+mn-ea"/>
                <a:cs typeface="+mn-cs"/>
              </a:rPr>
              <a:t>P</a:t>
            </a:r>
            <a:r>
              <a:rPr lang="zh-CN" altLang="en-US" sz="1200" b="1" kern="1200" dirty="0" smtClean="0">
                <a:solidFill>
                  <a:schemeClr val="tx1"/>
                </a:solidFill>
                <a:effectLst/>
                <a:latin typeface="+mn-lt"/>
                <a:ea typeface="+mn-ea"/>
                <a:cs typeface="+mn-cs"/>
              </a:rPr>
              <a:t>表示</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a:t>
            </a:r>
            <a:endParaRPr lang="zh-CN" altLang="en-US" dirty="0" smtClean="0">
              <a:effectLst/>
            </a:endParaRPr>
          </a:p>
          <a:p>
            <a:r>
              <a:rPr lang="en-US" altLang="zh-CN" sz="1200" b="1" kern="1200" dirty="0" smtClean="0">
                <a:solidFill>
                  <a:schemeClr val="tx1"/>
                </a:solidFill>
                <a:effectLst/>
                <a:latin typeface="+mn-lt"/>
                <a:ea typeface="+mn-ea"/>
                <a:cs typeface="+mn-cs"/>
              </a:rPr>
              <a:t>P(k|k-1)=A P(k-1|k-1) A’+Q ……… (2)</a:t>
            </a:r>
            <a:endParaRPr lang="zh-CN" altLang="en-US" dirty="0" smtClean="0">
              <a:effectLst/>
            </a:endParaRPr>
          </a:p>
          <a:p>
            <a:r>
              <a:rPr lang="zh-CN" altLang="en-US" sz="1200" b="1" kern="1200" dirty="0" smtClean="0">
                <a:solidFill>
                  <a:schemeClr val="tx1"/>
                </a:solidFill>
                <a:effectLst/>
                <a:latin typeface="+mn-lt"/>
                <a:ea typeface="+mn-ea"/>
                <a:cs typeface="+mn-cs"/>
              </a:rPr>
              <a:t>式</a:t>
            </a:r>
            <a:r>
              <a:rPr lang="en-US" altLang="zh-CN" sz="1200" b="1" kern="1200" dirty="0" smtClean="0">
                <a:solidFill>
                  <a:schemeClr val="tx1"/>
                </a:solidFill>
                <a:effectLst/>
                <a:latin typeface="+mn-lt"/>
                <a:ea typeface="+mn-ea"/>
                <a:cs typeface="+mn-cs"/>
              </a:rPr>
              <a:t>(2)</a:t>
            </a:r>
            <a:r>
              <a:rPr lang="zh-CN" altLang="en-US" sz="1200" b="1" kern="1200" dirty="0" smtClean="0">
                <a:solidFill>
                  <a:schemeClr val="tx1"/>
                </a:solidFill>
                <a:effectLst/>
                <a:latin typeface="+mn-lt"/>
                <a:ea typeface="+mn-ea"/>
                <a:cs typeface="+mn-cs"/>
              </a:rPr>
              <a:t>中，</a:t>
            </a:r>
            <a:r>
              <a:rPr lang="en-US" altLang="zh-CN" sz="1200" b="1" kern="1200" dirty="0" smtClean="0">
                <a:solidFill>
                  <a:schemeClr val="tx1"/>
                </a:solidFill>
                <a:effectLst/>
                <a:latin typeface="+mn-lt"/>
                <a:ea typeface="+mn-ea"/>
                <a:cs typeface="+mn-cs"/>
              </a:rPr>
              <a:t>P(k|k-1)</a:t>
            </a:r>
            <a:r>
              <a:rPr lang="zh-CN" altLang="en-US" sz="1200" b="1" kern="1200" dirty="0" smtClean="0">
                <a:solidFill>
                  <a:schemeClr val="tx1"/>
                </a:solidFill>
                <a:effectLst/>
                <a:latin typeface="+mn-lt"/>
                <a:ea typeface="+mn-ea"/>
                <a:cs typeface="+mn-cs"/>
              </a:rPr>
              <a:t>是</a:t>
            </a:r>
            <a:r>
              <a:rPr lang="en-US" altLang="zh-CN" sz="1200" b="1" kern="1200" dirty="0" smtClean="0">
                <a:solidFill>
                  <a:schemeClr val="tx1"/>
                </a:solidFill>
                <a:effectLst/>
                <a:latin typeface="+mn-lt"/>
                <a:ea typeface="+mn-ea"/>
                <a:cs typeface="+mn-cs"/>
              </a:rPr>
              <a:t>X(k|k-1)</a:t>
            </a:r>
            <a:r>
              <a:rPr lang="zh-CN" altLang="en-US" sz="1200" b="1" kern="1200" dirty="0" smtClean="0">
                <a:solidFill>
                  <a:schemeClr val="tx1"/>
                </a:solidFill>
                <a:effectLst/>
                <a:latin typeface="+mn-lt"/>
                <a:ea typeface="+mn-ea"/>
                <a:cs typeface="+mn-cs"/>
              </a:rPr>
              <a:t>对应的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P(k-1|k-1)</a:t>
            </a:r>
            <a:r>
              <a:rPr lang="zh-CN" altLang="en-US" sz="1200" b="1" kern="1200" dirty="0" smtClean="0">
                <a:solidFill>
                  <a:schemeClr val="tx1"/>
                </a:solidFill>
                <a:effectLst/>
                <a:latin typeface="+mn-lt"/>
                <a:ea typeface="+mn-ea"/>
                <a:cs typeface="+mn-cs"/>
              </a:rPr>
              <a:t>是</a:t>
            </a:r>
            <a:r>
              <a:rPr lang="en-US" altLang="zh-CN" sz="1200" b="1" kern="1200" dirty="0" smtClean="0">
                <a:solidFill>
                  <a:schemeClr val="tx1"/>
                </a:solidFill>
                <a:effectLst/>
                <a:latin typeface="+mn-lt"/>
                <a:ea typeface="+mn-ea"/>
                <a:cs typeface="+mn-cs"/>
              </a:rPr>
              <a:t>X(k-1|k-1)</a:t>
            </a:r>
            <a:r>
              <a:rPr lang="zh-CN" altLang="en-US" sz="1200" b="1" kern="1200" dirty="0" smtClean="0">
                <a:solidFill>
                  <a:schemeClr val="tx1"/>
                </a:solidFill>
                <a:effectLst/>
                <a:latin typeface="+mn-lt"/>
                <a:ea typeface="+mn-ea"/>
                <a:cs typeface="+mn-cs"/>
              </a:rPr>
              <a:t>对应的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A’</a:t>
            </a:r>
            <a:r>
              <a:rPr lang="zh-CN" altLang="en-US" sz="1200" b="1" kern="1200" dirty="0" smtClean="0">
                <a:solidFill>
                  <a:schemeClr val="tx1"/>
                </a:solidFill>
                <a:effectLst/>
                <a:latin typeface="+mn-lt"/>
                <a:ea typeface="+mn-ea"/>
                <a:cs typeface="+mn-cs"/>
              </a:rPr>
              <a:t>表示</a:t>
            </a:r>
            <a:r>
              <a:rPr lang="en-US" altLang="zh-CN" sz="1200" b="1" kern="1200" dirty="0" smtClean="0">
                <a:solidFill>
                  <a:schemeClr val="tx1"/>
                </a:solidFill>
                <a:effectLst/>
                <a:latin typeface="+mn-lt"/>
                <a:ea typeface="+mn-ea"/>
                <a:cs typeface="+mn-cs"/>
              </a:rPr>
              <a:t>A</a:t>
            </a:r>
            <a:r>
              <a:rPr lang="zh-CN" altLang="en-US" sz="1200" b="1" kern="1200" dirty="0" smtClean="0">
                <a:solidFill>
                  <a:schemeClr val="tx1"/>
                </a:solidFill>
                <a:effectLst/>
                <a:latin typeface="+mn-lt"/>
                <a:ea typeface="+mn-ea"/>
                <a:cs typeface="+mn-cs"/>
              </a:rPr>
              <a:t>的转置矩阵，</a:t>
            </a:r>
            <a:r>
              <a:rPr lang="en-US" altLang="zh-CN" sz="1200" b="1" kern="1200" dirty="0" smtClean="0">
                <a:solidFill>
                  <a:schemeClr val="tx1"/>
                </a:solidFill>
                <a:effectLst/>
                <a:latin typeface="+mn-lt"/>
                <a:ea typeface="+mn-ea"/>
                <a:cs typeface="+mn-cs"/>
              </a:rPr>
              <a:t>Q</a:t>
            </a:r>
            <a:r>
              <a:rPr lang="zh-CN" altLang="en-US" sz="1200" b="1" kern="1200" dirty="0" smtClean="0">
                <a:solidFill>
                  <a:schemeClr val="tx1"/>
                </a:solidFill>
                <a:effectLst/>
                <a:latin typeface="+mn-lt"/>
                <a:ea typeface="+mn-ea"/>
                <a:cs typeface="+mn-cs"/>
              </a:rPr>
              <a:t>是系统过程的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。式子</a:t>
            </a:r>
            <a:r>
              <a:rPr lang="en-US" altLang="zh-CN" sz="1200" b="1" kern="1200" dirty="0" smtClean="0">
                <a:solidFill>
                  <a:schemeClr val="tx1"/>
                </a:solidFill>
                <a:effectLst/>
                <a:latin typeface="+mn-lt"/>
                <a:ea typeface="+mn-ea"/>
                <a:cs typeface="+mn-cs"/>
              </a:rPr>
              <a:t>1</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2</a:t>
            </a:r>
            <a:r>
              <a:rPr lang="zh-CN" altLang="en-US" sz="1200" b="1" kern="1200" dirty="0" smtClean="0">
                <a:solidFill>
                  <a:schemeClr val="tx1"/>
                </a:solidFill>
                <a:effectLst/>
                <a:latin typeface="+mn-lt"/>
                <a:ea typeface="+mn-ea"/>
                <a:cs typeface="+mn-cs"/>
              </a:rPr>
              <a:t>就是卡尔曼滤波器</a:t>
            </a:r>
            <a:r>
              <a:rPr lang="en-US" altLang="zh-CN" sz="1200" b="1" kern="1200" dirty="0" smtClean="0">
                <a:solidFill>
                  <a:schemeClr val="tx1"/>
                </a:solidFill>
                <a:effectLst/>
                <a:latin typeface="+mn-lt"/>
                <a:ea typeface="+mn-ea"/>
                <a:cs typeface="+mn-cs"/>
              </a:rPr>
              <a:t>5</a:t>
            </a:r>
            <a:r>
              <a:rPr lang="zh-CN" altLang="en-US" sz="1200" b="1" kern="1200" dirty="0" smtClean="0">
                <a:solidFill>
                  <a:schemeClr val="tx1"/>
                </a:solidFill>
                <a:effectLst/>
                <a:latin typeface="+mn-lt"/>
                <a:ea typeface="+mn-ea"/>
                <a:cs typeface="+mn-cs"/>
              </a:rPr>
              <a:t>个公式当中的前两个，也就是对系统的预测。</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现在我们有了现在状态的预测结果，然后我们再收集现在状态的测量值。结合预测值和测量值，我们可以得到现在状态</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的最优化估算值</a:t>
            </a:r>
            <a:r>
              <a:rPr lang="en-US" altLang="zh-CN" sz="1200" b="1" kern="1200" dirty="0" smtClean="0">
                <a:solidFill>
                  <a:schemeClr val="tx1"/>
                </a:solidFill>
                <a:effectLst/>
                <a:latin typeface="+mn-lt"/>
                <a:ea typeface="+mn-ea"/>
                <a:cs typeface="+mn-cs"/>
              </a:rPr>
              <a:t>X(</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a:t>
            </a:r>
            <a:endParaRPr lang="zh-CN" altLang="en-US" dirty="0" smtClean="0">
              <a:effectLst/>
            </a:endParaRPr>
          </a:p>
          <a:p>
            <a:r>
              <a:rPr lang="en-US" altLang="zh-CN" sz="1200" b="1" kern="1200" dirty="0" smtClean="0">
                <a:solidFill>
                  <a:schemeClr val="tx1"/>
                </a:solidFill>
                <a:effectLst/>
                <a:latin typeface="+mn-lt"/>
                <a:ea typeface="+mn-ea"/>
                <a:cs typeface="+mn-cs"/>
              </a:rPr>
              <a:t>X(</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 X(k|k-1)+Kg(k) (Z(k)-H X(k|k-1)) ……… (3)</a:t>
            </a:r>
            <a:endParaRPr lang="zh-CN" altLang="en-US" dirty="0" smtClean="0">
              <a:effectLst/>
            </a:endParaRPr>
          </a:p>
          <a:p>
            <a:r>
              <a:rPr lang="zh-CN" altLang="en-US" sz="1200" b="1" kern="1200" dirty="0" smtClean="0">
                <a:solidFill>
                  <a:schemeClr val="tx1"/>
                </a:solidFill>
                <a:effectLst/>
                <a:latin typeface="+mn-lt"/>
                <a:ea typeface="+mn-ea"/>
                <a:cs typeface="+mn-cs"/>
              </a:rPr>
              <a:t>其中</a:t>
            </a:r>
            <a:r>
              <a:rPr lang="en-US" altLang="zh-CN" sz="1200" b="1" kern="1200" dirty="0" smtClean="0">
                <a:solidFill>
                  <a:schemeClr val="tx1"/>
                </a:solidFill>
                <a:effectLst/>
                <a:latin typeface="+mn-lt"/>
                <a:ea typeface="+mn-ea"/>
                <a:cs typeface="+mn-cs"/>
              </a:rPr>
              <a:t>Kg</a:t>
            </a:r>
            <a:r>
              <a:rPr lang="zh-CN" altLang="en-US" sz="1200" b="1" kern="1200" dirty="0" smtClean="0">
                <a:solidFill>
                  <a:schemeClr val="tx1"/>
                </a:solidFill>
                <a:effectLst/>
                <a:latin typeface="+mn-lt"/>
                <a:ea typeface="+mn-ea"/>
                <a:cs typeface="+mn-cs"/>
              </a:rPr>
              <a:t>为卡尔曼增益</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Kalman</a:t>
            </a:r>
            <a:r>
              <a:rPr lang="en-US" altLang="zh-CN" sz="1200" b="1" kern="1200" dirty="0" smtClean="0">
                <a:solidFill>
                  <a:schemeClr val="tx1"/>
                </a:solidFill>
                <a:effectLst/>
                <a:latin typeface="+mn-lt"/>
                <a:ea typeface="+mn-ea"/>
                <a:cs typeface="+mn-cs"/>
              </a:rPr>
              <a:t> Gain)</a:t>
            </a:r>
            <a:r>
              <a:rPr lang="zh-CN" altLang="en-US" sz="1200" b="1" kern="1200" dirty="0" smtClean="0">
                <a:solidFill>
                  <a:schemeClr val="tx1"/>
                </a:solidFill>
                <a:effectLst/>
                <a:latin typeface="+mn-lt"/>
                <a:ea typeface="+mn-ea"/>
                <a:cs typeface="+mn-cs"/>
              </a:rPr>
              <a:t>：</a:t>
            </a:r>
            <a:endParaRPr lang="zh-CN" altLang="en-US" dirty="0" smtClean="0">
              <a:effectLst/>
            </a:endParaRPr>
          </a:p>
          <a:p>
            <a:r>
              <a:rPr lang="en-US" altLang="zh-CN" sz="1200" b="1" kern="1200" dirty="0" smtClean="0">
                <a:solidFill>
                  <a:schemeClr val="tx1"/>
                </a:solidFill>
                <a:effectLst/>
                <a:latin typeface="+mn-lt"/>
                <a:ea typeface="+mn-ea"/>
                <a:cs typeface="+mn-cs"/>
              </a:rPr>
              <a:t>Kg(k)= P(k|k-1) H’ / (H P(k|k-1) H’ + R) ……… (4)</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到现在为止，我们已经得到了</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状态下最优的估算值</a:t>
            </a:r>
            <a:r>
              <a:rPr lang="en-US" altLang="zh-CN" sz="1200" b="1" kern="1200" dirty="0" smtClean="0">
                <a:solidFill>
                  <a:schemeClr val="tx1"/>
                </a:solidFill>
                <a:effectLst/>
                <a:latin typeface="+mn-lt"/>
                <a:ea typeface="+mn-ea"/>
                <a:cs typeface="+mn-cs"/>
              </a:rPr>
              <a:t>X(</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。但是为了要另卡尔曼滤波器不断的运行下去直到系统过程结束，我们还要更新</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状态下</a:t>
            </a:r>
            <a:r>
              <a:rPr lang="en-US" altLang="zh-CN" sz="1200" b="1" kern="1200" dirty="0" smtClean="0">
                <a:solidFill>
                  <a:schemeClr val="tx1"/>
                </a:solidFill>
                <a:effectLst/>
                <a:latin typeface="+mn-lt"/>
                <a:ea typeface="+mn-ea"/>
                <a:cs typeface="+mn-cs"/>
              </a:rPr>
              <a:t>X(</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a:t>
            </a:r>
            <a:endParaRPr lang="zh-CN" altLang="en-US" dirty="0" smtClean="0">
              <a:effectLst/>
            </a:endParaRPr>
          </a:p>
          <a:p>
            <a:r>
              <a:rPr lang="en-US" altLang="zh-CN" sz="1200" b="1" kern="1200" dirty="0" smtClean="0">
                <a:solidFill>
                  <a:schemeClr val="tx1"/>
                </a:solidFill>
                <a:effectLst/>
                <a:latin typeface="+mn-lt"/>
                <a:ea typeface="+mn-ea"/>
                <a:cs typeface="+mn-cs"/>
              </a:rPr>
              <a:t>P(</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I-Kg(k) H</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P(k|k-1) ……… (5)</a:t>
            </a:r>
            <a:endParaRPr lang="zh-CN" altLang="en-US" dirty="0" smtClean="0">
              <a:effectLst/>
            </a:endParaRPr>
          </a:p>
          <a:p>
            <a:r>
              <a:rPr lang="zh-CN" altLang="en-US" sz="1200" b="1" kern="1200" dirty="0" smtClean="0">
                <a:solidFill>
                  <a:schemeClr val="tx1"/>
                </a:solidFill>
                <a:effectLst/>
                <a:latin typeface="+mn-lt"/>
                <a:ea typeface="+mn-ea"/>
                <a:cs typeface="+mn-cs"/>
              </a:rPr>
              <a:t>其中</a:t>
            </a:r>
            <a:r>
              <a:rPr lang="en-US" altLang="zh-CN" sz="1200" b="1" kern="1200" dirty="0" smtClean="0">
                <a:solidFill>
                  <a:schemeClr val="tx1"/>
                </a:solidFill>
                <a:effectLst/>
                <a:latin typeface="+mn-lt"/>
                <a:ea typeface="+mn-ea"/>
                <a:cs typeface="+mn-cs"/>
              </a:rPr>
              <a:t>I </a:t>
            </a:r>
            <a:r>
              <a:rPr lang="zh-CN" altLang="en-US" sz="1200" b="1" kern="1200" dirty="0" smtClean="0">
                <a:solidFill>
                  <a:schemeClr val="tx1"/>
                </a:solidFill>
                <a:effectLst/>
                <a:latin typeface="+mn-lt"/>
                <a:ea typeface="+mn-ea"/>
                <a:cs typeface="+mn-cs"/>
              </a:rPr>
              <a:t>为</a:t>
            </a:r>
            <a:r>
              <a:rPr lang="en-US" altLang="zh-CN" sz="1200" b="1" kern="1200" dirty="0" smtClean="0">
                <a:solidFill>
                  <a:schemeClr val="tx1"/>
                </a:solidFill>
                <a:effectLst/>
                <a:latin typeface="+mn-lt"/>
                <a:ea typeface="+mn-ea"/>
                <a:cs typeface="+mn-cs"/>
              </a:rPr>
              <a:t>1</a:t>
            </a:r>
            <a:r>
              <a:rPr lang="zh-CN" altLang="en-US" sz="1200" b="1" kern="1200" dirty="0" smtClean="0">
                <a:solidFill>
                  <a:schemeClr val="tx1"/>
                </a:solidFill>
                <a:effectLst/>
                <a:latin typeface="+mn-lt"/>
                <a:ea typeface="+mn-ea"/>
                <a:cs typeface="+mn-cs"/>
              </a:rPr>
              <a:t>的矩阵，对于单模型单测量，</a:t>
            </a:r>
            <a:r>
              <a:rPr lang="en-US" altLang="zh-CN" sz="1200" b="1" kern="1200" dirty="0" smtClean="0">
                <a:solidFill>
                  <a:schemeClr val="tx1"/>
                </a:solidFill>
                <a:effectLst/>
                <a:latin typeface="+mn-lt"/>
                <a:ea typeface="+mn-ea"/>
                <a:cs typeface="+mn-cs"/>
              </a:rPr>
              <a:t>I=1</a:t>
            </a:r>
            <a:r>
              <a:rPr lang="zh-CN" altLang="en-US" sz="1200" b="1" kern="1200" dirty="0" smtClean="0">
                <a:solidFill>
                  <a:schemeClr val="tx1"/>
                </a:solidFill>
                <a:effectLst/>
                <a:latin typeface="+mn-lt"/>
                <a:ea typeface="+mn-ea"/>
                <a:cs typeface="+mn-cs"/>
              </a:rPr>
              <a:t>。当系统进入</a:t>
            </a:r>
            <a:r>
              <a:rPr lang="en-US" altLang="zh-CN" sz="1200" b="1" kern="1200" dirty="0" smtClean="0">
                <a:solidFill>
                  <a:schemeClr val="tx1"/>
                </a:solidFill>
                <a:effectLst/>
                <a:latin typeface="+mn-lt"/>
                <a:ea typeface="+mn-ea"/>
                <a:cs typeface="+mn-cs"/>
              </a:rPr>
              <a:t>k+1</a:t>
            </a:r>
            <a:r>
              <a:rPr lang="zh-CN" altLang="en-US" sz="1200" b="1" kern="1200" dirty="0" smtClean="0">
                <a:solidFill>
                  <a:schemeClr val="tx1"/>
                </a:solidFill>
                <a:effectLst/>
                <a:latin typeface="+mn-lt"/>
                <a:ea typeface="+mn-ea"/>
                <a:cs typeface="+mn-cs"/>
              </a:rPr>
              <a:t>状态时，</a:t>
            </a:r>
            <a:r>
              <a:rPr lang="en-US" altLang="zh-CN" sz="1200" b="1" kern="1200" dirty="0" smtClean="0">
                <a:solidFill>
                  <a:schemeClr val="tx1"/>
                </a:solidFill>
                <a:effectLst/>
                <a:latin typeface="+mn-lt"/>
                <a:ea typeface="+mn-ea"/>
                <a:cs typeface="+mn-cs"/>
              </a:rPr>
              <a:t>P(</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就是式子</a:t>
            </a:r>
            <a:r>
              <a:rPr lang="en-US" altLang="zh-CN" sz="1200" b="1" kern="1200" dirty="0" smtClean="0">
                <a:solidFill>
                  <a:schemeClr val="tx1"/>
                </a:solidFill>
                <a:effectLst/>
                <a:latin typeface="+mn-lt"/>
                <a:ea typeface="+mn-ea"/>
                <a:cs typeface="+mn-cs"/>
              </a:rPr>
              <a:t>(2)</a:t>
            </a:r>
            <a:r>
              <a:rPr lang="zh-CN" altLang="en-US"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P(k-1|k-1)</a:t>
            </a:r>
            <a:r>
              <a:rPr lang="zh-CN" altLang="en-US" sz="1200" b="1" kern="1200" dirty="0" smtClean="0">
                <a:solidFill>
                  <a:schemeClr val="tx1"/>
                </a:solidFill>
                <a:effectLst/>
                <a:latin typeface="+mn-lt"/>
                <a:ea typeface="+mn-ea"/>
                <a:cs typeface="+mn-cs"/>
              </a:rPr>
              <a:t>。这样，算法就可以自回归的运算下去。</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卡尔曼滤波器的原理基本描述了，式子</a:t>
            </a:r>
            <a:r>
              <a:rPr lang="en-US" altLang="zh-CN" sz="1200" b="1" kern="1200" dirty="0" smtClean="0">
                <a:solidFill>
                  <a:schemeClr val="tx1"/>
                </a:solidFill>
                <a:effectLst/>
                <a:latin typeface="+mn-lt"/>
                <a:ea typeface="+mn-ea"/>
                <a:cs typeface="+mn-cs"/>
              </a:rPr>
              <a:t>1</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2</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3</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4</a:t>
            </a:r>
            <a:r>
              <a:rPr lang="zh-CN" altLang="en-US" sz="1200" b="1" kern="1200" dirty="0" smtClean="0">
                <a:solidFill>
                  <a:schemeClr val="tx1"/>
                </a:solidFill>
                <a:effectLst/>
                <a:latin typeface="+mn-lt"/>
                <a:ea typeface="+mn-ea"/>
                <a:cs typeface="+mn-cs"/>
              </a:rPr>
              <a:t>和</a:t>
            </a:r>
            <a:r>
              <a:rPr lang="en-US" altLang="zh-CN" sz="1200" b="1" kern="1200" dirty="0" smtClean="0">
                <a:solidFill>
                  <a:schemeClr val="tx1"/>
                </a:solidFill>
                <a:effectLst/>
                <a:latin typeface="+mn-lt"/>
                <a:ea typeface="+mn-ea"/>
                <a:cs typeface="+mn-cs"/>
              </a:rPr>
              <a:t>5</a:t>
            </a:r>
            <a:r>
              <a:rPr lang="zh-CN" altLang="en-US" sz="1200" b="1" kern="1200" dirty="0" smtClean="0">
                <a:solidFill>
                  <a:schemeClr val="tx1"/>
                </a:solidFill>
                <a:effectLst/>
                <a:latin typeface="+mn-lt"/>
                <a:ea typeface="+mn-ea"/>
                <a:cs typeface="+mn-cs"/>
              </a:rPr>
              <a:t>就是他的</a:t>
            </a:r>
            <a:r>
              <a:rPr lang="en-US" altLang="zh-CN" sz="1200" b="1" kern="1200" dirty="0" smtClean="0">
                <a:solidFill>
                  <a:schemeClr val="tx1"/>
                </a:solidFill>
                <a:effectLst/>
                <a:latin typeface="+mn-lt"/>
                <a:ea typeface="+mn-ea"/>
                <a:cs typeface="+mn-cs"/>
              </a:rPr>
              <a:t>5 </a:t>
            </a:r>
            <a:r>
              <a:rPr lang="zh-CN" altLang="en-US" sz="1200" b="1" kern="1200" dirty="0" smtClean="0">
                <a:solidFill>
                  <a:schemeClr val="tx1"/>
                </a:solidFill>
                <a:effectLst/>
                <a:latin typeface="+mn-lt"/>
                <a:ea typeface="+mn-ea"/>
                <a:cs typeface="+mn-cs"/>
              </a:rPr>
              <a:t>个基本公式。根据这</a:t>
            </a:r>
            <a:r>
              <a:rPr lang="en-US" altLang="zh-CN" sz="1200" b="1" kern="1200" dirty="0" smtClean="0">
                <a:solidFill>
                  <a:schemeClr val="tx1"/>
                </a:solidFill>
                <a:effectLst/>
                <a:latin typeface="+mn-lt"/>
                <a:ea typeface="+mn-ea"/>
                <a:cs typeface="+mn-cs"/>
              </a:rPr>
              <a:t>5</a:t>
            </a:r>
            <a:r>
              <a:rPr lang="zh-CN" altLang="en-US" sz="1200" b="1" kern="1200" dirty="0" smtClean="0">
                <a:solidFill>
                  <a:schemeClr val="tx1"/>
                </a:solidFill>
                <a:effectLst/>
                <a:latin typeface="+mn-lt"/>
                <a:ea typeface="+mn-ea"/>
                <a:cs typeface="+mn-cs"/>
              </a:rPr>
              <a:t>个公式，可以很容易的实现计算机的程序。</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EAE247B5-88E5-478A-A9C5-FAF3151D1076}" type="slidenum">
              <a:rPr lang="zh-CN" altLang="en-US" smtClean="0"/>
              <a:t>8</a:t>
            </a:fld>
            <a:endParaRPr lang="zh-CN" altLang="en-US"/>
          </a:p>
        </p:txBody>
      </p:sp>
    </p:spTree>
    <p:extLst>
      <p:ext uri="{BB962C8B-B14F-4D97-AF65-F5344CB8AC3E}">
        <p14:creationId xmlns:p14="http://schemas.microsoft.com/office/powerpoint/2010/main" val="4035896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X(k)=A X(k-1)+B U(k)+W(k)</a:t>
            </a:r>
            <a:endParaRPr lang="zh-CN" altLang="en-US" dirty="0" smtClean="0">
              <a:effectLst/>
            </a:endParaRPr>
          </a:p>
          <a:p>
            <a:r>
              <a:rPr lang="zh-CN" altLang="en-US" sz="1200" b="1" kern="1200" dirty="0" smtClean="0">
                <a:solidFill>
                  <a:schemeClr val="tx1"/>
                </a:solidFill>
                <a:effectLst/>
                <a:latin typeface="+mn-lt"/>
                <a:ea typeface="+mn-ea"/>
                <a:cs typeface="+mn-cs"/>
              </a:rPr>
              <a:t>再加上系统的测量值：</a:t>
            </a:r>
            <a:endParaRPr lang="zh-CN" altLang="en-US" dirty="0" smtClean="0">
              <a:effectLst/>
            </a:endParaRPr>
          </a:p>
          <a:p>
            <a:r>
              <a:rPr lang="en-US" altLang="zh-CN" sz="1200" b="1" kern="1200" dirty="0" smtClean="0">
                <a:solidFill>
                  <a:schemeClr val="tx1"/>
                </a:solidFill>
                <a:effectLst/>
                <a:latin typeface="+mn-lt"/>
                <a:ea typeface="+mn-ea"/>
                <a:cs typeface="+mn-cs"/>
              </a:rPr>
              <a:t>Z(k)=H X(k)+V(k)</a:t>
            </a:r>
            <a:endParaRPr lang="zh-CN" altLang="en-US" dirty="0" smtClean="0">
              <a:effectLst/>
            </a:endParaRPr>
          </a:p>
          <a:p>
            <a:r>
              <a:rPr lang="zh-CN" altLang="en-US" sz="1200" b="1" kern="1200" dirty="0" smtClean="0">
                <a:solidFill>
                  <a:schemeClr val="tx1"/>
                </a:solidFill>
                <a:effectLst/>
                <a:latin typeface="+mn-lt"/>
                <a:ea typeface="+mn-ea"/>
                <a:cs typeface="+mn-cs"/>
              </a:rPr>
              <a:t>上两式子中，</a:t>
            </a:r>
            <a:r>
              <a:rPr lang="en-US" altLang="zh-CN" sz="1200" b="1" kern="1200" dirty="0" smtClean="0">
                <a:solidFill>
                  <a:schemeClr val="tx1"/>
                </a:solidFill>
                <a:effectLst/>
                <a:latin typeface="+mn-lt"/>
                <a:ea typeface="+mn-ea"/>
                <a:cs typeface="+mn-cs"/>
              </a:rPr>
              <a:t>X(k)</a:t>
            </a:r>
            <a:r>
              <a:rPr lang="zh-CN" altLang="en-US" sz="1200" b="1" kern="1200" dirty="0" smtClean="0">
                <a:solidFill>
                  <a:schemeClr val="tx1"/>
                </a:solidFill>
                <a:effectLst/>
                <a:latin typeface="+mn-lt"/>
                <a:ea typeface="+mn-ea"/>
                <a:cs typeface="+mn-cs"/>
              </a:rPr>
              <a:t>是</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时刻的系统状态，</a:t>
            </a:r>
            <a:r>
              <a:rPr lang="en-US" altLang="zh-CN" sz="1200" b="1" kern="1200" dirty="0" smtClean="0">
                <a:solidFill>
                  <a:schemeClr val="tx1"/>
                </a:solidFill>
                <a:effectLst/>
                <a:latin typeface="+mn-lt"/>
                <a:ea typeface="+mn-ea"/>
                <a:cs typeface="+mn-cs"/>
              </a:rPr>
              <a:t>U(k)</a:t>
            </a:r>
            <a:r>
              <a:rPr lang="zh-CN" altLang="en-US" sz="1200" b="1" kern="1200" dirty="0" smtClean="0">
                <a:solidFill>
                  <a:schemeClr val="tx1"/>
                </a:solidFill>
                <a:effectLst/>
                <a:latin typeface="+mn-lt"/>
                <a:ea typeface="+mn-ea"/>
                <a:cs typeface="+mn-cs"/>
              </a:rPr>
              <a:t>是</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时刻对系统的控制量。</a:t>
            </a:r>
            <a:r>
              <a:rPr lang="en-US" altLang="zh-CN" sz="1200" b="1" kern="1200" dirty="0" smtClean="0">
                <a:solidFill>
                  <a:schemeClr val="tx1"/>
                </a:solidFill>
                <a:effectLst/>
                <a:latin typeface="+mn-lt"/>
                <a:ea typeface="+mn-ea"/>
                <a:cs typeface="+mn-cs"/>
              </a:rPr>
              <a:t>A</a:t>
            </a:r>
            <a:r>
              <a:rPr lang="zh-CN" altLang="en-US" sz="1200" b="1" kern="1200" dirty="0" smtClean="0">
                <a:solidFill>
                  <a:schemeClr val="tx1"/>
                </a:solidFill>
                <a:effectLst/>
                <a:latin typeface="+mn-lt"/>
                <a:ea typeface="+mn-ea"/>
                <a:cs typeface="+mn-cs"/>
              </a:rPr>
              <a:t>和</a:t>
            </a:r>
            <a:r>
              <a:rPr lang="en-US" altLang="zh-CN" sz="1200" b="1" kern="1200" dirty="0" smtClean="0">
                <a:solidFill>
                  <a:schemeClr val="tx1"/>
                </a:solidFill>
                <a:effectLst/>
                <a:latin typeface="+mn-lt"/>
                <a:ea typeface="+mn-ea"/>
                <a:cs typeface="+mn-cs"/>
              </a:rPr>
              <a:t>B</a:t>
            </a:r>
            <a:r>
              <a:rPr lang="zh-CN" altLang="en-US" sz="1200" b="1" kern="1200" dirty="0" smtClean="0">
                <a:solidFill>
                  <a:schemeClr val="tx1"/>
                </a:solidFill>
                <a:effectLst/>
                <a:latin typeface="+mn-lt"/>
                <a:ea typeface="+mn-ea"/>
                <a:cs typeface="+mn-cs"/>
              </a:rPr>
              <a:t>是系统参数，对于多模型系统，他们为矩阵。</a:t>
            </a:r>
            <a:r>
              <a:rPr lang="en-US" altLang="zh-CN" sz="1200" b="1" kern="1200" dirty="0" smtClean="0">
                <a:solidFill>
                  <a:schemeClr val="tx1"/>
                </a:solidFill>
                <a:effectLst/>
                <a:latin typeface="+mn-lt"/>
                <a:ea typeface="+mn-ea"/>
                <a:cs typeface="+mn-cs"/>
              </a:rPr>
              <a:t>Z(k)</a:t>
            </a:r>
            <a:r>
              <a:rPr lang="zh-CN" altLang="en-US" sz="1200" b="1" kern="1200" dirty="0" smtClean="0">
                <a:solidFill>
                  <a:schemeClr val="tx1"/>
                </a:solidFill>
                <a:effectLst/>
                <a:latin typeface="+mn-lt"/>
                <a:ea typeface="+mn-ea"/>
                <a:cs typeface="+mn-cs"/>
              </a:rPr>
              <a:t>是</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时刻的测量值，</a:t>
            </a:r>
            <a:r>
              <a:rPr lang="en-US" altLang="zh-CN" sz="1200" b="1" kern="1200" dirty="0" smtClean="0">
                <a:solidFill>
                  <a:schemeClr val="tx1"/>
                </a:solidFill>
                <a:effectLst/>
                <a:latin typeface="+mn-lt"/>
                <a:ea typeface="+mn-ea"/>
                <a:cs typeface="+mn-cs"/>
              </a:rPr>
              <a:t>H</a:t>
            </a:r>
            <a:r>
              <a:rPr lang="zh-CN" altLang="en-US" sz="1200" b="1" kern="1200" dirty="0" smtClean="0">
                <a:solidFill>
                  <a:schemeClr val="tx1"/>
                </a:solidFill>
                <a:effectLst/>
                <a:latin typeface="+mn-lt"/>
                <a:ea typeface="+mn-ea"/>
                <a:cs typeface="+mn-cs"/>
              </a:rPr>
              <a:t>是测量系统的参数，对于多测量系统，</a:t>
            </a:r>
            <a:r>
              <a:rPr lang="en-US" altLang="zh-CN" sz="1200" b="1" kern="1200" dirty="0" smtClean="0">
                <a:solidFill>
                  <a:schemeClr val="tx1"/>
                </a:solidFill>
                <a:effectLst/>
                <a:latin typeface="+mn-lt"/>
                <a:ea typeface="+mn-ea"/>
                <a:cs typeface="+mn-cs"/>
              </a:rPr>
              <a:t>H</a:t>
            </a:r>
            <a:r>
              <a:rPr lang="zh-CN" altLang="en-US" sz="1200" b="1" kern="1200" dirty="0" smtClean="0">
                <a:solidFill>
                  <a:schemeClr val="tx1"/>
                </a:solidFill>
                <a:effectLst/>
                <a:latin typeface="+mn-lt"/>
                <a:ea typeface="+mn-ea"/>
                <a:cs typeface="+mn-cs"/>
              </a:rPr>
              <a:t>为矩阵。</a:t>
            </a:r>
            <a:r>
              <a:rPr lang="en-US" altLang="zh-CN" sz="1200" b="1" kern="1200" dirty="0" smtClean="0">
                <a:solidFill>
                  <a:schemeClr val="tx1"/>
                </a:solidFill>
                <a:effectLst/>
                <a:latin typeface="+mn-lt"/>
                <a:ea typeface="+mn-ea"/>
                <a:cs typeface="+mn-cs"/>
              </a:rPr>
              <a:t>W(k)</a:t>
            </a:r>
            <a:r>
              <a:rPr lang="zh-CN" altLang="en-US" sz="1200" b="1" kern="1200" dirty="0" smtClean="0">
                <a:solidFill>
                  <a:schemeClr val="tx1"/>
                </a:solidFill>
                <a:effectLst/>
                <a:latin typeface="+mn-lt"/>
                <a:ea typeface="+mn-ea"/>
                <a:cs typeface="+mn-cs"/>
              </a:rPr>
              <a:t>和</a:t>
            </a:r>
            <a:r>
              <a:rPr lang="en-US" altLang="zh-CN" sz="1200" b="1" kern="1200" dirty="0" smtClean="0">
                <a:solidFill>
                  <a:schemeClr val="tx1"/>
                </a:solidFill>
                <a:effectLst/>
                <a:latin typeface="+mn-lt"/>
                <a:ea typeface="+mn-ea"/>
                <a:cs typeface="+mn-cs"/>
              </a:rPr>
              <a:t>V(k)</a:t>
            </a:r>
            <a:r>
              <a:rPr lang="zh-CN" altLang="en-US" sz="1200" b="1" kern="1200" dirty="0" smtClean="0">
                <a:solidFill>
                  <a:schemeClr val="tx1"/>
                </a:solidFill>
                <a:effectLst/>
                <a:latin typeface="+mn-lt"/>
                <a:ea typeface="+mn-ea"/>
                <a:cs typeface="+mn-cs"/>
              </a:rPr>
              <a:t>分别表示过程和测量的噪声。他们被假设成高斯白噪声</a:t>
            </a:r>
            <a:r>
              <a:rPr lang="en-US" altLang="zh-CN" sz="1200" b="1" kern="1200" dirty="0" smtClean="0">
                <a:solidFill>
                  <a:schemeClr val="tx1"/>
                </a:solidFill>
                <a:effectLst/>
                <a:latin typeface="+mn-lt"/>
                <a:ea typeface="+mn-ea"/>
                <a:cs typeface="+mn-cs"/>
              </a:rPr>
              <a:t>(White Gaussian Noise)</a:t>
            </a:r>
            <a:r>
              <a:rPr lang="zh-CN" altLang="en-US" sz="1200" b="1" kern="1200" dirty="0" smtClean="0">
                <a:solidFill>
                  <a:schemeClr val="tx1"/>
                </a:solidFill>
                <a:effectLst/>
                <a:latin typeface="+mn-lt"/>
                <a:ea typeface="+mn-ea"/>
                <a:cs typeface="+mn-cs"/>
              </a:rPr>
              <a:t>，他们的</a:t>
            </a:r>
            <a:r>
              <a:rPr lang="en-US" altLang="zh-CN" sz="1200" b="1" kern="1200" dirty="0" smtClean="0">
                <a:solidFill>
                  <a:schemeClr val="tx1"/>
                </a:solidFill>
                <a:effectLst/>
                <a:latin typeface="+mn-lt"/>
                <a:ea typeface="+mn-ea"/>
                <a:cs typeface="+mn-cs"/>
              </a:rPr>
              <a:t>covariance </a:t>
            </a:r>
            <a:r>
              <a:rPr lang="zh-CN" altLang="en-US" sz="1200" b="1" kern="1200" dirty="0" smtClean="0">
                <a:solidFill>
                  <a:schemeClr val="tx1"/>
                </a:solidFill>
                <a:effectLst/>
                <a:latin typeface="+mn-lt"/>
                <a:ea typeface="+mn-ea"/>
                <a:cs typeface="+mn-cs"/>
              </a:rPr>
              <a:t>分别是</a:t>
            </a:r>
            <a:r>
              <a:rPr lang="en-US" altLang="zh-CN" sz="1200" b="1" kern="1200" dirty="0" smtClean="0">
                <a:solidFill>
                  <a:schemeClr val="tx1"/>
                </a:solidFill>
                <a:effectLst/>
                <a:latin typeface="+mn-lt"/>
                <a:ea typeface="+mn-ea"/>
                <a:cs typeface="+mn-cs"/>
              </a:rPr>
              <a:t>Q</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R</a:t>
            </a:r>
            <a:r>
              <a:rPr lang="zh-CN" altLang="en-US" sz="1200" b="1" kern="1200" dirty="0" smtClean="0">
                <a:solidFill>
                  <a:schemeClr val="tx1"/>
                </a:solidFill>
                <a:effectLst/>
                <a:latin typeface="+mn-lt"/>
                <a:ea typeface="+mn-ea"/>
                <a:cs typeface="+mn-cs"/>
              </a:rPr>
              <a:t>（这里我们假设他们不随系统状态变化而变化）。</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EAE247B5-88E5-478A-A9C5-FAF3151D1076}" type="slidenum">
              <a:rPr lang="zh-CN" altLang="en-US" smtClean="0"/>
              <a:t>9</a:t>
            </a:fld>
            <a:endParaRPr lang="zh-CN" altLang="en-US"/>
          </a:p>
        </p:txBody>
      </p:sp>
    </p:spTree>
    <p:extLst>
      <p:ext uri="{BB962C8B-B14F-4D97-AF65-F5344CB8AC3E}">
        <p14:creationId xmlns:p14="http://schemas.microsoft.com/office/powerpoint/2010/main" val="1872035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effectLst/>
                <a:latin typeface="+mn-lt"/>
                <a:ea typeface="+mn-ea"/>
                <a:cs typeface="+mn-cs"/>
              </a:rPr>
              <a:t>对于满足上面的条件</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线性随机微分系统，过程和测量都是高斯白噪声</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，卡尔曼滤波器是最优的信息处理器。下面我们来用他们结合他们的</a:t>
            </a:r>
            <a:r>
              <a:rPr lang="en-US" altLang="zh-CN" sz="1200" b="1" kern="1200" dirty="0" err="1" smtClean="0">
                <a:solidFill>
                  <a:schemeClr val="tx1"/>
                </a:solidFill>
                <a:effectLst/>
                <a:latin typeface="+mn-lt"/>
                <a:ea typeface="+mn-ea"/>
                <a:cs typeface="+mn-cs"/>
              </a:rPr>
              <a:t>covariances</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来估算系统的最优化输出（类似上一节那个温度的例子）。</a:t>
            </a:r>
            <a:endParaRPr lang="zh-CN" altLang="en-US" dirty="0" smtClean="0">
              <a:effectLst/>
            </a:endParaRPr>
          </a:p>
          <a:p>
            <a:r>
              <a:rPr lang="zh-CN" altLang="en-US" sz="1200" b="1" kern="1200" dirty="0" smtClean="0">
                <a:solidFill>
                  <a:schemeClr val="bg1"/>
                </a:solidFill>
                <a:effectLst/>
                <a:latin typeface="+mn-lt"/>
                <a:ea typeface="+mn-ea"/>
                <a:cs typeface="+mn-cs"/>
              </a:rPr>
              <a:t>首先我们要利用系统的过程模型，来预测下一状态的系统。假设现在的系统状态是</a:t>
            </a:r>
            <a:r>
              <a:rPr lang="en-US" altLang="zh-CN" sz="1200" b="1" kern="1200" dirty="0" smtClean="0">
                <a:solidFill>
                  <a:schemeClr val="bg1"/>
                </a:solidFill>
                <a:effectLst/>
                <a:latin typeface="+mn-lt"/>
                <a:ea typeface="+mn-ea"/>
                <a:cs typeface="+mn-cs"/>
              </a:rPr>
              <a:t>k</a:t>
            </a:r>
            <a:r>
              <a:rPr lang="zh-CN" altLang="en-US" sz="1200" b="1" kern="1200" dirty="0" smtClean="0">
                <a:solidFill>
                  <a:schemeClr val="bg1"/>
                </a:solidFill>
                <a:effectLst/>
                <a:latin typeface="+mn-lt"/>
                <a:ea typeface="+mn-ea"/>
                <a:cs typeface="+mn-cs"/>
              </a:rPr>
              <a:t>，根据系统的模型，可以基于系统的上一状态而预测出现在状态：</a:t>
            </a:r>
            <a:endParaRPr lang="zh-CN" altLang="en-US" dirty="0" smtClean="0">
              <a:solidFill>
                <a:schemeClr val="bg1"/>
              </a:solidFill>
              <a:effectLst/>
            </a:endParaRPr>
          </a:p>
          <a:p>
            <a:r>
              <a:rPr lang="en-US" altLang="zh-CN" sz="1200" b="1" kern="1200" dirty="0" smtClean="0">
                <a:solidFill>
                  <a:schemeClr val="tx1"/>
                </a:solidFill>
                <a:effectLst/>
                <a:latin typeface="+mn-lt"/>
                <a:ea typeface="+mn-ea"/>
                <a:cs typeface="+mn-cs"/>
              </a:rPr>
              <a:t>X(k|k-1)=A X(k-1|k-1)+B U(k) ……….. (1)</a:t>
            </a:r>
            <a:endParaRPr lang="zh-CN" altLang="en-US" dirty="0" smtClean="0">
              <a:effectLst/>
            </a:endParaRPr>
          </a:p>
          <a:p>
            <a:r>
              <a:rPr lang="zh-CN" altLang="en-US" sz="1200" b="1" kern="1200" dirty="0" smtClean="0">
                <a:solidFill>
                  <a:schemeClr val="tx1"/>
                </a:solidFill>
                <a:effectLst/>
                <a:latin typeface="+mn-lt"/>
                <a:ea typeface="+mn-ea"/>
                <a:cs typeface="+mn-cs"/>
              </a:rPr>
              <a:t>式</a:t>
            </a:r>
            <a:r>
              <a:rPr lang="en-US" altLang="zh-CN" sz="1200" b="1" kern="1200" dirty="0" smtClean="0">
                <a:solidFill>
                  <a:schemeClr val="tx1"/>
                </a:solidFill>
                <a:effectLst/>
                <a:latin typeface="+mn-lt"/>
                <a:ea typeface="+mn-ea"/>
                <a:cs typeface="+mn-cs"/>
              </a:rPr>
              <a:t>(1)</a:t>
            </a:r>
            <a:r>
              <a:rPr lang="zh-CN" altLang="en-US" sz="1200" b="1" kern="1200" dirty="0" smtClean="0">
                <a:solidFill>
                  <a:schemeClr val="tx1"/>
                </a:solidFill>
                <a:effectLst/>
                <a:latin typeface="+mn-lt"/>
                <a:ea typeface="+mn-ea"/>
                <a:cs typeface="+mn-cs"/>
              </a:rPr>
              <a:t>中，</a:t>
            </a:r>
            <a:r>
              <a:rPr lang="en-US" altLang="zh-CN" sz="1200" b="1" kern="1200" dirty="0" smtClean="0">
                <a:solidFill>
                  <a:schemeClr val="tx1"/>
                </a:solidFill>
                <a:effectLst/>
                <a:latin typeface="+mn-lt"/>
                <a:ea typeface="+mn-ea"/>
                <a:cs typeface="+mn-cs"/>
              </a:rPr>
              <a:t>X(k|k-1)</a:t>
            </a:r>
            <a:r>
              <a:rPr lang="zh-CN" altLang="en-US" sz="1200" b="1" kern="1200" dirty="0" smtClean="0">
                <a:solidFill>
                  <a:schemeClr val="tx1"/>
                </a:solidFill>
                <a:effectLst/>
                <a:latin typeface="+mn-lt"/>
                <a:ea typeface="+mn-ea"/>
                <a:cs typeface="+mn-cs"/>
              </a:rPr>
              <a:t>是利用上一状态预测的结果，</a:t>
            </a:r>
            <a:r>
              <a:rPr lang="en-US" altLang="zh-CN" sz="1200" b="1" kern="1200" dirty="0" smtClean="0">
                <a:solidFill>
                  <a:schemeClr val="tx1"/>
                </a:solidFill>
                <a:effectLst/>
                <a:latin typeface="+mn-lt"/>
                <a:ea typeface="+mn-ea"/>
                <a:cs typeface="+mn-cs"/>
              </a:rPr>
              <a:t>X(k-1|k-1)</a:t>
            </a:r>
            <a:r>
              <a:rPr lang="zh-CN" altLang="en-US" sz="1200" b="1" kern="1200" dirty="0" smtClean="0">
                <a:solidFill>
                  <a:schemeClr val="tx1"/>
                </a:solidFill>
                <a:effectLst/>
                <a:latin typeface="+mn-lt"/>
                <a:ea typeface="+mn-ea"/>
                <a:cs typeface="+mn-cs"/>
              </a:rPr>
              <a:t>是上一状态最优的结果，</a:t>
            </a:r>
            <a:r>
              <a:rPr lang="en-US" altLang="zh-CN" sz="1200" b="1" kern="1200" dirty="0" smtClean="0">
                <a:solidFill>
                  <a:schemeClr val="tx1"/>
                </a:solidFill>
                <a:effectLst/>
                <a:latin typeface="+mn-lt"/>
                <a:ea typeface="+mn-ea"/>
                <a:cs typeface="+mn-cs"/>
              </a:rPr>
              <a:t>U(k)</a:t>
            </a:r>
            <a:r>
              <a:rPr lang="zh-CN" altLang="en-US" sz="1200" b="1" kern="1200" dirty="0" smtClean="0">
                <a:solidFill>
                  <a:schemeClr val="tx1"/>
                </a:solidFill>
                <a:effectLst/>
                <a:latin typeface="+mn-lt"/>
                <a:ea typeface="+mn-ea"/>
                <a:cs typeface="+mn-cs"/>
              </a:rPr>
              <a:t>为现在状态的控制量，如果没有控制量，它可以为</a:t>
            </a:r>
            <a:r>
              <a:rPr lang="en-US" altLang="zh-CN" sz="1200" b="1" kern="1200" dirty="0" smtClean="0">
                <a:solidFill>
                  <a:schemeClr val="tx1"/>
                </a:solidFill>
                <a:effectLst/>
                <a:latin typeface="+mn-lt"/>
                <a:ea typeface="+mn-ea"/>
                <a:cs typeface="+mn-cs"/>
              </a:rPr>
              <a:t>0</a:t>
            </a:r>
            <a:r>
              <a:rPr lang="zh-CN" altLang="en-US" sz="1200" b="1" kern="1200" dirty="0" smtClean="0">
                <a:solidFill>
                  <a:schemeClr val="tx1"/>
                </a:solidFill>
                <a:effectLst/>
                <a:latin typeface="+mn-lt"/>
                <a:ea typeface="+mn-ea"/>
                <a:cs typeface="+mn-cs"/>
              </a:rPr>
              <a:t>。</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到现在为止，我们的系统结果已经更新了，可是，对应于</a:t>
            </a:r>
            <a:r>
              <a:rPr lang="en-US" altLang="zh-CN" sz="1200" b="1" kern="1200" dirty="0" smtClean="0">
                <a:solidFill>
                  <a:schemeClr val="tx1"/>
                </a:solidFill>
                <a:effectLst/>
                <a:latin typeface="+mn-lt"/>
                <a:ea typeface="+mn-ea"/>
                <a:cs typeface="+mn-cs"/>
              </a:rPr>
              <a:t>X(k|k-1)</a:t>
            </a:r>
            <a:r>
              <a:rPr lang="zh-CN" altLang="en-US"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还没更新。我们用</a:t>
            </a:r>
            <a:r>
              <a:rPr lang="en-US" altLang="zh-CN" sz="1200" b="1" kern="1200" dirty="0" smtClean="0">
                <a:solidFill>
                  <a:schemeClr val="tx1"/>
                </a:solidFill>
                <a:effectLst/>
                <a:latin typeface="+mn-lt"/>
                <a:ea typeface="+mn-ea"/>
                <a:cs typeface="+mn-cs"/>
              </a:rPr>
              <a:t>P</a:t>
            </a:r>
            <a:r>
              <a:rPr lang="zh-CN" altLang="en-US" sz="1200" b="1" kern="1200" dirty="0" smtClean="0">
                <a:solidFill>
                  <a:schemeClr val="tx1"/>
                </a:solidFill>
                <a:effectLst/>
                <a:latin typeface="+mn-lt"/>
                <a:ea typeface="+mn-ea"/>
                <a:cs typeface="+mn-cs"/>
              </a:rPr>
              <a:t>表示</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a:t>
            </a:r>
            <a:endParaRPr lang="zh-CN" altLang="en-US" dirty="0" smtClean="0">
              <a:effectLst/>
            </a:endParaRPr>
          </a:p>
          <a:p>
            <a:r>
              <a:rPr lang="en-US" altLang="zh-CN" sz="1200" b="1" kern="1200" dirty="0" smtClean="0">
                <a:solidFill>
                  <a:schemeClr val="tx1"/>
                </a:solidFill>
                <a:effectLst/>
                <a:latin typeface="+mn-lt"/>
                <a:ea typeface="+mn-ea"/>
                <a:cs typeface="+mn-cs"/>
              </a:rPr>
              <a:t>P(k|k-1)=A P(k-1|k-1) A’+Q ……… (2)</a:t>
            </a:r>
            <a:endParaRPr lang="zh-CN" altLang="en-US" dirty="0" smtClean="0">
              <a:effectLst/>
            </a:endParaRPr>
          </a:p>
          <a:p>
            <a:r>
              <a:rPr lang="zh-CN" altLang="en-US" sz="1200" b="1" kern="1200" dirty="0" smtClean="0">
                <a:solidFill>
                  <a:schemeClr val="tx1"/>
                </a:solidFill>
                <a:effectLst/>
                <a:latin typeface="+mn-lt"/>
                <a:ea typeface="+mn-ea"/>
                <a:cs typeface="+mn-cs"/>
              </a:rPr>
              <a:t>式</a:t>
            </a:r>
            <a:r>
              <a:rPr lang="en-US" altLang="zh-CN" sz="1200" b="1" kern="1200" dirty="0" smtClean="0">
                <a:solidFill>
                  <a:schemeClr val="tx1"/>
                </a:solidFill>
                <a:effectLst/>
                <a:latin typeface="+mn-lt"/>
                <a:ea typeface="+mn-ea"/>
                <a:cs typeface="+mn-cs"/>
              </a:rPr>
              <a:t>(2)</a:t>
            </a:r>
            <a:r>
              <a:rPr lang="zh-CN" altLang="en-US" sz="1200" b="1" kern="1200" dirty="0" smtClean="0">
                <a:solidFill>
                  <a:schemeClr val="tx1"/>
                </a:solidFill>
                <a:effectLst/>
                <a:latin typeface="+mn-lt"/>
                <a:ea typeface="+mn-ea"/>
                <a:cs typeface="+mn-cs"/>
              </a:rPr>
              <a:t>中，</a:t>
            </a:r>
            <a:r>
              <a:rPr lang="en-US" altLang="zh-CN" sz="1200" b="1" kern="1200" dirty="0" smtClean="0">
                <a:solidFill>
                  <a:schemeClr val="tx1"/>
                </a:solidFill>
                <a:effectLst/>
                <a:latin typeface="+mn-lt"/>
                <a:ea typeface="+mn-ea"/>
                <a:cs typeface="+mn-cs"/>
              </a:rPr>
              <a:t>P(k|k-1)</a:t>
            </a:r>
            <a:r>
              <a:rPr lang="zh-CN" altLang="en-US" sz="1200" b="1" kern="1200" dirty="0" smtClean="0">
                <a:solidFill>
                  <a:schemeClr val="tx1"/>
                </a:solidFill>
                <a:effectLst/>
                <a:latin typeface="+mn-lt"/>
                <a:ea typeface="+mn-ea"/>
                <a:cs typeface="+mn-cs"/>
              </a:rPr>
              <a:t>是</a:t>
            </a:r>
            <a:r>
              <a:rPr lang="en-US" altLang="zh-CN" sz="1200" b="1" kern="1200" dirty="0" smtClean="0">
                <a:solidFill>
                  <a:schemeClr val="tx1"/>
                </a:solidFill>
                <a:effectLst/>
                <a:latin typeface="+mn-lt"/>
                <a:ea typeface="+mn-ea"/>
                <a:cs typeface="+mn-cs"/>
              </a:rPr>
              <a:t>X(k|k-1)</a:t>
            </a:r>
            <a:r>
              <a:rPr lang="zh-CN" altLang="en-US" sz="1200" b="1" kern="1200" dirty="0" smtClean="0">
                <a:solidFill>
                  <a:schemeClr val="tx1"/>
                </a:solidFill>
                <a:effectLst/>
                <a:latin typeface="+mn-lt"/>
                <a:ea typeface="+mn-ea"/>
                <a:cs typeface="+mn-cs"/>
              </a:rPr>
              <a:t>对应的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P(k-1|k-1)</a:t>
            </a:r>
            <a:r>
              <a:rPr lang="zh-CN" altLang="en-US" sz="1200" b="1" kern="1200" dirty="0" smtClean="0">
                <a:solidFill>
                  <a:schemeClr val="tx1"/>
                </a:solidFill>
                <a:effectLst/>
                <a:latin typeface="+mn-lt"/>
                <a:ea typeface="+mn-ea"/>
                <a:cs typeface="+mn-cs"/>
              </a:rPr>
              <a:t>是</a:t>
            </a:r>
            <a:r>
              <a:rPr lang="en-US" altLang="zh-CN" sz="1200" b="1" kern="1200" dirty="0" smtClean="0">
                <a:solidFill>
                  <a:schemeClr val="tx1"/>
                </a:solidFill>
                <a:effectLst/>
                <a:latin typeface="+mn-lt"/>
                <a:ea typeface="+mn-ea"/>
                <a:cs typeface="+mn-cs"/>
              </a:rPr>
              <a:t>X(k-1|k-1)</a:t>
            </a:r>
            <a:r>
              <a:rPr lang="zh-CN" altLang="en-US" sz="1200" b="1" kern="1200" dirty="0" smtClean="0">
                <a:solidFill>
                  <a:schemeClr val="tx1"/>
                </a:solidFill>
                <a:effectLst/>
                <a:latin typeface="+mn-lt"/>
                <a:ea typeface="+mn-ea"/>
                <a:cs typeface="+mn-cs"/>
              </a:rPr>
              <a:t>对应的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A’</a:t>
            </a:r>
            <a:r>
              <a:rPr lang="zh-CN" altLang="en-US" sz="1200" b="1" kern="1200" dirty="0" smtClean="0">
                <a:solidFill>
                  <a:schemeClr val="tx1"/>
                </a:solidFill>
                <a:effectLst/>
                <a:latin typeface="+mn-lt"/>
                <a:ea typeface="+mn-ea"/>
                <a:cs typeface="+mn-cs"/>
              </a:rPr>
              <a:t>表示</a:t>
            </a:r>
            <a:r>
              <a:rPr lang="en-US" altLang="zh-CN" sz="1200" b="1" kern="1200" dirty="0" smtClean="0">
                <a:solidFill>
                  <a:schemeClr val="tx1"/>
                </a:solidFill>
                <a:effectLst/>
                <a:latin typeface="+mn-lt"/>
                <a:ea typeface="+mn-ea"/>
                <a:cs typeface="+mn-cs"/>
              </a:rPr>
              <a:t>A</a:t>
            </a:r>
            <a:r>
              <a:rPr lang="zh-CN" altLang="en-US" sz="1200" b="1" kern="1200" dirty="0" smtClean="0">
                <a:solidFill>
                  <a:schemeClr val="tx1"/>
                </a:solidFill>
                <a:effectLst/>
                <a:latin typeface="+mn-lt"/>
                <a:ea typeface="+mn-ea"/>
                <a:cs typeface="+mn-cs"/>
              </a:rPr>
              <a:t>的转置矩阵，</a:t>
            </a:r>
            <a:r>
              <a:rPr lang="en-US" altLang="zh-CN" sz="1200" b="1" kern="1200" dirty="0" smtClean="0">
                <a:solidFill>
                  <a:schemeClr val="tx1"/>
                </a:solidFill>
                <a:effectLst/>
                <a:latin typeface="+mn-lt"/>
                <a:ea typeface="+mn-ea"/>
                <a:cs typeface="+mn-cs"/>
              </a:rPr>
              <a:t>Q</a:t>
            </a:r>
            <a:r>
              <a:rPr lang="zh-CN" altLang="en-US" sz="1200" b="1" kern="1200" dirty="0" smtClean="0">
                <a:solidFill>
                  <a:schemeClr val="tx1"/>
                </a:solidFill>
                <a:effectLst/>
                <a:latin typeface="+mn-lt"/>
                <a:ea typeface="+mn-ea"/>
                <a:cs typeface="+mn-cs"/>
              </a:rPr>
              <a:t>是系统过程的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。式子</a:t>
            </a:r>
            <a:r>
              <a:rPr lang="en-US" altLang="zh-CN" sz="1200" b="1" kern="1200" dirty="0" smtClean="0">
                <a:solidFill>
                  <a:schemeClr val="tx1"/>
                </a:solidFill>
                <a:effectLst/>
                <a:latin typeface="+mn-lt"/>
                <a:ea typeface="+mn-ea"/>
                <a:cs typeface="+mn-cs"/>
              </a:rPr>
              <a:t>1</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2</a:t>
            </a:r>
            <a:r>
              <a:rPr lang="zh-CN" altLang="en-US" sz="1200" b="1" kern="1200" dirty="0" smtClean="0">
                <a:solidFill>
                  <a:schemeClr val="tx1"/>
                </a:solidFill>
                <a:effectLst/>
                <a:latin typeface="+mn-lt"/>
                <a:ea typeface="+mn-ea"/>
                <a:cs typeface="+mn-cs"/>
              </a:rPr>
              <a:t>就是卡尔曼滤波器</a:t>
            </a:r>
            <a:r>
              <a:rPr lang="en-US" altLang="zh-CN" sz="1200" b="1" kern="1200" dirty="0" smtClean="0">
                <a:solidFill>
                  <a:schemeClr val="tx1"/>
                </a:solidFill>
                <a:effectLst/>
                <a:latin typeface="+mn-lt"/>
                <a:ea typeface="+mn-ea"/>
                <a:cs typeface="+mn-cs"/>
              </a:rPr>
              <a:t>5</a:t>
            </a:r>
            <a:r>
              <a:rPr lang="zh-CN" altLang="en-US" sz="1200" b="1" kern="1200" dirty="0" smtClean="0">
                <a:solidFill>
                  <a:schemeClr val="tx1"/>
                </a:solidFill>
                <a:effectLst/>
                <a:latin typeface="+mn-lt"/>
                <a:ea typeface="+mn-ea"/>
                <a:cs typeface="+mn-cs"/>
              </a:rPr>
              <a:t>个公式当中的前两个，也就是对系统的预测。</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现在我们有了现在状态的预测结果，然后我们再收集现在状态的测量值。结合预测值和测量值，我们可以得到现在状态</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的最优化估算值</a:t>
            </a:r>
            <a:r>
              <a:rPr lang="en-US" altLang="zh-CN" sz="1200" b="1" kern="1200" dirty="0" smtClean="0">
                <a:solidFill>
                  <a:schemeClr val="tx1"/>
                </a:solidFill>
                <a:effectLst/>
                <a:latin typeface="+mn-lt"/>
                <a:ea typeface="+mn-ea"/>
                <a:cs typeface="+mn-cs"/>
              </a:rPr>
              <a:t>X(</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a:t>
            </a:r>
            <a:endParaRPr lang="zh-CN" altLang="en-US" dirty="0" smtClean="0">
              <a:effectLst/>
            </a:endParaRPr>
          </a:p>
          <a:p>
            <a:r>
              <a:rPr lang="en-US" altLang="zh-CN" sz="1200" b="1" kern="1200" dirty="0" smtClean="0">
                <a:solidFill>
                  <a:schemeClr val="tx1"/>
                </a:solidFill>
                <a:effectLst/>
                <a:latin typeface="+mn-lt"/>
                <a:ea typeface="+mn-ea"/>
                <a:cs typeface="+mn-cs"/>
              </a:rPr>
              <a:t>X(</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 X(k|k-1)+Kg(k) (Z(k)-H X(k|k-1)) ……… (3)</a:t>
            </a:r>
            <a:endParaRPr lang="zh-CN" altLang="en-US" dirty="0" smtClean="0">
              <a:effectLst/>
            </a:endParaRPr>
          </a:p>
          <a:p>
            <a:r>
              <a:rPr lang="zh-CN" altLang="en-US" sz="1200" b="1" kern="1200" dirty="0" smtClean="0">
                <a:solidFill>
                  <a:schemeClr val="tx1"/>
                </a:solidFill>
                <a:effectLst/>
                <a:latin typeface="+mn-lt"/>
                <a:ea typeface="+mn-ea"/>
                <a:cs typeface="+mn-cs"/>
              </a:rPr>
              <a:t>其中</a:t>
            </a:r>
            <a:r>
              <a:rPr lang="en-US" altLang="zh-CN" sz="1200" b="1" kern="1200" dirty="0" smtClean="0">
                <a:solidFill>
                  <a:schemeClr val="tx1"/>
                </a:solidFill>
                <a:effectLst/>
                <a:latin typeface="+mn-lt"/>
                <a:ea typeface="+mn-ea"/>
                <a:cs typeface="+mn-cs"/>
              </a:rPr>
              <a:t>Kg</a:t>
            </a:r>
            <a:r>
              <a:rPr lang="zh-CN" altLang="en-US" sz="1200" b="1" kern="1200" dirty="0" smtClean="0">
                <a:solidFill>
                  <a:schemeClr val="tx1"/>
                </a:solidFill>
                <a:effectLst/>
                <a:latin typeface="+mn-lt"/>
                <a:ea typeface="+mn-ea"/>
                <a:cs typeface="+mn-cs"/>
              </a:rPr>
              <a:t>为卡尔曼增益</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Kalman</a:t>
            </a:r>
            <a:r>
              <a:rPr lang="en-US" altLang="zh-CN" sz="1200" b="1" kern="1200" dirty="0" smtClean="0">
                <a:solidFill>
                  <a:schemeClr val="tx1"/>
                </a:solidFill>
                <a:effectLst/>
                <a:latin typeface="+mn-lt"/>
                <a:ea typeface="+mn-ea"/>
                <a:cs typeface="+mn-cs"/>
              </a:rPr>
              <a:t> Gain)</a:t>
            </a:r>
            <a:r>
              <a:rPr lang="zh-CN" altLang="en-US" sz="1200" b="1" kern="1200" dirty="0" smtClean="0">
                <a:solidFill>
                  <a:schemeClr val="tx1"/>
                </a:solidFill>
                <a:effectLst/>
                <a:latin typeface="+mn-lt"/>
                <a:ea typeface="+mn-ea"/>
                <a:cs typeface="+mn-cs"/>
              </a:rPr>
              <a:t>：</a:t>
            </a:r>
            <a:endParaRPr lang="zh-CN" altLang="en-US" dirty="0" smtClean="0">
              <a:effectLst/>
            </a:endParaRPr>
          </a:p>
          <a:p>
            <a:r>
              <a:rPr lang="en-US" altLang="zh-CN" sz="1200" b="1" kern="1200" dirty="0" smtClean="0">
                <a:solidFill>
                  <a:schemeClr val="tx1"/>
                </a:solidFill>
                <a:effectLst/>
                <a:latin typeface="+mn-lt"/>
                <a:ea typeface="+mn-ea"/>
                <a:cs typeface="+mn-cs"/>
              </a:rPr>
              <a:t>Kg(k)= P(k|k-1) H’ / (H P(k|k-1) H’ + R) ……… (4)</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到现在为止，我们已经得到了</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状态下最优的估算值</a:t>
            </a:r>
            <a:r>
              <a:rPr lang="en-US" altLang="zh-CN" sz="1200" b="1" kern="1200" dirty="0" smtClean="0">
                <a:solidFill>
                  <a:schemeClr val="tx1"/>
                </a:solidFill>
                <a:effectLst/>
                <a:latin typeface="+mn-lt"/>
                <a:ea typeface="+mn-ea"/>
                <a:cs typeface="+mn-cs"/>
              </a:rPr>
              <a:t>X(</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。但是为了要另卡尔曼滤波器不断的运行下去直到系统过程结束，我们还要更新</a:t>
            </a:r>
            <a:r>
              <a:rPr lang="en-US" altLang="zh-CN" sz="1200" b="1" kern="1200" dirty="0" smtClean="0">
                <a:solidFill>
                  <a:schemeClr val="tx1"/>
                </a:solidFill>
                <a:effectLst/>
                <a:latin typeface="+mn-lt"/>
                <a:ea typeface="+mn-ea"/>
                <a:cs typeface="+mn-cs"/>
              </a:rPr>
              <a:t>k</a:t>
            </a:r>
            <a:r>
              <a:rPr lang="zh-CN" altLang="en-US" sz="1200" b="1" kern="1200" dirty="0" smtClean="0">
                <a:solidFill>
                  <a:schemeClr val="tx1"/>
                </a:solidFill>
                <a:effectLst/>
                <a:latin typeface="+mn-lt"/>
                <a:ea typeface="+mn-ea"/>
                <a:cs typeface="+mn-cs"/>
              </a:rPr>
              <a:t>状态下</a:t>
            </a:r>
            <a:r>
              <a:rPr lang="en-US" altLang="zh-CN" sz="1200" b="1" kern="1200" dirty="0" smtClean="0">
                <a:solidFill>
                  <a:schemeClr val="tx1"/>
                </a:solidFill>
                <a:effectLst/>
                <a:latin typeface="+mn-lt"/>
                <a:ea typeface="+mn-ea"/>
                <a:cs typeface="+mn-cs"/>
              </a:rPr>
              <a:t>X(</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covariance</a:t>
            </a:r>
            <a:r>
              <a:rPr lang="zh-CN" altLang="en-US" sz="1200" b="1" kern="1200" dirty="0" smtClean="0">
                <a:solidFill>
                  <a:schemeClr val="tx1"/>
                </a:solidFill>
                <a:effectLst/>
                <a:latin typeface="+mn-lt"/>
                <a:ea typeface="+mn-ea"/>
                <a:cs typeface="+mn-cs"/>
              </a:rPr>
              <a:t>：</a:t>
            </a:r>
            <a:endParaRPr lang="zh-CN" altLang="en-US" dirty="0" smtClean="0">
              <a:effectLst/>
            </a:endParaRPr>
          </a:p>
          <a:p>
            <a:r>
              <a:rPr lang="en-US" altLang="zh-CN" sz="1200" b="1" kern="1200" dirty="0" smtClean="0">
                <a:solidFill>
                  <a:schemeClr val="tx1"/>
                </a:solidFill>
                <a:effectLst/>
                <a:latin typeface="+mn-lt"/>
                <a:ea typeface="+mn-ea"/>
                <a:cs typeface="+mn-cs"/>
              </a:rPr>
              <a:t>P(</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I-Kg(k) H</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P(k|k-1) ……… (5)</a:t>
            </a:r>
            <a:endParaRPr lang="zh-CN" altLang="en-US" dirty="0" smtClean="0">
              <a:effectLst/>
            </a:endParaRPr>
          </a:p>
          <a:p>
            <a:r>
              <a:rPr lang="zh-CN" altLang="en-US" sz="1200" b="1" kern="1200" dirty="0" smtClean="0">
                <a:solidFill>
                  <a:schemeClr val="tx1"/>
                </a:solidFill>
                <a:effectLst/>
                <a:latin typeface="+mn-lt"/>
                <a:ea typeface="+mn-ea"/>
                <a:cs typeface="+mn-cs"/>
              </a:rPr>
              <a:t>其中</a:t>
            </a:r>
            <a:r>
              <a:rPr lang="en-US" altLang="zh-CN" sz="1200" b="1" kern="1200" dirty="0" smtClean="0">
                <a:solidFill>
                  <a:schemeClr val="tx1"/>
                </a:solidFill>
                <a:effectLst/>
                <a:latin typeface="+mn-lt"/>
                <a:ea typeface="+mn-ea"/>
                <a:cs typeface="+mn-cs"/>
              </a:rPr>
              <a:t>I </a:t>
            </a:r>
            <a:r>
              <a:rPr lang="zh-CN" altLang="en-US" sz="1200" b="1" kern="1200" dirty="0" smtClean="0">
                <a:solidFill>
                  <a:schemeClr val="tx1"/>
                </a:solidFill>
                <a:effectLst/>
                <a:latin typeface="+mn-lt"/>
                <a:ea typeface="+mn-ea"/>
                <a:cs typeface="+mn-cs"/>
              </a:rPr>
              <a:t>为</a:t>
            </a:r>
            <a:r>
              <a:rPr lang="en-US" altLang="zh-CN" sz="1200" b="1" kern="1200" dirty="0" smtClean="0">
                <a:solidFill>
                  <a:schemeClr val="tx1"/>
                </a:solidFill>
                <a:effectLst/>
                <a:latin typeface="+mn-lt"/>
                <a:ea typeface="+mn-ea"/>
                <a:cs typeface="+mn-cs"/>
              </a:rPr>
              <a:t>1</a:t>
            </a:r>
            <a:r>
              <a:rPr lang="zh-CN" altLang="en-US" sz="1200" b="1" kern="1200" dirty="0" smtClean="0">
                <a:solidFill>
                  <a:schemeClr val="tx1"/>
                </a:solidFill>
                <a:effectLst/>
                <a:latin typeface="+mn-lt"/>
                <a:ea typeface="+mn-ea"/>
                <a:cs typeface="+mn-cs"/>
              </a:rPr>
              <a:t>的矩阵，对于单模型单测量，</a:t>
            </a:r>
            <a:r>
              <a:rPr lang="en-US" altLang="zh-CN" sz="1200" b="1" kern="1200" dirty="0" smtClean="0">
                <a:solidFill>
                  <a:schemeClr val="tx1"/>
                </a:solidFill>
                <a:effectLst/>
                <a:latin typeface="+mn-lt"/>
                <a:ea typeface="+mn-ea"/>
                <a:cs typeface="+mn-cs"/>
              </a:rPr>
              <a:t>I=1</a:t>
            </a:r>
            <a:r>
              <a:rPr lang="zh-CN" altLang="en-US" sz="1200" b="1" kern="1200" dirty="0" smtClean="0">
                <a:solidFill>
                  <a:schemeClr val="tx1"/>
                </a:solidFill>
                <a:effectLst/>
                <a:latin typeface="+mn-lt"/>
                <a:ea typeface="+mn-ea"/>
                <a:cs typeface="+mn-cs"/>
              </a:rPr>
              <a:t>。当系统进入</a:t>
            </a:r>
            <a:r>
              <a:rPr lang="en-US" altLang="zh-CN" sz="1200" b="1" kern="1200" dirty="0" smtClean="0">
                <a:solidFill>
                  <a:schemeClr val="tx1"/>
                </a:solidFill>
                <a:effectLst/>
                <a:latin typeface="+mn-lt"/>
                <a:ea typeface="+mn-ea"/>
                <a:cs typeface="+mn-cs"/>
              </a:rPr>
              <a:t>k+1</a:t>
            </a:r>
            <a:r>
              <a:rPr lang="zh-CN" altLang="en-US" sz="1200" b="1" kern="1200" dirty="0" smtClean="0">
                <a:solidFill>
                  <a:schemeClr val="tx1"/>
                </a:solidFill>
                <a:effectLst/>
                <a:latin typeface="+mn-lt"/>
                <a:ea typeface="+mn-ea"/>
                <a:cs typeface="+mn-cs"/>
              </a:rPr>
              <a:t>状态时，</a:t>
            </a:r>
            <a:r>
              <a:rPr lang="en-US" altLang="zh-CN" sz="1200" b="1" kern="1200" dirty="0" smtClean="0">
                <a:solidFill>
                  <a:schemeClr val="tx1"/>
                </a:solidFill>
                <a:effectLst/>
                <a:latin typeface="+mn-lt"/>
                <a:ea typeface="+mn-ea"/>
                <a:cs typeface="+mn-cs"/>
              </a:rPr>
              <a:t>P(</a:t>
            </a:r>
            <a:r>
              <a:rPr lang="en-US" altLang="zh-CN" sz="1200" b="1" kern="1200" dirty="0" err="1" smtClean="0">
                <a:solidFill>
                  <a:schemeClr val="tx1"/>
                </a:solidFill>
                <a:effectLst/>
                <a:latin typeface="+mn-lt"/>
                <a:ea typeface="+mn-ea"/>
                <a:cs typeface="+mn-cs"/>
              </a:rPr>
              <a:t>k|k</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就是式子</a:t>
            </a:r>
            <a:r>
              <a:rPr lang="en-US" altLang="zh-CN" sz="1200" b="1" kern="1200" dirty="0" smtClean="0">
                <a:solidFill>
                  <a:schemeClr val="tx1"/>
                </a:solidFill>
                <a:effectLst/>
                <a:latin typeface="+mn-lt"/>
                <a:ea typeface="+mn-ea"/>
                <a:cs typeface="+mn-cs"/>
              </a:rPr>
              <a:t>(2)</a:t>
            </a:r>
            <a:r>
              <a:rPr lang="zh-CN" altLang="en-US"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P(k-1|k-1)</a:t>
            </a:r>
            <a:r>
              <a:rPr lang="zh-CN" altLang="en-US" sz="1200" b="1" kern="1200" dirty="0" smtClean="0">
                <a:solidFill>
                  <a:schemeClr val="tx1"/>
                </a:solidFill>
                <a:effectLst/>
                <a:latin typeface="+mn-lt"/>
                <a:ea typeface="+mn-ea"/>
                <a:cs typeface="+mn-cs"/>
              </a:rPr>
              <a:t>。这样，算法就可以自回归的运算下去。</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卡尔曼滤波器的原理基本描述了，式子</a:t>
            </a:r>
            <a:r>
              <a:rPr lang="en-US" altLang="zh-CN" sz="1200" b="1" kern="1200" dirty="0" smtClean="0">
                <a:solidFill>
                  <a:schemeClr val="tx1"/>
                </a:solidFill>
                <a:effectLst/>
                <a:latin typeface="+mn-lt"/>
                <a:ea typeface="+mn-ea"/>
                <a:cs typeface="+mn-cs"/>
              </a:rPr>
              <a:t>1</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2</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3</a:t>
            </a:r>
            <a:r>
              <a:rPr lang="zh-CN" altLang="en-US"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4</a:t>
            </a:r>
            <a:r>
              <a:rPr lang="zh-CN" altLang="en-US" sz="1200" b="1" kern="1200" dirty="0" smtClean="0">
                <a:solidFill>
                  <a:schemeClr val="tx1"/>
                </a:solidFill>
                <a:effectLst/>
                <a:latin typeface="+mn-lt"/>
                <a:ea typeface="+mn-ea"/>
                <a:cs typeface="+mn-cs"/>
              </a:rPr>
              <a:t>和</a:t>
            </a:r>
            <a:r>
              <a:rPr lang="en-US" altLang="zh-CN" sz="1200" b="1" kern="1200" dirty="0" smtClean="0">
                <a:solidFill>
                  <a:schemeClr val="tx1"/>
                </a:solidFill>
                <a:effectLst/>
                <a:latin typeface="+mn-lt"/>
                <a:ea typeface="+mn-ea"/>
                <a:cs typeface="+mn-cs"/>
              </a:rPr>
              <a:t>5</a:t>
            </a:r>
            <a:r>
              <a:rPr lang="zh-CN" altLang="en-US" sz="1200" b="1" kern="1200" dirty="0" smtClean="0">
                <a:solidFill>
                  <a:schemeClr val="tx1"/>
                </a:solidFill>
                <a:effectLst/>
                <a:latin typeface="+mn-lt"/>
                <a:ea typeface="+mn-ea"/>
                <a:cs typeface="+mn-cs"/>
              </a:rPr>
              <a:t>就是他的</a:t>
            </a:r>
            <a:r>
              <a:rPr lang="en-US" altLang="zh-CN" sz="1200" b="1" kern="1200" dirty="0" smtClean="0">
                <a:solidFill>
                  <a:schemeClr val="tx1"/>
                </a:solidFill>
                <a:effectLst/>
                <a:latin typeface="+mn-lt"/>
                <a:ea typeface="+mn-ea"/>
                <a:cs typeface="+mn-cs"/>
              </a:rPr>
              <a:t>5 </a:t>
            </a:r>
            <a:r>
              <a:rPr lang="zh-CN" altLang="en-US" sz="1200" b="1" kern="1200" dirty="0" smtClean="0">
                <a:solidFill>
                  <a:schemeClr val="tx1"/>
                </a:solidFill>
                <a:effectLst/>
                <a:latin typeface="+mn-lt"/>
                <a:ea typeface="+mn-ea"/>
                <a:cs typeface="+mn-cs"/>
              </a:rPr>
              <a:t>个基本公式。根据这</a:t>
            </a:r>
            <a:r>
              <a:rPr lang="en-US" altLang="zh-CN" sz="1200" b="1" kern="1200" dirty="0" smtClean="0">
                <a:solidFill>
                  <a:schemeClr val="tx1"/>
                </a:solidFill>
                <a:effectLst/>
                <a:latin typeface="+mn-lt"/>
                <a:ea typeface="+mn-ea"/>
                <a:cs typeface="+mn-cs"/>
              </a:rPr>
              <a:t>5</a:t>
            </a:r>
            <a:r>
              <a:rPr lang="zh-CN" altLang="en-US" sz="1200" b="1" kern="1200" dirty="0" smtClean="0">
                <a:solidFill>
                  <a:schemeClr val="tx1"/>
                </a:solidFill>
                <a:effectLst/>
                <a:latin typeface="+mn-lt"/>
                <a:ea typeface="+mn-ea"/>
                <a:cs typeface="+mn-cs"/>
              </a:rPr>
              <a:t>个公式，可以很容易的实现计算机的程序。</a:t>
            </a:r>
            <a:endParaRPr lang="zh-CN" altLang="en-US" dirty="0" smtClean="0">
              <a:effectLst/>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AE247B5-88E5-478A-A9C5-FAF3151D1076}" type="slidenum">
              <a:rPr lang="zh-CN" altLang="en-US" smtClean="0"/>
              <a:t>10</a:t>
            </a:fld>
            <a:endParaRPr lang="zh-CN" altLang="en-US"/>
          </a:p>
        </p:txBody>
      </p:sp>
    </p:spTree>
    <p:extLst>
      <p:ext uri="{BB962C8B-B14F-4D97-AF65-F5344CB8AC3E}">
        <p14:creationId xmlns:p14="http://schemas.microsoft.com/office/powerpoint/2010/main" val="358885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4/22/2017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4/22/2017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Kalman.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a:effectLst/>
              </a:rPr>
              <a:t>Kalman</a:t>
            </a:r>
            <a:r>
              <a:rPr lang="zh-CN" altLang="zh-CN" b="1" dirty="0" smtClean="0">
                <a:effectLst/>
              </a:rPr>
              <a:t>滤波器</a:t>
            </a:r>
            <a:endParaRPr lang="zh-CN" altLang="en-US" dirty="0"/>
          </a:p>
        </p:txBody>
      </p:sp>
      <p:sp>
        <p:nvSpPr>
          <p:cNvPr id="3" name="副标题 2"/>
          <p:cNvSpPr>
            <a:spLocks noGrp="1"/>
          </p:cNvSpPr>
          <p:nvPr>
            <p:ph type="subTitle" idx="1"/>
          </p:nvPr>
        </p:nvSpPr>
        <p:spPr/>
        <p:txBody>
          <a:bodyPr/>
          <a:lstStyle/>
          <a:p>
            <a:r>
              <a:rPr lang="en-US" altLang="zh-CN" dirty="0" smtClean="0"/>
              <a:t>Computer Vision</a:t>
            </a:r>
          </a:p>
          <a:p>
            <a:r>
              <a:rPr lang="en-US" altLang="zh-CN" dirty="0" smtClean="0"/>
              <a:t>Chen </a:t>
            </a:r>
            <a:r>
              <a:rPr lang="en-US" altLang="zh-CN" dirty="0" err="1" smtClean="0"/>
              <a:t>Kehao</a:t>
            </a:r>
            <a:endParaRPr lang="zh-CN" altLang="en-US" dirty="0"/>
          </a:p>
        </p:txBody>
      </p:sp>
    </p:spTree>
    <p:extLst>
      <p:ext uri="{BB962C8B-B14F-4D97-AF65-F5344CB8AC3E}">
        <p14:creationId xmlns:p14="http://schemas.microsoft.com/office/powerpoint/2010/main" val="3599177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cap="none">
                <a:ln>
                  <a:noFill/>
                </a:ln>
                <a:solidFill>
                  <a:schemeClr val="tx2"/>
                </a:solidFill>
                <a:effectLst/>
                <a:latin typeface="微软雅黑" panose="020B0503020204020204" pitchFamily="34" charset="-122"/>
                <a:ea typeface="微软雅黑" panose="020B0503020204020204" pitchFamily="34" charset="-122"/>
              </a:rPr>
              <a:t>卡尔曼滤波器算法</a:t>
            </a:r>
            <a:endParaRPr lang="zh-CN" altLang="en-US"/>
          </a:p>
        </p:txBody>
      </p:sp>
      <p:sp>
        <p:nvSpPr>
          <p:cNvPr id="3" name="内容占位符 2"/>
          <p:cNvSpPr>
            <a:spLocks noGrp="1"/>
          </p:cNvSpPr>
          <p:nvPr>
            <p:ph idx="1"/>
          </p:nvPr>
        </p:nvSpPr>
        <p:spPr>
          <a:xfrm>
            <a:off x="1141413" y="2805544"/>
            <a:ext cx="9905998" cy="3124201"/>
          </a:xfrm>
        </p:spPr>
        <p:txBody>
          <a:bodyPr/>
          <a:lstStyle/>
          <a:p>
            <a:r>
              <a:rPr lang="en-US" altLang="zh-CN" b="1" dirty="0" smtClean="0">
                <a:solidFill>
                  <a:schemeClr val="tx1"/>
                </a:solidFill>
                <a:effectLst/>
              </a:rPr>
              <a:t>X(k|k-1</a:t>
            </a:r>
            <a:r>
              <a:rPr lang="en-US" altLang="zh-CN" b="1" dirty="0">
                <a:solidFill>
                  <a:schemeClr val="tx1"/>
                </a:solidFill>
                <a:effectLst/>
              </a:rPr>
              <a:t>)=A X(k-1|k-1)+B U(k) ……….. (1)</a:t>
            </a:r>
            <a:endParaRPr lang="zh-CN" altLang="en-US" dirty="0">
              <a:effectLst/>
            </a:endParaRPr>
          </a:p>
          <a:p>
            <a:r>
              <a:rPr lang="en-US" altLang="zh-CN" b="1" dirty="0">
                <a:solidFill>
                  <a:schemeClr val="tx1"/>
                </a:solidFill>
                <a:effectLst/>
              </a:rPr>
              <a:t>P(k|k-1)=A P(k-1|k-1) A’+Q ……… (2</a:t>
            </a:r>
            <a:r>
              <a:rPr lang="en-US" altLang="zh-CN" b="1" dirty="0" smtClean="0">
                <a:solidFill>
                  <a:schemeClr val="tx1"/>
                </a:solidFill>
                <a:effectLst/>
              </a:rPr>
              <a:t>)</a:t>
            </a:r>
          </a:p>
          <a:p>
            <a:r>
              <a:rPr lang="en-US" altLang="zh-CN" b="1" dirty="0">
                <a:solidFill>
                  <a:schemeClr val="tx1"/>
                </a:solidFill>
                <a:effectLst/>
              </a:rPr>
              <a:t>X(</a:t>
            </a:r>
            <a:r>
              <a:rPr lang="en-US" altLang="zh-CN" b="1" dirty="0" err="1">
                <a:solidFill>
                  <a:schemeClr val="tx1"/>
                </a:solidFill>
                <a:effectLst/>
              </a:rPr>
              <a:t>k|k</a:t>
            </a:r>
            <a:r>
              <a:rPr lang="en-US" altLang="zh-CN" b="1" dirty="0">
                <a:solidFill>
                  <a:schemeClr val="tx1"/>
                </a:solidFill>
                <a:effectLst/>
              </a:rPr>
              <a:t>)= X(k|k-1)+Kg(k) (Z(k)-H X(k|k-1)) ……… (3</a:t>
            </a:r>
            <a:r>
              <a:rPr lang="en-US" altLang="zh-CN" b="1" dirty="0" smtClean="0">
                <a:solidFill>
                  <a:schemeClr val="tx1"/>
                </a:solidFill>
                <a:effectLst/>
              </a:rPr>
              <a:t>)</a:t>
            </a:r>
          </a:p>
          <a:p>
            <a:r>
              <a:rPr lang="en-US" altLang="zh-CN" b="1" dirty="0">
                <a:solidFill>
                  <a:schemeClr val="tx1"/>
                </a:solidFill>
                <a:effectLst/>
              </a:rPr>
              <a:t>Kg(k)= P(k|k-1) H’ / (H P(k|k-1) H’ + R) ……… (4</a:t>
            </a:r>
            <a:r>
              <a:rPr lang="en-US" altLang="zh-CN" b="1" dirty="0" smtClean="0">
                <a:solidFill>
                  <a:schemeClr val="tx1"/>
                </a:solidFill>
                <a:effectLst/>
              </a:rPr>
              <a:t>)</a:t>
            </a:r>
          </a:p>
          <a:p>
            <a:r>
              <a:rPr lang="en-US" altLang="zh-CN" b="1" dirty="0">
                <a:solidFill>
                  <a:schemeClr val="tx1"/>
                </a:solidFill>
                <a:effectLst/>
              </a:rPr>
              <a:t>P(</a:t>
            </a:r>
            <a:r>
              <a:rPr lang="en-US" altLang="zh-CN" b="1" dirty="0" err="1">
                <a:solidFill>
                  <a:schemeClr val="tx1"/>
                </a:solidFill>
                <a:effectLst/>
              </a:rPr>
              <a:t>k|k</a:t>
            </a:r>
            <a:r>
              <a:rPr lang="en-US" altLang="zh-CN" b="1" dirty="0">
                <a:solidFill>
                  <a:schemeClr val="tx1"/>
                </a:solidFill>
                <a:effectLst/>
              </a:rPr>
              <a:t>)=</a:t>
            </a:r>
            <a:r>
              <a:rPr lang="zh-CN" altLang="en-US" b="1" dirty="0">
                <a:solidFill>
                  <a:schemeClr val="tx1"/>
                </a:solidFill>
                <a:effectLst/>
              </a:rPr>
              <a:t>（</a:t>
            </a:r>
            <a:r>
              <a:rPr lang="en-US" altLang="zh-CN" b="1" dirty="0">
                <a:solidFill>
                  <a:schemeClr val="tx1"/>
                </a:solidFill>
                <a:effectLst/>
              </a:rPr>
              <a:t>I-Kg(k) H</a:t>
            </a:r>
            <a:r>
              <a:rPr lang="zh-CN" altLang="en-US" b="1" dirty="0">
                <a:solidFill>
                  <a:schemeClr val="tx1"/>
                </a:solidFill>
                <a:effectLst/>
              </a:rPr>
              <a:t>）</a:t>
            </a:r>
            <a:r>
              <a:rPr lang="en-US" altLang="zh-CN" b="1" dirty="0">
                <a:solidFill>
                  <a:schemeClr val="tx1"/>
                </a:solidFill>
                <a:effectLst/>
              </a:rPr>
              <a:t>P(k|k-1) ……… (5)</a:t>
            </a:r>
            <a:endParaRPr lang="zh-CN" altLang="en-US" dirty="0">
              <a:effectLst/>
            </a:endParaRPr>
          </a:p>
          <a:p>
            <a:endParaRPr lang="zh-CN" altLang="en-US" dirty="0">
              <a:effectLst/>
            </a:endParaRPr>
          </a:p>
          <a:p>
            <a:endParaRPr lang="zh-CN" altLang="en-US" dirty="0">
              <a:effectLst/>
            </a:endParaRPr>
          </a:p>
          <a:p>
            <a:endParaRPr lang="zh-CN" altLang="en-US" dirty="0">
              <a:effectLst/>
            </a:endParaRPr>
          </a:p>
          <a:p>
            <a:endParaRPr lang="zh-CN" altLang="en-US" dirty="0"/>
          </a:p>
        </p:txBody>
      </p:sp>
    </p:spTree>
    <p:extLst>
      <p:ext uri="{BB962C8B-B14F-4D97-AF65-F5344CB8AC3E}">
        <p14:creationId xmlns:p14="http://schemas.microsoft.com/office/powerpoint/2010/main" val="3672965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语言实现</a:t>
            </a:r>
            <a:endParaRPr lang="zh-CN" altLang="en-US" dirty="0"/>
          </a:p>
        </p:txBody>
      </p:sp>
      <p:sp>
        <p:nvSpPr>
          <p:cNvPr id="3" name="内容占位符 2"/>
          <p:cNvSpPr>
            <a:spLocks noGrp="1"/>
          </p:cNvSpPr>
          <p:nvPr>
            <p:ph idx="1"/>
          </p:nvPr>
        </p:nvSpPr>
        <p:spPr/>
        <p:txBody>
          <a:bodyPr/>
          <a:lstStyle/>
          <a:p>
            <a:r>
              <a:rPr lang="en-US" altLang="zh-CN" dirty="0" smtClean="0">
                <a:hlinkClick r:id="rId2" action="ppaction://hlinkfile"/>
              </a:rPr>
              <a:t>Kalman.c</a:t>
            </a:r>
            <a:endParaRPr lang="zh-CN" altLang="en-US" dirty="0"/>
          </a:p>
        </p:txBody>
      </p:sp>
    </p:spTree>
    <p:extLst>
      <p:ext uri="{BB962C8B-B14F-4D97-AF65-F5344CB8AC3E}">
        <p14:creationId xmlns:p14="http://schemas.microsoft.com/office/powerpoint/2010/main" val="697980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本</a:t>
            </a:r>
            <a:r>
              <a:rPr lang="zh-CN" altLang="en-US" dirty="0" smtClean="0"/>
              <a:t>次</a:t>
            </a:r>
            <a:r>
              <a:rPr lang="en-US" altLang="zh-CN" dirty="0" smtClean="0"/>
              <a:t>PPT</a:t>
            </a:r>
            <a:r>
              <a:rPr lang="zh-CN" altLang="en-US" dirty="0" smtClean="0"/>
              <a:t>就是我的真实水平了</a:t>
            </a:r>
            <a:r>
              <a:rPr lang="en-US" altLang="zh-CN" dirty="0" smtClean="0"/>
              <a:t>OTL</a:t>
            </a:r>
            <a:endParaRPr lang="zh-CN" altLang="en-US" dirty="0"/>
          </a:p>
        </p:txBody>
      </p:sp>
      <p:sp>
        <p:nvSpPr>
          <p:cNvPr id="3" name="内容占位符 2"/>
          <p:cNvSpPr>
            <a:spLocks noGrp="1"/>
          </p:cNvSpPr>
          <p:nvPr>
            <p:ph idx="1"/>
          </p:nvPr>
        </p:nvSpPr>
        <p:spPr/>
        <p:txBody>
          <a:bodyPr>
            <a:normAutofit/>
          </a:bodyPr>
          <a:lstStyle/>
          <a:p>
            <a:pPr marL="0" indent="0" algn="ctr">
              <a:buNone/>
            </a:pPr>
            <a:r>
              <a:rPr lang="zh-CN" altLang="en-US" sz="4000" dirty="0" smtClean="0"/>
              <a:t>谢谢各位听我瞎扯！</a:t>
            </a:r>
            <a:endParaRPr lang="zh-CN" altLang="en-US" sz="4000" dirty="0"/>
          </a:p>
        </p:txBody>
      </p:sp>
    </p:spTree>
    <p:extLst>
      <p:ext uri="{BB962C8B-B14F-4D97-AF65-F5344CB8AC3E}">
        <p14:creationId xmlns:p14="http://schemas.microsoft.com/office/powerpoint/2010/main" val="335330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effectLst/>
              </a:rPr>
              <a:t>Kalman</a:t>
            </a:r>
            <a:r>
              <a:rPr lang="zh-CN" altLang="zh-CN" b="1" dirty="0">
                <a:effectLst/>
              </a:rPr>
              <a:t>滤波器的历史渊源</a:t>
            </a:r>
            <a:r>
              <a:rPr lang="zh-CN" altLang="zh-CN" dirty="0">
                <a:effectLst/>
              </a:rPr>
              <a:t/>
            </a:r>
            <a:br>
              <a:rPr lang="zh-CN" altLang="zh-CN" dirty="0">
                <a:effectLst/>
              </a:rPr>
            </a:br>
            <a:endParaRPr lang="zh-CN" altLang="en-US" dirty="0"/>
          </a:p>
        </p:txBody>
      </p:sp>
      <p:sp>
        <p:nvSpPr>
          <p:cNvPr id="3" name="内容占位符 2"/>
          <p:cNvSpPr>
            <a:spLocks noGrp="1"/>
          </p:cNvSpPr>
          <p:nvPr>
            <p:ph idx="1"/>
          </p:nvPr>
        </p:nvSpPr>
        <p:spPr/>
        <p:txBody>
          <a:bodyPr/>
          <a:lstStyle/>
          <a:p>
            <a:r>
              <a:rPr lang="en-US" altLang="zh-CN" dirty="0">
                <a:effectLst/>
              </a:rPr>
              <a:t>We are like dwarfs on the shoulders of giants, by whose grace we see farther than they. Our study of the works of the ancients enables us to give fresh life to their finer ideas, and rescue them from time’s oblivion and man’s neglect.</a:t>
            </a:r>
            <a:endParaRPr lang="zh-CN" altLang="zh-CN" dirty="0">
              <a:effectLst/>
            </a:endParaRPr>
          </a:p>
          <a:p>
            <a:r>
              <a:rPr lang="en-US" altLang="zh-CN" dirty="0">
                <a:effectLst/>
              </a:rPr>
              <a:t>—— Peter of Blois, late twelfth century</a:t>
            </a:r>
            <a:endParaRPr lang="zh-CN" altLang="zh-CN" dirty="0">
              <a:effectLst/>
            </a:endParaRPr>
          </a:p>
          <a:p>
            <a:endParaRPr lang="zh-CN" altLang="en-US" dirty="0"/>
          </a:p>
        </p:txBody>
      </p:sp>
    </p:spTree>
    <p:extLst>
      <p:ext uri="{BB962C8B-B14F-4D97-AF65-F5344CB8AC3E}">
        <p14:creationId xmlns:p14="http://schemas.microsoft.com/office/powerpoint/2010/main" val="1638493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effectLst/>
              </a:rPr>
              <a:t>Kalman</a:t>
            </a:r>
            <a:r>
              <a:rPr lang="zh-CN" altLang="zh-CN" b="1" dirty="0">
                <a:effectLst/>
              </a:rPr>
              <a:t>滤波器的历史渊源</a:t>
            </a:r>
            <a:endParaRPr lang="zh-CN" altLang="en-US" dirty="0"/>
          </a:p>
        </p:txBody>
      </p:sp>
      <p:sp>
        <p:nvSpPr>
          <p:cNvPr id="3" name="内容占位符 2"/>
          <p:cNvSpPr>
            <a:spLocks noGrp="1"/>
          </p:cNvSpPr>
          <p:nvPr>
            <p:ph idx="1"/>
          </p:nvPr>
        </p:nvSpPr>
        <p:spPr/>
        <p:txBody>
          <a:bodyPr>
            <a:normAutofit/>
          </a:bodyPr>
          <a:lstStyle/>
          <a:p>
            <a:r>
              <a:rPr lang="en-US" altLang="zh-CN" sz="4400" dirty="0" smtClean="0"/>
              <a:t>17</a:t>
            </a:r>
            <a:r>
              <a:rPr lang="zh-CN" altLang="en-US" sz="4400" dirty="0" smtClean="0"/>
              <a:t>世纪</a:t>
            </a:r>
            <a:endParaRPr lang="en-US" altLang="zh-CN" sz="4400" dirty="0" smtClean="0"/>
          </a:p>
          <a:p>
            <a:r>
              <a:rPr lang="en-US" altLang="zh-CN" sz="4400" dirty="0" smtClean="0"/>
              <a:t>18</a:t>
            </a:r>
            <a:r>
              <a:rPr lang="zh-CN" altLang="en-US" sz="4400" dirty="0" smtClean="0"/>
              <a:t>世纪</a:t>
            </a:r>
            <a:endParaRPr lang="en-US" altLang="zh-CN" sz="4400" dirty="0" smtClean="0"/>
          </a:p>
          <a:p>
            <a:r>
              <a:rPr lang="en-US" altLang="zh-CN" sz="4400" dirty="0" smtClean="0"/>
              <a:t>19</a:t>
            </a:r>
            <a:r>
              <a:rPr lang="zh-CN" altLang="en-US" sz="4400" dirty="0" smtClean="0"/>
              <a:t>世纪</a:t>
            </a:r>
            <a:endParaRPr lang="zh-CN" altLang="en-US" sz="4400" dirty="0"/>
          </a:p>
        </p:txBody>
      </p:sp>
    </p:spTree>
    <p:extLst>
      <p:ext uri="{BB962C8B-B14F-4D97-AF65-F5344CB8AC3E}">
        <p14:creationId xmlns:p14="http://schemas.microsoft.com/office/powerpoint/2010/main" val="385853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effectLst/>
              </a:rPr>
              <a:t>Kalman</a:t>
            </a:r>
            <a:r>
              <a:rPr lang="zh-CN" altLang="zh-CN" b="1" dirty="0">
                <a:effectLst/>
              </a:rPr>
              <a:t>滤波器的历史渊源</a:t>
            </a:r>
            <a:endParaRPr lang="zh-CN" altLang="en-US" dirty="0"/>
          </a:p>
        </p:txBody>
      </p:sp>
      <p:sp>
        <p:nvSpPr>
          <p:cNvPr id="3" name="内容占位符 2"/>
          <p:cNvSpPr>
            <a:spLocks noGrp="1"/>
          </p:cNvSpPr>
          <p:nvPr>
            <p:ph idx="1"/>
          </p:nvPr>
        </p:nvSpPr>
        <p:spPr/>
        <p:txBody>
          <a:bodyPr/>
          <a:lstStyle/>
          <a:p>
            <a:r>
              <a:rPr lang="en-US" altLang="zh-CN" dirty="0">
                <a:effectLst/>
              </a:rPr>
              <a:t>There is nothing so practical as a good theory</a:t>
            </a:r>
            <a:endParaRPr lang="zh-CN" altLang="en-US" dirty="0"/>
          </a:p>
        </p:txBody>
      </p:sp>
    </p:spTree>
    <p:extLst>
      <p:ext uri="{BB962C8B-B14F-4D97-AF65-F5344CB8AC3E}">
        <p14:creationId xmlns:p14="http://schemas.microsoft.com/office/powerpoint/2010/main" val="2026297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effectLst/>
              </a:rPr>
              <a:t>Kalman</a:t>
            </a:r>
            <a:r>
              <a:rPr lang="zh-CN" altLang="zh-CN" b="1" dirty="0">
                <a:effectLst/>
              </a:rPr>
              <a:t>滤波器的历史渊源</a:t>
            </a:r>
            <a:endParaRPr lang="zh-CN" altLang="en-US" dirty="0"/>
          </a:p>
        </p:txBody>
      </p:sp>
      <p:sp>
        <p:nvSpPr>
          <p:cNvPr id="6" name="Rectangle 3"/>
          <p:cNvSpPr>
            <a:spLocks noGrp="1" noChangeArrowheads="1"/>
          </p:cNvSpPr>
          <p:nvPr>
            <p:ph idx="1"/>
          </p:nvPr>
        </p:nvSpPr>
        <p:spPr bwMode="auto">
          <a:xfrm>
            <a:off x="722765" y="2724932"/>
            <a:ext cx="1074329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chemeClr val="tx2"/>
                </a:solidFill>
                <a:effectLst/>
                <a:latin typeface="Arial" panose="020B0604020202020204" pitchFamily="34" charset="0"/>
              </a:rPr>
              <a:t>卡尔曼全名Rudolf Emil Kalman，匈牙利数学家，1930年出生于匈牙利首都布达佩斯。1953，1954年于麻省理工学院分别获得电机工程学士及硕士学位。1957年于哥伦比亚大学获得博士学位。我们现在要学习的卡尔曼滤波器，正是源于他的博士论文和1960年发表的论文《A New Approach to Linear Filtering and Prediction Problems》</a:t>
            </a:r>
            <a:endParaRPr kumimoji="0" lang="zh-CN" altLang="zh-CN" sz="4400" b="0" i="0" u="none" strike="noStrike" cap="none" normalizeH="0" baseline="0" dirty="0" smtClean="0">
              <a:ln>
                <a:noFill/>
              </a:ln>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1438827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effectLst/>
              </a:rPr>
              <a:t>从</a:t>
            </a:r>
            <a:r>
              <a:rPr lang="zh-CN" altLang="en-US" b="1" dirty="0" smtClean="0">
                <a:effectLst/>
              </a:rPr>
              <a:t>温度计</a:t>
            </a:r>
            <a:r>
              <a:rPr lang="zh-CN" altLang="zh-CN" b="1" dirty="0" smtClean="0">
                <a:effectLst/>
              </a:rPr>
              <a:t>到</a:t>
            </a:r>
            <a:r>
              <a:rPr lang="zh-CN" altLang="zh-CN" b="1" dirty="0">
                <a:effectLst/>
              </a:rPr>
              <a:t>卡尔曼</a:t>
            </a:r>
            <a:endParaRPr lang="zh-CN" altLang="zh-CN" dirty="0">
              <a:effectLst/>
            </a:endParaRPr>
          </a:p>
        </p:txBody>
      </p:sp>
      <p:sp>
        <p:nvSpPr>
          <p:cNvPr id="9" name="Rectangle 5"/>
          <p:cNvSpPr>
            <a:spLocks noChangeArrowheads="1"/>
          </p:cNvSpPr>
          <p:nvPr/>
        </p:nvSpPr>
        <p:spPr bwMode="auto">
          <a:xfrm>
            <a:off x="4793673" y="3334437"/>
            <a:ext cx="139515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房间的温度</a:t>
            </a:r>
            <a:endParaRPr kumimoji="0" lang="zh-CN" altLang="zh-CN" sz="4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5608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从</a:t>
            </a:r>
            <a:r>
              <a:rPr lang="zh-CN" altLang="en-US" b="1" dirty="0">
                <a:effectLst/>
              </a:rPr>
              <a:t>温度计</a:t>
            </a:r>
            <a:r>
              <a:rPr lang="zh-CN" altLang="zh-CN" b="1" dirty="0">
                <a:effectLst/>
              </a:rPr>
              <a:t>到卡尔曼</a:t>
            </a:r>
            <a:endParaRPr lang="zh-CN" altLang="en-US" dirty="0"/>
          </a:p>
        </p:txBody>
      </p:sp>
      <p:sp>
        <p:nvSpPr>
          <p:cNvPr id="3" name="内容占位符 2"/>
          <p:cNvSpPr>
            <a:spLocks noGrp="1"/>
          </p:cNvSpPr>
          <p:nvPr>
            <p:ph idx="1"/>
          </p:nvPr>
        </p:nvSpPr>
        <p:spPr/>
        <p:txBody>
          <a:bodyPr/>
          <a:lstStyle/>
          <a:p>
            <a:r>
              <a:rPr lang="en-US" altLang="zh-CN" dirty="0" smtClean="0"/>
              <a:t>HOW TO DO IT?</a:t>
            </a:r>
            <a:endParaRPr lang="zh-CN" altLang="en-US" dirty="0"/>
          </a:p>
        </p:txBody>
      </p:sp>
    </p:spTree>
    <p:extLst>
      <p:ext uri="{BB962C8B-B14F-4D97-AF65-F5344CB8AC3E}">
        <p14:creationId xmlns:p14="http://schemas.microsoft.com/office/powerpoint/2010/main" val="1572589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141413" y="1100435"/>
            <a:ext cx="57246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4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卡尔曼滤波器算法</a:t>
            </a:r>
            <a:endParaRPr kumimoji="0" lang="zh-CN" altLang="zh-CN" sz="54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 name="Rectangle 2"/>
          <p:cNvSpPr>
            <a:spLocks noGrp="1" noChangeArrowheads="1"/>
          </p:cNvSpPr>
          <p:nvPr>
            <p:ph idx="1"/>
          </p:nvPr>
        </p:nvSpPr>
        <p:spPr bwMode="auto">
          <a:xfrm>
            <a:off x="702686" y="2713385"/>
            <a:ext cx="1096350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zh-CN" altLang="en-US" sz="3200" cap="none" dirty="0">
                <a:solidFill>
                  <a:schemeClr val="tx2"/>
                </a:solidFill>
                <a:effectLst/>
                <a:latin typeface="+mn-ea"/>
              </a:rPr>
              <a:t>在这一部分，我们就来描述源于</a:t>
            </a:r>
            <a:r>
              <a:rPr lang="en-US" altLang="zh-CN" sz="3200" cap="none" dirty="0" err="1">
                <a:solidFill>
                  <a:schemeClr val="tx2"/>
                </a:solidFill>
                <a:effectLst/>
                <a:latin typeface="+mn-ea"/>
              </a:rPr>
              <a:t>Dr</a:t>
            </a:r>
            <a:r>
              <a:rPr lang="en-US" altLang="zh-CN" sz="3200" cap="none" dirty="0">
                <a:solidFill>
                  <a:schemeClr val="tx2"/>
                </a:solidFill>
                <a:effectLst/>
                <a:latin typeface="+mn-ea"/>
              </a:rPr>
              <a:t> </a:t>
            </a:r>
            <a:r>
              <a:rPr lang="en-US" altLang="zh-CN" sz="3200" cap="none" dirty="0" err="1">
                <a:solidFill>
                  <a:schemeClr val="tx2"/>
                </a:solidFill>
                <a:effectLst/>
                <a:latin typeface="+mn-ea"/>
              </a:rPr>
              <a:t>Kalman</a:t>
            </a:r>
            <a:r>
              <a:rPr lang="en-US" altLang="zh-CN" sz="3200" cap="none" dirty="0">
                <a:solidFill>
                  <a:schemeClr val="tx2"/>
                </a:solidFill>
                <a:effectLst/>
                <a:latin typeface="+mn-ea"/>
              </a:rPr>
              <a:t> </a:t>
            </a:r>
            <a:r>
              <a:rPr lang="zh-CN" altLang="en-US" sz="3200" cap="none" dirty="0">
                <a:solidFill>
                  <a:schemeClr val="tx2"/>
                </a:solidFill>
                <a:effectLst/>
                <a:latin typeface="+mn-ea"/>
              </a:rPr>
              <a:t>的卡尔曼滤波器。下面的描述，会涉及一些基本的概念知识，包括概率（</a:t>
            </a:r>
            <a:r>
              <a:rPr lang="en-US" altLang="zh-CN" sz="3200" cap="none" dirty="0">
                <a:solidFill>
                  <a:schemeClr val="tx2"/>
                </a:solidFill>
                <a:effectLst/>
                <a:latin typeface="+mn-ea"/>
              </a:rPr>
              <a:t>Probability</a:t>
            </a:r>
            <a:r>
              <a:rPr lang="zh-CN" altLang="en-US" sz="3200" cap="none" dirty="0">
                <a:solidFill>
                  <a:schemeClr val="tx2"/>
                </a:solidFill>
                <a:effectLst/>
                <a:latin typeface="+mn-ea"/>
              </a:rPr>
              <a:t>），随即变量（</a:t>
            </a:r>
            <a:r>
              <a:rPr lang="en-US" altLang="zh-CN" sz="3200" cap="none" dirty="0">
                <a:solidFill>
                  <a:schemeClr val="tx2"/>
                </a:solidFill>
                <a:effectLst/>
                <a:latin typeface="+mn-ea"/>
              </a:rPr>
              <a:t>Random Variable</a:t>
            </a:r>
            <a:r>
              <a:rPr lang="zh-CN" altLang="en-US" sz="3200" cap="none" dirty="0">
                <a:solidFill>
                  <a:schemeClr val="tx2"/>
                </a:solidFill>
                <a:effectLst/>
                <a:latin typeface="+mn-ea"/>
              </a:rPr>
              <a:t>），高斯或正态分配（</a:t>
            </a:r>
            <a:r>
              <a:rPr lang="en-US" altLang="zh-CN" sz="3200" cap="none" dirty="0">
                <a:solidFill>
                  <a:schemeClr val="tx2"/>
                </a:solidFill>
                <a:effectLst/>
                <a:latin typeface="+mn-ea"/>
              </a:rPr>
              <a:t>Gaussian Distribution</a:t>
            </a:r>
            <a:r>
              <a:rPr lang="zh-CN" altLang="en-US" sz="3200" cap="none" dirty="0">
                <a:solidFill>
                  <a:schemeClr val="tx2"/>
                </a:solidFill>
                <a:effectLst/>
                <a:latin typeface="+mn-ea"/>
              </a:rPr>
              <a:t>）还有</a:t>
            </a:r>
            <a:r>
              <a:rPr lang="en-US" altLang="zh-CN" sz="3200" cap="none" dirty="0">
                <a:solidFill>
                  <a:schemeClr val="tx2"/>
                </a:solidFill>
                <a:effectLst/>
                <a:latin typeface="+mn-ea"/>
              </a:rPr>
              <a:t>State-space Model</a:t>
            </a:r>
            <a:r>
              <a:rPr lang="zh-CN" altLang="en-US" sz="3200" cap="none" dirty="0">
                <a:solidFill>
                  <a:schemeClr val="tx2"/>
                </a:solidFill>
                <a:effectLst/>
                <a:latin typeface="+mn-ea"/>
              </a:rPr>
              <a:t>等等。但对于卡尔曼滤波器的详细证明，这里不能一一描述。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3200" b="0" i="0" u="none" strike="noStrike" cap="none" normalizeH="0" baseline="0" dirty="0" smtClean="0">
              <a:ln>
                <a:noFill/>
              </a:ln>
              <a:solidFill>
                <a:schemeClr val="tx2"/>
              </a:solidFill>
              <a:effectLst/>
              <a:latin typeface="+mn-ea"/>
            </a:endParaRPr>
          </a:p>
        </p:txBody>
      </p:sp>
    </p:spTree>
    <p:extLst>
      <p:ext uri="{BB962C8B-B14F-4D97-AF65-F5344CB8AC3E}">
        <p14:creationId xmlns:p14="http://schemas.microsoft.com/office/powerpoint/2010/main" val="496756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cap="none" dirty="0">
                <a:ln>
                  <a:noFill/>
                </a:ln>
                <a:solidFill>
                  <a:schemeClr val="tx2"/>
                </a:solidFill>
                <a:effectLst/>
                <a:latin typeface="微软雅黑" panose="020B0503020204020204" pitchFamily="34" charset="-122"/>
                <a:ea typeface="微软雅黑" panose="020B0503020204020204" pitchFamily="34" charset="-122"/>
              </a:rPr>
              <a:t>卡尔曼滤波器算法</a:t>
            </a:r>
            <a:endParaRPr lang="zh-CN" altLang="en-US" dirty="0"/>
          </a:p>
        </p:txBody>
      </p:sp>
      <p:sp>
        <p:nvSpPr>
          <p:cNvPr id="3" name="内容占位符 2"/>
          <p:cNvSpPr>
            <a:spLocks noGrp="1"/>
          </p:cNvSpPr>
          <p:nvPr>
            <p:ph idx="1"/>
          </p:nvPr>
        </p:nvSpPr>
        <p:spPr/>
        <p:txBody>
          <a:bodyPr/>
          <a:lstStyle/>
          <a:p>
            <a:r>
              <a:rPr lang="zh-CN" altLang="en-US" b="1" dirty="0" smtClean="0">
                <a:solidFill>
                  <a:schemeClr val="tx1"/>
                </a:solidFill>
                <a:effectLst/>
              </a:rPr>
              <a:t>首先，我们先要引入一个离散控制过程的系统。该系统可用一个线性随机微分方程（</a:t>
            </a:r>
            <a:r>
              <a:rPr lang="en-US" altLang="zh-CN" b="1" dirty="0" smtClean="0">
                <a:solidFill>
                  <a:schemeClr val="tx1"/>
                </a:solidFill>
                <a:effectLst/>
              </a:rPr>
              <a:t>Linear Stochastic Difference equation</a:t>
            </a:r>
            <a:r>
              <a:rPr lang="zh-CN" altLang="en-US" b="1" dirty="0" smtClean="0">
                <a:solidFill>
                  <a:schemeClr val="tx1"/>
                </a:solidFill>
                <a:effectLst/>
              </a:rPr>
              <a:t>）来描述</a:t>
            </a:r>
            <a:r>
              <a:rPr lang="en-US" altLang="zh-CN" b="1" dirty="0" smtClean="0">
                <a:solidFill>
                  <a:schemeClr val="tx1"/>
                </a:solidFill>
                <a:effectLst/>
              </a:rPr>
              <a:t>:</a:t>
            </a:r>
          </a:p>
          <a:p>
            <a:r>
              <a:rPr lang="en-US" altLang="zh-CN" b="1" dirty="0">
                <a:solidFill>
                  <a:schemeClr val="tx1"/>
                </a:solidFill>
                <a:effectLst/>
              </a:rPr>
              <a:t>X(k)=A X(k-1)+B U(k)+W(k</a:t>
            </a:r>
            <a:r>
              <a:rPr lang="en-US" altLang="zh-CN" b="1" dirty="0" smtClean="0">
                <a:solidFill>
                  <a:schemeClr val="tx1"/>
                </a:solidFill>
                <a:effectLst/>
              </a:rPr>
              <a:t>)</a:t>
            </a:r>
            <a:endParaRPr lang="zh-CN" altLang="en-US" dirty="0" smtClean="0">
              <a:effectLst/>
            </a:endParaRPr>
          </a:p>
          <a:p>
            <a:r>
              <a:rPr lang="zh-CN" altLang="en-US" b="1" dirty="0" smtClean="0">
                <a:solidFill>
                  <a:schemeClr val="tx1"/>
                </a:solidFill>
                <a:effectLst/>
              </a:rPr>
              <a:t>再</a:t>
            </a:r>
            <a:r>
              <a:rPr lang="zh-CN" altLang="en-US" b="1" dirty="0">
                <a:solidFill>
                  <a:schemeClr val="tx1"/>
                </a:solidFill>
                <a:effectLst/>
              </a:rPr>
              <a:t>加上系统的测量</a:t>
            </a:r>
            <a:r>
              <a:rPr lang="zh-CN" altLang="en-US" b="1" dirty="0" smtClean="0">
                <a:solidFill>
                  <a:schemeClr val="tx1"/>
                </a:solidFill>
                <a:effectLst/>
              </a:rPr>
              <a:t>值</a:t>
            </a:r>
            <a:endParaRPr lang="en-US" altLang="zh-CN" b="1" dirty="0" smtClean="0">
              <a:solidFill>
                <a:schemeClr val="tx1"/>
              </a:solidFill>
              <a:effectLst/>
            </a:endParaRPr>
          </a:p>
          <a:p>
            <a:r>
              <a:rPr lang="en-US" altLang="zh-CN" b="1" dirty="0">
                <a:solidFill>
                  <a:schemeClr val="tx1"/>
                </a:solidFill>
                <a:effectLst/>
              </a:rPr>
              <a:t>Z(k)=H X(k)+V(k)</a:t>
            </a:r>
            <a:endParaRPr lang="zh-CN" altLang="en-US" dirty="0">
              <a:effectLst/>
            </a:endParaRPr>
          </a:p>
          <a:p>
            <a:endParaRPr lang="zh-CN" altLang="en-US" dirty="0"/>
          </a:p>
        </p:txBody>
      </p:sp>
    </p:spTree>
    <p:extLst>
      <p:ext uri="{BB962C8B-B14F-4D97-AF65-F5344CB8AC3E}">
        <p14:creationId xmlns:p14="http://schemas.microsoft.com/office/powerpoint/2010/main" val="15456238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TM03457485[[fn=网状]]</Template>
  <TotalTime>129</TotalTime>
  <Words>1896</Words>
  <Application>Microsoft Office PowerPoint</Application>
  <PresentationFormat>宽屏</PresentationFormat>
  <Paragraphs>112</Paragraphs>
  <Slides>12</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宋体</vt:lpstr>
      <vt:lpstr>微软雅黑</vt:lpstr>
      <vt:lpstr>Arial</vt:lpstr>
      <vt:lpstr>Century Gothic</vt:lpstr>
      <vt:lpstr>网状</vt:lpstr>
      <vt:lpstr>Kalman滤波器</vt:lpstr>
      <vt:lpstr>Kalman滤波器的历史渊源 </vt:lpstr>
      <vt:lpstr>Kalman滤波器的历史渊源</vt:lpstr>
      <vt:lpstr>Kalman滤波器的历史渊源</vt:lpstr>
      <vt:lpstr>Kalman滤波器的历史渊源</vt:lpstr>
      <vt:lpstr>从温度计到卡尔曼</vt:lpstr>
      <vt:lpstr>从温度计到卡尔曼</vt:lpstr>
      <vt:lpstr>卡尔曼滤波器算法</vt:lpstr>
      <vt:lpstr>卡尔曼滤波器算法</vt:lpstr>
      <vt:lpstr>卡尔曼滤波器算法</vt:lpstr>
      <vt:lpstr>C语言实现</vt:lpstr>
      <vt:lpstr>本次PPT就是我的真实水平了OTL</vt:lpstr>
    </vt:vector>
  </TitlesOfParts>
  <Company>Harbin Institution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Kalman滤波器</dc:title>
  <dc:creator>Chenkehao</dc:creator>
  <cp:lastModifiedBy>Chenkehao</cp:lastModifiedBy>
  <cp:revision>5</cp:revision>
  <dcterms:created xsi:type="dcterms:W3CDTF">2017-04-22T10:40:38Z</dcterms:created>
  <dcterms:modified xsi:type="dcterms:W3CDTF">2017-04-22T12:53:39Z</dcterms:modified>
</cp:coreProperties>
</file>