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activeX/activeX6.xml" ContentType="application/vnd.ms-office.activeX+xml"/>
  <Override PartName="/ppt/activeX/activeX6.bin" ContentType="application/vnd.ms-office.activeX"/>
  <Override PartName="/ppt/activeX/activeX7.xml" ContentType="application/vnd.ms-office.activeX+xml"/>
  <Override PartName="/ppt/activeX/activeX7.bin" ContentType="application/vnd.ms-office.activeX"/>
  <Override PartName="/ppt/activeX/activeX8.xml" ContentType="application/vnd.ms-office.activeX+xml"/>
  <Override PartName="/ppt/activeX/activeX8.bin" ContentType="application/vnd.ms-office.activeX"/>
  <Override PartName="/ppt/activeX/activeX9.xml" ContentType="application/vnd.ms-office.activeX+xml"/>
  <Override PartName="/ppt/activeX/activeX9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8"/>
  </p:notesMasterIdLst>
  <p:handoutMasterIdLst>
    <p:handoutMasterId r:id="rId199"/>
  </p:handoutMasterIdLst>
  <p:sldIdLst>
    <p:sldId id="325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347" r:id="rId58"/>
    <p:sldId id="348" r:id="rId59"/>
    <p:sldId id="326" r:id="rId60"/>
    <p:sldId id="346" r:id="rId61"/>
    <p:sldId id="327" r:id="rId62"/>
    <p:sldId id="338" r:id="rId63"/>
    <p:sldId id="349" r:id="rId64"/>
    <p:sldId id="350" r:id="rId65"/>
    <p:sldId id="352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4" r:id="rId113"/>
    <p:sldId id="455" r:id="rId114"/>
    <p:sldId id="456" r:id="rId115"/>
    <p:sldId id="457" r:id="rId116"/>
    <p:sldId id="458" r:id="rId117"/>
    <p:sldId id="459" r:id="rId118"/>
    <p:sldId id="460" r:id="rId119"/>
    <p:sldId id="461" r:id="rId120"/>
    <p:sldId id="462" r:id="rId121"/>
    <p:sldId id="463" r:id="rId122"/>
    <p:sldId id="464" r:id="rId123"/>
    <p:sldId id="465" r:id="rId124"/>
    <p:sldId id="466" r:id="rId125"/>
    <p:sldId id="467" r:id="rId126"/>
    <p:sldId id="468" r:id="rId127"/>
    <p:sldId id="469" r:id="rId128"/>
    <p:sldId id="470" r:id="rId129"/>
    <p:sldId id="471" r:id="rId130"/>
    <p:sldId id="472" r:id="rId131"/>
    <p:sldId id="473" r:id="rId132"/>
    <p:sldId id="474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485" r:id="rId144"/>
    <p:sldId id="486" r:id="rId145"/>
    <p:sldId id="487" r:id="rId146"/>
    <p:sldId id="488" r:id="rId147"/>
    <p:sldId id="489" r:id="rId148"/>
    <p:sldId id="490" r:id="rId149"/>
    <p:sldId id="491" r:id="rId150"/>
    <p:sldId id="492" r:id="rId151"/>
    <p:sldId id="493" r:id="rId152"/>
    <p:sldId id="494" r:id="rId153"/>
    <p:sldId id="495" r:id="rId154"/>
    <p:sldId id="496" r:id="rId155"/>
    <p:sldId id="497" r:id="rId156"/>
    <p:sldId id="498" r:id="rId157"/>
    <p:sldId id="499" r:id="rId158"/>
    <p:sldId id="500" r:id="rId159"/>
    <p:sldId id="501" r:id="rId160"/>
    <p:sldId id="502" r:id="rId161"/>
    <p:sldId id="503" r:id="rId162"/>
    <p:sldId id="504" r:id="rId163"/>
    <p:sldId id="505" r:id="rId164"/>
    <p:sldId id="506" r:id="rId165"/>
    <p:sldId id="507" r:id="rId166"/>
    <p:sldId id="508" r:id="rId167"/>
    <p:sldId id="509" r:id="rId168"/>
    <p:sldId id="510" r:id="rId169"/>
    <p:sldId id="511" r:id="rId170"/>
    <p:sldId id="512" r:id="rId171"/>
    <p:sldId id="513" r:id="rId172"/>
    <p:sldId id="514" r:id="rId173"/>
    <p:sldId id="515" r:id="rId174"/>
    <p:sldId id="516" r:id="rId175"/>
    <p:sldId id="517" r:id="rId176"/>
    <p:sldId id="518" r:id="rId177"/>
    <p:sldId id="519" r:id="rId178"/>
    <p:sldId id="520" r:id="rId179"/>
    <p:sldId id="521" r:id="rId180"/>
    <p:sldId id="522" r:id="rId181"/>
    <p:sldId id="523" r:id="rId182"/>
    <p:sldId id="524" r:id="rId183"/>
    <p:sldId id="525" r:id="rId184"/>
    <p:sldId id="526" r:id="rId185"/>
    <p:sldId id="527" r:id="rId186"/>
    <p:sldId id="528" r:id="rId187"/>
    <p:sldId id="529" r:id="rId188"/>
    <p:sldId id="530" r:id="rId189"/>
    <p:sldId id="531" r:id="rId190"/>
    <p:sldId id="532" r:id="rId191"/>
    <p:sldId id="533" r:id="rId192"/>
    <p:sldId id="534" r:id="rId193"/>
    <p:sldId id="535" r:id="rId194"/>
    <p:sldId id="536" r:id="rId195"/>
    <p:sldId id="537" r:id="rId196"/>
    <p:sldId id="538" r:id="rId19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6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handoutMaster" Target="handoutMasters/handout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13" Type="http://schemas.openxmlformats.org/officeDocument/2006/relationships/slide" Target="slides/slide34.xml"/><Relationship Id="rId3" Type="http://schemas.openxmlformats.org/officeDocument/2006/relationships/slide" Target="slides/slide18.xml"/><Relationship Id="rId7" Type="http://schemas.openxmlformats.org/officeDocument/2006/relationships/slide" Target="slides/slide26.xml"/><Relationship Id="rId12" Type="http://schemas.openxmlformats.org/officeDocument/2006/relationships/slide" Target="slides/slide33.xml"/><Relationship Id="rId17" Type="http://schemas.openxmlformats.org/officeDocument/2006/relationships/slide" Target="slides/slide194.xml"/><Relationship Id="rId2" Type="http://schemas.openxmlformats.org/officeDocument/2006/relationships/slide" Target="slides/slide17.xml"/><Relationship Id="rId16" Type="http://schemas.openxmlformats.org/officeDocument/2006/relationships/slide" Target="slides/slide188.xml"/><Relationship Id="rId1" Type="http://schemas.openxmlformats.org/officeDocument/2006/relationships/slide" Target="slides/slide16.xml"/><Relationship Id="rId6" Type="http://schemas.openxmlformats.org/officeDocument/2006/relationships/slide" Target="slides/slide23.xml"/><Relationship Id="rId11" Type="http://schemas.openxmlformats.org/officeDocument/2006/relationships/slide" Target="slides/slide32.xml"/><Relationship Id="rId5" Type="http://schemas.openxmlformats.org/officeDocument/2006/relationships/slide" Target="slides/slide20.xml"/><Relationship Id="rId15" Type="http://schemas.openxmlformats.org/officeDocument/2006/relationships/slide" Target="slides/slide187.xml"/><Relationship Id="rId10" Type="http://schemas.openxmlformats.org/officeDocument/2006/relationships/slide" Target="slides/slide29.xml"/><Relationship Id="rId4" Type="http://schemas.openxmlformats.org/officeDocument/2006/relationships/slide" Target="slides/slide19.xml"/><Relationship Id="rId9" Type="http://schemas.openxmlformats.org/officeDocument/2006/relationships/slide" Target="slides/slide28.xml"/><Relationship Id="rId14" Type="http://schemas.openxmlformats.org/officeDocument/2006/relationships/slide" Target="slides/slide49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F73A1D-4810-49BF-9EA2-8A790F8EBF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DDC1CF-1DB2-4AEE-807E-BAC882DBC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066800"/>
            <a:ext cx="86868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00200" y="10668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43200" y="5334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276600" y="10668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66800" y="5334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33400" y="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0200" y="1066800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43200" y="533400"/>
            <a:ext cx="533400" cy="533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276600" y="1066800"/>
            <a:ext cx="533400" cy="5334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66800" y="533400"/>
            <a:ext cx="533400" cy="5334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33400" y="0"/>
            <a:ext cx="533400" cy="5334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anchor="t"/>
          <a:lstStyle>
            <a:lvl1pPr algn="ctr">
              <a:lnSpc>
                <a:spcPct val="9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</p:spPr>
        <p:txBody>
          <a:bodyPr anchor="ctr"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2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6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5650" y="76200"/>
            <a:ext cx="203835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96265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98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1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01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8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14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391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grpSp>
        <p:nvGrpSpPr>
          <p:cNvPr id="1028" name="Group 27"/>
          <p:cNvGrpSpPr>
            <a:grpSpLocks/>
          </p:cNvGrpSpPr>
          <p:nvPr userDrawn="1"/>
        </p:nvGrpSpPr>
        <p:grpSpPr bwMode="auto">
          <a:xfrm>
            <a:off x="8458200" y="3810000"/>
            <a:ext cx="609600" cy="685800"/>
            <a:chOff x="5328" y="2304"/>
            <a:chExt cx="384" cy="432"/>
          </a:xfrm>
        </p:grpSpPr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5328" y="2496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5472" y="2304"/>
              <a:ext cx="240" cy="24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02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124200" y="76200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chemeClr val="folHlink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5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solidFill>
                  <a:schemeClr val="folHlink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032" name="Group 21"/>
          <p:cNvGrpSpPr>
            <a:grpSpLocks/>
          </p:cNvGrpSpPr>
          <p:nvPr/>
        </p:nvGrpSpPr>
        <p:grpSpPr bwMode="auto">
          <a:xfrm>
            <a:off x="457200" y="304800"/>
            <a:ext cx="1981200" cy="1295400"/>
            <a:chOff x="3888" y="96"/>
            <a:chExt cx="1248" cy="816"/>
          </a:xfrm>
        </p:grpSpPr>
        <p:sp>
          <p:nvSpPr>
            <p:cNvPr id="1036" name="Rectangle 22"/>
            <p:cNvSpPr>
              <a:spLocks noChangeArrowheads="1"/>
            </p:cNvSpPr>
            <p:nvPr/>
          </p:nvSpPr>
          <p:spPr bwMode="auto">
            <a:xfrm>
              <a:off x="4656" y="336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3888" y="672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Rectangle 24"/>
            <p:cNvSpPr>
              <a:spLocks noChangeArrowheads="1"/>
            </p:cNvSpPr>
            <p:nvPr/>
          </p:nvSpPr>
          <p:spPr bwMode="auto">
            <a:xfrm>
              <a:off x="4128" y="432"/>
              <a:ext cx="240" cy="24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25"/>
            <p:cNvSpPr>
              <a:spLocks noChangeArrowheads="1"/>
            </p:cNvSpPr>
            <p:nvPr/>
          </p:nvSpPr>
          <p:spPr bwMode="auto">
            <a:xfrm>
              <a:off x="4896" y="96"/>
              <a:ext cx="240" cy="24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33" name="Group 26"/>
          <p:cNvGrpSpPr>
            <a:grpSpLocks/>
          </p:cNvGrpSpPr>
          <p:nvPr userDrawn="1"/>
        </p:nvGrpSpPr>
        <p:grpSpPr bwMode="auto">
          <a:xfrm>
            <a:off x="0" y="2438400"/>
            <a:ext cx="838200" cy="838200"/>
            <a:chOff x="0" y="1440"/>
            <a:chExt cx="528" cy="528"/>
          </a:xfrm>
        </p:grpSpPr>
        <p:sp>
          <p:nvSpPr>
            <p:cNvPr id="1034" name="Rectangle 16"/>
            <p:cNvSpPr>
              <a:spLocks noChangeArrowheads="1"/>
            </p:cNvSpPr>
            <p:nvPr/>
          </p:nvSpPr>
          <p:spPr bwMode="auto">
            <a:xfrm>
              <a:off x="192" y="1632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image" Target="../media/image2.gif"/><Relationship Id="rId4" Type="http://schemas.openxmlformats.org/officeDocument/2006/relationships/slide" Target="slide4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image" Target="../media/image2.gi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image" Target="../media/image2.gi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image" Target="../media/image2.gi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image" Target="../media/image2.gi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image" Target="../media/image2.gi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image" Target="../media/image2.gi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0.xml"/><Relationship Id="rId7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4.gif"/><Relationship Id="rId5" Type="http://schemas.openxmlformats.org/officeDocument/2006/relationships/slide" Target="slide16.xml"/><Relationship Id="rId10" Type="http://schemas.openxmlformats.org/officeDocument/2006/relationships/image" Target="../media/image3.jpeg"/><Relationship Id="rId4" Type="http://schemas.openxmlformats.org/officeDocument/2006/relationships/slide" Target="slide22.xml"/><Relationship Id="rId9" Type="http://schemas.openxmlformats.org/officeDocument/2006/relationships/slide" Target="slide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65.xml"/><Relationship Id="rId4" Type="http://schemas.openxmlformats.org/officeDocument/2006/relationships/slide" Target="slide5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" Target="slide148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4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image" Target="../media/image2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image" Target="../media/image2.gif"/><Relationship Id="rId4" Type="http://schemas.openxmlformats.org/officeDocument/2006/relationships/slide" Target="slide4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45.xml"/><Relationship Id="rId4" Type="http://schemas.openxmlformats.org/officeDocument/2006/relationships/slide" Target="slide4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76200"/>
            <a:ext cx="6300787" cy="838200"/>
          </a:xfrm>
        </p:spPr>
        <p:txBody>
          <a:bodyPr/>
          <a:lstStyle/>
          <a:p>
            <a:pPr eaLnBrk="1" hangingPunct="1"/>
            <a:r>
              <a:rPr lang="zh-CN" altLang="en-US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字</a:t>
            </a:r>
            <a:r>
              <a:rPr lang="en-US" altLang="zh-CN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信息编码方式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b="0"/>
              <a:t>1.ASCII</a:t>
            </a:r>
            <a:r>
              <a:rPr kumimoji="0" lang="zh-CN" altLang="en-US" b="0"/>
              <a:t>码：美国标准信息交换码</a:t>
            </a:r>
          </a:p>
          <a:p>
            <a:pPr lvl="1" eaLnBrk="1" hangingPunct="1"/>
            <a:r>
              <a:rPr kumimoji="0" lang="zh-CN" altLang="en-US" b="0"/>
              <a:t>     </a:t>
            </a:r>
            <a:r>
              <a:rPr kumimoji="0" lang="en-US" altLang="zh-CN" b="0"/>
              <a:t>7</a:t>
            </a:r>
            <a:r>
              <a:rPr kumimoji="0" lang="zh-CN" altLang="en-US" b="0"/>
              <a:t>位</a:t>
            </a:r>
            <a:r>
              <a:rPr kumimoji="0" lang="en-US" altLang="zh-CN" b="0"/>
              <a:t>2</a:t>
            </a:r>
            <a:r>
              <a:rPr kumimoji="0" lang="zh-CN" altLang="en-US" b="0"/>
              <a:t>进制编码：</a:t>
            </a:r>
          </a:p>
          <a:p>
            <a:pPr lvl="1" eaLnBrk="1" hangingPunct="1"/>
            <a:r>
              <a:rPr kumimoji="0" lang="zh-CN" altLang="en-US" b="0"/>
              <a:t>     </a:t>
            </a:r>
            <a:r>
              <a:rPr kumimoji="0" lang="en-US" altLang="zh-CN" b="0"/>
              <a:t>10</a:t>
            </a:r>
            <a:r>
              <a:rPr kumimoji="0" lang="zh-CN" altLang="en-US" b="0"/>
              <a:t>个数字、</a:t>
            </a:r>
            <a:r>
              <a:rPr kumimoji="0" lang="en-US" altLang="zh-CN" b="0"/>
              <a:t>26</a:t>
            </a:r>
            <a:r>
              <a:rPr kumimoji="0" lang="zh-CN" altLang="en-US" b="0"/>
              <a:t>个小写字母、</a:t>
            </a:r>
            <a:r>
              <a:rPr kumimoji="0" lang="en-US" altLang="zh-CN" b="0"/>
              <a:t>26</a:t>
            </a:r>
            <a:r>
              <a:rPr kumimoji="0" lang="zh-CN" altLang="en-US" b="0"/>
              <a:t>个大写字母、</a:t>
            </a:r>
            <a:r>
              <a:rPr kumimoji="0" lang="en-US" altLang="zh-CN" b="0"/>
              <a:t>34</a:t>
            </a:r>
            <a:r>
              <a:rPr kumimoji="0" lang="zh-CN" altLang="en-US" b="0"/>
              <a:t>个专用字符、</a:t>
            </a:r>
            <a:r>
              <a:rPr kumimoji="0" lang="en-US" altLang="zh-CN" b="0"/>
              <a:t>32</a:t>
            </a:r>
            <a:r>
              <a:rPr kumimoji="0" lang="zh-CN" altLang="en-US" b="0"/>
              <a:t>个通用控制字符。  要背诵一些。</a:t>
            </a:r>
          </a:p>
          <a:p>
            <a:pPr lvl="1" eaLnBrk="1" hangingPunct="1"/>
            <a:r>
              <a:rPr kumimoji="0" lang="zh-CN" altLang="en-US" b="0"/>
              <a:t>   用途：计算机系统通用的机内表示。</a:t>
            </a:r>
          </a:p>
          <a:p>
            <a:pPr lvl="1" eaLnBrk="1" hangingPunct="1"/>
            <a:r>
              <a:rPr kumimoji="0" lang="zh-CN" altLang="en-US" b="0"/>
              <a:t>   扩展</a:t>
            </a:r>
            <a:r>
              <a:rPr kumimoji="0" lang="en-US" altLang="zh-CN" b="0"/>
              <a:t>ascii</a:t>
            </a:r>
            <a:r>
              <a:rPr kumimoji="0" lang="zh-CN" altLang="en-US" b="0"/>
              <a:t>码：</a:t>
            </a:r>
            <a:r>
              <a:rPr kumimoji="0" lang="en-US" altLang="zh-CN" b="0"/>
              <a:t>8</a:t>
            </a:r>
            <a:r>
              <a:rPr kumimoji="0" lang="zh-CN" altLang="en-US" b="0"/>
              <a:t>位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指针寄存器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/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寄存器与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  <a:r>
              <a:rPr lang="zh-CN" altLang="en-US" sz="280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530391"/>
      </p:ext>
    </p:extLst>
  </p:cSld>
  <p:clrMapOvr>
    <a:masterClrMapping/>
  </p:clrMapOvr>
  <p:transition>
    <p:cov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立即数寻址</a:t>
            </a:r>
          </a:p>
        </p:txBody>
      </p:sp>
      <p:pic>
        <p:nvPicPr>
          <p:cNvPr id="39939" name="Picture 3" descr="14_6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9698" name="ShockwaveFlash1" r:id="rId2" imgW="9142560" imgH="6215040"/>
        </mc:Choice>
        <mc:Fallback>
          <p:control name="ShockwaveFlash1" r:id="rId2" imgW="9142560" imgH="6215040">
            <p:pic>
              <p:nvPicPr>
                <p:cNvPr id="39941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2413" cy="62150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6228113"/>
      </p:ext>
    </p:extLst>
  </p:cSld>
  <p:clrMapOvr>
    <a:masterClrMapping/>
  </p:clrMapOvr>
  <p:transition advClick="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80150"/>
            <a:ext cx="32766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寄存器寻址</a:t>
            </a:r>
          </a:p>
        </p:txBody>
      </p:sp>
      <p:pic>
        <p:nvPicPr>
          <p:cNvPr id="40963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0722" name="ShockwaveFlash1" r:id="rId2" imgW="9144000" imgH="6149880"/>
        </mc:Choice>
        <mc:Fallback>
          <p:control name="ShockwaveFlash1" r:id="rId2" imgW="9144000" imgH="6149880">
            <p:pic>
              <p:nvPicPr>
                <p:cNvPr id="4096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149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72917624"/>
      </p:ext>
    </p:extLst>
  </p:cSld>
  <p:clrMapOvr>
    <a:masterClrMapping/>
  </p:clrMapOvr>
  <p:transition advClick="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28956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直接寻址</a:t>
            </a:r>
          </a:p>
        </p:txBody>
      </p:sp>
      <p:pic>
        <p:nvPicPr>
          <p:cNvPr id="41987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1746" name="ShockwaveFlash1" r:id="rId2" imgW="9144000" imgH="6165720"/>
        </mc:Choice>
        <mc:Fallback>
          <p:control name="ShockwaveFlash1" r:id="rId2" imgW="9144000" imgH="6165720">
            <p:pic>
              <p:nvPicPr>
                <p:cNvPr id="41988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16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0409338"/>
      </p:ext>
    </p:extLst>
  </p:cSld>
  <p:clrMapOvr>
    <a:masterClrMapping/>
  </p:clrMapOvr>
  <p:transition advClick="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9624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寄存器间接寻址</a:t>
            </a:r>
          </a:p>
        </p:txBody>
      </p:sp>
      <p:pic>
        <p:nvPicPr>
          <p:cNvPr id="43011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2770" name="ShockwaveFlash1" r:id="rId2" imgW="9144000" imgH="6124680"/>
        </mc:Choice>
        <mc:Fallback>
          <p:control name="ShockwaveFlash1" r:id="rId2" imgW="9144000" imgH="6124680">
            <p:pic>
              <p:nvPicPr>
                <p:cNvPr id="4301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124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9579717"/>
      </p:ext>
    </p:extLst>
  </p:cSld>
  <p:clrMapOvr>
    <a:masterClrMapping/>
  </p:clrMapOvr>
  <p:transition advClick="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40386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寄存器相对寻址</a:t>
            </a:r>
          </a:p>
        </p:txBody>
      </p:sp>
      <p:pic>
        <p:nvPicPr>
          <p:cNvPr id="44035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794" name="ShockwaveFlash1" r:id="rId2" imgW="9144000" imgH="6149880"/>
        </mc:Choice>
        <mc:Fallback>
          <p:control name="ShockwaveFlash1" r:id="rId2" imgW="9144000" imgH="6149880">
            <p:pic>
              <p:nvPicPr>
                <p:cNvPr id="4403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149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1602659"/>
      </p:ext>
    </p:extLst>
  </p:cSld>
  <p:clrMapOvr>
    <a:masterClrMapping/>
  </p:clrMapOvr>
  <p:transition advClick="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40386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基址变址寻址</a:t>
            </a:r>
          </a:p>
        </p:txBody>
      </p:sp>
      <p:pic>
        <p:nvPicPr>
          <p:cNvPr id="45059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4818" name="ShockwaveFlash1" r:id="rId2" imgW="9144000" imgH="6087960"/>
        </mc:Choice>
        <mc:Fallback>
          <p:control name="ShockwaveFlash1" r:id="rId2" imgW="9144000" imgH="6087960">
            <p:pic>
              <p:nvPicPr>
                <p:cNvPr id="4506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0880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2766806"/>
      </p:ext>
    </p:extLst>
  </p:cSld>
  <p:clrMapOvr>
    <a:masterClrMapping/>
  </p:clrMapOvr>
  <p:transition advClick="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4648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u="sng"/>
              <a:t>相对基址变址寻址</a:t>
            </a:r>
          </a:p>
        </p:txBody>
      </p:sp>
      <p:pic>
        <p:nvPicPr>
          <p:cNvPr id="46083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5842" name="ShockwaveFlash1" r:id="rId2" imgW="9144000" imgH="6149880"/>
        </mc:Choice>
        <mc:Fallback>
          <p:control name="ShockwaveFlash1" r:id="rId2" imgW="9144000" imgH="6149880">
            <p:pic>
              <p:nvPicPr>
                <p:cNvPr id="4608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149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62553225"/>
      </p:ext>
    </p:extLst>
  </p:cSld>
  <p:clrMapOvr>
    <a:masterClrMapping/>
  </p:clrMapOvr>
  <p:transition advClick="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一、开发环境建立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848600" cy="504031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800" dirty="0"/>
              <a:t>安装</a:t>
            </a:r>
            <a:r>
              <a:rPr lang="en-US" altLang="zh-CN" sz="2800" dirty="0"/>
              <a:t>VS2010</a:t>
            </a:r>
            <a:r>
              <a:rPr lang="zh-CN" altLang="en-US" sz="2800" dirty="0"/>
              <a:t>、</a:t>
            </a:r>
            <a:r>
              <a:rPr lang="en-US" altLang="zh-CN" sz="2800" dirty="0"/>
              <a:t>2012</a:t>
            </a:r>
            <a:r>
              <a:rPr lang="zh-CN" altLang="en-US" sz="2800" dirty="0"/>
              <a:t>、</a:t>
            </a:r>
            <a:r>
              <a:rPr lang="en-US" altLang="zh-CN" sz="2800" dirty="0"/>
              <a:t>2015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选中</a:t>
            </a:r>
            <a:r>
              <a:rPr lang="en-US" altLang="zh-CN" sz="2400" dirty="0"/>
              <a:t>Visual C++</a:t>
            </a:r>
            <a:endParaRPr lang="zh-CN" altLang="en-US" sz="24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en-US" altLang="zh-CN" sz="2800" dirty="0"/>
              <a:t>XP</a:t>
            </a:r>
            <a:r>
              <a:rPr lang="zh-CN" altLang="en-US" sz="2800" dirty="0"/>
              <a:t>下需安装补丁</a:t>
            </a: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800" dirty="0"/>
              <a:t>安装帮助文档：帮助</a:t>
            </a:r>
            <a:r>
              <a:rPr lang="en-US" altLang="zh-CN" sz="2800" dirty="0"/>
              <a:t>-&gt;</a:t>
            </a:r>
            <a:r>
              <a:rPr lang="zh-CN" altLang="en-US" sz="2800" dirty="0"/>
              <a:t>添加删除帮助内容</a:t>
            </a: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800" dirty="0"/>
              <a:t>重置开发环境：工具</a:t>
            </a:r>
            <a:r>
              <a:rPr lang="en-US" altLang="zh-CN" sz="2800" dirty="0"/>
              <a:t>-&gt;</a:t>
            </a:r>
            <a:r>
              <a:rPr lang="zh-CN" altLang="en-US" sz="2800" dirty="0"/>
              <a:t>导入导出设置</a:t>
            </a:r>
            <a:r>
              <a:rPr lang="en-US" altLang="zh-CN" sz="2800" dirty="0"/>
              <a:t>-&gt;</a:t>
            </a:r>
            <a:r>
              <a:rPr lang="zh-CN" altLang="en-US" sz="2800" dirty="0"/>
              <a:t>重置</a:t>
            </a: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800" dirty="0"/>
              <a:t>设置汇编语言关键字高亮显示</a:t>
            </a:r>
            <a:endParaRPr lang="en-US" altLang="zh-CN" sz="28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下载</a:t>
            </a:r>
            <a:r>
              <a:rPr lang="en-US" altLang="zh-CN" sz="2400" dirty="0"/>
              <a:t>usertype.dat,</a:t>
            </a:r>
            <a:r>
              <a:rPr lang="zh-CN" altLang="en-US" sz="2400" dirty="0"/>
              <a:t>拷贝到</a:t>
            </a:r>
            <a:r>
              <a:rPr lang="en-US" altLang="zh-CN" sz="2400" dirty="0"/>
              <a:t>VS</a:t>
            </a:r>
            <a:r>
              <a:rPr lang="zh-CN" altLang="en-US" sz="2400" dirty="0"/>
              <a:t>安装目录下的</a:t>
            </a:r>
            <a:r>
              <a:rPr lang="en-US" altLang="zh-CN" sz="2400" dirty="0"/>
              <a:t>common files\IDE </a:t>
            </a:r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在工具</a:t>
            </a:r>
            <a:r>
              <a:rPr lang="en-US" altLang="zh-CN" sz="2400" dirty="0"/>
              <a:t>-</a:t>
            </a:r>
            <a:r>
              <a:rPr lang="zh-CN" altLang="en-US" sz="2400" dirty="0"/>
              <a:t>选项</a:t>
            </a:r>
            <a:r>
              <a:rPr lang="en-US" altLang="zh-CN" sz="2400" dirty="0"/>
              <a:t>-</a:t>
            </a:r>
            <a:r>
              <a:rPr lang="zh-CN" altLang="en-US" sz="2400" dirty="0"/>
              <a:t>文本编辑器</a:t>
            </a:r>
            <a:r>
              <a:rPr lang="en-US" altLang="zh-CN" sz="2400" dirty="0"/>
              <a:t>-</a:t>
            </a:r>
            <a:r>
              <a:rPr lang="zh-CN" altLang="en-US" sz="2400" dirty="0"/>
              <a:t>增加</a:t>
            </a:r>
            <a:r>
              <a:rPr lang="en-US" altLang="zh-CN" sz="2400" dirty="0"/>
              <a:t>.</a:t>
            </a:r>
            <a:r>
              <a:rPr lang="en-US" altLang="zh-CN" sz="2400" dirty="0" err="1"/>
              <a:t>asm</a:t>
            </a:r>
            <a:r>
              <a:rPr lang="en-US" altLang="zh-CN" sz="2400" dirty="0"/>
              <a:t>(Visual C++)</a:t>
            </a:r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800" dirty="0"/>
              <a:t>设置源程序显示行号</a:t>
            </a:r>
            <a:r>
              <a:rPr lang="en-US" altLang="zh-CN" sz="2800" dirty="0"/>
              <a:t>:</a:t>
            </a:r>
            <a:r>
              <a:rPr lang="zh-CN" altLang="en-US" sz="2800" dirty="0"/>
              <a:t>工具</a:t>
            </a:r>
            <a:r>
              <a:rPr lang="en-US" altLang="zh-CN" sz="2800" dirty="0"/>
              <a:t>-</a:t>
            </a:r>
            <a:r>
              <a:rPr lang="zh-CN" altLang="en-US" sz="2800" dirty="0"/>
              <a:t>选项</a:t>
            </a:r>
            <a:r>
              <a:rPr lang="en-US" altLang="zh-CN" sz="2800" dirty="0"/>
              <a:t>-</a:t>
            </a:r>
            <a:r>
              <a:rPr lang="zh-CN" altLang="en-US" sz="2800" dirty="0"/>
              <a:t>编辑器</a:t>
            </a:r>
            <a:r>
              <a:rPr lang="en-US" altLang="zh-CN" sz="2800" dirty="0"/>
              <a:t>-C++</a:t>
            </a:r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en-US" altLang="zh-CN" sz="2800" dirty="0"/>
              <a:t>VS2015</a:t>
            </a:r>
            <a:r>
              <a:rPr lang="zh-CN" altLang="en-US" sz="2800" dirty="0"/>
              <a:t>需下载</a:t>
            </a:r>
            <a:r>
              <a:rPr lang="en-US" altLang="zh-CN" sz="2800" dirty="0"/>
              <a:t>C</a:t>
            </a:r>
            <a:r>
              <a:rPr lang="zh-CN" altLang="en-US" sz="2800" dirty="0"/>
              <a:t>标准函数库</a:t>
            </a:r>
            <a:r>
              <a:rPr lang="en-US" altLang="zh-CN" sz="2800" dirty="0"/>
              <a:t>msvcrt.lib</a:t>
            </a:r>
          </a:p>
        </p:txBody>
      </p:sp>
    </p:spTree>
    <p:extLst>
      <p:ext uri="{BB962C8B-B14F-4D97-AF65-F5344CB8AC3E}">
        <p14:creationId xmlns:p14="http://schemas.microsoft.com/office/powerpoint/2010/main" val="54939777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安装帮助文档</a:t>
            </a: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11250"/>
            <a:ext cx="8139112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7123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重置开发环境</a:t>
            </a:r>
          </a:p>
        </p:txBody>
      </p:sp>
      <p:pic>
        <p:nvPicPr>
          <p:cNvPr id="7171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05802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7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它采用</a:t>
            </a:r>
            <a:r>
              <a:rPr lang="zh-CN" alt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First In Last Out</a:t>
            </a:r>
            <a:r>
              <a:rPr lang="zh-CN" altLang="en-US" sz="2800">
                <a:latin typeface="宋体" charset="-122"/>
              </a:rPr>
              <a:t>）或后进先出</a:t>
            </a:r>
            <a:r>
              <a:rPr lang="en-US" altLang="zh-CN" sz="2800">
                <a:latin typeface="宋体" charset="-122"/>
              </a:rPr>
              <a:t>LIFO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Last In First Out</a:t>
            </a:r>
            <a:r>
              <a:rPr lang="zh-CN" altLang="en-US" sz="280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堆栈通常由处理器自动维持。在</a:t>
            </a:r>
            <a:r>
              <a:rPr lang="en-US" altLang="zh-CN" sz="2800">
                <a:latin typeface="宋体" charset="-122"/>
              </a:rPr>
              <a:t>8086</a:t>
            </a:r>
            <a:r>
              <a:rPr lang="zh-CN" altLang="en-US" sz="2800">
                <a:latin typeface="宋体" charset="-122"/>
              </a:rPr>
              <a:t>中，由堆栈段寄存器</a:t>
            </a:r>
            <a:r>
              <a:rPr lang="en-US" altLang="zh-CN" sz="2800">
                <a:latin typeface="宋体" charset="-122"/>
              </a:rPr>
              <a:t>SS</a:t>
            </a:r>
            <a:r>
              <a:rPr lang="zh-CN" altLang="en-US" sz="2800">
                <a:latin typeface="宋体" charset="-122"/>
              </a:rPr>
              <a:t>和堆栈指针寄存器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共同指示。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指向栈顶，</a:t>
            </a:r>
            <a:r>
              <a:rPr lang="en-US" altLang="zh-CN" sz="2800">
                <a:latin typeface="宋体" charset="-122"/>
              </a:rPr>
              <a:t>BP</a:t>
            </a:r>
            <a:r>
              <a:rPr lang="zh-CN" altLang="en-US" sz="2800">
                <a:latin typeface="宋体" charset="-122"/>
              </a:rPr>
              <a:t>指向值参的首地址</a:t>
            </a:r>
          </a:p>
        </p:txBody>
      </p:sp>
      <p:pic>
        <p:nvPicPr>
          <p:cNvPr id="14340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77001"/>
      </p:ext>
    </p:extLst>
  </p:cSld>
  <p:clrMapOvr>
    <a:masterClrMapping/>
  </p:clrMapOvr>
  <p:transition advClick="0">
    <p:cover dir="r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设置汇编关键字高亮显示</a:t>
            </a:r>
          </a:p>
        </p:txBody>
      </p:sp>
      <p:pic>
        <p:nvPicPr>
          <p:cNvPr id="819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8196262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3997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设置显示行号</a:t>
            </a:r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8628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7746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二、建立汇编语言工程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创建解决方案和工程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建议选择“空项目”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在旧解决方案里创建新工程后，要设置启动项目</a:t>
            </a:r>
            <a:endParaRPr lang="en-US" altLang="zh-CN" sz="2400"/>
          </a:p>
          <a:p>
            <a:pPr eaLnBrk="1" hangingPunct="1"/>
            <a:r>
              <a:rPr lang="zh-CN" altLang="en-US" sz="2800"/>
              <a:t>设置汇编语言程序的编译器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工程上“生成依赖项” ，选择</a:t>
            </a:r>
            <a:r>
              <a:rPr lang="en-US" altLang="zh-CN" sz="2400"/>
              <a:t>MASM</a:t>
            </a:r>
          </a:p>
          <a:p>
            <a:pPr eaLnBrk="1" hangingPunct="1"/>
            <a:r>
              <a:rPr lang="zh-CN" altLang="en-US" sz="2800"/>
              <a:t>设置程序的运行环境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工程上属性</a:t>
            </a:r>
            <a:r>
              <a:rPr lang="en-US" altLang="zh-CN" sz="2400"/>
              <a:t>-&gt;</a:t>
            </a:r>
            <a:r>
              <a:rPr lang="zh-CN" altLang="en-US" sz="2400"/>
              <a:t>连接器</a:t>
            </a:r>
            <a:r>
              <a:rPr lang="en-US" altLang="zh-CN" sz="2400"/>
              <a:t>-&gt;</a:t>
            </a:r>
            <a:r>
              <a:rPr lang="zh-CN" altLang="en-US" sz="2400"/>
              <a:t>系统</a:t>
            </a:r>
            <a:r>
              <a:rPr lang="en-US" altLang="zh-CN" sz="2400"/>
              <a:t>-&gt;</a:t>
            </a:r>
            <a:r>
              <a:rPr lang="zh-CN" altLang="en-US" sz="2400"/>
              <a:t>子系统</a:t>
            </a:r>
            <a:r>
              <a:rPr lang="en-US" altLang="zh-CN" sz="2400"/>
              <a:t>-&gt;console</a:t>
            </a:r>
          </a:p>
          <a:p>
            <a:pPr eaLnBrk="1" hangingPunct="1"/>
            <a:r>
              <a:rPr lang="zh-CN" altLang="en-US" sz="2800"/>
              <a:t>添加源程序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选择</a:t>
            </a:r>
            <a:r>
              <a:rPr lang="en-US" altLang="zh-CN" sz="2400"/>
              <a:t>visual c++</a:t>
            </a:r>
            <a:r>
              <a:rPr lang="zh-CN" altLang="en-US" sz="2400"/>
              <a:t>的</a:t>
            </a:r>
            <a:r>
              <a:rPr lang="en-US" altLang="zh-CN" sz="2400"/>
              <a:t>.cpp,</a:t>
            </a:r>
            <a:r>
              <a:rPr lang="zh-CN" altLang="en-US" sz="2400"/>
              <a:t>但文件名用</a:t>
            </a:r>
            <a:r>
              <a:rPr lang="en-US" altLang="zh-CN" sz="2400"/>
              <a:t>.asm</a:t>
            </a:r>
          </a:p>
          <a:p>
            <a:pPr eaLnBrk="1" hangingPunct="1"/>
            <a:r>
              <a:rPr lang="zh-CN" altLang="en-US" sz="2800"/>
              <a:t>编译调试同</a:t>
            </a:r>
            <a:r>
              <a:rPr lang="en-US" altLang="zh-CN" sz="2800"/>
              <a:t>Visual C++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10655970"/>
      </p:ext>
    </p:extLst>
  </p:cSld>
  <p:clrMapOvr>
    <a:masterClrMapping/>
  </p:clrMapOvr>
  <p:transition>
    <p:cover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创建解决方案和工程</a:t>
            </a:r>
          </a:p>
        </p:txBody>
      </p:sp>
      <p:pic>
        <p:nvPicPr>
          <p:cNvPr id="1126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9883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52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设置汇编语言编译器</a:t>
            </a:r>
          </a:p>
        </p:txBody>
      </p:sp>
      <p:pic>
        <p:nvPicPr>
          <p:cNvPr id="1229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25538"/>
            <a:ext cx="59055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4035425"/>
            <a:ext cx="44402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4658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设置程序运行环境</a:t>
            </a:r>
          </a:p>
        </p:txBody>
      </p:sp>
      <p:pic>
        <p:nvPicPr>
          <p:cNvPr id="1331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31888"/>
            <a:ext cx="7577138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410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添加汇编语言源程序</a:t>
            </a:r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37552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4029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编写汇编语言源程序</a:t>
            </a: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7920038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62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编译连接与运行调试</a:t>
            </a: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705725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784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编译连接与运行调试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5365750"/>
          </a:xfrm>
        </p:spPr>
        <p:txBody>
          <a:bodyPr/>
          <a:lstStyle/>
          <a:p>
            <a:r>
              <a:rPr lang="zh-CN" altLang="en-US" sz="3200"/>
              <a:t>建议直接</a:t>
            </a:r>
            <a:r>
              <a:rPr lang="en-US" altLang="zh-CN" sz="3200"/>
              <a:t>F10</a:t>
            </a:r>
            <a:r>
              <a:rPr lang="zh-CN" altLang="en-US" sz="3200"/>
              <a:t>，一次性编译链接并进入单步调试模式。</a:t>
            </a:r>
            <a:endParaRPr lang="en-US" altLang="zh-CN" sz="3200"/>
          </a:p>
          <a:p>
            <a:r>
              <a:rPr lang="zh-CN" altLang="en-US" sz="3200"/>
              <a:t>调试时使用的跟踪类热键</a:t>
            </a:r>
            <a:endParaRPr lang="en-US" altLang="zh-CN" sz="3200"/>
          </a:p>
          <a:p>
            <a:pPr lvl="1"/>
            <a:r>
              <a:rPr lang="en-US" altLang="zh-CN" sz="2800"/>
              <a:t>F5   </a:t>
            </a:r>
            <a:r>
              <a:rPr lang="zh-CN" altLang="en-US" sz="2800"/>
              <a:t>全速运行  </a:t>
            </a:r>
            <a:r>
              <a:rPr lang="en-US" altLang="zh-CN" sz="2800"/>
              <a:t>Shift+F5 </a:t>
            </a:r>
            <a:r>
              <a:rPr lang="zh-CN" altLang="en-US" sz="2800"/>
              <a:t>终止运行</a:t>
            </a:r>
            <a:endParaRPr lang="en-US" altLang="zh-CN" sz="2800"/>
          </a:p>
          <a:p>
            <a:pPr lvl="1"/>
            <a:r>
              <a:rPr lang="en-US" altLang="zh-CN" sz="2800"/>
              <a:t>F10 </a:t>
            </a:r>
            <a:r>
              <a:rPr lang="zh-CN" altLang="en-US" sz="2800"/>
              <a:t>单步执行  </a:t>
            </a:r>
            <a:r>
              <a:rPr lang="en-US" altLang="zh-CN" sz="2800"/>
              <a:t>F11</a:t>
            </a:r>
            <a:r>
              <a:rPr lang="zh-CN" altLang="en-US" sz="2800"/>
              <a:t>单步进入子程序</a:t>
            </a:r>
            <a:endParaRPr lang="en-US" altLang="zh-CN" sz="2800"/>
          </a:p>
          <a:p>
            <a:pPr lvl="1"/>
            <a:r>
              <a:rPr lang="en-US" altLang="zh-CN" sz="2800"/>
              <a:t>Ctrl+F10 </a:t>
            </a:r>
            <a:r>
              <a:rPr lang="zh-CN" altLang="en-US" sz="2800"/>
              <a:t>运行到当前光标处</a:t>
            </a:r>
            <a:endParaRPr lang="en-US" altLang="zh-CN" sz="2800"/>
          </a:p>
          <a:p>
            <a:pPr lvl="1"/>
            <a:r>
              <a:rPr lang="en-US" altLang="zh-CN" sz="2800"/>
              <a:t>F9 </a:t>
            </a:r>
            <a:r>
              <a:rPr lang="zh-CN" altLang="en-US" sz="2800"/>
              <a:t>设置</a:t>
            </a:r>
            <a:r>
              <a:rPr lang="en-US" altLang="zh-CN" sz="2800"/>
              <a:t>/</a:t>
            </a:r>
            <a:r>
              <a:rPr lang="zh-CN" altLang="en-US" sz="2800"/>
              <a:t>取消断点  </a:t>
            </a:r>
            <a:r>
              <a:rPr lang="en-US" altLang="zh-CN" sz="2800"/>
              <a:t>Shift+F11</a:t>
            </a:r>
            <a:r>
              <a:rPr lang="zh-CN" altLang="en-US" sz="2800"/>
              <a:t>跳出本函数</a:t>
            </a:r>
            <a:endParaRPr lang="en-US" altLang="zh-CN" sz="2800"/>
          </a:p>
          <a:p>
            <a:r>
              <a:rPr lang="zh-CN" altLang="en-US" sz="3200"/>
              <a:t>调试时使用的查看类热键</a:t>
            </a:r>
            <a:endParaRPr lang="en-US" altLang="zh-CN" sz="3200"/>
          </a:p>
          <a:p>
            <a:pPr lvl="1"/>
            <a:r>
              <a:rPr lang="en-US" altLang="zh-CN" sz="2800"/>
              <a:t>ALT+8 </a:t>
            </a:r>
            <a:r>
              <a:rPr lang="zh-CN" altLang="en-US" sz="2800"/>
              <a:t>反汇编  </a:t>
            </a:r>
            <a:r>
              <a:rPr lang="en-US" altLang="zh-CN" sz="2800"/>
              <a:t>ALT+5 </a:t>
            </a:r>
            <a:r>
              <a:rPr lang="zh-CN" altLang="en-US" sz="2800"/>
              <a:t>寄存器</a:t>
            </a:r>
            <a:endParaRPr lang="en-US" altLang="zh-CN" sz="2800"/>
          </a:p>
          <a:p>
            <a:pPr lvl="1"/>
            <a:r>
              <a:rPr lang="en-US" altLang="zh-CN" sz="2800"/>
              <a:t>ALT+6 </a:t>
            </a:r>
            <a:r>
              <a:rPr lang="zh-CN" altLang="en-US" sz="2800"/>
              <a:t>内存  </a:t>
            </a:r>
            <a:r>
              <a:rPr lang="en-US" altLang="zh-CN" sz="2800"/>
              <a:t>CTRL+ALT+M  1/2/3/4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9750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指令指针</a:t>
            </a:r>
            <a:r>
              <a:rPr lang="en-US" altLang="zh-CN"/>
              <a:t>IP</a:t>
            </a:r>
          </a:p>
        </p:txBody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/>
              <a:t>指令指针寄存器</a:t>
            </a:r>
            <a:r>
              <a:rPr lang="en-US" altLang="zh-CN" sz="3200"/>
              <a:t>IP</a:t>
            </a:r>
            <a:r>
              <a:rPr lang="zh-CN" altLang="en-US" sz="3200"/>
              <a:t>，指示代码段中指令的偏移地址</a:t>
            </a:r>
          </a:p>
          <a:p>
            <a:pPr eaLnBrk="1" hangingPunct="1"/>
            <a:r>
              <a:rPr lang="zh-CN" altLang="en-US" sz="3200"/>
              <a:t>它与代码段寄存器</a:t>
            </a:r>
            <a:r>
              <a:rPr lang="en-US" altLang="zh-CN" sz="3200"/>
              <a:t>CS</a:t>
            </a:r>
            <a:r>
              <a:rPr lang="zh-CN" altLang="en-US" sz="3200"/>
              <a:t>联用，确定下一条指令的物理地址</a:t>
            </a:r>
          </a:p>
          <a:p>
            <a:pPr eaLnBrk="1" hangingPunct="1"/>
            <a:r>
              <a:rPr lang="zh-CN" altLang="en-US" sz="3200"/>
              <a:t>计算机通过</a:t>
            </a:r>
            <a:r>
              <a:rPr lang="en-US" altLang="zh-CN" sz="3200"/>
              <a:t>CS : IP</a:t>
            </a:r>
            <a:r>
              <a:rPr lang="zh-CN" altLang="en-US" sz="3200"/>
              <a:t>寄存器来控制指令序列的执行流程</a:t>
            </a:r>
          </a:p>
          <a:p>
            <a:pPr eaLnBrk="1" hangingPunct="1"/>
            <a:r>
              <a:rPr lang="en-US" altLang="zh-CN" sz="3200"/>
              <a:t>IP</a:t>
            </a:r>
            <a:r>
              <a:rPr lang="zh-CN" altLang="en-US" sz="3200"/>
              <a:t>寄存器是一个专用寄存器</a:t>
            </a:r>
          </a:p>
        </p:txBody>
      </p:sp>
    </p:spTree>
    <p:extLst>
      <p:ext uri="{BB962C8B-B14F-4D97-AF65-F5344CB8AC3E}">
        <p14:creationId xmlns:p14="http://schemas.microsoft.com/office/powerpoint/2010/main" val="1390504100"/>
      </p:ext>
    </p:extLst>
  </p:cSld>
  <p:clrMapOvr>
    <a:masterClrMapping/>
  </p:clrMapOvr>
  <p:transition>
    <p:cover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149850"/>
          </a:xfrm>
        </p:spPr>
        <p:txBody>
          <a:bodyPr/>
          <a:lstStyle/>
          <a:p>
            <a:pPr eaLnBrk="1" hangingPunct="1"/>
            <a:r>
              <a:rPr lang="en-US" altLang="zh-CN" sz="2400"/>
              <a:t>VS</a:t>
            </a:r>
            <a:r>
              <a:rPr lang="zh-CN" altLang="en-US" sz="2400"/>
              <a:t>中的标志位</a:t>
            </a:r>
            <a:r>
              <a:rPr lang="en-US" altLang="zh-CN" sz="2400"/>
              <a:t>	Intel</a:t>
            </a:r>
            <a:r>
              <a:rPr lang="zh-CN" altLang="en-US" sz="2400"/>
              <a:t>的标志位</a:t>
            </a:r>
            <a:endParaRPr lang="en-US" altLang="zh-CN" sz="2400"/>
          </a:p>
          <a:p>
            <a:pPr eaLnBrk="1" hangingPunct="1"/>
            <a:r>
              <a:rPr lang="en-US" altLang="zh-CN" sz="2400"/>
              <a:t>OV			OF</a:t>
            </a:r>
          </a:p>
          <a:p>
            <a:pPr eaLnBrk="1" hangingPunct="1"/>
            <a:r>
              <a:rPr lang="en-US" altLang="zh-CN" sz="2400"/>
              <a:t>UP			DF</a:t>
            </a:r>
          </a:p>
          <a:p>
            <a:pPr eaLnBrk="1" hangingPunct="1"/>
            <a:r>
              <a:rPr lang="en-US" altLang="zh-CN" sz="2400"/>
              <a:t>EI			IF</a:t>
            </a:r>
          </a:p>
          <a:p>
            <a:pPr eaLnBrk="1" hangingPunct="1"/>
            <a:r>
              <a:rPr lang="en-US" altLang="zh-CN" sz="2400"/>
              <a:t>PL			SF</a:t>
            </a:r>
          </a:p>
          <a:p>
            <a:pPr eaLnBrk="1" hangingPunct="1"/>
            <a:r>
              <a:rPr lang="en-US" altLang="zh-CN" sz="2400"/>
              <a:t>ZR			ZF</a:t>
            </a:r>
          </a:p>
          <a:p>
            <a:pPr eaLnBrk="1" hangingPunct="1"/>
            <a:r>
              <a:rPr lang="en-US" altLang="zh-CN" sz="2400"/>
              <a:t>AC			AF</a:t>
            </a:r>
          </a:p>
          <a:p>
            <a:pPr eaLnBrk="1" hangingPunct="1"/>
            <a:r>
              <a:rPr lang="en-US" altLang="zh-CN" sz="2400"/>
              <a:t>PE			PF</a:t>
            </a:r>
          </a:p>
          <a:p>
            <a:pPr eaLnBrk="1" hangingPunct="1"/>
            <a:r>
              <a:rPr lang="en-US" altLang="zh-CN" sz="2400"/>
              <a:t>CY			CF</a:t>
            </a:r>
          </a:p>
          <a:p>
            <a:pPr eaLnBrk="1" hangingPunct="1"/>
            <a:r>
              <a:rPr lang="zh-CN" altLang="en-US" sz="2400"/>
              <a:t>其实</a:t>
            </a:r>
            <a:r>
              <a:rPr lang="en-US" altLang="zh-CN" sz="2400"/>
              <a:t>VS</a:t>
            </a:r>
            <a:r>
              <a:rPr lang="zh-CN" altLang="en-US" sz="2400"/>
              <a:t>中的标志位是</a:t>
            </a:r>
            <a:r>
              <a:rPr lang="en-US" altLang="zh-CN" sz="2400"/>
              <a:t>Intel</a:t>
            </a:r>
            <a:r>
              <a:rPr lang="zh-CN" altLang="en-US" sz="2400"/>
              <a:t>标志位为</a:t>
            </a:r>
            <a:r>
              <a:rPr lang="en-US" altLang="zh-CN" sz="2400"/>
              <a:t>1</a:t>
            </a:r>
            <a:r>
              <a:rPr lang="zh-CN" altLang="en-US" sz="2400"/>
              <a:t>时对应的英文单词的速写  如</a:t>
            </a:r>
            <a:r>
              <a:rPr lang="en-US" altLang="zh-CN" sz="2400"/>
              <a:t>PF=1  </a:t>
            </a:r>
            <a:r>
              <a:rPr lang="zh-CN" altLang="en-US" sz="2400"/>
              <a:t>是偶校验 </a:t>
            </a:r>
            <a:r>
              <a:rPr lang="en-US" altLang="zh-CN" sz="2400"/>
              <a:t>ParityEven</a:t>
            </a: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 Studio</a:t>
            </a:r>
            <a:r>
              <a:rPr lang="zh-CN" altLang="en-US"/>
              <a:t>寄存器的标志位</a:t>
            </a:r>
          </a:p>
        </p:txBody>
      </p:sp>
    </p:spTree>
    <p:extLst>
      <p:ext uri="{BB962C8B-B14F-4D97-AF65-F5344CB8AC3E}">
        <p14:creationId xmlns:p14="http://schemas.microsoft.com/office/powerpoint/2010/main" val="3861656352"/>
      </p:ext>
    </p:extLst>
  </p:cSld>
  <p:clrMapOvr>
    <a:masterClrMapping/>
  </p:clrMapOvr>
  <p:transition>
    <p:cover dir="r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三、汇编语言程序格式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汇编语言面向硬件直接编程，所以需要对硬件环境和设置需要指示清楚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CPU   </a:t>
            </a:r>
          </a:p>
          <a:p>
            <a:pPr lvl="1" eaLnBrk="1" hangingPunct="1"/>
            <a:r>
              <a:rPr lang="zh-CN" altLang="en-US" sz="2400"/>
              <a:t>存储模式、函数调用缺省规范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堆栈段大小</a:t>
            </a:r>
            <a:r>
              <a:rPr lang="en-US" altLang="zh-CN" sz="2400"/>
              <a:t>—</a:t>
            </a:r>
            <a:r>
              <a:rPr lang="zh-CN" altLang="en-US" sz="2400"/>
              <a:t>若有深层递归需增加到符合要求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数据段定义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代码段定义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第一条指令位置  </a:t>
            </a:r>
            <a:r>
              <a:rPr lang="en-US" altLang="zh-CN" sz="2400"/>
              <a:t>END main</a:t>
            </a:r>
          </a:p>
          <a:p>
            <a:pPr eaLnBrk="1" hangingPunct="1"/>
            <a:r>
              <a:rPr lang="zh-CN" altLang="en-US" sz="2800"/>
              <a:t>程序结束要返回操作系统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调用</a:t>
            </a:r>
            <a:r>
              <a:rPr lang="en-US" altLang="zh-CN" sz="2400"/>
              <a:t>OS</a:t>
            </a:r>
            <a:r>
              <a:rPr lang="zh-CN" altLang="en-US" sz="2400"/>
              <a:t>标准函数</a:t>
            </a:r>
            <a:r>
              <a:rPr lang="en-US" altLang="zh-CN" sz="2400"/>
              <a:t>ExiProcess(int return_val)</a:t>
            </a:r>
          </a:p>
        </p:txBody>
      </p:sp>
    </p:spTree>
    <p:extLst>
      <p:ext uri="{BB962C8B-B14F-4D97-AF65-F5344CB8AC3E}">
        <p14:creationId xmlns:p14="http://schemas.microsoft.com/office/powerpoint/2010/main" val="4185810241"/>
      </p:ext>
    </p:extLst>
  </p:cSld>
  <p:clrMapOvr>
    <a:masterClrMapping/>
  </p:clrMapOvr>
  <p:transition>
    <p:cover dir="r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149850"/>
          </a:xfrm>
        </p:spPr>
        <p:txBody>
          <a:bodyPr/>
          <a:lstStyle/>
          <a:p>
            <a:pPr eaLnBrk="1" hangingPunct="1"/>
            <a:r>
              <a:rPr lang="zh-CN" altLang="en-US" sz="2800"/>
              <a:t>外部函数要用</a:t>
            </a:r>
            <a:r>
              <a:rPr lang="en-US" altLang="zh-CN" sz="2800"/>
              <a:t>PROTO</a:t>
            </a:r>
            <a:r>
              <a:rPr lang="zh-CN" altLang="en-US" sz="2800"/>
              <a:t>先声明再使用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Windows</a:t>
            </a:r>
            <a:r>
              <a:rPr lang="zh-CN" altLang="en-US" sz="2400"/>
              <a:t>标准函数，</a:t>
            </a:r>
            <a:r>
              <a:rPr lang="en-US" altLang="zh-CN" sz="2400"/>
              <a:t>PROTO STDCALL</a:t>
            </a:r>
            <a:r>
              <a:rPr lang="zh-CN" altLang="en-US" sz="2400"/>
              <a:t>（可省）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C</a:t>
            </a:r>
            <a:r>
              <a:rPr lang="zh-CN" altLang="en-US" sz="2400"/>
              <a:t>函数</a:t>
            </a:r>
            <a:r>
              <a:rPr lang="en-US" altLang="zh-CN" sz="2400"/>
              <a:t>PROTO C</a:t>
            </a:r>
          </a:p>
          <a:p>
            <a:pPr lvl="1" eaLnBrk="1" hangingPunct="1"/>
            <a:r>
              <a:rPr lang="zh-CN" altLang="en-US" sz="2400"/>
              <a:t>可变参数类型 </a:t>
            </a:r>
            <a:r>
              <a:rPr lang="en-US" altLang="zh-CN" sz="2400"/>
              <a:t>VARARG</a:t>
            </a:r>
          </a:p>
          <a:p>
            <a:pPr lvl="1" eaLnBrk="1" hangingPunct="1"/>
            <a:r>
              <a:rPr lang="zh-CN" altLang="en-US" sz="2400"/>
              <a:t>参数类型为</a:t>
            </a:r>
            <a:r>
              <a:rPr lang="en-US" altLang="zh-CN" sz="2400"/>
              <a:t>BYTE</a:t>
            </a:r>
            <a:r>
              <a:rPr lang="zh-CN" altLang="en-US" sz="2400"/>
              <a:t>、</a:t>
            </a:r>
            <a:r>
              <a:rPr lang="en-US" altLang="zh-CN" sz="2400"/>
              <a:t>DWORD</a:t>
            </a:r>
            <a:r>
              <a:rPr lang="zh-CN" altLang="en-US" sz="2400"/>
              <a:t>等，不能</a:t>
            </a:r>
            <a:r>
              <a:rPr lang="en-US" altLang="zh-CN" sz="2400"/>
              <a:t>DB</a:t>
            </a:r>
            <a:r>
              <a:rPr lang="zh-CN" altLang="en-US" sz="2400"/>
              <a:t>、</a:t>
            </a:r>
            <a:r>
              <a:rPr lang="en-US" altLang="zh-CN" sz="2400"/>
              <a:t>DD</a:t>
            </a:r>
          </a:p>
          <a:p>
            <a:pPr eaLnBrk="1" hangingPunct="1"/>
            <a:r>
              <a:rPr lang="zh-CN" altLang="en-US" sz="2800"/>
              <a:t>外部的函数库用</a:t>
            </a:r>
            <a:r>
              <a:rPr lang="en-US" altLang="zh-CN" sz="2800"/>
              <a:t>INCLUDELIB</a:t>
            </a:r>
            <a:r>
              <a:rPr lang="zh-CN" altLang="en-US" sz="2800"/>
              <a:t>指明</a:t>
            </a:r>
            <a:endParaRPr lang="en-US" altLang="zh-CN" sz="2800"/>
          </a:p>
          <a:p>
            <a:pPr eaLnBrk="1" hangingPunct="1"/>
            <a:r>
              <a:rPr lang="zh-CN" altLang="en-US" sz="2800"/>
              <a:t>用</a:t>
            </a:r>
            <a:r>
              <a:rPr lang="en-US" altLang="zh-CN" sz="2800"/>
              <a:t>OPTION</a:t>
            </a:r>
            <a:r>
              <a:rPr lang="zh-CN" altLang="en-US" sz="2800"/>
              <a:t>指明大小写是否敏感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由于调用</a:t>
            </a:r>
            <a:r>
              <a:rPr lang="en-US" altLang="zh-CN" sz="2400"/>
              <a:t>C</a:t>
            </a:r>
            <a:r>
              <a:rPr lang="zh-CN" altLang="en-US" sz="2400"/>
              <a:t>函数，大小写敏感</a:t>
            </a:r>
            <a:endParaRPr lang="en-US" altLang="zh-CN" sz="2400"/>
          </a:p>
          <a:p>
            <a:pPr eaLnBrk="1" hangingPunct="1"/>
            <a:r>
              <a:rPr lang="zh-CN" altLang="en-US" sz="2800"/>
              <a:t>函数调用的参数传递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通过</a:t>
            </a:r>
            <a:r>
              <a:rPr lang="en-US" altLang="zh-CN" sz="2400"/>
              <a:t>push param1</a:t>
            </a:r>
            <a:r>
              <a:rPr lang="zh-CN" altLang="en-US" sz="2400"/>
              <a:t>等传递参数，倒着传输。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要注意是传地址（</a:t>
            </a:r>
            <a:r>
              <a:rPr lang="en-US" altLang="zh-CN" sz="2400"/>
              <a:t>OFFSET </a:t>
            </a:r>
            <a:r>
              <a:rPr lang="zh-CN" altLang="en-US" sz="2400"/>
              <a:t>变量）还是传值</a:t>
            </a:r>
            <a:endParaRPr lang="en-US" altLang="zh-CN" sz="2400"/>
          </a:p>
          <a:p>
            <a:pPr lvl="1" eaLnBrk="1" hangingPunct="1"/>
            <a:endParaRPr lang="en-US" altLang="zh-CN" sz="2400"/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49269"/>
      </p:ext>
    </p:extLst>
  </p:cSld>
  <p:clrMapOvr>
    <a:masterClrMapping/>
  </p:clrMapOvr>
  <p:transition>
    <p:cover dir="r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149850"/>
          </a:xfrm>
        </p:spPr>
        <p:txBody>
          <a:bodyPr/>
          <a:lstStyle/>
          <a:p>
            <a:pPr eaLnBrk="1" hangingPunct="1"/>
            <a:r>
              <a:rPr lang="zh-CN" altLang="en-US" sz="2800"/>
              <a:t>函数调用后的堆栈平衡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参数传递</a:t>
            </a:r>
            <a:r>
              <a:rPr lang="en-US" altLang="zh-CN" sz="2400"/>
              <a:t>(push)</a:t>
            </a:r>
            <a:r>
              <a:rPr lang="zh-CN" altLang="en-US" sz="2400"/>
              <a:t>改变了当前堆栈的栈顶</a:t>
            </a:r>
            <a:r>
              <a:rPr lang="en-US" altLang="zh-CN" sz="2400"/>
              <a:t>ESP</a:t>
            </a:r>
          </a:p>
          <a:p>
            <a:pPr lvl="1" eaLnBrk="1" hangingPunct="1"/>
            <a:r>
              <a:rPr lang="zh-CN" altLang="en-US" sz="2400"/>
              <a:t>函数调用后要把参数退出</a:t>
            </a:r>
            <a:r>
              <a:rPr lang="en-US" altLang="zh-CN" sz="2400"/>
              <a:t>(pop)</a:t>
            </a:r>
            <a:r>
              <a:rPr lang="zh-CN" altLang="en-US" sz="2400"/>
              <a:t>堆栈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C</a:t>
            </a:r>
            <a:r>
              <a:rPr lang="zh-CN" altLang="en-US" sz="2400"/>
              <a:t>用 </a:t>
            </a:r>
            <a:r>
              <a:rPr lang="en-US" altLang="zh-CN" sz="2400"/>
              <a:t>“ADD  ESP</a:t>
            </a:r>
            <a:r>
              <a:rPr lang="zh-CN" altLang="en-US" sz="2400"/>
              <a:t>，</a:t>
            </a:r>
            <a:r>
              <a:rPr lang="en-US" altLang="zh-CN" sz="2400"/>
              <a:t>4*</a:t>
            </a:r>
            <a:r>
              <a:rPr lang="zh-CN" altLang="en-US" sz="2400"/>
              <a:t>参数个数</a:t>
            </a:r>
            <a:r>
              <a:rPr lang="en-US" altLang="zh-CN" sz="2400"/>
              <a:t>n</a:t>
            </a:r>
            <a:r>
              <a:rPr lang="zh-CN" altLang="en-US" sz="2400"/>
              <a:t>”</a:t>
            </a:r>
            <a:r>
              <a:rPr lang="en-US" altLang="zh-CN" sz="2400"/>
              <a:t> </a:t>
            </a:r>
            <a:r>
              <a:rPr lang="zh-CN" altLang="en-US" sz="2400"/>
              <a:t>即可堆栈平衡，不要</a:t>
            </a:r>
            <a:r>
              <a:rPr lang="en-US" altLang="zh-CN" sz="2400"/>
              <a:t>pop</a:t>
            </a:r>
            <a:r>
              <a:rPr lang="zh-CN" altLang="en-US" sz="2400"/>
              <a:t>，因为</a:t>
            </a:r>
            <a:r>
              <a:rPr lang="en-US" altLang="zh-CN" sz="2400"/>
              <a:t>pop</a:t>
            </a:r>
            <a:r>
              <a:rPr lang="zh-CN" altLang="en-US" sz="2400"/>
              <a:t>慢而且</a:t>
            </a:r>
            <a:r>
              <a:rPr lang="en-US" altLang="zh-CN" sz="2400"/>
              <a:t>pop</a:t>
            </a:r>
            <a:r>
              <a:rPr lang="zh-CN" altLang="en-US" sz="2400"/>
              <a:t>出来的数没有用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Windows</a:t>
            </a:r>
            <a:r>
              <a:rPr lang="zh-CN" altLang="en-US" sz="2400"/>
              <a:t>标准调用的函数不用在主程序中堆栈平衡，因为子程序在返回时实现了堆栈平衡</a:t>
            </a:r>
            <a:endParaRPr lang="en-US" altLang="zh-CN" sz="2400"/>
          </a:p>
          <a:p>
            <a:pPr eaLnBrk="1" hangingPunct="1"/>
            <a:r>
              <a:rPr lang="zh-CN" altLang="en-US" sz="2800"/>
              <a:t>函数调用的简写方法</a:t>
            </a:r>
            <a:r>
              <a:rPr lang="en-US" altLang="zh-CN" sz="2800"/>
              <a:t>—</a:t>
            </a:r>
            <a:r>
              <a:rPr lang="zh-CN" altLang="en-US" sz="2800"/>
              <a:t>宏缩写方式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INVOKE </a:t>
            </a:r>
            <a:r>
              <a:rPr lang="zh-CN" altLang="en-US" sz="2400"/>
              <a:t>函数名，参数</a:t>
            </a:r>
            <a:r>
              <a:rPr lang="en-US" altLang="zh-CN" sz="2400"/>
              <a:t>1</a:t>
            </a:r>
            <a:r>
              <a:rPr lang="zh-CN" altLang="en-US" sz="2400"/>
              <a:t>，参数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……</a:t>
            </a:r>
          </a:p>
          <a:p>
            <a:pPr lvl="1" eaLnBrk="1" hangingPunct="1"/>
            <a:r>
              <a:rPr lang="zh-CN" altLang="en-US" sz="2400"/>
              <a:t>可代替 </a:t>
            </a:r>
            <a:r>
              <a:rPr lang="en-US" altLang="zh-CN" sz="2400"/>
              <a:t>push</a:t>
            </a:r>
            <a:r>
              <a:rPr lang="zh-CN" altLang="en-US" sz="2400"/>
              <a:t>参数 </a:t>
            </a:r>
            <a:r>
              <a:rPr lang="en-US" altLang="zh-CN" sz="2400"/>
              <a:t>call</a:t>
            </a:r>
            <a:r>
              <a:rPr lang="zh-CN" altLang="en-US" sz="2400"/>
              <a:t>函数 堆栈平衡</a:t>
            </a:r>
            <a:endParaRPr lang="en-US" altLang="zh-CN" sz="2400"/>
          </a:p>
        </p:txBody>
      </p:sp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21930"/>
      </p:ext>
    </p:extLst>
  </p:cSld>
  <p:clrMapOvr>
    <a:masterClrMapping/>
  </p:clrMapOvr>
  <p:transition>
    <p:cover dir="r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829550" cy="5256212"/>
          </a:xfrm>
        </p:spPr>
        <p:txBody>
          <a:bodyPr/>
          <a:lstStyle/>
          <a:p>
            <a:r>
              <a:rPr lang="en-US" altLang="zh-CN" sz="2400"/>
              <a:t>chr$ MACRO any_text:VARARG</a:t>
            </a:r>
          </a:p>
          <a:p>
            <a:r>
              <a:rPr lang="en-US" altLang="zh-CN" sz="2400"/>
              <a:t>    LOCAL txtname</a:t>
            </a:r>
          </a:p>
          <a:p>
            <a:r>
              <a:rPr lang="en-US" altLang="zh-CN" sz="2400"/>
              <a:t>   .data      </a:t>
            </a:r>
          </a:p>
          <a:p>
            <a:r>
              <a:rPr lang="en-US" altLang="zh-CN" sz="2400"/>
              <a:t>           txtname db any_text,0</a:t>
            </a:r>
          </a:p>
          <a:p>
            <a:r>
              <a:rPr lang="en-US" altLang="zh-CN" sz="2400"/>
              <a:t>   align 4</a:t>
            </a:r>
          </a:p>
          <a:p>
            <a:r>
              <a:rPr lang="en-US" altLang="zh-CN" sz="2400"/>
              <a:t>  .code</a:t>
            </a:r>
          </a:p>
          <a:p>
            <a:r>
              <a:rPr lang="en-US" altLang="zh-CN" sz="2400"/>
              <a:t>          EXITM &lt;OFFSET txtname&gt;</a:t>
            </a:r>
          </a:p>
          <a:p>
            <a:r>
              <a:rPr lang="en-US" altLang="zh-CN" sz="2400"/>
              <a:t>ENDM</a:t>
            </a:r>
          </a:p>
          <a:p>
            <a:endParaRPr lang="en-US" altLang="zh-CN" sz="2400"/>
          </a:p>
          <a:p>
            <a:r>
              <a:rPr lang="en-US" altLang="zh-CN" sz="2400"/>
              <a:t>.code</a:t>
            </a:r>
          </a:p>
          <a:p>
            <a:r>
              <a:rPr lang="en-US" altLang="zh-CN" sz="2400"/>
              <a:t>        INVOKE printf,chr$(“Hello!”,0dh,0ah)</a:t>
            </a:r>
          </a:p>
          <a:p>
            <a:r>
              <a:rPr lang="en-US" altLang="zh-CN" sz="2400"/>
              <a:t>         ;</a:t>
            </a:r>
            <a:r>
              <a:rPr lang="zh-CN" altLang="en-US" sz="2400"/>
              <a:t>与</a:t>
            </a:r>
            <a:r>
              <a:rPr lang="en-US" altLang="zh-CN" sz="2400"/>
              <a:t>C</a:t>
            </a:r>
            <a:r>
              <a:rPr lang="zh-CN" altLang="en-US" sz="2400"/>
              <a:t>语言的函数调用基本一致了。</a:t>
            </a:r>
            <a:endParaRPr lang="en-US" altLang="zh-CN" sz="2400"/>
          </a:p>
        </p:txBody>
      </p:sp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2484438" y="76200"/>
            <a:ext cx="6659562" cy="838200"/>
          </a:xfrm>
        </p:spPr>
        <p:txBody>
          <a:bodyPr/>
          <a:lstStyle/>
          <a:p>
            <a:r>
              <a:rPr lang="zh-CN" altLang="en-US"/>
              <a:t>采用</a:t>
            </a:r>
            <a:r>
              <a:rPr lang="en-US" altLang="zh-CN"/>
              <a:t>chr$</a:t>
            </a:r>
            <a:r>
              <a:rPr lang="zh-CN" altLang="en-US"/>
              <a:t>宏的函数调用缩写方式</a:t>
            </a:r>
          </a:p>
        </p:txBody>
      </p:sp>
    </p:spTree>
    <p:extLst>
      <p:ext uri="{BB962C8B-B14F-4D97-AF65-F5344CB8AC3E}">
        <p14:creationId xmlns:p14="http://schemas.microsoft.com/office/powerpoint/2010/main" val="1304725980"/>
      </p:ext>
    </p:extLst>
  </p:cSld>
  <p:clrMapOvr>
    <a:masterClrMapping/>
  </p:clrMapOvr>
  <p:transition>
    <p:cover dir="r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四、汇编语言的程序元素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076825"/>
          </a:xfrm>
        </p:spPr>
        <p:txBody>
          <a:bodyPr/>
          <a:lstStyle/>
          <a:p>
            <a:pPr eaLnBrk="1" hangingPunct="1"/>
            <a:r>
              <a:rPr lang="zh-CN" altLang="en-US" sz="2400"/>
              <a:t>类型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数与表达式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指令</a:t>
            </a:r>
            <a:r>
              <a:rPr lang="en-US" altLang="zh-CN" sz="2400">
                <a:sym typeface="Wingdings" panose="05000000000000000000" pitchFamily="2" charset="2"/>
              </a:rPr>
              <a:t>/</a:t>
            </a:r>
            <a:r>
              <a:rPr lang="zh-CN" altLang="en-US" sz="2400">
                <a:sym typeface="Wingdings" panose="05000000000000000000" pitchFamily="2" charset="2"/>
              </a:rPr>
              <a:t>语句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函数</a:t>
            </a:r>
            <a:r>
              <a:rPr lang="en-US" altLang="zh-CN" sz="2400">
                <a:sym typeface="Wingdings" panose="05000000000000000000" pitchFamily="2" charset="2"/>
              </a:rPr>
              <a:t>/</a:t>
            </a:r>
            <a:r>
              <a:rPr lang="zh-CN" altLang="en-US" sz="2400">
                <a:sym typeface="Wingdings" panose="05000000000000000000" pitchFamily="2" charset="2"/>
              </a:rPr>
              <a:t>模块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源程序文件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工程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>
                <a:sym typeface="Wingdings" panose="05000000000000000000" pitchFamily="2" charset="2"/>
              </a:rPr>
              <a:t>解决方案</a:t>
            </a:r>
            <a:endParaRPr lang="en-US" altLang="zh-CN" sz="240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>
                <a:sym typeface="Wingdings" panose="05000000000000000000" pitchFamily="2" charset="2"/>
              </a:rPr>
              <a:t>标识符：关键字</a:t>
            </a:r>
            <a:r>
              <a:rPr lang="en-US" altLang="zh-CN" sz="2400">
                <a:sym typeface="Wingdings" panose="05000000000000000000" pitchFamily="2" charset="2"/>
              </a:rPr>
              <a:t>/</a:t>
            </a:r>
            <a:r>
              <a:rPr lang="zh-CN" altLang="en-US" sz="2400">
                <a:sym typeface="Wingdings" panose="05000000000000000000" pitchFamily="2" charset="2"/>
              </a:rPr>
              <a:t>保留字、标号、常量名、变量名、类型名、函数名、宏名等</a:t>
            </a:r>
            <a:endParaRPr lang="en-US" altLang="zh-CN" sz="240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>
                <a:sym typeface="Wingdings" panose="05000000000000000000" pitchFamily="2" charset="2"/>
              </a:rPr>
              <a:t>表达式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常量表达式：编译器计算出来，放在二进制代码的位置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汇编语言没有变量表达式，寻址方式中的</a:t>
            </a:r>
            <a:r>
              <a:rPr lang="en-US" altLang="zh-CN" sz="2000">
                <a:sym typeface="Wingdings" panose="05000000000000000000" pitchFamily="2" charset="2"/>
              </a:rPr>
              <a:t>+</a:t>
            </a:r>
            <a:r>
              <a:rPr lang="zh-CN" altLang="en-US" sz="2000">
                <a:sym typeface="Wingdings" panose="05000000000000000000" pitchFamily="2" charset="2"/>
              </a:rPr>
              <a:t>*等不是</a:t>
            </a:r>
            <a:r>
              <a:rPr lang="en-US" altLang="zh-CN" sz="2000">
                <a:sym typeface="Wingdings" panose="05000000000000000000" pitchFamily="2" charset="2"/>
              </a:rPr>
              <a:t>EU</a:t>
            </a:r>
            <a:r>
              <a:rPr lang="zh-CN" altLang="en-US" sz="2000">
                <a:sym typeface="Wingdings" panose="05000000000000000000" pitchFamily="2" charset="2"/>
              </a:rPr>
              <a:t>计算的。一个变量表达式在汇编中要用多条指令实现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表达式具备与</a:t>
            </a:r>
            <a:r>
              <a:rPr lang="en-US" altLang="zh-CN" sz="2000">
                <a:sym typeface="Wingdings" panose="05000000000000000000" pitchFamily="2" charset="2"/>
              </a:rPr>
              <a:t>C</a:t>
            </a:r>
            <a:r>
              <a:rPr lang="zh-CN" altLang="en-US" sz="2000">
                <a:sym typeface="Wingdings" panose="05000000000000000000" pitchFamily="2" charset="2"/>
              </a:rPr>
              <a:t>同样的运算符顺序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有算术表达式、逻辑表达式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>
                <a:sym typeface="Wingdings" panose="05000000000000000000" pitchFamily="2" charset="2"/>
              </a:rPr>
              <a:t>硬指令与软指令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硬指令：执行性语句，由</a:t>
            </a:r>
            <a:r>
              <a:rPr lang="en-US" altLang="zh-CN" sz="2000">
                <a:sym typeface="Wingdings" panose="05000000000000000000" pitchFamily="2" charset="2"/>
              </a:rPr>
              <a:t>CPU</a:t>
            </a:r>
            <a:r>
              <a:rPr lang="zh-CN" altLang="en-US" sz="2000">
                <a:sym typeface="Wingdings" panose="05000000000000000000" pitchFamily="2" charset="2"/>
              </a:rPr>
              <a:t>执行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000">
                <a:sym typeface="Wingdings" panose="05000000000000000000" pitchFamily="2" charset="2"/>
              </a:rPr>
              <a:t>软指令：指示性语句，由编译器</a:t>
            </a:r>
            <a:r>
              <a:rPr lang="en-US" altLang="zh-CN" sz="2000">
                <a:sym typeface="Wingdings" panose="05000000000000000000" pitchFamily="2" charset="2"/>
              </a:rPr>
              <a:t>/</a:t>
            </a:r>
            <a:r>
              <a:rPr lang="zh-CN" altLang="en-US" sz="2000">
                <a:sym typeface="Wingdings" panose="05000000000000000000" pitchFamily="2" charset="2"/>
              </a:rPr>
              <a:t>连接器识别，处理该指令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55318700"/>
      </p:ext>
    </p:extLst>
  </p:cSld>
  <p:clrMapOvr>
    <a:masterClrMapping/>
  </p:clrMapOvr>
  <p:transition>
    <p:cover dir="r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五、汇编语言的数据类型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91400" cy="5545137"/>
          </a:xfrm>
        </p:spPr>
        <p:txBody>
          <a:bodyPr/>
          <a:lstStyle/>
          <a:p>
            <a:pPr eaLnBrk="1" hangingPunct="1"/>
            <a:r>
              <a:rPr lang="zh-CN" altLang="en-US" sz="3200"/>
              <a:t>简单数据类型与复杂数据类型</a:t>
            </a:r>
            <a:endParaRPr lang="en-US" altLang="zh-CN" sz="3200"/>
          </a:p>
          <a:p>
            <a:pPr lvl="1" eaLnBrk="1" hangingPunct="1"/>
            <a:r>
              <a:rPr lang="zh-CN" altLang="en-US" sz="2800"/>
              <a:t>字符、数值、数组、地址与指针类型是简单数据类型</a:t>
            </a:r>
            <a:endParaRPr lang="en-US" altLang="zh-CN" sz="2800"/>
          </a:p>
          <a:p>
            <a:pPr lvl="1" eaLnBrk="1" hangingPunct="1"/>
            <a:r>
              <a:rPr lang="zh-CN" altLang="en-US" sz="2800"/>
              <a:t>结构</a:t>
            </a:r>
            <a:r>
              <a:rPr lang="en-US" altLang="zh-CN" sz="2800"/>
              <a:t>struct</a:t>
            </a:r>
            <a:r>
              <a:rPr lang="zh-CN" altLang="en-US" sz="2800"/>
              <a:t>、联合</a:t>
            </a:r>
            <a:r>
              <a:rPr lang="en-US" altLang="zh-CN" sz="2800"/>
              <a:t>union</a:t>
            </a:r>
            <a:r>
              <a:rPr lang="zh-CN" altLang="en-US" sz="2800"/>
              <a:t>是复杂的数据类型，是多个数</a:t>
            </a:r>
            <a:r>
              <a:rPr lang="en-US" altLang="zh-CN" sz="2800"/>
              <a:t>(</a:t>
            </a:r>
            <a:r>
              <a:rPr lang="zh-CN" altLang="en-US" sz="2800"/>
              <a:t>类型可不同</a:t>
            </a:r>
            <a:r>
              <a:rPr lang="en-US" altLang="zh-CN" sz="2800"/>
              <a:t>)</a:t>
            </a:r>
            <a:r>
              <a:rPr lang="zh-CN" altLang="en-US" sz="2800"/>
              <a:t>组成的一个较复杂的数据类型</a:t>
            </a:r>
            <a:endParaRPr lang="en-US" altLang="zh-CN" sz="2800"/>
          </a:p>
          <a:p>
            <a:pPr eaLnBrk="1" hangingPunct="1"/>
            <a:r>
              <a:rPr lang="zh-CN" altLang="en-US" sz="2800"/>
              <a:t>在汇编语言中，一个变量就是元素个数为</a:t>
            </a:r>
            <a:r>
              <a:rPr lang="en-US" altLang="zh-CN" sz="2800"/>
              <a:t>1</a:t>
            </a:r>
            <a:r>
              <a:rPr lang="zh-CN" altLang="en-US" sz="2800"/>
              <a:t>的数组，所以其定义是一样的。</a:t>
            </a:r>
            <a:endParaRPr lang="en-US" altLang="zh-CN" sz="2800"/>
          </a:p>
          <a:p>
            <a:pPr eaLnBrk="1" hangingPunct="1"/>
            <a:r>
              <a:rPr lang="zh-CN" altLang="en-US" sz="2800"/>
              <a:t>汇编语言中的数据类型就是其占用的空间，所以类型为：</a:t>
            </a:r>
            <a:r>
              <a:rPr lang="en-US" altLang="zh-CN" sz="2800"/>
              <a:t>DB</a:t>
            </a:r>
            <a:r>
              <a:rPr lang="zh-CN" altLang="en-US" sz="2800"/>
              <a:t>、</a:t>
            </a:r>
            <a:r>
              <a:rPr lang="en-US" altLang="zh-CN" sz="2800"/>
              <a:t>DW</a:t>
            </a:r>
            <a:r>
              <a:rPr lang="zh-CN" altLang="en-US" sz="2800"/>
              <a:t>、</a:t>
            </a:r>
            <a:r>
              <a:rPr lang="en-US" altLang="zh-CN" sz="2800"/>
              <a:t>DD</a:t>
            </a:r>
            <a:r>
              <a:rPr lang="zh-CN" altLang="en-US" sz="2800"/>
              <a:t>、</a:t>
            </a:r>
            <a:r>
              <a:rPr lang="en-US" altLang="zh-CN" sz="2800"/>
              <a:t>DF</a:t>
            </a:r>
            <a:r>
              <a:rPr lang="zh-CN" altLang="en-US" sz="2800"/>
              <a:t>、</a:t>
            </a:r>
            <a:r>
              <a:rPr lang="en-US" altLang="zh-CN" sz="2800"/>
              <a:t>DQ</a:t>
            </a:r>
            <a:r>
              <a:rPr lang="zh-CN" altLang="en-US" sz="2800"/>
              <a:t>、</a:t>
            </a:r>
            <a:r>
              <a:rPr lang="en-US" altLang="zh-CN" sz="2800"/>
              <a:t>DT</a:t>
            </a:r>
            <a:r>
              <a:rPr lang="zh-CN" altLang="en-US" sz="2800"/>
              <a:t>，表示其类型为</a:t>
            </a: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6</a:t>
            </a:r>
            <a:r>
              <a:rPr lang="zh-CN" altLang="en-US" sz="2800"/>
              <a:t>、</a:t>
            </a:r>
            <a:r>
              <a:rPr lang="en-US" altLang="zh-CN" sz="2800"/>
              <a:t>8</a:t>
            </a:r>
            <a:r>
              <a:rPr lang="zh-CN" altLang="en-US" sz="2800"/>
              <a:t>、</a:t>
            </a:r>
            <a:r>
              <a:rPr lang="en-US" altLang="zh-CN" sz="2800"/>
              <a:t>10</a:t>
            </a:r>
            <a:r>
              <a:rPr lang="zh-CN" altLang="en-US" sz="2800"/>
              <a:t>个字节（空间定义法）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630504347"/>
      </p:ext>
    </p:extLst>
  </p:cSld>
  <p:clrMapOvr>
    <a:masterClrMapping/>
  </p:clrMapOvr>
  <p:transition>
    <p:cover dir="r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91400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汇编语言没有指针类型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因为指针就是存储单元的地址，是一个无符号数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32</a:t>
            </a:r>
            <a:r>
              <a:rPr lang="zh-CN" altLang="en-US" sz="2400"/>
              <a:t>位</a:t>
            </a:r>
            <a:r>
              <a:rPr lang="en-US" altLang="zh-CN" sz="2400"/>
              <a:t>CPU</a:t>
            </a:r>
            <a:r>
              <a:rPr lang="zh-CN" altLang="en-US" sz="2400"/>
              <a:t>为</a:t>
            </a:r>
            <a:r>
              <a:rPr lang="en-US" altLang="zh-CN" sz="2400"/>
              <a:t>DWORD,64</a:t>
            </a:r>
            <a:r>
              <a:rPr lang="zh-CN" altLang="en-US" sz="2400"/>
              <a:t>位</a:t>
            </a:r>
            <a:r>
              <a:rPr lang="en-US" altLang="zh-CN" sz="2400"/>
              <a:t>CPU</a:t>
            </a:r>
            <a:r>
              <a:rPr lang="zh-CN" altLang="en-US" sz="2400"/>
              <a:t>为</a:t>
            </a:r>
            <a:r>
              <a:rPr lang="en-US" altLang="zh-CN" sz="2400"/>
              <a:t>QWORD</a:t>
            </a:r>
            <a:r>
              <a:rPr lang="zh-CN" altLang="en-US" sz="2400"/>
              <a:t>。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为与</a:t>
            </a:r>
            <a:r>
              <a:rPr lang="en-US" altLang="zh-CN" sz="2400"/>
              <a:t>C</a:t>
            </a:r>
            <a:r>
              <a:rPr lang="zh-CN" altLang="en-US" sz="2400"/>
              <a:t>一致，高版本的汇编语言中增加了</a:t>
            </a:r>
            <a:r>
              <a:rPr lang="en-US" altLang="zh-CN" sz="2400"/>
              <a:t>PTR BYTE/WORD/Sword……</a:t>
            </a:r>
            <a:r>
              <a:rPr lang="zh-CN" altLang="en-US" sz="2400"/>
              <a:t>类型，但其本质就是一个</a:t>
            </a:r>
            <a:r>
              <a:rPr lang="en-US" altLang="zh-CN" sz="2400"/>
              <a:t>32</a:t>
            </a:r>
            <a:r>
              <a:rPr lang="zh-CN" altLang="en-US" sz="2400"/>
              <a:t>位或</a:t>
            </a:r>
            <a:r>
              <a:rPr lang="en-US" altLang="zh-CN" sz="2400"/>
              <a:t>64</a:t>
            </a:r>
            <a:r>
              <a:rPr lang="zh-CN" altLang="en-US" sz="2400"/>
              <a:t>位的数</a:t>
            </a:r>
            <a:r>
              <a:rPr lang="en-US" altLang="zh-CN" sz="2400"/>
              <a:t>—&gt;</a:t>
            </a:r>
            <a:r>
              <a:rPr lang="zh-CN" altLang="en-US" sz="2400"/>
              <a:t>地址。</a:t>
            </a:r>
            <a:endParaRPr lang="en-US" altLang="zh-CN" sz="2400"/>
          </a:p>
          <a:p>
            <a:pPr eaLnBrk="1" hangingPunct="1"/>
            <a:r>
              <a:rPr lang="zh-CN" altLang="en-US" sz="2800"/>
              <a:t>变量、数组、指针在类型上没有本质区别</a:t>
            </a:r>
            <a:endParaRPr lang="en-US" altLang="zh-CN" sz="2800"/>
          </a:p>
          <a:p>
            <a:pPr eaLnBrk="1" hangingPunct="1"/>
            <a:r>
              <a:rPr lang="zh-CN" altLang="en-US" sz="2800"/>
              <a:t>某</a:t>
            </a:r>
            <a:r>
              <a:rPr lang="en-US" altLang="zh-CN" sz="2800"/>
              <a:t>D</a:t>
            </a:r>
            <a:r>
              <a:rPr lang="zh-CN" altLang="en-US" sz="2800"/>
              <a:t>？类型到底是什么具体的类型，由指令决定，其实</a:t>
            </a:r>
            <a:r>
              <a:rPr lang="en-US" altLang="zh-CN" sz="2800"/>
              <a:t>CPU</a:t>
            </a:r>
            <a:r>
              <a:rPr lang="zh-CN" altLang="en-US" sz="2800"/>
              <a:t>是不知道的，程序员和编译器知道。</a:t>
            </a:r>
            <a:endParaRPr lang="en-US" altLang="zh-CN" sz="2800"/>
          </a:p>
        </p:txBody>
      </p:sp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77724"/>
      </p:ext>
    </p:extLst>
  </p:cSld>
  <p:clrMapOvr>
    <a:masterClrMapping/>
  </p:clrMapOvr>
  <p:transition>
    <p:cover dir="r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汇编语言与</a:t>
            </a:r>
            <a:r>
              <a:rPr lang="en-US" altLang="zh-CN"/>
              <a:t>C</a:t>
            </a:r>
            <a:r>
              <a:rPr lang="zh-CN" altLang="en-US"/>
              <a:t>的类型对应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076825"/>
          </a:xfrm>
        </p:spPr>
        <p:txBody>
          <a:bodyPr/>
          <a:lstStyle/>
          <a:p>
            <a:pPr eaLnBrk="1" hangingPunct="1"/>
            <a:r>
              <a:rPr lang="zh-CN" altLang="en-US" sz="2400"/>
              <a:t>高版本的汇编语言支持与</a:t>
            </a:r>
            <a:r>
              <a:rPr lang="en-US" altLang="zh-CN" sz="2400"/>
              <a:t>C</a:t>
            </a:r>
            <a:r>
              <a:rPr lang="zh-CN" altLang="en-US" sz="2400"/>
              <a:t>对应的类型</a:t>
            </a:r>
            <a:endParaRPr lang="en-US" altLang="zh-CN" sz="2400"/>
          </a:p>
          <a:p>
            <a:pPr lvl="1" eaLnBrk="1" hangingPunct="1"/>
            <a:r>
              <a:rPr lang="zh-CN" altLang="en-US" sz="2000"/>
              <a:t>新增</a:t>
            </a:r>
            <a:r>
              <a:rPr lang="en-US" altLang="zh-CN" sz="2000"/>
              <a:t>byte</a:t>
            </a:r>
            <a:r>
              <a:rPr lang="zh-CN" altLang="en-US" sz="2000"/>
              <a:t>、</a:t>
            </a:r>
            <a:r>
              <a:rPr lang="en-US" altLang="zh-CN" sz="2000"/>
              <a:t>sbyte</a:t>
            </a:r>
            <a:r>
              <a:rPr lang="zh-CN" altLang="en-US" sz="2000"/>
              <a:t>、</a:t>
            </a:r>
            <a:r>
              <a:rPr lang="en-US" altLang="zh-CN" sz="2000"/>
              <a:t>word</a:t>
            </a:r>
            <a:r>
              <a:rPr lang="zh-CN" altLang="en-US" sz="2000"/>
              <a:t>、</a:t>
            </a:r>
            <a:r>
              <a:rPr lang="en-US" altLang="zh-CN" sz="2000"/>
              <a:t>sword</a:t>
            </a:r>
            <a:r>
              <a:rPr lang="zh-CN" altLang="en-US" sz="2000"/>
              <a:t>、</a:t>
            </a:r>
            <a:r>
              <a:rPr lang="en-US" altLang="zh-CN" sz="2000"/>
              <a:t>dword</a:t>
            </a:r>
            <a:r>
              <a:rPr lang="zh-CN" altLang="en-US" sz="2000"/>
              <a:t>、</a:t>
            </a:r>
            <a:r>
              <a:rPr lang="en-US" altLang="zh-CN" sz="2000"/>
              <a:t>sdword</a:t>
            </a:r>
            <a:r>
              <a:rPr lang="zh-CN" altLang="en-US" sz="2000"/>
              <a:t>、</a:t>
            </a:r>
            <a:r>
              <a:rPr lang="en-US" altLang="zh-CN" sz="2000"/>
              <a:t>fword</a:t>
            </a:r>
            <a:r>
              <a:rPr lang="zh-CN" altLang="en-US" sz="2000"/>
              <a:t>、</a:t>
            </a:r>
            <a:r>
              <a:rPr lang="en-US" altLang="zh-CN" sz="2000"/>
              <a:t>qword</a:t>
            </a:r>
            <a:r>
              <a:rPr lang="zh-CN" altLang="en-US" sz="2000"/>
              <a:t>、</a:t>
            </a:r>
            <a:r>
              <a:rPr lang="en-US" altLang="zh-CN" sz="2000"/>
              <a:t>tbyte</a:t>
            </a:r>
            <a:r>
              <a:rPr lang="zh-CN" altLang="en-US" sz="2000"/>
              <a:t>、   </a:t>
            </a:r>
            <a:r>
              <a:rPr lang="en-US" altLang="zh-CN" sz="2000"/>
              <a:t>real4</a:t>
            </a:r>
            <a:r>
              <a:rPr lang="zh-CN" altLang="en-US" sz="2000"/>
              <a:t>、</a:t>
            </a:r>
            <a:r>
              <a:rPr lang="en-US" altLang="zh-CN" sz="2000"/>
              <a:t>real8</a:t>
            </a:r>
          </a:p>
          <a:p>
            <a:pPr lvl="1" eaLnBrk="1" hangingPunct="1"/>
            <a:r>
              <a:rPr lang="zh-CN" altLang="en-US" sz="2000"/>
              <a:t>对应低版本</a:t>
            </a:r>
            <a:r>
              <a:rPr lang="en-US" altLang="zh-CN" sz="2000"/>
              <a:t>db</a:t>
            </a:r>
            <a:r>
              <a:rPr lang="zh-CN" altLang="en-US" sz="2000"/>
              <a:t>、</a:t>
            </a:r>
            <a:r>
              <a:rPr lang="en-US" altLang="zh-CN" sz="2000"/>
              <a:t>db</a:t>
            </a:r>
            <a:r>
              <a:rPr lang="zh-CN" altLang="en-US" sz="2000"/>
              <a:t>、</a:t>
            </a:r>
            <a:r>
              <a:rPr lang="en-US" altLang="zh-CN" sz="2000"/>
              <a:t>dw</a:t>
            </a:r>
            <a:r>
              <a:rPr lang="zh-CN" altLang="en-US" sz="2000"/>
              <a:t>、</a:t>
            </a:r>
            <a:r>
              <a:rPr lang="en-US" altLang="zh-CN" sz="2000"/>
              <a:t>dw</a:t>
            </a:r>
            <a:r>
              <a:rPr lang="zh-CN" altLang="en-US" sz="2000"/>
              <a:t>、</a:t>
            </a:r>
            <a:r>
              <a:rPr lang="en-US" altLang="zh-CN" sz="2000"/>
              <a:t>dd</a:t>
            </a:r>
            <a:r>
              <a:rPr lang="zh-CN" altLang="en-US" sz="2000"/>
              <a:t>、</a:t>
            </a:r>
            <a:r>
              <a:rPr lang="en-US" altLang="zh-CN" sz="2000"/>
              <a:t>dd</a:t>
            </a:r>
            <a:r>
              <a:rPr lang="zh-CN" altLang="en-US" sz="2000"/>
              <a:t>、</a:t>
            </a:r>
            <a:r>
              <a:rPr lang="en-US" altLang="zh-CN" sz="2000"/>
              <a:t>df</a:t>
            </a:r>
            <a:r>
              <a:rPr lang="zh-CN" altLang="en-US" sz="2000"/>
              <a:t>、</a:t>
            </a:r>
            <a:r>
              <a:rPr lang="en-US" altLang="zh-CN" sz="2000"/>
              <a:t>dq</a:t>
            </a:r>
            <a:r>
              <a:rPr lang="zh-CN" altLang="en-US" sz="2000"/>
              <a:t>、</a:t>
            </a:r>
            <a:r>
              <a:rPr lang="en-US" altLang="zh-CN" sz="2000"/>
              <a:t>dt</a:t>
            </a:r>
            <a:r>
              <a:rPr lang="zh-CN" altLang="en-US" sz="2000"/>
              <a:t>、</a:t>
            </a:r>
            <a:r>
              <a:rPr lang="en-US" altLang="zh-CN" sz="2000"/>
              <a:t>dd</a:t>
            </a:r>
            <a:r>
              <a:rPr lang="zh-CN" altLang="en-US" sz="2000"/>
              <a:t>、</a:t>
            </a:r>
            <a:r>
              <a:rPr lang="en-US" altLang="zh-CN" sz="2000"/>
              <a:t>dq</a:t>
            </a:r>
          </a:p>
          <a:p>
            <a:pPr lvl="1" eaLnBrk="1" hangingPunct="1"/>
            <a:r>
              <a:rPr lang="zh-CN" altLang="en-US" sz="2000"/>
              <a:t>对应</a:t>
            </a:r>
            <a:r>
              <a:rPr lang="en-US" altLang="zh-CN" sz="2000"/>
              <a:t>C</a:t>
            </a:r>
            <a:r>
              <a:rPr lang="zh-CN" altLang="en-US" sz="2000"/>
              <a:t>的</a:t>
            </a:r>
            <a:r>
              <a:rPr lang="en-US" altLang="zh-CN" sz="2000"/>
              <a:t>unsigned char</a:t>
            </a:r>
            <a:r>
              <a:rPr lang="zh-CN" altLang="en-US" sz="2000"/>
              <a:t>、</a:t>
            </a:r>
            <a:r>
              <a:rPr lang="en-US" altLang="zh-CN" sz="2000"/>
              <a:t>char</a:t>
            </a:r>
            <a:r>
              <a:rPr lang="zh-CN" altLang="en-US" sz="2000"/>
              <a:t>、无、无、</a:t>
            </a:r>
            <a:r>
              <a:rPr lang="en-US" altLang="zh-CN" sz="2000"/>
              <a:t>unsigned int</a:t>
            </a:r>
            <a:r>
              <a:rPr lang="zh-CN" altLang="en-US" sz="2000"/>
              <a:t>、</a:t>
            </a:r>
            <a:r>
              <a:rPr lang="en-US" altLang="zh-CN" sz="2000"/>
              <a:t>int</a:t>
            </a:r>
            <a:r>
              <a:rPr lang="zh-CN" altLang="en-US" sz="2000"/>
              <a:t>、无、</a:t>
            </a:r>
            <a:r>
              <a:rPr lang="en-US" altLang="zh-CN" sz="2000"/>
              <a:t>long long</a:t>
            </a:r>
            <a:r>
              <a:rPr lang="zh-CN" altLang="en-US" sz="2000"/>
              <a:t>、无、</a:t>
            </a:r>
            <a:r>
              <a:rPr lang="en-US" altLang="zh-CN" sz="2000"/>
              <a:t>float</a:t>
            </a:r>
            <a:r>
              <a:rPr lang="zh-CN" altLang="en-US" sz="2000"/>
              <a:t>、</a:t>
            </a:r>
            <a:r>
              <a:rPr lang="en-US" altLang="zh-CN" sz="2000"/>
              <a:t>double</a:t>
            </a:r>
          </a:p>
          <a:p>
            <a:pPr eaLnBrk="1" hangingPunct="1"/>
            <a:r>
              <a:rPr lang="en-US" altLang="zh-CN" sz="2400"/>
              <a:t>C</a:t>
            </a:r>
            <a:r>
              <a:rPr lang="zh-CN" altLang="en-US" sz="2400"/>
              <a:t>的</a:t>
            </a:r>
            <a:r>
              <a:rPr lang="en-US" altLang="zh-CN" sz="2400"/>
              <a:t>bool</a:t>
            </a:r>
            <a:r>
              <a:rPr lang="zh-CN" altLang="en-US" sz="2400"/>
              <a:t>就是</a:t>
            </a:r>
            <a:r>
              <a:rPr lang="en-US" altLang="zh-CN" sz="2400"/>
              <a:t>int</a:t>
            </a:r>
            <a:r>
              <a:rPr lang="zh-CN" altLang="en-US" sz="2400"/>
              <a:t>，为</a:t>
            </a:r>
            <a:r>
              <a:rPr lang="en-US" altLang="zh-CN" sz="2400"/>
              <a:t>ASM</a:t>
            </a:r>
            <a:r>
              <a:rPr lang="zh-CN" altLang="en-US" sz="2400"/>
              <a:t>的</a:t>
            </a:r>
            <a:r>
              <a:rPr lang="en-US" altLang="zh-CN" sz="2400"/>
              <a:t>dd</a:t>
            </a:r>
            <a:r>
              <a:rPr lang="zh-CN" altLang="en-US" sz="2400"/>
              <a:t>或</a:t>
            </a:r>
            <a:r>
              <a:rPr lang="en-US" altLang="zh-CN" sz="2400"/>
              <a:t>sdword</a:t>
            </a:r>
          </a:p>
          <a:p>
            <a:pPr eaLnBrk="1" hangingPunct="1"/>
            <a:r>
              <a:rPr lang="en-US" altLang="zh-CN" sz="2400"/>
              <a:t>C</a:t>
            </a:r>
            <a:r>
              <a:rPr lang="zh-CN" altLang="en-US" sz="2400"/>
              <a:t>的指针如 </a:t>
            </a:r>
            <a:r>
              <a:rPr lang="en-US" altLang="zh-CN" sz="2400"/>
              <a:t>type </a:t>
            </a:r>
            <a:r>
              <a:rPr lang="zh-CN" altLang="en-US" sz="2400"/>
              <a:t>*</a:t>
            </a:r>
            <a:r>
              <a:rPr lang="en-US" altLang="zh-CN" sz="2400"/>
              <a:t>p</a:t>
            </a:r>
            <a:r>
              <a:rPr lang="zh-CN" altLang="en-US" sz="2400"/>
              <a:t>，在低版本</a:t>
            </a:r>
            <a:r>
              <a:rPr lang="en-US" altLang="zh-CN" sz="2400"/>
              <a:t>ASM</a:t>
            </a:r>
            <a:r>
              <a:rPr lang="zh-CN" altLang="en-US" sz="2400"/>
              <a:t>中为</a:t>
            </a:r>
            <a:r>
              <a:rPr lang="en-US" altLang="zh-CN" sz="2400"/>
              <a:t>dd/dq</a:t>
            </a:r>
            <a:r>
              <a:rPr lang="zh-CN" altLang="en-US" sz="2400"/>
              <a:t>，在高版本</a:t>
            </a:r>
            <a:r>
              <a:rPr lang="en-US" altLang="zh-CN" sz="2400"/>
              <a:t>ASM</a:t>
            </a:r>
            <a:r>
              <a:rPr lang="zh-CN" altLang="en-US" sz="2400"/>
              <a:t>中为 </a:t>
            </a:r>
            <a:r>
              <a:rPr lang="en-US" altLang="zh-CN" sz="2400"/>
              <a:t>ptr type</a:t>
            </a:r>
            <a:r>
              <a:rPr lang="zh-CN" altLang="en-US" sz="2400"/>
              <a:t>，当然用 </a:t>
            </a:r>
            <a:r>
              <a:rPr lang="en-US" altLang="zh-CN" sz="2400"/>
              <a:t>dd/dq</a:t>
            </a:r>
            <a:r>
              <a:rPr lang="zh-CN" altLang="en-US" sz="2400"/>
              <a:t>也一样。</a:t>
            </a:r>
            <a:endParaRPr lang="en-US" altLang="zh-CN" sz="2400"/>
          </a:p>
          <a:p>
            <a:pPr eaLnBrk="1" hangingPunct="1"/>
            <a:r>
              <a:rPr lang="zh-CN" altLang="en-US" sz="2400"/>
              <a:t>汇编语言与</a:t>
            </a:r>
            <a:r>
              <a:rPr lang="en-US" altLang="zh-CN" sz="2400"/>
              <a:t>C</a:t>
            </a:r>
            <a:r>
              <a:rPr lang="zh-CN" altLang="en-US" sz="2400"/>
              <a:t>一样在赋初值时不进行类型检查。也就是有符号数与无符号数可互相赋值，</a:t>
            </a:r>
            <a:r>
              <a:rPr lang="en-US" altLang="zh-CN" sz="2400"/>
              <a:t>real4</a:t>
            </a:r>
            <a:r>
              <a:rPr lang="zh-CN" altLang="en-US" sz="2400"/>
              <a:t>与</a:t>
            </a:r>
            <a:r>
              <a:rPr lang="en-US" altLang="zh-CN" sz="2400"/>
              <a:t>dd,real8</a:t>
            </a:r>
            <a:r>
              <a:rPr lang="zh-CN" altLang="en-US" sz="2400"/>
              <a:t>与</a:t>
            </a:r>
            <a:r>
              <a:rPr lang="en-US" altLang="zh-CN" sz="2400"/>
              <a:t>double</a:t>
            </a:r>
            <a:r>
              <a:rPr lang="zh-CN" altLang="en-US" sz="2400"/>
              <a:t>等也可以互相赋值。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33531166"/>
      </p:ext>
    </p:extLst>
  </p:cSld>
  <p:clrMapOvr>
    <a:masterClrMapping/>
  </p:clrMapOvr>
  <p:transition>
    <p:cover dir="r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六、常量与常量表达式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91400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常量：常数与符号常量，数值型</a:t>
            </a:r>
            <a:r>
              <a:rPr lang="en-US" altLang="zh-CN" sz="2800"/>
              <a:t>/</a:t>
            </a:r>
            <a:r>
              <a:rPr lang="zh-CN" altLang="en-US" sz="2800"/>
              <a:t>字符串型</a:t>
            </a:r>
            <a:endParaRPr lang="en-US" altLang="zh-CN" sz="2800"/>
          </a:p>
          <a:p>
            <a:pPr eaLnBrk="1" hangingPunct="1"/>
            <a:r>
              <a:rPr lang="zh-CN" altLang="en-US" sz="2800"/>
              <a:t>符号常量的定义，常量在程序里可改变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COUNT = 100</a:t>
            </a:r>
          </a:p>
          <a:p>
            <a:pPr lvl="1" eaLnBrk="1" hangingPunct="1"/>
            <a:r>
              <a:rPr lang="en-US" altLang="zh-CN" sz="2400"/>
              <a:t>CNT  EQU 100</a:t>
            </a:r>
          </a:p>
          <a:p>
            <a:pPr lvl="1" eaLnBrk="1" hangingPunct="1"/>
            <a:r>
              <a:rPr lang="en-US" altLang="zh-CN" sz="2400"/>
              <a:t>UNIT  EQU </a:t>
            </a:r>
            <a:r>
              <a:rPr lang="zh-CN" altLang="en-US" sz="2400"/>
              <a:t>“</a:t>
            </a:r>
            <a:r>
              <a:rPr lang="en-US" altLang="zh-CN" sz="2400"/>
              <a:t>HIT</a:t>
            </a:r>
            <a:r>
              <a:rPr lang="zh-CN" altLang="en-US" sz="2400"/>
              <a:t>”</a:t>
            </a:r>
            <a:endParaRPr lang="en-US" altLang="zh-CN" sz="2400"/>
          </a:p>
          <a:p>
            <a:pPr eaLnBrk="1" hangingPunct="1"/>
            <a:r>
              <a:rPr lang="zh-CN" altLang="en-US" sz="2800"/>
              <a:t>符号常量由编译器在对源程序扫描时替换为真正的常数。 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Char=‘A’</a:t>
            </a:r>
          </a:p>
          <a:p>
            <a:pPr lvl="1" eaLnBrk="1" hangingPunct="1"/>
            <a:r>
              <a:rPr lang="en-US" altLang="zh-CN" sz="2400"/>
              <a:t>REPEAT 26</a:t>
            </a:r>
          </a:p>
          <a:p>
            <a:pPr lvl="1" eaLnBrk="1" hangingPunct="1"/>
            <a:r>
              <a:rPr lang="en-US" altLang="zh-CN" sz="2400"/>
              <a:t>  DB  Char </a:t>
            </a:r>
          </a:p>
          <a:p>
            <a:pPr lvl="1" eaLnBrk="1" hangingPunct="1"/>
            <a:r>
              <a:rPr lang="en-US" altLang="zh-CN" sz="2400"/>
              <a:t>  Char=Char+1           ;</a:t>
            </a:r>
            <a:r>
              <a:rPr lang="zh-CN" altLang="en-US" sz="2400"/>
              <a:t>改变了</a:t>
            </a:r>
            <a:r>
              <a:rPr lang="en-US" altLang="zh-CN" sz="2400"/>
              <a:t>Char</a:t>
            </a:r>
          </a:p>
          <a:p>
            <a:pPr lvl="1" eaLnBrk="1" hangingPunct="1"/>
            <a:r>
              <a:rPr lang="en-US" altLang="zh-CN" sz="2400"/>
              <a:t>ENDM</a:t>
            </a:r>
          </a:p>
          <a:p>
            <a:pPr lvl="1" eaLnBrk="1" hangingPunct="1"/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35467062"/>
      </p:ext>
    </p:extLst>
  </p:cSld>
  <p:clrMapOvr>
    <a:masterClrMapping/>
  </p:clrMapOvr>
  <p:transition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 </a:t>
            </a:r>
            <a:r>
              <a:rPr lang="zh-CN" altLang="en-US"/>
              <a:t>标志寄存器</a:t>
            </a:r>
          </a:p>
        </p:txBody>
      </p:sp>
      <p:sp>
        <p:nvSpPr>
          <p:cNvPr id="1638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标志（</a:t>
            </a:r>
            <a:r>
              <a:rPr lang="en-US" altLang="zh-CN"/>
              <a:t>Flag</a:t>
            </a:r>
            <a:r>
              <a:rPr lang="zh-CN" altLang="en-US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8086</a:t>
            </a:r>
            <a:r>
              <a:rPr lang="zh-CN" altLang="en-US"/>
              <a:t>处理器的各种标志形成了一个</a:t>
            </a:r>
            <a:r>
              <a:rPr lang="en-US" altLang="zh-CN"/>
              <a:t>16</a:t>
            </a:r>
            <a:r>
              <a:rPr lang="zh-CN" altLang="en-US"/>
              <a:t>位的标志寄存器</a:t>
            </a:r>
            <a:r>
              <a:rPr lang="en-US" altLang="zh-CN"/>
              <a:t>FLAGS</a:t>
            </a:r>
            <a:r>
              <a:rPr lang="zh-CN" altLang="en-US"/>
              <a:t>（程序状态字</a:t>
            </a:r>
            <a:r>
              <a:rPr lang="en-US" altLang="zh-CN"/>
              <a:t>PSW</a:t>
            </a:r>
            <a:r>
              <a:rPr lang="zh-CN" altLang="en-US"/>
              <a:t>寄存器</a:t>
            </a:r>
            <a:r>
              <a:rPr lang="zh-CN" altLang="zh-CN"/>
              <a:t>）</a:t>
            </a:r>
            <a:endParaRPr lang="zh-CN" altLang="en-US"/>
          </a:p>
        </p:txBody>
      </p:sp>
      <p:grpSp>
        <p:nvGrpSpPr>
          <p:cNvPr id="16388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6390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4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2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6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1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4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87524551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91400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常量表达式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算术表达式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逻辑表达式</a:t>
            </a:r>
            <a:endParaRPr lang="en-US" altLang="zh-CN" sz="2400"/>
          </a:p>
          <a:p>
            <a:pPr eaLnBrk="1" hangingPunct="1"/>
            <a:r>
              <a:rPr lang="zh-CN" altLang="en-US" sz="2800"/>
              <a:t>表达式的计算由编译器进行，替换当前位置的数</a:t>
            </a:r>
            <a:endParaRPr lang="en-US" altLang="zh-CN" sz="2800"/>
          </a:p>
          <a:p>
            <a:pPr eaLnBrk="1" hangingPunct="1"/>
            <a:r>
              <a:rPr lang="zh-CN" altLang="en-US" sz="2800"/>
              <a:t>表达式的计算顺序与</a:t>
            </a:r>
            <a:r>
              <a:rPr lang="en-US" altLang="zh-CN" sz="2800"/>
              <a:t>C</a:t>
            </a:r>
            <a:r>
              <a:rPr lang="zh-CN" altLang="en-US" sz="2800"/>
              <a:t>一样</a:t>
            </a:r>
            <a:endParaRPr lang="en-US" altLang="zh-CN" sz="2800"/>
          </a:p>
          <a:p>
            <a:pPr eaLnBrk="1" hangingPunct="1"/>
            <a:r>
              <a:rPr lang="zh-CN" altLang="en-US" sz="2800"/>
              <a:t>可以用（）指定计算顺序</a:t>
            </a:r>
            <a:endParaRPr lang="en-US" altLang="zh-CN" sz="2800"/>
          </a:p>
          <a:p>
            <a:pPr eaLnBrk="1" hangingPunct="1"/>
            <a:endParaRPr lang="en-US" altLang="zh-CN" sz="2800"/>
          </a:p>
        </p:txBody>
      </p:sp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86707"/>
      </p:ext>
    </p:extLst>
  </p:cSld>
  <p:clrMapOvr>
    <a:masterClrMapping/>
  </p:clrMapOvr>
  <p:transition>
    <p:cover dir="r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七、变量、初值与赋值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391400" cy="5472113"/>
          </a:xfrm>
        </p:spPr>
        <p:txBody>
          <a:bodyPr/>
          <a:lstStyle/>
          <a:p>
            <a:pPr eaLnBrk="1" hangingPunct="1"/>
            <a:r>
              <a:rPr lang="zh-CN" altLang="en-US" sz="2400"/>
              <a:t>变量是变化的量：全局变量和局部变量。</a:t>
            </a:r>
            <a:endParaRPr lang="en-US" altLang="zh-CN" sz="2400"/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zh-CN" altLang="en-US" sz="2400">
                <a:solidFill>
                  <a:srgbClr val="FF0000"/>
                </a:solidFill>
              </a:rPr>
              <a:t>的字符串常量在汇编语言中是全局变量：格式串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/>
              <a:t>全局变量定义：在数据段，可以赋初值</a:t>
            </a:r>
            <a:endParaRPr lang="en-US" altLang="zh-CN" sz="2400"/>
          </a:p>
          <a:p>
            <a:pPr lvl="1"/>
            <a:r>
              <a:rPr lang="en-US" altLang="zh-CN" sz="1800"/>
              <a:t>.data</a:t>
            </a:r>
          </a:p>
          <a:p>
            <a:pPr lvl="1"/>
            <a:r>
              <a:rPr lang="en-US" altLang="zh-CN" sz="1800"/>
              <a:t>       x1               db            1, -2, 3, '1', "123a bc"</a:t>
            </a:r>
          </a:p>
          <a:p>
            <a:pPr lvl="1"/>
            <a:r>
              <a:rPr lang="en-US" altLang="zh-CN" sz="1800"/>
              <a:t>       y10             real4           0.1</a:t>
            </a:r>
          </a:p>
          <a:p>
            <a:pPr lvl="1"/>
            <a:r>
              <a:rPr lang="en-US" altLang="zh-CN" sz="1800"/>
              <a:t>       zqdq           ?</a:t>
            </a:r>
          </a:p>
          <a:p>
            <a:r>
              <a:rPr lang="zh-CN" altLang="en-US" sz="2400"/>
              <a:t>局部变量定义：在子程序开始（代码段），定义时不赋初值</a:t>
            </a:r>
            <a:endParaRPr lang="en-US" altLang="zh-CN" sz="2400"/>
          </a:p>
          <a:p>
            <a:pPr lvl="1"/>
            <a:r>
              <a:rPr lang="en-US" altLang="zh-CN" sz="1800"/>
              <a:t>sum proc C uses ebx ecx esi arri:ptr sdword,n:dword</a:t>
            </a:r>
          </a:p>
          <a:p>
            <a:pPr lvl="1"/>
            <a:r>
              <a:rPr lang="en-US" altLang="zh-CN" sz="1800"/>
              <a:t>        local          i:dword,  a[10]:byte    ;</a:t>
            </a:r>
            <a:r>
              <a:rPr lang="zh-CN" altLang="en-US" sz="1800"/>
              <a:t>局部变量定义</a:t>
            </a:r>
            <a:endParaRPr lang="en-US" altLang="zh-CN" sz="1800"/>
          </a:p>
          <a:p>
            <a:pPr lvl="1"/>
            <a:r>
              <a:rPr lang="en-US" altLang="zh-CN" sz="1800"/>
              <a:t>        mov           i,-1                                ;</a:t>
            </a:r>
            <a:r>
              <a:rPr lang="zh-CN" altLang="en-US" sz="1800"/>
              <a:t>用指令赋初值</a:t>
            </a:r>
            <a:endParaRPr lang="en-US" altLang="zh-CN" sz="1800"/>
          </a:p>
          <a:p>
            <a:pPr lvl="1"/>
            <a:r>
              <a:rPr lang="en-US" altLang="zh-CN" sz="1800"/>
              <a:t>        mov          ecx,10</a:t>
            </a:r>
          </a:p>
          <a:p>
            <a:pPr lvl="1"/>
            <a:r>
              <a:rPr lang="en-US" altLang="zh-CN" sz="1800"/>
              <a:t>LL:  mov          a[ecx],cl                        ;</a:t>
            </a:r>
            <a:r>
              <a:rPr lang="zh-CN" altLang="en-US" sz="1800"/>
              <a:t>数组用循环结构初始化</a:t>
            </a:r>
            <a:endParaRPr lang="en-US" altLang="zh-CN" sz="1800"/>
          </a:p>
          <a:p>
            <a:pPr lvl="1"/>
            <a:r>
              <a:rPr lang="en-US" altLang="zh-CN" sz="1800"/>
              <a:t>        loop         LL</a:t>
            </a:r>
            <a:endParaRPr lang="en-US" altLang="zh-CN" sz="900"/>
          </a:p>
          <a:p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34901208"/>
      </p:ext>
    </p:extLst>
  </p:cSld>
  <p:clrMapOvr>
    <a:masterClrMapping/>
  </p:clrMapOvr>
  <p:transition>
    <p:cover dir="r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391400" cy="5543550"/>
          </a:xfrm>
        </p:spPr>
        <p:txBody>
          <a:bodyPr/>
          <a:lstStyle/>
          <a:p>
            <a:pPr eaLnBrk="1" hangingPunct="1"/>
            <a:r>
              <a:rPr lang="zh-CN" altLang="en-US" sz="2800"/>
              <a:t>变量的初值为常量或常量表达式</a:t>
            </a:r>
            <a:endParaRPr lang="en-US" altLang="zh-CN" sz="2800"/>
          </a:p>
          <a:p>
            <a:pPr eaLnBrk="1" hangingPunct="1"/>
            <a:r>
              <a:rPr lang="zh-CN" altLang="en-US" sz="2800"/>
              <a:t>汇编语言与</a:t>
            </a:r>
            <a:r>
              <a:rPr lang="en-US" altLang="zh-CN" sz="2800"/>
              <a:t>C</a:t>
            </a:r>
            <a:r>
              <a:rPr lang="zh-CN" altLang="en-US" sz="2800"/>
              <a:t>一样在赋初值时不进行类型检查。也就是有符号数与无符号数可互相赋值，</a:t>
            </a:r>
            <a:r>
              <a:rPr lang="en-US" altLang="zh-CN" sz="2800"/>
              <a:t>real4</a:t>
            </a:r>
            <a:r>
              <a:rPr lang="zh-CN" altLang="en-US" sz="2800"/>
              <a:t>与</a:t>
            </a:r>
            <a:r>
              <a:rPr lang="en-US" altLang="zh-CN" sz="2800"/>
              <a:t>dd,real8</a:t>
            </a:r>
            <a:r>
              <a:rPr lang="zh-CN" altLang="en-US" sz="2800"/>
              <a:t>与</a:t>
            </a:r>
            <a:r>
              <a:rPr lang="en-US" altLang="zh-CN" sz="2800"/>
              <a:t>double</a:t>
            </a:r>
            <a:r>
              <a:rPr lang="zh-CN" altLang="en-US" sz="2800"/>
              <a:t>等也可以互相赋值。</a:t>
            </a:r>
            <a:endParaRPr lang="en-US" altLang="zh-CN" sz="2800"/>
          </a:p>
          <a:p>
            <a:pPr eaLnBrk="1" hangingPunct="1"/>
            <a:r>
              <a:rPr lang="zh-CN" altLang="en-US" sz="2800"/>
              <a:t>全局变量赋初值：是由编译器在指定数据段在本变量偏移位置</a:t>
            </a:r>
            <a:r>
              <a:rPr lang="en-US" altLang="zh-CN" sz="2800"/>
              <a:t>-</a:t>
            </a:r>
            <a:r>
              <a:rPr lang="zh-CN" altLang="en-US" sz="2800"/>
              <a:t>即地址处，放置了转换成相应编码的二进制数。</a:t>
            </a:r>
            <a:endParaRPr lang="en-US" altLang="zh-CN" sz="2800"/>
          </a:p>
          <a:p>
            <a:pPr eaLnBrk="1" hangingPunct="1"/>
            <a:r>
              <a:rPr lang="zh-CN" altLang="en-US" sz="2800"/>
              <a:t>局部变量赋初值：局部变量定义时不能赋初值，必须由执行硬指令来赋初值</a:t>
            </a:r>
            <a:endParaRPr lang="en-US" altLang="zh-CN" sz="2800"/>
          </a:p>
        </p:txBody>
      </p:sp>
      <p:sp>
        <p:nvSpPr>
          <p:cNvPr id="307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78681"/>
      </p:ext>
    </p:extLst>
  </p:cSld>
  <p:clrMapOvr>
    <a:masterClrMapping/>
  </p:clrMapOvr>
  <p:transition>
    <p:cover dir="r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704138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全局变量在数据段或附加段，在程序整个执行期间都占有固定的空间</a:t>
            </a:r>
            <a:endParaRPr lang="en-US" altLang="zh-CN" sz="2800"/>
          </a:p>
          <a:p>
            <a:pPr eaLnBrk="1" hangingPunct="1"/>
            <a:r>
              <a:rPr lang="zh-CN" altLang="en-US" sz="2800"/>
              <a:t>局部变量在堆栈段，程序开始执行时并不存在其空间或初值，在程序运行进入子程序后，通过硬指令动态地分配空间、赋初值，子程序结束返回主程序前，再动态释放其占有空间。</a:t>
            </a:r>
            <a:endParaRPr lang="en-US" altLang="zh-CN" sz="2800"/>
          </a:p>
          <a:p>
            <a:pPr eaLnBrk="1" hangingPunct="1"/>
            <a:r>
              <a:rPr lang="zh-CN" altLang="en-US" sz="2800"/>
              <a:t>全局变量的地址是一个固定的常数，可以用</a:t>
            </a:r>
            <a:r>
              <a:rPr lang="en-US" altLang="zh-CN" sz="2800"/>
              <a:t>OFFSET</a:t>
            </a:r>
            <a:r>
              <a:rPr lang="zh-CN" altLang="en-US" sz="2800"/>
              <a:t>获得其地址。</a:t>
            </a:r>
            <a:endParaRPr lang="en-US" altLang="zh-CN" sz="2800"/>
          </a:p>
          <a:p>
            <a:pPr eaLnBrk="1" hangingPunct="1"/>
            <a:r>
              <a:rPr lang="zh-CN" altLang="en-US" sz="2800"/>
              <a:t>局部变量的地址不固定，必须用执行硬指令获得。并可由</a:t>
            </a:r>
            <a:r>
              <a:rPr lang="en-US" altLang="zh-CN" sz="2800"/>
              <a:t>ADDR</a:t>
            </a:r>
            <a:r>
              <a:rPr lang="zh-CN" altLang="en-US" sz="2800"/>
              <a:t>宏（</a:t>
            </a:r>
            <a:r>
              <a:rPr lang="en-US" altLang="zh-CN" sz="2800"/>
              <a:t>LEA</a:t>
            </a:r>
            <a:r>
              <a:rPr lang="zh-CN" altLang="en-US" sz="2800"/>
              <a:t>硬指令）获取</a:t>
            </a:r>
            <a:endParaRPr lang="en-US" altLang="zh-CN" sz="2800"/>
          </a:p>
          <a:p>
            <a:pPr eaLnBrk="1" hangingPunct="1"/>
            <a:r>
              <a:rPr lang="zh-CN" altLang="en-US" sz="2800"/>
              <a:t>全局变量可以用</a:t>
            </a:r>
            <a:r>
              <a:rPr lang="en-US" altLang="zh-CN" sz="2800"/>
              <a:t>DUP</a:t>
            </a:r>
            <a:r>
              <a:rPr lang="zh-CN" altLang="en-US" sz="2800"/>
              <a:t>循环赋值</a:t>
            </a:r>
            <a:endParaRPr lang="en-US" altLang="zh-CN" sz="2800"/>
          </a:p>
          <a:p>
            <a:pPr eaLnBrk="1" hangingPunct="1"/>
            <a:endParaRPr lang="en-US" altLang="zh-CN" sz="2800"/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506"/>
      </p:ext>
    </p:extLst>
  </p:cSld>
  <p:clrMapOvr>
    <a:masterClrMapping/>
  </p:clrMapOvr>
  <p:transition>
    <p:cover dir="r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91400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变量可以有初值，编译器会在</a:t>
            </a:r>
            <a:r>
              <a:rPr lang="en-US" altLang="zh-CN" sz="2800"/>
              <a:t>.obj</a:t>
            </a:r>
            <a:r>
              <a:rPr lang="zh-CN" altLang="en-US" sz="2800"/>
              <a:t>与</a:t>
            </a:r>
            <a:r>
              <a:rPr lang="en-US" altLang="zh-CN" sz="2800"/>
              <a:t>.exe</a:t>
            </a:r>
            <a:r>
              <a:rPr lang="zh-CN" altLang="en-US" sz="2800"/>
              <a:t>执行文件中占用相应的类型空间</a:t>
            </a:r>
            <a:endParaRPr lang="en-US" altLang="zh-CN" sz="2800"/>
          </a:p>
          <a:p>
            <a:pPr eaLnBrk="1" hangingPunct="1"/>
            <a:r>
              <a:rPr lang="zh-CN" altLang="en-US" sz="2800"/>
              <a:t>变量也可以没有初值（即没有初始化），编译器在</a:t>
            </a:r>
            <a:r>
              <a:rPr lang="en-US" altLang="zh-CN" sz="2800"/>
              <a:t>.obj</a:t>
            </a:r>
            <a:r>
              <a:rPr lang="zh-CN" altLang="en-US" sz="2800"/>
              <a:t>与</a:t>
            </a:r>
            <a:r>
              <a:rPr lang="en-US" altLang="zh-CN" sz="2800"/>
              <a:t>.exe</a:t>
            </a:r>
            <a:r>
              <a:rPr lang="zh-CN" altLang="en-US" sz="2800"/>
              <a:t>执行文件中不占空间，一般这样的变量可都定义在</a:t>
            </a:r>
            <a:r>
              <a:rPr lang="en-US" altLang="zh-CN"/>
              <a:t>.data?</a:t>
            </a:r>
            <a:r>
              <a:rPr lang="zh-CN" altLang="en-US"/>
              <a:t>段中</a:t>
            </a:r>
            <a:endParaRPr lang="en-US" altLang="zh-CN" sz="2800"/>
          </a:p>
          <a:p>
            <a:pPr eaLnBrk="1" hangingPunct="1"/>
            <a:r>
              <a:rPr lang="zh-CN" altLang="en-US" sz="2800"/>
              <a:t>字符串常量可以用“</a:t>
            </a:r>
            <a:r>
              <a:rPr lang="en-US" altLang="zh-CN" sz="2800"/>
              <a:t>HELLO</a:t>
            </a:r>
            <a:r>
              <a:rPr lang="zh-CN" altLang="en-US" sz="2800"/>
              <a:t>”，也可以用‘</a:t>
            </a:r>
            <a:r>
              <a:rPr lang="en-US" altLang="zh-CN" sz="2800"/>
              <a:t>H</a:t>
            </a:r>
            <a:r>
              <a:rPr lang="zh-CN" altLang="en-US" sz="2800"/>
              <a:t>’，‘</a:t>
            </a:r>
            <a:r>
              <a:rPr lang="en-US" altLang="zh-CN" sz="2800"/>
              <a:t>E</a:t>
            </a:r>
            <a:r>
              <a:rPr lang="zh-CN" altLang="en-US" sz="2800"/>
              <a:t>’，‘</a:t>
            </a:r>
            <a:r>
              <a:rPr lang="en-US" altLang="zh-CN" sz="2800"/>
              <a:t>L</a:t>
            </a:r>
            <a:r>
              <a:rPr lang="zh-CN" altLang="en-US" sz="2800"/>
              <a:t>’，‘</a:t>
            </a:r>
            <a:r>
              <a:rPr lang="en-US" altLang="zh-CN" sz="2800"/>
              <a:t>L</a:t>
            </a:r>
            <a:r>
              <a:rPr lang="zh-CN" altLang="en-US" sz="2800"/>
              <a:t>’，‘</a:t>
            </a:r>
            <a:r>
              <a:rPr lang="en-US" altLang="zh-CN" sz="2800"/>
              <a:t>O</a:t>
            </a:r>
            <a:r>
              <a:rPr lang="zh-CN" altLang="en-US" sz="2800"/>
              <a:t>’，串最后一定要有</a:t>
            </a:r>
            <a:r>
              <a:rPr lang="en-US" altLang="zh-CN" sz="2800"/>
              <a:t>0</a:t>
            </a:r>
            <a:r>
              <a:rPr lang="zh-CN" altLang="en-US" sz="2800"/>
              <a:t>，不能用转义符</a:t>
            </a:r>
            <a:r>
              <a:rPr lang="en-US" altLang="zh-CN" sz="2800"/>
              <a:t>\n</a:t>
            </a:r>
            <a:r>
              <a:rPr lang="zh-CN" altLang="en-US" sz="2800"/>
              <a:t>等。</a:t>
            </a:r>
            <a:endParaRPr lang="en-US" altLang="zh-CN" sz="2800"/>
          </a:p>
          <a:p>
            <a:pPr eaLnBrk="1" hangingPunct="1"/>
            <a:r>
              <a:rPr lang="zh-CN" altLang="en-US" sz="2800"/>
              <a:t>全局变量可以用</a:t>
            </a:r>
            <a:r>
              <a:rPr lang="en-US" altLang="zh-CN" sz="2800"/>
              <a:t>DUP</a:t>
            </a:r>
            <a:r>
              <a:rPr lang="zh-CN" altLang="en-US" sz="2800"/>
              <a:t>循环赋值，且可以嵌套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X   DD  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10 dup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Y   DD  5 dup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10 dup</a:t>
            </a:r>
            <a:r>
              <a:rPr lang="zh-CN" altLang="en-US" sz="2400"/>
              <a:t>（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0FFH</a:t>
            </a:r>
            <a:r>
              <a:rPr lang="zh-CN" altLang="en-US" sz="2400"/>
              <a:t>），</a:t>
            </a:r>
            <a:r>
              <a:rPr lang="en-US" altLang="zh-CN" sz="2400"/>
              <a:t>0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/>
            <a:endParaRPr lang="en-US" altLang="zh-CN" sz="2800"/>
          </a:p>
        </p:txBody>
      </p:sp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74546"/>
      </p:ext>
    </p:extLst>
  </p:cSld>
  <p:clrMapOvr>
    <a:masterClrMapping/>
  </p:clrMapOvr>
  <p:transition>
    <p:cover dir="r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一、程序的结构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848600" cy="547211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800" dirty="0"/>
              <a:t>顺序、分支、循环：回忆下</a:t>
            </a:r>
            <a:r>
              <a:rPr lang="en-US" altLang="zh-CN" sz="2800" dirty="0"/>
              <a:t>C</a:t>
            </a:r>
            <a:r>
              <a:rPr lang="zh-CN" altLang="en-US" sz="2800" dirty="0"/>
              <a:t>语言程序结构</a:t>
            </a:r>
            <a:endParaRPr lang="en-US" altLang="zh-CN" sz="28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顺序结构</a:t>
            </a:r>
            <a:endParaRPr lang="en-US" altLang="zh-CN" sz="24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分支结构</a:t>
            </a:r>
            <a:endParaRPr lang="en-US" altLang="zh-CN" sz="2400" dirty="0"/>
          </a:p>
          <a:p>
            <a:pPr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单分支、二分支、多分支</a:t>
            </a:r>
            <a:endParaRPr lang="en-US" altLang="zh-CN" sz="2000" dirty="0"/>
          </a:p>
          <a:p>
            <a:pPr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If(</a:t>
            </a:r>
            <a:r>
              <a:rPr lang="zh-CN" altLang="en-US" sz="2000" dirty="0"/>
              <a:t>条件</a:t>
            </a:r>
            <a:r>
              <a:rPr lang="en-US" altLang="zh-CN" sz="2000" dirty="0"/>
              <a:t>) else </a:t>
            </a:r>
            <a:r>
              <a:rPr lang="en-US" altLang="zh-CN" sz="2000" dirty="0" err="1"/>
              <a:t>elseif</a:t>
            </a:r>
            <a:r>
              <a:rPr lang="en-US" altLang="zh-CN" sz="2000" dirty="0"/>
              <a:t> (</a:t>
            </a:r>
            <a:r>
              <a:rPr lang="zh-CN" altLang="en-US" sz="2000" dirty="0"/>
              <a:t>条件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endif</a:t>
            </a:r>
            <a:r>
              <a:rPr lang="en-US" altLang="zh-CN" sz="2000" dirty="0"/>
              <a:t> </a:t>
            </a:r>
            <a:r>
              <a:rPr lang="zh-CN" altLang="en-US" sz="2000" dirty="0"/>
              <a:t>结构、</a:t>
            </a:r>
            <a:r>
              <a:rPr lang="en-US" altLang="zh-CN" sz="2000" dirty="0"/>
              <a:t>switch</a:t>
            </a:r>
            <a:r>
              <a:rPr lang="zh-CN" altLang="en-US" sz="2000" dirty="0"/>
              <a:t>结构</a:t>
            </a:r>
            <a:endParaRPr lang="en-US" altLang="zh-CN" sz="20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循环结构：特殊的分支结构</a:t>
            </a:r>
            <a:endParaRPr lang="en-US" altLang="zh-CN" sz="2400" dirty="0"/>
          </a:p>
          <a:p>
            <a:pPr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For</a:t>
            </a:r>
            <a:r>
              <a:rPr lang="zh-CN" altLang="en-US" sz="2000" dirty="0"/>
              <a:t>循环、</a:t>
            </a:r>
            <a:r>
              <a:rPr lang="en-US" altLang="zh-CN" sz="2000" dirty="0"/>
              <a:t>Do-While</a:t>
            </a:r>
            <a:r>
              <a:rPr lang="zh-CN" altLang="en-US" sz="2000" dirty="0"/>
              <a:t>循环、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</a:t>
            </a:r>
            <a:endParaRPr lang="en-US" altLang="zh-CN" sz="2000" dirty="0"/>
          </a:p>
          <a:p>
            <a:pPr lvl="3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For</a:t>
            </a:r>
            <a:r>
              <a:rPr lang="zh-CN" altLang="en-US" sz="1600" dirty="0"/>
              <a:t>循环是</a:t>
            </a:r>
            <a:r>
              <a:rPr lang="en-US" altLang="zh-CN" sz="1600" dirty="0"/>
              <a:t>While</a:t>
            </a:r>
            <a:r>
              <a:rPr lang="zh-CN" altLang="en-US" sz="1600" dirty="0"/>
              <a:t>循环的一种</a:t>
            </a:r>
            <a:endParaRPr lang="en-US" altLang="zh-CN" sz="1600" dirty="0"/>
          </a:p>
          <a:p>
            <a:pPr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单循环、内外多循环</a:t>
            </a: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800" dirty="0"/>
              <a:t>子程序</a:t>
            </a:r>
            <a:endParaRPr lang="en-US" altLang="zh-CN" sz="28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子程序</a:t>
            </a:r>
            <a:r>
              <a:rPr lang="en-US" altLang="zh-CN" sz="2400" dirty="0"/>
              <a:t>=</a:t>
            </a:r>
            <a:r>
              <a:rPr lang="zh-CN" altLang="en-US" sz="2400" dirty="0"/>
              <a:t>函数</a:t>
            </a:r>
            <a:r>
              <a:rPr lang="en-US" altLang="zh-CN" sz="2400" dirty="0"/>
              <a:t>=</a:t>
            </a:r>
            <a:r>
              <a:rPr lang="zh-CN" altLang="en-US" sz="2400" dirty="0"/>
              <a:t>过程</a:t>
            </a:r>
            <a:endParaRPr lang="en-US" altLang="zh-CN" sz="24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子程序嵌套</a:t>
            </a:r>
            <a:endParaRPr lang="en-US" altLang="zh-CN" sz="2400" dirty="0"/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zh-CN" altLang="en-US" sz="2400" dirty="0"/>
              <a:t>子程序递归</a:t>
            </a: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800" dirty="0"/>
              <a:t>中断、异常与陷阱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3849172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9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848600" cy="5183187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+mj-ea"/>
              <a:buAutoNum type="ea1JpnChsDbPeriod"/>
              <a:defRPr/>
            </a:pPr>
            <a:r>
              <a:rPr lang="zh-CN" altLang="en-US" sz="2800" dirty="0"/>
              <a:t>汇编语言的顺序结构</a:t>
            </a: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defRPr/>
            </a:pPr>
            <a:r>
              <a:rPr lang="en-US" altLang="zh-CN" sz="2400" dirty="0"/>
              <a:t>CPU</a:t>
            </a:r>
            <a:r>
              <a:rPr lang="zh-CN" altLang="en-US" sz="2400" dirty="0"/>
              <a:t>每执行一条指令自动修改</a:t>
            </a:r>
            <a:r>
              <a:rPr lang="en-US" altLang="zh-CN" sz="2400" dirty="0"/>
              <a:t>EIP</a:t>
            </a:r>
          </a:p>
          <a:p>
            <a:pPr marL="914400" lvl="1" indent="-514350" eaLnBrk="1" hangingPunct="1">
              <a:lnSpc>
                <a:spcPct val="90000"/>
              </a:lnSpc>
              <a:defRPr/>
            </a:pPr>
            <a:r>
              <a:rPr lang="zh-CN" altLang="en-US" sz="2400" dirty="0"/>
              <a:t>汇编语言程序执行的顺序，必须通过控制转移指令修改。不能通过对</a:t>
            </a:r>
            <a:r>
              <a:rPr lang="en-US" altLang="zh-CN" sz="2400" dirty="0"/>
              <a:t>CS</a:t>
            </a:r>
            <a:r>
              <a:rPr lang="zh-CN" altLang="en-US" sz="2400" dirty="0"/>
              <a:t>或</a:t>
            </a:r>
            <a:r>
              <a:rPr lang="en-US" altLang="zh-CN" sz="2400" dirty="0"/>
              <a:t>EIP</a:t>
            </a:r>
            <a:r>
              <a:rPr lang="zh-CN" altLang="en-US" sz="2400" dirty="0"/>
              <a:t>赋值来改变</a:t>
            </a: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ea1JpnChsDbPeriod"/>
              <a:defRPr/>
            </a:pPr>
            <a:r>
              <a:rPr lang="zh-CN" altLang="en-US" sz="2800" dirty="0"/>
              <a:t>汇编语言的分支结构</a:t>
            </a: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r>
              <a:rPr lang="zh-CN" altLang="en-US" sz="2400" dirty="0"/>
              <a:t>分支条件的产生：改变了标志位</a:t>
            </a:r>
            <a:endParaRPr lang="en-US" altLang="zh-CN" sz="2400" dirty="0"/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算术运算（含比较）、逻辑运算</a:t>
            </a:r>
            <a:r>
              <a:rPr lang="en-US" altLang="zh-CN" sz="2000" dirty="0"/>
              <a:t>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  <a:r>
              <a:rPr lang="zh-CN" altLang="en-US" sz="2000" dirty="0"/>
              <a:t>操作、串比较串搜索指令等会修改标志位</a:t>
            </a:r>
            <a:endParaRPr lang="en-US" altLang="zh-CN" sz="2000" dirty="0"/>
          </a:p>
          <a:p>
            <a:pPr marL="91440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分支转移语句分类</a:t>
            </a:r>
            <a:r>
              <a:rPr lang="en-US" altLang="zh-CN" sz="2400" dirty="0"/>
              <a:t>:</a:t>
            </a:r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按标志位：</a:t>
            </a:r>
            <a:r>
              <a:rPr lang="en-US" altLang="zh-CN" sz="2000" dirty="0"/>
              <a:t>JZ/JNZ JC/JNC JS/JNS JO/JNO JP/JNP</a:t>
            </a:r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无符号比较转移：</a:t>
            </a:r>
            <a:r>
              <a:rPr lang="en-US" altLang="zh-CN" sz="2000" dirty="0"/>
              <a:t>JA JAE JB JBE JZ</a:t>
            </a:r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有符号比较转移：</a:t>
            </a:r>
            <a:r>
              <a:rPr lang="en-US" altLang="zh-CN" sz="2000" dirty="0"/>
              <a:t>JG JGE JL JLE  JZ</a:t>
            </a:r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其他：</a:t>
            </a:r>
            <a:r>
              <a:rPr lang="en-US" altLang="zh-CN" sz="2000" dirty="0"/>
              <a:t>JCXZ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91440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无条件转移指令：</a:t>
            </a:r>
            <a:r>
              <a:rPr lang="en-US" altLang="zh-CN" sz="2400" dirty="0"/>
              <a:t>JMP</a:t>
            </a:r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dirty="0"/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ea1JpnChsDbPeriod"/>
              <a:defRPr/>
            </a:pP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ea1JpnChsDbPeriod"/>
              <a:defRPr/>
            </a:pPr>
            <a:endParaRPr lang="en-US" altLang="zh-CN" sz="2800" dirty="0"/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7211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848600" cy="5183187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+mj-ea"/>
              <a:buAutoNum type="ea1JpnChsDbPeriod" startAt="3"/>
              <a:defRPr/>
            </a:pPr>
            <a:r>
              <a:rPr lang="zh-CN" altLang="en-US" sz="2800" dirty="0"/>
              <a:t>汇编语言的循环结构</a:t>
            </a: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循环是一种特殊的分支</a:t>
            </a: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C</a:t>
            </a:r>
            <a:r>
              <a:rPr lang="zh-CN" altLang="en-US" sz="2400" dirty="0"/>
              <a:t>语言有</a:t>
            </a:r>
            <a:r>
              <a:rPr lang="en-US" altLang="zh-CN" sz="2400" dirty="0"/>
              <a:t>FOR</a:t>
            </a:r>
            <a:r>
              <a:rPr lang="zh-CN" altLang="en-US" sz="2400" dirty="0"/>
              <a:t>、</a:t>
            </a:r>
            <a:r>
              <a:rPr lang="en-US" altLang="zh-CN" sz="2400" dirty="0"/>
              <a:t>DO While</a:t>
            </a:r>
            <a:r>
              <a:rPr lang="zh-CN" altLang="en-US" sz="2400" dirty="0"/>
              <a:t>、</a:t>
            </a:r>
            <a:r>
              <a:rPr lang="en-US" altLang="zh-CN" sz="2400" dirty="0"/>
              <a:t>While</a:t>
            </a:r>
            <a:r>
              <a:rPr lang="zh-CN" altLang="en-US" sz="2400" dirty="0"/>
              <a:t>三种循环</a:t>
            </a: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汇编语言只有</a:t>
            </a:r>
            <a:r>
              <a:rPr lang="en-US" altLang="zh-CN" sz="2400" dirty="0"/>
              <a:t>LOOP/LOOPZ/LOOPNZ</a:t>
            </a:r>
            <a:r>
              <a:rPr lang="zh-CN" altLang="en-US" sz="2400" dirty="0"/>
              <a:t>一种循环，是类似</a:t>
            </a:r>
            <a:r>
              <a:rPr lang="en-US" altLang="zh-CN" sz="2400" dirty="0"/>
              <a:t>C</a:t>
            </a:r>
            <a:r>
              <a:rPr lang="zh-CN" altLang="en-US" sz="2400" dirty="0"/>
              <a:t>的</a:t>
            </a:r>
            <a:r>
              <a:rPr lang="en-US" altLang="zh-CN" sz="2400" dirty="0"/>
              <a:t>DO While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循环要注意： 循环初始化、循环体、</a:t>
            </a:r>
            <a:r>
              <a:rPr lang="en-US" altLang="zh-CN" sz="2400" dirty="0"/>
              <a:t>LOOP L</a:t>
            </a:r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汇编语言的</a:t>
            </a:r>
            <a:r>
              <a:rPr lang="en-US" altLang="zh-CN" sz="2400" dirty="0"/>
              <a:t>LOOP</a:t>
            </a:r>
            <a:r>
              <a:rPr lang="zh-CN" altLang="en-US" sz="2400" dirty="0"/>
              <a:t>缺省用</a:t>
            </a:r>
            <a:r>
              <a:rPr lang="en-US" altLang="zh-CN" sz="2400" dirty="0"/>
              <a:t>ECX</a:t>
            </a:r>
            <a:r>
              <a:rPr lang="zh-CN" altLang="en-US" sz="2400" dirty="0"/>
              <a:t>作为循环次数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注意：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800" dirty="0"/>
              <a:t>除了</a:t>
            </a:r>
            <a:r>
              <a:rPr lang="en-US" altLang="zh-CN" sz="2800" dirty="0"/>
              <a:t>JMP</a:t>
            </a:r>
            <a:r>
              <a:rPr lang="zh-CN" altLang="en-US" sz="2800" dirty="0"/>
              <a:t>无条件转移指令，其他的条件分支指令、循环指令的操作数，其本质是一个相对距离，此距离只能在</a:t>
            </a:r>
            <a:r>
              <a:rPr lang="en-US" altLang="zh-CN" sz="2800" dirty="0"/>
              <a:t>-128~127</a:t>
            </a:r>
            <a:r>
              <a:rPr lang="zh-CN" altLang="en-US" sz="2800"/>
              <a:t>之间。即只能用一个字节表示。   见演示</a:t>
            </a: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dirty="0"/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1314450" lvl="2" indent="-51435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ea1JpnChsDbPeriod" startAt="3"/>
              <a:defRPr/>
            </a:pPr>
            <a:endParaRPr lang="en-US" altLang="zh-CN" sz="2800" dirty="0"/>
          </a:p>
          <a:p>
            <a:pPr marL="914400" lvl="1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endParaRPr lang="en-US" altLang="zh-CN" sz="2400" dirty="0"/>
          </a:p>
          <a:p>
            <a:pPr marL="914400" lvl="1" indent="-51435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  <a:defRPr/>
            </a:pPr>
            <a:endParaRPr lang="en-US" altLang="zh-CN" sz="2400" dirty="0"/>
          </a:p>
          <a:p>
            <a:pPr marL="514350" indent="-514350" eaLnBrk="1" hangingPunct="1">
              <a:lnSpc>
                <a:spcPct val="90000"/>
              </a:lnSpc>
              <a:buFont typeface="Tahoma" panose="020B0604030504040204" pitchFamily="34" charset="0"/>
              <a:buAutoNum type="ea1JpnChsDbPeriod" startAt="3"/>
              <a:defRPr/>
            </a:pPr>
            <a:endParaRPr lang="en-US" altLang="zh-CN" sz="2800" dirty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707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决策伪指令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848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象</a:t>
            </a:r>
            <a:r>
              <a:rPr lang="en-US" altLang="zh-CN" sz="3200"/>
              <a:t>C</a:t>
            </a:r>
            <a:r>
              <a:rPr lang="zh-CN" altLang="en-US" sz="3200"/>
              <a:t>语言一样编写程序的各类结构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但本质上会转换为</a:t>
            </a:r>
            <a:r>
              <a:rPr lang="en-US" altLang="zh-CN" sz="3200"/>
              <a:t>cmp jz jae loop</a:t>
            </a:r>
            <a:r>
              <a:rPr lang="zh-CN" altLang="en-US" sz="3200"/>
              <a:t>等汇编语言指令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编程时可以采用决策伪指令。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不建议花时间学习</a:t>
            </a:r>
            <a:endParaRPr lang="en-US" altLang="zh-CN" sz="320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决策伪指令生成的代码没有直接写高效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容易出现编译错误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决策伪指令编写，仍然要遵循汇编语言的操作数寻址方式</a:t>
            </a:r>
            <a:r>
              <a:rPr lang="en-US" altLang="zh-CN" sz="3200"/>
              <a:t>—</a:t>
            </a:r>
            <a:r>
              <a:rPr lang="zh-CN" altLang="en-US" sz="3200"/>
              <a:t>编译错的典型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决策伪指令会导致程序执行错误：加</a:t>
            </a:r>
            <a:r>
              <a:rPr lang="en-US" altLang="zh-CN" sz="3200"/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3283712625"/>
      </p:ext>
    </p:extLst>
  </p:cSld>
  <p:clrMapOvr>
    <a:masterClrMapping/>
  </p:clrMapOvr>
  <p:transition>
    <p:cover dir="r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四、子程序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848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子程序：独立功能的模块，</a:t>
            </a:r>
            <a:r>
              <a:rPr lang="en-US" altLang="zh-CN" sz="3200"/>
              <a:t>C</a:t>
            </a:r>
            <a:r>
              <a:rPr lang="zh-CN" altLang="en-US" sz="3200"/>
              <a:t>中为函数，</a:t>
            </a:r>
            <a:r>
              <a:rPr lang="en-US" altLang="zh-CN" sz="3200"/>
              <a:t>Basic</a:t>
            </a:r>
            <a:r>
              <a:rPr lang="zh-CN" altLang="en-US" sz="3200"/>
              <a:t>与</a:t>
            </a:r>
            <a:r>
              <a:rPr lang="en-US" altLang="zh-CN" sz="3200"/>
              <a:t>Pascal</a:t>
            </a:r>
            <a:r>
              <a:rPr lang="zh-CN" altLang="en-US" sz="3200"/>
              <a:t>中为过程（无返回值）或函数（有返回值）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当多次调用子程序时，比其他方法减少代码长度。模块化、易读性好。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在主程序里用</a:t>
            </a:r>
            <a:r>
              <a:rPr lang="en-US" altLang="zh-CN" sz="3200"/>
              <a:t>CALL P</a:t>
            </a:r>
            <a:r>
              <a:rPr lang="zh-CN" altLang="en-US" sz="3200"/>
              <a:t>调用子程序</a:t>
            </a:r>
            <a:r>
              <a:rPr lang="en-US" altLang="zh-CN" sz="3200"/>
              <a:t>P</a:t>
            </a:r>
            <a:r>
              <a:rPr lang="zh-CN" altLang="en-US" sz="3200"/>
              <a:t>，在子程序里用</a:t>
            </a:r>
            <a:r>
              <a:rPr lang="en-US" altLang="zh-CN" sz="3200"/>
              <a:t>RET</a:t>
            </a:r>
            <a:r>
              <a:rPr lang="zh-CN" altLang="en-US" sz="3200"/>
              <a:t>返回主程序。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调用和返回是通过堆栈来实现的：把</a:t>
            </a:r>
            <a:r>
              <a:rPr lang="en-US" altLang="zh-CN" sz="3200"/>
              <a:t>CALL</a:t>
            </a:r>
            <a:r>
              <a:rPr lang="zh-CN" altLang="en-US" sz="3200"/>
              <a:t>的下一条指令的地址压栈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子程序的名字</a:t>
            </a:r>
            <a:r>
              <a:rPr lang="en-US" altLang="zh-CN" sz="3200"/>
              <a:t>P</a:t>
            </a:r>
            <a:r>
              <a:rPr lang="zh-CN" altLang="en-US" sz="3200"/>
              <a:t>本质就是个地址，可以段内调用，也可以跨段调用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584766471"/>
      </p:ext>
    </p:extLst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标志的分类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DF   IF   TF</a:t>
            </a:r>
          </a:p>
        </p:txBody>
      </p:sp>
    </p:spTree>
    <p:extLst>
      <p:ext uri="{BB962C8B-B14F-4D97-AF65-F5344CB8AC3E}">
        <p14:creationId xmlns:p14="http://schemas.microsoft.com/office/powerpoint/2010/main" val="1318457381"/>
      </p:ext>
    </p:extLst>
  </p:cSld>
  <p:clrMapOvr>
    <a:masterClrMapping/>
  </p:clrMapOvr>
  <p:transition>
    <p:cover dir="l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71550" y="1125538"/>
            <a:ext cx="7391400" cy="5688012"/>
          </a:xfrm>
        </p:spPr>
        <p:txBody>
          <a:bodyPr/>
          <a:lstStyle/>
          <a:p>
            <a:r>
              <a:rPr lang="zh-CN" altLang="en-US"/>
              <a:t>子程序可以有参数</a:t>
            </a:r>
            <a:endParaRPr lang="en-US" altLang="zh-CN"/>
          </a:p>
          <a:p>
            <a:pPr lvl="1"/>
            <a:r>
              <a:rPr lang="zh-CN" altLang="en-US"/>
              <a:t>参数传递可以采用寄存器、全局变量、</a:t>
            </a:r>
            <a:r>
              <a:rPr lang="zh-CN" altLang="en-US">
                <a:solidFill>
                  <a:srgbClr val="FF0000"/>
                </a:solidFill>
              </a:rPr>
              <a:t>堆栈</a:t>
            </a:r>
            <a:r>
              <a:rPr lang="zh-CN" altLang="en-US"/>
              <a:t>，也可以用外设或</a:t>
            </a:r>
            <a:r>
              <a:rPr lang="en-US" altLang="zh-CN"/>
              <a:t>IO</a:t>
            </a:r>
            <a:r>
              <a:rPr lang="zh-CN" altLang="en-US"/>
              <a:t>端口</a:t>
            </a:r>
            <a:endParaRPr lang="en-US" altLang="zh-CN"/>
          </a:p>
          <a:p>
            <a:r>
              <a:rPr lang="zh-CN" altLang="en-US"/>
              <a:t>子程序可以返回值</a:t>
            </a:r>
            <a:endParaRPr lang="en-US" altLang="zh-CN"/>
          </a:p>
          <a:p>
            <a:pPr lvl="1"/>
            <a:r>
              <a:rPr lang="zh-CN" altLang="en-US"/>
              <a:t>返回值用寄存器或全局变量，不能用堆栈。也可以用外设或</a:t>
            </a:r>
            <a:r>
              <a:rPr lang="en-US" altLang="zh-CN"/>
              <a:t>IO</a:t>
            </a:r>
            <a:r>
              <a:rPr lang="zh-CN" altLang="en-US"/>
              <a:t>端口。</a:t>
            </a:r>
            <a:r>
              <a:rPr lang="en-US" altLang="zh-CN"/>
              <a:t>C</a:t>
            </a:r>
            <a:r>
              <a:rPr lang="zh-CN" altLang="en-US"/>
              <a:t>用累加器作为缺省返回值</a:t>
            </a:r>
            <a:endParaRPr lang="en-US" altLang="zh-CN"/>
          </a:p>
          <a:p>
            <a:r>
              <a:rPr lang="zh-CN" altLang="en-US"/>
              <a:t>子程序内部可以有局部变量</a:t>
            </a:r>
            <a:endParaRPr lang="en-US" altLang="zh-CN"/>
          </a:p>
          <a:p>
            <a:pPr lvl="1"/>
            <a:r>
              <a:rPr lang="zh-CN" altLang="en-US"/>
              <a:t>局部变量要在堆栈段申请</a:t>
            </a:r>
            <a:endParaRPr lang="en-US" altLang="zh-CN"/>
          </a:p>
          <a:p>
            <a:pPr lvl="1"/>
            <a:r>
              <a:rPr lang="zh-CN" altLang="en-US"/>
              <a:t>子程序返回前要释放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2288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进入子程序里执行程序会修改寄存器的值，所以应该把被修改的寄存器保护</a:t>
            </a:r>
            <a:r>
              <a:rPr lang="en-US" altLang="zh-CN" sz="3200"/>
              <a:t>=&gt;</a:t>
            </a:r>
            <a:r>
              <a:rPr lang="zh-CN" altLang="en-US" sz="3200"/>
              <a:t>压栈，子程序返回前应该把他们恢复原状。即保护与恢复现场。</a:t>
            </a:r>
            <a:endParaRPr lang="en-US" altLang="zh-CN" sz="3200"/>
          </a:p>
          <a:p>
            <a:r>
              <a:rPr lang="zh-CN" altLang="en-US" sz="3200"/>
              <a:t>子程序中需要对参数或局部变量访问，访问时采用</a:t>
            </a:r>
            <a:r>
              <a:rPr lang="en-US" altLang="zh-CN" sz="3200"/>
              <a:t>[EBP+/-……]</a:t>
            </a:r>
            <a:r>
              <a:rPr lang="zh-CN" altLang="en-US" sz="3200"/>
              <a:t>形式。</a:t>
            </a:r>
            <a:endParaRPr lang="en-US" altLang="zh-CN" sz="3200"/>
          </a:p>
          <a:p>
            <a:r>
              <a:rPr lang="zh-CN" altLang="en-US" sz="3200"/>
              <a:t>子程序可以递归，但会占用大量堆栈。需保证堆栈空间够用，否则堆栈溢出。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6101571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391400" cy="5400675"/>
          </a:xfrm>
        </p:spPr>
        <p:txBody>
          <a:bodyPr/>
          <a:lstStyle/>
          <a:p>
            <a:r>
              <a:rPr lang="zh-CN" altLang="en-US"/>
              <a:t>子程序调用回到主程序应该把参数占有的空间释放，即堆栈平衡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r>
              <a:rPr lang="zh-CN" altLang="en-US"/>
              <a:t>的标准调用</a:t>
            </a:r>
            <a:r>
              <a:rPr lang="en-US" altLang="zh-CN"/>
              <a:t>STDCALL</a:t>
            </a:r>
            <a:r>
              <a:rPr lang="zh-CN" altLang="en-US"/>
              <a:t>函数，用</a:t>
            </a:r>
            <a:r>
              <a:rPr lang="en-US" altLang="zh-CN"/>
              <a:t>RET n</a:t>
            </a:r>
            <a:r>
              <a:rPr lang="zh-CN" altLang="en-US"/>
              <a:t>在子程序实现堆栈平衡。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语言函数的</a:t>
            </a:r>
            <a:r>
              <a:rPr lang="en-US" altLang="zh-CN"/>
              <a:t>C</a:t>
            </a:r>
            <a:r>
              <a:rPr lang="zh-CN" altLang="en-US"/>
              <a:t>调用，必须在主程序通过</a:t>
            </a:r>
            <a:r>
              <a:rPr lang="en-US" altLang="zh-CN"/>
              <a:t>ADD ESP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*</a:t>
            </a:r>
            <a:r>
              <a:rPr lang="en-US" altLang="zh-CN"/>
              <a:t>4</a:t>
            </a:r>
            <a:r>
              <a:rPr lang="zh-CN" altLang="en-US"/>
              <a:t>来堆栈平衡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通过这种方式可以实现可变个数的参数，即</a:t>
            </a:r>
            <a:r>
              <a:rPr lang="en-US" altLang="zh-CN"/>
              <a:t>VARARG</a:t>
            </a:r>
            <a:r>
              <a:rPr lang="zh-CN" altLang="en-US"/>
              <a:t>：编译器识别参数个数，增加相应堆栈平衡指令</a:t>
            </a:r>
          </a:p>
        </p:txBody>
      </p:sp>
    </p:spTree>
    <p:extLst>
      <p:ext uri="{BB962C8B-B14F-4D97-AF65-F5344CB8AC3E}">
        <p14:creationId xmlns:p14="http://schemas.microsoft.com/office/powerpoint/2010/main" val="8839826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子程序声明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391400" cy="5400675"/>
          </a:xfrm>
        </p:spPr>
        <p:txBody>
          <a:bodyPr/>
          <a:lstStyle/>
          <a:p>
            <a:r>
              <a:rPr lang="zh-CN" altLang="en-US"/>
              <a:t>纯纯模式</a:t>
            </a:r>
            <a:r>
              <a:rPr lang="en-US" altLang="zh-CN"/>
              <a:t>—</a:t>
            </a:r>
            <a:r>
              <a:rPr lang="zh-CN" altLang="en-US"/>
              <a:t>标号模式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： </a:t>
            </a:r>
            <a:r>
              <a:rPr lang="en-US" altLang="zh-CN"/>
              <a:t>MOV  EAX,1</a:t>
            </a:r>
          </a:p>
          <a:p>
            <a:pPr lvl="1"/>
            <a:r>
              <a:rPr lang="en-US" altLang="zh-CN"/>
              <a:t>       ………………</a:t>
            </a:r>
          </a:p>
          <a:p>
            <a:pPr lvl="1"/>
            <a:r>
              <a:rPr lang="en-US" altLang="zh-CN"/>
              <a:t>      RET</a:t>
            </a:r>
          </a:p>
          <a:p>
            <a:r>
              <a:rPr lang="en-US" altLang="zh-CN"/>
              <a:t>PROC/ENDP</a:t>
            </a:r>
            <a:r>
              <a:rPr lang="zh-CN" altLang="en-US"/>
              <a:t>模式</a:t>
            </a:r>
            <a:endParaRPr lang="en-US" altLang="zh-CN"/>
          </a:p>
          <a:p>
            <a:pPr lvl="1"/>
            <a:r>
              <a:rPr lang="zh-CN" altLang="en-US"/>
              <a:t>如</a:t>
            </a:r>
            <a:r>
              <a:rPr lang="en-US" altLang="zh-CN"/>
              <a:t>MAIN</a:t>
            </a:r>
          </a:p>
          <a:p>
            <a:r>
              <a:rPr lang="en-US" altLang="zh-CN"/>
              <a:t>PROTO/INVOKE</a:t>
            </a:r>
            <a:r>
              <a:rPr lang="zh-CN" altLang="en-US"/>
              <a:t>模式</a:t>
            </a:r>
            <a:endParaRPr lang="en-US" altLang="zh-CN"/>
          </a:p>
          <a:p>
            <a:pPr lvl="1"/>
            <a:r>
              <a:rPr lang="zh-CN" altLang="en-US"/>
              <a:t>如</a:t>
            </a:r>
            <a:r>
              <a:rPr lang="en-US" altLang="zh-CN"/>
              <a:t>printf</a:t>
            </a:r>
            <a:r>
              <a:rPr lang="zh-CN" altLang="en-US"/>
              <a:t>等先声明后使用 </a:t>
            </a:r>
          </a:p>
        </p:txBody>
      </p:sp>
    </p:spTree>
    <p:extLst>
      <p:ext uri="{BB962C8B-B14F-4D97-AF65-F5344CB8AC3E}">
        <p14:creationId xmlns:p14="http://schemas.microsoft.com/office/powerpoint/2010/main" val="3761722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子程序参数传递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391400" cy="5400675"/>
          </a:xfrm>
        </p:spPr>
        <p:txBody>
          <a:bodyPr/>
          <a:lstStyle/>
          <a:p>
            <a:r>
              <a:rPr lang="zh-CN" altLang="en-US"/>
              <a:t>寄存器传递参数</a:t>
            </a:r>
            <a:endParaRPr lang="en-US" altLang="zh-CN"/>
          </a:p>
          <a:p>
            <a:pPr lvl="1"/>
            <a:r>
              <a:rPr lang="zh-CN" altLang="en-US"/>
              <a:t>占用寄存器，主程序需要对参数寄存器赋值。双方都知道约定的寄存器是哪几个。</a:t>
            </a:r>
            <a:endParaRPr lang="en-US" altLang="zh-CN"/>
          </a:p>
          <a:p>
            <a:pPr lvl="1"/>
            <a:r>
              <a:rPr lang="zh-CN" altLang="en-US"/>
              <a:t>速度最快</a:t>
            </a:r>
            <a:endParaRPr lang="en-US" altLang="zh-CN"/>
          </a:p>
          <a:p>
            <a:pPr lvl="1"/>
            <a:r>
              <a:rPr lang="zh-CN" altLang="en-US"/>
              <a:t>子程序比较简洁</a:t>
            </a:r>
            <a:endParaRPr lang="en-US" altLang="zh-CN"/>
          </a:p>
          <a:p>
            <a:r>
              <a:rPr lang="zh-CN" altLang="en-US"/>
              <a:t>变量传递参数</a:t>
            </a:r>
            <a:endParaRPr lang="en-US" altLang="zh-CN"/>
          </a:p>
          <a:p>
            <a:pPr lvl="1"/>
            <a:r>
              <a:rPr lang="zh-CN" altLang="en-US"/>
              <a:t>双方都知道参数是那些全局变量。</a:t>
            </a:r>
            <a:endParaRPr lang="en-US" altLang="zh-CN"/>
          </a:p>
          <a:p>
            <a:pPr lvl="1"/>
            <a:r>
              <a:rPr lang="zh-CN" altLang="en-US"/>
              <a:t>主程序、子程序都简洁。</a:t>
            </a:r>
          </a:p>
        </p:txBody>
      </p:sp>
    </p:spTree>
    <p:extLst>
      <p:ext uri="{BB962C8B-B14F-4D97-AF65-F5344CB8AC3E}">
        <p14:creationId xmlns:p14="http://schemas.microsoft.com/office/powerpoint/2010/main" val="14853506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724525" y="5961063"/>
            <a:ext cx="2836863" cy="708025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堆栈框架</a:t>
            </a:r>
            <a:r>
              <a:rPr lang="en-US" altLang="zh-CN" sz="3200">
                <a:solidFill>
                  <a:srgbClr val="FF0000"/>
                </a:solidFill>
              </a:rPr>
              <a:t>-</a:t>
            </a:r>
            <a:r>
              <a:rPr lang="zh-CN" altLang="en-US" sz="3200">
                <a:solidFill>
                  <a:srgbClr val="FF0000"/>
                </a:solidFill>
              </a:rPr>
              <a:t>栈帧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4464050" cy="5400675"/>
          </a:xfrm>
        </p:spPr>
        <p:txBody>
          <a:bodyPr/>
          <a:lstStyle/>
          <a:p>
            <a:r>
              <a:rPr lang="zh-CN" altLang="en-US"/>
              <a:t>堆栈传递参数</a:t>
            </a:r>
            <a:endParaRPr lang="en-US" altLang="zh-CN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PUSH   	</a:t>
            </a:r>
            <a:r>
              <a:rPr lang="zh-CN" altLang="en-US" sz="2400"/>
              <a:t>参数</a:t>
            </a:r>
            <a:r>
              <a:rPr lang="en-US" altLang="zh-CN" sz="2400"/>
              <a:t>Pn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PUSH   	</a:t>
            </a:r>
            <a:r>
              <a:rPr lang="zh-CN" altLang="en-US" sz="2400"/>
              <a:t>参数</a:t>
            </a:r>
            <a:r>
              <a:rPr lang="en-US" altLang="zh-CN" sz="2400"/>
              <a:t>Pn-1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……………………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PUSH   	</a:t>
            </a:r>
            <a:r>
              <a:rPr lang="zh-CN" altLang="en-US" sz="2400"/>
              <a:t>参数</a:t>
            </a:r>
            <a:r>
              <a:rPr lang="en-US" altLang="zh-CN" sz="2400"/>
              <a:t>P1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CALL 	 </a:t>
            </a:r>
            <a:r>
              <a:rPr lang="zh-CN" altLang="en-US" sz="2400"/>
              <a:t>子程序</a:t>
            </a:r>
            <a:endParaRPr lang="en-US" altLang="zh-CN" sz="240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/>
              <a:t>ADD 	 ESP,n*4</a:t>
            </a:r>
          </a:p>
          <a:p>
            <a:r>
              <a:rPr lang="zh-CN" altLang="en-US"/>
              <a:t>子程序</a:t>
            </a:r>
            <a:endParaRPr lang="en-US" altLang="zh-CN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个参数的内容为</a:t>
            </a:r>
            <a:endParaRPr lang="en-US" altLang="zh-CN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/>
              <a:t>[EBP+4+n*4]</a:t>
            </a:r>
            <a:r>
              <a:rPr lang="en-US" altLang="zh-CN" sz="2400"/>
              <a:t>	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457200" lvl="1" indent="0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290638"/>
            <a:ext cx="34337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29998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848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子程序：独立功能的模块，</a:t>
            </a:r>
            <a:r>
              <a:rPr lang="en-US" altLang="zh-CN" sz="3200"/>
              <a:t>C</a:t>
            </a:r>
            <a:r>
              <a:rPr lang="zh-CN" altLang="en-US" sz="3200"/>
              <a:t>中为函数，</a:t>
            </a:r>
            <a:r>
              <a:rPr lang="en-US" altLang="zh-CN" sz="3200"/>
              <a:t>Basic</a:t>
            </a:r>
            <a:r>
              <a:rPr lang="zh-CN" altLang="en-US" sz="3200"/>
              <a:t>与</a:t>
            </a:r>
            <a:r>
              <a:rPr lang="en-US" altLang="zh-CN" sz="3200"/>
              <a:t>Pascal</a:t>
            </a:r>
            <a:r>
              <a:rPr lang="zh-CN" altLang="en-US" sz="3200"/>
              <a:t>中为过程（无返回值）或函数（有返回值）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当多次调用子程序时，比其他方法减少代码长度。模块化、易读性好。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在主程序里用</a:t>
            </a:r>
            <a:r>
              <a:rPr lang="en-US" altLang="zh-CN" sz="3200"/>
              <a:t>CALL P</a:t>
            </a:r>
            <a:r>
              <a:rPr lang="zh-CN" altLang="en-US" sz="3200"/>
              <a:t>调用子程序</a:t>
            </a:r>
            <a:r>
              <a:rPr lang="en-US" altLang="zh-CN" sz="3200"/>
              <a:t>P</a:t>
            </a:r>
            <a:r>
              <a:rPr lang="zh-CN" altLang="en-US" sz="3200"/>
              <a:t>，在子程序里用</a:t>
            </a:r>
            <a:r>
              <a:rPr lang="en-US" altLang="zh-CN" sz="3200"/>
              <a:t>RET</a:t>
            </a:r>
            <a:r>
              <a:rPr lang="zh-CN" altLang="en-US" sz="3200"/>
              <a:t>返回主程序。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调用和返回是通过堆栈来实现的：把</a:t>
            </a:r>
            <a:r>
              <a:rPr lang="en-US" altLang="zh-CN" sz="3200"/>
              <a:t>CALL</a:t>
            </a:r>
            <a:r>
              <a:rPr lang="zh-CN" altLang="en-US" sz="3200"/>
              <a:t>的下一条指令的地址压栈</a:t>
            </a:r>
            <a:endParaRPr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3200"/>
              <a:t>子程序的名字</a:t>
            </a:r>
            <a:r>
              <a:rPr lang="en-US" altLang="zh-CN" sz="3200"/>
              <a:t>P</a:t>
            </a:r>
            <a:r>
              <a:rPr lang="zh-CN" altLang="en-US" sz="3200"/>
              <a:t>本质就是个地址，可以段内调用，也可以跨段调用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144190664"/>
      </p:ext>
    </p:extLst>
  </p:cSld>
  <p:clrMapOvr>
    <a:masterClrMapping/>
  </p:clrMapOvr>
  <p:transition>
    <p:cover dir="r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</a:t>
            </a:r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ASM</a:t>
            </a:r>
            <a:r>
              <a:rPr lang="zh-CN" altLang="en-US"/>
              <a:t>联合编程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848600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一个项目可以用</a:t>
            </a:r>
            <a:r>
              <a:rPr lang="en-US" altLang="zh-CN" sz="2800"/>
              <a:t>C</a:t>
            </a:r>
            <a:r>
              <a:rPr lang="zh-CN" altLang="en-US" sz="2800"/>
              <a:t>或</a:t>
            </a:r>
            <a:r>
              <a:rPr lang="en-US" altLang="zh-CN" sz="2800"/>
              <a:t>C++</a:t>
            </a:r>
            <a:r>
              <a:rPr lang="zh-CN" altLang="en-US" sz="2800"/>
              <a:t>等完成大部分的工作，如界面设计、数据访问、事务处理等。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在对底层软硬件进行访问或控制时、要求速度快、空间少等的关键算法，可采用汇编语言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/>
              <a:t>C</a:t>
            </a:r>
            <a:r>
              <a:rPr lang="zh-CN" altLang="en-US" sz="2800"/>
              <a:t>与汇编语言联合编程有三种方式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嵌入式汇编：</a:t>
            </a:r>
            <a:r>
              <a:rPr lang="en-US" altLang="zh-CN" sz="2800"/>
              <a:t>C</a:t>
            </a:r>
            <a:r>
              <a:rPr lang="zh-CN" altLang="en-US" sz="2800"/>
              <a:t>里直接嵌入汇编 。</a:t>
            </a:r>
            <a:r>
              <a:rPr lang="en-US" altLang="zh-CN" sz="2800"/>
              <a:t>===</a:t>
            </a:r>
            <a:r>
              <a:rPr lang="zh-CN" altLang="en-US" sz="2800"/>
              <a:t>单人作业 </a:t>
            </a:r>
            <a:endParaRPr lang="en-US" altLang="zh-CN" sz="280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 </a:t>
            </a:r>
            <a:r>
              <a:rPr lang="en-US" altLang="zh-CN" sz="2400"/>
              <a:t>__asm XX  </a:t>
            </a:r>
            <a:r>
              <a:rPr lang="zh-CN" altLang="en-US" sz="2400"/>
              <a:t>或 </a:t>
            </a:r>
            <a:r>
              <a:rPr lang="en-US" altLang="zh-CN" sz="2400"/>
              <a:t>__asm{ XX; XX;}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源程序文件方式：   </a:t>
            </a:r>
            <a:r>
              <a:rPr lang="en-US" altLang="zh-CN" sz="2800"/>
              <a:t>===</a:t>
            </a:r>
            <a:r>
              <a:rPr lang="zh-CN" altLang="en-US" sz="2800"/>
              <a:t>项目式，多人作业</a:t>
            </a:r>
            <a:endParaRPr lang="en-US" altLang="zh-CN" sz="280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ASM.asm  CPP.cpp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库文件方式： 使用第三方的</a:t>
            </a:r>
            <a:r>
              <a:rPr lang="en-US" altLang="zh-CN" sz="2800"/>
              <a:t>.LIB</a:t>
            </a:r>
            <a:r>
              <a:rPr lang="zh-CN" altLang="en-US" sz="2800"/>
              <a:t>库</a:t>
            </a:r>
            <a:endParaRPr lang="en-US" altLang="zh-CN" sz="280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都编译成</a:t>
            </a:r>
            <a:r>
              <a:rPr lang="en-US" altLang="zh-CN" sz="2400"/>
              <a:t>OBJ</a:t>
            </a:r>
            <a:r>
              <a:rPr lang="zh-CN" altLang="en-US" sz="2400"/>
              <a:t>，通过</a:t>
            </a:r>
            <a:r>
              <a:rPr lang="en-US" altLang="zh-CN" sz="2400"/>
              <a:t>LIB.EXE</a:t>
            </a:r>
            <a:r>
              <a:rPr lang="zh-CN" altLang="en-US" sz="2400"/>
              <a:t>生成或管理库文件</a:t>
            </a:r>
            <a:r>
              <a:rPr lang="en-US" altLang="zh-CN" sz="2400"/>
              <a:t>.LIB</a:t>
            </a:r>
          </a:p>
        </p:txBody>
      </p:sp>
    </p:spTree>
    <p:extLst>
      <p:ext uri="{BB962C8B-B14F-4D97-AF65-F5344CB8AC3E}">
        <p14:creationId xmlns:p14="http://schemas.microsoft.com/office/powerpoint/2010/main" val="133355689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848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学生应先熟悉在有</a:t>
            </a:r>
            <a:r>
              <a:rPr lang="en-US" altLang="zh-CN" sz="2800"/>
              <a:t>C</a:t>
            </a:r>
            <a:r>
              <a:rPr lang="zh-CN" altLang="en-US" sz="2800"/>
              <a:t>语言源程序的情况下，将</a:t>
            </a:r>
            <a:r>
              <a:rPr lang="en-US" altLang="zh-CN" sz="2800"/>
              <a:t>C</a:t>
            </a:r>
            <a:r>
              <a:rPr lang="zh-CN" altLang="en-US" sz="2800"/>
              <a:t>语言的各种要素体现在一个或多个</a:t>
            </a:r>
            <a:r>
              <a:rPr lang="en-US" altLang="zh-CN" sz="2800"/>
              <a:t>C</a:t>
            </a:r>
            <a:r>
              <a:rPr lang="zh-CN" altLang="en-US" sz="2800"/>
              <a:t>语言源程序中。分析每一个要素反汇编之后的底层实现。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重点为分支、循环、子程序结构，指针、结构、数组类型的访问，全局、局部、静态变量的使用，有时间可以进行类</a:t>
            </a:r>
            <a:r>
              <a:rPr lang="en-US" altLang="zh-CN" sz="2800"/>
              <a:t>Class</a:t>
            </a:r>
            <a:r>
              <a:rPr lang="zh-CN" altLang="en-US" sz="2800"/>
              <a:t>等的分析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 </a:t>
            </a:r>
            <a:r>
              <a:rPr lang="en-US" altLang="zh-CN" sz="2800"/>
              <a:t>switch</a:t>
            </a:r>
            <a:r>
              <a:rPr lang="zh-CN" altLang="en-US" sz="2800"/>
              <a:t>的实现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：指针的访问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例</a:t>
            </a:r>
            <a:r>
              <a:rPr lang="en-US" altLang="zh-CN" sz="2800"/>
              <a:t>3</a:t>
            </a:r>
            <a:r>
              <a:rPr lang="zh-CN" altLang="en-US" sz="2800"/>
              <a:t>：结构的元素访问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例</a:t>
            </a:r>
            <a:r>
              <a:rPr lang="en-US" altLang="zh-CN" sz="2800"/>
              <a:t>4</a:t>
            </a:r>
            <a:r>
              <a:rPr lang="zh-CN" altLang="en-US" sz="2800"/>
              <a:t>：子程序及参数传递、局部变量、递归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/>
              <a:t>例</a:t>
            </a:r>
            <a:r>
              <a:rPr lang="en-US" altLang="zh-CN" sz="2800"/>
              <a:t>5</a:t>
            </a:r>
            <a:r>
              <a:rPr lang="zh-CN" altLang="en-US" sz="2800"/>
              <a:t>：</a:t>
            </a:r>
            <a:r>
              <a:rPr lang="en-US" altLang="zh-CN" sz="2800"/>
              <a:t>main</a:t>
            </a:r>
            <a:r>
              <a:rPr lang="zh-CN" altLang="en-US" sz="2800"/>
              <a:t>的参数与返回值分析</a:t>
            </a:r>
            <a:endParaRPr lang="en-US" altLang="zh-CN" sz="2800"/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</a:t>
            </a:r>
            <a:r>
              <a:rPr lang="en-US" altLang="zh-CN"/>
              <a:t>C</a:t>
            </a:r>
            <a:r>
              <a:rPr lang="zh-CN" altLang="en-US"/>
              <a:t>语言程序反汇编</a:t>
            </a:r>
          </a:p>
        </p:txBody>
      </p:sp>
    </p:spTree>
    <p:extLst>
      <p:ext uri="{BB962C8B-B14F-4D97-AF65-F5344CB8AC3E}">
        <p14:creationId xmlns:p14="http://schemas.microsoft.com/office/powerpoint/2010/main" val="2029618767"/>
      </p:ext>
    </p:extLst>
  </p:cSld>
  <p:clrMapOvr>
    <a:masterClrMapping/>
  </p:clrMapOvr>
  <p:transition>
    <p:cover dir="r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84860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缓冲器：高速</a:t>
            </a:r>
            <a:r>
              <a:rPr lang="en-US" altLang="zh-CN" sz="2400" dirty="0"/>
              <a:t>Cache</a:t>
            </a:r>
            <a:r>
              <a:rPr lang="zh-CN" altLang="en-US" sz="2400" dirty="0"/>
              <a:t>（</a:t>
            </a:r>
            <a:r>
              <a:rPr lang="en-US" altLang="zh-CN" sz="2400" dirty="0"/>
              <a:t>CPU</a:t>
            </a:r>
            <a:r>
              <a:rPr lang="zh-CN" altLang="en-US" sz="2400" dirty="0"/>
              <a:t>、硬盘等）、循环队列、</a:t>
            </a:r>
            <a:r>
              <a:rPr lang="en-US" altLang="zh-CN" sz="2400" dirty="0"/>
              <a:t>OS</a:t>
            </a:r>
            <a:r>
              <a:rPr lang="zh-CN" altLang="en-US" sz="2400" dirty="0"/>
              <a:t>虚拟缓存；泛指数组、堆、栈、内存区等。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堆：通过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、</a:t>
            </a:r>
            <a:r>
              <a:rPr lang="en-US" altLang="zh-CN" sz="2400" dirty="0"/>
              <a:t>new</a:t>
            </a:r>
            <a:r>
              <a:rPr lang="zh-CN" altLang="en-US" sz="2400" dirty="0"/>
              <a:t>等调用操作系统的功能在</a:t>
            </a:r>
            <a:r>
              <a:rPr lang="en-US" altLang="zh-CN" sz="2400" dirty="0"/>
              <a:t>OS</a:t>
            </a:r>
            <a:r>
              <a:rPr lang="zh-CN" altLang="en-US" sz="2400" dirty="0"/>
              <a:t>管理的堆空间申请。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堆栈：每一个程序有自己的</a:t>
            </a:r>
            <a:r>
              <a:rPr lang="en-US" altLang="zh-CN" sz="2400" dirty="0"/>
              <a:t>STACK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堆栈里的内容：堆栈框架的堆积。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缓冲器溢出的产生：一般是对变量或数组操作时，超出了起空间范围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缓冲器溢出的危害：有上溢、下溢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数组溢出的危害：有的同学已经尝受到了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堆溢出的危害：覆盖别人的内存空间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栈溢出的危害：修改了栈中内容，导致自己或别人堆栈框架中的各部分发生了变化。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缓冲器溢出漏洞：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返回地址被黑客利用，产生安全问题</a:t>
            </a:r>
            <a:r>
              <a:rPr lang="en-US" altLang="zh-CN" sz="2000" dirty="0"/>
              <a:t>—</a:t>
            </a:r>
            <a:r>
              <a:rPr lang="zh-CN" altLang="en-US" sz="2000"/>
              <a:t>微软补丁、安全函数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三、缓冲器及溢出漏洞</a:t>
            </a:r>
          </a:p>
        </p:txBody>
      </p:sp>
    </p:spTree>
    <p:extLst>
      <p:ext uri="{BB962C8B-B14F-4D97-AF65-F5344CB8AC3E}">
        <p14:creationId xmlns:p14="http://schemas.microsoft.com/office/powerpoint/2010/main" val="491585735"/>
      </p:ext>
    </p:extLst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进位标志</a:t>
            </a:r>
            <a:r>
              <a:rPr lang="en-US" altLang="zh-CN"/>
              <a:t>CF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Carry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/>
          </a:p>
        </p:txBody>
      </p:sp>
      <p:sp>
        <p:nvSpPr>
          <p:cNvPr id="18435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/>
              <a:t>当运算结果的最高有效位有进位（加法）或借位（减法）时，进位标志置</a:t>
            </a:r>
            <a:r>
              <a:rPr lang="en-US" altLang="zh-CN" sz="3200"/>
              <a:t>1</a:t>
            </a:r>
            <a:r>
              <a:rPr lang="zh-CN" altLang="en-US" sz="3200"/>
              <a:t>，即</a:t>
            </a:r>
            <a:r>
              <a:rPr lang="en-US" altLang="zh-CN" sz="3200"/>
              <a:t>CF = 1</a:t>
            </a:r>
            <a:r>
              <a:rPr lang="zh-CN" altLang="en-US" sz="3200"/>
              <a:t>；否则</a:t>
            </a:r>
            <a:r>
              <a:rPr lang="en-US" altLang="zh-CN" sz="3200"/>
              <a:t>CF = 0</a:t>
            </a:r>
            <a:r>
              <a:rPr lang="zh-CN" altLang="en-US" sz="320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，没有进位：</a:t>
            </a:r>
            <a:r>
              <a:rPr lang="en-US" altLang="zh-CN" sz="320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AAH + 7CH</a:t>
            </a:r>
            <a:r>
              <a:rPr lang="zh-CN" altLang="en-US" sz="3200">
                <a:solidFill>
                  <a:srgbClr val="0000CC"/>
                </a:solidFill>
              </a:rPr>
              <a:t>＝（</a:t>
            </a:r>
            <a:r>
              <a:rPr lang="en-US" altLang="zh-CN" sz="3200">
                <a:solidFill>
                  <a:srgbClr val="0000CC"/>
                </a:solidFill>
              </a:rPr>
              <a:t>1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  <a:r>
              <a:rPr lang="en-US" altLang="zh-CN" sz="3200">
                <a:solidFill>
                  <a:srgbClr val="0000CC"/>
                </a:solidFill>
              </a:rPr>
              <a:t>26H</a:t>
            </a:r>
            <a:r>
              <a:rPr lang="zh-CN" altLang="en-US" sz="3200">
                <a:solidFill>
                  <a:srgbClr val="0000CC"/>
                </a:solidFill>
              </a:rPr>
              <a:t>，有进位：</a:t>
            </a:r>
            <a:r>
              <a:rPr lang="en-US" altLang="zh-CN" sz="3200">
                <a:solidFill>
                  <a:srgbClr val="0000CC"/>
                </a:solidFill>
              </a:rPr>
              <a:t>CF = 1</a:t>
            </a:r>
            <a:endParaRPr lang="en-US" altLang="zh-CN" sz="360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98272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648200"/>
          </a:xfrm>
        </p:spPr>
        <p:txBody>
          <a:bodyPr/>
          <a:lstStyle/>
          <a:p>
            <a:pPr marL="0" indent="762000" algn="just" eaLnBrk="1" hangingPunct="1">
              <a:buFontTx/>
              <a:buNone/>
            </a:pPr>
            <a:r>
              <a:rPr lang="zh-CN" altLang="en-US"/>
              <a:t>输入输出程序设计是针对输入输出设备（外设）的程序设计。实际上，处理器是通过</a:t>
            </a:r>
            <a:r>
              <a:rPr lang="en-US" altLang="zh-CN">
                <a:hlinkClick r:id="rId2" action="ppaction://hlinksldjump"/>
              </a:rPr>
              <a:t>I/O</a:t>
            </a:r>
            <a:r>
              <a:rPr lang="zh-CN" altLang="en-US">
                <a:hlinkClick r:id="rId2" action="ppaction://hlinksldjump"/>
              </a:rPr>
              <a:t>接口电路</a:t>
            </a:r>
            <a:r>
              <a:rPr lang="zh-CN" altLang="en-US"/>
              <a:t>实现与外设的数据交换的，而与外设交换数据只能采用</a:t>
            </a:r>
            <a:r>
              <a:rPr lang="zh-CN" altLang="en-US">
                <a:hlinkClick r:id="rId3" action="ppaction://hlinksldjump"/>
              </a:rPr>
              <a:t>输入输出指令</a:t>
            </a:r>
            <a:r>
              <a:rPr lang="zh-CN" altLang="en-US"/>
              <a:t>，针对外设端口进行操作。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/>
              <a:t>处理器与外设的数据传送方式有主要由软件程序控制的</a:t>
            </a:r>
            <a:r>
              <a:rPr lang="zh-CN" altLang="en-US">
                <a:hlinkClick r:id="rId4" action="ppaction://hlinksldjump"/>
              </a:rPr>
              <a:t>直接</a:t>
            </a:r>
            <a:r>
              <a:rPr lang="zh-CN" altLang="en-US"/>
              <a:t>、</a:t>
            </a:r>
            <a:r>
              <a:rPr lang="zh-CN" altLang="en-US">
                <a:hlinkClick r:id="rId5" action="ppaction://hlinksldjump"/>
              </a:rPr>
              <a:t>查询</a:t>
            </a:r>
            <a:r>
              <a:rPr lang="zh-CN" altLang="en-US"/>
              <a:t>和</a:t>
            </a:r>
            <a:r>
              <a:rPr lang="zh-CN" altLang="en-US">
                <a:hlinkClick r:id="rId6" action="ppaction://hlinksldjump"/>
              </a:rPr>
              <a:t>中断</a:t>
            </a:r>
            <a:r>
              <a:rPr lang="zh-CN" altLang="en-US"/>
              <a:t>方法，还有主要由硬件完成的</a:t>
            </a:r>
            <a:r>
              <a:rPr lang="en-US" altLang="zh-CN"/>
              <a:t>DMA</a:t>
            </a:r>
            <a:r>
              <a:rPr lang="zh-CN" altLang="en-US"/>
              <a:t>和</a:t>
            </a:r>
            <a:r>
              <a:rPr lang="en-US" altLang="zh-CN"/>
              <a:t>I/O</a:t>
            </a:r>
            <a:r>
              <a:rPr lang="zh-CN" altLang="en-US"/>
              <a:t>处理机方法。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/>
              <a:t>本节讨论如何利用</a:t>
            </a:r>
            <a:r>
              <a:rPr lang="en-US" altLang="zh-CN"/>
              <a:t>I/O</a:t>
            </a:r>
            <a:r>
              <a:rPr lang="zh-CN" altLang="en-US"/>
              <a:t>程序实现主机与外设的数据传送。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762000" y="152400"/>
            <a:ext cx="7772400" cy="990600"/>
          </a:xfrm>
          <a:prstGeom prst="ellipseRibbon">
            <a:avLst>
              <a:gd name="adj1" fmla="val 32815"/>
              <a:gd name="adj2" fmla="val 72204"/>
              <a:gd name="adj3" fmla="val 10421"/>
            </a:avLst>
          </a:prstGeom>
          <a:gradFill rotWithShape="0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4954588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专题</a:t>
            </a:r>
            <a:r>
              <a:rPr lang="en-US" altLang="zh-CN">
                <a:solidFill>
                  <a:schemeClr val="accent2"/>
                </a:solidFill>
              </a:rPr>
              <a:t>8  IO</a:t>
            </a:r>
            <a:r>
              <a:rPr lang="zh-CN" altLang="en-US">
                <a:solidFill>
                  <a:schemeClr val="accent2"/>
                </a:solidFill>
              </a:rPr>
              <a:t>与中断程序设计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53" grpId="0" animBg="1"/>
      <p:bldP spid="5734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示图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162800" cy="1600200"/>
          </a:xfrm>
        </p:spPr>
        <p:txBody>
          <a:bodyPr/>
          <a:lstStyle/>
          <a:p>
            <a:pPr marL="0" indent="668338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程序员需要理解外设占用哪些端口，各个端口交换什么信息；更进一步需要掌握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接口电路的工作原理。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11621" name="Oval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8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19200" y="2286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接口电路的桥梁作用</a:t>
            </a:r>
            <a:endParaRPr lang="zh-CN" altLang="en-US">
              <a:solidFill>
                <a:srgbClr val="151AF7"/>
              </a:solidFill>
            </a:endParaRPr>
          </a:p>
        </p:txBody>
      </p:sp>
      <p:pic>
        <p:nvPicPr>
          <p:cNvPr id="3080" name="Picture 8" descr="hbja4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52011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接口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电路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 marL="0" indent="576263" algn="just" eaLnBrk="1" hangingPunct="1">
              <a:lnSpc>
                <a:spcPct val="11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程序员看见的接口电路，是三类可编程寄存器：</a:t>
            </a:r>
          </a:p>
          <a:p>
            <a:pPr marL="0" indent="576263"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数据寄存器</a:t>
            </a:r>
            <a:r>
              <a:rPr lang="en-US" altLang="zh-CN">
                <a:latin typeface="Courier New" panose="02070309020205020404" pitchFamily="49" charset="0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它保存处理器与外设间交换的数据；</a:t>
            </a:r>
          </a:p>
          <a:p>
            <a:pPr marL="0" indent="576263"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控制寄存器</a:t>
            </a:r>
            <a:r>
              <a:rPr lang="en-US" altLang="zh-CN">
                <a:latin typeface="Courier New" panose="02070309020205020404" pitchFamily="49" charset="0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处理器通过它对外设进行控制；</a:t>
            </a:r>
          </a:p>
          <a:p>
            <a:pPr marL="0" indent="576263"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状态寄存器</a:t>
            </a:r>
            <a:r>
              <a:rPr lang="en-US" altLang="zh-CN">
                <a:latin typeface="Courier New" panose="02070309020205020404" pitchFamily="49" charset="0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外设的当前工作状态通过它向处理器提供。</a:t>
            </a:r>
          </a:p>
          <a:p>
            <a:pPr marL="0" indent="576263" algn="just" eaLnBrk="1" hangingPunct="1">
              <a:lnSpc>
                <a:spcPct val="11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在涉及外设操作的输入输出程序中，各种寄存器以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地址（端口）体现；对应三类寄存器分别被称为数据端口、控制端口和状态端口。</a:t>
            </a:r>
          </a:p>
        </p:txBody>
      </p:sp>
      <p:sp>
        <p:nvSpPr>
          <p:cNvPr id="110597" name="Oval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02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图示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219200" y="152400"/>
            <a:ext cx="7924800" cy="990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668338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接口电路是处理器与外设间的一个桥梁，是协调两者数据传送的逻辑电路。</a:t>
            </a:r>
            <a:endParaRPr lang="zh-CN" altLang="en-US">
              <a:solidFill>
                <a:srgbClr val="151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端口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寻址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pPr marL="0" indent="668338" algn="just" eaLnBrk="1" hangingPunct="1"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8086</a:t>
            </a:r>
            <a:r>
              <a:rPr lang="zh-CN" altLang="en-US">
                <a:latin typeface="宋体" panose="02010600030101010101" pitchFamily="2" charset="-122"/>
              </a:rPr>
              <a:t>用于寻址外设端口的地址线为</a:t>
            </a:r>
            <a:r>
              <a:rPr lang="en-US" altLang="zh-CN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条，端口最多为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65536</a:t>
            </a:r>
            <a:r>
              <a:rPr lang="zh-CN" altLang="en-US">
                <a:latin typeface="宋体" panose="02010600030101010101" pitchFamily="2" charset="-122"/>
              </a:rPr>
              <a:t>个（</a:t>
            </a:r>
            <a:r>
              <a:rPr lang="en-US" altLang="zh-CN">
                <a:latin typeface="宋体" panose="02010600030101010101" pitchFamily="2" charset="-122"/>
              </a:rPr>
              <a:t>64K</a:t>
            </a:r>
            <a:r>
              <a:rPr lang="zh-CN" altLang="en-US">
                <a:latin typeface="宋体" panose="02010600030101010101" pitchFamily="2" charset="-122"/>
              </a:rPr>
              <a:t>），端口号为</a:t>
            </a:r>
            <a:r>
              <a:rPr lang="en-US" altLang="zh-CN">
                <a:latin typeface="宋体" panose="02010600030101010101" pitchFamily="2" charset="-122"/>
              </a:rPr>
              <a:t>0000H</a:t>
            </a:r>
            <a:r>
              <a:rPr lang="zh-CN" altLang="en-US">
                <a:latin typeface="宋体" panose="02010600030101010101" pitchFamily="2" charset="-122"/>
              </a:rPr>
              <a:t>～</a:t>
            </a:r>
            <a:r>
              <a:rPr lang="en-US" altLang="zh-CN">
                <a:latin typeface="宋体" panose="02010600030101010101" pitchFamily="2" charset="-122"/>
              </a:rPr>
              <a:t>FFFFH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直接寻址</a:t>
            </a:r>
            <a:r>
              <a:rPr lang="zh-CN" altLang="en-US">
                <a:latin typeface="宋体" panose="02010600030101010101" pitchFamily="2" charset="-122"/>
              </a:rPr>
              <a:t>只用于寻址前</a:t>
            </a:r>
            <a:r>
              <a:rPr lang="en-US" altLang="zh-CN">
                <a:latin typeface="宋体" panose="02010600030101010101" pitchFamily="2" charset="-122"/>
              </a:rPr>
              <a:t>256</a:t>
            </a:r>
            <a:r>
              <a:rPr lang="zh-CN" altLang="en-US">
                <a:latin typeface="宋体" panose="02010600030101010101" pitchFamily="2" charset="-122"/>
              </a:rPr>
              <a:t>个端口（</a:t>
            </a:r>
            <a:r>
              <a:rPr lang="en-US" altLang="zh-CN">
                <a:latin typeface="宋体" panose="02010600030101010101" pitchFamily="2" charset="-122"/>
              </a:rPr>
              <a:t>00H</a:t>
            </a:r>
            <a:r>
              <a:rPr lang="zh-CN" altLang="en-US">
                <a:latin typeface="宋体" panose="02010600030101010101" pitchFamily="2" charset="-122"/>
              </a:rPr>
              <a:t>～</a:t>
            </a:r>
            <a:r>
              <a:rPr lang="en-US" altLang="zh-CN">
                <a:latin typeface="宋体" panose="02010600030101010101" pitchFamily="2" charset="-122"/>
              </a:rPr>
              <a:t>FFH </a:t>
            </a:r>
            <a:r>
              <a:rPr lang="zh-CN" altLang="en-US">
                <a:latin typeface="宋体" panose="02010600030101010101" pitchFamily="2" charset="-122"/>
              </a:rPr>
              <a:t>），操作数</a:t>
            </a:r>
            <a:r>
              <a:rPr lang="en-US" altLang="zh-CN">
                <a:latin typeface="宋体" panose="02010600030101010101" pitchFamily="2" charset="-122"/>
              </a:rPr>
              <a:t>i8</a:t>
            </a:r>
            <a:r>
              <a:rPr lang="zh-CN" altLang="en-US">
                <a:latin typeface="宋体" panose="02010600030101010101" pitchFamily="2" charset="-122"/>
              </a:rPr>
              <a:t>即为端口号。</a:t>
            </a:r>
          </a:p>
          <a:p>
            <a:pPr marL="0" indent="668338" algn="just" eaLnBrk="1" hangingPunct="1"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DX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寄存器间接寻址</a:t>
            </a:r>
            <a:r>
              <a:rPr lang="zh-CN" altLang="en-US">
                <a:latin typeface="宋体" panose="02010600030101010101" pitchFamily="2" charset="-122"/>
              </a:rPr>
              <a:t>可用于寻址全部</a:t>
            </a:r>
            <a:r>
              <a:rPr lang="en-US" altLang="zh-CN">
                <a:latin typeface="宋体" panose="02010600030101010101" pitchFamily="2" charset="-122"/>
              </a:rPr>
              <a:t>64K</a:t>
            </a:r>
            <a:r>
              <a:rPr lang="zh-CN" altLang="en-US">
                <a:latin typeface="宋体" panose="02010600030101010101" pitchFamily="2" charset="-122"/>
              </a:rPr>
              <a:t>端口，</a:t>
            </a:r>
            <a:r>
              <a:rPr lang="en-US" altLang="zh-CN">
                <a:latin typeface="宋体" panose="02010600030101010101" pitchFamily="2" charset="-122"/>
              </a:rPr>
              <a:t>DX</a:t>
            </a:r>
            <a:r>
              <a:rPr lang="zh-CN" altLang="en-US">
                <a:latin typeface="宋体" panose="02010600030101010101" pitchFamily="2" charset="-122"/>
              </a:rPr>
              <a:t>的值就是端口号。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对于大于</a:t>
            </a:r>
            <a:r>
              <a:rPr lang="en-US" altLang="zh-CN">
                <a:latin typeface="宋体" panose="02010600030101010101" pitchFamily="2" charset="-122"/>
              </a:rPr>
              <a:t>FFH</a:t>
            </a:r>
            <a:r>
              <a:rPr lang="zh-CN" altLang="en-US">
                <a:latin typeface="宋体" panose="02010600030101010101" pitchFamily="2" charset="-122"/>
              </a:rPr>
              <a:t>的端口只能采用间接寻址方式。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每个端口用于传送外设的一个字节数据。字数据传送实际上利用了连续的两个端口地址。</a:t>
            </a:r>
          </a:p>
        </p:txBody>
      </p:sp>
      <p:sp>
        <p:nvSpPr>
          <p:cNvPr id="105479" name="Oval 7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295400" y="304800"/>
            <a:ext cx="78486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端口即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地址，是呈现给程序员的外设</a:t>
            </a:r>
            <a:endParaRPr lang="zh-CN" altLang="en-US">
              <a:solidFill>
                <a:srgbClr val="151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82" grpId="0" animBg="1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输入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指令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3048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输入指令将外设数据传送给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CPU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内的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AL/AX</a:t>
            </a:r>
            <a:endParaRPr lang="en-US" altLang="zh-CN">
              <a:solidFill>
                <a:srgbClr val="151AF7"/>
              </a:solidFill>
            </a:endParaRP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76400"/>
            <a:ext cx="8610600" cy="2514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AL,i8	</a:t>
            </a:r>
            <a:r>
              <a:rPr lang="zh-CN" altLang="en-US">
                <a:latin typeface="宋体" panose="02010600030101010101" pitchFamily="2" charset="-122"/>
              </a:rPr>
              <a:t>；字节输入：</a:t>
            </a:r>
            <a:r>
              <a:rPr lang="en-US" altLang="zh-CN">
                <a:latin typeface="宋体" panose="02010600030101010101" pitchFamily="2" charset="-122"/>
              </a:rPr>
              <a:t>AL←I/O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i8</a:t>
            </a:r>
            <a:r>
              <a:rPr lang="zh-CN" altLang="en-US">
                <a:latin typeface="宋体" panose="02010600030101010101" pitchFamily="2" charset="-122"/>
              </a:rPr>
              <a:t>直接寻址）</a:t>
            </a:r>
            <a:endParaRPr lang="zh-CN" altLang="zh-CN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AL,DX	</a:t>
            </a:r>
            <a:r>
              <a:rPr lang="zh-CN" altLang="en-US">
                <a:latin typeface="宋体" panose="02010600030101010101" pitchFamily="2" charset="-122"/>
              </a:rPr>
              <a:t>；字节输入：</a:t>
            </a:r>
            <a:r>
              <a:rPr lang="en-US" altLang="zh-CN">
                <a:latin typeface="宋体" panose="02010600030101010101" pitchFamily="2" charset="-122"/>
              </a:rPr>
              <a:t>AL←I/O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DX</a:t>
            </a:r>
            <a:r>
              <a:rPr lang="zh-CN" altLang="en-US">
                <a:latin typeface="宋体" panose="02010600030101010101" pitchFamily="2" charset="-122"/>
              </a:rPr>
              <a:t>间接寻址）</a:t>
            </a:r>
            <a:endParaRPr lang="zh-CN" altLang="zh-CN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AX,i8	</a:t>
            </a:r>
            <a:r>
              <a:rPr lang="zh-CN" altLang="en-US">
                <a:latin typeface="宋体" panose="02010600030101010101" pitchFamily="2" charset="-122"/>
              </a:rPr>
              <a:t>；字输入：</a:t>
            </a:r>
            <a:r>
              <a:rPr lang="en-US" altLang="zh-CN">
                <a:latin typeface="宋体" panose="02010600030101010101" pitchFamily="2" charset="-122"/>
              </a:rPr>
              <a:t>AX←I/O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i8</a:t>
            </a:r>
            <a:r>
              <a:rPr lang="zh-CN" altLang="en-US">
                <a:latin typeface="宋体" panose="02010600030101010101" pitchFamily="2" charset="-122"/>
              </a:rPr>
              <a:t>直接寻址） </a:t>
            </a:r>
            <a:endParaRPr lang="zh-CN" altLang="zh-CN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AX,DX	</a:t>
            </a:r>
            <a:r>
              <a:rPr lang="zh-CN" altLang="en-US">
                <a:latin typeface="宋体" panose="02010600030101010101" pitchFamily="2" charset="-122"/>
              </a:rPr>
              <a:t>；字输入：</a:t>
            </a:r>
            <a:r>
              <a:rPr lang="en-US" altLang="zh-CN">
                <a:latin typeface="宋体" panose="02010600030101010101" pitchFamily="2" charset="-122"/>
              </a:rPr>
              <a:t>AX←I/O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DX</a:t>
            </a:r>
            <a:r>
              <a:rPr lang="zh-CN" altLang="en-US">
                <a:latin typeface="宋体" panose="02010600030101010101" pitchFamily="2" charset="-122"/>
              </a:rPr>
              <a:t>间接寻</a:t>
            </a:r>
            <a:r>
              <a:rPr lang="zh-CN" altLang="en-US" sz="2400">
                <a:latin typeface="宋体" panose="02010600030101010101" pitchFamily="2" charset="-122"/>
              </a:rPr>
              <a:t>址）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133600" y="4572000"/>
            <a:ext cx="4648200" cy="1219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14A4EC"/>
              </a:gs>
              <a:gs pos="100000">
                <a:srgbClr val="3A8E92"/>
              </a:gs>
            </a:gsLst>
            <a:lin ang="5400000" scaled="1"/>
          </a:gradFill>
          <a:ln w="76200" cmpd="tri">
            <a:solidFill>
              <a:srgbClr val="14A4EC"/>
            </a:solidFill>
            <a:round/>
            <a:headEnd/>
            <a:tailEnd/>
          </a:ln>
          <a:effectLst>
            <a:prstShdw prst="shdw17" dist="17961" dir="2700000">
              <a:srgbClr val="0C628E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2209800" y="4572000"/>
            <a:ext cx="457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800000"/>
                </a:solidFill>
                <a:latin typeface="宋体" panose="02010600030101010101" pitchFamily="2" charset="-122"/>
              </a:rPr>
              <a:t>端口具有两种寻址方式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直接寻址</a:t>
            </a:r>
            <a:r>
              <a:rPr lang="zh-CN" altLang="en-US">
                <a:solidFill>
                  <a:srgbClr val="8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DX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间接寻址</a:t>
            </a:r>
            <a:endParaRPr lang="zh-CN" altLang="en-US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 autoUpdateAnimBg="0"/>
      <p:bldP spid="104452" grpId="0" autoUpdateAnimBg="0"/>
      <p:bldP spid="104457" grpId="0" animBg="1"/>
      <p:bldP spid="104458" grpId="0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输出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指令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3048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输出指令将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CPU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内的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AL/AX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数据传送给外设</a:t>
            </a:r>
            <a:endParaRPr lang="zh-CN" altLang="en-US">
              <a:solidFill>
                <a:srgbClr val="151AF7"/>
              </a:solidFill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76400"/>
            <a:ext cx="8610600" cy="2590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i8,AL	</a:t>
            </a:r>
            <a:r>
              <a:rPr lang="zh-CN" altLang="en-US">
                <a:latin typeface="宋体" panose="02010600030101010101" pitchFamily="2" charset="-122"/>
              </a:rPr>
              <a:t>；字节输出：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i8</a:t>
            </a:r>
            <a:r>
              <a:rPr lang="zh-CN" altLang="en-US">
                <a:latin typeface="宋体" panose="02010600030101010101" pitchFamily="2" charset="-122"/>
              </a:rPr>
              <a:t>直接寻址）←</a:t>
            </a:r>
            <a:r>
              <a:rPr lang="en-US" altLang="zh-CN">
                <a:latin typeface="宋体" panose="02010600030101010101" pitchFamily="2" charset="-122"/>
              </a:rPr>
              <a:t>AL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DX,AL	</a:t>
            </a:r>
            <a:r>
              <a:rPr lang="zh-CN" altLang="en-US">
                <a:latin typeface="宋体" panose="02010600030101010101" pitchFamily="2" charset="-122"/>
              </a:rPr>
              <a:t>；字节输出：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DX</a:t>
            </a:r>
            <a:r>
              <a:rPr lang="zh-CN" altLang="en-US">
                <a:latin typeface="宋体" panose="02010600030101010101" pitchFamily="2" charset="-122"/>
              </a:rPr>
              <a:t>间接寻址）←</a:t>
            </a:r>
            <a:r>
              <a:rPr lang="en-US" altLang="zh-CN">
                <a:latin typeface="宋体" panose="02010600030101010101" pitchFamily="2" charset="-122"/>
              </a:rPr>
              <a:t>AL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i8,AX	</a:t>
            </a:r>
            <a:r>
              <a:rPr lang="zh-CN" altLang="en-US">
                <a:latin typeface="宋体" panose="02010600030101010101" pitchFamily="2" charset="-122"/>
              </a:rPr>
              <a:t>；字输出： 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i8</a:t>
            </a:r>
            <a:r>
              <a:rPr lang="zh-CN" altLang="en-US">
                <a:latin typeface="宋体" panose="02010600030101010101" pitchFamily="2" charset="-122"/>
              </a:rPr>
              <a:t>直接寻址）←</a:t>
            </a:r>
            <a:r>
              <a:rPr lang="en-US" altLang="zh-CN">
                <a:latin typeface="宋体" panose="02010600030101010101" pitchFamily="2" charset="-122"/>
              </a:rPr>
              <a:t>AX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DX,AX	</a:t>
            </a:r>
            <a:r>
              <a:rPr lang="zh-CN" altLang="en-US">
                <a:latin typeface="宋体" panose="02010600030101010101" pitchFamily="2" charset="-122"/>
              </a:rPr>
              <a:t>；字输出： </a:t>
            </a:r>
            <a:r>
              <a:rPr lang="en-US" altLang="zh-CN">
                <a:latin typeface="宋体" panose="02010600030101010101" pitchFamily="2" charset="-122"/>
              </a:rPr>
              <a:t>I/O</a:t>
            </a:r>
            <a:r>
              <a:rPr lang="zh-CN" altLang="en-US">
                <a:latin typeface="宋体" panose="02010600030101010101" pitchFamily="2" charset="-122"/>
              </a:rPr>
              <a:t>端口（</a:t>
            </a:r>
            <a:r>
              <a:rPr lang="en-US" altLang="zh-CN">
                <a:latin typeface="宋体" panose="02010600030101010101" pitchFamily="2" charset="-122"/>
              </a:rPr>
              <a:t>DX</a:t>
            </a:r>
            <a:r>
              <a:rPr lang="zh-CN" altLang="en-US">
                <a:latin typeface="宋体" panose="02010600030101010101" pitchFamily="2" charset="-122"/>
              </a:rPr>
              <a:t>间接寻</a:t>
            </a:r>
            <a:r>
              <a:rPr lang="zh-CN" altLang="en-US" sz="2400">
                <a:latin typeface="宋体" panose="02010600030101010101" pitchFamily="2" charset="-122"/>
              </a:rPr>
              <a:t>址</a:t>
            </a:r>
            <a:r>
              <a:rPr lang="zh-CN" altLang="en-US">
                <a:latin typeface="宋体" panose="02010600030101010101" pitchFamily="2" charset="-122"/>
              </a:rPr>
              <a:t>）←</a:t>
            </a:r>
            <a:r>
              <a:rPr lang="en-US" altLang="zh-CN">
                <a:latin typeface="宋体" panose="02010600030101010101" pitchFamily="2" charset="-122"/>
              </a:rPr>
              <a:t>AX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2133600" y="4572000"/>
            <a:ext cx="4648200" cy="1219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14A4EC"/>
              </a:gs>
              <a:gs pos="100000">
                <a:srgbClr val="3A8E92"/>
              </a:gs>
            </a:gsLst>
            <a:lin ang="5400000" scaled="1"/>
          </a:gradFill>
          <a:ln w="76200" cmpd="tri">
            <a:solidFill>
              <a:srgbClr val="14A4EC"/>
            </a:solidFill>
            <a:round/>
            <a:headEnd/>
            <a:tailEnd/>
          </a:ln>
          <a:effectLst>
            <a:prstShdw prst="shdw17" dist="17961" dir="2700000">
              <a:srgbClr val="0C628E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209800" y="4572000"/>
            <a:ext cx="457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800000"/>
                </a:solidFill>
                <a:latin typeface="宋体" panose="02010600030101010101" pitchFamily="2" charset="-122"/>
              </a:rPr>
              <a:t>端口具有两种寻址方式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直接寻址</a:t>
            </a:r>
            <a:r>
              <a:rPr lang="zh-CN" altLang="en-US">
                <a:solidFill>
                  <a:srgbClr val="8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DX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间接寻址</a:t>
            </a:r>
            <a:endParaRPr lang="zh-CN" altLang="en-US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 autoUpdateAnimBg="0"/>
      <p:bldP spid="106501" grpId="0" autoUpdateAnimBg="0"/>
      <p:bldP spid="106502" grpId="0" animBg="1"/>
      <p:bldP spid="106503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648200"/>
          </a:xfrm>
        </p:spPr>
        <p:txBody>
          <a:bodyPr/>
          <a:lstStyle/>
          <a:p>
            <a:pPr marL="0" indent="762000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对于一些工作速度较慢、接口电路较简单的外设，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程序中只要执行输入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或输出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指令就可以实现数据传送</a:t>
            </a:r>
            <a:r>
              <a:rPr lang="zh-CN" altLang="en-US">
                <a:latin typeface="宋体" panose="02010600030101010101" pitchFamily="2" charset="-122"/>
              </a:rPr>
              <a:t>。这就是所谓的程序直接控制输入输出，也称为无条件传送方式。</a:t>
            </a:r>
          </a:p>
          <a:p>
            <a:pPr marL="0" indent="762000" algn="just" eaLnBrk="1" hangingPunct="1">
              <a:spcBef>
                <a:spcPct val="120000"/>
              </a:spcBef>
              <a:buFontTx/>
              <a:buNone/>
            </a:pPr>
            <a:r>
              <a:rPr lang="en-US" altLang="zh-CN"/>
              <a:t>PC</a:t>
            </a:r>
            <a:r>
              <a:rPr lang="zh-CN" altLang="en-US"/>
              <a:t>微机的扬声器就可以采用程序直接控制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/>
              <a:t>扬声器控制接口电路、扬声器声音的控制</a:t>
            </a: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762000" y="152400"/>
            <a:ext cx="8001000" cy="990600"/>
          </a:xfrm>
          <a:prstGeom prst="ellipseRibbon">
            <a:avLst>
              <a:gd name="adj1" fmla="val 32815"/>
              <a:gd name="adj2" fmla="val 72204"/>
              <a:gd name="adj3" fmla="val 10421"/>
            </a:avLst>
          </a:prstGeom>
          <a:gradFill rotWithShape="0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95300"/>
            <a:ext cx="53340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1.  </a:t>
            </a:r>
            <a:r>
              <a:rPr lang="zh-CN" altLang="en-US">
                <a:solidFill>
                  <a:schemeClr val="accent2"/>
                </a:solidFill>
              </a:rPr>
              <a:t>程序直接控制输入输出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3" grpId="0" animBg="1"/>
      <p:bldP spid="112644" grpId="0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示图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669" name="Oval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扬声器发声由</a:t>
            </a:r>
            <a:r>
              <a:rPr lang="en-US" altLang="zh-CN">
                <a:solidFill>
                  <a:schemeClr val="accent2"/>
                </a:solidFill>
              </a:rPr>
              <a:t>PB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  <a:r>
              <a:rPr lang="zh-CN" altLang="en-US">
                <a:solidFill>
                  <a:schemeClr val="accent2"/>
                </a:solidFill>
              </a:rPr>
              <a:t>和</a:t>
            </a:r>
            <a:r>
              <a:rPr lang="en-US" altLang="zh-CN">
                <a:solidFill>
                  <a:schemeClr val="accent2"/>
                </a:solidFill>
              </a:rPr>
              <a:t>PB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两位控制</a:t>
            </a:r>
            <a:endParaRPr lang="zh-CN" altLang="en-US" sz="32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pic>
        <p:nvPicPr>
          <p:cNvPr id="9223" name="Picture 9" descr="hbja4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10400" cy="4267200"/>
          </a:xfrm>
        </p:spPr>
        <p:txBody>
          <a:bodyPr/>
          <a:lstStyle/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.model tiny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.code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.startup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call speaker_on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打开扬声器声音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mov ah,1	;</a:t>
            </a:r>
            <a:r>
              <a:rPr lang="zh-CN" altLang="en-US">
                <a:latin typeface="宋体" panose="02010600030101010101" pitchFamily="2" charset="-122"/>
              </a:rPr>
              <a:t>等待按键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int 21h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call speaker_off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关闭扬声器声音</a:t>
            </a:r>
          </a:p>
          <a:p>
            <a:pPr marL="0" indent="390525" algn="just" eaLnBrk="1" hangingPunct="1">
              <a:buFontTx/>
              <a:buNone/>
              <a:tabLst>
                <a:tab pos="3624263" algn="l"/>
              </a:tabLst>
            </a:pPr>
            <a:r>
              <a:rPr lang="en-US" altLang="zh-CN">
                <a:latin typeface="宋体" panose="02010600030101010101" pitchFamily="2" charset="-122"/>
              </a:rPr>
              <a:t>.exit 0</a:t>
            </a:r>
            <a:endParaRPr lang="en-US" altLang="zh-CN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4691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例</a:t>
            </a:r>
            <a:endParaRPr lang="en-US" altLang="zh-CN" sz="240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209800" y="304800"/>
            <a:ext cx="69342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主程序：响，按键，停</a:t>
            </a:r>
            <a:endParaRPr lang="zh-CN" altLang="en-US">
              <a:solidFill>
                <a:srgbClr val="151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en-US" altLang="zh-CN">
                <a:latin typeface="宋体" panose="02010600030101010101" pitchFamily="2" charset="-122"/>
              </a:rPr>
              <a:t>speaker_on proc	;</a:t>
            </a:r>
            <a:r>
              <a:rPr lang="zh-CN" altLang="en-US">
                <a:latin typeface="宋体" panose="02010600030101010101" pitchFamily="2" charset="-122"/>
              </a:rPr>
              <a:t>扬声器开子程序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push ax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al,61h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读取原来控制信息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or al,03h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en-US" altLang="zh-CN">
                <a:latin typeface="宋体" panose="02010600030101010101" pitchFamily="2" charset="-122"/>
              </a:rPr>
              <a:t>	;D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=PB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PB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=11b</a:t>
            </a:r>
            <a:r>
              <a:rPr lang="zh-CN" altLang="en-US">
                <a:latin typeface="宋体" panose="02010600030101010101" pitchFamily="2" charset="-122"/>
              </a:rPr>
              <a:t>，其他位不变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61h,al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直接控制发声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pop ax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en-US" altLang="zh-CN">
                <a:latin typeface="宋体" panose="02010600030101010101" pitchFamily="2" charset="-122"/>
              </a:rPr>
              <a:t>	ret</a:t>
            </a:r>
          </a:p>
          <a:p>
            <a:pPr marL="0" indent="0" algn="just" eaLnBrk="1" hangingPunct="1">
              <a:buFontTx/>
              <a:buNone/>
              <a:tabLst>
                <a:tab pos="1914525" algn="l"/>
                <a:tab pos="3903663" algn="l"/>
              </a:tabLst>
            </a:pPr>
            <a:r>
              <a:rPr lang="en-US" altLang="zh-CN">
                <a:latin typeface="宋体" panose="02010600030101010101" pitchFamily="2" charset="-122"/>
              </a:rPr>
              <a:t>speaker_on endp</a:t>
            </a:r>
            <a:endParaRPr lang="en-US" altLang="zh-CN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5715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4290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发声</a:t>
            </a:r>
            <a:endParaRPr lang="zh-CN" altLang="en-US" sz="2400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2057400" y="304800"/>
            <a:ext cx="70866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扬声器开子程序</a:t>
            </a:r>
            <a:endParaRPr lang="zh-CN" altLang="en-US">
              <a:solidFill>
                <a:srgbClr val="151AF7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4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零标志</a:t>
            </a:r>
            <a:r>
              <a:rPr lang="en-US" altLang="zh-CN"/>
              <a:t>ZF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Zero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/>
              <a:t>若运算结果为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ZF = 1</a:t>
            </a:r>
            <a:r>
              <a:rPr lang="zh-CN" altLang="en-US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否则</a:t>
            </a:r>
            <a:r>
              <a:rPr lang="en-US" altLang="zh-CN"/>
              <a:t>ZF = 0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0088225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speaker_off proc	;</a:t>
            </a:r>
            <a:r>
              <a:rPr lang="zh-CN" altLang="en-US">
                <a:latin typeface="宋体" panose="02010600030101010101" pitchFamily="2" charset="-122"/>
              </a:rPr>
              <a:t>扬声器关子程序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push ax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in al,61h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读取原来控制信息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and al,0fch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en-US" altLang="zh-CN">
                <a:latin typeface="宋体" panose="02010600030101010101" pitchFamily="2" charset="-122"/>
              </a:rPr>
              <a:t>	;D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=PB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PB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=00b</a:t>
            </a:r>
            <a:r>
              <a:rPr lang="zh-CN" altLang="en-US">
                <a:latin typeface="宋体" panose="02010600030101010101" pitchFamily="2" charset="-122"/>
              </a:rPr>
              <a:t>，其他位不变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out 61h,al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直接控制闭音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pop ax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en-US" altLang="zh-CN">
                <a:latin typeface="宋体" panose="02010600030101010101" pitchFamily="2" charset="-122"/>
              </a:rPr>
              <a:t>	ret</a:t>
            </a:r>
          </a:p>
          <a:p>
            <a:pPr marL="0" indent="0" algn="just" eaLnBrk="1" hangingPunct="1">
              <a:buFontTx/>
              <a:buNone/>
              <a:tabLst>
                <a:tab pos="2192338" algn="l"/>
                <a:tab pos="42926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speaker_off endp</a:t>
            </a:r>
            <a:endParaRPr lang="en-US" altLang="zh-CN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6739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闭音</a:t>
            </a:r>
            <a:endParaRPr lang="zh-CN" altLang="en-US" sz="24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209800" y="304800"/>
            <a:ext cx="69342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扬声器关子程序</a:t>
            </a:r>
            <a:endParaRPr lang="zh-CN" altLang="en-US">
              <a:solidFill>
                <a:srgbClr val="151AF7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4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648200"/>
          </a:xfrm>
        </p:spPr>
        <p:txBody>
          <a:bodyPr/>
          <a:lstStyle/>
          <a:p>
            <a:pPr marL="0" indent="762000" algn="just" eaLnBrk="1" hangingPunct="1"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处理器不断地主动查询外设的状态</a:t>
            </a:r>
            <a:r>
              <a:rPr lang="zh-CN" altLang="en-US">
                <a:latin typeface="宋体" panose="02010600030101010101" pitchFamily="2" charset="-122"/>
              </a:rPr>
              <a:t>，在确信外设可以提供或接受数据时，处理器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再进行数据的输入输出。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实际的输入输出程序可以规定一个超时参数；以免由于故障等原因而陷入死循环。</a:t>
            </a:r>
          </a:p>
          <a:p>
            <a:pPr marL="0" indent="762000" algn="just" eaLnBrk="1" hangingPunct="1">
              <a:spcBef>
                <a:spcPct val="120000"/>
              </a:spcBef>
              <a:buFontTx/>
              <a:buNone/>
            </a:pPr>
            <a:r>
              <a:rPr lang="en-US" altLang="zh-CN"/>
              <a:t>PC</a:t>
            </a:r>
            <a:r>
              <a:rPr lang="zh-CN" altLang="en-US"/>
              <a:t>微机的打印机就可以采用程序查询方式</a:t>
            </a:r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>
            <a:off x="762000" y="152400"/>
            <a:ext cx="8001000" cy="990600"/>
          </a:xfrm>
          <a:prstGeom prst="ellipseRibbon">
            <a:avLst>
              <a:gd name="adj1" fmla="val 32815"/>
              <a:gd name="adj2" fmla="val 72204"/>
              <a:gd name="adj3" fmla="val 10421"/>
            </a:avLst>
          </a:prstGeom>
          <a:gradFill rotWithShape="0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95300"/>
            <a:ext cx="53340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  </a:t>
            </a:r>
            <a:r>
              <a:rPr lang="zh-CN" altLang="en-US">
                <a:solidFill>
                  <a:schemeClr val="accent2"/>
                </a:solidFill>
              </a:rPr>
              <a:t>程序查询输入输出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  <p:bldP spid="117763" grpId="0" animBg="1"/>
      <p:bldP spid="117764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打印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原理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7315200" cy="3581400"/>
          </a:xfrm>
        </p:spPr>
        <p:txBody>
          <a:bodyPr/>
          <a:lstStyle/>
          <a:p>
            <a:pPr marL="0" indent="668338" algn="just" eaLnBrk="1" hangingPunct="1">
              <a:buFontTx/>
              <a:buNone/>
            </a:pPr>
            <a:r>
              <a:rPr lang="zh-CN" altLang="en-US"/>
              <a:t>要</a:t>
            </a:r>
            <a:r>
              <a:rPr lang="zh-CN" altLang="en-US">
                <a:solidFill>
                  <a:srgbClr val="FF3300"/>
                </a:solidFill>
              </a:rPr>
              <a:t>打印的字符首先提供给数据端口</a:t>
            </a:r>
            <a:r>
              <a:rPr lang="zh-CN" altLang="en-US"/>
              <a:t>；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然后查询状态端口</a:t>
            </a:r>
            <a:r>
              <a:rPr lang="zh-CN" altLang="en-US"/>
              <a:t>，确定打印机是否可以接受这个数据；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/>
              <a:t>如果打印机还没有准备好接受数据，则继续检测一个固定时间；</a:t>
            </a:r>
          </a:p>
          <a:p>
            <a:pPr marL="0" indent="668338" algn="just" eaLnBrk="1" hangingPunct="1">
              <a:buFontTx/>
              <a:buNone/>
            </a:pPr>
            <a:r>
              <a:rPr lang="zh-CN" altLang="en-US"/>
              <a:t>一旦打印机能够接受数据，处理器</a:t>
            </a:r>
            <a:r>
              <a:rPr lang="zh-CN" altLang="en-US">
                <a:solidFill>
                  <a:srgbClr val="FF3300"/>
                </a:solidFill>
              </a:rPr>
              <a:t>利用控制端口将数据提供给打印机。</a:t>
            </a:r>
            <a:endParaRPr lang="zh-CN" altLang="en-US"/>
          </a:p>
        </p:txBody>
      </p:sp>
      <p:sp>
        <p:nvSpPr>
          <p:cNvPr id="119813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2" name="Rectangl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打印机占用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个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端口：数据、状态和控制</a:t>
            </a:r>
            <a:endParaRPr lang="zh-CN" altLang="en-US">
              <a:solidFill>
                <a:srgbClr val="151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nimBg="1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77200" cy="4953000"/>
          </a:xfrm>
        </p:spPr>
        <p:txBody>
          <a:bodyPr/>
          <a:lstStyle/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mov cx,(sizeof okmsg)-1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获取打印字符数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si,offset okmsg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获取打印字符首地址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prnbegin:	mov dx,378h	;</a:t>
            </a:r>
            <a:r>
              <a:rPr lang="zh-CN" altLang="en-US" sz="2400">
                <a:latin typeface="宋体" panose="02010600030101010101" pitchFamily="2" charset="-122"/>
              </a:rPr>
              <a:t>打印机基地址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bx,100	;</a:t>
            </a:r>
            <a:r>
              <a:rPr lang="zh-CN" altLang="en-US" sz="2400">
                <a:latin typeface="宋体" panose="02010600030101010101" pitchFamily="2" charset="-122"/>
              </a:rPr>
              <a:t>超时参数，可视情况设置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al,[si]	;</a:t>
            </a:r>
            <a:r>
              <a:rPr lang="zh-CN" altLang="en-US" sz="2400">
                <a:latin typeface="宋体" panose="02010600030101010101" pitchFamily="2" charset="-122"/>
              </a:rPr>
              <a:t>打印字符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call printchar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调用字符打印子程序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jc prnerr	;</a:t>
            </a:r>
            <a:r>
              <a:rPr lang="zh-CN" altLang="en-US" sz="2400">
                <a:latin typeface="宋体" panose="02010600030101010101" pitchFamily="2" charset="-122"/>
              </a:rPr>
              <a:t>返回</a:t>
            </a:r>
            <a:r>
              <a:rPr lang="en-US" altLang="zh-CN" sz="2400">
                <a:latin typeface="宋体" panose="02010600030101010101" pitchFamily="2" charset="-122"/>
              </a:rPr>
              <a:t>CF=1</a:t>
            </a:r>
            <a:r>
              <a:rPr lang="zh-CN" altLang="en-US" sz="2400">
                <a:latin typeface="宋体" panose="02010600030101010101" pitchFamily="2" charset="-122"/>
              </a:rPr>
              <a:t>，打印出错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inc si	;</a:t>
            </a:r>
            <a:r>
              <a:rPr lang="zh-CN" altLang="en-US" sz="2400">
                <a:latin typeface="宋体" panose="02010600030101010101" pitchFamily="2" charset="-122"/>
              </a:rPr>
              <a:t>返回</a:t>
            </a:r>
            <a:r>
              <a:rPr lang="en-US" altLang="zh-CN" sz="2400">
                <a:latin typeface="宋体" panose="02010600030101010101" pitchFamily="2" charset="-122"/>
              </a:rPr>
              <a:t>CF=0</a:t>
            </a:r>
            <a:r>
              <a:rPr lang="zh-CN" altLang="en-US" sz="2400">
                <a:latin typeface="宋体" panose="02010600030101010101" pitchFamily="2" charset="-122"/>
              </a:rPr>
              <a:t>，打印正常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4292600" algn="l"/>
                <a:tab pos="4572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loop prnbegin	;</a:t>
            </a:r>
            <a:r>
              <a:rPr lang="zh-CN" altLang="en-US" sz="2400">
                <a:latin typeface="宋体" panose="02010600030101010101" pitchFamily="2" charset="-122"/>
              </a:rPr>
              <a:t>继续</a:t>
            </a:r>
            <a:endParaRPr lang="zh-CN" altLang="en-US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例</a:t>
            </a:r>
            <a:endParaRPr lang="en-US" altLang="zh-CN" sz="240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057400" y="304800"/>
            <a:ext cx="70866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主程序：提供打印基地址、字符和超时参数</a:t>
            </a:r>
            <a:endParaRPr lang="zh-CN" altLang="en-US">
              <a:solidFill>
                <a:srgbClr val="151AF7"/>
              </a:solidFill>
            </a:endParaRPr>
          </a:p>
        </p:txBody>
      </p:sp>
      <p:sp>
        <p:nvSpPr>
          <p:cNvPr id="120838" name="Oval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29500" y="60960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367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3800" y="6229350"/>
            <a:ext cx="144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子程序</a:t>
            </a:r>
            <a:endParaRPr lang="zh-CN" altLang="en-US" sz="24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94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29200"/>
          </a:xfrm>
        </p:spPr>
        <p:txBody>
          <a:bodyPr/>
          <a:lstStyle/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printchar proc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push cx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out dx,al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向数据端口输出打印字符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inc dx	;</a:t>
            </a:r>
            <a:r>
              <a:rPr lang="zh-CN" altLang="en-US" sz="2400">
                <a:latin typeface="宋体" panose="02010600030101010101" pitchFamily="2" charset="-122"/>
              </a:rPr>
              <a:t>基地址加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成为状态端口地址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print0:	sub cx,cx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print1: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in al,dx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查询状态端口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test al,80h	;</a:t>
            </a:r>
            <a:r>
              <a:rPr lang="zh-CN" altLang="en-US" sz="2400">
                <a:latin typeface="宋体" panose="02010600030101010101" pitchFamily="2" charset="-122"/>
              </a:rPr>
              <a:t>最高位</a:t>
            </a:r>
            <a:r>
              <a:rPr lang="en-US" altLang="zh-CN" sz="2400">
                <a:latin typeface="宋体" panose="02010600030101010101" pitchFamily="2" charset="-122"/>
              </a:rPr>
              <a:t>D</a:t>
            </a:r>
            <a:r>
              <a:rPr lang="en-US" altLang="zh-CN" sz="2400" baseline="-25000">
                <a:latin typeface="宋体" panose="02010600030101010101" pitchFamily="2" charset="-122"/>
              </a:rPr>
              <a:t>7</a:t>
            </a:r>
            <a:r>
              <a:rPr lang="zh-CN" altLang="en-US" sz="2400">
                <a:latin typeface="宋体" panose="02010600030101010101" pitchFamily="2" charset="-122"/>
              </a:rPr>
              <a:t>反映打印机状态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jnz print2	;D</a:t>
            </a:r>
            <a:r>
              <a:rPr lang="en-US" altLang="zh-CN" sz="2400" baseline="-25000">
                <a:latin typeface="宋体" panose="02010600030101010101" pitchFamily="2" charset="-122"/>
              </a:rPr>
              <a:t>7</a:t>
            </a:r>
            <a:r>
              <a:rPr lang="en-US" altLang="zh-CN" sz="2400">
                <a:latin typeface="宋体" panose="02010600030101010101" pitchFamily="2" charset="-122"/>
              </a:rPr>
              <a:t>=1</a:t>
            </a:r>
            <a:r>
              <a:rPr lang="zh-CN" altLang="en-US" sz="2400">
                <a:latin typeface="宋体" panose="02010600030101010101" pitchFamily="2" charset="-122"/>
              </a:rPr>
              <a:t>，打印机可以接收打印数据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loop print1	;D</a:t>
            </a:r>
            <a:r>
              <a:rPr lang="en-US" altLang="zh-CN" sz="2400" baseline="-25000">
                <a:latin typeface="宋体" panose="02010600030101010101" pitchFamily="2" charset="-122"/>
              </a:rPr>
              <a:t>7</a:t>
            </a:r>
            <a:r>
              <a:rPr lang="en-US" altLang="zh-CN" sz="2400">
                <a:latin typeface="宋体" panose="02010600030101010101" pitchFamily="2" charset="-122"/>
              </a:rPr>
              <a:t>=0</a:t>
            </a:r>
            <a:r>
              <a:rPr lang="zh-CN" altLang="en-US" sz="2400">
                <a:latin typeface="宋体" panose="02010600030101010101" pitchFamily="2" charset="-122"/>
              </a:rPr>
              <a:t>，打印机不能接收打印数据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dec bl	;</a:t>
            </a:r>
            <a:r>
              <a:rPr lang="zh-CN" altLang="en-US" sz="2400">
                <a:latin typeface="宋体" panose="02010600030101010101" pitchFamily="2" charset="-122"/>
              </a:rPr>
              <a:t>超时参数减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5306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jnz print0	;</a:t>
            </a:r>
            <a:r>
              <a:rPr lang="zh-CN" altLang="en-US" sz="2400">
                <a:latin typeface="宋体" panose="02010600030101010101" pitchFamily="2" charset="-122"/>
              </a:rPr>
              <a:t>循环检测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查询</a:t>
            </a:r>
            <a:endParaRPr lang="zh-CN" altLang="en-US" sz="2400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057400" y="304800"/>
            <a:ext cx="70866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查询状态端口，最高位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solidFill>
                  <a:schemeClr val="accent2"/>
                </a:solidFill>
                <a:latin typeface="宋体" panose="02010600030101010101" pitchFamily="2" charset="-122"/>
              </a:rPr>
              <a:t>7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反映打印机状态</a:t>
            </a:r>
            <a:endParaRPr lang="zh-CN" altLang="en-US">
              <a:solidFill>
                <a:srgbClr val="151AF7"/>
              </a:solidFill>
              <a:latin typeface="宋体" panose="02010600030101010101" pitchFamily="2" charset="-122"/>
            </a:endParaRP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7429500" y="60960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543800" y="6229350"/>
            <a:ext cx="144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24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8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10200"/>
          </a:xfrm>
        </p:spPr>
        <p:txBody>
          <a:bodyPr/>
          <a:lstStyle/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stc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设置出错标志</a:t>
            </a:r>
            <a:r>
              <a:rPr lang="en-US" altLang="zh-CN" sz="2400">
                <a:latin typeface="宋体" panose="02010600030101010101" pitchFamily="2" charset="-122"/>
              </a:rPr>
              <a:t>CF=1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jmp print3	;</a:t>
            </a:r>
            <a:r>
              <a:rPr lang="zh-CN" altLang="en-US" sz="2400">
                <a:latin typeface="宋体" panose="02010600030101010101" pitchFamily="2" charset="-122"/>
              </a:rPr>
              <a:t>退出打印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print2:	inc dx	;</a:t>
            </a:r>
            <a:r>
              <a:rPr lang="zh-CN" altLang="en-US" sz="2400">
                <a:latin typeface="宋体" panose="02010600030101010101" pitchFamily="2" charset="-122"/>
              </a:rPr>
              <a:t>基地址再加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成为控制端口地址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al,0dh	;</a:t>
            </a:r>
            <a:r>
              <a:rPr lang="zh-CN" altLang="en-US" sz="2400">
                <a:latin typeface="宋体" panose="02010600030101010101" pitchFamily="2" charset="-122"/>
              </a:rPr>
              <a:t>使最低位</a:t>
            </a:r>
            <a:r>
              <a:rPr lang="en-US" altLang="zh-CN" sz="2400">
                <a:latin typeface="宋体" panose="02010600030101010101" pitchFamily="2" charset="-122"/>
              </a:rPr>
              <a:t>D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en-US" altLang="zh-CN" sz="2400">
                <a:latin typeface="宋体" panose="02010600030101010101" pitchFamily="2" charset="-122"/>
              </a:rPr>
              <a:t>=1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out dx,al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nop	;</a:t>
            </a:r>
            <a:r>
              <a:rPr lang="zh-CN" altLang="en-US" sz="2400">
                <a:latin typeface="宋体" panose="02010600030101010101" pitchFamily="2" charset="-122"/>
              </a:rPr>
              <a:t>延时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al,0ch	;</a:t>
            </a:r>
            <a:r>
              <a:rPr lang="zh-CN" altLang="en-US" sz="2400">
                <a:latin typeface="宋体" panose="02010600030101010101" pitchFamily="2" charset="-122"/>
              </a:rPr>
              <a:t>使最低位</a:t>
            </a:r>
            <a:r>
              <a:rPr lang="en-US" altLang="zh-CN" sz="2400">
                <a:latin typeface="宋体" panose="02010600030101010101" pitchFamily="2" charset="-122"/>
              </a:rPr>
              <a:t>D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en-US" altLang="zh-CN" sz="2400">
                <a:latin typeface="宋体" panose="02010600030101010101" pitchFamily="2" charset="-122"/>
              </a:rPr>
              <a:t>=0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out  dx,al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将打印字符送入打印机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clc</a:t>
            </a:r>
            <a:r>
              <a:rPr lang="en-US" altLang="zh-CN" sz="2400">
                <a:latin typeface="宋体" panose="02010600030101010101" pitchFamily="2" charset="-122"/>
              </a:rPr>
              <a:t>	;</a:t>
            </a:r>
            <a:r>
              <a:rPr lang="zh-CN" altLang="en-US" sz="2400">
                <a:latin typeface="宋体" panose="02010600030101010101" pitchFamily="2" charset="-122"/>
              </a:rPr>
              <a:t>设置正常标志</a:t>
            </a:r>
            <a:r>
              <a:rPr lang="en-US" altLang="zh-CN" sz="2400">
                <a:latin typeface="宋体" panose="02010600030101010101" pitchFamily="2" charset="-122"/>
              </a:rPr>
              <a:t>CF=0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print3:	pop cx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ret	;</a:t>
            </a:r>
            <a:r>
              <a:rPr lang="zh-CN" altLang="en-US" sz="2400">
                <a:latin typeface="宋体" panose="02010600030101010101" pitchFamily="2" charset="-122"/>
              </a:rPr>
              <a:t>返回</a:t>
            </a:r>
          </a:p>
          <a:p>
            <a:pPr marL="0" indent="0" algn="just" eaLnBrk="1" hangingPunct="1">
              <a:buFontTx/>
              <a:buNone/>
              <a:tabLst>
                <a:tab pos="1617663" algn="l"/>
                <a:tab pos="3810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printchar endp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22883" name="Oval 3"/>
          <p:cNvSpPr>
            <a:spLocks noChangeArrowheads="1"/>
          </p:cNvSpPr>
          <p:nvPr/>
        </p:nvSpPr>
        <p:spPr bwMode="auto">
          <a:xfrm>
            <a:off x="266700" y="1905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1447800" cy="4000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打印</a:t>
            </a:r>
            <a:endParaRPr lang="zh-CN" altLang="en-US" sz="2400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057400" y="304800"/>
            <a:ext cx="70866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一个字符的打印，返回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CF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打印出错</a:t>
            </a:r>
            <a:endParaRPr lang="zh-CN" altLang="en-US">
              <a:solidFill>
                <a:srgbClr val="151AF7"/>
              </a:solidFill>
            </a:endParaRP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7429500" y="6096000"/>
            <a:ext cx="16383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543800" y="6229350"/>
            <a:ext cx="144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24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648200"/>
          </a:xfrm>
        </p:spPr>
        <p:txBody>
          <a:bodyPr/>
          <a:lstStyle/>
          <a:p>
            <a:pPr marL="0" indent="762000" algn="just" eaLnBrk="1" hangingPunct="1">
              <a:buFontTx/>
              <a:buNone/>
            </a:pPr>
            <a:r>
              <a:rPr lang="zh-CN" altLang="en-US"/>
              <a:t>外设主动采用中断请求向处理器提出要求；这时，处理器执行事先设计好的中断服务程序，在中断服务程序当中实现数据交换，这就是程序中断输入输出方式。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762000" algn="just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hlinkClick r:id="rId2" action="ppaction://hlinksldjump"/>
              </a:rPr>
              <a:t>中断</a:t>
            </a:r>
            <a:r>
              <a:rPr lang="zh-CN" altLang="en-US"/>
              <a:t>是处理器的一个重要技术。</a:t>
            </a:r>
            <a:r>
              <a:rPr lang="en-US" altLang="zh-CN"/>
              <a:t>8086</a:t>
            </a:r>
            <a:r>
              <a:rPr lang="zh-CN" altLang="en-US"/>
              <a:t>支持多种</a:t>
            </a:r>
            <a:r>
              <a:rPr lang="zh-CN" altLang="en-US">
                <a:hlinkClick r:id="rId3" action="ppaction://hlinksldjump"/>
              </a:rPr>
              <a:t>中断类型</a:t>
            </a:r>
            <a:r>
              <a:rPr lang="zh-CN" altLang="en-US"/>
              <a:t>，用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255</a:t>
            </a:r>
            <a:r>
              <a:rPr lang="zh-CN" altLang="en-US"/>
              <a:t>向量号区别。中断服务程序在主存的位置，安排在</a:t>
            </a:r>
            <a:r>
              <a:rPr lang="zh-CN" altLang="en-US">
                <a:hlinkClick r:id="rId4" action="ppaction://hlinksldjump"/>
              </a:rPr>
              <a:t>中断向量表</a:t>
            </a:r>
            <a:r>
              <a:rPr lang="zh-CN" altLang="en-US"/>
              <a:t>中。</a:t>
            </a:r>
          </a:p>
          <a:p>
            <a:pPr marL="0" indent="762000" algn="just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对程序员来说，关键是编写中断服务程序；让我们由浅而深逐渐展开。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762000" y="133350"/>
            <a:ext cx="8001000" cy="990600"/>
          </a:xfrm>
          <a:prstGeom prst="ellipseRibbon">
            <a:avLst>
              <a:gd name="adj1" fmla="val 32815"/>
              <a:gd name="adj2" fmla="val 72204"/>
              <a:gd name="adj3" fmla="val 10421"/>
            </a:avLst>
          </a:prstGeom>
          <a:gradFill rotWithShape="0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95300"/>
            <a:ext cx="53340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3  </a:t>
            </a:r>
            <a:r>
              <a:rPr lang="zh-CN" altLang="en-US">
                <a:solidFill>
                  <a:schemeClr val="accent2"/>
                </a:solidFill>
              </a:rPr>
              <a:t>中断服务程序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  <p:bldP spid="118787" grpId="0" animBg="1"/>
      <p:bldP spid="118788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中断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过程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90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461" name="Rectangl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中断是由处理器内部或外部原因引起的</a:t>
            </a:r>
            <a:endParaRPr lang="zh-CN" altLang="en-US">
              <a:solidFill>
                <a:srgbClr val="151AF7"/>
              </a:solidFill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276600" y="1219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</a:rPr>
              <a:t>主程序</a:t>
            </a:r>
            <a:endParaRPr lang="zh-CN" altLang="en-US" sz="2400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886200" y="1905000"/>
            <a:ext cx="0" cy="1600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3886200" y="3810000"/>
            <a:ext cx="0" cy="1600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6096000" y="2590800"/>
            <a:ext cx="0" cy="20574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V="1">
            <a:off x="4038600" y="2438400"/>
            <a:ext cx="1981200" cy="990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6324600" y="2292350"/>
            <a:ext cx="1447800" cy="26606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solidFill>
                <a:schemeClr val="bg2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IRET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019800" y="175895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</a:rPr>
              <a:t>中断服务程序</a:t>
            </a:r>
            <a:endParaRPr lang="zh-CN" altLang="en-US" sz="2400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 flipV="1">
            <a:off x="3962400" y="3810000"/>
            <a:ext cx="1905000" cy="762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0" name="AutoShape 16"/>
          <p:cNvSpPr>
            <a:spLocks/>
          </p:cNvSpPr>
          <p:nvPr/>
        </p:nvSpPr>
        <p:spPr bwMode="auto">
          <a:xfrm>
            <a:off x="1371600" y="4038600"/>
            <a:ext cx="914400" cy="469900"/>
          </a:xfrm>
          <a:prstGeom prst="accentCallout1">
            <a:avLst>
              <a:gd name="adj1" fmla="val 24324"/>
              <a:gd name="adj2" fmla="val 108333"/>
              <a:gd name="adj3" fmla="val -72972"/>
              <a:gd name="adj4" fmla="val 267537"/>
            </a:avLst>
          </a:prstGeom>
          <a:solidFill>
            <a:schemeClr val="accent1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断点</a:t>
            </a: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1981200" y="3276600"/>
            <a:ext cx="16764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057400" y="276225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</a:rPr>
              <a:t>中断请求</a:t>
            </a:r>
          </a:p>
        </p:txBody>
      </p:sp>
    </p:spTree>
    <p:extLst>
      <p:ext uri="{BB962C8B-B14F-4D97-AF65-F5344CB8AC3E}">
        <p14:creationId xmlns:p14="http://schemas.microsoft.com/office/powerpoint/2010/main" val="35484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 autoUpdateAnimBg="0"/>
      <p:bldP spid="123920" grpId="0" animBg="1" autoUpdateAnimBg="0"/>
      <p:bldP spid="123922" grpId="0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中断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5105400"/>
          </a:xfrm>
        </p:spPr>
        <p:txBody>
          <a:bodyPr/>
          <a:lstStyle/>
          <a:p>
            <a:pPr marL="0" indent="279400" eaLnBrk="1" hangingPunct="1">
              <a:buFontTx/>
              <a:buNone/>
            </a:pPr>
            <a:r>
              <a:rPr lang="en-US" altLang="zh-CN"/>
              <a:t>⒈ </a:t>
            </a:r>
            <a:r>
              <a:rPr lang="zh-CN" altLang="en-US"/>
              <a:t>外部中断</a:t>
            </a:r>
            <a:r>
              <a:rPr lang="en-US" altLang="zh-CN"/>
              <a:t>——</a:t>
            </a:r>
            <a:r>
              <a:rPr lang="zh-CN" altLang="en-US"/>
              <a:t>来自</a:t>
            </a:r>
            <a:r>
              <a:rPr lang="en-US" altLang="zh-CN"/>
              <a:t>CPU</a:t>
            </a:r>
            <a:r>
              <a:rPr lang="zh-CN" altLang="en-US"/>
              <a:t>之外的原因引起的中断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可屏蔽中断：</a:t>
            </a:r>
            <a:r>
              <a:rPr lang="zh-CN" altLang="en-US" sz="2400"/>
              <a:t>可由</a:t>
            </a:r>
            <a:r>
              <a:rPr lang="en-US" altLang="zh-CN" sz="2400"/>
              <a:t>CPU</a:t>
            </a:r>
            <a:r>
              <a:rPr lang="zh-CN" altLang="en-US" sz="2400"/>
              <a:t>的中断允许标志</a:t>
            </a:r>
            <a:r>
              <a:rPr lang="en-US" altLang="zh-CN" sz="2400"/>
              <a:t>IF</a:t>
            </a:r>
            <a:r>
              <a:rPr lang="zh-CN" altLang="en-US" sz="2400"/>
              <a:t>控制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非屏蔽中断：</a:t>
            </a:r>
            <a:r>
              <a:rPr lang="zh-CN" altLang="en-US" sz="2400"/>
              <a:t>不受</a:t>
            </a:r>
            <a:r>
              <a:rPr lang="en-US" altLang="zh-CN" sz="2400"/>
              <a:t>CPU</a:t>
            </a:r>
            <a:r>
              <a:rPr lang="zh-CN" altLang="en-US" sz="2400"/>
              <a:t>的中断允许标志</a:t>
            </a:r>
            <a:r>
              <a:rPr lang="en-US" altLang="zh-CN" sz="2400"/>
              <a:t>IF</a:t>
            </a:r>
            <a:r>
              <a:rPr lang="zh-CN" altLang="en-US" sz="2400"/>
              <a:t>控制</a:t>
            </a:r>
          </a:p>
          <a:p>
            <a:pPr marL="0" indent="279400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⒉  内部中断</a:t>
            </a:r>
            <a:r>
              <a:rPr lang="en-US" altLang="zh-CN"/>
              <a:t>——CPU</a:t>
            </a:r>
            <a:r>
              <a:rPr lang="zh-CN" altLang="en-US"/>
              <a:t>内部执行程序引起的中断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除法错中断：</a:t>
            </a:r>
            <a:r>
              <a:rPr lang="zh-CN" altLang="en-US" sz="2400"/>
              <a:t>执行除法指令，结果溢出产生的 </a:t>
            </a:r>
            <a:r>
              <a:rPr lang="en-US" altLang="zh-CN" sz="2400"/>
              <a:t>0 </a:t>
            </a:r>
            <a:r>
              <a:rPr lang="zh-CN" altLang="en-US" sz="2400"/>
              <a:t>号中断；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指令中断：</a:t>
            </a:r>
            <a:r>
              <a:rPr lang="zh-CN" altLang="en-US" sz="2400"/>
              <a:t>执行中断调用指令</a:t>
            </a:r>
            <a:r>
              <a:rPr lang="en-US" altLang="zh-CN" sz="2400"/>
              <a:t>INT i8</a:t>
            </a:r>
            <a:r>
              <a:rPr lang="zh-CN" altLang="en-US" sz="2400"/>
              <a:t>产生的 </a:t>
            </a:r>
            <a:r>
              <a:rPr lang="en-US" altLang="zh-CN" sz="2400"/>
              <a:t>i8 </a:t>
            </a:r>
            <a:r>
              <a:rPr lang="zh-CN" altLang="en-US" sz="2400"/>
              <a:t>号中断；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断点中断：</a:t>
            </a:r>
            <a:r>
              <a:rPr lang="zh-CN" altLang="en-US" sz="2400"/>
              <a:t>用于断点调试（</a:t>
            </a:r>
            <a:r>
              <a:rPr lang="en-US" altLang="zh-CN" sz="2400"/>
              <a:t>INT 3</a:t>
            </a:r>
            <a:r>
              <a:rPr lang="zh-CN" altLang="en-US" sz="2400"/>
              <a:t>）的 </a:t>
            </a:r>
            <a:r>
              <a:rPr lang="en-US" altLang="zh-CN" sz="2400"/>
              <a:t>3 </a:t>
            </a:r>
            <a:r>
              <a:rPr lang="zh-CN" altLang="en-US" sz="2400"/>
              <a:t>号中断；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溢出中断：</a:t>
            </a:r>
            <a:r>
              <a:rPr lang="zh-CN" altLang="en-US" sz="2400"/>
              <a:t>执行溢出中断指令，</a:t>
            </a:r>
            <a:r>
              <a:rPr lang="en-US" altLang="zh-CN" sz="2400"/>
              <a:t>OF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产生的 </a:t>
            </a:r>
            <a:r>
              <a:rPr lang="en-US" altLang="zh-CN" sz="2400"/>
              <a:t>4 </a:t>
            </a:r>
            <a:r>
              <a:rPr lang="zh-CN" altLang="en-US" sz="2400"/>
              <a:t>号中断；</a:t>
            </a:r>
          </a:p>
          <a:p>
            <a:pPr marL="0" indent="279400" eaLnBrk="1" hangingPunct="1"/>
            <a:r>
              <a:rPr lang="zh-CN" altLang="en-US" sz="2400">
                <a:solidFill>
                  <a:srgbClr val="FF3300"/>
                </a:solidFill>
              </a:rPr>
              <a:t>单步中断：</a:t>
            </a:r>
            <a:r>
              <a:rPr lang="en-US" altLang="zh-CN" sz="2400"/>
              <a:t>TF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在每条指令执行后产生的 </a:t>
            </a:r>
            <a:r>
              <a:rPr lang="en-US" altLang="zh-CN" sz="2400"/>
              <a:t>1 </a:t>
            </a:r>
            <a:r>
              <a:rPr lang="zh-CN" altLang="en-US" sz="2400"/>
              <a:t>号中断。</a:t>
            </a:r>
          </a:p>
        </p:txBody>
      </p:sp>
      <p:sp>
        <p:nvSpPr>
          <p:cNvPr id="124933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486" name="Rectangl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外设采用外部可屏蔽中断实现数据交换</a:t>
            </a:r>
          </a:p>
        </p:txBody>
      </p:sp>
    </p:spTree>
    <p:extLst>
      <p:ext uri="{BB962C8B-B14F-4D97-AF65-F5344CB8AC3E}">
        <p14:creationId xmlns:p14="http://schemas.microsoft.com/office/powerpoint/2010/main" val="28102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中断</a:t>
            </a:r>
            <a:b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</a:b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</a:rPr>
              <a:t>向量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848600" cy="3962400"/>
          </a:xfrm>
        </p:spPr>
        <p:txBody>
          <a:bodyPr/>
          <a:lstStyle/>
          <a:p>
            <a:pPr marL="0" indent="762000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中断向量表存放中断服务程序的起始地址。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中断向量表设置在主存的最低</a:t>
            </a:r>
            <a:r>
              <a:rPr lang="en-US" altLang="zh-CN">
                <a:latin typeface="宋体" panose="02010600030101010101" pitchFamily="2" charset="-122"/>
              </a:rPr>
              <a:t>1KB</a:t>
            </a:r>
            <a:r>
              <a:rPr lang="zh-CN" altLang="en-US">
                <a:latin typeface="宋体" panose="02010600030101010101" pitchFamily="2" charset="-122"/>
              </a:rPr>
              <a:t>区域内，物理地址</a:t>
            </a:r>
            <a:r>
              <a:rPr lang="en-US" altLang="zh-CN">
                <a:latin typeface="宋体" panose="02010600030101010101" pitchFamily="2" charset="-122"/>
              </a:rPr>
              <a:t>000H</a:t>
            </a:r>
            <a:r>
              <a:rPr lang="zh-CN" altLang="en-US">
                <a:latin typeface="宋体" panose="02010600030101010101" pitchFamily="2" charset="-122"/>
              </a:rPr>
              <a:t>～</a:t>
            </a:r>
            <a:r>
              <a:rPr lang="en-US" altLang="zh-CN">
                <a:latin typeface="宋体" panose="02010600030101010101" pitchFamily="2" charset="-122"/>
              </a:rPr>
              <a:t>3FFH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marL="0" indent="762000" algn="just" eaLnBrk="1" hangingPunct="1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中断向量表从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开始，每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个字节（双字）对应一个中断向量：</a:t>
            </a:r>
          </a:p>
          <a:p>
            <a:pPr marL="0" indent="762000" algn="just" eaLnBrk="1" hangingPunct="1"/>
            <a:r>
              <a:rPr lang="zh-CN" altLang="en-US">
                <a:latin typeface="宋体" panose="02010600030101010101" pitchFamily="2" charset="-122"/>
              </a:rPr>
              <a:t>低字存放中断服务程序的偏移地址</a:t>
            </a:r>
            <a:r>
              <a:rPr lang="en-US" altLang="zh-CN">
                <a:latin typeface="宋体" panose="02010600030101010101" pitchFamily="2" charset="-122"/>
              </a:rPr>
              <a:t>IP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</a:p>
          <a:p>
            <a:pPr marL="0" indent="762000" algn="just" eaLnBrk="1" hangingPunct="1"/>
            <a:r>
              <a:rPr lang="zh-CN" altLang="en-US">
                <a:latin typeface="宋体" panose="02010600030101010101" pitchFamily="2" charset="-122"/>
              </a:rPr>
              <a:t>高字存放其段地址</a:t>
            </a:r>
            <a:r>
              <a:rPr lang="en-US" altLang="zh-CN">
                <a:latin typeface="宋体" panose="02010600030101010101" pitchFamily="2" charset="-122"/>
              </a:rPr>
              <a:t>CS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图示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中断向量是指中断服务程序的起始地址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600075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向量号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的中断服务程序存放在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4×n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的物理地址处</a:t>
            </a:r>
          </a:p>
        </p:txBody>
      </p:sp>
    </p:spTree>
    <p:extLst>
      <p:ext uri="{BB962C8B-B14F-4D97-AF65-F5344CB8AC3E}">
        <p14:creationId xmlns:p14="http://schemas.microsoft.com/office/powerpoint/2010/main" val="23201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nimBg="1" autoUpdateAnimBg="0"/>
      <p:bldP spid="12596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符号标志</a:t>
            </a:r>
            <a:r>
              <a:rPr lang="en-US" altLang="zh-CN"/>
              <a:t>SF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Sign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/>
              <a:t>运算结果最高位为</a:t>
            </a:r>
            <a:r>
              <a:rPr lang="en-US" altLang="zh-CN"/>
              <a:t>1</a:t>
            </a:r>
            <a:r>
              <a:rPr lang="zh-CN" altLang="en-US"/>
              <a:t>，则</a:t>
            </a:r>
            <a:r>
              <a:rPr lang="en-US" altLang="zh-CN"/>
              <a:t>SF = 1</a:t>
            </a:r>
            <a:r>
              <a:rPr lang="zh-CN" altLang="en-US"/>
              <a:t>；否则</a:t>
            </a:r>
            <a:r>
              <a:rPr lang="en-US" altLang="zh-CN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51460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Oval 2"/>
          <p:cNvSpPr>
            <a:spLocks noChangeArrowheads="1"/>
          </p:cNvSpPr>
          <p:nvPr/>
        </p:nvSpPr>
        <p:spPr bwMode="auto">
          <a:xfrm>
            <a:off x="19050" y="190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90500"/>
            <a:ext cx="914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7981950" y="5772150"/>
            <a:ext cx="1143000" cy="1066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3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34350" y="5943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51A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1219200" y="30480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中断向量表设置在主存的最低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1KB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区域内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0" y="6000750"/>
            <a:ext cx="7924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向量号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的中断服务程序存放在</a:t>
            </a:r>
            <a:r>
              <a:rPr lang="en-US" altLang="zh-CN">
                <a:solidFill>
                  <a:srgbClr val="151AF7"/>
                </a:solidFill>
                <a:latin typeface="宋体" panose="02010600030101010101" pitchFamily="2" charset="-122"/>
              </a:rPr>
              <a:t>4×n</a:t>
            </a:r>
            <a:r>
              <a:rPr lang="zh-CN" altLang="en-US">
                <a:solidFill>
                  <a:srgbClr val="151AF7"/>
                </a:solidFill>
                <a:latin typeface="宋体" panose="02010600030101010101" pitchFamily="2" charset="-122"/>
              </a:rPr>
              <a:t>的物理地址处</a:t>
            </a:r>
          </a:p>
        </p:txBody>
      </p:sp>
      <p:grpSp>
        <p:nvGrpSpPr>
          <p:cNvPr id="22536" name="Group 13"/>
          <p:cNvGrpSpPr>
            <a:grpSpLocks/>
          </p:cNvGrpSpPr>
          <p:nvPr/>
        </p:nvGrpSpPr>
        <p:grpSpPr bwMode="auto">
          <a:xfrm>
            <a:off x="1828800" y="4705350"/>
            <a:ext cx="4876800" cy="1090613"/>
            <a:chOff x="1152" y="2592"/>
            <a:chExt cx="2784" cy="662"/>
          </a:xfrm>
        </p:grpSpPr>
        <p:sp>
          <p:nvSpPr>
            <p:cNvPr id="22547" name="Text Box 10"/>
            <p:cNvSpPr txBox="1">
              <a:spLocks noChangeArrowheads="1"/>
            </p:cNvSpPr>
            <p:nvPr/>
          </p:nvSpPr>
          <p:spPr bwMode="auto">
            <a:xfrm>
              <a:off x="1152" y="2976"/>
              <a:ext cx="91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00000H</a:t>
              </a:r>
              <a:endParaRPr lang="en-US" altLang="zh-CN"/>
            </a:p>
          </p:txBody>
        </p:sp>
        <p:sp>
          <p:nvSpPr>
            <p:cNvPr id="22548" name="Text Box 11"/>
            <p:cNvSpPr txBox="1">
              <a:spLocks noChangeArrowheads="1"/>
            </p:cNvSpPr>
            <p:nvPr/>
          </p:nvSpPr>
          <p:spPr bwMode="auto">
            <a:xfrm>
              <a:off x="2064" y="2592"/>
              <a:ext cx="1872" cy="6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的段基地址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的偏移地址</a:t>
              </a:r>
            </a:p>
          </p:txBody>
        </p:sp>
        <p:sp>
          <p:nvSpPr>
            <p:cNvPr id="22549" name="Line 12"/>
            <p:cNvSpPr>
              <a:spLocks noChangeShapeType="1"/>
            </p:cNvSpPr>
            <p:nvPr/>
          </p:nvSpPr>
          <p:spPr bwMode="auto">
            <a:xfrm>
              <a:off x="2064" y="2928"/>
              <a:ext cx="1872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7" name="Group 14"/>
          <p:cNvGrpSpPr>
            <a:grpSpLocks/>
          </p:cNvGrpSpPr>
          <p:nvPr/>
        </p:nvGrpSpPr>
        <p:grpSpPr bwMode="auto">
          <a:xfrm>
            <a:off x="1828800" y="3695700"/>
            <a:ext cx="4876800" cy="1089025"/>
            <a:chOff x="1152" y="2592"/>
            <a:chExt cx="2784" cy="661"/>
          </a:xfrm>
        </p:grpSpPr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1152" y="2975"/>
              <a:ext cx="91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00004H</a:t>
              </a:r>
              <a:endParaRPr lang="en-US" altLang="zh-CN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2064" y="2592"/>
              <a:ext cx="1872" cy="6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的段基地址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的偏移地址</a:t>
              </a:r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2064" y="2928"/>
              <a:ext cx="1872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8" name="Group 18"/>
          <p:cNvGrpSpPr>
            <a:grpSpLocks/>
          </p:cNvGrpSpPr>
          <p:nvPr/>
        </p:nvGrpSpPr>
        <p:grpSpPr bwMode="auto">
          <a:xfrm>
            <a:off x="1828800" y="1695450"/>
            <a:ext cx="4876800" cy="1089025"/>
            <a:chOff x="1152" y="2592"/>
            <a:chExt cx="2784" cy="661"/>
          </a:xfrm>
        </p:grpSpPr>
        <p:sp>
          <p:nvSpPr>
            <p:cNvPr id="22541" name="Text Box 19"/>
            <p:cNvSpPr txBox="1">
              <a:spLocks noChangeArrowheads="1"/>
            </p:cNvSpPr>
            <p:nvPr/>
          </p:nvSpPr>
          <p:spPr bwMode="auto">
            <a:xfrm>
              <a:off x="1152" y="2975"/>
              <a:ext cx="91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003FCH</a:t>
              </a:r>
              <a:endParaRPr lang="en-US" altLang="zh-CN"/>
            </a:p>
          </p:txBody>
        </p:sp>
        <p:sp>
          <p:nvSpPr>
            <p:cNvPr id="22542" name="Text Box 20"/>
            <p:cNvSpPr txBox="1">
              <a:spLocks noChangeArrowheads="1"/>
            </p:cNvSpPr>
            <p:nvPr/>
          </p:nvSpPr>
          <p:spPr bwMode="auto">
            <a:xfrm>
              <a:off x="2064" y="2592"/>
              <a:ext cx="1872" cy="6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的段基地址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向量号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的偏移地址</a:t>
              </a:r>
            </a:p>
          </p:txBody>
        </p:sp>
        <p:sp>
          <p:nvSpPr>
            <p:cNvPr id="22543" name="Line 21"/>
            <p:cNvSpPr>
              <a:spLocks noChangeShapeType="1"/>
            </p:cNvSpPr>
            <p:nvPr/>
          </p:nvSpPr>
          <p:spPr bwMode="auto">
            <a:xfrm>
              <a:off x="2064" y="2928"/>
              <a:ext cx="1872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9" name="Text Box 23"/>
          <p:cNvSpPr txBox="1">
            <a:spLocks noChangeArrowheads="1"/>
          </p:cNvSpPr>
          <p:nvPr/>
        </p:nvSpPr>
        <p:spPr bwMode="auto">
          <a:xfrm>
            <a:off x="1905000" y="1219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</a:rPr>
              <a:t>物理地址</a:t>
            </a:r>
            <a:endParaRPr lang="zh-CN" altLang="en-US"/>
          </a:p>
        </p:txBody>
      </p:sp>
      <p:sp>
        <p:nvSpPr>
          <p:cNvPr id="22540" name="Rectangle 29"/>
          <p:cNvSpPr>
            <a:spLocks noChangeArrowheads="1"/>
          </p:cNvSpPr>
          <p:nvPr/>
        </p:nvSpPr>
        <p:spPr bwMode="auto">
          <a:xfrm>
            <a:off x="3425825" y="2705100"/>
            <a:ext cx="3279775" cy="1027113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nimBg="1" autoUpdateAnimBg="0"/>
      <p:bldP spid="126984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中断过程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79438" y="1168400"/>
            <a:ext cx="7962900" cy="5122863"/>
          </a:xfrm>
        </p:spPr>
        <p:txBody>
          <a:bodyPr/>
          <a:lstStyle/>
          <a:p>
            <a:pPr marL="0" indent="668338" eaLnBrk="1" hangingPunct="1"/>
            <a:r>
              <a:rPr lang="zh-CN" altLang="en-US"/>
              <a:t>外设，通过器械等产生机械或光电等模拟信号</a:t>
            </a:r>
            <a:r>
              <a:rPr lang="en-US" altLang="zh-CN"/>
              <a:t>==</a:t>
            </a:r>
            <a:r>
              <a:rPr lang="zh-CN" altLang="en-US"/>
              <a:t>中断请求。</a:t>
            </a:r>
            <a:endParaRPr lang="en-US" altLang="zh-CN"/>
          </a:p>
          <a:p>
            <a:pPr marL="0" indent="668338" eaLnBrk="1" hangingPunct="1"/>
            <a:r>
              <a:rPr lang="zh-CN" altLang="en-US"/>
              <a:t>外设对应的接口，把此模拟信号转换成数字信号，并产生所规定的中断请求信号（边沿触发、或电平触发）</a:t>
            </a:r>
            <a:endParaRPr lang="en-US" altLang="zh-CN"/>
          </a:p>
          <a:p>
            <a:pPr marL="0" indent="668338" eaLnBrk="1" hangingPunct="1"/>
            <a:r>
              <a:rPr lang="zh-CN" altLang="en-US"/>
              <a:t>中断控制器：接受接口申请，进行中断信号锁存、检查中断屏蔽、中断排队、中断判优、向</a:t>
            </a:r>
            <a:r>
              <a:rPr lang="en-US" altLang="zh-CN"/>
              <a:t>CPU</a:t>
            </a:r>
            <a:r>
              <a:rPr lang="zh-CN" altLang="en-US"/>
              <a:t>发中断请求，等待，接受</a:t>
            </a:r>
            <a:r>
              <a:rPr lang="en-US" altLang="zh-CN"/>
              <a:t>CPU</a:t>
            </a:r>
            <a:r>
              <a:rPr lang="zh-CN" altLang="en-US"/>
              <a:t>响应、清除锁存的中断请求信号、向</a:t>
            </a:r>
            <a:r>
              <a:rPr lang="en-US" altLang="zh-CN"/>
              <a:t>CPU</a:t>
            </a:r>
            <a:r>
              <a:rPr lang="zh-CN" altLang="en-US"/>
              <a:t>提供中断向量号、设置正在为本中断进行服务的标志。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77334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57175" y="1041400"/>
            <a:ext cx="8723313" cy="5575300"/>
          </a:xfrm>
        </p:spPr>
        <p:txBody>
          <a:bodyPr/>
          <a:lstStyle/>
          <a:p>
            <a:pPr marL="0" indent="668338" eaLnBrk="1" hangingPunct="1">
              <a:lnSpc>
                <a:spcPct val="90000"/>
              </a:lnSpc>
            </a:pPr>
            <a:r>
              <a:rPr lang="en-US" altLang="zh-CN"/>
              <a:t>CPU</a:t>
            </a:r>
            <a:r>
              <a:rPr lang="zh-CN" altLang="en-US"/>
              <a:t>：在下一条指令执行前</a:t>
            </a:r>
            <a:r>
              <a:rPr lang="en-US" altLang="zh-CN"/>
              <a:t>,</a:t>
            </a:r>
            <a:r>
              <a:rPr lang="zh-CN" altLang="en-US"/>
              <a:t>检查</a:t>
            </a:r>
            <a:r>
              <a:rPr lang="en-US" altLang="zh-CN"/>
              <a:t>INT</a:t>
            </a:r>
            <a:r>
              <a:rPr lang="zh-CN" altLang="en-US"/>
              <a:t>管脚，检查</a:t>
            </a:r>
            <a:r>
              <a:rPr lang="en-US" altLang="zh-CN"/>
              <a:t>IF</a:t>
            </a:r>
            <a:r>
              <a:rPr lang="zh-CN" altLang="en-US"/>
              <a:t>标志，接受中断请求，给中断响应信号。接受（读取）中断向量号</a:t>
            </a:r>
            <a:r>
              <a:rPr lang="en-US" altLang="zh-CN"/>
              <a:t>n</a:t>
            </a:r>
            <a:r>
              <a:rPr lang="zh-CN" altLang="en-US"/>
              <a:t>，执行中断处理子程序（相当于执行</a:t>
            </a:r>
            <a:r>
              <a:rPr lang="en-US" altLang="zh-CN"/>
              <a:t>int n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Pushf          </a:t>
            </a:r>
            <a:r>
              <a:rPr lang="zh-CN" altLang="en-US" sz="2000"/>
              <a:t>（断点信息为 </a:t>
            </a:r>
            <a:r>
              <a:rPr lang="en-US" altLang="zh-CN" sz="2000"/>
              <a:t>FR IP CS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CLI         </a:t>
            </a:r>
            <a:r>
              <a:rPr lang="zh-CN" altLang="en-US" sz="2000"/>
              <a:t>（在中断处理子程序中不允许其他可屏蔽中断）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Push 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Push 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0:[n*4+2]=&gt;CS   0:[n*4]=&gt;IP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以</a:t>
            </a:r>
            <a:r>
              <a:rPr lang="en-US" altLang="zh-CN" sz="2000"/>
              <a:t>CS</a:t>
            </a:r>
            <a:r>
              <a:rPr lang="zh-CN" altLang="en-US" sz="2000"/>
              <a:t>：</a:t>
            </a:r>
            <a:r>
              <a:rPr lang="en-US" altLang="zh-CN" sz="2000"/>
              <a:t>IP</a:t>
            </a:r>
            <a:r>
              <a:rPr lang="zh-CN" altLang="en-US" sz="2000"/>
              <a:t>执行  </a:t>
            </a:r>
            <a:r>
              <a:rPr lang="en-US" altLang="zh-CN" sz="2000"/>
              <a:t>jmp cs:ip</a:t>
            </a:r>
          </a:p>
          <a:p>
            <a:pPr marL="0" indent="668338" eaLnBrk="1" hangingPunct="1">
              <a:lnSpc>
                <a:spcPct val="90000"/>
              </a:lnSpc>
            </a:pPr>
            <a:r>
              <a:rPr lang="en-US" altLang="zh-CN"/>
              <a:t>BIOS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中断向量的管理机制：内存</a:t>
            </a:r>
            <a:r>
              <a:rPr lang="en-US" altLang="zh-CN" sz="2000"/>
              <a:t>0</a:t>
            </a:r>
            <a:r>
              <a:rPr lang="zh-CN" altLang="en-US" sz="2000"/>
              <a:t>段</a:t>
            </a:r>
            <a:r>
              <a:rPr lang="en-US" altLang="zh-CN" sz="2000"/>
              <a:t>1K</a:t>
            </a:r>
            <a:r>
              <a:rPr lang="zh-CN" altLang="en-US" sz="2000"/>
              <a:t>放</a:t>
            </a:r>
            <a:r>
              <a:rPr lang="en-US" altLang="zh-CN" sz="2000"/>
              <a:t>256</a:t>
            </a:r>
            <a:r>
              <a:rPr lang="zh-CN" altLang="en-US" sz="2000"/>
              <a:t>个中断向量。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大量中断处理子程序，完成输入输出操作</a:t>
            </a:r>
          </a:p>
          <a:p>
            <a:pPr marL="0" indent="668338" eaLnBrk="1" hangingPunct="1">
              <a:lnSpc>
                <a:spcPct val="90000"/>
              </a:lnSpc>
            </a:pPr>
            <a:r>
              <a:rPr lang="en-US" altLang="zh-CN"/>
              <a:t>OS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大量中断处理程序，让用户等调用实现中断服务子程序的向量保存与恢复功能 </a:t>
            </a:r>
            <a:r>
              <a:rPr lang="en-US" altLang="zh-CN" sz="2000"/>
              <a:t>INT 21</a:t>
            </a:r>
            <a:r>
              <a:rPr lang="zh-CN" altLang="en-US" sz="2000"/>
              <a:t>。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marL="0" indent="668338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242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11188" y="692150"/>
            <a:ext cx="7993062" cy="5400675"/>
          </a:xfrm>
        </p:spPr>
        <p:txBody>
          <a:bodyPr/>
          <a:lstStyle/>
          <a:p>
            <a:pPr marL="0" indent="668338" eaLnBrk="1" hangingPunct="1">
              <a:lnSpc>
                <a:spcPct val="90000"/>
              </a:lnSpc>
            </a:pPr>
            <a:r>
              <a:rPr lang="zh-CN" altLang="en-US"/>
              <a:t>主程序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保护</a:t>
            </a:r>
            <a:r>
              <a:rPr lang="en-US" altLang="zh-CN"/>
              <a:t>IMR</a:t>
            </a:r>
            <a:r>
              <a:rPr lang="zh-CN" altLang="en-US"/>
              <a:t>、保护老中断向量、</a:t>
            </a:r>
            <a:r>
              <a:rPr lang="en-US" altLang="zh-CN"/>
              <a:t> CLI</a:t>
            </a:r>
            <a:r>
              <a:rPr lang="zh-CN" altLang="en-US"/>
              <a:t>、本级中断允许、设置新中断向量、</a:t>
            </a:r>
            <a:r>
              <a:rPr lang="en-US" altLang="zh-CN"/>
              <a:t>STI======</a:t>
            </a:r>
            <a:r>
              <a:rPr lang="zh-CN" altLang="en-US"/>
              <a:t>正常处理，可以响应中断，可根据中断处理的结果进行分析、判断等等</a:t>
            </a:r>
            <a:r>
              <a:rPr lang="en-US" altLang="zh-CN"/>
              <a:t>=======CLI</a:t>
            </a:r>
            <a:r>
              <a:rPr lang="zh-CN" altLang="en-US"/>
              <a:t>、恢复老向量、恢复老</a:t>
            </a:r>
            <a:r>
              <a:rPr lang="en-US" altLang="zh-CN"/>
              <a:t>IMR</a:t>
            </a:r>
            <a:r>
              <a:rPr lang="zh-CN" altLang="en-US"/>
              <a:t>、</a:t>
            </a:r>
            <a:r>
              <a:rPr lang="en-US" altLang="zh-CN"/>
              <a:t>STI</a:t>
            </a:r>
            <a:r>
              <a:rPr lang="zh-CN" altLang="en-US"/>
              <a:t>，主程序结束返回操作系统</a:t>
            </a:r>
            <a:endParaRPr lang="en-US" altLang="zh-CN"/>
          </a:p>
          <a:p>
            <a:pPr marL="0" indent="668338" eaLnBrk="1" hangingPunct="1">
              <a:lnSpc>
                <a:spcPct val="90000"/>
              </a:lnSpc>
            </a:pPr>
            <a:r>
              <a:rPr lang="zh-CN" altLang="en-US"/>
              <a:t>子程序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STI</a:t>
            </a:r>
            <a:r>
              <a:rPr lang="zh-CN" altLang="en-US"/>
              <a:t>（允许更高优先级的中断请求）、现场保护、中断事件的处理（</a:t>
            </a:r>
            <a:r>
              <a:rPr lang="en-US" altLang="zh-CN"/>
              <a:t>IN</a:t>
            </a:r>
            <a:r>
              <a:rPr lang="zh-CN" altLang="en-US"/>
              <a:t>、</a:t>
            </a:r>
            <a:r>
              <a:rPr lang="en-US" altLang="zh-CN"/>
              <a:t>OUT</a:t>
            </a:r>
            <a:r>
              <a:rPr lang="zh-CN" altLang="en-US"/>
              <a:t>等）、发中断结束（</a:t>
            </a:r>
            <a:r>
              <a:rPr lang="en-US" altLang="zh-CN"/>
              <a:t>EOI</a:t>
            </a:r>
            <a:r>
              <a:rPr lang="zh-CN" altLang="en-US"/>
              <a:t>）命令 、现场恢复、中断返回</a:t>
            </a:r>
            <a:r>
              <a:rPr lang="en-US" altLang="zh-CN"/>
              <a:t>IRET</a:t>
            </a:r>
          </a:p>
          <a:p>
            <a:pPr marL="0" indent="668338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71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宏结构程序设计</a:t>
            </a:r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5943600" cy="2895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宏汇编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重复汇编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条件汇编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	</a:t>
            </a:r>
            <a:r>
              <a:rPr lang="en-US" altLang="zh-CN"/>
              <a:t>——</a:t>
            </a:r>
            <a:r>
              <a:rPr lang="zh-CN" altLang="en-US"/>
              <a:t>统称宏结构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244600" y="4313238"/>
            <a:ext cx="6832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620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宏（</a:t>
            </a:r>
            <a:r>
              <a:rPr lang="en-US" altLang="zh-CN" sz="3200" b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Macro</a:t>
            </a:r>
            <a:r>
              <a:rPr lang="zh-CN" altLang="en-US" sz="3200" b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）是汇编语言的一个特点，它是与子程序类似又独具特色的另一种简化源程序的方法</a:t>
            </a:r>
          </a:p>
        </p:txBody>
      </p:sp>
    </p:spTree>
    <p:extLst>
      <p:ext uri="{BB962C8B-B14F-4D97-AF65-F5344CB8AC3E}">
        <p14:creationId xmlns:p14="http://schemas.microsoft.com/office/powerpoint/2010/main" val="13948334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7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7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autoUpdateAnimBg="0"/>
      <p:bldP spid="287751" grpId="0" build="p" autoUpdateAnimBg="0" advAuto="1000"/>
      <p:bldP spid="287749" grpId="0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0866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宏</a:t>
            </a:r>
            <a:r>
              <a:rPr lang="en-US" altLang="zh-CN" sz="3200"/>
              <a:t>——</a:t>
            </a:r>
            <a:r>
              <a:rPr lang="zh-CN" altLang="en-US" sz="3200"/>
              <a:t>具有宏名的一段汇编语句序列</a:t>
            </a:r>
          </a:p>
          <a:p>
            <a:pPr marL="0" indent="0"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3300"/>
                </a:solidFill>
              </a:rPr>
              <a:t>——</a:t>
            </a:r>
            <a:r>
              <a:rPr lang="zh-CN" altLang="en-US" sz="3200">
                <a:solidFill>
                  <a:srgbClr val="FF3300"/>
                </a:solidFill>
              </a:rPr>
              <a:t>宏定义</a:t>
            </a:r>
            <a:r>
              <a:rPr lang="zh-CN" altLang="en-US" sz="3200"/>
              <a:t>时书写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宏指令</a:t>
            </a:r>
            <a:r>
              <a:rPr lang="en-US" altLang="zh-CN" sz="3200"/>
              <a:t>——</a:t>
            </a:r>
            <a:r>
              <a:rPr lang="zh-CN" altLang="en-US" sz="3200"/>
              <a:t>这段汇编语句序列的缩写</a:t>
            </a:r>
          </a:p>
          <a:p>
            <a:pPr marL="0" indent="0"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3300"/>
                </a:solidFill>
              </a:rPr>
              <a:t>——</a:t>
            </a:r>
            <a:r>
              <a:rPr lang="zh-CN" altLang="en-US" sz="3200">
                <a:solidFill>
                  <a:srgbClr val="FF3300"/>
                </a:solidFill>
              </a:rPr>
              <a:t>宏调用</a:t>
            </a:r>
            <a:r>
              <a:rPr lang="zh-CN" altLang="en-US" sz="3200"/>
              <a:t>时书写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宏展开</a:t>
            </a:r>
            <a:r>
              <a:rPr lang="en-US" altLang="zh-CN" sz="3200"/>
              <a:t>——</a:t>
            </a:r>
            <a:r>
              <a:rPr lang="zh-CN" altLang="en-US" sz="3200"/>
              <a:t>宏指令处用这段宏代替的过程</a:t>
            </a:r>
          </a:p>
          <a:p>
            <a:pPr marL="0" indent="0"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3300"/>
                </a:solidFill>
              </a:rPr>
              <a:t>——</a:t>
            </a:r>
            <a:r>
              <a:rPr lang="zh-CN" altLang="en-US" sz="3200">
                <a:solidFill>
                  <a:srgbClr val="FF3300"/>
                </a:solidFill>
              </a:rPr>
              <a:t>宏汇编</a:t>
            </a:r>
            <a:r>
              <a:rPr lang="zh-CN" altLang="en-US" sz="3200"/>
              <a:t>时实现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宏的参数</a:t>
            </a:r>
            <a:r>
              <a:rPr lang="zh-CN" altLang="en-US" sz="3200"/>
              <a:t>功能强大，颇具特色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配合宏，还有</a:t>
            </a:r>
            <a:r>
              <a:rPr lang="zh-CN" altLang="en-US" sz="3200">
                <a:solidFill>
                  <a:srgbClr val="FF3300"/>
                </a:solidFill>
              </a:rPr>
              <a:t>宏操作符</a:t>
            </a:r>
            <a:r>
              <a:rPr lang="zh-CN" altLang="en-US" sz="3200"/>
              <a:t>和有关伪指令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3505200" cy="609600"/>
          </a:xfrm>
        </p:spPr>
        <p:txBody>
          <a:bodyPr/>
          <a:lstStyle/>
          <a:p>
            <a:pPr eaLnBrk="1" hangingPunct="1"/>
            <a:r>
              <a:rPr lang="zh-CN" altLang="en-US"/>
              <a:t>二、</a:t>
            </a:r>
            <a:r>
              <a:rPr lang="en-US" altLang="zh-CN"/>
              <a:t> </a:t>
            </a:r>
            <a:r>
              <a:rPr lang="zh-CN" altLang="en-US"/>
              <a:t>宏汇编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304800" y="152400"/>
            <a:ext cx="1616075" cy="523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︴10</a:t>
            </a:r>
            <a:endParaRPr lang="zh-CN" altLang="en-US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608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  <p:bldP spid="288772" grpId="0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宏定义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228600"/>
            <a:ext cx="4038600" cy="1600200"/>
          </a:xfrm>
          <a:solidFill>
            <a:schemeClr val="accent1"/>
          </a:solidFill>
          <a:ln>
            <a:solidFill>
              <a:srgbClr val="151AF7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947738" algn="l"/>
              </a:tabLst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宏名</a:t>
            </a: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macro</a:t>
            </a:r>
            <a:r>
              <a:rPr lang="en-US" altLang="zh-CN">
                <a:latin typeface="宋体" panose="02010600030101010101" pitchFamily="2" charset="-122"/>
              </a:rPr>
              <a:t> [</a:t>
            </a:r>
            <a:r>
              <a:rPr lang="zh-CN" altLang="en-US">
                <a:latin typeface="宋体" panose="02010600030101010101" pitchFamily="2" charset="-122"/>
              </a:rPr>
              <a:t>形参表</a:t>
            </a:r>
            <a:r>
              <a:rPr lang="en-US" altLang="zh-CN">
                <a:latin typeface="宋体" panose="02010600030101010101" pitchFamily="2" charset="-122"/>
              </a:rPr>
              <a:t>]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947738" algn="l"/>
              </a:tabLst>
            </a:pP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</a:rPr>
              <a:t>宏定义体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947738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133600"/>
            <a:ext cx="8305800" cy="4343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mainbegin	MACRO    </a:t>
            </a:r>
            <a:r>
              <a:rPr lang="en-US" altLang="zh-CN" sz="2400">
                <a:latin typeface="宋体" panose="02010600030101010101" pitchFamily="2" charset="-122"/>
              </a:rPr>
              <a:t>;;</a:t>
            </a:r>
            <a:r>
              <a:rPr lang="zh-CN" altLang="en-US" sz="2400">
                <a:latin typeface="宋体" panose="02010600030101010101" pitchFamily="2" charset="-122"/>
              </a:rPr>
              <a:t>定义名为</a:t>
            </a:r>
            <a:r>
              <a:rPr lang="en-US" altLang="zh-CN" sz="2400">
                <a:latin typeface="宋体" panose="02010600030101010101" pitchFamily="2" charset="-122"/>
              </a:rPr>
              <a:t>mainbegin</a:t>
            </a:r>
            <a:r>
              <a:rPr lang="zh-CN" altLang="en-US" sz="2400">
                <a:latin typeface="宋体" panose="02010600030101010101" pitchFamily="2" charset="-122"/>
              </a:rPr>
              <a:t>的宏，无参数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ax,1	;;</a:t>
            </a:r>
            <a:r>
              <a:rPr lang="zh-CN" altLang="en-US" sz="2400">
                <a:latin typeface="宋体" panose="02010600030101010101" pitchFamily="2" charset="-122"/>
              </a:rPr>
              <a:t>宏定义体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bx,ax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  <a:r>
              <a:rPr lang="en-US" altLang="zh-CN" sz="2400">
                <a:latin typeface="宋体" panose="02010600030101010101" pitchFamily="2" charset="-122"/>
              </a:rPr>
              <a:t>	;;</a:t>
            </a:r>
            <a:r>
              <a:rPr lang="zh-CN" altLang="en-US" sz="2400">
                <a:latin typeface="宋体" panose="02010600030101010101" pitchFamily="2" charset="-122"/>
              </a:rPr>
              <a:t>宏定义结束</a:t>
            </a:r>
          </a:p>
          <a:p>
            <a:pPr marL="0" indent="0" eaLnBrk="1" hangingPunct="1">
              <a:spcBef>
                <a:spcPct val="100000"/>
              </a:spcBef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mainend	MACRO retnum</a:t>
            </a:r>
            <a:r>
              <a:rPr lang="en-US" altLang="zh-CN" sz="2400">
                <a:latin typeface="宋体" panose="02010600030101010101" pitchFamily="2" charset="-122"/>
              </a:rPr>
              <a:t>	;;</a:t>
            </a:r>
            <a:r>
              <a:rPr lang="zh-CN" altLang="en-US" sz="2400">
                <a:latin typeface="宋体" panose="02010600030101010101" pitchFamily="2" charset="-122"/>
              </a:rPr>
              <a:t>带有形参</a:t>
            </a:r>
            <a:r>
              <a:rPr lang="en-US" altLang="zh-CN" sz="2400">
                <a:latin typeface="宋体" panose="02010600030101010101" pitchFamily="2" charset="-122"/>
              </a:rPr>
              <a:t>retnum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mov al,retnum	;;</a:t>
            </a:r>
            <a:r>
              <a:rPr lang="zh-CN" altLang="en-US" sz="2400">
                <a:latin typeface="宋体" panose="02010600030101010101" pitchFamily="2" charset="-122"/>
              </a:rPr>
              <a:t>宏定义中使用参数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mov ah,4ch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int 21h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04988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37125" y="3292475"/>
            <a:ext cx="2225675" cy="701675"/>
            <a:chOff x="3110" y="2074"/>
            <a:chExt cx="1402" cy="442"/>
          </a:xfrm>
        </p:grpSpPr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3110" y="2180"/>
              <a:ext cx="240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V="1">
              <a:off x="3302" y="2074"/>
              <a:ext cx="1210" cy="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799" name="AutoShap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62800" y="2984500"/>
            <a:ext cx="1371600" cy="609600"/>
          </a:xfrm>
          <a:prstGeom prst="flowChartAlternateProcess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宏注释符</a:t>
            </a:r>
          </a:p>
        </p:txBody>
      </p:sp>
    </p:spTree>
    <p:extLst>
      <p:ext uri="{BB962C8B-B14F-4D97-AF65-F5344CB8AC3E}">
        <p14:creationId xmlns:p14="http://schemas.microsoft.com/office/powerpoint/2010/main" val="3452698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799" grpId="0" animBg="1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4478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宏调用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1400" y="304800"/>
            <a:ext cx="3352800" cy="609600"/>
          </a:xfrm>
          <a:solidFill>
            <a:schemeClr val="accent1"/>
          </a:solidFill>
          <a:ln>
            <a:solidFill>
              <a:srgbClr val="151AF7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947738" algn="l"/>
              </a:tabLst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宏名</a:t>
            </a: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[</a:t>
            </a:r>
            <a:r>
              <a:rPr lang="zh-CN" altLang="en-US">
                <a:latin typeface="宋体" panose="02010600030101010101" pitchFamily="2" charset="-122"/>
              </a:rPr>
              <a:t>实参表</a:t>
            </a:r>
            <a:r>
              <a:rPr lang="en-US" altLang="zh-CN">
                <a:latin typeface="宋体" panose="02010600030101010101" pitchFamily="2" charset="-122"/>
              </a:rPr>
              <a:t>]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30580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>
                <a:latin typeface="宋体" panose="02010600030101010101" pitchFamily="2" charset="-122"/>
              </a:rPr>
              <a:t>start: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宏调用，建立</a:t>
            </a:r>
            <a:r>
              <a:rPr lang="en-US" altLang="zh-CN">
                <a:latin typeface="宋体" panose="02010600030101010101" pitchFamily="2" charset="-122"/>
              </a:rPr>
              <a:t>DS</a:t>
            </a:r>
            <a:r>
              <a:rPr lang="zh-CN" altLang="en-US">
                <a:latin typeface="宋体" panose="02010600030101010101" pitchFamily="2" charset="-122"/>
              </a:rPr>
              <a:t>内容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</a:rPr>
              <a:t>mainend 0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宏调用，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>
                <a:latin typeface="宋体" panose="02010600030101010101" pitchFamily="2" charset="-122"/>
              </a:rPr>
              <a:t>	end start</a:t>
            </a:r>
          </a:p>
          <a:p>
            <a:pPr marL="0" indent="0" eaLnBrk="1" hangingPunct="1">
              <a:spcBef>
                <a:spcPct val="100000"/>
              </a:spcBef>
              <a:tabLst>
                <a:tab pos="1338263" algn="l"/>
                <a:tab pos="4478338" algn="l"/>
              </a:tabLst>
            </a:pPr>
            <a:r>
              <a:rPr lang="en-US" altLang="zh-CN"/>
              <a:t>    </a:t>
            </a:r>
            <a:r>
              <a:rPr lang="zh-CN" altLang="en-US">
                <a:solidFill>
                  <a:srgbClr val="151AF7"/>
                </a:solidFill>
              </a:rPr>
              <a:t>宏调用的实质是在汇编过程中进行宏展开</a:t>
            </a:r>
            <a:endParaRPr lang="zh-CN" altLang="en-US"/>
          </a:p>
          <a:p>
            <a:pPr marL="0" indent="0" eaLnBrk="1" hangingPunct="1">
              <a:spcBef>
                <a:spcPct val="25000"/>
              </a:spcBef>
              <a:tabLst>
                <a:tab pos="1338263" algn="l"/>
                <a:tab pos="4478338" algn="l"/>
              </a:tabLst>
            </a:pPr>
            <a:r>
              <a:rPr lang="zh-CN" altLang="en-US"/>
              <a:t>   宏展开的具体过程是：当汇编程序扫描源程序遇到已有定义的宏调用时，即用相应的宏定义体取代源程序的宏指令，同时用位置匹配的实参对形参进行取代</a:t>
            </a:r>
          </a:p>
        </p:txBody>
      </p:sp>
    </p:spTree>
    <p:extLst>
      <p:ext uri="{BB962C8B-B14F-4D97-AF65-F5344CB8AC3E}">
        <p14:creationId xmlns:p14="http://schemas.microsoft.com/office/powerpoint/2010/main" val="41085613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宏展开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304800"/>
            <a:ext cx="5943600" cy="1219200"/>
          </a:xfrm>
          <a:solidFill>
            <a:schemeClr val="accent1"/>
          </a:solidFill>
          <a:ln>
            <a:solidFill>
              <a:srgbClr val="151AF7"/>
            </a:solidFill>
            <a:miter lim="800000"/>
            <a:headEnd/>
            <a:tailEnd/>
          </a:ln>
        </p:spPr>
        <p:txBody>
          <a:bodyPr/>
          <a:lstStyle/>
          <a:p>
            <a:pPr marL="0" indent="6683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宏展开</a:t>
            </a:r>
            <a:r>
              <a:rPr lang="en-US" altLang="zh-CN"/>
              <a:t>——</a:t>
            </a:r>
            <a:r>
              <a:rPr lang="zh-CN" altLang="en-US"/>
              <a:t>在汇编时，用宏定义体的代码序列替代宏指令的过程。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905000"/>
            <a:ext cx="64008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start:	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en-US" altLang="zh-CN" sz="3200">
                <a:solidFill>
                  <a:srgbClr val="FF33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3200">
                <a:solidFill>
                  <a:srgbClr val="FF3300"/>
                </a:solidFill>
                <a:latin typeface="宋体" panose="02010600030101010101" pitchFamily="2" charset="-122"/>
              </a:rPr>
              <a:t>宏指令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</a:rPr>
              <a:t>1	mov ax,1	</a:t>
            </a:r>
            <a:r>
              <a:rPr lang="en-US" altLang="zh-CN" sz="3200">
                <a:solidFill>
                  <a:srgbClr val="FF33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3200">
                <a:solidFill>
                  <a:srgbClr val="FF3300"/>
                </a:solidFill>
                <a:latin typeface="宋体" panose="02010600030101010101" pitchFamily="2" charset="-122"/>
              </a:rPr>
              <a:t>宏展开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</a:rPr>
              <a:t>1	mov bx,ax</a:t>
            </a:r>
          </a:p>
          <a:p>
            <a:pPr marL="0" indent="0"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mainend 0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en-US" altLang="zh-CN" sz="3200">
                <a:solidFill>
                  <a:srgbClr val="FF33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3200">
                <a:solidFill>
                  <a:srgbClr val="FF3300"/>
                </a:solidFill>
                <a:latin typeface="宋体" panose="02010600030101010101" pitchFamily="2" charset="-122"/>
              </a:rPr>
              <a:t>宏指令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</a:rPr>
              <a:t>1	mov al,0	</a:t>
            </a:r>
            <a:r>
              <a:rPr lang="en-US" altLang="zh-CN" sz="3200">
                <a:solidFill>
                  <a:srgbClr val="FF33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3200">
                <a:solidFill>
                  <a:srgbClr val="FF3300"/>
                </a:solidFill>
                <a:latin typeface="宋体" panose="02010600030101010101" pitchFamily="2" charset="-122"/>
              </a:rPr>
              <a:t>宏展开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</a:rPr>
              <a:t>1	mov ah,4ch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 1	int 21h</a:t>
            </a:r>
            <a:endParaRPr lang="en-US" altLang="zh-CN" sz="36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7683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9812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宏的参数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0" y="304800"/>
            <a:ext cx="4038600" cy="609600"/>
          </a:xfrm>
          <a:solidFill>
            <a:schemeClr val="accent1"/>
          </a:solidFill>
          <a:ln>
            <a:solidFill>
              <a:srgbClr val="151AF7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947738" algn="l"/>
              </a:tabLst>
            </a:pPr>
            <a:r>
              <a:rPr lang="zh-CN" altLang="en-US">
                <a:latin typeface="宋体" panose="02010600030101010101" pitchFamily="2" charset="-122"/>
              </a:rPr>
              <a:t>宏的参数使用非常灵活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95400"/>
            <a:ext cx="8305800" cy="518160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宏定义时，</a:t>
            </a:r>
          </a:p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可以</a:t>
            </a:r>
            <a:r>
              <a:rPr lang="zh-CN" altLang="en-US">
                <a:solidFill>
                  <a:srgbClr val="151AF7"/>
                </a:solidFill>
              </a:rPr>
              <a:t>无参数</a:t>
            </a:r>
            <a:r>
              <a:rPr lang="zh-CN" altLang="en-US"/>
              <a:t>，例如</a:t>
            </a:r>
            <a:r>
              <a:rPr lang="en-US" altLang="zh-CN"/>
              <a:t>mainbegin</a:t>
            </a:r>
          </a:p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可以带有</a:t>
            </a:r>
            <a:r>
              <a:rPr lang="zh-CN" altLang="en-US">
                <a:solidFill>
                  <a:srgbClr val="151AF7"/>
                </a:solidFill>
              </a:rPr>
              <a:t>一个参数</a:t>
            </a:r>
            <a:r>
              <a:rPr lang="zh-CN" altLang="en-US"/>
              <a:t>，例如</a:t>
            </a:r>
            <a:r>
              <a:rPr lang="en-US" altLang="zh-CN"/>
              <a:t>mainend</a:t>
            </a:r>
          </a:p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也可以具有</a:t>
            </a:r>
            <a:r>
              <a:rPr lang="zh-CN" altLang="en-US">
                <a:solidFill>
                  <a:srgbClr val="151AF7"/>
                </a:solidFill>
              </a:rPr>
              <a:t>多个参数</a:t>
            </a:r>
            <a:r>
              <a:rPr lang="zh-CN" altLang="en-US"/>
              <a:t>；例如下页的的</a:t>
            </a:r>
            <a:r>
              <a:rPr lang="en-US" altLang="zh-CN"/>
              <a:t>shlext</a:t>
            </a:r>
          </a:p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参数可以是</a:t>
            </a:r>
            <a:r>
              <a:rPr lang="zh-CN" altLang="en-US">
                <a:solidFill>
                  <a:srgbClr val="151AF7"/>
                </a:solidFill>
              </a:rPr>
              <a:t>常数、变量、存储单元、指令</a:t>
            </a:r>
            <a:r>
              <a:rPr lang="zh-CN" altLang="en-US"/>
              <a:t>（操作码）或它们的一部分，也可以是</a:t>
            </a:r>
            <a:r>
              <a:rPr lang="zh-CN" altLang="en-US">
                <a:solidFill>
                  <a:srgbClr val="151AF7"/>
                </a:solidFill>
              </a:rPr>
              <a:t>表达式</a:t>
            </a:r>
            <a:r>
              <a:rPr lang="zh-CN" altLang="en-US"/>
              <a:t>；例如后面的</a:t>
            </a:r>
            <a:r>
              <a:rPr lang="en-US" altLang="zh-CN"/>
              <a:t>shift</a:t>
            </a:r>
            <a:r>
              <a:rPr lang="zh-CN" altLang="en-US"/>
              <a:t>和</a:t>
            </a:r>
            <a:r>
              <a:rPr lang="en-US" altLang="zh-CN"/>
              <a:t>shrot</a:t>
            </a:r>
          </a:p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宏定义体可以是任何合法的汇编语句，既可以是</a:t>
            </a:r>
            <a:r>
              <a:rPr lang="zh-CN" altLang="en-US">
                <a:solidFill>
                  <a:srgbClr val="151AF7"/>
                </a:solidFill>
              </a:rPr>
              <a:t>硬指令序列</a:t>
            </a:r>
            <a:r>
              <a:rPr lang="zh-CN" altLang="en-US"/>
              <a:t>，又可以是</a:t>
            </a:r>
            <a:r>
              <a:rPr lang="zh-CN" altLang="en-US">
                <a:solidFill>
                  <a:srgbClr val="151AF7"/>
                </a:solidFill>
              </a:rPr>
              <a:t>伪指令序列</a:t>
            </a:r>
            <a:r>
              <a:rPr lang="zh-CN" altLang="en-US"/>
              <a:t>；例如后面的</a:t>
            </a:r>
            <a:r>
              <a:rPr lang="en-US" altLang="zh-CN"/>
              <a:t>dstring</a:t>
            </a:r>
          </a:p>
        </p:txBody>
      </p:sp>
    </p:spTree>
    <p:extLst>
      <p:ext uri="{BB962C8B-B14F-4D97-AF65-F5344CB8AC3E}">
        <p14:creationId xmlns:p14="http://schemas.microsoft.com/office/powerpoint/2010/main" val="7500137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奇偶标志</a:t>
            </a:r>
            <a:r>
              <a:rPr lang="en-US" altLang="zh-CN"/>
              <a:t>PF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Parity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>
                <a:latin typeface="宋体" panose="02010600030101010101" pitchFamily="2" charset="-122"/>
              </a:rPr>
              <a:t>PF = 1</a:t>
            </a:r>
            <a:r>
              <a:rPr lang="zh-CN" altLang="en-US" sz="3200">
                <a:latin typeface="宋体" panose="02010600030101010101" pitchFamily="2" charset="-122"/>
              </a:rPr>
              <a:t>；否则</a:t>
            </a:r>
            <a:r>
              <a:rPr lang="en-US" altLang="zh-CN" sz="3200">
                <a:latin typeface="宋体" panose="02010600030101010101" pitchFamily="2" charset="-122"/>
              </a:rPr>
              <a:t>PF = 0</a:t>
            </a:r>
            <a:endParaRPr lang="en-US" altLang="zh-CN" sz="320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3089281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6019800" cy="6248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shlext	macro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push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mov cl,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shl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>
                <a:latin typeface="宋体" panose="02010600030101010101" pitchFamily="2" charset="-122"/>
              </a:rPr>
              <a:t>,cl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pop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endm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；宏指令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shlext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；宏展开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1	push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mov cl,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06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shl 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>
                <a:latin typeface="宋体" panose="02010600030101010101" pitchFamily="2" charset="-122"/>
              </a:rPr>
              <a:t>,cl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pop cx</a:t>
            </a:r>
          </a:p>
        </p:txBody>
      </p:sp>
      <p:sp>
        <p:nvSpPr>
          <p:cNvPr id="293891" name="Oval 3"/>
          <p:cNvSpPr>
            <a:spLocks noChangeArrowheads="1"/>
          </p:cNvSpPr>
          <p:nvPr/>
        </p:nvSpPr>
        <p:spPr bwMode="auto">
          <a:xfrm>
            <a:off x="6372225" y="228600"/>
            <a:ext cx="2466975" cy="1255713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9925" y="361950"/>
            <a:ext cx="1762125" cy="979488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151AF7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151AF7"/>
                </a:solidFill>
                <a:latin typeface="黑体" panose="02010609060101010101" pitchFamily="49" charset="-122"/>
              </a:rPr>
              <a:t>个参数</a:t>
            </a:r>
            <a:endParaRPr lang="en-US" altLang="zh-CN" sz="2800"/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239000" y="2895600"/>
            <a:ext cx="1320800" cy="3143250"/>
            <a:chOff x="4224" y="1440"/>
            <a:chExt cx="1168" cy="2604"/>
          </a:xfrm>
        </p:grpSpPr>
        <p:pic>
          <p:nvPicPr>
            <p:cNvPr id="11270" name="Picture 6" descr="0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1440"/>
              <a:ext cx="1168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7" descr="0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304"/>
              <a:ext cx="1168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8" descr="0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168"/>
              <a:ext cx="1168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541414"/>
      </p:ext>
    </p:extLst>
  </p:cSld>
  <p:clrMapOvr>
    <a:masterClrMapping/>
  </p:clrMapOvr>
  <p:transition>
    <p:random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239000" cy="6248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；统一</a:t>
            </a:r>
            <a:r>
              <a:rPr lang="en-US" altLang="zh-CN" sz="2800">
                <a:solidFill>
                  <a:srgbClr val="FF33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条移位指令的宏指令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shift	macro soprand,snum,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sopcode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push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mov cl,snum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s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sopcode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 soprand,cl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pop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endm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；统一移位和循环移位</a:t>
            </a:r>
            <a:r>
              <a:rPr lang="en-US" altLang="zh-CN" sz="2800">
                <a:solidFill>
                  <a:srgbClr val="FF33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条指令的宏指令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shrot	macro sroprand,srnum,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sropcode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push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mov cl,srnum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sropcode</a:t>
            </a:r>
            <a:r>
              <a:rPr lang="en-US" altLang="zh-CN" sz="2800">
                <a:latin typeface="宋体" panose="02010600030101010101" pitchFamily="2" charset="-122"/>
              </a:rPr>
              <a:t> sroprand,cl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pop cx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1905000"/>
            <a:ext cx="2225675" cy="701675"/>
            <a:chOff x="3110" y="2074"/>
            <a:chExt cx="1402" cy="442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3110" y="2180"/>
              <a:ext cx="240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V="1">
              <a:off x="3302" y="2074"/>
              <a:ext cx="1210" cy="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4920" name="AutoShap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11875" y="1597025"/>
            <a:ext cx="1736725" cy="612775"/>
          </a:xfrm>
          <a:prstGeom prst="flowChartAlternateProcess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替换操作符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300788" y="5229225"/>
            <a:ext cx="2466975" cy="1255713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516688" y="5362575"/>
            <a:ext cx="21939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kern="0">
                <a:solidFill>
                  <a:srgbClr val="151AF7"/>
                </a:solidFill>
                <a:latin typeface="黑体" panose="02010609060101010101" pitchFamily="49" charset="-122"/>
              </a:rPr>
              <a:t>参数是指令或其一部分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1125612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animBg="1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5486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dstring	macro string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db 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string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,0dh,0ah,0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endm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；宏调用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dstring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800">
                <a:latin typeface="宋体" panose="02010600030101010101" pitchFamily="2" charset="-122"/>
              </a:rPr>
              <a:t> This is a example.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dstring	&lt; 0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Number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10 &gt;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；宏展开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1	db 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This is a example.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, 0dh,0ah, 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db 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0 &lt; Number &lt; 10</a:t>
            </a:r>
            <a:r>
              <a:rPr lang="en-US" altLang="zh-CN" sz="2800"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, 0dh,0ah, 0</a:t>
            </a:r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6516688" y="228600"/>
            <a:ext cx="2322512" cy="676275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645275" y="361950"/>
            <a:ext cx="2136775" cy="3302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伪指令宏体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9600" y="3489325"/>
            <a:ext cx="2225675" cy="701675"/>
            <a:chOff x="3110" y="2074"/>
            <a:chExt cx="1402" cy="442"/>
          </a:xfrm>
        </p:grpSpPr>
        <p:sp>
          <p:nvSpPr>
            <p:cNvPr id="13323" name="Oval 6"/>
            <p:cNvSpPr>
              <a:spLocks noChangeArrowheads="1"/>
            </p:cNvSpPr>
            <p:nvPr/>
          </p:nvSpPr>
          <p:spPr bwMode="auto">
            <a:xfrm>
              <a:off x="3110" y="2180"/>
              <a:ext cx="240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13324" name="Line 7"/>
            <p:cNvSpPr>
              <a:spLocks noChangeShapeType="1"/>
            </p:cNvSpPr>
            <p:nvPr/>
          </p:nvSpPr>
          <p:spPr bwMode="auto">
            <a:xfrm flipV="1">
              <a:off x="3302" y="2074"/>
              <a:ext cx="1210" cy="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44" name="AutoShap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645275" y="3117850"/>
            <a:ext cx="1660525" cy="612775"/>
          </a:xfrm>
          <a:prstGeom prst="flowChartAlternateProcess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转义注释符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05000" y="2955925"/>
            <a:ext cx="2225675" cy="701675"/>
            <a:chOff x="3110" y="2074"/>
            <a:chExt cx="1402" cy="442"/>
          </a:xfrm>
        </p:grpSpPr>
        <p:sp>
          <p:nvSpPr>
            <p:cNvPr id="13321" name="Oval 10"/>
            <p:cNvSpPr>
              <a:spLocks noChangeArrowheads="1"/>
            </p:cNvSpPr>
            <p:nvPr/>
          </p:nvSpPr>
          <p:spPr bwMode="auto">
            <a:xfrm>
              <a:off x="3110" y="2180"/>
              <a:ext cx="240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 flipV="1">
              <a:off x="3302" y="2074"/>
              <a:ext cx="1210" cy="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48" name="AutoShap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30675" y="2543175"/>
            <a:ext cx="1584325" cy="609600"/>
          </a:xfrm>
          <a:prstGeom prst="flowChartAlternateProcess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传递注释符</a:t>
            </a:r>
          </a:p>
        </p:txBody>
      </p:sp>
    </p:spTree>
    <p:extLst>
      <p:ext uri="{BB962C8B-B14F-4D97-AF65-F5344CB8AC3E}">
        <p14:creationId xmlns:p14="http://schemas.microsoft.com/office/powerpoint/2010/main" val="35515016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 animBg="1" autoUpdateAnimBg="0"/>
      <p:bldP spid="295948" grpId="0" animBg="1" autoUpdateAnimBg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宏操作符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10400" cy="4800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2"/>
                </a:solidFill>
              </a:rPr>
              <a:t>;;</a:t>
            </a:r>
            <a:r>
              <a:rPr lang="en-US" altLang="zh-CN"/>
              <a:t>——</a:t>
            </a:r>
            <a:r>
              <a:rPr lang="zh-CN" altLang="en-US"/>
              <a:t>宏注释符，用于表示在宏定义中的注释。采用这个符号的注释，在宏展开时不出现</a:t>
            </a:r>
          </a:p>
          <a:p>
            <a:pPr eaLnBrk="1" hangingPunct="1"/>
            <a:r>
              <a:rPr lang="en-US" altLang="zh-CN">
                <a:solidFill>
                  <a:schemeClr val="bg2"/>
                </a:solidFill>
              </a:rPr>
              <a:t>&amp;</a:t>
            </a:r>
            <a:r>
              <a:rPr lang="en-US" altLang="zh-CN"/>
              <a:t>——</a:t>
            </a:r>
            <a:r>
              <a:rPr lang="zh-CN" altLang="en-US"/>
              <a:t>替换操作符，用于将参数与其他字符分开。如果参数紧接在其他字符之前或之后，或者参数出现在带引号的字符串中，就必须使用该伪操作符</a:t>
            </a:r>
          </a:p>
        </p:txBody>
      </p:sp>
      <p:pic>
        <p:nvPicPr>
          <p:cNvPr id="14340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425" y="139700"/>
            <a:ext cx="1616075" cy="523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︴10</a:t>
            </a:r>
            <a:endParaRPr lang="zh-CN" altLang="en-US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178486"/>
      </p:ext>
    </p:extLst>
  </p:cSld>
  <p:clrMapOvr>
    <a:masterClrMapping/>
  </p:clrMapOvr>
  <p:transition spd="med" advClick="0">
    <p:random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宏操作符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bg2"/>
                </a:solidFill>
              </a:rPr>
              <a:t>&lt; &gt;</a:t>
            </a:r>
            <a:r>
              <a:rPr lang="en-US" altLang="zh-CN" sz="3200"/>
              <a:t>——</a:t>
            </a:r>
            <a:r>
              <a:rPr lang="zh-CN" altLang="en-US" sz="3200"/>
              <a:t>字符串传递操作符，用于括起字符串。在宏调用中，如果传递的字符串实参数含有逗号、空格等间隔符号，则必须用这对操作符，以保证字符串的完整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bg2"/>
                </a:solidFill>
              </a:rPr>
              <a:t>!</a:t>
            </a:r>
            <a:r>
              <a:rPr lang="en-US" altLang="zh-CN" sz="3200"/>
              <a:t>——</a:t>
            </a:r>
            <a:r>
              <a:rPr lang="zh-CN" altLang="en-US" sz="3200"/>
              <a:t>转义操作符，用于指示其后的一个字符作为一般字符，不含特殊意义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bg2"/>
                </a:solidFill>
              </a:rPr>
              <a:t>%</a:t>
            </a:r>
            <a:r>
              <a:rPr lang="en-US" altLang="zh-CN" sz="3200"/>
              <a:t>——</a:t>
            </a:r>
            <a:r>
              <a:rPr lang="zh-CN" altLang="en-US" sz="3200"/>
              <a:t>表达式操作符，用在宏调用中，表示将后跟的一个表达式的值作为实参，而不是将表达式本身作为参数</a:t>
            </a:r>
          </a:p>
        </p:txBody>
      </p:sp>
      <p:pic>
        <p:nvPicPr>
          <p:cNvPr id="15364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4800" y="152400"/>
            <a:ext cx="1616075" cy="523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︴10</a:t>
            </a:r>
            <a:endParaRPr lang="zh-CN" altLang="en-US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616912"/>
      </p:ext>
    </p:extLst>
  </p:cSld>
  <p:clrMapOvr>
    <a:masterClrMapping/>
  </p:clrMapOvr>
  <p:transition spd="med" advClick="0">
    <p:random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4471988" cy="609600"/>
          </a:xfrm>
          <a:noFill/>
        </p:spPr>
        <p:txBody>
          <a:bodyPr/>
          <a:lstStyle/>
          <a:p>
            <a:pPr eaLnBrk="1" hangingPunct="1"/>
            <a:r>
              <a:rPr lang="zh-CN" altLang="en-US" sz="3200">
                <a:latin typeface="黑体" panose="02010609060101010101" pitchFamily="49" charset="-122"/>
              </a:rPr>
              <a:t>三、与宏有关的伪指令</a:t>
            </a:r>
            <a:endParaRPr lang="zh-CN" alt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295400"/>
            <a:ext cx="8458200" cy="5181600"/>
          </a:xfrm>
        </p:spPr>
        <p:txBody>
          <a:bodyPr/>
          <a:lstStyle/>
          <a:p>
            <a:pPr marL="0" indent="568325" eaLnBrk="1" hangingPunct="1"/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局部标号伪指令</a:t>
            </a:r>
            <a:endParaRPr lang="zh-CN" altLang="en-US"/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LOCAL   </a:t>
            </a:r>
            <a:r>
              <a:rPr lang="zh-CN" altLang="en-US">
                <a:solidFill>
                  <a:schemeClr val="bg2"/>
                </a:solidFill>
              </a:rPr>
              <a:t>局部标识符列表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zh-CN" altLang="en-US"/>
              <a:t>宏定义体采用了标号，应使用</a:t>
            </a:r>
            <a:r>
              <a:rPr lang="en-US" altLang="zh-CN"/>
              <a:t>LOCAL</a:t>
            </a:r>
            <a:r>
              <a:rPr lang="zh-CN" altLang="en-US"/>
              <a:t>加以说明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zh-CN" altLang="en-US"/>
              <a:t>它必须是宏定义</a:t>
            </a:r>
            <a:r>
              <a:rPr lang="en-US" altLang="zh-CN"/>
              <a:t>MACRO</a:t>
            </a:r>
            <a:r>
              <a:rPr lang="zh-CN" altLang="en-US"/>
              <a:t>语句之后的第一条语句</a:t>
            </a:r>
          </a:p>
          <a:p>
            <a:pPr marL="0" indent="568325" eaLnBrk="1" hangingPunct="1"/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宏定义删除伪指令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PURGE 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宏名表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不需要某个宏定义时，可以把它删除</a:t>
            </a:r>
            <a:endParaRPr lang="zh-CN" altLang="en-US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568325" eaLnBrk="1" hangingPunct="1"/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宏定义退出伪指令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EXITM</a:t>
            </a:r>
          </a:p>
          <a:p>
            <a:pPr marL="0" indent="568325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伪指令</a:t>
            </a:r>
            <a:r>
              <a:rPr lang="en-US" altLang="zh-CN">
                <a:latin typeface="宋体" panose="02010600030101010101" pitchFamily="2" charset="-122"/>
              </a:rPr>
              <a:t>EXITM</a:t>
            </a:r>
            <a:r>
              <a:rPr lang="zh-CN" altLang="en-US">
                <a:latin typeface="宋体" panose="02010600030101010101" pitchFamily="2" charset="-122"/>
              </a:rPr>
              <a:t>表示结束当前宏调用的展开</a:t>
            </a:r>
            <a:endParaRPr lang="zh-CN" altLang="en-US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152400"/>
            <a:ext cx="1616075" cy="523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︴10</a:t>
            </a:r>
            <a:endParaRPr lang="zh-CN" altLang="en-US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3207"/>
      </p:ext>
    </p:extLst>
  </p:cSld>
  <p:clrMapOvr>
    <a:masterClrMapping/>
  </p:clrMapOvr>
  <p:transition>
    <p:random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3505200" cy="3886200"/>
          </a:xfrm>
          <a:solidFill>
            <a:schemeClr val="bg1"/>
          </a:solidFill>
          <a:ln>
            <a:solidFill>
              <a:srgbClr val="151AF7"/>
            </a:solidFill>
            <a:miter lim="800000"/>
            <a:headEnd/>
            <a:tailEnd/>
          </a:ln>
        </p:spPr>
        <p:txBody>
          <a:bodyPr/>
          <a:lstStyle/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absol	macro oprd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local next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cmp  oprd,0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jge next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neg  oprd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next:</a:t>
            </a:r>
          </a:p>
          <a:p>
            <a:pPr marL="0" indent="93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endm	</a:t>
            </a:r>
            <a:endParaRPr lang="en-US" altLang="zh-CN" sz="28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99011" name="Oval 3"/>
          <p:cNvSpPr>
            <a:spLocks noChangeArrowheads="1"/>
          </p:cNvSpPr>
          <p:nvPr/>
        </p:nvSpPr>
        <p:spPr bwMode="auto">
          <a:xfrm>
            <a:off x="742950" y="323850"/>
            <a:ext cx="2501900" cy="81915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58863" y="457200"/>
            <a:ext cx="2185987" cy="45085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151AF7"/>
                </a:solidFill>
                <a:latin typeface="黑体" panose="02010609060101010101" pitchFamily="49" charset="-122"/>
              </a:rPr>
              <a:t>局部标识符</a:t>
            </a:r>
            <a:endParaRPr lang="en-US" altLang="zh-CN" sz="2800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4267200" y="381000"/>
            <a:ext cx="4419600" cy="5867400"/>
          </a:xfrm>
          <a:prstGeom prst="rect">
            <a:avLst/>
          </a:prstGeom>
          <a:solidFill>
            <a:schemeClr val="bg1"/>
          </a:solidFill>
          <a:ln w="9525">
            <a:solidFill>
              <a:srgbClr val="151AF7"/>
            </a:solidFill>
            <a:miter lim="800000"/>
            <a:headEnd/>
            <a:tailEnd/>
          </a:ln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7683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；宏调用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absol word ptr [bx]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	absol 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；宏展开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1	cmp word ptr [bx],0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jge ??0000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neg word ptr [bx]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??0000: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cmp bx,0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jge ??0001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neg bx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1	??0001: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1187450"/>
            <a:ext cx="1917700" cy="5016500"/>
            <a:chOff x="960" y="748"/>
            <a:chExt cx="1208" cy="3160"/>
          </a:xfrm>
        </p:grpSpPr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960" y="3572"/>
              <a:ext cx="576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1246" y="1124"/>
              <a:ext cx="384" cy="24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1074" y="748"/>
              <a:ext cx="1094" cy="386"/>
            </a:xfrm>
            <a:prstGeom prst="flowChartAlternateProcess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单独占一行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290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 autoUpdateAnimBg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3657600" y="-12700"/>
            <a:ext cx="2049463" cy="838200"/>
          </a:xfrm>
        </p:spPr>
        <p:txBody>
          <a:bodyPr/>
          <a:lstStyle/>
          <a:p>
            <a:pPr algn="ctr" eaLnBrk="1" hangingPunct="1"/>
            <a:r>
              <a:rPr lang="zh-CN" altLang="en-US"/>
              <a:t>四、比较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114800" cy="4572000"/>
          </a:xfrm>
        </p:spPr>
        <p:txBody>
          <a:bodyPr/>
          <a:lstStyle/>
          <a:p>
            <a:pPr marL="384175" indent="-384175" eaLnBrk="1" hangingPunct="1"/>
            <a:r>
              <a:rPr lang="zh-CN" altLang="en-US"/>
              <a:t>仅是</a:t>
            </a:r>
            <a:r>
              <a:rPr lang="zh-CN" altLang="en-US">
                <a:solidFill>
                  <a:schemeClr val="accent2"/>
                </a:solidFill>
              </a:rPr>
              <a:t>源程序级</a:t>
            </a:r>
            <a:r>
              <a:rPr lang="zh-CN" altLang="en-US"/>
              <a:t>的</a:t>
            </a:r>
            <a:r>
              <a:rPr lang="zh-CN" altLang="en-US">
                <a:solidFill>
                  <a:schemeClr val="bg2"/>
                </a:solidFill>
              </a:rPr>
              <a:t>简化</a:t>
            </a:r>
            <a:r>
              <a:rPr lang="zh-CN" altLang="en-US"/>
              <a:t>：宏调用</a:t>
            </a:r>
            <a:r>
              <a:rPr lang="zh-CN" altLang="en-US">
                <a:solidFill>
                  <a:schemeClr val="bg2"/>
                </a:solidFill>
              </a:rPr>
              <a:t>在汇编时</a:t>
            </a:r>
            <a:r>
              <a:rPr lang="zh-CN" altLang="en-US"/>
              <a:t>进行程序语句的展开，不需要返回；不减小目标程序，执行速度没有改变</a:t>
            </a:r>
          </a:p>
          <a:p>
            <a:pPr marL="384175" indent="-384175" eaLnBrk="1" hangingPunct="1"/>
            <a:endParaRPr lang="zh-CN" altLang="en-US"/>
          </a:p>
          <a:p>
            <a:pPr marL="384175" indent="-384175" eaLnBrk="1" hangingPunct="1"/>
            <a:r>
              <a:rPr lang="zh-CN" altLang="en-US"/>
              <a:t>通过形参、实参结合实现参数传递，简捷直观、灵活多变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648200" y="1524000"/>
            <a:ext cx="411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4175" indent="-38417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还是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目标程序级</a:t>
            </a:r>
            <a:r>
              <a:rPr lang="zh-CN" altLang="en-US" sz="2800">
                <a:latin typeface="宋体" panose="02010600030101010101" pitchFamily="2" charset="-122"/>
              </a:rPr>
              <a:t>的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简化</a:t>
            </a:r>
            <a:r>
              <a:rPr lang="zh-CN" altLang="en-US" sz="2800">
                <a:latin typeface="宋体" panose="02010600030101010101" pitchFamily="2" charset="-122"/>
              </a:rPr>
              <a:t>：子程序调用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在执行时</a:t>
            </a:r>
            <a:r>
              <a:rPr lang="zh-CN" altLang="en-US" sz="2800">
                <a:latin typeface="宋体" panose="02010600030101010101" pitchFamily="2" charset="-122"/>
              </a:rPr>
              <a:t>由</a:t>
            </a:r>
            <a:r>
              <a:rPr lang="en-US" altLang="zh-CN" sz="2800">
                <a:latin typeface="宋体" panose="02010600030101010101" pitchFamily="2" charset="-122"/>
              </a:rPr>
              <a:t>CALL</a:t>
            </a:r>
            <a:r>
              <a:rPr lang="zh-CN" altLang="en-US" sz="2800">
                <a:latin typeface="宋体" panose="02010600030101010101" pitchFamily="2" charset="-122"/>
              </a:rPr>
              <a:t>指令转向、</a:t>
            </a:r>
            <a:r>
              <a:rPr lang="en-US" altLang="zh-CN" sz="2800">
                <a:latin typeface="宋体" panose="02010600030101010101" pitchFamily="2" charset="-122"/>
              </a:rPr>
              <a:t>RET</a:t>
            </a:r>
            <a:r>
              <a:rPr lang="zh-CN" altLang="en-US" sz="2800">
                <a:latin typeface="宋体" panose="02010600030101010101" pitchFamily="2" charset="-122"/>
              </a:rPr>
              <a:t>指令返回；形成的目标代码较短，执行速度减慢</a:t>
            </a:r>
          </a:p>
          <a:p>
            <a:pPr eaLnBrk="1" hangingPunct="1"/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/>
              <a:t>需要利用寄存器、存储单元或堆栈等传递参数</a:t>
            </a:r>
          </a:p>
        </p:txBody>
      </p:sp>
      <p:sp>
        <p:nvSpPr>
          <p:cNvPr id="300043" name="Oval 11"/>
          <p:cNvSpPr>
            <a:spLocks noChangeArrowheads="1"/>
          </p:cNvSpPr>
          <p:nvPr/>
        </p:nvSpPr>
        <p:spPr bwMode="auto">
          <a:xfrm>
            <a:off x="1482725" y="427038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chemeClr val="bg2"/>
                </a:solidFill>
                <a:latin typeface="Arial" charset="0"/>
                <a:ea typeface="隶书" pitchFamily="49" charset="-122"/>
              </a:rPr>
              <a:t>宏</a:t>
            </a:r>
          </a:p>
        </p:txBody>
      </p:sp>
      <p:sp>
        <p:nvSpPr>
          <p:cNvPr id="300045" name="Oval 13"/>
          <p:cNvSpPr>
            <a:spLocks noChangeArrowheads="1"/>
          </p:cNvSpPr>
          <p:nvPr/>
        </p:nvSpPr>
        <p:spPr bwMode="auto">
          <a:xfrm>
            <a:off x="6205538" y="4826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chemeClr val="bg2"/>
                </a:solidFill>
                <a:latin typeface="Arial" charset="0"/>
                <a:ea typeface="隶书" pitchFamily="49" charset="-122"/>
              </a:rPr>
              <a:t>子程序</a:t>
            </a:r>
          </a:p>
        </p:txBody>
      </p:sp>
      <p:pic>
        <p:nvPicPr>
          <p:cNvPr id="18439" name="Picture 14" descr="9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98963"/>
            <a:ext cx="80772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Line 15"/>
          <p:cNvSpPr>
            <a:spLocks noChangeShapeType="1"/>
          </p:cNvSpPr>
          <p:nvPr/>
        </p:nvSpPr>
        <p:spPr bwMode="auto">
          <a:xfrm flipV="1">
            <a:off x="3006725" y="427038"/>
            <a:ext cx="685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6"/>
          <p:cNvSpPr>
            <a:spLocks noChangeShapeType="1"/>
          </p:cNvSpPr>
          <p:nvPr/>
        </p:nvSpPr>
        <p:spPr bwMode="auto">
          <a:xfrm flipH="1" flipV="1">
            <a:off x="5672138" y="482600"/>
            <a:ext cx="685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53625"/>
      </p:ext>
    </p:extLst>
  </p:cSld>
  <p:clrMapOvr>
    <a:masterClrMapping/>
  </p:clrMapOvr>
  <p:transition>
    <p:random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077200" cy="3581400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 sz="3200"/>
              <a:t>宏与子程序具有各自的特点，程序员应该根据具体问题选择使用那种方法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endParaRPr lang="zh-CN" altLang="en-US" sz="3200"/>
          </a:p>
          <a:p>
            <a:pPr marL="0" indent="390525" eaLnBrk="1" hangingPunct="1"/>
            <a:r>
              <a:rPr lang="zh-CN" altLang="en-US" sz="3200"/>
              <a:t>通常，当程序段较短或要求较快执行时，应选用宏；当程序段较长或为减小目标代码时，要选用子程序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xfrm>
            <a:off x="3962400" y="304800"/>
            <a:ext cx="1219200" cy="1066800"/>
          </a:xfrm>
          <a:noFill/>
        </p:spPr>
        <p:txBody>
          <a:bodyPr/>
          <a:lstStyle/>
          <a:p>
            <a:pPr algn="ctr" eaLnBrk="1" hangingPunct="1"/>
            <a:r>
              <a:rPr lang="zh-CN" altLang="en-US"/>
              <a:t>比较</a:t>
            </a:r>
            <a:br>
              <a:rPr lang="zh-CN" altLang="en-US"/>
            </a:br>
            <a:r>
              <a:rPr lang="zh-CN" altLang="en-US"/>
              <a:t>结论</a:t>
            </a:r>
          </a:p>
        </p:txBody>
      </p:sp>
      <p:sp>
        <p:nvSpPr>
          <p:cNvPr id="361481" name="Oval 9"/>
          <p:cNvSpPr>
            <a:spLocks noChangeArrowheads="1"/>
          </p:cNvSpPr>
          <p:nvPr/>
        </p:nvSpPr>
        <p:spPr bwMode="auto">
          <a:xfrm>
            <a:off x="18288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chemeClr val="bg2"/>
                </a:solidFill>
                <a:latin typeface="Arial" charset="0"/>
                <a:ea typeface="隶书" pitchFamily="49" charset="-122"/>
              </a:rPr>
              <a:t>宏</a:t>
            </a:r>
          </a:p>
        </p:txBody>
      </p:sp>
      <p:sp>
        <p:nvSpPr>
          <p:cNvPr id="361482" name="Oval 10"/>
          <p:cNvSpPr>
            <a:spLocks noChangeArrowheads="1"/>
          </p:cNvSpPr>
          <p:nvPr/>
        </p:nvSpPr>
        <p:spPr bwMode="auto">
          <a:xfrm>
            <a:off x="57150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chemeClr val="bg2"/>
                </a:solidFill>
                <a:latin typeface="Arial" charset="0"/>
                <a:ea typeface="隶书" pitchFamily="49" charset="-122"/>
              </a:rPr>
              <a:t>子程序</a:t>
            </a:r>
          </a:p>
        </p:txBody>
      </p:sp>
      <p:sp>
        <p:nvSpPr>
          <p:cNvPr id="19462" name="Line 11"/>
          <p:cNvSpPr>
            <a:spLocks noChangeShapeType="1"/>
          </p:cNvSpPr>
          <p:nvPr/>
        </p:nvSpPr>
        <p:spPr bwMode="auto">
          <a:xfrm flipV="1">
            <a:off x="3352800" y="685800"/>
            <a:ext cx="685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2"/>
          <p:cNvSpPr>
            <a:spLocks noChangeShapeType="1"/>
          </p:cNvSpPr>
          <p:nvPr/>
        </p:nvSpPr>
        <p:spPr bwMode="auto">
          <a:xfrm flipH="1" flipV="1">
            <a:off x="5181600" y="685800"/>
            <a:ext cx="685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96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</a:t>
            </a:r>
            <a:r>
              <a:rPr lang="en-US" altLang="zh-CN"/>
              <a:t>  </a:t>
            </a:r>
            <a:r>
              <a:rPr lang="zh-CN" altLang="en-US"/>
              <a:t>重复汇编</a:t>
            </a:r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</a:rPr>
              <a:t>重复汇编</a:t>
            </a:r>
            <a:r>
              <a:rPr lang="zh-CN" altLang="en-US" sz="3200"/>
              <a:t>指在汇编过程中，重复展开一段（基本）相同的语句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重复汇编没有名字，不能被调用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重复汇编常用在宏定义体中，也可以在一般汇编语句中使用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重复汇编伪指令有三个：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REPEAT</a:t>
            </a:r>
            <a:r>
              <a:rPr lang="en-US" altLang="zh-CN" sz="2800"/>
              <a:t>——</a:t>
            </a:r>
            <a:r>
              <a:rPr lang="zh-CN" altLang="en-US" sz="2800"/>
              <a:t>按参数值重复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FOR</a:t>
            </a:r>
            <a:r>
              <a:rPr lang="en-US" altLang="zh-CN" sz="2800"/>
              <a:t>——</a:t>
            </a:r>
            <a:r>
              <a:rPr lang="zh-CN" altLang="en-US" sz="2800"/>
              <a:t>按参数个数重复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FORC</a:t>
            </a:r>
            <a:r>
              <a:rPr lang="en-US" altLang="zh-CN" sz="2800"/>
              <a:t>——</a:t>
            </a:r>
            <a:r>
              <a:rPr lang="zh-CN" altLang="en-US" sz="2800"/>
              <a:t>按参数的字符个数重复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最后，用</a:t>
            </a:r>
            <a:r>
              <a:rPr lang="en-US" altLang="zh-CN" sz="3200"/>
              <a:t>ENDM</a:t>
            </a:r>
            <a:r>
              <a:rPr lang="zh-CN" altLang="en-US" sz="3200"/>
              <a:t>结束</a:t>
            </a: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152400"/>
            <a:ext cx="1616075" cy="523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︴10</a:t>
            </a:r>
            <a:endParaRPr lang="zh-CN" altLang="en-US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3278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 autoUpdateAnimBg="0"/>
      <p:bldP spid="30106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Overflow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；否则 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</p:spTree>
    <p:extLst>
      <p:ext uri="{BB962C8B-B14F-4D97-AF65-F5344CB8AC3E}">
        <p14:creationId xmlns:p14="http://schemas.microsoft.com/office/powerpoint/2010/main" val="22770151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048000" y="457200"/>
            <a:ext cx="32004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>
            <a:solidFill>
              <a:srgbClr val="0FCF05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381000" y="6096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按参数值重复</a:t>
            </a:r>
            <a:endParaRPr lang="zh-CN" altLang="en-US" sz="3600">
              <a:solidFill>
                <a:schemeClr val="tx2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76600" y="609600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2954338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REPEAT</a:t>
            </a: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</a:rPr>
              <a:t>重复次数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重复体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172200" y="2057400"/>
            <a:ext cx="2743200" cy="2362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char = 'A'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REPEAT 26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db char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char = char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381000" y="3124200"/>
            <a:ext cx="5181600" cy="32004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db char	;</a:t>
            </a:r>
            <a:r>
              <a:rPr lang="zh-CN" altLang="en-US" sz="240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'A'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db char	;</a:t>
            </a:r>
            <a:r>
              <a:rPr lang="zh-CN" altLang="en-US" sz="240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'B'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db char	;</a:t>
            </a:r>
            <a:r>
              <a:rPr lang="zh-CN" altLang="en-US" sz="240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'Z'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2087" name="AutoShape 7"/>
          <p:cNvCxnSpPr>
            <a:cxnSpLocks noChangeShapeType="1"/>
            <a:stCxn id="302085" idx="2"/>
          </p:cNvCxnSpPr>
          <p:nvPr/>
        </p:nvCxnSpPr>
        <p:spPr bwMode="auto">
          <a:xfrm rot="5400000">
            <a:off x="6172200" y="3819525"/>
            <a:ext cx="762000" cy="1981200"/>
          </a:xfrm>
          <a:prstGeom prst="curvedConnector2">
            <a:avLst/>
          </a:prstGeom>
          <a:noFill/>
          <a:ln w="38100">
            <a:solidFill>
              <a:srgbClr val="0FCF0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989255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 autoUpdateAnimBg="0"/>
      <p:bldP spid="302086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3886200" y="381000"/>
            <a:ext cx="38862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>
            <a:solidFill>
              <a:srgbClr val="0FCF05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04800" y="533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按参数个数重复</a:t>
            </a:r>
            <a:endParaRPr lang="zh-CN" altLang="en-US" sz="3600">
              <a:solidFill>
                <a:schemeClr val="tx2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191000" y="533400"/>
            <a:ext cx="3333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2954338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</a:rPr>
              <a:t>形参</a:t>
            </a:r>
            <a:r>
              <a:rPr lang="en-US" altLang="zh-CN" sz="2400">
                <a:latin typeface="宋体" panose="02010600030101010101" pitchFamily="2" charset="-122"/>
              </a:rPr>
              <a:t>,〈</a:t>
            </a:r>
            <a:r>
              <a:rPr lang="zh-CN" altLang="en-US" sz="2400">
                <a:latin typeface="宋体" panose="02010600030101010101" pitchFamily="2" charset="-122"/>
              </a:rPr>
              <a:t>实参表</a:t>
            </a:r>
            <a:r>
              <a:rPr lang="en-US" altLang="zh-CN" sz="2400">
                <a:latin typeface="宋体" panose="02010600030101010101" pitchFamily="2" charset="-122"/>
              </a:rPr>
              <a:t>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</a:rPr>
              <a:t>重复体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762000" y="2514600"/>
            <a:ext cx="4038600" cy="15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FOR regad, &lt;ax,bx,cx,dx&gt;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push  regad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029200" y="4495800"/>
            <a:ext cx="2743200" cy="1981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push  ax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push  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push  cx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push  dx</a:t>
            </a:r>
          </a:p>
        </p:txBody>
      </p:sp>
      <p:cxnSp>
        <p:nvCxnSpPr>
          <p:cNvPr id="303111" name="AutoShape 7"/>
          <p:cNvCxnSpPr>
            <a:cxnSpLocks noChangeShapeType="1"/>
            <a:stCxn id="303109" idx="3"/>
            <a:endCxn id="303110" idx="0"/>
          </p:cNvCxnSpPr>
          <p:nvPr/>
        </p:nvCxnSpPr>
        <p:spPr bwMode="auto">
          <a:xfrm>
            <a:off x="4810125" y="3276600"/>
            <a:ext cx="1590675" cy="1209675"/>
          </a:xfrm>
          <a:prstGeom prst="curvedConnector2">
            <a:avLst/>
          </a:prstGeom>
          <a:noFill/>
          <a:ln w="38100">
            <a:solidFill>
              <a:srgbClr val="0FCF0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1035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 autoUpdateAnimBg="0"/>
      <p:bldP spid="303110" grpId="0" animBg="1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5029200" y="457200"/>
            <a:ext cx="36576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>
            <a:solidFill>
              <a:srgbClr val="0FCF05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81000" y="6096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按参数字符个数重复</a:t>
            </a:r>
            <a:endParaRPr lang="zh-CN" altLang="en-US" sz="3600">
              <a:solidFill>
                <a:schemeClr val="tx2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609600"/>
            <a:ext cx="3048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2954338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954338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FORC  </a:t>
            </a:r>
            <a:r>
              <a:rPr lang="zh-CN" altLang="en-US" sz="2400">
                <a:latin typeface="宋体" panose="02010600030101010101" pitchFamily="2" charset="-122"/>
              </a:rPr>
              <a:t>形参</a:t>
            </a:r>
            <a:r>
              <a:rPr lang="en-US" altLang="zh-CN" sz="2400">
                <a:latin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</a:rPr>
              <a:t>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重复体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600200" y="2438400"/>
            <a:ext cx="2895600" cy="12954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FORC regad,dcba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pop  &amp;regad&amp;x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4648200" y="4343400"/>
            <a:ext cx="2590800" cy="1981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dx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cx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ax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4135" name="AutoShape 7"/>
          <p:cNvCxnSpPr>
            <a:cxnSpLocks noChangeShapeType="1"/>
            <a:stCxn id="304133" idx="2"/>
            <a:endCxn id="304134" idx="0"/>
          </p:cNvCxnSpPr>
          <p:nvPr/>
        </p:nvCxnSpPr>
        <p:spPr bwMode="auto">
          <a:xfrm rot="16200000" flipH="1">
            <a:off x="4200525" y="2590800"/>
            <a:ext cx="590550" cy="28956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FCF0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6697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 autoUpdateAnimBg="0"/>
      <p:bldP spid="304134" grpId="0" animBg="1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</a:t>
            </a:r>
            <a:r>
              <a:rPr lang="en-US" altLang="zh-CN"/>
              <a:t>  </a:t>
            </a:r>
            <a:r>
              <a:rPr lang="zh-CN" altLang="en-US"/>
              <a:t>条件汇编</a:t>
            </a:r>
          </a:p>
        </p:txBody>
      </p:sp>
      <p:sp>
        <p:nvSpPr>
          <p:cNvPr id="3051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953000"/>
          </a:xfrm>
        </p:spPr>
        <p:txBody>
          <a:bodyPr/>
          <a:lstStyle/>
          <a:p>
            <a:pPr eaLnBrk="1" hangingPunct="1">
              <a:tabLst>
                <a:tab pos="2673350" algn="l"/>
              </a:tabLst>
            </a:pPr>
            <a:r>
              <a:rPr lang="zh-CN" altLang="en-US" sz="3200"/>
              <a:t>条件汇编伪指令在汇编过程中，根据条件决定汇编的语句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tabLst>
                <a:tab pos="2673350" algn="l"/>
              </a:tabLst>
            </a:pPr>
            <a:r>
              <a:rPr lang="en-US" altLang="zh-CN" sz="3200">
                <a:solidFill>
                  <a:schemeClr val="bg2"/>
                </a:solidFill>
              </a:rPr>
              <a:t>IFxx </a:t>
            </a:r>
            <a:r>
              <a:rPr lang="zh-CN" altLang="en-US" sz="3200">
                <a:solidFill>
                  <a:schemeClr val="tx2"/>
                </a:solidFill>
              </a:rPr>
              <a:t>表达式</a:t>
            </a:r>
            <a:r>
              <a:rPr lang="zh-CN" altLang="en-US" sz="3200"/>
              <a:t>	</a:t>
            </a:r>
            <a:r>
              <a:rPr lang="en-US" altLang="zh-CN" sz="2800"/>
              <a:t>;</a:t>
            </a:r>
            <a:r>
              <a:rPr lang="zh-CN" altLang="en-US" sz="2800"/>
              <a:t>满足，汇编分支语句体</a:t>
            </a:r>
            <a:r>
              <a:rPr lang="en-US" altLang="zh-CN" sz="2800"/>
              <a:t>1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673350" algn="l"/>
              </a:tabLst>
            </a:pPr>
            <a:r>
              <a:rPr lang="en-US" altLang="zh-CN" sz="3200"/>
              <a:t>[    </a:t>
            </a:r>
            <a:r>
              <a:rPr lang="en-US" altLang="zh-CN" sz="3200">
                <a:solidFill>
                  <a:schemeClr val="bg2"/>
                </a:solidFill>
              </a:rPr>
              <a:t>ELSE</a:t>
            </a:r>
            <a:r>
              <a:rPr lang="en-US" altLang="zh-CN" sz="3200"/>
              <a:t>	</a:t>
            </a:r>
            <a:r>
              <a:rPr lang="en-US" altLang="zh-CN" sz="2800"/>
              <a:t>;</a:t>
            </a:r>
            <a:r>
              <a:rPr lang="zh-CN" altLang="en-US" sz="2800"/>
              <a:t>不满足，汇编分支语句体</a:t>
            </a:r>
            <a:r>
              <a:rPr lang="en-US" altLang="zh-CN" sz="2800"/>
              <a:t>2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2</a:t>
            </a:r>
            <a:r>
              <a:rPr lang="en-US" altLang="zh-CN" sz="3200"/>
              <a:t>    ]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673350" algn="l"/>
              </a:tabLst>
            </a:pPr>
            <a:r>
              <a:rPr lang="en-US" altLang="zh-CN" sz="3200">
                <a:solidFill>
                  <a:schemeClr val="bg2"/>
                </a:solidFill>
              </a:rPr>
              <a:t>ENDIF</a:t>
            </a:r>
            <a:r>
              <a:rPr lang="en-US" altLang="zh-CN" sz="3200"/>
              <a:t>	</a:t>
            </a:r>
            <a:r>
              <a:rPr lang="en-US" altLang="zh-CN" sz="2800"/>
              <a:t>;</a:t>
            </a:r>
            <a:r>
              <a:rPr lang="zh-CN" altLang="en-US" sz="2800"/>
              <a:t>条件汇编结束</a:t>
            </a:r>
          </a:p>
        </p:txBody>
      </p:sp>
      <p:sp>
        <p:nvSpPr>
          <p:cNvPr id="24580" name="Rectangle 12"/>
          <p:cNvSpPr>
            <a:spLocks noChangeArrowheads="1"/>
          </p:cNvSpPr>
          <p:nvPr/>
        </p:nvSpPr>
        <p:spPr bwMode="auto">
          <a:xfrm>
            <a:off x="0" y="908050"/>
            <a:ext cx="6629400" cy="8255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1676400" y="6858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2" name="Rectangle 14"/>
          <p:cNvSpPr>
            <a:spLocks noChangeArrowheads="1"/>
          </p:cNvSpPr>
          <p:nvPr/>
        </p:nvSpPr>
        <p:spPr bwMode="auto">
          <a:xfrm>
            <a:off x="838200" y="838200"/>
            <a:ext cx="38100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3" name="Rectangle 15"/>
          <p:cNvSpPr>
            <a:spLocks noChangeArrowheads="1"/>
          </p:cNvSpPr>
          <p:nvPr/>
        </p:nvSpPr>
        <p:spPr bwMode="auto">
          <a:xfrm>
            <a:off x="2057400" y="3048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val="31301324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5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5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5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5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5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5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5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5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5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5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5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5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1" grpId="0" autoUpdateAnimBg="0"/>
      <p:bldP spid="305162" grpId="0" build="p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5486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pdata	macro num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IF</a:t>
            </a:r>
            <a:r>
              <a:rPr lang="en-US" altLang="zh-CN" sz="2400">
                <a:latin typeface="宋体" panose="02010600030101010101" pitchFamily="2" charset="-122"/>
              </a:rPr>
              <a:t> num lt 100	;;</a:t>
            </a:r>
            <a:r>
              <a:rPr lang="zh-CN" altLang="en-US" sz="2400">
                <a:latin typeface="宋体" panose="02010600030101010101" pitchFamily="2" charset="-122"/>
              </a:rPr>
              <a:t>如果</a:t>
            </a:r>
            <a:r>
              <a:rPr lang="en-US" altLang="zh-CN" sz="2400">
                <a:latin typeface="宋体" panose="02010600030101010101" pitchFamily="2" charset="-122"/>
              </a:rPr>
              <a:t>num &lt; 100</a:t>
            </a:r>
            <a:r>
              <a:rPr lang="zh-CN" altLang="en-US" sz="2400">
                <a:latin typeface="宋体" panose="02010600030101010101" pitchFamily="2" charset="-122"/>
              </a:rPr>
              <a:t>，则汇编如下语句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num dup (?)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400">
                <a:latin typeface="宋体" panose="02010600030101010101" pitchFamily="2" charset="-122"/>
              </a:rPr>
              <a:t>	;;</a:t>
            </a:r>
            <a:r>
              <a:rPr lang="zh-CN" altLang="en-US" sz="2400">
                <a:latin typeface="宋体" panose="02010600030101010101" pitchFamily="2" charset="-122"/>
              </a:rPr>
              <a:t>否则，汇编如下语句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100 dup (?)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ENDIF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endm</a:t>
            </a:r>
          </a:p>
          <a:p>
            <a:pPr marL="0" indent="0" eaLnBrk="1" hangingPunct="1">
              <a:spcBef>
                <a:spcPct val="100000"/>
              </a:spcBef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pdata 12	  ;</a:t>
            </a:r>
            <a:r>
              <a:rPr lang="zh-CN" altLang="en-US" sz="2400">
                <a:latin typeface="宋体" panose="02010600030101010101" pitchFamily="2" charset="-122"/>
              </a:rPr>
              <a:t>宏调用①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12 dup(?)	  ;</a:t>
            </a:r>
            <a:r>
              <a:rPr lang="zh-CN" altLang="en-US" sz="2400">
                <a:latin typeface="宋体" panose="02010600030101010101" pitchFamily="2" charset="-122"/>
              </a:rPr>
              <a:t>宏汇编结果①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pdata 102	  ;</a:t>
            </a:r>
            <a:r>
              <a:rPr lang="zh-CN" altLang="en-US" sz="2400">
                <a:latin typeface="宋体" panose="02010600030101010101" pitchFamily="2" charset="-122"/>
              </a:rPr>
              <a:t>宏调用②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041400" algn="l"/>
                <a:tab pos="3048000" algn="l"/>
              </a:tabLst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100 dup(?)	  ;</a:t>
            </a:r>
            <a:r>
              <a:rPr lang="zh-CN" altLang="en-US" sz="2400">
                <a:latin typeface="宋体" panose="02010600030101010101" pitchFamily="2" charset="-122"/>
              </a:rPr>
              <a:t>宏汇编结果②</a:t>
            </a:r>
            <a:endParaRPr lang="zh-CN" altLang="en-US" sz="2400"/>
          </a:p>
        </p:txBody>
      </p:sp>
      <p:sp>
        <p:nvSpPr>
          <p:cNvPr id="306179" name="Oval 3"/>
          <p:cNvSpPr>
            <a:spLocks noChangeArrowheads="1"/>
          </p:cNvSpPr>
          <p:nvPr/>
        </p:nvSpPr>
        <p:spPr bwMode="auto">
          <a:xfrm>
            <a:off x="7162800" y="2286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7334250" y="361950"/>
            <a:ext cx="1447800" cy="381000"/>
          </a:xfrm>
        </p:spPr>
        <p:txBody>
          <a:bodyPr/>
          <a:lstStyle/>
          <a:p>
            <a:pPr eaLnBrk="1" hangingPunct="1"/>
            <a:r>
              <a:rPr lang="zh-CN" altLang="en-US" sz="2400"/>
              <a:t>条件汇编</a:t>
            </a:r>
            <a:endParaRPr lang="en-US" altLang="zh-CN" sz="2400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4038600"/>
            <a:ext cx="5791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14400" y="5105400"/>
            <a:ext cx="5486400" cy="0"/>
          </a:xfrm>
          <a:prstGeom prst="line">
            <a:avLst/>
          </a:prstGeom>
          <a:noFill/>
          <a:ln w="19050" cap="rnd">
            <a:solidFill>
              <a:srgbClr val="8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424"/>
      </p:ext>
    </p:extLst>
  </p:cSld>
  <p:clrMapOvr>
    <a:masterClrMapping/>
  </p:clrMapOvr>
  <p:transition>
    <p:random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609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800000"/>
                </a:solidFill>
              </a:rPr>
              <a:t>宏</a:t>
            </a:r>
            <a:br>
              <a:rPr lang="zh-CN" altLang="en-US" sz="3200">
                <a:solidFill>
                  <a:srgbClr val="800000"/>
                </a:solidFill>
              </a:rPr>
            </a:br>
            <a:r>
              <a:rPr lang="zh-CN" altLang="en-US" sz="3200">
                <a:solidFill>
                  <a:srgbClr val="800000"/>
                </a:solidFill>
              </a:rPr>
              <a:t>结</a:t>
            </a:r>
            <a:br>
              <a:rPr lang="zh-CN" altLang="en-US" sz="3200">
                <a:solidFill>
                  <a:srgbClr val="800000"/>
                </a:solidFill>
              </a:rPr>
            </a:br>
            <a:r>
              <a:rPr lang="zh-CN" altLang="en-US" sz="3200">
                <a:solidFill>
                  <a:srgbClr val="800000"/>
                </a:solidFill>
              </a:rPr>
              <a:t>构</a:t>
            </a:r>
            <a:br>
              <a:rPr lang="zh-CN" altLang="en-US" sz="3200">
                <a:solidFill>
                  <a:srgbClr val="800000"/>
                </a:solidFill>
              </a:rPr>
            </a:br>
            <a:r>
              <a:rPr lang="zh-CN" altLang="en-US" sz="3200">
                <a:solidFill>
                  <a:srgbClr val="800000"/>
                </a:solidFill>
              </a:rPr>
              <a:t>的</a:t>
            </a:r>
            <a:br>
              <a:rPr lang="zh-CN" altLang="en-US" sz="3200">
                <a:solidFill>
                  <a:srgbClr val="800000"/>
                </a:solidFill>
              </a:rPr>
            </a:br>
            <a:r>
              <a:rPr lang="zh-CN" altLang="en-US" sz="3200">
                <a:solidFill>
                  <a:srgbClr val="800000"/>
                </a:solidFill>
              </a:rPr>
              <a:t>作</a:t>
            </a:r>
            <a:br>
              <a:rPr lang="zh-CN" altLang="en-US" sz="3200">
                <a:solidFill>
                  <a:srgbClr val="800000"/>
                </a:solidFill>
              </a:rPr>
            </a:br>
            <a:r>
              <a:rPr lang="zh-CN" altLang="en-US" sz="3200">
                <a:solidFill>
                  <a:srgbClr val="800000"/>
                </a:solidFill>
              </a:rPr>
              <a:t>用</a:t>
            </a: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4648200"/>
          </a:xfrm>
        </p:spPr>
        <p:txBody>
          <a:bodyPr/>
          <a:lstStyle/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rgbClr val="FF3300"/>
                </a:solidFill>
              </a:rPr>
              <a:t>宏汇编、重复汇编和条件汇编</a:t>
            </a:r>
          </a:p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rgbClr val="FF3300"/>
                </a:solidFill>
              </a:rPr>
              <a:t>	为源程序的编写提供了很多方便，</a:t>
            </a:r>
          </a:p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rgbClr val="FF3300"/>
                </a:solidFill>
              </a:rPr>
              <a:t>		灵活运用它们可以编写出非常</a:t>
            </a:r>
          </a:p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rgbClr val="FF3300"/>
                </a:solidFill>
              </a:rPr>
              <a:t>				良好的源程序来</a:t>
            </a:r>
          </a:p>
          <a:p>
            <a:pPr marL="0" indent="27940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/>
              <a:t>			</a:t>
            </a:r>
            <a:r>
              <a:rPr lang="zh-CN" altLang="en-US" sz="3200">
                <a:solidFill>
                  <a:schemeClr val="accent2"/>
                </a:solidFill>
              </a:rPr>
              <a:t>汇编系统中有些以圆点起始的</a:t>
            </a:r>
          </a:p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chemeClr val="accent2"/>
                </a:solidFill>
              </a:rPr>
              <a:t>			 	伪指令（如</a:t>
            </a:r>
            <a:r>
              <a:rPr lang="en-US" altLang="zh-CN" sz="3200">
                <a:solidFill>
                  <a:schemeClr val="accent2"/>
                </a:solidFill>
              </a:rPr>
              <a:t>.if   .while</a:t>
            </a:r>
            <a:r>
              <a:rPr lang="zh-CN" altLang="en-US" sz="3200">
                <a:solidFill>
                  <a:schemeClr val="accent2"/>
                </a:solidFill>
              </a:rPr>
              <a:t>等）</a:t>
            </a:r>
          </a:p>
          <a:p>
            <a:pPr marL="0" indent="279400" eaLnBrk="1" hangingPunct="1">
              <a:buFont typeface="Wingdings" panose="05000000000000000000" pitchFamily="2" charset="2"/>
              <a:buNone/>
              <a:tabLst>
                <a:tab pos="576263" algn="l"/>
                <a:tab pos="1041400" algn="l"/>
                <a:tab pos="1430338" algn="l"/>
                <a:tab pos="1804988" algn="l"/>
                <a:tab pos="2379663" algn="l"/>
              </a:tabLst>
            </a:pPr>
            <a:r>
              <a:rPr lang="zh-CN" altLang="en-US" sz="3200">
                <a:solidFill>
                  <a:schemeClr val="accent2"/>
                </a:solidFill>
              </a:rPr>
              <a:t>					实际上是一种宏结构</a:t>
            </a:r>
          </a:p>
        </p:txBody>
      </p:sp>
    </p:spTree>
    <p:extLst>
      <p:ext uri="{BB962C8B-B14F-4D97-AF65-F5344CB8AC3E}">
        <p14:creationId xmlns:p14="http://schemas.microsoft.com/office/powerpoint/2010/main" val="2849968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 advAuto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990600" y="609600"/>
            <a:ext cx="16478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9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放松一下</a:t>
            </a:r>
          </a:p>
        </p:txBody>
      </p:sp>
    </p:spTree>
    <p:extLst>
      <p:ext uri="{BB962C8B-B14F-4D97-AF65-F5344CB8AC3E}">
        <p14:creationId xmlns:p14="http://schemas.microsoft.com/office/powerpoint/2010/main" val="7561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6888" y="277813"/>
            <a:ext cx="6596062" cy="1143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         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一</a:t>
            </a:r>
            <a:r>
              <a:rPr lang="en-US" altLang="zh-CN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. 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642938" y="1428750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VISIO" r:id="rId3" imgW="9677400" imgH="4619625" progId="Visio.Drawing.6">
                  <p:embed/>
                </p:oleObj>
              </mc:Choice>
              <mc:Fallback>
                <p:oleObj name="VISIO" r:id="rId3" imgW="9677400" imgH="4619625" progId="Visio.Drawing.6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42938" y="1428750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18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Overflow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5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1579226385"/>
      </p:ext>
    </p:extLst>
  </p:cSld>
  <p:clrMapOvr>
    <a:masterClrMapping/>
  </p:clrMapOvr>
  <p:transition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什么是溢出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/>
              <a:t>处理器内部以补码表示有符号数</a:t>
            </a:r>
          </a:p>
          <a:p>
            <a:pPr marL="0" indent="390525" eaLnBrk="1" hangingPunct="1"/>
            <a:r>
              <a:rPr lang="en-US" altLang="zh-CN" sz="2800"/>
              <a:t>8</a:t>
            </a:r>
            <a:r>
              <a:rPr lang="zh-CN" altLang="en-US" sz="2800"/>
              <a:t>位表达的整数范围是：＋</a:t>
            </a:r>
            <a:r>
              <a:rPr lang="en-US" altLang="zh-CN" sz="2800"/>
              <a:t>127</a:t>
            </a:r>
            <a:r>
              <a:rPr lang="zh-CN" altLang="en-US" sz="2800"/>
              <a:t>～－</a:t>
            </a:r>
            <a:r>
              <a:rPr lang="en-US" altLang="zh-CN" sz="2800"/>
              <a:t>128</a:t>
            </a:r>
          </a:p>
          <a:p>
            <a:pPr marL="0" indent="390525" eaLnBrk="1" hangingPunct="1"/>
            <a:r>
              <a:rPr lang="en-US" altLang="zh-CN" sz="2800"/>
              <a:t>16</a:t>
            </a:r>
            <a:r>
              <a:rPr lang="zh-CN" altLang="en-US" sz="2800"/>
              <a:t>位表达的范围是：＋</a:t>
            </a:r>
            <a:r>
              <a:rPr lang="en-US" altLang="zh-CN" sz="2800"/>
              <a:t>32767</a:t>
            </a:r>
            <a:r>
              <a:rPr lang="zh-CN" altLang="en-US" sz="2800"/>
              <a:t>～－</a:t>
            </a:r>
            <a:r>
              <a:rPr lang="en-US" altLang="zh-CN" sz="2800"/>
              <a:t>32768</a:t>
            </a:r>
          </a:p>
          <a:p>
            <a:pPr marL="0" indent="390525" eaLnBrk="1" hangingPunct="1"/>
            <a:r>
              <a:rPr lang="zh-CN" altLang="en-US" sz="280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/>
              <a:t>有溢出，说明有符号数的运算结果不正确</a:t>
            </a: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1160652382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溢出和进位</a:t>
            </a:r>
            <a:endParaRPr lang="zh-CN" altLang="zh-CN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</a:t>
            </a:r>
            <a:r>
              <a:rPr lang="en-US" altLang="zh-CN" sz="3200"/>
              <a:t>OF</a:t>
            </a:r>
            <a:r>
              <a:rPr lang="zh-CN" altLang="en-US" sz="3200"/>
              <a:t>和进位标志</a:t>
            </a:r>
            <a:r>
              <a:rPr lang="en-US" altLang="zh-CN" sz="3200"/>
              <a:t>CF</a:t>
            </a:r>
            <a:r>
              <a:rPr lang="zh-CN" altLang="en-US" sz="320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溢出标志表示有符号数运算结果是否超出范围，运算结果已经不正确。</a:t>
            </a:r>
            <a:endParaRPr lang="zh-CN" altLang="zh-CN" sz="3200"/>
          </a:p>
        </p:txBody>
      </p:sp>
      <p:pic>
        <p:nvPicPr>
          <p:cNvPr id="25604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90800" y="5181600"/>
            <a:ext cx="28956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请看例子</a:t>
            </a:r>
          </a:p>
        </p:txBody>
      </p:sp>
    </p:spTree>
    <p:extLst>
      <p:ext uri="{BB962C8B-B14F-4D97-AF65-F5344CB8AC3E}">
        <p14:creationId xmlns:p14="http://schemas.microsoft.com/office/powerpoint/2010/main" val="3088799023"/>
      </p:ext>
    </p:extLst>
  </p:cSld>
  <p:clrMapOvr>
    <a:masterClrMapping/>
  </p:clrMapOvr>
  <p:transition spd="med" advClick="0"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溢出和进位的对比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/>
              <a:t>例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en-US" altLang="zh-CN" sz="3200"/>
              <a:t>3AH + 7CH</a:t>
            </a:r>
            <a:r>
              <a:rPr lang="zh-CN" altLang="en-US" sz="3200"/>
              <a:t>＝</a:t>
            </a:r>
            <a:r>
              <a:rPr lang="en-US" altLang="zh-CN" sz="320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无符号数运算：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有符号数运算： 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范围外，有溢出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6629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446727"/>
      </p:ext>
    </p:extLst>
  </p:cSld>
  <p:clrMapOvr>
    <a:masterClrMapping/>
  </p:clrMapOvr>
  <p:transition spd="med" advClick="0"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处理器对两个操作数进行运算时，按照无符号数求得结果，并相应设置进位标志</a:t>
            </a:r>
            <a:r>
              <a:rPr lang="en-US" altLang="zh-CN" sz="3200"/>
              <a:t>CF</a:t>
            </a:r>
            <a:r>
              <a:rPr lang="zh-CN" altLang="en-US" sz="3200"/>
              <a:t>；同时，根据是否超出有符号数的范围设置溢出标志</a:t>
            </a:r>
            <a:r>
              <a:rPr lang="en-US" altLang="zh-CN" sz="3200"/>
              <a:t>OF</a:t>
            </a:r>
            <a:r>
              <a:rPr lang="zh-CN" altLang="en-US" sz="3200"/>
              <a:t>。</a:t>
            </a:r>
          </a:p>
          <a:p>
            <a:pPr eaLnBrk="1" hangingPunct="1"/>
            <a:r>
              <a:rPr lang="zh-CN" altLang="en-US" sz="320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/>
          </a:p>
        </p:txBody>
      </p:sp>
      <p:pic>
        <p:nvPicPr>
          <p:cNvPr id="27652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81168"/>
      </p:ext>
    </p:extLst>
  </p:cSld>
  <p:clrMapOvr>
    <a:masterClrMapping/>
  </p:clrMapOvr>
  <p:transition spd="med" advClick="0">
    <p:split orient="vert"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溢出的判断</a:t>
            </a:r>
            <a:endParaRPr lang="zh-CN" altLang="zh-CN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判断运算结果是否溢出有一个简单的规则：</a:t>
            </a:r>
          </a:p>
          <a:p>
            <a:pPr eaLnBrk="1" hangingPunct="1"/>
            <a:r>
              <a:rPr lang="zh-CN" altLang="en-US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/>
              <a:t>其他情况下，则不会产生溢出</a:t>
            </a:r>
            <a:endParaRPr lang="zh-CN" altLang="zh-CN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19473"/>
      </p:ext>
    </p:extLst>
  </p:cSld>
  <p:clrMapOvr>
    <a:masterClrMapping/>
  </p:clrMapOvr>
  <p:transition spd="med" advClick="0">
    <p:strips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4770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辅助进位标志</a:t>
            </a:r>
            <a:r>
              <a:rPr lang="en-US" altLang="zh-CN" sz="2800"/>
              <a:t>AF</a:t>
            </a:r>
            <a:r>
              <a:rPr lang="zh-CN" altLang="en-US" sz="2000" b="1">
                <a:solidFill>
                  <a:schemeClr val="tx1"/>
                </a:solidFill>
              </a:rPr>
              <a:t>（</a:t>
            </a:r>
            <a:r>
              <a:rPr lang="en-US" altLang="zh-CN" sz="2000" b="1">
                <a:solidFill>
                  <a:schemeClr val="tx1"/>
                </a:solidFill>
              </a:rPr>
              <a:t>Auxiliary Carry Flag</a:t>
            </a:r>
            <a:r>
              <a:rPr lang="zh-CN" altLang="en-US" sz="2000" b="1">
                <a:solidFill>
                  <a:schemeClr val="tx1"/>
                </a:solidFill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</a:t>
            </a:r>
            <a:r>
              <a:rPr lang="en-US" altLang="zh-CN" sz="3200">
                <a:solidFill>
                  <a:srgbClr val="0000CC"/>
                </a:solidFill>
              </a:rPr>
              <a:t>D</a:t>
            </a:r>
            <a:r>
              <a:rPr lang="en-US" altLang="zh-CN" sz="3200" baseline="-25000">
                <a:solidFill>
                  <a:srgbClr val="0000CC"/>
                </a:solidFill>
              </a:rPr>
              <a:t>3</a:t>
            </a:r>
            <a:r>
              <a:rPr lang="zh-CN" altLang="en-US" sz="3200">
                <a:solidFill>
                  <a:srgbClr val="0000CC"/>
                </a:solidFill>
              </a:rPr>
              <a:t>有进位：</a:t>
            </a:r>
            <a:r>
              <a:rPr lang="en-US" altLang="zh-CN" sz="3200">
                <a:solidFill>
                  <a:srgbClr val="0000CC"/>
                </a:solidFill>
              </a:rPr>
              <a:t>AF = 1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77447091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方向标志</a:t>
            </a:r>
            <a:r>
              <a:rPr lang="en-US" altLang="zh-CN"/>
              <a:t>DF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Direction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>
                <a:latin typeface="宋体" panose="02010600030101010101" pitchFamily="2" charset="-122"/>
              </a:rPr>
              <a:t>设置</a:t>
            </a:r>
            <a:r>
              <a:rPr lang="en-US" altLang="zh-CN">
                <a:latin typeface="宋体" panose="02010600030101010101" pitchFamily="2" charset="-122"/>
              </a:rPr>
              <a:t>DF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>
                <a:latin typeface="宋体" panose="02010600030101010101" pitchFamily="2" charset="-122"/>
              </a:rPr>
              <a:t>设置</a:t>
            </a:r>
            <a:r>
              <a:rPr lang="en-US" altLang="zh-CN">
                <a:latin typeface="宋体" panose="02010600030101010101" pitchFamily="2" charset="-122"/>
              </a:rPr>
              <a:t>DF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，存储器地址自动减少。</a:t>
            </a:r>
            <a:endParaRPr lang="zh-CN" altLang="en-US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8709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553200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中断允许标志</a:t>
            </a:r>
            <a:r>
              <a:rPr lang="en-US" altLang="zh-CN" sz="3200"/>
              <a:t>IF</a:t>
            </a:r>
            <a:r>
              <a:rPr lang="zh-CN" altLang="en-US" sz="2000" b="1">
                <a:solidFill>
                  <a:schemeClr val="tx1"/>
                </a:solidFill>
              </a:rPr>
              <a:t>（</a:t>
            </a:r>
            <a:r>
              <a:rPr lang="en-US" altLang="zh-CN" sz="2000" b="1">
                <a:solidFill>
                  <a:schemeClr val="tx1"/>
                </a:solidFill>
              </a:rPr>
              <a:t>Interrupt-enable Flag</a:t>
            </a:r>
            <a:r>
              <a:rPr lang="zh-CN" altLang="en-US" sz="2000" b="1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90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>
                <a:latin typeface="宋体" panose="02010600030101010101" pitchFamily="2" charset="-122"/>
              </a:rPr>
              <a:t>设置</a:t>
            </a:r>
            <a:r>
              <a:rPr lang="en-US" altLang="zh-CN">
                <a:latin typeface="宋体" panose="02010600030101010101" pitchFamily="2" charset="-122"/>
              </a:rPr>
              <a:t>IF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>
                <a:latin typeface="宋体" panose="02010600030101010101" pitchFamily="2" charset="-122"/>
              </a:rPr>
              <a:t>设置</a:t>
            </a:r>
            <a:r>
              <a:rPr lang="en-US" altLang="zh-CN">
                <a:latin typeface="宋体" panose="02010600030101010101" pitchFamily="2" charset="-122"/>
              </a:rPr>
              <a:t>IF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294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陷阱标志</a:t>
            </a:r>
            <a:r>
              <a:rPr lang="en-US" altLang="zh-CN"/>
              <a:t>TF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Trap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>
                <a:latin typeface="宋体" panose="02010600030101010101" pitchFamily="2" charset="-122"/>
              </a:rPr>
              <a:t>设置</a:t>
            </a:r>
            <a:r>
              <a:rPr lang="en-US" altLang="zh-CN" sz="2800">
                <a:latin typeface="宋体" panose="02010600030101010101" pitchFamily="2" charset="-122"/>
              </a:rPr>
              <a:t>TF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>
                <a:latin typeface="宋体" panose="02010600030101010101" pitchFamily="2" charset="-122"/>
              </a:rPr>
              <a:t>设置</a:t>
            </a:r>
            <a:r>
              <a:rPr lang="en-US" altLang="zh-CN" sz="2800">
                <a:latin typeface="宋体" panose="02010600030101010101" pitchFamily="2" charset="-122"/>
              </a:rPr>
              <a:t>TF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>
                <a:solidFill>
                  <a:srgbClr val="0000CC"/>
                </a:solidFill>
              </a:rPr>
              <a:t>——</a:t>
            </a:r>
            <a:r>
              <a:rPr lang="zh-CN" altLang="en-US" sz="2800" i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>
                <a:latin typeface="宋体" panose="02010600030101010101" pitchFamily="2" charset="-122"/>
              </a:rPr>
              <a:t>所以</a:t>
            </a:r>
            <a:r>
              <a:rPr lang="en-US" altLang="zh-CN" sz="2800" i="0">
                <a:latin typeface="宋体" panose="02010600030101010101" pitchFamily="2" charset="-122"/>
              </a:rPr>
              <a:t>TF</a:t>
            </a:r>
            <a:r>
              <a:rPr lang="zh-CN" altLang="en-US" sz="2800" i="0">
                <a:latin typeface="宋体" panose="02010600030101010101" pitchFamily="2" charset="-122"/>
              </a:rPr>
              <a:t>也称为</a:t>
            </a:r>
            <a:r>
              <a:rPr lang="zh-CN" altLang="en-US" sz="2800" i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21972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95513" y="285750"/>
            <a:ext cx="6624637" cy="8382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</a:t>
            </a:r>
            <a:r>
              <a:rPr lang="en-US" altLang="zh-CN" sz="36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CPU</a:t>
            </a:r>
            <a:r>
              <a:rPr lang="zh-CN" altLang="en-US" sz="36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的功能结构与程序执行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0600" y="1590675"/>
            <a:ext cx="7391400" cy="3781425"/>
          </a:xfrm>
          <a:prstGeom prst="rect">
            <a:avLst/>
          </a:prstGeom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600" b="1" i="0" kern="0">
                <a:latin typeface="+mn-lt"/>
                <a:ea typeface="+mn-ea"/>
              </a:rPr>
              <a:t>8086/8</a:t>
            </a:r>
            <a:r>
              <a:rPr lang="zh-CN" altLang="en-US" sz="3600" b="1" i="0" kern="0">
                <a:latin typeface="+mn-lt"/>
                <a:ea typeface="+mn-ea"/>
              </a:rPr>
              <a:t>内部有两个功能模块，完成一条指令的取指和执行功能</a:t>
            </a:r>
          </a:p>
          <a:p>
            <a:pPr marL="742950" lvl="1" indent="-285750" algn="just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  <a:defRPr/>
            </a:pPr>
            <a:r>
              <a:rPr lang="zh-CN" altLang="en-US" sz="3200" b="1" i="0" kern="0">
                <a:latin typeface="+mn-lt"/>
                <a:ea typeface="+mn-ea"/>
              </a:rPr>
              <a:t>模块之一：总线接口单元</a:t>
            </a:r>
            <a:r>
              <a:rPr lang="en-US" altLang="zh-CN" sz="3200" b="1" i="0" kern="0">
                <a:latin typeface="+mn-lt"/>
                <a:ea typeface="+mn-ea"/>
              </a:rPr>
              <a:t>BIU</a:t>
            </a:r>
            <a:r>
              <a:rPr lang="zh-CN" altLang="en-US" sz="3200" b="1" i="0" kern="0">
                <a:latin typeface="+mn-lt"/>
                <a:ea typeface="+mn-ea"/>
              </a:rPr>
              <a:t>，主要负责读取指令和操作数</a:t>
            </a:r>
          </a:p>
          <a:p>
            <a:pPr marL="742950" lvl="1" indent="-285750" algn="just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v"/>
              <a:defRPr/>
            </a:pPr>
            <a:r>
              <a:rPr lang="zh-CN" altLang="en-US" sz="3200" b="1" i="0" kern="0">
                <a:latin typeface="+mn-lt"/>
                <a:ea typeface="+mn-ea"/>
              </a:rPr>
              <a:t>模块之二：执行单元</a:t>
            </a:r>
            <a:r>
              <a:rPr lang="en-US" altLang="zh-CN" sz="3200" b="1" i="0" kern="0">
                <a:latin typeface="+mn-lt"/>
                <a:ea typeface="+mn-ea"/>
              </a:rPr>
              <a:t>EU </a:t>
            </a:r>
            <a:r>
              <a:rPr lang="zh-CN" altLang="en-US" sz="3200" b="1" i="0" kern="0">
                <a:latin typeface="+mn-lt"/>
                <a:ea typeface="+mn-ea"/>
              </a:rPr>
              <a:t>，主要负责指令译码和执行</a:t>
            </a:r>
          </a:p>
        </p:txBody>
      </p:sp>
      <p:sp>
        <p:nvSpPr>
          <p:cNvPr id="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92275" y="5803900"/>
            <a:ext cx="1655763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4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内部结构</a:t>
            </a:r>
          </a:p>
        </p:txBody>
      </p:sp>
      <p:sp>
        <p:nvSpPr>
          <p:cNvPr id="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59338" y="5803900"/>
            <a:ext cx="1655762" cy="431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4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指令执行</a:t>
            </a:r>
          </a:p>
        </p:txBody>
      </p:sp>
    </p:spTree>
    <p:extLst>
      <p:ext uri="{BB962C8B-B14F-4D97-AF65-F5344CB8AC3E}">
        <p14:creationId xmlns:p14="http://schemas.microsoft.com/office/powerpoint/2010/main" val="28519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6248400" cy="838200"/>
          </a:xfrm>
        </p:spPr>
        <p:txBody>
          <a:bodyPr/>
          <a:lstStyle/>
          <a:p>
            <a:pPr eaLnBrk="1" hangingPunct="1"/>
            <a:r>
              <a:rPr lang="zh-CN" altLang="en-US"/>
              <a:t>四</a:t>
            </a:r>
            <a:r>
              <a:rPr lang="en-US" altLang="zh-CN"/>
              <a:t>. </a:t>
            </a:r>
            <a:r>
              <a:rPr lang="zh-CN" altLang="en-US"/>
              <a:t>存储器组织与段寄存器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495800"/>
          </a:xfrm>
        </p:spPr>
        <p:txBody>
          <a:bodyPr/>
          <a:lstStyle/>
          <a:p>
            <a:pPr eaLnBrk="1" hangingPunct="1"/>
            <a:r>
              <a:rPr lang="zh-CN" altLang="en-US"/>
              <a:t>寄存器是微处理器内部暂存数据的存储单元，以名称表示</a:t>
            </a:r>
          </a:p>
          <a:p>
            <a:pPr eaLnBrk="1" hangingPunct="1"/>
            <a:r>
              <a:rPr lang="zh-CN" altLang="en-US"/>
              <a:t>存储器则是微处理器外部存放程序及其数据的空间</a:t>
            </a:r>
          </a:p>
          <a:p>
            <a:pPr eaLnBrk="1" hangingPunct="1"/>
            <a:r>
              <a:rPr lang="zh-CN" altLang="en-US"/>
              <a:t>程序及其数据可以长久存放在外存，在程序需要时才进入主存</a:t>
            </a:r>
          </a:p>
          <a:p>
            <a:pPr eaLnBrk="1" hangingPunct="1"/>
            <a:r>
              <a:rPr lang="zh-CN" altLang="en-US"/>
              <a:t>主存需要利用地址区别</a:t>
            </a:r>
          </a:p>
        </p:txBody>
      </p:sp>
    </p:spTree>
    <p:extLst>
      <p:ext uri="{BB962C8B-B14F-4D97-AF65-F5344CB8AC3E}">
        <p14:creationId xmlns:p14="http://schemas.microsoft.com/office/powerpoint/2010/main" val="2206452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数据信息的表达单位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90525" eaLnBrk="1" hangingPunct="1"/>
            <a:r>
              <a:rPr lang="zh-CN" altLang="en-US" sz="3200"/>
              <a:t>计算机中信息的单位</a:t>
            </a:r>
          </a:p>
          <a:p>
            <a:pPr marL="581025" lvl="1" indent="274638" eaLnBrk="1" hangingPunct="1"/>
            <a:r>
              <a:rPr lang="zh-CN" altLang="en-US" sz="2800">
                <a:latin typeface="宋体" panose="02010600030101010101" pitchFamily="2" charset="-122"/>
              </a:rPr>
              <a:t>二进制位</a:t>
            </a:r>
            <a:r>
              <a:rPr lang="en-US" altLang="zh-CN" sz="2800">
                <a:latin typeface="宋体" panose="02010600030101010101" pitchFamily="2" charset="-122"/>
              </a:rPr>
              <a:t>Bit</a:t>
            </a:r>
            <a:r>
              <a:rPr lang="zh-CN" altLang="zh-CN" sz="2800">
                <a:latin typeface="宋体" panose="02010600030101010101" pitchFamily="2" charset="-122"/>
              </a:rPr>
              <a:t>：</a:t>
            </a:r>
            <a:r>
              <a:rPr lang="zh-CN" altLang="en-US" sz="2800">
                <a:latin typeface="宋体" panose="02010600030101010101" pitchFamily="2" charset="-122"/>
              </a:rPr>
              <a:t>存储一位二进制数：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或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</a:p>
          <a:p>
            <a:pPr marL="581025" lvl="1" indent="274638" eaLnBrk="1" hangingPunct="1"/>
            <a:r>
              <a:rPr lang="zh-CN" altLang="en-US" sz="2800">
                <a:latin typeface="宋体" panose="02010600030101010101" pitchFamily="2" charset="-122"/>
              </a:rPr>
              <a:t>字节</a:t>
            </a:r>
            <a:r>
              <a:rPr lang="en-US" altLang="zh-CN" sz="2800">
                <a:latin typeface="宋体" panose="02010600030101010101" pitchFamily="2" charset="-122"/>
              </a:rPr>
              <a:t>Byte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个二进制位</a:t>
            </a:r>
            <a:r>
              <a:rPr lang="zh-CN" altLang="zh-CN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581025" lvl="1" indent="274638" eaLnBrk="1" hangingPunct="1"/>
            <a:r>
              <a:rPr lang="zh-CN" altLang="en-US" sz="2800">
                <a:latin typeface="宋体" panose="02010600030101010101" pitchFamily="2" charset="-122"/>
              </a:rPr>
              <a:t>字</a:t>
            </a:r>
            <a:r>
              <a:rPr lang="en-US" altLang="zh-CN" sz="2800">
                <a:latin typeface="宋体" panose="02010600030101010101" pitchFamily="2" charset="-122"/>
              </a:rPr>
              <a:t>Word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16</a:t>
            </a:r>
            <a:r>
              <a:rPr lang="zh-CN" altLang="en-US" sz="2800">
                <a:latin typeface="宋体" panose="02010600030101010101" pitchFamily="2" charset="-122"/>
              </a:rPr>
              <a:t>位，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个字节，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15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</a:p>
          <a:p>
            <a:pPr marL="581025" lvl="1" indent="274638" eaLnBrk="1" hangingPunct="1"/>
            <a:r>
              <a:rPr lang="zh-CN" altLang="en-US" sz="2800">
                <a:latin typeface="宋体" panose="02010600030101010101" pitchFamily="2" charset="-122"/>
              </a:rPr>
              <a:t>双字</a:t>
            </a:r>
            <a:r>
              <a:rPr lang="en-US" altLang="zh-CN" sz="2800">
                <a:latin typeface="宋体" panose="02010600030101010101" pitchFamily="2" charset="-122"/>
              </a:rPr>
              <a:t>DWord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32</a:t>
            </a:r>
            <a:r>
              <a:rPr lang="zh-CN" altLang="en-US" sz="2800">
                <a:latin typeface="宋体" panose="02010600030101010101" pitchFamily="2" charset="-122"/>
              </a:rPr>
              <a:t>位，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个字节</a:t>
            </a:r>
            <a:r>
              <a:rPr lang="zh-CN" altLang="zh-CN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31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14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最低有效位</a:t>
            </a:r>
            <a:r>
              <a:rPr lang="en-US" altLang="zh-CN" sz="3200">
                <a:latin typeface="宋体" panose="02010600030101010101" pitchFamily="2" charset="-122"/>
              </a:rPr>
              <a:t>LSB</a:t>
            </a:r>
            <a:r>
              <a:rPr lang="zh-CN" altLang="en-US" sz="3200">
                <a:latin typeface="宋体" panose="02010600030101010101" pitchFamily="2" charset="-122"/>
              </a:rPr>
              <a:t>：数据的最低位，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zh-CN" altLang="en-US" sz="3200">
                <a:latin typeface="宋体" panose="02010600030101010101" pitchFamily="2" charset="-122"/>
              </a:rPr>
              <a:t>位</a:t>
            </a:r>
          </a:p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最高有效位</a:t>
            </a:r>
            <a:r>
              <a:rPr lang="en-US" altLang="zh-CN" sz="3200">
                <a:latin typeface="宋体" panose="02010600030101010101" pitchFamily="2" charset="-122"/>
              </a:rPr>
              <a:t>MSB</a:t>
            </a:r>
            <a:r>
              <a:rPr lang="zh-CN" altLang="en-US" sz="3200">
                <a:latin typeface="宋体" panose="02010600030101010101" pitchFamily="2" charset="-122"/>
              </a:rPr>
              <a:t>：数据的最高位，对应字节、字、双字分别指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7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15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31</a:t>
            </a:r>
            <a:r>
              <a:rPr lang="zh-CN" altLang="en-US" sz="3200">
                <a:latin typeface="宋体" panose="02010600030101010101" pitchFamily="2" charset="-122"/>
              </a:rPr>
              <a:t>位</a:t>
            </a:r>
          </a:p>
        </p:txBody>
      </p:sp>
      <p:sp>
        <p:nvSpPr>
          <p:cNvPr id="109573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908050"/>
            <a:ext cx="954087" cy="463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3367516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数据的存储格式</a:t>
            </a:r>
          </a:p>
        </p:txBody>
      </p:sp>
      <p:graphicFrame>
        <p:nvGraphicFramePr>
          <p:cNvPr id="165057" name="Group 193"/>
          <p:cNvGraphicFramePr>
            <a:graphicFrameLocks noGrp="1"/>
          </p:cNvGraphicFramePr>
          <p:nvPr/>
        </p:nvGraphicFramePr>
        <p:xfrm>
          <a:off x="4343400" y="1600200"/>
          <a:ext cx="4572000" cy="14493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双字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5104" name="Group 240"/>
          <p:cNvGraphicFramePr>
            <a:graphicFrameLocks noGrp="1"/>
          </p:cNvGraphicFramePr>
          <p:nvPr/>
        </p:nvGraphicFramePr>
        <p:xfrm>
          <a:off x="1219200" y="1854200"/>
          <a:ext cx="2895600" cy="463259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D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00006H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78H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00005H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56H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00004H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00003H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00002H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00001H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00000H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894" name="Text Box 242"/>
          <p:cNvSpPr txBox="1">
            <a:spLocks noChangeArrowheads="1"/>
          </p:cNvSpPr>
          <p:nvPr/>
        </p:nvSpPr>
        <p:spPr bwMode="auto">
          <a:xfrm>
            <a:off x="4267200" y="568325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chemeClr val="accent2"/>
                </a:solidFill>
                <a:ea typeface="隶书" panose="02010509060101010101" pitchFamily="49" charset="-122"/>
              </a:rPr>
              <a:t>低地址</a:t>
            </a:r>
          </a:p>
        </p:txBody>
      </p:sp>
      <p:sp>
        <p:nvSpPr>
          <p:cNvPr id="35895" name="Line 243"/>
          <p:cNvSpPr>
            <a:spLocks noChangeShapeType="1"/>
          </p:cNvSpPr>
          <p:nvPr/>
        </p:nvSpPr>
        <p:spPr bwMode="auto">
          <a:xfrm flipV="1">
            <a:off x="4876800" y="3657600"/>
            <a:ext cx="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96" name="Picture 24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256393"/>
      </p:ext>
    </p:extLst>
  </p:cSld>
  <p:clrMapOvr>
    <a:masterClrMapping/>
  </p:clrMapOvr>
  <p:transition spd="med" advClick="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存储单元及其存储内容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248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每个存储单元都有一个编号；被称为存储器地址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每个存储单元存放一个字节的内容</a:t>
            </a:r>
          </a:p>
        </p:txBody>
      </p:sp>
      <p:pic>
        <p:nvPicPr>
          <p:cNvPr id="110598" name="Picture 6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7639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447800" y="4114800"/>
            <a:ext cx="670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0">
                <a:latin typeface="宋体" panose="02010600030101010101" pitchFamily="2" charset="-122"/>
              </a:rPr>
              <a:t>0002H</a:t>
            </a:r>
            <a:r>
              <a:rPr lang="zh-CN" altLang="en-US" i="0">
                <a:latin typeface="宋体" panose="02010600030101010101" pitchFamily="2" charset="-122"/>
              </a:rPr>
              <a:t>单元存放有一个数据</a:t>
            </a:r>
            <a:r>
              <a:rPr lang="en-US" altLang="zh-CN" i="0">
                <a:latin typeface="宋体" panose="02010600030101010101" pitchFamily="2" charset="-122"/>
              </a:rPr>
              <a:t>34H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0">
                <a:latin typeface="宋体" panose="02010600030101010101" pitchFamily="2" charset="-122"/>
              </a:rPr>
              <a:t>表达为	</a:t>
            </a: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[0002H]</a:t>
            </a:r>
            <a:r>
              <a:rPr lang="zh-CN" altLang="en-US" sz="3200" i="0">
                <a:solidFill>
                  <a:schemeClr val="bg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34H</a:t>
            </a:r>
          </a:p>
        </p:txBody>
      </p:sp>
      <p:sp>
        <p:nvSpPr>
          <p:cNvPr id="110600" name="AutoShap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908050"/>
            <a:ext cx="954087" cy="463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2133666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多字节数据存放方式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7432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多字节数据在存储器中占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连续的多个存储单元</a:t>
            </a:r>
            <a:r>
              <a:rPr lang="zh-CN" altLang="en-US" sz="3200">
                <a:latin typeface="宋体" panose="02010600030101010101" pitchFamily="2" charset="-122"/>
              </a:rPr>
              <a:t>：</a:t>
            </a: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存放时，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低字节存入低地址，高字节存入高地址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表达时，用它的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低地址表示</a:t>
            </a:r>
            <a:r>
              <a:rPr lang="zh-CN" altLang="en-US" sz="2800">
                <a:latin typeface="宋体" panose="02010600030101010101" pitchFamily="2" charset="-122"/>
              </a:rPr>
              <a:t>多字节数据占据的地址空间。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914400" y="4572000"/>
            <a:ext cx="7391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81025" indent="274638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latin typeface="宋体" panose="02010600030101010101" pitchFamily="2" charset="-122"/>
              </a:rPr>
              <a:t>图</a:t>
            </a:r>
            <a:r>
              <a:rPr lang="en-US" altLang="zh-CN" sz="3200" i="0">
                <a:latin typeface="宋体" panose="02010600030101010101" pitchFamily="2" charset="-122"/>
              </a:rPr>
              <a:t>1.7</a:t>
            </a:r>
            <a:r>
              <a:rPr lang="zh-CN" altLang="en-US" sz="3200" i="0">
                <a:latin typeface="宋体" panose="02010600030101010101" pitchFamily="2" charset="-122"/>
              </a:rPr>
              <a:t>中</a:t>
            </a:r>
            <a:r>
              <a:rPr lang="en-US" altLang="zh-CN" sz="3200" i="0">
                <a:latin typeface="宋体" panose="02010600030101010101" pitchFamily="2" charset="-122"/>
              </a:rPr>
              <a:t>2</a:t>
            </a:r>
            <a:r>
              <a:rPr lang="zh-CN" altLang="en-US" sz="3200" i="0">
                <a:latin typeface="宋体" panose="02010600030101010101" pitchFamily="2" charset="-122"/>
              </a:rPr>
              <a:t>号</a:t>
            </a:r>
            <a:r>
              <a:rPr lang="zh-CN" altLang="en-US" sz="3200" i="0"/>
              <a:t>“</a:t>
            </a:r>
            <a:r>
              <a:rPr lang="zh-CN" altLang="en-US" sz="3200" i="0">
                <a:latin typeface="宋体" panose="02010600030101010101" pitchFamily="2" charset="-122"/>
              </a:rPr>
              <a:t>字</a:t>
            </a:r>
            <a:r>
              <a:rPr lang="zh-CN" altLang="en-US" sz="3200" i="0"/>
              <a:t>”</a:t>
            </a:r>
            <a:r>
              <a:rPr lang="zh-CN" altLang="en-US" sz="3200" i="0">
                <a:latin typeface="宋体" panose="02010600030101010101" pitchFamily="2" charset="-122"/>
              </a:rPr>
              <a:t>单元的内容为：</a:t>
            </a:r>
            <a:endParaRPr lang="zh-CN" altLang="en-US" i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i="0">
                <a:solidFill>
                  <a:schemeClr val="bg2"/>
                </a:solidFill>
                <a:latin typeface="宋体" panose="02010600030101010101" pitchFamily="2" charset="-122"/>
              </a:rPr>
              <a:t>[0002H] = 1234H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latin typeface="宋体" panose="02010600030101010101" pitchFamily="2" charset="-122"/>
              </a:rPr>
              <a:t>2</a:t>
            </a:r>
            <a:r>
              <a:rPr lang="zh-CN" altLang="en-US" sz="3200" i="0">
                <a:latin typeface="宋体" panose="02010600030101010101" pitchFamily="2" charset="-122"/>
              </a:rPr>
              <a:t>号</a:t>
            </a:r>
            <a:r>
              <a:rPr lang="zh-CN" altLang="en-US" sz="3200" i="0"/>
              <a:t>“</a:t>
            </a:r>
            <a:r>
              <a:rPr lang="zh-CN" altLang="en-US" sz="3200" i="0">
                <a:latin typeface="宋体" panose="02010600030101010101" pitchFamily="2" charset="-122"/>
              </a:rPr>
              <a:t>双字</a:t>
            </a:r>
            <a:r>
              <a:rPr lang="zh-CN" altLang="en-US" sz="3200" i="0"/>
              <a:t>”</a:t>
            </a:r>
            <a:r>
              <a:rPr lang="zh-CN" altLang="en-US" sz="3200" i="0">
                <a:latin typeface="宋体" panose="02010600030101010101" pitchFamily="2" charset="-122"/>
              </a:rPr>
              <a:t>单元的内容为：</a:t>
            </a:r>
            <a:endParaRPr lang="zh-CN" altLang="en-US" i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i="0">
                <a:solidFill>
                  <a:schemeClr val="bg2"/>
                </a:solidFill>
                <a:latin typeface="宋体" panose="02010600030101010101" pitchFamily="2" charset="-122"/>
              </a:rPr>
              <a:t>[0002H] = 78561234H</a:t>
            </a:r>
          </a:p>
        </p:txBody>
      </p:sp>
      <p:pic>
        <p:nvPicPr>
          <p:cNvPr id="111622" name="Picture 6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AutoShape 7" descr="画布"/>
          <p:cNvSpPr>
            <a:spLocks noChangeArrowheads="1"/>
          </p:cNvSpPr>
          <p:nvPr/>
        </p:nvSpPr>
        <p:spPr bwMode="auto">
          <a:xfrm>
            <a:off x="1066800" y="2286000"/>
            <a:ext cx="7086600" cy="2819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80x86</a:t>
            </a:r>
            <a:r>
              <a:rPr lang="zh-CN" altLang="en-US" sz="3200" i="0">
                <a:solidFill>
                  <a:schemeClr val="accent2"/>
                </a:solidFill>
              </a:rPr>
              <a:t>处理器采用“低对低、高对高”的存储形式，被称为“小端方式</a:t>
            </a:r>
            <a:r>
              <a:rPr lang="en-US" altLang="zh-CN" sz="3200" i="0">
                <a:solidFill>
                  <a:schemeClr val="accent2"/>
                </a:solidFill>
              </a:rPr>
              <a:t>Little Endian”</a:t>
            </a:r>
            <a:r>
              <a:rPr lang="zh-CN" altLang="en-US" sz="3200" i="0">
                <a:solidFill>
                  <a:schemeClr val="accent2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zh-CN" altLang="en-US" sz="3200" i="0">
                <a:solidFill>
                  <a:schemeClr val="accent2"/>
                </a:solidFill>
              </a:rPr>
              <a:t>  相对应还存在“大端方式</a:t>
            </a:r>
            <a:r>
              <a:rPr lang="en-US" altLang="zh-CN" sz="3200" i="0">
                <a:solidFill>
                  <a:schemeClr val="accent2"/>
                </a:solidFill>
              </a:rPr>
              <a:t>Big Endian”</a:t>
            </a:r>
            <a:r>
              <a:rPr lang="zh-CN" altLang="en-US" sz="3200" i="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111624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885113" y="908050"/>
            <a:ext cx="954087" cy="463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3807689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  <p:bldP spid="11162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数据的地址对齐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029200"/>
          </a:xfrm>
        </p:spPr>
        <p:txBody>
          <a:bodyPr/>
          <a:lstStyle/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同一个存储器地址可以是字节单元地址、字单元地址、双字单元地址等等</a:t>
            </a:r>
          </a:p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字单元安排在偶地址（</a:t>
            </a:r>
            <a:r>
              <a:rPr lang="en-US" altLang="zh-CN" sz="3200">
                <a:latin typeface="宋体" panose="02010600030101010101" pitchFamily="2" charset="-122"/>
              </a:rPr>
              <a:t>xxx0B</a:t>
            </a:r>
            <a:r>
              <a:rPr lang="zh-CN" altLang="en-US" sz="3200">
                <a:latin typeface="宋体" panose="02010600030101010101" pitchFamily="2" charset="-122"/>
              </a:rPr>
              <a:t>）、双字单元安排在模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地址（</a:t>
            </a:r>
            <a:r>
              <a:rPr lang="en-US" altLang="zh-CN" sz="3200">
                <a:latin typeface="宋体" panose="02010600030101010101" pitchFamily="2" charset="-122"/>
              </a:rPr>
              <a:t>xx00B</a:t>
            </a:r>
            <a:r>
              <a:rPr lang="zh-CN" altLang="en-US" sz="3200">
                <a:latin typeface="宋体" panose="02010600030101010101" pitchFamily="2" charset="-122"/>
              </a:rPr>
              <a:t>）等，被称为</a:t>
            </a:r>
            <a:r>
              <a:rPr lang="zh-CN" altLang="en-US" sz="3200"/>
              <a:t>“</a:t>
            </a:r>
            <a:r>
              <a:rPr lang="zh-CN" altLang="en-US" sz="3200">
                <a:latin typeface="宋体" panose="02010600030101010101" pitchFamily="2" charset="-122"/>
              </a:rPr>
              <a:t>地址对齐（</a:t>
            </a:r>
            <a:r>
              <a:rPr lang="en-US" altLang="zh-CN" sz="3200">
                <a:latin typeface="宋体" panose="02010600030101010101" pitchFamily="2" charset="-122"/>
              </a:rPr>
              <a:t>Align</a:t>
            </a:r>
            <a:r>
              <a:rPr lang="zh-CN" altLang="en-US" sz="3200">
                <a:latin typeface="宋体" panose="02010600030101010101" pitchFamily="2" charset="-122"/>
              </a:rPr>
              <a:t>）</a:t>
            </a:r>
            <a:r>
              <a:rPr lang="zh-CN" altLang="en-US" sz="3200"/>
              <a:t>”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对于不对齐地址的数据，处理器访问时，需要额外的访问存储器时间</a:t>
            </a:r>
          </a:p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应该将数据的地址对齐，以取得较高的存取速度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4267200" y="457200"/>
            <a:ext cx="3733800" cy="609600"/>
          </a:xfrm>
          <a:prstGeom prst="wedgeRoundRectCallout">
            <a:avLst>
              <a:gd name="adj1" fmla="val -49870"/>
              <a:gd name="adj2" fmla="val 134898"/>
              <a:gd name="adj3" fmla="val 1666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i="0">
                <a:solidFill>
                  <a:schemeClr val="bg2"/>
                </a:solidFill>
                <a:latin typeface="宋体" charset="-122"/>
                <a:ea typeface="宋体" charset="-122"/>
              </a:rPr>
              <a:t>视具体情况来确定</a:t>
            </a:r>
          </a:p>
        </p:txBody>
      </p:sp>
    </p:spTree>
    <p:extLst>
      <p:ext uri="{BB962C8B-B14F-4D97-AF65-F5344CB8AC3E}">
        <p14:creationId xmlns:p14="http://schemas.microsoft.com/office/powerpoint/2010/main" val="718646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存储器的分段管理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90525" eaLnBrk="1" hangingPunct="1">
              <a:lnSpc>
                <a:spcPct val="9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8086CPU</a:t>
            </a:r>
            <a:r>
              <a:rPr lang="zh-CN" altLang="en-US" sz="3200">
                <a:latin typeface="宋体" panose="02010600030101010101" pitchFamily="2" charset="-122"/>
              </a:rPr>
              <a:t>有</a:t>
            </a:r>
            <a:r>
              <a:rPr lang="en-US" altLang="zh-CN" sz="3200">
                <a:latin typeface="宋体" panose="02010600030101010101" pitchFamily="2" charset="-122"/>
              </a:rPr>
              <a:t>20</a:t>
            </a:r>
            <a:r>
              <a:rPr lang="zh-CN" altLang="en-US" sz="3200">
                <a:latin typeface="宋体" panose="02010600030101010101" pitchFamily="2" charset="-122"/>
              </a:rPr>
              <a:t>条地址线</a:t>
            </a: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最大可寻址空间为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宋体" panose="02010600030101010101" pitchFamily="2" charset="-122"/>
              </a:rPr>
              <a:t>20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1MB</a:t>
            </a: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物理地址范围从</a:t>
            </a:r>
            <a:r>
              <a:rPr lang="en-US" altLang="zh-CN" sz="2800">
                <a:latin typeface="宋体" panose="02010600030101010101" pitchFamily="2" charset="-122"/>
              </a:rPr>
              <a:t>00000H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FFFFFH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8086CPU</a:t>
            </a:r>
            <a:r>
              <a:rPr lang="zh-CN" altLang="en-US" sz="3200">
                <a:latin typeface="宋体" panose="02010600030101010101" pitchFamily="2" charset="-122"/>
              </a:rPr>
              <a:t>将</a:t>
            </a:r>
            <a:r>
              <a:rPr lang="en-US" altLang="zh-CN" sz="3200">
                <a:latin typeface="宋体" panose="02010600030101010101" pitchFamily="2" charset="-122"/>
              </a:rPr>
              <a:t>1MB</a:t>
            </a:r>
            <a:r>
              <a:rPr lang="zh-CN" altLang="en-US" sz="3200">
                <a:latin typeface="宋体" panose="02010600030101010101" pitchFamily="2" charset="-122"/>
              </a:rPr>
              <a:t>空间分成许多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逻辑段（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Segment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）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每个段最大限制为</a:t>
            </a:r>
            <a:r>
              <a:rPr lang="en-US" altLang="zh-CN" sz="2800">
                <a:latin typeface="宋体" panose="02010600030101010101" pitchFamily="2" charset="-122"/>
              </a:rPr>
              <a:t>64KB</a:t>
            </a:r>
          </a:p>
          <a:p>
            <a:pPr marL="581025" lvl="1" indent="274638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段地址的低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位为</a:t>
            </a:r>
            <a:r>
              <a:rPr lang="en-US" altLang="zh-CN" sz="2800">
                <a:latin typeface="宋体" panose="02010600030101010101" pitchFamily="2" charset="-122"/>
              </a:rPr>
              <a:t>0000B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这样，一个存储单元除具有一个唯一的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物理地址</a:t>
            </a:r>
            <a:r>
              <a:rPr lang="zh-CN" altLang="en-US" sz="3200">
                <a:latin typeface="宋体" panose="02010600030101010101" pitchFamily="2" charset="-122"/>
              </a:rPr>
              <a:t>外，还具有多个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逻辑地址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299003"/>
      </p:ext>
    </p:extLst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物理地址和逻辑地址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3528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</a:pPr>
            <a:r>
              <a:rPr lang="zh-CN" altLang="en-US"/>
              <a:t>对应每个物理存储单元都有一个唯一的</a:t>
            </a:r>
            <a:r>
              <a:rPr lang="en-US" altLang="zh-CN"/>
              <a:t>20</a:t>
            </a:r>
            <a:r>
              <a:rPr lang="zh-CN" altLang="en-US"/>
              <a:t>位编号，就是物理地址，从</a:t>
            </a:r>
            <a:r>
              <a:rPr lang="en-US" altLang="zh-CN"/>
              <a:t>00000H</a:t>
            </a:r>
            <a:r>
              <a:rPr lang="zh-CN" altLang="en-US"/>
              <a:t>～</a:t>
            </a:r>
            <a:r>
              <a:rPr lang="en-US" altLang="zh-CN"/>
              <a:t>FFFFFH</a:t>
            </a:r>
            <a:r>
              <a:rPr lang="zh-CN" altLang="en-US"/>
              <a:t>。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分段后在用户编程时，采用逻辑地址，形式为</a:t>
            </a:r>
          </a:p>
          <a:p>
            <a:pPr marL="0" indent="390525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段基地址 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段内偏移地址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429000" y="5257800"/>
            <a:ext cx="1600200" cy="609600"/>
          </a:xfrm>
          <a:prstGeom prst="wedgeRoundRectCallout">
            <a:avLst>
              <a:gd name="adj1" fmla="val 10319"/>
              <a:gd name="adj2" fmla="val -141926"/>
              <a:gd name="adj3" fmla="val 1666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i="0">
                <a:solidFill>
                  <a:schemeClr val="bg2"/>
                </a:solidFill>
                <a:latin typeface="宋体" charset="-122"/>
                <a:ea typeface="宋体" charset="-122"/>
              </a:rPr>
              <a:t>分隔符</a:t>
            </a:r>
          </a:p>
        </p:txBody>
      </p:sp>
    </p:spTree>
    <p:extLst>
      <p:ext uri="{BB962C8B-B14F-4D97-AF65-F5344CB8AC3E}">
        <p14:creationId xmlns:p14="http://schemas.microsoft.com/office/powerpoint/2010/main" val="3457180754"/>
      </p:ext>
    </p:extLst>
  </p:cSld>
  <p:clrMapOvr>
    <a:masterClrMapping/>
  </p:clrMapOvr>
  <p:transition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逻辑地址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段地址</a:t>
            </a:r>
            <a:r>
              <a:rPr lang="zh-CN" altLang="en-US" sz="2800"/>
              <a:t>说明逻辑段在主存中的起始位置</a:t>
            </a:r>
          </a:p>
          <a:p>
            <a:pPr eaLnBrk="1" hangingPunct="1"/>
            <a:r>
              <a:rPr lang="en-US" altLang="zh-CN" sz="2800"/>
              <a:t>8086</a:t>
            </a:r>
            <a:r>
              <a:rPr lang="zh-CN" altLang="en-US" sz="2800"/>
              <a:t>规定段地址必须是模</a:t>
            </a:r>
            <a:r>
              <a:rPr lang="en-US" altLang="zh-CN" sz="2800"/>
              <a:t>16</a:t>
            </a:r>
            <a:r>
              <a:rPr lang="zh-CN" altLang="en-US" sz="2800"/>
              <a:t>地址：</a:t>
            </a:r>
            <a:r>
              <a:rPr lang="en-US" altLang="zh-CN" sz="2800"/>
              <a:t>xxxx0H</a:t>
            </a:r>
          </a:p>
          <a:p>
            <a:pPr eaLnBrk="1" hangingPunct="1"/>
            <a:r>
              <a:rPr lang="zh-CN" altLang="en-US" sz="2800"/>
              <a:t>省略低</a:t>
            </a:r>
            <a:r>
              <a:rPr lang="en-US" altLang="zh-CN" sz="2800"/>
              <a:t>4</a:t>
            </a:r>
            <a:r>
              <a:rPr lang="zh-CN" altLang="en-US" sz="2800"/>
              <a:t>位</a:t>
            </a:r>
            <a:r>
              <a:rPr lang="en-US" altLang="zh-CN" sz="2800"/>
              <a:t>0000B</a:t>
            </a:r>
            <a:r>
              <a:rPr lang="zh-CN" altLang="en-US" sz="2800"/>
              <a:t>，段地址就可以用</a:t>
            </a:r>
            <a:r>
              <a:rPr lang="en-US" altLang="zh-CN" sz="2800"/>
              <a:t>16</a:t>
            </a:r>
            <a:r>
              <a:rPr lang="zh-CN" altLang="en-US" sz="2800"/>
              <a:t>位数据表示，就能用</a:t>
            </a:r>
            <a:r>
              <a:rPr lang="en-US" altLang="zh-CN" sz="2800">
                <a:solidFill>
                  <a:schemeClr val="bg2"/>
                </a:solidFill>
              </a:rPr>
              <a:t>16</a:t>
            </a:r>
            <a:r>
              <a:rPr lang="zh-CN" altLang="en-US" sz="2800">
                <a:solidFill>
                  <a:schemeClr val="bg2"/>
                </a:solidFill>
              </a:rPr>
              <a:t>位</a:t>
            </a:r>
            <a:r>
              <a:rPr lang="zh-CN" altLang="en-US" sz="2800">
                <a:solidFill>
                  <a:schemeClr val="accent2"/>
                </a:solidFill>
              </a:rPr>
              <a:t>段寄存器</a:t>
            </a:r>
            <a:r>
              <a:rPr lang="zh-CN" altLang="en-US" sz="2800"/>
              <a:t>表达段地址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偏移地址</a:t>
            </a:r>
            <a:r>
              <a:rPr lang="zh-CN" altLang="en-US" sz="2800"/>
              <a:t>说明主存单元距离段起始位置的偏移量</a:t>
            </a:r>
            <a:endParaRPr lang="zh-CN" altLang="zh-CN" sz="2800"/>
          </a:p>
          <a:p>
            <a:pPr eaLnBrk="1" hangingPunct="1"/>
            <a:r>
              <a:rPr lang="zh-CN" altLang="en-US" sz="2800"/>
              <a:t>每段不超过</a:t>
            </a:r>
            <a:r>
              <a:rPr lang="en-US" altLang="zh-CN" sz="2800"/>
              <a:t>64KB</a:t>
            </a:r>
            <a:r>
              <a:rPr lang="zh-CN" altLang="en-US" sz="2800"/>
              <a:t>，偏移地址也可用</a:t>
            </a:r>
            <a:r>
              <a:rPr lang="en-US" altLang="zh-CN" sz="2800">
                <a:solidFill>
                  <a:schemeClr val="bg2"/>
                </a:solidFill>
              </a:rPr>
              <a:t>16</a:t>
            </a:r>
            <a:r>
              <a:rPr lang="zh-CN" altLang="en-US" sz="2800">
                <a:solidFill>
                  <a:schemeClr val="bg2"/>
                </a:solidFill>
              </a:rPr>
              <a:t>位</a:t>
            </a:r>
            <a:r>
              <a:rPr lang="zh-CN" altLang="en-US" sz="2800"/>
              <a:t>数据表示</a:t>
            </a:r>
          </a:p>
        </p:txBody>
      </p:sp>
      <p:pic>
        <p:nvPicPr>
          <p:cNvPr id="41988" name="Picture 6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736975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7118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物理地址和逻辑地址的转换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286000"/>
          </a:xfrm>
        </p:spPr>
        <p:txBody>
          <a:bodyPr/>
          <a:lstStyle/>
          <a:p>
            <a:pPr marL="0" indent="390525" eaLnBrk="1" hangingPunct="1"/>
            <a:r>
              <a:rPr lang="zh-CN" altLang="en-US">
                <a:latin typeface="宋体" panose="02010600030101010101" pitchFamily="2" charset="-122"/>
              </a:rPr>
              <a:t>将逻辑地址中的段地址左移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位，加上偏移地址就得到</a:t>
            </a:r>
            <a:r>
              <a:rPr lang="en-US" altLang="zh-CN">
                <a:latin typeface="宋体" panose="02010600030101010101" pitchFamily="2" charset="-122"/>
              </a:rPr>
              <a:t>20</a:t>
            </a:r>
            <a:r>
              <a:rPr lang="zh-CN" altLang="en-US">
                <a:latin typeface="宋体" panose="02010600030101010101" pitchFamily="2" charset="-122"/>
              </a:rPr>
              <a:t>位物理地址</a:t>
            </a:r>
          </a:p>
          <a:p>
            <a:pPr marL="0" indent="390525" eaLnBrk="1" hangingPunct="1"/>
            <a:r>
              <a:rPr lang="zh-CN" altLang="en-US">
                <a:latin typeface="宋体" panose="02010600030101010101" pitchFamily="2" charset="-122"/>
              </a:rPr>
              <a:t>一个物理地址可以有多个逻辑地址</a:t>
            </a:r>
            <a:endParaRPr lang="zh-CN" altLang="en-US" sz="4000"/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1600200" y="2895600"/>
            <a:ext cx="60198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latin typeface="宋体" panose="02010600030101010101" pitchFamily="2" charset="-122"/>
              </a:rPr>
              <a:t>逻辑地址	</a:t>
            </a:r>
            <a:r>
              <a:rPr lang="en-US" altLang="zh-CN" sz="3200" i="0">
                <a:solidFill>
                  <a:schemeClr val="accent2"/>
                </a:solidFill>
                <a:latin typeface="宋体" panose="02010600030101010101" pitchFamily="2" charset="-122"/>
              </a:rPr>
              <a:t>1460:100</a:t>
            </a:r>
            <a:r>
              <a:rPr lang="zh-CN" altLang="en-US" sz="3200" i="0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3200" i="0">
                <a:solidFill>
                  <a:schemeClr val="accent2"/>
                </a:solidFill>
                <a:latin typeface="宋体" panose="02010600030101010101" pitchFamily="2" charset="-122"/>
              </a:rPr>
              <a:t>1380:F00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latin typeface="宋体" panose="02010600030101010101" pitchFamily="2" charset="-122"/>
              </a:rPr>
              <a:t>物理地址	</a:t>
            </a:r>
            <a:r>
              <a:rPr lang="en-US" altLang="zh-CN" sz="3200" i="0">
                <a:solidFill>
                  <a:schemeClr val="accent2"/>
                </a:solidFill>
                <a:latin typeface="宋体" panose="02010600030101010101" pitchFamily="2" charset="-122"/>
              </a:rPr>
              <a:t>14700H    14700H</a:t>
            </a:r>
            <a:endParaRPr lang="en-US" altLang="zh-CN" sz="2800" b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0" y="4191000"/>
            <a:ext cx="1981200" cy="1752600"/>
            <a:chOff x="2592" y="2592"/>
            <a:chExt cx="1248" cy="1104"/>
          </a:xfrm>
        </p:grpSpPr>
        <p:sp>
          <p:nvSpPr>
            <p:cNvPr id="43029" name="Text Box 5"/>
            <p:cNvSpPr txBox="1">
              <a:spLocks noChangeArrowheads="1"/>
            </p:cNvSpPr>
            <p:nvPr/>
          </p:nvSpPr>
          <p:spPr bwMode="auto">
            <a:xfrm>
              <a:off x="2914" y="2592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None/>
              </a:pP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1460</a:t>
              </a:r>
              <a:r>
                <a:rPr lang="en-US" altLang="zh-CN" sz="3200" i="0">
                  <a:solidFill>
                    <a:schemeClr val="bg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b="0"/>
            </a:p>
          </p:txBody>
        </p:sp>
        <p:sp>
          <p:nvSpPr>
            <p:cNvPr id="43030" name="Text Box 6"/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100H</a:t>
              </a:r>
            </a:p>
          </p:txBody>
        </p:sp>
        <p:sp>
          <p:nvSpPr>
            <p:cNvPr id="43031" name="Line 7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Text Box 8"/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43600" y="4191000"/>
            <a:ext cx="1981200" cy="1752600"/>
            <a:chOff x="2592" y="2592"/>
            <a:chExt cx="1248" cy="1104"/>
          </a:xfrm>
        </p:grpSpPr>
        <p:sp>
          <p:nvSpPr>
            <p:cNvPr id="43025" name="Text Box 11"/>
            <p:cNvSpPr txBox="1">
              <a:spLocks noChangeArrowheads="1"/>
            </p:cNvSpPr>
            <p:nvPr/>
          </p:nvSpPr>
          <p:spPr bwMode="auto">
            <a:xfrm>
              <a:off x="2914" y="2592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None/>
              </a:pP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1380</a:t>
              </a:r>
              <a:r>
                <a:rPr lang="en-US" altLang="zh-CN" sz="3200" i="0">
                  <a:solidFill>
                    <a:schemeClr val="bg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b="0"/>
            </a:p>
          </p:txBody>
        </p:sp>
        <p:sp>
          <p:nvSpPr>
            <p:cNvPr id="43026" name="Text Box 12"/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F00H</a:t>
              </a:r>
            </a:p>
          </p:txBody>
        </p:sp>
        <p:sp>
          <p:nvSpPr>
            <p:cNvPr id="43027" name="Line 13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0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8600" y="4206875"/>
            <a:ext cx="3657600" cy="1736725"/>
            <a:chOff x="144" y="2650"/>
            <a:chExt cx="2304" cy="1094"/>
          </a:xfrm>
        </p:grpSpPr>
        <p:grpSp>
          <p:nvGrpSpPr>
            <p:cNvPr id="43016" name="Group 17"/>
            <p:cNvGrpSpPr>
              <a:grpSpLocks/>
            </p:cNvGrpSpPr>
            <p:nvPr/>
          </p:nvGrpSpPr>
          <p:grpSpPr bwMode="auto">
            <a:xfrm>
              <a:off x="144" y="2650"/>
              <a:ext cx="2304" cy="336"/>
              <a:chOff x="144" y="2640"/>
              <a:chExt cx="2304" cy="336"/>
            </a:xfrm>
          </p:grpSpPr>
          <p:sp>
            <p:nvSpPr>
              <p:cNvPr id="43023" name="Line 16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Oval 15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段地址左移</a:t>
                </a:r>
                <a:r>
                  <a:rPr lang="en-US" altLang="zh-CN" sz="2400" i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sz="2400" i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位</a:t>
                </a:r>
              </a:p>
            </p:txBody>
          </p:sp>
        </p:grpSp>
        <p:grpSp>
          <p:nvGrpSpPr>
            <p:cNvPr id="43017" name="Group 18"/>
            <p:cNvGrpSpPr>
              <a:grpSpLocks/>
            </p:cNvGrpSpPr>
            <p:nvPr/>
          </p:nvGrpSpPr>
          <p:grpSpPr bwMode="auto">
            <a:xfrm>
              <a:off x="144" y="2958"/>
              <a:ext cx="2304" cy="336"/>
              <a:chOff x="144" y="2640"/>
              <a:chExt cx="2304" cy="336"/>
            </a:xfrm>
          </p:grpSpPr>
          <p:sp>
            <p:nvSpPr>
              <p:cNvPr id="43021" name="Line 1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2" name="Oval 20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加上偏移地址</a:t>
                </a:r>
              </a:p>
            </p:txBody>
          </p:sp>
        </p:grpSp>
        <p:grpSp>
          <p:nvGrpSpPr>
            <p:cNvPr id="43018" name="Group 21"/>
            <p:cNvGrpSpPr>
              <a:grpSpLocks/>
            </p:cNvGrpSpPr>
            <p:nvPr/>
          </p:nvGrpSpPr>
          <p:grpSpPr bwMode="auto">
            <a:xfrm>
              <a:off x="144" y="3408"/>
              <a:ext cx="2304" cy="336"/>
              <a:chOff x="144" y="2640"/>
              <a:chExt cx="2304" cy="336"/>
            </a:xfrm>
          </p:grpSpPr>
          <p:sp>
            <p:nvSpPr>
              <p:cNvPr id="43019" name="Line 22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0" name="Oval 23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得到物理地址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256996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/>
              <a:t>8086/8088</a:t>
            </a:r>
            <a:r>
              <a:rPr lang="zh-CN" altLang="en-US" sz="2800" u="sng"/>
              <a:t>内部结构</a:t>
            </a:r>
          </a:p>
        </p:txBody>
      </p:sp>
      <p:pic>
        <p:nvPicPr>
          <p:cNvPr id="7171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总线控制逻辑电路</a:t>
            </a: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533918458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段寄存器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343400"/>
          </a:xfrm>
        </p:spPr>
        <p:txBody>
          <a:bodyPr/>
          <a:lstStyle/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有</a:t>
            </a:r>
            <a:r>
              <a:rPr lang="en-US" altLang="zh-CN" sz="3200"/>
              <a:t>4</a:t>
            </a:r>
            <a:r>
              <a:rPr lang="zh-CN" altLang="en-US" sz="3200"/>
              <a:t>个</a:t>
            </a:r>
            <a:r>
              <a:rPr lang="en-US" altLang="zh-CN" sz="3200"/>
              <a:t>16</a:t>
            </a:r>
            <a:r>
              <a:rPr lang="zh-CN" altLang="en-US" sz="3200"/>
              <a:t>位段寄存器</a:t>
            </a:r>
          </a:p>
          <a:p>
            <a:pPr lvl="1" eaLnBrk="1" hangingPunct="1"/>
            <a:r>
              <a:rPr lang="en-US" altLang="zh-CN" sz="2800">
                <a:solidFill>
                  <a:schemeClr val="bg2"/>
                </a:solidFill>
              </a:rPr>
              <a:t>CS</a:t>
            </a:r>
            <a:r>
              <a:rPr lang="zh-CN" altLang="en-US" sz="2800"/>
              <a:t>（代码段）指明</a:t>
            </a:r>
            <a:r>
              <a:rPr lang="zh-CN" altLang="en-US" sz="2800">
                <a:hlinkClick r:id="rId2" action="ppaction://hlinksldjump"/>
              </a:rPr>
              <a:t>代码段</a:t>
            </a:r>
            <a:r>
              <a:rPr lang="zh-CN" altLang="en-US" sz="2800"/>
              <a:t>的起始地址</a:t>
            </a:r>
          </a:p>
          <a:p>
            <a:pPr lvl="1" eaLnBrk="1" hangingPunct="1"/>
            <a:r>
              <a:rPr lang="en-US" altLang="zh-CN" sz="2800">
                <a:solidFill>
                  <a:schemeClr val="bg2"/>
                </a:solidFill>
              </a:rPr>
              <a:t>SS</a:t>
            </a:r>
            <a:r>
              <a:rPr lang="zh-CN" altLang="en-US" sz="2800"/>
              <a:t>（堆栈段）指明</a:t>
            </a:r>
            <a:r>
              <a:rPr lang="zh-CN" altLang="en-US" sz="2800">
                <a:hlinkClick r:id="rId3" action="ppaction://hlinksldjump"/>
              </a:rPr>
              <a:t>堆栈段</a:t>
            </a:r>
            <a:r>
              <a:rPr lang="zh-CN" altLang="en-US" sz="2800"/>
              <a:t>的起始地址</a:t>
            </a:r>
          </a:p>
          <a:p>
            <a:pPr lvl="1" eaLnBrk="1" hangingPunct="1"/>
            <a:r>
              <a:rPr lang="en-US" altLang="zh-CN" sz="2800">
                <a:solidFill>
                  <a:schemeClr val="bg2"/>
                </a:solidFill>
              </a:rPr>
              <a:t>DS</a:t>
            </a:r>
            <a:r>
              <a:rPr lang="zh-CN" altLang="en-US" sz="2800"/>
              <a:t>（数据段）指明</a:t>
            </a:r>
            <a:r>
              <a:rPr lang="zh-CN" altLang="en-US" sz="2800">
                <a:hlinkClick r:id="rId4" action="ppaction://hlinksldjump"/>
              </a:rPr>
              <a:t>数据段</a:t>
            </a:r>
            <a:r>
              <a:rPr lang="zh-CN" altLang="en-US" sz="2800"/>
              <a:t>的起始地址</a:t>
            </a:r>
          </a:p>
          <a:p>
            <a:pPr lvl="1" eaLnBrk="1" hangingPunct="1"/>
            <a:r>
              <a:rPr lang="en-US" altLang="zh-CN" sz="2800">
                <a:solidFill>
                  <a:schemeClr val="bg2"/>
                </a:solidFill>
              </a:rPr>
              <a:t>ES</a:t>
            </a:r>
            <a:r>
              <a:rPr lang="zh-CN" altLang="en-US" sz="2800"/>
              <a:t>（附加段）指明</a:t>
            </a:r>
            <a:r>
              <a:rPr lang="zh-CN" altLang="en-US" sz="2800">
                <a:hlinkClick r:id="rId5" action="ppaction://hlinksldjump"/>
              </a:rPr>
              <a:t>附加段</a:t>
            </a:r>
            <a:r>
              <a:rPr lang="zh-CN" altLang="en-US" sz="2800"/>
              <a:t>的起始地址</a:t>
            </a:r>
          </a:p>
          <a:p>
            <a:pPr eaLnBrk="1" hangingPunct="1"/>
            <a:r>
              <a:rPr lang="zh-CN" altLang="en-US" sz="3200"/>
              <a:t>每个段寄存器用来确定一个逻辑段的起始地址，每种逻辑段均有各自的用途</a:t>
            </a:r>
          </a:p>
        </p:txBody>
      </p:sp>
    </p:spTree>
    <p:extLst>
      <p:ext uri="{BB962C8B-B14F-4D97-AF65-F5344CB8AC3E}">
        <p14:creationId xmlns:p14="http://schemas.microsoft.com/office/powerpoint/2010/main" val="288815148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段值的确定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一个执行文件</a:t>
            </a:r>
            <a:r>
              <a:rPr lang="en-US" altLang="zh-CN" sz="2800"/>
              <a:t>.exe</a:t>
            </a:r>
            <a:r>
              <a:rPr lang="zh-CN" altLang="en-US" sz="2800"/>
              <a:t>在电击执行时，首先由操作系统分析本程序的段占用情况：包括多少段、各段长度、代码段第一条指令的偏移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然后在当前内存中寻找合适区域，并分配</a:t>
            </a:r>
            <a:r>
              <a:rPr lang="en-US" altLang="zh-CN" sz="2800"/>
              <a:t>CS</a:t>
            </a:r>
            <a:r>
              <a:rPr lang="zh-CN" altLang="en-US" sz="2800"/>
              <a:t>、</a:t>
            </a:r>
            <a:r>
              <a:rPr lang="en-US" altLang="zh-CN" sz="2800"/>
              <a:t>DS</a:t>
            </a:r>
            <a:r>
              <a:rPr lang="zh-CN" altLang="en-US" sz="2800"/>
              <a:t>、</a:t>
            </a:r>
            <a:r>
              <a:rPr lang="en-US" altLang="zh-CN" sz="2800"/>
              <a:t>SS</a:t>
            </a:r>
            <a:r>
              <a:rPr lang="zh-CN" altLang="en-US" sz="2800"/>
              <a:t>、</a:t>
            </a:r>
            <a:r>
              <a:rPr lang="en-US" altLang="zh-CN" sz="2800"/>
              <a:t>ES</a:t>
            </a:r>
            <a:r>
              <a:rPr lang="zh-CN" altLang="en-US" sz="280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把</a:t>
            </a:r>
            <a:r>
              <a:rPr lang="en-US" altLang="zh-CN" sz="2800"/>
              <a:t>.exe</a:t>
            </a:r>
            <a:r>
              <a:rPr lang="zh-CN" altLang="en-US" sz="2800"/>
              <a:t>执行文件中的数据调入内存</a:t>
            </a:r>
            <a:r>
              <a:rPr lang="en-US" altLang="zh-CN" sz="2800"/>
              <a:t>DS</a:t>
            </a:r>
            <a:r>
              <a:rPr lang="zh-CN" altLang="en-US" sz="2800"/>
              <a:t>段，代码调入内存</a:t>
            </a:r>
            <a:r>
              <a:rPr lang="en-US" altLang="zh-CN" sz="2800"/>
              <a:t>CS</a:t>
            </a:r>
            <a:r>
              <a:rPr lang="zh-CN" altLang="en-US" sz="2800"/>
              <a:t>段</a:t>
            </a:r>
            <a:r>
              <a:rPr lang="en-US" altLang="zh-CN" sz="280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然后把</a:t>
            </a:r>
            <a:r>
              <a:rPr lang="en-US" altLang="zh-CN" sz="2800"/>
              <a:t>CPU</a:t>
            </a:r>
            <a:r>
              <a:rPr lang="zh-CN" altLang="en-US" sz="2800"/>
              <a:t>的</a:t>
            </a:r>
            <a:r>
              <a:rPr lang="en-US" altLang="zh-CN" sz="2800"/>
              <a:t>CS</a:t>
            </a:r>
            <a:r>
              <a:rPr lang="zh-CN" altLang="en-US" sz="2800"/>
              <a:t>变为当前分配的代码段值，</a:t>
            </a:r>
            <a:r>
              <a:rPr lang="en-US" altLang="zh-CN" sz="2800"/>
              <a:t>IP</a:t>
            </a:r>
            <a:r>
              <a:rPr lang="zh-CN" altLang="en-US" sz="2800"/>
              <a:t>为第一条指令的偏移，从而开始程序的执行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682379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代码段</a:t>
            </a:r>
            <a:r>
              <a:rPr lang="zh-CN" altLang="en-US" sz="2800" b="1"/>
              <a:t>（</a:t>
            </a:r>
            <a:r>
              <a:rPr lang="en-US" altLang="zh-CN" sz="2800" b="1"/>
              <a:t>Code Segment</a:t>
            </a:r>
            <a:r>
              <a:rPr lang="zh-CN" altLang="en-US" sz="2800" b="1"/>
              <a:t>）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代码段用来存放程序的指令序列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代码段寄存器</a:t>
            </a:r>
            <a:r>
              <a:rPr lang="en-US" altLang="zh-CN" sz="2800"/>
              <a:t>CS</a:t>
            </a:r>
            <a:r>
              <a:rPr lang="zh-CN" altLang="en-US" sz="2800"/>
              <a:t>存放代码段的段地址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指令指针寄存器</a:t>
            </a:r>
            <a:r>
              <a:rPr lang="en-US" altLang="zh-CN" sz="2800"/>
              <a:t>IP</a:t>
            </a:r>
            <a:r>
              <a:rPr lang="zh-CN" altLang="en-US" sz="2800"/>
              <a:t>指示下条指令的偏移地址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处理器利用</a:t>
            </a:r>
            <a:r>
              <a:rPr lang="en-US" altLang="zh-CN"/>
              <a:t>CS:IP</a:t>
            </a:r>
            <a:r>
              <a:rPr lang="zh-CN" altLang="en-US"/>
              <a:t>取得下一条要执行的指令</a:t>
            </a:r>
          </a:p>
        </p:txBody>
      </p:sp>
      <p:pic>
        <p:nvPicPr>
          <p:cNvPr id="46084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05276"/>
      </p:ext>
    </p:extLst>
  </p:cSld>
  <p:clrMapOvr>
    <a:masterClrMapping/>
  </p:clrMapOvr>
  <p:transition spd="med" advClick="0">
    <p:wipe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堆栈段</a:t>
            </a:r>
            <a:r>
              <a:rPr lang="zh-CN" altLang="en-US" sz="2800" b="1"/>
              <a:t>（</a:t>
            </a:r>
            <a:r>
              <a:rPr lang="en-US" altLang="zh-CN" sz="2800" b="1"/>
              <a:t>Stack Segment</a:t>
            </a:r>
            <a:r>
              <a:rPr lang="zh-CN" altLang="en-US" sz="2800" b="1"/>
              <a:t>）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733800"/>
          </a:xfrm>
        </p:spPr>
        <p:txBody>
          <a:bodyPr/>
          <a:lstStyle/>
          <a:p>
            <a:pPr eaLnBrk="1" hangingPunct="1"/>
            <a:r>
              <a:rPr lang="zh-CN" altLang="en-US"/>
              <a:t>堆栈段确定堆栈所在的主存区域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堆栈段寄存器</a:t>
            </a:r>
            <a:r>
              <a:rPr lang="en-US" altLang="zh-CN" sz="3200"/>
              <a:t>SS</a:t>
            </a:r>
            <a:r>
              <a:rPr lang="zh-CN" altLang="en-US" sz="3200"/>
              <a:t>存放堆栈段的段地址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堆栈指针寄存器</a:t>
            </a:r>
            <a:r>
              <a:rPr lang="en-US" altLang="zh-CN" sz="3200"/>
              <a:t>SP</a:t>
            </a:r>
            <a:r>
              <a:rPr lang="zh-CN" altLang="en-US" sz="3200"/>
              <a:t>指示堆栈栈顶的偏移地址</a:t>
            </a:r>
          </a:p>
          <a:p>
            <a:pPr eaLnBrk="1" hangingPunct="1"/>
            <a:r>
              <a:rPr lang="zh-CN" altLang="en-US"/>
              <a:t>处理器利用</a:t>
            </a:r>
            <a:r>
              <a:rPr lang="en-US" altLang="zh-CN"/>
              <a:t>SS:SP</a:t>
            </a:r>
            <a:r>
              <a:rPr lang="zh-CN" altLang="en-US"/>
              <a:t>操作堆栈顶的数据</a:t>
            </a:r>
          </a:p>
        </p:txBody>
      </p:sp>
      <p:pic>
        <p:nvPicPr>
          <p:cNvPr id="47108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634354"/>
      </p:ext>
    </p:extLst>
  </p:cSld>
  <p:clrMapOvr>
    <a:masterClrMapping/>
  </p:clrMapOvr>
  <p:transition spd="med" advClick="0">
    <p:wipe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数据段</a:t>
            </a:r>
            <a:r>
              <a:rPr lang="zh-CN" altLang="en-US" sz="2800" b="1"/>
              <a:t>（</a:t>
            </a:r>
            <a:r>
              <a:rPr lang="en-US" altLang="zh-CN" sz="2800" b="1"/>
              <a:t>Data Segment</a:t>
            </a:r>
            <a:r>
              <a:rPr lang="zh-CN" altLang="en-US" sz="2800" b="1"/>
              <a:t>）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581400"/>
          </a:xfrm>
        </p:spPr>
        <p:txBody>
          <a:bodyPr/>
          <a:lstStyle/>
          <a:p>
            <a:pPr eaLnBrk="1" hangingPunct="1"/>
            <a:r>
              <a:rPr lang="zh-CN" altLang="en-US"/>
              <a:t>数据段存放运行程序所用的数据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数据段寄存器</a:t>
            </a:r>
            <a:r>
              <a:rPr lang="en-US" altLang="zh-CN" sz="3200"/>
              <a:t>DS</a:t>
            </a:r>
            <a:r>
              <a:rPr lang="zh-CN" altLang="en-US" sz="3200"/>
              <a:t>存放数据段的段地址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各种主存寻址方式（有效地址</a:t>
            </a:r>
            <a:r>
              <a:rPr lang="en-US" altLang="zh-CN" sz="3200"/>
              <a:t>EA</a:t>
            </a:r>
            <a:r>
              <a:rPr lang="zh-CN" altLang="en-US" sz="3200"/>
              <a:t>）得到存储器中操作数的偏移地址</a:t>
            </a:r>
            <a:endParaRPr lang="zh-CN" altLang="zh-CN" sz="3200"/>
          </a:p>
          <a:p>
            <a:pPr eaLnBrk="1" hangingPunct="1"/>
            <a:r>
              <a:rPr lang="zh-CN" altLang="en-US"/>
              <a:t>处理器利用</a:t>
            </a:r>
            <a:r>
              <a:rPr lang="en-US" altLang="zh-CN"/>
              <a:t>DS:EA</a:t>
            </a:r>
            <a:r>
              <a:rPr lang="zh-CN" altLang="en-US"/>
              <a:t>存取数据段中的数据</a:t>
            </a:r>
            <a:endParaRPr lang="zh-CN" altLang="zh-CN"/>
          </a:p>
        </p:txBody>
      </p:sp>
      <p:pic>
        <p:nvPicPr>
          <p:cNvPr id="48132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01617"/>
      </p:ext>
    </p:extLst>
  </p:cSld>
  <p:clrMapOvr>
    <a:masterClrMapping/>
  </p:clrMapOvr>
  <p:transition spd="med" advClick="0">
    <p:wipe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附加段</a:t>
            </a:r>
            <a:r>
              <a:rPr lang="zh-CN" altLang="en-US" sz="2800" b="1"/>
              <a:t>（</a:t>
            </a:r>
            <a:r>
              <a:rPr lang="en-US" altLang="zh-CN" sz="2800" b="1"/>
              <a:t>Extra Segment</a:t>
            </a:r>
            <a:r>
              <a:rPr lang="zh-CN" altLang="en-US" sz="2800" b="1"/>
              <a:t>）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附加段是附加的数据段，也用于数据的保存：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附加段寄存器</a:t>
            </a:r>
            <a:r>
              <a:rPr lang="en-US" altLang="zh-CN" sz="2800"/>
              <a:t>ES</a:t>
            </a:r>
            <a:r>
              <a:rPr lang="zh-CN" altLang="en-US" sz="2800"/>
              <a:t>存放附加段的段地址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各种主存寻址方式（有效地址</a:t>
            </a:r>
            <a:r>
              <a:rPr lang="en-US" altLang="zh-CN" sz="2800"/>
              <a:t>EA</a:t>
            </a:r>
            <a:r>
              <a:rPr lang="zh-CN" altLang="en-US" sz="2800"/>
              <a:t>）得到存储器中操作数的偏移地址</a:t>
            </a:r>
            <a:endParaRPr lang="zh-CN" altLang="zh-CN" sz="2800"/>
          </a:p>
          <a:p>
            <a:pPr eaLnBrk="1" hangingPunct="1"/>
            <a:r>
              <a:rPr lang="zh-CN" altLang="en-US" sz="3200"/>
              <a:t>处理器利用</a:t>
            </a:r>
            <a:r>
              <a:rPr lang="en-US" altLang="zh-CN" sz="3200"/>
              <a:t>ES:EA</a:t>
            </a:r>
            <a:r>
              <a:rPr lang="zh-CN" altLang="en-US" sz="3200"/>
              <a:t>存取附加段中的数据</a:t>
            </a:r>
          </a:p>
          <a:p>
            <a:pPr eaLnBrk="1" hangingPunct="1"/>
            <a:r>
              <a:rPr lang="zh-CN" altLang="en-US" sz="3200"/>
              <a:t>串操作指令将附加段作为其目的操作数的存放区域</a:t>
            </a:r>
          </a:p>
        </p:txBody>
      </p:sp>
      <p:pic>
        <p:nvPicPr>
          <p:cNvPr id="49156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251103"/>
      </p:ext>
    </p:extLst>
  </p:cSld>
  <p:clrMapOvr>
    <a:masterClrMapping/>
  </p:clrMapOvr>
  <p:transition spd="med" advClick="0">
    <p:wipe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如何分配各个逻辑段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13650" cy="4267200"/>
          </a:xfrm>
        </p:spPr>
        <p:txBody>
          <a:bodyPr/>
          <a:lstStyle/>
          <a:p>
            <a:pPr eaLnBrk="1" hangingPunct="1"/>
            <a:r>
              <a:rPr lang="zh-CN" altLang="en-US"/>
              <a:t>程序的</a:t>
            </a:r>
            <a:r>
              <a:rPr lang="zh-CN" altLang="en-US">
                <a:solidFill>
                  <a:schemeClr val="accent2"/>
                </a:solidFill>
              </a:rPr>
              <a:t>指令序列</a:t>
            </a:r>
            <a:r>
              <a:rPr lang="zh-CN" altLang="en-US"/>
              <a:t>必须安排在代码段</a:t>
            </a:r>
          </a:p>
          <a:p>
            <a:pPr eaLnBrk="1" hangingPunct="1"/>
            <a:r>
              <a:rPr lang="zh-CN" altLang="en-US"/>
              <a:t>程序使用的</a:t>
            </a:r>
            <a:r>
              <a:rPr lang="zh-CN" altLang="en-US">
                <a:solidFill>
                  <a:schemeClr val="accent2"/>
                </a:solidFill>
              </a:rPr>
              <a:t>堆栈</a:t>
            </a:r>
            <a:r>
              <a:rPr lang="zh-CN" altLang="en-US"/>
              <a:t>一定在堆栈段</a:t>
            </a:r>
          </a:p>
          <a:p>
            <a:pPr eaLnBrk="1" hangingPunct="1"/>
            <a:r>
              <a:rPr lang="zh-CN" altLang="en-US"/>
              <a:t>程序中的</a:t>
            </a:r>
            <a:r>
              <a:rPr lang="zh-CN" altLang="en-US">
                <a:solidFill>
                  <a:schemeClr val="accent2"/>
                </a:solidFill>
              </a:rPr>
              <a:t>数据</a:t>
            </a:r>
            <a:r>
              <a:rPr lang="zh-CN" altLang="en-US"/>
              <a:t>默认是安排在数据段，也经常安排在附加段，尤其是串操作的目的区必须是附加段</a:t>
            </a:r>
          </a:p>
          <a:p>
            <a:pPr eaLnBrk="1" hangingPunct="1"/>
            <a:r>
              <a:rPr lang="zh-CN" altLang="en-US"/>
              <a:t>数据的存放比较灵活，实际上可以存放在任何一种逻辑段中</a:t>
            </a:r>
          </a:p>
        </p:txBody>
      </p:sp>
      <p:sp>
        <p:nvSpPr>
          <p:cNvPr id="121862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38200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78100439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段超越前缀指令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没有指明时，一般的数据访问在</a:t>
            </a:r>
            <a:r>
              <a:rPr lang="en-US" altLang="zh-CN" sz="3200">
                <a:latin typeface="宋体" panose="02010600030101010101" pitchFamily="2" charset="-122"/>
              </a:rPr>
              <a:t>DS</a:t>
            </a:r>
            <a:r>
              <a:rPr lang="zh-CN" altLang="en-US" sz="3200">
                <a:latin typeface="宋体" panose="02010600030101010101" pitchFamily="2" charset="-122"/>
              </a:rPr>
              <a:t>段；使用</a:t>
            </a:r>
            <a:r>
              <a:rPr lang="en-US" altLang="zh-CN" sz="3200">
                <a:latin typeface="宋体" panose="02010600030101010101" pitchFamily="2" charset="-122"/>
              </a:rPr>
              <a:t>BP</a:t>
            </a:r>
            <a:r>
              <a:rPr lang="zh-CN" altLang="en-US" sz="3200">
                <a:latin typeface="宋体" panose="02010600030101010101" pitchFamily="2" charset="-122"/>
              </a:rPr>
              <a:t>访问主存，则在</a:t>
            </a:r>
            <a:r>
              <a:rPr lang="en-US" altLang="zh-CN" sz="3200">
                <a:latin typeface="宋体" panose="02010600030101010101" pitchFamily="2" charset="-122"/>
              </a:rPr>
              <a:t>SS</a:t>
            </a:r>
            <a:r>
              <a:rPr lang="zh-CN" altLang="en-US" sz="3200">
                <a:latin typeface="宋体" panose="02010600030101010101" pitchFamily="2" charset="-122"/>
              </a:rPr>
              <a:t>段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默认的情况允许改变，需要使用段超越前缀指令；</a:t>
            </a:r>
            <a:r>
              <a:rPr lang="en-US" altLang="zh-CN" sz="3200">
                <a:latin typeface="宋体" panose="02010600030101010101" pitchFamily="2" charset="-122"/>
              </a:rPr>
              <a:t>8086</a:t>
            </a:r>
            <a:r>
              <a:rPr lang="zh-CN" altLang="en-US" sz="3200">
                <a:latin typeface="宋体" panose="02010600030101010101" pitchFamily="2" charset="-122"/>
              </a:rPr>
              <a:t>指令系统中有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个：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CS:	</a:t>
            </a:r>
            <a:r>
              <a:rPr lang="zh-CN" altLang="en-US" sz="2400">
                <a:latin typeface="宋体" panose="02010600030101010101" pitchFamily="2" charset="-122"/>
              </a:rPr>
              <a:t>；代码段超越，使用代码段的数据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SS: 	</a:t>
            </a:r>
            <a:r>
              <a:rPr lang="zh-CN" altLang="en-US" sz="2400">
                <a:latin typeface="宋体" panose="02010600030101010101" pitchFamily="2" charset="-122"/>
              </a:rPr>
              <a:t>；堆栈段超越，使用堆栈段的数据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DS: 	</a:t>
            </a:r>
            <a:r>
              <a:rPr lang="zh-CN" altLang="en-US" sz="2400">
                <a:latin typeface="宋体" panose="02010600030101010101" pitchFamily="2" charset="-122"/>
              </a:rPr>
              <a:t>；数据段超越，使用数据段的数据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ES: 	</a:t>
            </a:r>
            <a:r>
              <a:rPr lang="zh-CN" altLang="en-US" sz="2400">
                <a:latin typeface="宋体" panose="02010600030101010101" pitchFamily="2" charset="-122"/>
              </a:rPr>
              <a:t>；附加段超越，使用附加段的数据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7696200" y="838200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4453756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段超越的示例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41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没有段超越的指令实例：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MOV AX,[2000H]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AX←DS:[2000H]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；从默认的</a:t>
            </a:r>
            <a:r>
              <a:rPr lang="en-US" altLang="zh-CN">
                <a:latin typeface="宋体" panose="02010600030101010101" pitchFamily="2" charset="-122"/>
              </a:rPr>
              <a:t>DS</a:t>
            </a:r>
            <a:r>
              <a:rPr lang="zh-CN" altLang="en-US">
                <a:latin typeface="宋体" panose="02010600030101010101" pitchFamily="2" charset="-122"/>
              </a:rPr>
              <a:t>数据段取出数据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采用段超越前缀的指令实例：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MOV AX,ES:[2000H]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AX←ES:[2000H]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；从指定的</a:t>
            </a:r>
            <a:r>
              <a:rPr lang="en-US" altLang="zh-CN">
                <a:latin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</a:rPr>
              <a:t>附加段取出数据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7696200" y="838200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总结</a:t>
            </a:r>
          </a:p>
        </p:txBody>
      </p:sp>
      <p:pic>
        <p:nvPicPr>
          <p:cNvPr id="5222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5814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0421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段寄存器的使用规定</a:t>
            </a:r>
          </a:p>
        </p:txBody>
      </p:sp>
      <p:graphicFrame>
        <p:nvGraphicFramePr>
          <p:cNvPr id="125040" name="Group 112"/>
          <p:cNvGraphicFramePr>
            <a:graphicFrameLocks noGrp="1"/>
          </p:cNvGraphicFramePr>
          <p:nvPr/>
        </p:nvGraphicFramePr>
        <p:xfrm>
          <a:off x="793750" y="1676400"/>
          <a:ext cx="7696200" cy="4187882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访问存储器的方式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默认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可超越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偏移地址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取指令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IP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堆栈操作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SP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一般数据访问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SS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有效地址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BP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基址的寻址方式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DS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有效地址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串操作的源操作数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SS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串操作的目的操作数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ES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1932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76200"/>
            <a:ext cx="4090988" cy="838200"/>
          </a:xfrm>
        </p:spPr>
        <p:txBody>
          <a:bodyPr/>
          <a:lstStyle/>
          <a:p>
            <a:pPr eaLnBrk="1" hangingPunct="1"/>
            <a:r>
              <a:rPr lang="zh-CN" altLang="en-US" b="1"/>
              <a:t>总  结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143000"/>
            <a:ext cx="8001000" cy="5357813"/>
          </a:xfrm>
        </p:spPr>
        <p:txBody>
          <a:bodyPr/>
          <a:lstStyle/>
          <a:p>
            <a:pPr eaLnBrk="1" hangingPunct="1"/>
            <a:r>
              <a:rPr lang="zh-CN" altLang="en-US"/>
              <a:t>程序到底是怎么执行的？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指令和数据都在内存中</a:t>
            </a:r>
            <a:endParaRPr lang="en-US" altLang="zh-CN" sz="2800"/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/>
              <a:t>BIU</a:t>
            </a:r>
            <a:r>
              <a:rPr lang="zh-CN" altLang="en-US" sz="2800"/>
              <a:t>与</a:t>
            </a:r>
            <a:r>
              <a:rPr lang="en-US" altLang="zh-CN" sz="2800"/>
              <a:t>EU</a:t>
            </a:r>
            <a:r>
              <a:rPr lang="zh-CN" altLang="en-US" sz="2800"/>
              <a:t>是并行执行的</a:t>
            </a:r>
            <a:endParaRPr lang="en-US" altLang="zh-CN" sz="2800"/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/>
              <a:t>BIU</a:t>
            </a:r>
            <a:r>
              <a:rPr lang="zh-CN" altLang="en-US" sz="2800"/>
              <a:t>负责取指令和存取操作数</a:t>
            </a:r>
            <a:endParaRPr lang="en-US" altLang="zh-CN" sz="2800"/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/>
              <a:t>EU</a:t>
            </a:r>
            <a:r>
              <a:rPr lang="zh-CN" altLang="en-US" sz="2800"/>
              <a:t>负责译码和指令的执行</a:t>
            </a:r>
            <a:endParaRPr lang="en-US" altLang="zh-CN" sz="2800"/>
          </a:p>
          <a:p>
            <a:pPr eaLnBrk="1" hangingPunct="1">
              <a:spcBef>
                <a:spcPct val="50000"/>
              </a:spcBef>
              <a:buSzTx/>
            </a:pPr>
            <a:r>
              <a:rPr lang="zh-CN" altLang="en-US"/>
              <a:t>分析</a:t>
            </a:r>
            <a:endParaRPr lang="en-US" altLang="zh-CN"/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/>
              <a:t>C</a:t>
            </a:r>
            <a:r>
              <a:rPr lang="zh-CN" altLang="en-US" sz="2800"/>
              <a:t>用变量（内存单元），慢。</a:t>
            </a:r>
            <a:endParaRPr lang="en-US" altLang="zh-CN" sz="2800"/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汇编语言尽量用寄存器、立即数，快。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947814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存储器的分段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733800"/>
          </a:xfrm>
        </p:spPr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对逻辑段</a:t>
            </a:r>
            <a:r>
              <a:rPr lang="zh-CN" altLang="en-US">
                <a:solidFill>
                  <a:schemeClr val="accent2"/>
                </a:solidFill>
              </a:rPr>
              <a:t>要求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段地址低</a:t>
            </a:r>
            <a:r>
              <a:rPr lang="en-US" altLang="zh-CN"/>
              <a:t>4</a:t>
            </a:r>
            <a:r>
              <a:rPr lang="zh-CN" altLang="en-US"/>
              <a:t>位均为</a:t>
            </a:r>
            <a:r>
              <a:rPr lang="en-US" altLang="zh-CN"/>
              <a:t>0</a:t>
            </a:r>
          </a:p>
          <a:p>
            <a:pPr lvl="1" eaLnBrk="1" hangingPunct="1"/>
            <a:r>
              <a:rPr lang="zh-CN" altLang="en-US"/>
              <a:t>每段最大不超过</a:t>
            </a:r>
            <a:r>
              <a:rPr lang="en-US" altLang="zh-CN"/>
              <a:t>64KB</a:t>
            </a:r>
          </a:p>
          <a:p>
            <a:pPr eaLnBrk="1" hangingPunct="1"/>
            <a:r>
              <a:rPr lang="en-US" altLang="zh-CN"/>
              <a:t>8086</a:t>
            </a:r>
            <a:r>
              <a:rPr lang="zh-CN" altLang="en-US"/>
              <a:t>对逻辑段</a:t>
            </a:r>
            <a:r>
              <a:rPr lang="zh-CN" altLang="en-US">
                <a:solidFill>
                  <a:schemeClr val="accent2"/>
                </a:solidFill>
              </a:rPr>
              <a:t>并不要求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必须是</a:t>
            </a:r>
            <a:r>
              <a:rPr lang="en-US" altLang="zh-CN"/>
              <a:t>64KB</a:t>
            </a:r>
          </a:p>
          <a:p>
            <a:pPr lvl="1" eaLnBrk="1" hangingPunct="1"/>
            <a:r>
              <a:rPr lang="zh-CN" altLang="en-US"/>
              <a:t>各段之间完全分开（即可以重叠）</a:t>
            </a:r>
          </a:p>
        </p:txBody>
      </p:sp>
      <p:sp>
        <p:nvSpPr>
          <p:cNvPr id="125958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00800" y="1676400"/>
            <a:ext cx="1752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各段独立</a:t>
            </a:r>
          </a:p>
        </p:txBody>
      </p:sp>
      <p:sp>
        <p:nvSpPr>
          <p:cNvPr id="125959" name="AutoShap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400800" y="2743200"/>
            <a:ext cx="1752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各段重叠</a:t>
            </a:r>
          </a:p>
        </p:txBody>
      </p:sp>
      <p:sp>
        <p:nvSpPr>
          <p:cNvPr id="125960" name="AutoShap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95400" y="5562600"/>
            <a:ext cx="2514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最</a:t>
            </a:r>
            <a:r>
              <a:rPr lang="zh-CN" altLang="en-US" b="1" i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多</a:t>
            </a: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多少段？</a:t>
            </a:r>
          </a:p>
        </p:txBody>
      </p:sp>
      <p:sp>
        <p:nvSpPr>
          <p:cNvPr id="125961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29200" y="5562600"/>
            <a:ext cx="2514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最</a:t>
            </a:r>
            <a:r>
              <a:rPr lang="zh-CN" altLang="en-US" b="1" i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少</a:t>
            </a: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多少段？</a:t>
            </a:r>
          </a:p>
        </p:txBody>
      </p:sp>
    </p:spTree>
    <p:extLst>
      <p:ext uri="{BB962C8B-B14F-4D97-AF65-F5344CB8AC3E}">
        <p14:creationId xmlns:p14="http://schemas.microsoft.com/office/powerpoint/2010/main" val="418422163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12596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u="sng"/>
              <a:t>各个逻辑段独立</a:t>
            </a:r>
            <a:endParaRPr lang="zh-CN" altLang="en-US" u="sng"/>
          </a:p>
        </p:txBody>
      </p:sp>
      <p:pic>
        <p:nvPicPr>
          <p:cNvPr id="55299" name="Picture 4" descr="hbja204a"/>
          <p:cNvPicPr>
            <a:picLocks noChangeAspect="1" noChangeArrowheads="1"/>
          </p:cNvPicPr>
          <p:nvPr/>
        </p:nvPicPr>
        <p:blipFill>
          <a:blip r:embed="rId2">
            <a:lum contrast="4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248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124534"/>
      </p:ext>
    </p:extLst>
  </p:cSld>
  <p:clrMapOvr>
    <a:masterClrMapping/>
  </p:clrMapOvr>
  <p:transition spd="med" advClick="0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971800" cy="685800"/>
          </a:xfrm>
        </p:spPr>
        <p:txBody>
          <a:bodyPr/>
          <a:lstStyle/>
          <a:p>
            <a:pPr eaLnBrk="1" hangingPunct="1"/>
            <a:r>
              <a:rPr lang="zh-CN" altLang="en-US" sz="2800" u="sng"/>
              <a:t>各个逻辑段重叠</a:t>
            </a:r>
            <a:endParaRPr lang="zh-CN" altLang="en-US" u="sng"/>
          </a:p>
        </p:txBody>
      </p:sp>
      <p:pic>
        <p:nvPicPr>
          <p:cNvPr id="56323" name="Picture 4" descr="hbja204b"/>
          <p:cNvPicPr>
            <a:picLocks noChangeAspect="1" noChangeArrowheads="1"/>
          </p:cNvPicPr>
          <p:nvPr/>
        </p:nvPicPr>
        <p:blipFill>
          <a:blip r:embed="rId2">
            <a:lum contrast="3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086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303022"/>
      </p:ext>
    </p:extLst>
  </p:cSld>
  <p:clrMapOvr>
    <a:masterClrMapping/>
  </p:clrMapOvr>
  <p:transition spd="med" advClick="0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1MB</a:t>
            </a:r>
            <a:r>
              <a:rPr lang="zh-CN" altLang="en-US"/>
              <a:t>空间的分段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162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空间最多能分成多少个段？</a:t>
            </a:r>
            <a:endParaRPr lang="zh-CN" altLang="en-US" sz="32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每隔</a:t>
            </a:r>
            <a:r>
              <a:rPr lang="en-US" altLang="zh-CN" sz="32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个存储单元就可以开始一个段，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所以</a:t>
            </a:r>
            <a:r>
              <a:rPr lang="en-US" altLang="zh-CN" sz="3200">
                <a:latin typeface="宋体" panose="02010600030101010101" pitchFamily="2" charset="-122"/>
              </a:rPr>
              <a:t>1MB</a:t>
            </a:r>
            <a:r>
              <a:rPr lang="zh-CN" altLang="en-US" sz="3200">
                <a:latin typeface="宋体" panose="02010600030101010101" pitchFamily="2" charset="-122"/>
              </a:rPr>
              <a:t>最多可以有：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20</a:t>
            </a:r>
            <a:r>
              <a:rPr lang="en-US" altLang="zh-CN" sz="3200">
                <a:latin typeface="宋体" panose="02010600030101010101" pitchFamily="2" charset="-122"/>
              </a:rPr>
              <a:t>÷16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en-US" altLang="zh-CN" sz="3200">
                <a:latin typeface="宋体" panose="02010600030101010101" pitchFamily="2" charset="-122"/>
              </a:rPr>
              <a:t>64K </a:t>
            </a:r>
            <a:r>
              <a:rPr lang="zh-CN" altLang="en-US" sz="3200">
                <a:latin typeface="宋体" panose="02010600030101010101" pitchFamily="2" charset="-122"/>
              </a:rPr>
              <a:t>个段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空间最少能分成多少个段？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每隔</a:t>
            </a:r>
            <a:r>
              <a:rPr lang="en-US" altLang="zh-CN" sz="3200">
                <a:latin typeface="宋体" panose="02010600030101010101" pitchFamily="2" charset="-122"/>
              </a:rPr>
              <a:t>64K</a:t>
            </a:r>
            <a:r>
              <a:rPr lang="zh-CN" altLang="en-US" sz="3200">
                <a:latin typeface="宋体" panose="02010600030101010101" pitchFamily="2" charset="-122"/>
              </a:rPr>
              <a:t>个存储单元开始一个段，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所以</a:t>
            </a:r>
            <a:r>
              <a:rPr lang="en-US" altLang="zh-CN" sz="3200">
                <a:latin typeface="宋体" panose="02010600030101010101" pitchFamily="2" charset="-122"/>
              </a:rPr>
              <a:t>1MB</a:t>
            </a:r>
            <a:r>
              <a:rPr lang="zh-CN" altLang="en-US" sz="3200">
                <a:latin typeface="宋体" panose="02010600030101010101" pitchFamily="2" charset="-122"/>
              </a:rPr>
              <a:t>最少可以有：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20</a:t>
            </a:r>
            <a:r>
              <a:rPr lang="en-US" altLang="zh-CN" sz="3200">
                <a:latin typeface="宋体" panose="02010600030101010101" pitchFamily="2" charset="-122"/>
              </a:rPr>
              <a:t>÷2</a:t>
            </a:r>
            <a:r>
              <a:rPr lang="en-US" altLang="zh-CN" sz="3200" baseline="300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en-US" altLang="zh-CN" sz="3200">
                <a:latin typeface="宋体" panose="02010600030101010101" pitchFamily="2" charset="-122"/>
              </a:rPr>
              <a:t>16</a:t>
            </a:r>
            <a:r>
              <a:rPr lang="zh-CN" altLang="zh-CN" sz="3200">
                <a:latin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</a:rPr>
              <a:t>个段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pic>
        <p:nvPicPr>
          <p:cNvPr id="57348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91885"/>
      </p:ext>
    </p:extLst>
  </p:cSld>
  <p:clrMapOvr>
    <a:masterClrMapping/>
  </p:clrMapOvr>
  <p:transition spd="med" advClick="0">
    <p:checke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886200"/>
          </a:xfrm>
        </p:spPr>
        <p:txBody>
          <a:bodyPr/>
          <a:lstStyle/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有</a:t>
            </a:r>
            <a:r>
              <a:rPr lang="en-US" altLang="zh-CN" sz="3200"/>
              <a:t>8</a:t>
            </a:r>
            <a:r>
              <a:rPr lang="zh-CN" altLang="en-US" sz="3200"/>
              <a:t>个</a:t>
            </a:r>
            <a:r>
              <a:rPr lang="en-US" altLang="zh-CN" sz="3200"/>
              <a:t>8</a:t>
            </a:r>
            <a:r>
              <a:rPr lang="zh-CN" altLang="en-US" sz="3200"/>
              <a:t>位通用寄存器、</a:t>
            </a:r>
            <a:r>
              <a:rPr lang="en-US" altLang="zh-CN" sz="3200"/>
              <a:t>8</a:t>
            </a:r>
            <a:r>
              <a:rPr lang="zh-CN" altLang="en-US" sz="3200"/>
              <a:t>个</a:t>
            </a:r>
            <a:r>
              <a:rPr lang="en-US" altLang="zh-CN" sz="3200"/>
              <a:t>16</a:t>
            </a:r>
            <a:r>
              <a:rPr lang="zh-CN" altLang="en-US" sz="3200"/>
              <a:t>位通用寄存器</a:t>
            </a:r>
          </a:p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有</a:t>
            </a:r>
            <a:r>
              <a:rPr lang="en-US" altLang="zh-CN" sz="3200"/>
              <a:t>6</a:t>
            </a:r>
            <a:r>
              <a:rPr lang="zh-CN" altLang="en-US" sz="3200"/>
              <a:t>个状态标志和</a:t>
            </a:r>
            <a:r>
              <a:rPr lang="en-US" altLang="zh-CN" sz="3200"/>
              <a:t>3</a:t>
            </a:r>
            <a:r>
              <a:rPr lang="zh-CN" altLang="en-US" sz="3200"/>
              <a:t>个控制标志</a:t>
            </a:r>
          </a:p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将</a:t>
            </a:r>
            <a:r>
              <a:rPr lang="en-US" altLang="zh-CN" sz="3200"/>
              <a:t>1MB</a:t>
            </a:r>
            <a:r>
              <a:rPr lang="zh-CN" altLang="en-US" sz="3200"/>
              <a:t>存储空间分段管理，有</a:t>
            </a:r>
            <a:r>
              <a:rPr lang="en-US" altLang="zh-CN" sz="3200"/>
              <a:t>4</a:t>
            </a:r>
            <a:r>
              <a:rPr lang="zh-CN" altLang="en-US" sz="3200"/>
              <a:t>个段寄存器，对应</a:t>
            </a:r>
            <a:r>
              <a:rPr lang="en-US" altLang="zh-CN" sz="3200"/>
              <a:t>4</a:t>
            </a:r>
            <a:r>
              <a:rPr lang="zh-CN" altLang="en-US" sz="3200"/>
              <a:t>种逻辑段</a:t>
            </a:r>
          </a:p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有</a:t>
            </a:r>
            <a:r>
              <a:rPr lang="en-US" altLang="zh-CN" sz="3200"/>
              <a:t>4</a:t>
            </a:r>
            <a:r>
              <a:rPr lang="zh-CN" altLang="en-US" sz="3200"/>
              <a:t>个段超越前缀指令，用于明确指定数据所在的逻辑段</a:t>
            </a:r>
          </a:p>
        </p:txBody>
      </p:sp>
    </p:spTree>
    <p:extLst>
      <p:ext uri="{BB962C8B-B14F-4D97-AF65-F5344CB8AC3E}">
        <p14:creationId xmlns:p14="http://schemas.microsoft.com/office/powerpoint/2010/main" val="2885031548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3048000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800" u="sng"/>
              <a:t>逻辑段分配</a:t>
            </a:r>
          </a:p>
        </p:txBody>
      </p:sp>
      <p:pic>
        <p:nvPicPr>
          <p:cNvPr id="59395" name="Picture 3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7650" name="ShockwaveFlash1" r:id="rId2" imgW="7707240" imgH="5791320"/>
        </mc:Choice>
        <mc:Fallback>
          <p:control name="ShockwaveFlash1" r:id="rId2" imgW="7707240" imgH="5791320">
            <p:pic>
              <p:nvPicPr>
                <p:cNvPr id="5939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62000" y="762000"/>
                  <a:ext cx="7707313" cy="579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69138696"/>
      </p:ext>
    </p:extLst>
  </p:cSld>
  <p:clrMapOvr>
    <a:masterClrMapping/>
  </p:clrMapOvr>
  <p:transition spd="slow" advClick="0">
    <p:split orient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/>
              <a:t>8088</a:t>
            </a:r>
            <a:r>
              <a:rPr lang="zh-CN" altLang="en-US" sz="2400" u="sng"/>
              <a:t>的指令执行示例</a:t>
            </a:r>
          </a:p>
        </p:txBody>
      </p:sp>
      <p:pic>
        <p:nvPicPr>
          <p:cNvPr id="60419" name="Picture 3" descr="14_6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8674" name="ShockwaveFlash1" r:id="rId2" imgW="9144000" imgH="6326280"/>
        </mc:Choice>
        <mc:Fallback>
          <p:control name="ShockwaveFlash1" r:id="rId2" imgW="9144000" imgH="6326280">
            <p:pic>
              <p:nvPicPr>
                <p:cNvPr id="60421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64286309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11021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954" dirty="0"/>
              <a:t>ANSI</a:t>
            </a:r>
            <a:r>
              <a:rPr lang="zh-CN" altLang="en-US" sz="2954" dirty="0"/>
              <a:t>编码</a:t>
            </a:r>
            <a:endParaRPr lang="en-US" altLang="zh-CN" sz="2954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</a:t>
            </a:r>
            <a:r>
              <a:rPr lang="zh-CN" altLang="en-US" sz="2800" dirty="0"/>
              <a:t>英文字符以及符号用</a:t>
            </a:r>
            <a:r>
              <a:rPr lang="en-US" altLang="zh-CN" sz="2800" dirty="0"/>
              <a:t>ASCII</a:t>
            </a:r>
            <a:r>
              <a:rPr lang="zh-CN" altLang="en-US" sz="2800" dirty="0"/>
              <a:t>编码</a:t>
            </a:r>
            <a:r>
              <a:rPr lang="en-US" altLang="zh-CN" sz="2800" dirty="0"/>
              <a:t>0-7FH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</a:t>
            </a:r>
            <a:r>
              <a:rPr lang="zh-CN" altLang="en-US" sz="2954" dirty="0"/>
              <a:t>不同语言的操作系统的字符集</a:t>
            </a:r>
            <a:r>
              <a:rPr lang="en-US" altLang="zh-CN" sz="2954" dirty="0"/>
              <a:t>ANSI</a:t>
            </a:r>
            <a:r>
              <a:rPr lang="zh-CN" altLang="en-US" sz="2954" dirty="0"/>
              <a:t>编码不同：简体</a:t>
            </a:r>
            <a:r>
              <a:rPr lang="en-US" altLang="zh-CN" sz="2954" dirty="0"/>
              <a:t>OS</a:t>
            </a:r>
            <a:r>
              <a:rPr lang="zh-CN" altLang="en-US" dirty="0"/>
              <a:t>等采用</a:t>
            </a:r>
            <a:r>
              <a:rPr lang="en-US" altLang="zh-CN" dirty="0"/>
              <a:t>GBK</a:t>
            </a:r>
            <a:r>
              <a:rPr lang="zh-CN" altLang="en-US" dirty="0"/>
              <a:t>编码（</a:t>
            </a:r>
            <a:r>
              <a:rPr lang="en-US" altLang="zh-CN" dirty="0"/>
              <a:t>GB2312-80</a:t>
            </a:r>
            <a:r>
              <a:rPr lang="zh-CN" altLang="en-US" dirty="0"/>
              <a:t>的扩充）；繁体</a:t>
            </a:r>
            <a:r>
              <a:rPr lang="en-US" altLang="zh-CN" dirty="0"/>
              <a:t>OS</a:t>
            </a:r>
            <a:r>
              <a:rPr lang="zh-CN" altLang="en-US" dirty="0"/>
              <a:t>采用</a:t>
            </a:r>
            <a:r>
              <a:rPr lang="en-US" altLang="zh-CN" dirty="0"/>
              <a:t>BIG5</a:t>
            </a:r>
            <a:r>
              <a:rPr lang="zh-CN" altLang="en-US" dirty="0"/>
              <a:t>；日文</a:t>
            </a:r>
            <a:r>
              <a:rPr lang="en-US" altLang="zh-CN" dirty="0"/>
              <a:t>OS</a:t>
            </a:r>
            <a:r>
              <a:rPr lang="zh-CN" altLang="en-US" dirty="0"/>
              <a:t>采用</a:t>
            </a:r>
            <a:r>
              <a:rPr lang="en-US" altLang="zh-CN" dirty="0"/>
              <a:t>JIS</a:t>
            </a:r>
            <a:r>
              <a:rPr lang="zh-CN" altLang="en-US" dirty="0"/>
              <a:t>编码。</a:t>
            </a:r>
            <a:endParaRPr lang="en-US" altLang="zh-CN" dirty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ANSI</a:t>
            </a:r>
            <a:r>
              <a:rPr lang="zh-CN" altLang="en-US" dirty="0"/>
              <a:t>编码不能兼容通用。所以也有了中日韩的</a:t>
            </a:r>
            <a:r>
              <a:rPr lang="en-US" altLang="zh-CN" dirty="0"/>
              <a:t>CJK</a:t>
            </a:r>
            <a:r>
              <a:rPr lang="zh-CN" altLang="en-US" dirty="0"/>
              <a:t>编码，再然后有了统一的</a:t>
            </a:r>
            <a:r>
              <a:rPr lang="en-US" altLang="zh-CN" dirty="0"/>
              <a:t>Unicode</a:t>
            </a:r>
            <a:r>
              <a:rPr lang="zh-CN" altLang="en-US" dirty="0"/>
              <a:t>编码。</a:t>
            </a:r>
            <a:r>
              <a:rPr lang="en-US" altLang="zh-CN" dirty="0"/>
              <a:t>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2.    </a:t>
            </a:r>
            <a:r>
              <a:rPr lang="zh-CN" altLang="en-US" sz="4800" b="1">
                <a:latin typeface="华文新魏" panose="02010800040101010101" pitchFamily="2" charset="-122"/>
                <a:cs typeface="Times New Roman" panose="02020603050405020304" pitchFamily="18" charset="0"/>
              </a:rPr>
              <a:t>汉字编码</a:t>
            </a:r>
            <a:endParaRPr lang="zh-CN" altLang="zh-CN" sz="48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900987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编码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7445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个双字节编码：每个字节首位为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，第一个字节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A1-FE,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第二个字节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A1-FE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94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区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94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位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GBK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编码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加入繁体字和一些符号，首字节大于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7F,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第二字节不限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GB18030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大字符集编码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160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万个汉字及各民族字符以及符号，四字节编码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单字节：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0-7F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双字节：第一字节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81-FE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第二字节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40-FE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（不包括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7F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）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四字节：第一字节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81-FE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第二字节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30-39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第三字节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81-FE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第四字节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30-39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CJK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编码：中日韩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字节编码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统一编码：全世界文字统一的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编码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</a:t>
            </a:r>
            <a:r>
              <a:rPr lang="en-US" altLang="zh-CN"/>
              <a:t>.  8086</a:t>
            </a:r>
            <a:r>
              <a:rPr lang="zh-CN" altLang="en-US"/>
              <a:t>的寄存器组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对汇编语言程序员来说，</a:t>
            </a:r>
            <a:r>
              <a:rPr lang="en-US" altLang="zh-CN">
                <a:hlinkClick r:id="rId2" action="ppaction://hlinksldjump"/>
              </a:rPr>
              <a:t>8086</a:t>
            </a:r>
            <a:r>
              <a:rPr lang="zh-CN" altLang="en-US">
                <a:hlinkClick r:id="rId2" action="ppaction://hlinksldjump"/>
              </a:rPr>
              <a:t>内部结构</a:t>
            </a:r>
            <a:r>
              <a:rPr lang="zh-CN" altLang="en-US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 执行单元</a:t>
            </a:r>
            <a:r>
              <a:rPr lang="en-US" altLang="zh-CN"/>
              <a:t>EU 8</a:t>
            </a:r>
            <a:r>
              <a:rPr lang="zh-CN" altLang="en-US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  </a:t>
            </a:r>
            <a:r>
              <a:rPr lang="en-US" altLang="zh-CN"/>
              <a:t>1</a:t>
            </a:r>
            <a:r>
              <a:rPr lang="zh-CN" altLang="en-US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  </a:t>
            </a:r>
            <a:r>
              <a:rPr lang="en-US" altLang="zh-CN"/>
              <a:t>1</a:t>
            </a:r>
            <a:r>
              <a:rPr lang="zh-CN" altLang="en-US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  </a:t>
            </a:r>
            <a:r>
              <a:rPr lang="en-US" altLang="zh-CN"/>
              <a:t>4</a:t>
            </a:r>
            <a:r>
              <a:rPr lang="zh-CN" altLang="en-US"/>
              <a:t>个段寄存器</a:t>
            </a:r>
          </a:p>
        </p:txBody>
      </p:sp>
    </p:spTree>
    <p:extLst>
      <p:ext uri="{BB962C8B-B14F-4D97-AF65-F5344CB8AC3E}">
        <p14:creationId xmlns:p14="http://schemas.microsoft.com/office/powerpoint/2010/main" val="69970973"/>
      </p:ext>
    </p:extLst>
  </p:cSld>
  <p:clrMapOvr>
    <a:masterClrMapping/>
  </p:clrMapOvr>
  <p:transition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标准键盘输入：标准英文键盘输入 </a:t>
            </a:r>
            <a:endParaRPr lang="en-US" altLang="zh-CN" sz="28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余种编码方法</a:t>
            </a: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拼音输入：微软、搜狗、百度</a:t>
            </a: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字形编码：五笔字型、首尾码、。。。。</a:t>
            </a: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数字编码：区位码、电报码</a:t>
            </a: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输入法软件将按键组合转换为内码存储和处理</a:t>
            </a:r>
            <a:endParaRPr lang="en-US" altLang="zh-CN" sz="24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整字大键盘输入：部 阵</a:t>
            </a:r>
          </a:p>
          <a:p>
            <a:pPr marL="457200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手写输入</a:t>
            </a:r>
            <a:endParaRPr lang="en-US" altLang="zh-CN" sz="28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手写输入、笔输入。</a:t>
            </a:r>
            <a:endParaRPr lang="en-US" altLang="zh-CN" sz="24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笔划的模式识别技术</a:t>
            </a:r>
          </a:p>
          <a:p>
            <a:pPr marL="457200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语音输入</a:t>
            </a:r>
            <a:endParaRPr lang="en-US" altLang="zh-CN" sz="28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语音识别技术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05163" y="115888"/>
            <a:ext cx="2960687" cy="838200"/>
          </a:xfrm>
        </p:spPr>
        <p:txBody>
          <a:bodyPr/>
          <a:lstStyle/>
          <a:p>
            <a:pPr eaLnBrk="1" hangingPunct="1"/>
            <a:r>
              <a:rPr lang="zh-CN" altLang="en-US" sz="4400" b="1"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汉字输入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2627313" y="0"/>
            <a:ext cx="2960687" cy="838200"/>
          </a:xfrm>
        </p:spPr>
        <p:txBody>
          <a:bodyPr/>
          <a:lstStyle/>
          <a:p>
            <a:pPr eaLnBrk="1" hangingPunct="1"/>
            <a:r>
              <a:rPr lang="zh-CN" altLang="en-US" sz="4400" b="1"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汉字显示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397750" cy="1404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>
                <a:latin typeface="宋体" panose="02010600030101010101" pitchFamily="2" charset="-122"/>
                <a:cs typeface="Times New Roman" panose="02020603050405020304" pitchFamily="18" charset="0"/>
              </a:rPr>
              <a:t>字模库：硬盘、打印机</a:t>
            </a:r>
            <a:r>
              <a:rPr lang="en-US" altLang="zh-CN" sz="2400" b="0">
                <a:latin typeface="宋体" panose="02010600030101010101" pitchFamily="2" charset="-122"/>
                <a:cs typeface="Times New Roman" panose="02020603050405020304" pitchFamily="18" charset="0"/>
              </a:rPr>
              <a:t>rom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>
                <a:latin typeface="宋体" panose="02010600030101010101" pitchFamily="2" charset="-122"/>
                <a:cs typeface="Times New Roman" panose="02020603050405020304" pitchFamily="18" charset="0"/>
              </a:rPr>
              <a:t>  16*16  24*24  32*32  </a:t>
            </a:r>
            <a:r>
              <a:rPr lang="zh-CN" altLang="en-US" sz="2400" b="0">
                <a:latin typeface="宋体" panose="02010600030101010101" pitchFamily="2" charset="-122"/>
                <a:cs typeface="Times New Roman" panose="02020603050405020304" pitchFamily="18" charset="0"/>
              </a:rPr>
              <a:t>矢量汉字  </a:t>
            </a:r>
            <a:r>
              <a:rPr lang="en-US" altLang="zh-CN" sz="2400" b="0">
                <a:latin typeface="宋体" panose="02010600030101010101" pitchFamily="2" charset="-122"/>
                <a:cs typeface="Times New Roman" panose="02020603050405020304" pitchFamily="18" charset="0"/>
              </a:rPr>
              <a:t>ttf</a:t>
            </a:r>
            <a:r>
              <a:rPr lang="zh-CN" altLang="en-US" sz="2400" b="0">
                <a:latin typeface="宋体" panose="02010600030101010101" pitchFamily="2" charset="-122"/>
                <a:cs typeface="Times New Roman" panose="02020603050405020304" pitchFamily="18" charset="0"/>
              </a:rPr>
              <a:t>汉字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>
                <a:latin typeface="宋体" panose="02010600030101010101" pitchFamily="2" charset="-122"/>
                <a:cs typeface="Times New Roman" panose="02020603050405020304" pitchFamily="18" charset="0"/>
              </a:rPr>
              <a:t>显示打印软件将其由机内码通过字模库显示打印出来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97425"/>
            <a:ext cx="17287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169703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357563"/>
            <a:ext cx="547211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8913"/>
            <a:ext cx="3657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447800"/>
            <a:ext cx="7758113" cy="50768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Unicode</a:t>
            </a:r>
            <a:r>
              <a:rPr lang="zh-CN" altLang="en-US" sz="2400" dirty="0"/>
              <a:t>标准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1031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全世界所有文字符号的统一编码方法，从</a:t>
            </a:r>
            <a:r>
              <a:rPr lang="en-US" altLang="zh-CN" sz="2400" dirty="0"/>
              <a:t>65535</a:t>
            </a:r>
            <a:r>
              <a:rPr lang="zh-CN" altLang="en-US" sz="2400" dirty="0"/>
              <a:t>个扩到</a:t>
            </a:r>
            <a:r>
              <a:rPr lang="en-US" altLang="zh-CN" sz="2400" dirty="0"/>
              <a:t>100</a:t>
            </a:r>
            <a:r>
              <a:rPr lang="zh-CN" altLang="en-US" sz="2400" dirty="0"/>
              <a:t>多万个（</a:t>
            </a:r>
            <a:r>
              <a:rPr lang="en-US" altLang="zh-CN" sz="2400" dirty="0"/>
              <a:t>3</a:t>
            </a:r>
            <a:r>
              <a:rPr lang="zh-CN" altLang="en-US" sz="2400" dirty="0"/>
              <a:t>字节），后又扩到</a:t>
            </a:r>
            <a:r>
              <a:rPr lang="en-US" altLang="zh-CN" sz="2400" dirty="0"/>
              <a:t>21</a:t>
            </a:r>
            <a:r>
              <a:rPr lang="zh-CN" altLang="en-US" sz="2400" dirty="0"/>
              <a:t>亿多个（</a:t>
            </a:r>
            <a:r>
              <a:rPr lang="en-US" altLang="zh-CN" sz="2400" dirty="0"/>
              <a:t>4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63073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每个符号的编号</a:t>
            </a:r>
            <a:r>
              <a:rPr lang="en-US" altLang="zh-CN" sz="2400" dirty="0"/>
              <a:t>-</a:t>
            </a:r>
            <a:r>
              <a:rPr lang="zh-CN" altLang="en-US" sz="2400" dirty="0"/>
              <a:t>序号都不一样</a:t>
            </a:r>
            <a:r>
              <a:rPr lang="en-US" altLang="zh-CN" sz="2400" dirty="0"/>
              <a:t>:   </a:t>
            </a:r>
            <a:r>
              <a:rPr lang="en-US" altLang="zh-CN" sz="2400" u="sng" dirty="0">
                <a:hlinkClick r:id="rId2"/>
              </a:rPr>
              <a:t>unicode.org</a:t>
            </a:r>
            <a:endParaRPr lang="zh-CN" altLang="en-US" sz="2400" dirty="0"/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(1) UTF-16:</a:t>
            </a:r>
            <a:r>
              <a:rPr lang="zh-CN" altLang="en-US" sz="2400" dirty="0"/>
              <a:t>每个字符编码长</a:t>
            </a:r>
            <a:r>
              <a:rPr lang="en-US" altLang="zh-CN" sz="2400" dirty="0"/>
              <a:t>16</a:t>
            </a:r>
            <a:r>
              <a:rPr lang="zh-CN" altLang="en-US" sz="2400" dirty="0"/>
              <a:t>位，用于访问效率和存储空间并重的环境中。是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内核编码。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VC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wchar_t</a:t>
            </a:r>
            <a:r>
              <a:rPr lang="en-US" altLang="zh-CN" sz="2400" dirty="0"/>
              <a:t> *</a:t>
            </a:r>
            <a:r>
              <a:rPr lang="zh-CN" altLang="en-US" sz="2400" dirty="0"/>
              <a:t>类型的字符串</a:t>
            </a:r>
            <a:r>
              <a:rPr lang="en-US" altLang="zh-CN" sz="2400" dirty="0"/>
              <a:t>(</a:t>
            </a:r>
            <a:r>
              <a:rPr lang="zh-CN" altLang="en-US" sz="2400" dirty="0"/>
              <a:t>包括硬编码在</a:t>
            </a:r>
            <a:r>
              <a:rPr lang="en-US" altLang="zh-CN" sz="2400" dirty="0"/>
              <a:t>.h/.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里的字符串字面值</a:t>
            </a:r>
            <a:r>
              <a:rPr lang="en-US" altLang="zh-CN" sz="2400" dirty="0"/>
              <a:t>)</a:t>
            </a:r>
            <a:r>
              <a:rPr lang="zh-CN" altLang="en-US" sz="2400" dirty="0"/>
              <a:t>，自动采用</a:t>
            </a:r>
            <a:r>
              <a:rPr lang="en-US" altLang="zh-CN" sz="2400" dirty="0"/>
              <a:t>UTF-16</a:t>
            </a:r>
            <a:r>
              <a:rPr lang="zh-CN" altLang="en-US" sz="2400" dirty="0"/>
              <a:t>的编码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(2) UTF-8</a:t>
            </a:r>
            <a:r>
              <a:rPr lang="zh-CN" altLang="en-US" sz="2400" dirty="0"/>
              <a:t>：以</a:t>
            </a:r>
            <a:r>
              <a:rPr lang="en-US" altLang="zh-CN" sz="2400" dirty="0"/>
              <a:t>8</a:t>
            </a:r>
            <a:r>
              <a:rPr lang="zh-CN" altLang="en-US" sz="2400" dirty="0"/>
              <a:t>位为单元对</a:t>
            </a:r>
            <a:r>
              <a:rPr lang="en-US" altLang="zh-CN" sz="2400" dirty="0"/>
              <a:t>UCS(Unicode Character Set)</a:t>
            </a:r>
            <a:r>
              <a:rPr lang="zh-CN" altLang="en-US" sz="2400" dirty="0"/>
              <a:t>进行编码，是一种变长的字节编码系统。</a:t>
            </a:r>
            <a:r>
              <a:rPr lang="en-US" altLang="zh-CN" sz="2400" dirty="0"/>
              <a:t>ASCII</a:t>
            </a:r>
            <a:r>
              <a:rPr lang="zh-CN" altLang="en-US" sz="2400" dirty="0"/>
              <a:t>码占用一个字节，字节值和</a:t>
            </a:r>
            <a:r>
              <a:rPr lang="en-US" altLang="zh-CN" sz="2400" dirty="0"/>
              <a:t>ASC II</a:t>
            </a:r>
            <a:r>
              <a:rPr lang="zh-CN" altLang="en-US" sz="2400" dirty="0"/>
              <a:t>码值一样。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(3) UTF-32:</a:t>
            </a:r>
            <a:r>
              <a:rPr lang="zh-CN" altLang="en-US" sz="2400" dirty="0"/>
              <a:t>用于不太关心存储空间的环境，每个字符宽度固定为</a:t>
            </a:r>
            <a:r>
              <a:rPr lang="en-US" altLang="zh-CN" sz="2400" dirty="0"/>
              <a:t>32</a:t>
            </a:r>
            <a:r>
              <a:rPr lang="zh-CN" altLang="en-US" sz="2400" dirty="0"/>
              <a:t>位。</a:t>
            </a:r>
          </a:p>
        </p:txBody>
      </p:sp>
      <p:sp>
        <p:nvSpPr>
          <p:cNvPr id="1229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Unicode</a:t>
            </a:r>
            <a:r>
              <a:rPr lang="zh-CN" altLang="en-US"/>
              <a:t>编码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990600" y="1447800"/>
            <a:ext cx="7758113" cy="50768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/>
              <a:t>互联网领域通用的编码方式，从</a:t>
            </a:r>
            <a:r>
              <a:rPr lang="en-US" altLang="zh-CN" sz="2800"/>
              <a:t>URL</a:t>
            </a:r>
            <a:r>
              <a:rPr lang="zh-CN" altLang="en-US" sz="2800"/>
              <a:t>地址，到</a:t>
            </a:r>
            <a:r>
              <a:rPr lang="en-US" altLang="zh-CN" sz="2800"/>
              <a:t>HTML</a:t>
            </a:r>
            <a:r>
              <a:rPr lang="zh-CN" altLang="en-US" sz="2800"/>
              <a:t>到邮件等等，普遍采用</a:t>
            </a:r>
            <a:r>
              <a:rPr lang="en-US" altLang="zh-CN" sz="2800"/>
              <a:t>UTF8</a:t>
            </a:r>
            <a:r>
              <a:rPr lang="zh-CN" altLang="en-US" sz="2800"/>
              <a:t>编码</a:t>
            </a:r>
            <a:endParaRPr lang="en-US" altLang="zh-CN" sz="28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/>
              <a:t>变长编码：使用</a:t>
            </a:r>
            <a:r>
              <a:rPr lang="en-US" altLang="zh-CN" sz="2800"/>
              <a:t>1~4</a:t>
            </a:r>
            <a:r>
              <a:rPr lang="zh-CN" altLang="en-US" sz="2800"/>
              <a:t>个字节表示一个</a:t>
            </a:r>
            <a:r>
              <a:rPr lang="en-US" altLang="zh-CN" sz="2800"/>
              <a:t>Unicode</a:t>
            </a:r>
            <a:r>
              <a:rPr lang="zh-CN" altLang="en-US" sz="2800"/>
              <a:t>序号的字，根据不同的字而变化字节长度。</a:t>
            </a:r>
            <a:endParaRPr lang="en-US" altLang="zh-CN" sz="28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/>
              <a:t>编码规则</a:t>
            </a:r>
            <a:endParaRPr lang="en-US" altLang="zh-CN" sz="280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/>
              <a:t>对于单字节的符号，首位为</a:t>
            </a:r>
            <a:r>
              <a:rPr lang="en-US" altLang="zh-CN" sz="2400"/>
              <a:t>0</a:t>
            </a:r>
            <a:r>
              <a:rPr lang="zh-CN" altLang="en-US" sz="2400"/>
              <a:t>，后面</a:t>
            </a:r>
            <a:r>
              <a:rPr lang="en-US" altLang="zh-CN" sz="2400"/>
              <a:t>7</a:t>
            </a:r>
            <a:r>
              <a:rPr lang="zh-CN" altLang="en-US" sz="2400"/>
              <a:t>位是其</a:t>
            </a:r>
            <a:r>
              <a:rPr lang="en-US" altLang="zh-CN" sz="2400"/>
              <a:t>unicode</a:t>
            </a:r>
            <a:r>
              <a:rPr lang="zh-CN" altLang="en-US" sz="2400"/>
              <a:t>序号。因此对于英语字母，</a:t>
            </a:r>
            <a:r>
              <a:rPr lang="en-US" altLang="zh-CN" sz="2400"/>
              <a:t>UTF-8</a:t>
            </a:r>
            <a:r>
              <a:rPr lang="zh-CN" altLang="en-US" sz="2400"/>
              <a:t>编码和</a:t>
            </a:r>
            <a:r>
              <a:rPr lang="en-US" altLang="zh-CN" sz="2400"/>
              <a:t>ASCII</a:t>
            </a:r>
            <a:r>
              <a:rPr lang="zh-CN" altLang="en-US" sz="2400"/>
              <a:t>码是相同的。</a:t>
            </a:r>
            <a:endParaRPr lang="en-US" altLang="zh-CN" sz="240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/>
              <a:t>对于</a:t>
            </a:r>
            <a:r>
              <a:rPr lang="en-US" altLang="zh-CN" sz="2400"/>
              <a:t>n(2-4)</a:t>
            </a:r>
            <a:r>
              <a:rPr lang="zh-CN" altLang="en-US" sz="2400"/>
              <a:t>字节的符号，第一个字节的前</a:t>
            </a:r>
            <a:r>
              <a:rPr lang="en-US" altLang="zh-CN" sz="2400"/>
              <a:t>n</a:t>
            </a:r>
            <a:r>
              <a:rPr lang="zh-CN" altLang="en-US" sz="2400"/>
              <a:t>位都设为</a:t>
            </a:r>
            <a:r>
              <a:rPr lang="en-US" altLang="zh-CN" sz="2400"/>
              <a:t>1</a:t>
            </a:r>
            <a:r>
              <a:rPr lang="zh-CN" altLang="en-US" sz="2400"/>
              <a:t>，第</a:t>
            </a:r>
            <a:r>
              <a:rPr lang="en-US" altLang="zh-CN" sz="2400"/>
              <a:t>n+1</a:t>
            </a:r>
            <a:r>
              <a:rPr lang="zh-CN" altLang="en-US" sz="2400"/>
              <a:t>位设为</a:t>
            </a:r>
            <a:r>
              <a:rPr lang="en-US" altLang="zh-CN" sz="2400"/>
              <a:t>0</a:t>
            </a:r>
            <a:r>
              <a:rPr lang="zh-CN" altLang="en-US" sz="2400"/>
              <a:t>，后面字节的前两位一律设为</a:t>
            </a:r>
            <a:r>
              <a:rPr lang="en-US" altLang="zh-CN" sz="2400"/>
              <a:t>10</a:t>
            </a:r>
            <a:r>
              <a:rPr lang="zh-CN" altLang="en-US" sz="2400"/>
              <a:t>。剩下的没有提及的二进制位，全部为这个符号的</a:t>
            </a:r>
            <a:r>
              <a:rPr lang="en-US" altLang="zh-CN" sz="2400"/>
              <a:t>unicode</a:t>
            </a:r>
            <a:r>
              <a:rPr lang="zh-CN" altLang="en-US" sz="2400"/>
              <a:t>码。</a:t>
            </a: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UTF-8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1800" dirty="0">
                <a:latin typeface="+mn-ea"/>
              </a:rPr>
              <a:t>Unicode</a:t>
            </a:r>
            <a:r>
              <a:rPr lang="zh-CN" altLang="en-US" sz="1800" dirty="0">
                <a:latin typeface="+mn-ea"/>
              </a:rPr>
              <a:t>符号范围      </a:t>
            </a:r>
            <a:r>
              <a:rPr lang="en-US" altLang="zh-CN" sz="1800" dirty="0">
                <a:latin typeface="+mn-ea"/>
              </a:rPr>
              <a:t>|     UTF-8</a:t>
            </a:r>
            <a:r>
              <a:rPr lang="zh-CN" altLang="en-US" sz="1800" dirty="0">
                <a:latin typeface="+mn-ea"/>
              </a:rPr>
              <a:t>编码方式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十六进制</a:t>
            </a:r>
            <a:r>
              <a:rPr lang="en-US" altLang="zh-CN" sz="1800" dirty="0">
                <a:latin typeface="+mn-ea"/>
              </a:rPr>
              <a:t>)           |   </a:t>
            </a:r>
            <a:r>
              <a:rPr lang="zh-CN" altLang="en-US" sz="1800" dirty="0">
                <a:latin typeface="+mn-ea"/>
              </a:rPr>
              <a:t>（二进制）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en-US" altLang="zh-CN" sz="1800" dirty="0">
                <a:latin typeface="+mn-ea"/>
              </a:rPr>
              <a:t>---------------------+-----------------------------------</a:t>
            </a:r>
          </a:p>
          <a:p>
            <a:pPr algn="l">
              <a:defRPr/>
            </a:pPr>
            <a:r>
              <a:rPr lang="en-US" altLang="zh-CN" sz="1800" dirty="0">
                <a:latin typeface="+mn-ea"/>
              </a:rPr>
              <a:t>0000 0000-0000 007F  |  0xxxxxxx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0000 0080-0000 07FF  | 110xxxxx 10xxxxxx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0000 0800-0000 FFFF  | 1110xxxx 10xxxxxx </a:t>
            </a:r>
            <a:r>
              <a:rPr lang="en-US" altLang="zh-CN" sz="1800" dirty="0" err="1">
                <a:latin typeface="+mn-ea"/>
              </a:rPr>
              <a:t>10xxxxxx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0001 0000-0010 FFFF  | 11110xxx 10xxxxxx </a:t>
            </a:r>
            <a:r>
              <a:rPr lang="en-US" altLang="zh-CN" sz="1800" dirty="0" err="1">
                <a:latin typeface="+mn-ea"/>
              </a:rPr>
              <a:t>10xxxxxx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10xxxxxx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zh-CN" altLang="en-US" sz="1800" dirty="0"/>
              <a:t>汉字</a:t>
            </a:r>
            <a:r>
              <a:rPr lang="en-US" altLang="zh-CN" sz="1800" dirty="0"/>
              <a:t>“</a:t>
            </a:r>
            <a:r>
              <a:rPr lang="zh-CN" altLang="en-US" sz="1800" dirty="0"/>
              <a:t>严</a:t>
            </a:r>
            <a:r>
              <a:rPr lang="en-US" altLang="zh-CN" sz="1800" dirty="0"/>
              <a:t>”</a:t>
            </a:r>
            <a:r>
              <a:rPr lang="en-US" altLang="zh-CN" sz="1800" dirty="0" err="1"/>
              <a:t>unicode</a:t>
            </a:r>
            <a:r>
              <a:rPr lang="zh-CN" altLang="en-US" sz="1800" dirty="0"/>
              <a:t>是</a:t>
            </a:r>
            <a:r>
              <a:rPr lang="en-US" altLang="zh-CN" sz="1800" dirty="0"/>
              <a:t>4E25</a:t>
            </a:r>
            <a:r>
              <a:rPr lang="zh-CN" altLang="en-US" sz="1800" dirty="0"/>
              <a:t>（</a:t>
            </a:r>
            <a:r>
              <a:rPr lang="en-US" altLang="zh-CN" sz="1800" dirty="0"/>
              <a:t>100111000100101</a:t>
            </a:r>
            <a:r>
              <a:rPr lang="zh-CN" altLang="en-US" sz="1800" dirty="0"/>
              <a:t>），需</a:t>
            </a:r>
            <a:r>
              <a:rPr lang="en-US" altLang="zh-CN" sz="1800" dirty="0"/>
              <a:t>3</a:t>
            </a:r>
            <a:r>
              <a:rPr lang="zh-CN" altLang="en-US" sz="1800" dirty="0"/>
              <a:t>字节，</a:t>
            </a:r>
            <a:r>
              <a:rPr lang="en-US" altLang="zh-CN" sz="1800" dirty="0"/>
              <a:t>"11100100 10111000 10100101"</a:t>
            </a:r>
            <a:r>
              <a:rPr lang="zh-CN" altLang="en-US" sz="1800" dirty="0"/>
              <a:t>，转换成十六进制就是</a:t>
            </a:r>
            <a:r>
              <a:rPr lang="en-US" altLang="zh-CN" sz="1800" dirty="0"/>
              <a:t>E4B8A5</a:t>
            </a:r>
          </a:p>
          <a:p>
            <a:pPr algn="l">
              <a:defRPr/>
            </a:pPr>
            <a:r>
              <a:rPr lang="zh-CN" altLang="en-US" sz="1800" dirty="0">
                <a:latin typeface="+mn-ea"/>
              </a:rPr>
              <a:t>汉字及</a:t>
            </a:r>
            <a:r>
              <a:rPr lang="en-US" altLang="zh-CN" sz="1800" dirty="0">
                <a:latin typeface="+mn-ea"/>
              </a:rPr>
              <a:t>CJK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Unicode</a:t>
            </a:r>
            <a:r>
              <a:rPr lang="zh-CN" altLang="en-US" sz="1800" dirty="0">
                <a:latin typeface="+mn-ea"/>
              </a:rPr>
              <a:t>序号</a:t>
            </a:r>
            <a:r>
              <a:rPr lang="en-US" altLang="zh-CN" sz="1800" dirty="0">
                <a:latin typeface="+mn-ea"/>
              </a:rPr>
              <a:t>2E80-FFFF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UTF8</a:t>
            </a:r>
            <a:r>
              <a:rPr lang="zh-CN" altLang="en-US" sz="1800" dirty="0">
                <a:latin typeface="+mn-ea"/>
              </a:rPr>
              <a:t>都是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字节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en-US" altLang="zh-CN" sz="1800" dirty="0">
                <a:latin typeface="+mn-ea"/>
              </a:rPr>
              <a:t>Unicode</a:t>
            </a:r>
            <a:r>
              <a:rPr lang="zh-CN" altLang="en-US" sz="1800" dirty="0">
                <a:latin typeface="+mn-ea"/>
              </a:rPr>
              <a:t>序号到</a:t>
            </a:r>
            <a:r>
              <a:rPr lang="en-US" altLang="zh-CN" sz="1800" dirty="0">
                <a:latin typeface="+mn-ea"/>
              </a:rPr>
              <a:t>UTF-8</a:t>
            </a:r>
            <a:r>
              <a:rPr lang="zh-CN" altLang="en-US" sz="1800" dirty="0">
                <a:latin typeface="+mn-ea"/>
              </a:rPr>
              <a:t>编码可用程序实现互相转换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zh-CN" altLang="en-US" sz="1800" dirty="0">
                <a:latin typeface="+mn-ea"/>
              </a:rPr>
              <a:t>注意区别：</a:t>
            </a:r>
            <a:r>
              <a:rPr lang="en-US" altLang="zh-CN" sz="1800" dirty="0">
                <a:latin typeface="+mn-ea"/>
              </a:rPr>
              <a:t>OS</a:t>
            </a:r>
            <a:r>
              <a:rPr lang="zh-CN" altLang="en-US" sz="1800" dirty="0">
                <a:latin typeface="+mn-ea"/>
              </a:rPr>
              <a:t>内核编码（</a:t>
            </a:r>
            <a:r>
              <a:rPr lang="en-US" altLang="zh-CN" sz="1800" dirty="0">
                <a:latin typeface="+mn-ea"/>
              </a:rPr>
              <a:t>UTF-16</a:t>
            </a:r>
            <a:r>
              <a:rPr lang="zh-CN" altLang="en-US" sz="1800" dirty="0">
                <a:latin typeface="+mn-ea"/>
              </a:rPr>
              <a:t>）、</a:t>
            </a:r>
            <a:r>
              <a:rPr lang="en-US" altLang="zh-CN" sz="1800" dirty="0">
                <a:latin typeface="+mn-ea"/>
              </a:rPr>
              <a:t>OS</a:t>
            </a:r>
            <a:r>
              <a:rPr lang="zh-CN" altLang="en-US" sz="1800" dirty="0">
                <a:latin typeface="+mn-ea"/>
              </a:rPr>
              <a:t>编码（</a:t>
            </a:r>
            <a:r>
              <a:rPr lang="en-US" altLang="zh-CN" sz="1800" dirty="0">
                <a:latin typeface="+mn-ea"/>
              </a:rPr>
              <a:t>ANSI</a:t>
            </a:r>
            <a:r>
              <a:rPr lang="zh-CN" altLang="en-US" sz="1800" dirty="0">
                <a:latin typeface="+mn-ea"/>
              </a:rPr>
              <a:t>）、应用程序编码（网络类</a:t>
            </a:r>
            <a:r>
              <a:rPr lang="en-US" altLang="zh-CN" sz="1800" dirty="0">
                <a:latin typeface="+mn-ea"/>
              </a:rPr>
              <a:t>UTF-8</a:t>
            </a:r>
            <a:r>
              <a:rPr lang="zh-CN" altLang="en-US" sz="1800" dirty="0">
                <a:latin typeface="+mn-ea"/>
              </a:rPr>
              <a:t>，有的支持多种编码）</a:t>
            </a:r>
            <a:endParaRPr lang="en-US" altLang="zh-CN" sz="1800" dirty="0">
              <a:latin typeface="+mn-ea"/>
            </a:endParaRPr>
          </a:p>
          <a:p>
            <a:pPr algn="l">
              <a:defRPr/>
            </a:pPr>
            <a:r>
              <a:rPr lang="zh-CN" altLang="en-US" sz="1800" dirty="0">
                <a:latin typeface="+mn-ea"/>
              </a:rPr>
              <a:t>请关注</a:t>
            </a:r>
            <a:r>
              <a:rPr lang="en-US" altLang="zh-CN" sz="1800" dirty="0">
                <a:latin typeface="+mn-ea"/>
              </a:rPr>
              <a:t>VC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Java</a:t>
            </a:r>
            <a:r>
              <a:rPr lang="zh-CN" altLang="en-US" sz="1800" dirty="0">
                <a:latin typeface="+mn-ea"/>
              </a:rPr>
              <a:t>等的编码类的函数及应用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一、指令的组成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391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指令由操作码和操作数两部分组成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</a:rPr>
              <a:t>操作码</a:t>
            </a:r>
            <a:r>
              <a:rPr lang="zh-CN" altLang="en-US" sz="2800"/>
              <a:t>说明计算机要执行哪种操作，如传送、运算、移位、跳转等操作，它是指令中不可缺少的组成部分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操作数</a:t>
            </a:r>
            <a:r>
              <a:rPr lang="zh-CN" altLang="en-US" sz="2800"/>
              <a:t>是指令执行的参与者，即各种操作的对象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有些指令不需要操作数，通常的指令都有一个或两个操作数，也有个别指令有</a:t>
            </a:r>
            <a:r>
              <a:rPr lang="en-US" altLang="zh-CN" sz="2800"/>
              <a:t>3</a:t>
            </a:r>
            <a:r>
              <a:rPr lang="zh-CN" altLang="en-US" sz="2800"/>
              <a:t>个甚至</a:t>
            </a:r>
            <a:r>
              <a:rPr lang="en-US" altLang="zh-CN" sz="2800"/>
              <a:t>4</a:t>
            </a:r>
            <a:r>
              <a:rPr lang="zh-CN" altLang="en-US" sz="2800"/>
              <a:t>个操作数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667000" y="1371600"/>
            <a:ext cx="3505200" cy="608013"/>
            <a:chOff x="1680" y="864"/>
            <a:chExt cx="2208" cy="383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680" y="864"/>
              <a:ext cx="1152" cy="383"/>
            </a:xfrm>
            <a:prstGeom prst="rect">
              <a:avLst/>
            </a:prstGeom>
            <a:solidFill>
              <a:srgbClr val="7AA3DA"/>
            </a:solidFill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2832" y="864"/>
              <a:ext cx="1056" cy="383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rgbClr val="0000CC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41849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指令的操作码和操作数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每种指令的</a:t>
            </a:r>
            <a:r>
              <a:rPr lang="zh-CN" altLang="en-US" sz="3200">
                <a:solidFill>
                  <a:schemeClr val="bg2"/>
                </a:solidFill>
              </a:rPr>
              <a:t>操作码</a:t>
            </a:r>
            <a:r>
              <a:rPr lang="zh-CN" altLang="en-US" sz="3200"/>
              <a:t>：</a:t>
            </a:r>
          </a:p>
          <a:p>
            <a:pPr lvl="1" eaLnBrk="1" hangingPunct="1"/>
            <a:r>
              <a:rPr lang="zh-CN" altLang="en-US" sz="2800"/>
              <a:t>用一个唯一的助记符表示（指令功能的英文缩写）</a:t>
            </a:r>
          </a:p>
          <a:p>
            <a:pPr lvl="1" eaLnBrk="1" hangingPunct="1"/>
            <a:r>
              <a:rPr lang="zh-CN" altLang="en-US" sz="2800"/>
              <a:t>对应着机器指令的一个二进制编码</a:t>
            </a:r>
          </a:p>
          <a:p>
            <a:pPr eaLnBrk="1" hangingPunct="1"/>
            <a:r>
              <a:rPr lang="zh-CN" altLang="en-US" sz="3200"/>
              <a:t>指令中的</a:t>
            </a:r>
            <a:r>
              <a:rPr lang="zh-CN" altLang="en-US" sz="3200">
                <a:solidFill>
                  <a:schemeClr val="accent2"/>
                </a:solidFill>
              </a:rPr>
              <a:t>操作数</a:t>
            </a:r>
            <a:r>
              <a:rPr lang="zh-CN" altLang="en-US" sz="3200"/>
              <a:t>：</a:t>
            </a:r>
          </a:p>
          <a:p>
            <a:pPr lvl="1" eaLnBrk="1" hangingPunct="1"/>
            <a:r>
              <a:rPr lang="zh-CN" altLang="en-US" sz="2800"/>
              <a:t>可以是一个具体的数值</a:t>
            </a:r>
          </a:p>
          <a:p>
            <a:pPr lvl="1" eaLnBrk="1" hangingPunct="1"/>
            <a:r>
              <a:rPr lang="zh-CN" altLang="en-US" sz="2800"/>
              <a:t>可以是存放数据的寄存器</a:t>
            </a:r>
          </a:p>
          <a:p>
            <a:pPr lvl="1" eaLnBrk="1" hangingPunct="1"/>
            <a:r>
              <a:rPr lang="zh-CN" altLang="en-US" sz="2800"/>
              <a:t>或指明数据在主存位置的存储器地址</a:t>
            </a:r>
          </a:p>
        </p:txBody>
      </p:sp>
    </p:spTree>
    <p:extLst>
      <p:ext uri="{BB962C8B-B14F-4D97-AF65-F5344CB8AC3E}">
        <p14:creationId xmlns:p14="http://schemas.microsoft.com/office/powerpoint/2010/main" val="1823127070"/>
      </p:ext>
    </p:extLst>
  </p:cSld>
  <p:clrMapOvr>
    <a:masterClrMapping/>
  </p:clrMapOvr>
  <p:transition>
    <p:cover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指令的助记符格式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标号：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操作码  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3200">
                <a:latin typeface="宋体" panose="02010600030101010101" pitchFamily="2" charset="-122"/>
              </a:rPr>
              <a:t>注释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标号</a:t>
            </a:r>
            <a:r>
              <a:rPr lang="en-US" altLang="zh-CN" sz="3200">
                <a:latin typeface="宋体" panose="02010600030101010101" pitchFamily="2" charset="-122"/>
              </a:rPr>
              <a:t>:</a:t>
            </a:r>
            <a:r>
              <a:rPr lang="zh-CN" altLang="en-US" sz="3200">
                <a:latin typeface="宋体" panose="02010600030101010101" pitchFamily="2" charset="-122"/>
              </a:rPr>
              <a:t>本指令的地址，与跳转循环连用</a:t>
            </a:r>
            <a:endParaRPr lang="en-US" altLang="zh-CN" sz="32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</a:rPr>
              <a:t>，称为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源操作数 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src</a:t>
            </a:r>
            <a:r>
              <a:rPr lang="zh-CN" altLang="en-US" sz="3200">
                <a:latin typeface="宋体" panose="02010600030101010101" pitchFamily="2" charset="-122"/>
              </a:rPr>
              <a:t>，它表示参与指令操作的一个对象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</a:rPr>
              <a:t>，称为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目的操作数 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dest</a:t>
            </a:r>
            <a:r>
              <a:rPr lang="zh-CN" altLang="en-US" sz="3200">
                <a:latin typeface="宋体" panose="02010600030101010101" pitchFamily="2" charset="-122"/>
              </a:rPr>
              <a:t>，它不仅可以作为指令操作的一个对象，还可以用来存放指令操作的结果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分号后的内容是对指令的解释</a:t>
            </a:r>
          </a:p>
        </p:txBody>
      </p:sp>
      <p:sp>
        <p:nvSpPr>
          <p:cNvPr id="198660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15200" y="838200"/>
            <a:ext cx="1219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hlinkClick r:id="rId3" action="ppaction://hlinksldjump"/>
              </a:rPr>
              <a:t>示例</a:t>
            </a:r>
            <a:endParaRPr lang="zh-CN" altLang="en-US" b="1" i="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7605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传送指令</a:t>
            </a:r>
            <a:r>
              <a:rPr lang="en-US" altLang="zh-CN"/>
              <a:t>MOV</a:t>
            </a:r>
            <a:r>
              <a:rPr lang="zh-CN" altLang="en-US"/>
              <a:t>的格式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MOV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dest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src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dest←src 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MOV</a:t>
            </a:r>
            <a:r>
              <a:rPr lang="zh-CN" altLang="en-US" sz="2800">
                <a:latin typeface="宋体" panose="02010600030101010101" pitchFamily="2" charset="-122"/>
              </a:rPr>
              <a:t>指令的功能是将源操作数</a:t>
            </a:r>
            <a:r>
              <a:rPr lang="en-US" altLang="zh-CN" sz="2800">
                <a:latin typeface="宋体" panose="02010600030101010101" pitchFamily="2" charset="-122"/>
              </a:rPr>
              <a:t>src</a:t>
            </a:r>
            <a:r>
              <a:rPr lang="zh-CN" altLang="en-US" sz="2800">
                <a:latin typeface="宋体" panose="02010600030101010101" pitchFamily="2" charset="-122"/>
              </a:rPr>
              <a:t>传送至目的操作数</a:t>
            </a:r>
            <a:r>
              <a:rPr lang="en-US" altLang="zh-CN" sz="2800">
                <a:latin typeface="宋体" panose="02010600030101010101" pitchFamily="2" charset="-122"/>
              </a:rPr>
              <a:t>dest</a:t>
            </a:r>
            <a:r>
              <a:rPr lang="zh-CN" altLang="en-US" sz="2800">
                <a:latin typeface="宋体" panose="02010600030101010101" pitchFamily="2" charset="-122"/>
              </a:rPr>
              <a:t>，例如：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AL,05H	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AL←05H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BX,AX	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BX←AX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AX,[SI]	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AX←DS:[SI]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AX,[BP+06H]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AX←SS:[BP+06H]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AX,[BX+SI]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AX←DS:[BX+SI]</a:t>
            </a:r>
          </a:p>
        </p:txBody>
      </p:sp>
      <p:sp>
        <p:nvSpPr>
          <p:cNvPr id="19968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15200" y="838200"/>
            <a:ext cx="1219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hlinkClick r:id="rId3" action="ppaction://hlinksldjump"/>
              </a:rPr>
              <a:t>演示</a:t>
            </a:r>
            <a:endParaRPr lang="zh-CN" altLang="en-US" b="1" i="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17421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1.  8086</a:t>
            </a:r>
            <a:r>
              <a:rPr lang="zh-CN" altLang="en-US"/>
              <a:t>的通用寄存器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8086</a:t>
            </a:r>
            <a:r>
              <a:rPr lang="zh-CN" altLang="en-US" sz="3200"/>
              <a:t>的</a:t>
            </a:r>
            <a:r>
              <a:rPr lang="en-US" altLang="zh-CN" sz="3200"/>
              <a:t>16</a:t>
            </a:r>
            <a:r>
              <a:rPr lang="zh-CN" altLang="en-US" sz="320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accent2"/>
                </a:solidFill>
              </a:rPr>
              <a:t>	</a:t>
            </a:r>
            <a:r>
              <a:rPr lang="en-US" altLang="zh-CN" sz="2400">
                <a:solidFill>
                  <a:schemeClr val="accent2"/>
                </a:solidFill>
              </a:rPr>
              <a:t>AX	BX	CX	DX</a:t>
            </a:r>
            <a:endParaRPr lang="en-US" altLang="zh-CN" sz="240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其中前</a:t>
            </a:r>
            <a:r>
              <a:rPr lang="en-US" altLang="zh-CN" sz="3200"/>
              <a:t>4</a:t>
            </a:r>
            <a:r>
              <a:rPr lang="zh-CN" altLang="en-US" sz="3200"/>
              <a:t>个数据寄存器都还可以分成高</a:t>
            </a:r>
            <a:r>
              <a:rPr lang="en-US" altLang="zh-CN" sz="3200"/>
              <a:t>8</a:t>
            </a:r>
            <a:r>
              <a:rPr lang="zh-CN" altLang="en-US" sz="3200"/>
              <a:t>位和低</a:t>
            </a:r>
            <a:r>
              <a:rPr lang="en-US" altLang="zh-CN" sz="3200"/>
              <a:t>8</a:t>
            </a:r>
            <a:r>
              <a:rPr lang="zh-CN" altLang="en-US" sz="320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8086</a:t>
            </a:r>
            <a:r>
              <a:rPr lang="zh-CN" altLang="en-US" sz="3200"/>
              <a:t>的</a:t>
            </a:r>
            <a:r>
              <a:rPr lang="en-US" altLang="zh-CN" sz="3200"/>
              <a:t>8</a:t>
            </a:r>
            <a:r>
              <a:rPr lang="zh-CN" altLang="en-US" sz="320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对其中某</a:t>
            </a:r>
            <a:r>
              <a:rPr lang="en-US" altLang="zh-CN" sz="3200"/>
              <a:t>8</a:t>
            </a:r>
            <a:r>
              <a:rPr lang="zh-CN" altLang="en-US" sz="3200"/>
              <a:t>位的操作，并不影响另外对应</a:t>
            </a:r>
            <a:r>
              <a:rPr lang="en-US" altLang="zh-CN" sz="3200"/>
              <a:t>8</a:t>
            </a:r>
            <a:r>
              <a:rPr lang="zh-CN" altLang="en-US" sz="3200"/>
              <a:t>位的数据</a:t>
            </a:r>
          </a:p>
        </p:txBody>
      </p:sp>
    </p:spTree>
    <p:extLst>
      <p:ext uri="{BB962C8B-B14F-4D97-AF65-F5344CB8AC3E}">
        <p14:creationId xmlns:p14="http://schemas.microsoft.com/office/powerpoint/2010/main" val="3553014000"/>
      </p:ext>
    </p:extLst>
  </p:cSld>
  <p:clrMapOvr>
    <a:masterClrMapping/>
  </p:clrMapOvr>
  <p:transition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传送指令</a:t>
            </a:r>
            <a:r>
              <a:rPr lang="en-US" altLang="zh-CN"/>
              <a:t>MOV</a:t>
            </a:r>
            <a:r>
              <a:rPr lang="zh-CN" altLang="en-US"/>
              <a:t>的功能</a:t>
            </a:r>
          </a:p>
        </p:txBody>
      </p:sp>
      <p:sp>
        <p:nvSpPr>
          <p:cNvPr id="200707" name="AutoShape 3"/>
          <p:cNvSpPr>
            <a:spLocks/>
          </p:cNvSpPr>
          <p:nvPr/>
        </p:nvSpPr>
        <p:spPr bwMode="auto">
          <a:xfrm>
            <a:off x="5029200" y="4667250"/>
            <a:ext cx="2362200" cy="485775"/>
          </a:xfrm>
          <a:prstGeom prst="accentBorderCallout1">
            <a:avLst>
              <a:gd name="adj1" fmla="val 24324"/>
              <a:gd name="adj2" fmla="val -3227"/>
              <a:gd name="adj3" fmla="val 23648"/>
              <a:gd name="adj4" fmla="val -60213"/>
            </a:avLst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源操作数 </a:t>
            </a:r>
            <a:r>
              <a:rPr lang="en-US" altLang="zh-CN" sz="2400" i="0">
                <a:latin typeface="Times New Roman" panose="02020603050405020304" pitchFamily="18" charset="0"/>
              </a:rPr>
              <a:t>src</a:t>
            </a:r>
          </a:p>
        </p:txBody>
      </p:sp>
      <p:sp>
        <p:nvSpPr>
          <p:cNvPr id="200708" name="AutoShape 4"/>
          <p:cNvSpPr>
            <a:spLocks/>
          </p:cNvSpPr>
          <p:nvPr/>
        </p:nvSpPr>
        <p:spPr bwMode="auto">
          <a:xfrm>
            <a:off x="5181600" y="2578100"/>
            <a:ext cx="2590800" cy="485775"/>
          </a:xfrm>
          <a:prstGeom prst="accentBorderCallout1">
            <a:avLst>
              <a:gd name="adj1" fmla="val 24324"/>
              <a:gd name="adj2" fmla="val -2940"/>
              <a:gd name="adj3" fmla="val 22972"/>
              <a:gd name="adj4" fmla="val -55148"/>
            </a:avLst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目的操作数 </a:t>
            </a:r>
            <a:r>
              <a:rPr lang="en-US" altLang="zh-CN" sz="2400" i="0">
                <a:latin typeface="Times New Roman" panose="02020603050405020304" pitchFamily="18" charset="0"/>
              </a:rPr>
              <a:t>dest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447800" y="2216150"/>
            <a:ext cx="1981200" cy="1066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905000" y="2476500"/>
            <a:ext cx="1143000" cy="519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  <a:latin typeface="Times New Roman" panose="02020603050405020304" pitchFamily="18" charset="0"/>
              </a:rPr>
              <a:t>30H</a:t>
            </a:r>
            <a:endParaRPr lang="en-US" altLang="zh-CN" sz="2800" i="0">
              <a:latin typeface="Times New Roman" panose="02020603050405020304" pitchFamily="18" charset="0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447800" y="4311650"/>
            <a:ext cx="1981200" cy="1066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905000" y="4572000"/>
            <a:ext cx="1143000" cy="519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  <a:latin typeface="Times New Roman" panose="02020603050405020304" pitchFamily="18" charset="0"/>
              </a:rPr>
              <a:t>30H</a:t>
            </a:r>
            <a:endParaRPr lang="en-US" altLang="zh-CN" sz="2800" i="0">
              <a:latin typeface="Times New Roman" panose="02020603050405020304" pitchFamily="18" charset="0"/>
            </a:endParaRPr>
          </a:p>
        </p:txBody>
      </p:sp>
      <p:sp>
        <p:nvSpPr>
          <p:cNvPr id="200713" name="AutoShape 9"/>
          <p:cNvSpPr>
            <a:spLocks noChangeArrowheads="1"/>
          </p:cNvSpPr>
          <p:nvPr/>
        </p:nvSpPr>
        <p:spPr bwMode="auto">
          <a:xfrm rot="16200000" flipV="1">
            <a:off x="1676400" y="3505200"/>
            <a:ext cx="15240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7125 h 21600"/>
              <a:gd name="T14" fmla="*/ 20047 w 21600"/>
              <a:gd name="T15" fmla="*/ 144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035" y="0"/>
                </a:moveTo>
                <a:lnTo>
                  <a:pt x="17035" y="7125"/>
                </a:lnTo>
                <a:lnTo>
                  <a:pt x="3375" y="7125"/>
                </a:lnTo>
                <a:lnTo>
                  <a:pt x="3375" y="14475"/>
                </a:lnTo>
                <a:lnTo>
                  <a:pt x="17035" y="14475"/>
                </a:lnTo>
                <a:lnTo>
                  <a:pt x="17035" y="21600"/>
                </a:lnTo>
                <a:lnTo>
                  <a:pt x="21600" y="10800"/>
                </a:lnTo>
                <a:lnTo>
                  <a:pt x="17035" y="0"/>
                </a:lnTo>
                <a:close/>
              </a:path>
              <a:path w="21600" h="21600">
                <a:moveTo>
                  <a:pt x="1350" y="7125"/>
                </a:moveTo>
                <a:lnTo>
                  <a:pt x="1350" y="14475"/>
                </a:lnTo>
                <a:lnTo>
                  <a:pt x="2700" y="14475"/>
                </a:lnTo>
                <a:lnTo>
                  <a:pt x="2700" y="7125"/>
                </a:lnTo>
                <a:lnTo>
                  <a:pt x="1350" y="7125"/>
                </a:lnTo>
                <a:close/>
              </a:path>
              <a:path w="21600" h="21600">
                <a:moveTo>
                  <a:pt x="0" y="7125"/>
                </a:moveTo>
                <a:lnTo>
                  <a:pt x="0" y="14475"/>
                </a:lnTo>
                <a:lnTo>
                  <a:pt x="675" y="14475"/>
                </a:lnTo>
                <a:lnTo>
                  <a:pt x="675" y="7125"/>
                </a:lnTo>
                <a:lnTo>
                  <a:pt x="0" y="7125"/>
                </a:lnTo>
                <a:close/>
              </a:path>
            </a:pathLst>
          </a:custGeom>
          <a:gradFill rotWithShape="0">
            <a:gsLst>
              <a:gs pos="0">
                <a:srgbClr val="339933"/>
              </a:gs>
              <a:gs pos="100000">
                <a:schemeClr val="folHlink"/>
              </a:gs>
            </a:gsLst>
            <a:lin ang="5400000" scaled="1"/>
          </a:gra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AutoShape 10"/>
          <p:cNvSpPr>
            <a:spLocks/>
          </p:cNvSpPr>
          <p:nvPr/>
        </p:nvSpPr>
        <p:spPr bwMode="auto">
          <a:xfrm>
            <a:off x="4876800" y="3886200"/>
            <a:ext cx="2281238" cy="485775"/>
          </a:xfrm>
          <a:prstGeom prst="accentCallout1">
            <a:avLst>
              <a:gd name="adj1" fmla="val 24324"/>
              <a:gd name="adj2" fmla="val -3343"/>
              <a:gd name="adj3" fmla="val 153718"/>
              <a:gd name="adj4" fmla="val -83157"/>
            </a:avLst>
          </a:prstGeom>
          <a:solidFill>
            <a:schemeClr val="accent1"/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0000CC"/>
                </a:solidFill>
                <a:latin typeface="Times New Roman" panose="02020603050405020304" pitchFamily="18" charset="0"/>
              </a:rPr>
              <a:t>被传送的数据</a:t>
            </a:r>
            <a:endParaRPr lang="zh-CN" altLang="en-US" sz="2400" i="0">
              <a:latin typeface="Times New Roman" panose="02020603050405020304" pitchFamily="18" charset="0"/>
            </a:endParaRPr>
          </a:p>
        </p:txBody>
      </p:sp>
      <p:pic>
        <p:nvPicPr>
          <p:cNvPr id="9227" name="Picture 11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093154"/>
      </p:ext>
    </p:extLst>
  </p:cSld>
  <p:clrMapOvr>
    <a:masterClrMapping/>
  </p:clrMapOvr>
  <p:transition spd="med" advClick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 autoUpdateAnimBg="0"/>
      <p:bldP spid="200708" grpId="0" animBg="1" autoUpdateAnimBg="0"/>
      <p:bldP spid="200710" grpId="0" animBg="1" autoUpdateAnimBg="0"/>
      <p:bldP spid="200712" grpId="0" animBg="1" autoUpdateAnimBg="0"/>
      <p:bldP spid="200714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二、指令系统</a:t>
            </a:r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b="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b="0" i="0">
              <a:latin typeface="Times New Roman" panose="02020603050405020304" pitchFamily="18" charset="0"/>
            </a:endParaRP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13100"/>
            <a:ext cx="54006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67030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36613"/>
            <a:ext cx="5276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068638"/>
            <a:ext cx="52832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425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0769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r="7538"/>
          <a:stretch>
            <a:fillRect/>
          </a:stretch>
        </p:blipFill>
        <p:spPr bwMode="auto">
          <a:xfrm>
            <a:off x="307975" y="1196975"/>
            <a:ext cx="33845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/>
          <a:stretch>
            <a:fillRect/>
          </a:stretch>
        </p:blipFill>
        <p:spPr bwMode="auto">
          <a:xfrm>
            <a:off x="3708400" y="1989138"/>
            <a:ext cx="53736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7220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632700" cy="4824412"/>
          </a:xfrm>
        </p:spPr>
        <p:txBody>
          <a:bodyPr/>
          <a:lstStyle/>
          <a:p>
            <a:pPr eaLnBrk="1" hangingPunct="1"/>
            <a:r>
              <a:rPr lang="zh-CN" altLang="en-US" sz="3200"/>
              <a:t>由来：编程需要，变量、数组、结构、堆栈等等访问需要</a:t>
            </a:r>
            <a:endParaRPr lang="en-US" altLang="zh-CN" sz="3200"/>
          </a:p>
          <a:p>
            <a:pPr eaLnBrk="1" hangingPunct="1"/>
            <a:r>
              <a:rPr lang="zh-CN" altLang="en-US" sz="3200"/>
              <a:t>从</a:t>
            </a:r>
            <a:r>
              <a:rPr lang="en-US" altLang="zh-CN" sz="3200"/>
              <a:t>8086</a:t>
            </a:r>
            <a:r>
              <a:rPr lang="zh-CN" altLang="en-US" sz="3200"/>
              <a:t>的机器代码格式入手，论述：</a:t>
            </a:r>
          </a:p>
          <a:p>
            <a:pPr lvl="1" eaLnBrk="1" hangingPunct="1"/>
            <a:r>
              <a:rPr lang="zh-CN" altLang="en-US" sz="2800">
                <a:solidFill>
                  <a:schemeClr val="accent2"/>
                </a:solidFill>
              </a:rPr>
              <a:t>立即数寻址方式</a:t>
            </a:r>
          </a:p>
          <a:p>
            <a:pPr lvl="1" eaLnBrk="1" hangingPunct="1"/>
            <a:r>
              <a:rPr lang="zh-CN" altLang="en-US" sz="2800">
                <a:solidFill>
                  <a:schemeClr val="accent2"/>
                </a:solidFill>
              </a:rPr>
              <a:t>寄存器寻址方式</a:t>
            </a:r>
          </a:p>
          <a:p>
            <a:pPr lvl="1" eaLnBrk="1" hangingPunct="1"/>
            <a:r>
              <a:rPr lang="zh-CN" altLang="en-US" sz="2800">
                <a:solidFill>
                  <a:schemeClr val="accent2"/>
                </a:solidFill>
              </a:rPr>
              <a:t>存储器寻址方式</a:t>
            </a:r>
          </a:p>
          <a:p>
            <a:pPr eaLnBrk="1" hangingPunct="1"/>
            <a:r>
              <a:rPr lang="zh-CN" altLang="en-US" sz="3200"/>
              <a:t>进而熟悉</a:t>
            </a:r>
            <a:r>
              <a:rPr lang="en-US" altLang="zh-CN" sz="3200"/>
              <a:t>8086</a:t>
            </a:r>
            <a:r>
              <a:rPr lang="zh-CN" altLang="en-US" sz="3200"/>
              <a:t>汇编语言指令格式，尤其是其中操作数的表达方法；为开</a:t>
            </a:r>
            <a:r>
              <a:rPr lang="en-US" altLang="zh-CN" sz="3200"/>
              <a:t>8086</a:t>
            </a:r>
            <a:r>
              <a:rPr lang="zh-CN" altLang="en-US" sz="3200"/>
              <a:t>指令系统做好准备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三、操作数寻址方式</a:t>
            </a:r>
          </a:p>
        </p:txBody>
      </p:sp>
    </p:spTree>
    <p:extLst>
      <p:ext uri="{BB962C8B-B14F-4D97-AF65-F5344CB8AC3E}">
        <p14:creationId xmlns:p14="http://schemas.microsoft.com/office/powerpoint/2010/main" val="1252931096"/>
      </p:ext>
    </p:extLst>
  </p:cSld>
  <p:clrMapOvr>
    <a:masterClrMapping/>
  </p:clrMapOvr>
  <p:transition>
    <p:cover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寻址方式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2743200"/>
          </a:xfrm>
        </p:spPr>
        <p:txBody>
          <a:bodyPr/>
          <a:lstStyle/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指令系统设计了多种操作数的来源</a:t>
            </a:r>
          </a:p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寻找操作数的过程就是操作数的寻址</a:t>
            </a:r>
          </a:p>
          <a:p>
            <a:pPr marL="0" indent="390525" eaLnBrk="1" hangingPunct="1">
              <a:spcBef>
                <a:spcPct val="50000"/>
              </a:spcBef>
            </a:pPr>
            <a:r>
              <a:rPr lang="zh-CN" altLang="en-US" sz="3200">
                <a:latin typeface="宋体" panose="02010600030101010101" pitchFamily="2" charset="-122"/>
              </a:rPr>
              <a:t>操作数采取哪一种寻址方式，会影响机器运行的速度和效率</a:t>
            </a:r>
          </a:p>
        </p:txBody>
      </p:sp>
      <p:sp>
        <p:nvSpPr>
          <p:cNvPr id="194564" name="AutoShape 4" descr="画布"/>
          <p:cNvSpPr>
            <a:spLocks noChangeArrowheads="1"/>
          </p:cNvSpPr>
          <p:nvPr/>
        </p:nvSpPr>
        <p:spPr bwMode="auto">
          <a:xfrm>
            <a:off x="381000" y="4648200"/>
            <a:ext cx="8229600" cy="9906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如何寻址一个操作数对程序设计很重要</a:t>
            </a:r>
          </a:p>
        </p:txBody>
      </p:sp>
    </p:spTree>
    <p:extLst>
      <p:ext uri="{BB962C8B-B14F-4D97-AF65-F5344CB8AC3E}">
        <p14:creationId xmlns:p14="http://schemas.microsoft.com/office/powerpoint/2010/main" val="375613774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 </a:t>
            </a:r>
            <a:r>
              <a:rPr lang="zh-CN" altLang="en-US"/>
              <a:t>立即数寻址方式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91400" cy="4724400"/>
          </a:xfrm>
        </p:spPr>
        <p:txBody>
          <a:bodyPr/>
          <a:lstStyle/>
          <a:p>
            <a:pPr eaLnBrk="1" hangingPunct="1"/>
            <a:r>
              <a:rPr lang="zh-CN" altLang="en-US" sz="3200"/>
              <a:t>指令中的操作数直接存放在机器代码中，紧跟在操作码之后（操作数作为指令的一部分存放在操作码之后的主存单元中）</a:t>
            </a:r>
          </a:p>
          <a:p>
            <a:pPr eaLnBrk="1" hangingPunct="1"/>
            <a:r>
              <a:rPr lang="zh-CN" altLang="en-US" sz="3200"/>
              <a:t>这种操作数被称为立即数</a:t>
            </a:r>
            <a:r>
              <a:rPr lang="en-US" altLang="zh-CN" sz="3200"/>
              <a:t>imm</a:t>
            </a:r>
          </a:p>
          <a:p>
            <a:pPr lvl="1" eaLnBrk="1" hangingPunct="1"/>
            <a:r>
              <a:rPr lang="zh-CN" altLang="en-US" sz="2800"/>
              <a:t>它可以是</a:t>
            </a:r>
            <a:r>
              <a:rPr lang="en-US" altLang="zh-CN" sz="2800"/>
              <a:t>8</a:t>
            </a:r>
            <a:r>
              <a:rPr lang="zh-CN" altLang="en-US" sz="2800"/>
              <a:t>位数值</a:t>
            </a:r>
            <a:r>
              <a:rPr lang="en-US" altLang="zh-CN" sz="2800"/>
              <a:t>i8</a:t>
            </a:r>
            <a:r>
              <a:rPr lang="zh-CN" altLang="en-US" sz="2800"/>
              <a:t>（</a:t>
            </a:r>
            <a:r>
              <a:rPr lang="en-US" altLang="zh-CN" sz="2800"/>
              <a:t>00H</a:t>
            </a:r>
            <a:r>
              <a:rPr lang="zh-CN" altLang="en-US" sz="2800"/>
              <a:t>～</a:t>
            </a:r>
            <a:r>
              <a:rPr lang="en-US" altLang="zh-CN" sz="2800"/>
              <a:t>FFH</a:t>
            </a:r>
            <a:r>
              <a:rPr lang="zh-CN" altLang="en-US" sz="2800"/>
              <a:t>）</a:t>
            </a:r>
          </a:p>
          <a:p>
            <a:pPr lvl="1" eaLnBrk="1" hangingPunct="1"/>
            <a:r>
              <a:rPr lang="zh-CN" altLang="en-US" sz="2800"/>
              <a:t>也可以是</a:t>
            </a:r>
            <a:r>
              <a:rPr lang="en-US" altLang="zh-CN" sz="2800"/>
              <a:t>16</a:t>
            </a:r>
            <a:r>
              <a:rPr lang="zh-CN" altLang="en-US" sz="2800"/>
              <a:t>位数值</a:t>
            </a:r>
            <a:r>
              <a:rPr lang="en-US" altLang="zh-CN" sz="2800"/>
              <a:t>i16</a:t>
            </a:r>
            <a:r>
              <a:rPr lang="zh-CN" altLang="en-US" sz="2800"/>
              <a:t>（</a:t>
            </a:r>
            <a:r>
              <a:rPr lang="en-US" altLang="zh-CN" sz="2800"/>
              <a:t>0000H</a:t>
            </a:r>
            <a:r>
              <a:rPr lang="zh-CN" altLang="en-US" sz="2800"/>
              <a:t>～</a:t>
            </a:r>
            <a:r>
              <a:rPr lang="en-US" altLang="zh-CN" sz="2800"/>
              <a:t>FFFFH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zh-CN" altLang="en-US" sz="3200"/>
              <a:t>立即数寻址方式常用来给寄存器赋值</a:t>
            </a:r>
          </a:p>
        </p:txBody>
      </p:sp>
    </p:spTree>
    <p:extLst>
      <p:ext uri="{BB962C8B-B14F-4D97-AF65-F5344CB8AC3E}">
        <p14:creationId xmlns:p14="http://schemas.microsoft.com/office/powerpoint/2010/main" val="1055050140"/>
      </p:ext>
    </p:extLst>
  </p:cSld>
  <p:clrMapOvr>
    <a:masterClrMapping/>
  </p:clrMapOvr>
  <p:transition>
    <p:cover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立即数寻址指令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010400" cy="152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AL,05H</a:t>
            </a: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AL←05H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AX,0102H</a:t>
            </a: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AX←0102H</a:t>
            </a:r>
          </a:p>
        </p:txBody>
      </p:sp>
      <p:sp>
        <p:nvSpPr>
          <p:cNvPr id="202756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11863" y="4724400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立即寻址</a:t>
            </a:r>
          </a:p>
        </p:txBody>
      </p:sp>
    </p:spTree>
    <p:extLst>
      <p:ext uri="{BB962C8B-B14F-4D97-AF65-F5344CB8AC3E}">
        <p14:creationId xmlns:p14="http://schemas.microsoft.com/office/powerpoint/2010/main" val="3677981631"/>
      </p:ext>
    </p:extLst>
  </p:cSld>
  <p:clrMapOvr>
    <a:masterClrMapping/>
  </p:clrMapOvr>
  <p:transition>
    <p:cover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 </a:t>
            </a:r>
            <a:r>
              <a:rPr lang="zh-CN" altLang="en-US"/>
              <a:t>寄存器寻址方式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267200"/>
          </a:xfrm>
        </p:spPr>
        <p:txBody>
          <a:bodyPr/>
          <a:lstStyle/>
          <a:p>
            <a:pPr eaLnBrk="1" hangingPunct="1"/>
            <a:r>
              <a:rPr lang="zh-CN" altLang="en-US" sz="3200"/>
              <a:t>操作数存放在</a:t>
            </a:r>
            <a:r>
              <a:rPr lang="en-US" altLang="zh-CN" sz="3200"/>
              <a:t>CPU</a:t>
            </a:r>
            <a:r>
              <a:rPr lang="zh-CN" altLang="en-US" sz="3200"/>
              <a:t>的内部寄存器</a:t>
            </a:r>
            <a:r>
              <a:rPr lang="en-US" altLang="zh-CN" sz="3200"/>
              <a:t>reg</a:t>
            </a:r>
            <a:r>
              <a:rPr lang="zh-CN" altLang="en-US" sz="3200"/>
              <a:t>中，可以是：</a:t>
            </a:r>
          </a:p>
          <a:p>
            <a:pPr lvl="1" eaLnBrk="1" hangingPunct="1"/>
            <a:r>
              <a:rPr lang="en-US" altLang="zh-CN" sz="2800"/>
              <a:t>8</a:t>
            </a:r>
            <a:r>
              <a:rPr lang="zh-CN" altLang="en-US" sz="2800"/>
              <a:t>位寄存器</a:t>
            </a:r>
            <a:r>
              <a:rPr lang="en-US" altLang="zh-CN" sz="2800"/>
              <a:t>r8</a:t>
            </a:r>
            <a:r>
              <a:rPr lang="zh-CN" altLang="en-US" sz="280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AH</a:t>
            </a:r>
            <a:r>
              <a:rPr lang="zh-CN" altLang="en-US" sz="2800"/>
              <a:t>、</a:t>
            </a:r>
            <a:r>
              <a:rPr lang="en-US" altLang="zh-CN" sz="2800"/>
              <a:t>AL</a:t>
            </a:r>
            <a:r>
              <a:rPr lang="zh-CN" altLang="en-US" sz="2800"/>
              <a:t>、</a:t>
            </a:r>
            <a:r>
              <a:rPr lang="en-US" altLang="zh-CN" sz="2800"/>
              <a:t>BH</a:t>
            </a:r>
            <a:r>
              <a:rPr lang="zh-CN" altLang="en-US" sz="2800"/>
              <a:t>、</a:t>
            </a:r>
            <a:r>
              <a:rPr lang="en-US" altLang="zh-CN" sz="2800"/>
              <a:t>BL</a:t>
            </a:r>
            <a:r>
              <a:rPr lang="zh-CN" altLang="en-US" sz="2800"/>
              <a:t>、</a:t>
            </a:r>
            <a:r>
              <a:rPr lang="en-US" altLang="zh-CN" sz="2800"/>
              <a:t>CH</a:t>
            </a:r>
            <a:r>
              <a:rPr lang="zh-CN" altLang="en-US" sz="2800"/>
              <a:t>、</a:t>
            </a:r>
            <a:r>
              <a:rPr lang="en-US" altLang="zh-CN" sz="2800"/>
              <a:t>CL</a:t>
            </a:r>
            <a:r>
              <a:rPr lang="zh-CN" altLang="en-US" sz="2800"/>
              <a:t>、</a:t>
            </a:r>
            <a:r>
              <a:rPr lang="en-US" altLang="zh-CN" sz="2800"/>
              <a:t>DH</a:t>
            </a:r>
            <a:r>
              <a:rPr lang="zh-CN" altLang="en-US" sz="2800"/>
              <a:t>、</a:t>
            </a:r>
            <a:r>
              <a:rPr lang="en-US" altLang="zh-CN" sz="2800"/>
              <a:t>DL</a:t>
            </a:r>
          </a:p>
          <a:p>
            <a:pPr lvl="1" eaLnBrk="1" hangingPunct="1"/>
            <a:r>
              <a:rPr lang="en-US" altLang="zh-CN" sz="2800"/>
              <a:t>16</a:t>
            </a:r>
            <a:r>
              <a:rPr lang="zh-CN" altLang="en-US" sz="2800"/>
              <a:t>位寄存器</a:t>
            </a:r>
            <a:r>
              <a:rPr lang="en-US" altLang="zh-CN" sz="2800"/>
              <a:t>r16</a:t>
            </a:r>
            <a:r>
              <a:rPr lang="zh-CN" altLang="en-US" sz="280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AX</a:t>
            </a:r>
            <a:r>
              <a:rPr lang="zh-CN" altLang="en-US" sz="2800"/>
              <a:t>、</a:t>
            </a:r>
            <a:r>
              <a:rPr lang="en-US" altLang="zh-CN" sz="2800"/>
              <a:t>BX</a:t>
            </a:r>
            <a:r>
              <a:rPr lang="zh-CN" altLang="en-US" sz="2800"/>
              <a:t>、</a:t>
            </a:r>
            <a:r>
              <a:rPr lang="en-US" altLang="zh-CN" sz="2800"/>
              <a:t>CX</a:t>
            </a:r>
            <a:r>
              <a:rPr lang="zh-CN" altLang="en-US" sz="2800"/>
              <a:t>、</a:t>
            </a:r>
            <a:r>
              <a:rPr lang="en-US" altLang="zh-CN" sz="2800"/>
              <a:t>DX</a:t>
            </a:r>
            <a:r>
              <a:rPr lang="zh-CN" altLang="en-US" sz="2800"/>
              <a:t>、</a:t>
            </a:r>
            <a:r>
              <a:rPr lang="en-US" altLang="zh-CN" sz="2800"/>
              <a:t>SI</a:t>
            </a:r>
            <a:r>
              <a:rPr lang="zh-CN" altLang="en-US" sz="2800"/>
              <a:t>、</a:t>
            </a:r>
            <a:r>
              <a:rPr lang="en-US" altLang="zh-CN" sz="2800"/>
              <a:t>DI</a:t>
            </a:r>
            <a:r>
              <a:rPr lang="zh-CN" altLang="en-US" sz="2800"/>
              <a:t>、</a:t>
            </a:r>
            <a:r>
              <a:rPr lang="en-US" altLang="zh-CN" sz="2800"/>
              <a:t>BP</a:t>
            </a:r>
            <a:r>
              <a:rPr lang="zh-CN" altLang="en-US" sz="2800"/>
              <a:t>、</a:t>
            </a:r>
            <a:r>
              <a:rPr lang="en-US" altLang="zh-CN" sz="2800"/>
              <a:t>SP</a:t>
            </a:r>
          </a:p>
          <a:p>
            <a:pPr lvl="1" eaLnBrk="1" hangingPunct="1"/>
            <a:r>
              <a:rPr lang="en-US" altLang="zh-CN" sz="2800"/>
              <a:t>4</a:t>
            </a:r>
            <a:r>
              <a:rPr lang="zh-CN" altLang="en-US" sz="2800"/>
              <a:t>个段寄存器</a:t>
            </a:r>
            <a:r>
              <a:rPr lang="en-US" altLang="zh-CN" sz="2800"/>
              <a:t>seg</a:t>
            </a:r>
            <a:r>
              <a:rPr lang="zh-CN" altLang="en-US" sz="280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CS</a:t>
            </a:r>
            <a:r>
              <a:rPr lang="zh-CN" altLang="en-US" sz="2800"/>
              <a:t>、</a:t>
            </a:r>
            <a:r>
              <a:rPr lang="en-US" altLang="zh-CN" sz="2800"/>
              <a:t>DS</a:t>
            </a:r>
            <a:r>
              <a:rPr lang="zh-CN" altLang="en-US" sz="2800"/>
              <a:t>、</a:t>
            </a:r>
            <a:r>
              <a:rPr lang="en-US" altLang="zh-CN" sz="2800"/>
              <a:t>SS</a:t>
            </a:r>
            <a:r>
              <a:rPr lang="zh-CN" altLang="en-US" sz="2800"/>
              <a:t>、</a:t>
            </a:r>
            <a:r>
              <a:rPr lang="en-US" altLang="zh-CN" sz="280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473744634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/>
              <a:t>每个寄存器又有它们各自的专用目的</a:t>
            </a:r>
          </a:p>
          <a:p>
            <a:pPr lvl="1" eaLnBrk="1" hangingPunct="1"/>
            <a:r>
              <a:rPr lang="en-US" altLang="zh-CN" sz="2400"/>
              <a:t>AX</a:t>
            </a:r>
            <a:r>
              <a:rPr lang="zh-CN" altLang="en-US" sz="240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/>
              <a:t>BX</a:t>
            </a:r>
            <a:r>
              <a:rPr lang="zh-CN" altLang="en-US" sz="240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/>
              <a:t>CX</a:t>
            </a:r>
            <a:r>
              <a:rPr lang="zh-CN" altLang="en-US" sz="240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/>
              <a:t>DX</a:t>
            </a:r>
            <a:r>
              <a:rPr lang="zh-CN" altLang="en-US" sz="2400"/>
              <a:t>－－数据寄存器，常用来存放双字长数据的高</a:t>
            </a:r>
            <a:r>
              <a:rPr lang="en-US" altLang="zh-CN" sz="2400"/>
              <a:t>16</a:t>
            </a:r>
            <a:r>
              <a:rPr lang="zh-CN" altLang="en-US" sz="2400"/>
              <a:t>位，或存放外设端口地址。</a:t>
            </a:r>
          </a:p>
        </p:txBody>
      </p:sp>
    </p:spTree>
    <p:extLst>
      <p:ext uri="{BB962C8B-B14F-4D97-AF65-F5344CB8AC3E}">
        <p14:creationId xmlns:p14="http://schemas.microsoft.com/office/powerpoint/2010/main" val="1398652081"/>
      </p:ext>
    </p:extLst>
  </p:cSld>
  <p:clrMapOvr>
    <a:masterClrMapping/>
  </p:clrMapOvr>
  <p:transition>
    <p:checke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寄存器寻址指令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391400" cy="152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MOV AX,1234H	</a:t>
            </a:r>
            <a:r>
              <a:rPr lang="zh-CN" altLang="en-US"/>
              <a:t>；</a:t>
            </a:r>
            <a:r>
              <a:rPr lang="en-US" altLang="zh-CN"/>
              <a:t>AX←1234H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BX,AX</a:t>
            </a:r>
            <a:r>
              <a:rPr lang="en-US" altLang="zh-CN"/>
              <a:t>		</a:t>
            </a:r>
            <a:r>
              <a:rPr lang="zh-CN" altLang="en-US"/>
              <a:t>；</a:t>
            </a:r>
            <a:r>
              <a:rPr lang="en-US" altLang="zh-CN"/>
              <a:t>BX←AX</a:t>
            </a:r>
          </a:p>
        </p:txBody>
      </p:sp>
      <p:sp>
        <p:nvSpPr>
          <p:cNvPr id="20480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80063" y="5084763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寄存器寻址</a:t>
            </a:r>
          </a:p>
        </p:txBody>
      </p:sp>
    </p:spTree>
    <p:extLst>
      <p:ext uri="{BB962C8B-B14F-4D97-AF65-F5344CB8AC3E}">
        <p14:creationId xmlns:p14="http://schemas.microsoft.com/office/powerpoint/2010/main" val="2409050541"/>
      </p:ext>
    </p:extLst>
  </p:cSld>
  <p:clrMapOvr>
    <a:masterClrMapping/>
  </p:clrMapOvr>
  <p:transition>
    <p:cover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 </a:t>
            </a:r>
            <a:r>
              <a:rPr lang="zh-CN" altLang="en-US"/>
              <a:t>存储器寻址方式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指令中给出操作数的主存地址信息（偏移地址，称之为有效地址</a:t>
            </a:r>
            <a:r>
              <a:rPr lang="en-US" altLang="zh-CN" sz="3200"/>
              <a:t>EA</a:t>
            </a:r>
            <a:r>
              <a:rPr lang="zh-CN" altLang="en-US" sz="3200"/>
              <a:t>），而段地址在默认的或用段超越前缀指定的段寄存器中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8086</a:t>
            </a:r>
            <a:r>
              <a:rPr lang="zh-CN" altLang="en-US" sz="3200"/>
              <a:t>设计了多种存储器寻址方式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、直接寻址方式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</a:t>
            </a:r>
            <a:r>
              <a:rPr lang="zh-CN" altLang="en-US" sz="2800"/>
              <a:t>、寄存器间接寻址方式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3</a:t>
            </a:r>
            <a:r>
              <a:rPr lang="zh-CN" altLang="en-US" sz="2800"/>
              <a:t>、寄存器相对寻址方式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4</a:t>
            </a:r>
            <a:r>
              <a:rPr lang="zh-CN" altLang="en-US" sz="2800"/>
              <a:t>、基址变址寻址方式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5</a:t>
            </a:r>
            <a:r>
              <a:rPr lang="zh-CN" altLang="en-US" sz="2800"/>
              <a:t>、相对基址变址寻址方式</a:t>
            </a:r>
          </a:p>
        </p:txBody>
      </p:sp>
    </p:spTree>
    <p:extLst>
      <p:ext uri="{BB962C8B-B14F-4D97-AF65-F5344CB8AC3E}">
        <p14:creationId xmlns:p14="http://schemas.microsoft.com/office/powerpoint/2010/main" val="3499820947"/>
      </p:ext>
    </p:extLst>
  </p:cSld>
  <p:clrMapOvr>
    <a:masterClrMapping/>
  </p:clrMapOvr>
  <p:transition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操作数在内存寻址可归纳为：</a:t>
            </a:r>
          </a:p>
          <a:p>
            <a:pPr lvl="1" eaLnBrk="1" hangingPunct="1"/>
            <a:r>
              <a:rPr kumimoji="0" lang="en-US" altLang="zh-CN"/>
              <a:t>BX/BP+SI/DI+off</a:t>
            </a:r>
          </a:p>
          <a:p>
            <a:pPr lvl="1" eaLnBrk="1" hangingPunct="1"/>
            <a:r>
              <a:rPr kumimoji="0" lang="en-US" altLang="zh-CN"/>
              <a:t>BX/BP+SI/DI</a:t>
            </a:r>
            <a:r>
              <a:rPr kumimoji="0" lang="zh-CN" altLang="en-US"/>
              <a:t>*</a:t>
            </a:r>
            <a:r>
              <a:rPr kumimoji="0" lang="en-US" altLang="zh-CN"/>
              <a:t>n+off 386</a:t>
            </a:r>
            <a:r>
              <a:rPr kumimoji="0" lang="zh-CN" altLang="en-US"/>
              <a:t>以上</a:t>
            </a:r>
            <a:r>
              <a:rPr kumimoji="0" lang="en-US" altLang="zh-CN"/>
              <a:t>PU</a:t>
            </a:r>
          </a:p>
          <a:p>
            <a:pPr lvl="1" eaLnBrk="1" hangingPunct="1"/>
            <a:r>
              <a:rPr kumimoji="0" lang="zh-CN" altLang="en-US"/>
              <a:t>每一部分都是可选的</a:t>
            </a:r>
          </a:p>
          <a:p>
            <a:pPr lvl="1" eaLnBrk="1" hangingPunct="1"/>
            <a:r>
              <a:rPr kumimoji="0" lang="zh-CN" altLang="en-US"/>
              <a:t>但至少有一部分</a:t>
            </a:r>
          </a:p>
          <a:p>
            <a:pPr eaLnBrk="1" hangingPunct="1"/>
            <a:r>
              <a:rPr kumimoji="0" lang="zh-CN" altLang="en-US"/>
              <a:t>各部分的有机组合就形成了各种寻址方式</a:t>
            </a:r>
          </a:p>
        </p:txBody>
      </p:sp>
    </p:spTree>
    <p:extLst>
      <p:ext uri="{BB962C8B-B14F-4D97-AF65-F5344CB8AC3E}">
        <p14:creationId xmlns:p14="http://schemas.microsoft.com/office/powerpoint/2010/main" val="3413942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直接寻址方式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019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有效地址在指令中直接给出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默认的段地址在</a:t>
            </a:r>
            <a:r>
              <a:rPr lang="en-US" altLang="zh-CN" sz="3200"/>
              <a:t>DS</a:t>
            </a:r>
            <a:r>
              <a:rPr lang="zh-CN" altLang="en-US" sz="3200"/>
              <a:t>段寄存器，可使用段超越前缀改变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AX,[2000H]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；</a:t>
            </a:r>
            <a:r>
              <a:rPr lang="en-US" altLang="zh-CN" sz="2800"/>
              <a:t>AX←DS:[2000H]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；指令代码：</a:t>
            </a:r>
            <a:r>
              <a:rPr lang="en-US" altLang="zh-CN" sz="2800"/>
              <a:t>A10020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AX,ES:[2000H]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；</a:t>
            </a:r>
            <a:r>
              <a:rPr lang="en-US" altLang="zh-CN" sz="2800"/>
              <a:t>AX←ES:[2000H]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；指令代码：</a:t>
            </a:r>
            <a:r>
              <a:rPr lang="en-US" altLang="zh-CN" sz="2800"/>
              <a:t>26A10020</a:t>
            </a:r>
          </a:p>
        </p:txBody>
      </p:sp>
      <p:sp>
        <p:nvSpPr>
          <p:cNvPr id="206852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84888" y="4941888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直接寻址</a:t>
            </a:r>
          </a:p>
        </p:txBody>
      </p:sp>
    </p:spTree>
    <p:extLst>
      <p:ext uri="{BB962C8B-B14F-4D97-AF65-F5344CB8AC3E}">
        <p14:creationId xmlns:p14="http://schemas.microsoft.com/office/powerpoint/2010/main" val="3063722758"/>
      </p:ext>
    </p:extLst>
  </p:cSld>
  <p:clrMapOvr>
    <a:masterClrMapping/>
  </p:clrMapOvr>
  <p:transition>
    <p:cover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寄存器间接寻址方式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352800"/>
          </a:xfrm>
        </p:spPr>
        <p:txBody>
          <a:bodyPr/>
          <a:lstStyle/>
          <a:p>
            <a:pPr eaLnBrk="1" hangingPunct="1"/>
            <a:r>
              <a:rPr lang="zh-CN" altLang="en-US"/>
              <a:t>有效地址存放在基址寄存器</a:t>
            </a:r>
            <a:r>
              <a:rPr lang="en-US" altLang="zh-CN"/>
              <a:t>BX</a:t>
            </a:r>
            <a:r>
              <a:rPr lang="zh-CN" altLang="en-US"/>
              <a:t>或变址寄存器</a:t>
            </a:r>
            <a:r>
              <a:rPr lang="en-US" altLang="zh-CN"/>
              <a:t>SI</a:t>
            </a:r>
            <a:r>
              <a:rPr lang="zh-CN" altLang="en-US"/>
              <a:t>、</a:t>
            </a:r>
            <a:r>
              <a:rPr lang="en-US" altLang="zh-CN"/>
              <a:t>DI</a:t>
            </a:r>
            <a:r>
              <a:rPr lang="zh-CN" altLang="en-US"/>
              <a:t>中</a:t>
            </a:r>
            <a:r>
              <a:rPr lang="en-US" altLang="zh-CN"/>
              <a:t>,</a:t>
            </a:r>
            <a:r>
              <a:rPr lang="zh-CN" altLang="en-US"/>
              <a:t>不是</a:t>
            </a:r>
            <a:r>
              <a:rPr lang="en-US" altLang="zh-CN"/>
              <a:t>BP</a:t>
            </a:r>
          </a:p>
          <a:p>
            <a:pPr eaLnBrk="1" hangingPunct="1"/>
            <a:r>
              <a:rPr lang="zh-CN" altLang="en-US"/>
              <a:t>默认的段地址在</a:t>
            </a:r>
            <a:r>
              <a:rPr lang="en-US" altLang="zh-CN"/>
              <a:t>DS</a:t>
            </a:r>
            <a:r>
              <a:rPr lang="zh-CN" altLang="en-US"/>
              <a:t>段寄存器，可使用段超越前缀改变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AX,[SI]</a:t>
            </a: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AX←DS:[SI]</a:t>
            </a:r>
          </a:p>
        </p:txBody>
      </p:sp>
      <p:sp>
        <p:nvSpPr>
          <p:cNvPr id="207876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56325" y="5373688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间接寻址</a:t>
            </a:r>
          </a:p>
        </p:txBody>
      </p:sp>
    </p:spTree>
    <p:extLst>
      <p:ext uri="{BB962C8B-B14F-4D97-AF65-F5344CB8AC3E}">
        <p14:creationId xmlns:p14="http://schemas.microsoft.com/office/powerpoint/2010/main" val="2738084476"/>
      </p:ext>
    </p:extLst>
  </p:cSld>
  <p:clrMapOvr>
    <a:masterClrMapping/>
  </p:clrMapOvr>
  <p:transition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寄存器相对寻址方式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有效地址是寄存器内容与有符号</a:t>
            </a:r>
            <a:r>
              <a:rPr lang="en-US" altLang="zh-CN"/>
              <a:t>8</a:t>
            </a:r>
            <a:r>
              <a:rPr lang="zh-CN" altLang="en-US"/>
              <a:t>位或</a:t>
            </a:r>
            <a:r>
              <a:rPr lang="en-US" altLang="zh-CN"/>
              <a:t>16</a:t>
            </a:r>
            <a:r>
              <a:rPr lang="zh-CN" altLang="en-US"/>
              <a:t>位位移量之和，寄存器可以是</a:t>
            </a:r>
            <a:r>
              <a:rPr lang="en-US" altLang="zh-CN"/>
              <a:t>BX</a:t>
            </a:r>
            <a:r>
              <a:rPr lang="zh-CN" altLang="en-US"/>
              <a:t>、</a:t>
            </a:r>
            <a:r>
              <a:rPr lang="en-US" altLang="zh-CN"/>
              <a:t>BP</a:t>
            </a:r>
            <a:r>
              <a:rPr lang="zh-CN" altLang="en-US"/>
              <a:t>或</a:t>
            </a:r>
            <a:r>
              <a:rPr lang="en-US" altLang="zh-CN"/>
              <a:t>SI</a:t>
            </a:r>
            <a:r>
              <a:rPr lang="zh-CN" altLang="en-US"/>
              <a:t>、</a:t>
            </a:r>
            <a:r>
              <a:rPr lang="en-US" altLang="zh-CN"/>
              <a:t>DI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有效地址＝</a:t>
            </a:r>
            <a:r>
              <a:rPr lang="en-US" altLang="zh-CN" sz="2800">
                <a:solidFill>
                  <a:schemeClr val="accent2"/>
                </a:solidFill>
              </a:rPr>
              <a:t>BX/BP/SI/DI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8/16</a:t>
            </a:r>
            <a:r>
              <a:rPr lang="zh-CN" altLang="en-US" sz="2800">
                <a:solidFill>
                  <a:schemeClr val="accent2"/>
                </a:solidFill>
              </a:rPr>
              <a:t>位位移量</a:t>
            </a:r>
          </a:p>
          <a:p>
            <a:pPr eaLnBrk="1" hangingPunct="1"/>
            <a:r>
              <a:rPr lang="zh-CN" altLang="en-US"/>
              <a:t>段地址对应</a:t>
            </a:r>
            <a:r>
              <a:rPr lang="en-US" altLang="zh-CN"/>
              <a:t>BX/SI/DI</a:t>
            </a:r>
            <a:r>
              <a:rPr lang="zh-CN" altLang="en-US"/>
              <a:t>寄存器默认是</a:t>
            </a:r>
            <a:r>
              <a:rPr lang="en-US" altLang="zh-CN"/>
              <a:t>DS</a:t>
            </a:r>
            <a:r>
              <a:rPr lang="zh-CN" altLang="en-US"/>
              <a:t>，对应</a:t>
            </a:r>
            <a:r>
              <a:rPr lang="en-US" altLang="zh-CN"/>
              <a:t>BP</a:t>
            </a:r>
            <a:r>
              <a:rPr lang="zh-CN" altLang="en-US"/>
              <a:t>寄存器默认是</a:t>
            </a:r>
            <a:r>
              <a:rPr lang="en-US" altLang="zh-CN"/>
              <a:t>SS</a:t>
            </a:r>
            <a:r>
              <a:rPr lang="zh-CN" altLang="en-US"/>
              <a:t>；可用段超越前缀改变</a:t>
            </a:r>
          </a:p>
        </p:txBody>
      </p:sp>
    </p:spTree>
    <p:extLst>
      <p:ext uri="{BB962C8B-B14F-4D97-AF65-F5344CB8AC3E}">
        <p14:creationId xmlns:p14="http://schemas.microsoft.com/office/powerpoint/2010/main" val="594143049"/>
      </p:ext>
    </p:extLst>
  </p:cSld>
  <p:clrMapOvr>
    <a:masterClrMapping/>
  </p:clrMapOvr>
  <p:transition>
    <p:cover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寄存器相对寻址指令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5734050" cy="4718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MOV AX,[DI+06H]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；</a:t>
            </a:r>
            <a:r>
              <a:rPr lang="en-US" altLang="zh-CN" sz="3200"/>
              <a:t>AX←DS:[DI+06H]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MOV AX,[BP+06H]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；</a:t>
            </a:r>
            <a:r>
              <a:rPr lang="en-US" altLang="zh-CN" sz="3200"/>
              <a:t>AX←SS:[BP+06H]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MOV AX,[BP]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；</a:t>
            </a:r>
            <a:r>
              <a:rPr lang="en-US" altLang="zh-CN" sz="3200"/>
              <a:t>AX←SS:[BP+00]</a:t>
            </a:r>
            <a:endParaRPr lang="en-US" altLang="zh-CN" sz="32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   </a:t>
            </a:r>
            <a:r>
              <a:rPr lang="zh-CN" altLang="en-US" sz="3200">
                <a:solidFill>
                  <a:schemeClr val="accent2"/>
                </a:solidFill>
              </a:rPr>
              <a:t>是寄存器相对寻址，而不是寄存器间接寻址方式。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   </a:t>
            </a:r>
            <a:r>
              <a:rPr lang="en-US" altLang="zh-CN" sz="3200">
                <a:solidFill>
                  <a:schemeClr val="accent2"/>
                </a:solidFill>
              </a:rPr>
              <a:t>debug </a:t>
            </a:r>
            <a:r>
              <a:rPr lang="zh-CN" altLang="en-US" sz="3200">
                <a:solidFill>
                  <a:schemeClr val="accent2"/>
                </a:solidFill>
              </a:rPr>
              <a:t>可验证</a:t>
            </a:r>
          </a:p>
        </p:txBody>
      </p:sp>
      <p:sp>
        <p:nvSpPr>
          <p:cNvPr id="20992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56325" y="5013325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相对寻址</a:t>
            </a:r>
          </a:p>
        </p:txBody>
      </p:sp>
    </p:spTree>
    <p:extLst>
      <p:ext uri="{BB962C8B-B14F-4D97-AF65-F5344CB8AC3E}">
        <p14:creationId xmlns:p14="http://schemas.microsoft.com/office/powerpoint/2010/main" val="3042888837"/>
      </p:ext>
    </p:extLst>
  </p:cSld>
  <p:clrMapOvr>
    <a:masterClrMapping/>
  </p:clrMapOvr>
  <p:transition>
    <p:cover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基址变址寻址方式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有效地址由基址寄存器（</a:t>
            </a:r>
            <a:r>
              <a:rPr lang="en-US" altLang="zh-CN"/>
              <a:t>BX</a:t>
            </a:r>
            <a:r>
              <a:rPr lang="zh-CN" altLang="en-US"/>
              <a:t>或</a:t>
            </a:r>
            <a:r>
              <a:rPr lang="en-US" altLang="zh-CN"/>
              <a:t>BP</a:t>
            </a:r>
            <a:r>
              <a:rPr lang="zh-CN" altLang="en-US"/>
              <a:t>）的内容加上变址寄存器（</a:t>
            </a:r>
            <a:r>
              <a:rPr lang="en-US" altLang="zh-CN"/>
              <a:t>SI</a:t>
            </a:r>
            <a:r>
              <a:rPr lang="zh-CN" altLang="en-US"/>
              <a:t>或</a:t>
            </a:r>
            <a:r>
              <a:rPr lang="en-US" altLang="zh-CN"/>
              <a:t>DI</a:t>
            </a:r>
            <a:r>
              <a:rPr lang="zh-CN" altLang="en-US"/>
              <a:t>）的内容构成：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有效地址＝</a:t>
            </a:r>
            <a:r>
              <a:rPr lang="en-US" altLang="zh-CN">
                <a:solidFill>
                  <a:schemeClr val="accent2"/>
                </a:solidFill>
              </a:rPr>
              <a:t>BX/BP</a:t>
            </a:r>
            <a:r>
              <a:rPr lang="zh-CN" altLang="en-US">
                <a:solidFill>
                  <a:schemeClr val="accent2"/>
                </a:solidFill>
              </a:rPr>
              <a:t>＋</a:t>
            </a:r>
            <a:r>
              <a:rPr lang="en-US" altLang="zh-CN">
                <a:solidFill>
                  <a:schemeClr val="accent2"/>
                </a:solidFill>
              </a:rPr>
              <a:t>SI/DI</a:t>
            </a:r>
          </a:p>
          <a:p>
            <a:pPr eaLnBrk="1" hangingPunct="1"/>
            <a:r>
              <a:rPr lang="zh-CN" altLang="en-US"/>
              <a:t>段地址对应</a:t>
            </a:r>
            <a:r>
              <a:rPr lang="en-US" altLang="zh-CN"/>
              <a:t>BX</a:t>
            </a:r>
            <a:r>
              <a:rPr lang="zh-CN" altLang="en-US"/>
              <a:t>基址寄存器默认是</a:t>
            </a:r>
            <a:r>
              <a:rPr lang="en-US" altLang="zh-CN"/>
              <a:t>DS</a:t>
            </a:r>
            <a:r>
              <a:rPr lang="zh-CN" altLang="en-US"/>
              <a:t>，对应</a:t>
            </a:r>
            <a:r>
              <a:rPr lang="en-US" altLang="zh-CN"/>
              <a:t>BP</a:t>
            </a:r>
            <a:r>
              <a:rPr lang="zh-CN" altLang="en-US"/>
              <a:t>基址寄存器默认是</a:t>
            </a:r>
            <a:r>
              <a:rPr lang="en-US" altLang="zh-CN"/>
              <a:t>SS</a:t>
            </a:r>
            <a:r>
              <a:rPr lang="zh-CN" altLang="en-US"/>
              <a:t>；可用段超越前缀改变</a:t>
            </a:r>
          </a:p>
        </p:txBody>
      </p:sp>
    </p:spTree>
    <p:extLst>
      <p:ext uri="{BB962C8B-B14F-4D97-AF65-F5344CB8AC3E}">
        <p14:creationId xmlns:p14="http://schemas.microsoft.com/office/powerpoint/2010/main" val="4185177665"/>
      </p:ext>
    </p:extLst>
  </p:cSld>
  <p:clrMapOvr>
    <a:masterClrMapping/>
  </p:clrMapOvr>
  <p:transition>
    <p:cover dir="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基址变址寻址指令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5410200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AX,[BX+SI]</a:t>
            </a:r>
            <a:r>
              <a:rPr lang="en-US" altLang="zh-CN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AX←DS:[BX+SI]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AX,[BP+DI]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AX←SS:[BP+DI]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AX,DS:[BP+DI]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AX←DS:[BP+DI]</a:t>
            </a:r>
          </a:p>
        </p:txBody>
      </p:sp>
      <p:sp>
        <p:nvSpPr>
          <p:cNvPr id="211972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300788" y="5084763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基址变址</a:t>
            </a:r>
          </a:p>
        </p:txBody>
      </p:sp>
    </p:spTree>
    <p:extLst>
      <p:ext uri="{BB962C8B-B14F-4D97-AF65-F5344CB8AC3E}">
        <p14:creationId xmlns:p14="http://schemas.microsoft.com/office/powerpoint/2010/main" val="440388246"/>
      </p:ext>
    </p:extLst>
  </p:cSld>
  <p:clrMapOvr>
    <a:masterClrMapping/>
  </p:clrMapOvr>
  <p:transition>
    <p:cover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相对基址变址寻址方式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有效地址是基址寄存器（</a:t>
            </a:r>
            <a:r>
              <a:rPr lang="en-US" altLang="zh-CN"/>
              <a:t>BX/BP</a:t>
            </a:r>
            <a:r>
              <a:rPr lang="zh-CN" altLang="en-US"/>
              <a:t>）、变址寄存器（</a:t>
            </a:r>
            <a:r>
              <a:rPr lang="en-US" altLang="zh-CN"/>
              <a:t>SI/DI</a:t>
            </a:r>
            <a:r>
              <a:rPr lang="zh-CN" altLang="en-US"/>
              <a:t>）与一个</a:t>
            </a:r>
            <a:r>
              <a:rPr lang="en-US" altLang="zh-CN"/>
              <a:t>8</a:t>
            </a:r>
            <a:r>
              <a:rPr lang="zh-CN" altLang="en-US"/>
              <a:t>位或</a:t>
            </a:r>
            <a:r>
              <a:rPr lang="en-US" altLang="zh-CN"/>
              <a:t>16</a:t>
            </a:r>
            <a:r>
              <a:rPr lang="zh-CN" altLang="en-US"/>
              <a:t>位位移量之和：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有效地址＝</a:t>
            </a:r>
            <a:r>
              <a:rPr lang="en-US" altLang="zh-CN" sz="2800">
                <a:solidFill>
                  <a:schemeClr val="accent2"/>
                </a:solidFill>
              </a:rPr>
              <a:t>BX/BP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SI/DI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8/16</a:t>
            </a:r>
            <a:r>
              <a:rPr lang="zh-CN" altLang="en-US" sz="2800">
                <a:solidFill>
                  <a:schemeClr val="accent2"/>
                </a:solidFill>
              </a:rPr>
              <a:t>位位移量</a:t>
            </a:r>
          </a:p>
          <a:p>
            <a:pPr eaLnBrk="1" hangingPunct="1"/>
            <a:r>
              <a:rPr lang="zh-CN" altLang="en-US"/>
              <a:t>段地址对应</a:t>
            </a:r>
            <a:r>
              <a:rPr lang="en-US" altLang="zh-CN"/>
              <a:t>BX</a:t>
            </a:r>
            <a:r>
              <a:rPr lang="zh-CN" altLang="en-US"/>
              <a:t>基址寄存器默认是</a:t>
            </a:r>
            <a:r>
              <a:rPr lang="en-US" altLang="zh-CN"/>
              <a:t>DS</a:t>
            </a:r>
            <a:r>
              <a:rPr lang="zh-CN" altLang="en-US"/>
              <a:t>，对应</a:t>
            </a:r>
            <a:r>
              <a:rPr lang="en-US" altLang="zh-CN"/>
              <a:t>BP</a:t>
            </a:r>
            <a:r>
              <a:rPr lang="zh-CN" altLang="en-US"/>
              <a:t>基址寄存器默认是</a:t>
            </a:r>
            <a:r>
              <a:rPr lang="en-US" altLang="zh-CN"/>
              <a:t>SS</a:t>
            </a:r>
            <a:r>
              <a:rPr lang="zh-CN" altLang="en-US"/>
              <a:t>；可用段超越前缀改变</a:t>
            </a:r>
          </a:p>
        </p:txBody>
      </p:sp>
    </p:spTree>
    <p:extLst>
      <p:ext uri="{BB962C8B-B14F-4D97-AF65-F5344CB8AC3E}">
        <p14:creationId xmlns:p14="http://schemas.microsoft.com/office/powerpoint/2010/main" val="1867921160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变址寄存器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变址寄存器常用于存储器寻址时提供地址</a:t>
            </a:r>
          </a:p>
          <a:p>
            <a:pPr lvl="1" eaLnBrk="1" hangingPunct="1"/>
            <a:r>
              <a:rPr lang="en-US" altLang="zh-CN"/>
              <a:t>SI</a:t>
            </a:r>
            <a:r>
              <a:rPr lang="zh-CN" altLang="en-US"/>
              <a:t>是源变址寄存器</a:t>
            </a:r>
          </a:p>
          <a:p>
            <a:pPr lvl="1" eaLnBrk="1" hangingPunct="1"/>
            <a:r>
              <a:rPr lang="en-US" altLang="zh-CN"/>
              <a:t>DI</a:t>
            </a:r>
            <a:r>
              <a:rPr lang="zh-CN" altLang="en-US"/>
              <a:t>是目的变址寄存器</a:t>
            </a:r>
          </a:p>
          <a:p>
            <a:pPr eaLnBrk="1" hangingPunct="1"/>
            <a:r>
              <a:rPr lang="zh-CN" altLang="en-US"/>
              <a:t>串操作类指令中，</a:t>
            </a:r>
            <a:r>
              <a:rPr lang="en-US" altLang="zh-CN"/>
              <a:t>SI</a:t>
            </a:r>
            <a:r>
              <a:rPr lang="zh-CN" altLang="en-US"/>
              <a:t>和</a:t>
            </a:r>
            <a:r>
              <a:rPr lang="en-US" altLang="zh-CN"/>
              <a:t>DI</a:t>
            </a:r>
            <a:r>
              <a:rPr lang="zh-CN" altLang="en-US"/>
              <a:t>具有特别的功能</a:t>
            </a:r>
          </a:p>
        </p:txBody>
      </p:sp>
    </p:spTree>
    <p:extLst>
      <p:ext uri="{BB962C8B-B14F-4D97-AF65-F5344CB8AC3E}">
        <p14:creationId xmlns:p14="http://schemas.microsoft.com/office/powerpoint/2010/main" val="569585695"/>
      </p:ext>
    </p:extLst>
  </p:cSld>
  <p:clrMapOvr>
    <a:masterClrMapping/>
  </p:clrMapOvr>
  <p:transition>
    <p:cover dir="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相对基址变址寻址指令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MOV AX,[BX+SI+06H]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AX←DS:[BX+SI+06H]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注意：</a:t>
            </a:r>
            <a:r>
              <a:rPr lang="en-US" altLang="zh-CN" sz="2400"/>
              <a:t>BX+SI+n</a:t>
            </a:r>
            <a:r>
              <a:rPr lang="zh-CN" altLang="en-US" sz="2400"/>
              <a:t>后的值可能没意义，超出你所要求的范围。只能是</a:t>
            </a:r>
            <a:r>
              <a:rPr lang="en-US" altLang="zh-CN" sz="2400"/>
              <a:t>0000~FFFF</a:t>
            </a:r>
            <a:r>
              <a:rPr lang="zh-CN" altLang="en-US" sz="2400"/>
              <a:t>。</a:t>
            </a:r>
          </a:p>
        </p:txBody>
      </p:sp>
      <p:sp>
        <p:nvSpPr>
          <p:cNvPr id="214020" name="AutoShape 4" descr="画布"/>
          <p:cNvSpPr>
            <a:spLocks noChangeArrowheads="1"/>
          </p:cNvSpPr>
          <p:nvPr/>
        </p:nvSpPr>
        <p:spPr bwMode="auto">
          <a:xfrm>
            <a:off x="1219200" y="4800600"/>
            <a:ext cx="6324600" cy="1295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  <a:hlinkClick r:id="rId4" action="ppaction://hlinksldjump"/>
              </a:rPr>
              <a:t>位移量可用符号表示</a:t>
            </a:r>
            <a:endParaRPr lang="zh-CN" altLang="en-US" sz="3200" i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lang="zh-CN" altLang="en-US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  <a:hlinkClick r:id="rId5" action="ppaction://hlinksldjump"/>
              </a:rPr>
              <a:t>同一寻址方式有多种表达形式</a:t>
            </a:r>
            <a:endParaRPr lang="zh-CN" altLang="en-US" sz="3200" i="0">
              <a:solidFill>
                <a:schemeClr val="accent2"/>
              </a:solidFill>
            </a:endParaRPr>
          </a:p>
        </p:txBody>
      </p:sp>
      <p:sp>
        <p:nvSpPr>
          <p:cNvPr id="214021" name="AutoShape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580063" y="2852738"/>
            <a:ext cx="2409825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相对基址变址</a:t>
            </a:r>
          </a:p>
        </p:txBody>
      </p:sp>
    </p:spTree>
    <p:extLst>
      <p:ext uri="{BB962C8B-B14F-4D97-AF65-F5344CB8AC3E}">
        <p14:creationId xmlns:p14="http://schemas.microsoft.com/office/powerpoint/2010/main" val="11929768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用符号表示位移量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在寄存器相对寻址或相对基址变址寻址方式中，位移量可用符号表示：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AX,[SI+</a:t>
            </a:r>
            <a:r>
              <a:rPr lang="en-US" altLang="zh-CN">
                <a:solidFill>
                  <a:schemeClr val="tx2"/>
                </a:solidFill>
              </a:rPr>
              <a:t>COUNT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；</a:t>
            </a:r>
            <a:r>
              <a:rPr lang="en-US" altLang="zh-CN"/>
              <a:t>COUNT</a:t>
            </a:r>
            <a:r>
              <a:rPr lang="zh-CN" altLang="en-US"/>
              <a:t>是事先定义的变量或常量（就是数值）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AX,[BX+SI+</a:t>
            </a:r>
            <a:r>
              <a:rPr lang="en-US" altLang="zh-CN">
                <a:solidFill>
                  <a:schemeClr val="tx2"/>
                </a:solidFill>
              </a:rPr>
              <a:t>WNUM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；</a:t>
            </a:r>
            <a:r>
              <a:rPr lang="en-US" altLang="zh-CN"/>
              <a:t>WNUM</a:t>
            </a:r>
            <a:r>
              <a:rPr lang="zh-CN" altLang="en-US"/>
              <a:t>也是变量或常量</a:t>
            </a:r>
          </a:p>
        </p:txBody>
      </p:sp>
      <p:pic>
        <p:nvPicPr>
          <p:cNvPr id="30724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16764"/>
      </p:ext>
    </p:extLst>
  </p:cSld>
  <p:clrMapOvr>
    <a:masterClrMapping/>
  </p:clrMapOvr>
  <p:transition advClick="0"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多种表达形式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同一寻址方式可以写成不同的形式：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AX,[BX][SI]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AX,[BX+SI]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AX,COUNT[SI]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AX,[SI+COUNT]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AX,WNUM[BX][SI]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AX,WNUM[BX+SI]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AX,[BX+SI+WNUM]</a:t>
            </a:r>
          </a:p>
        </p:txBody>
      </p:sp>
      <p:pic>
        <p:nvPicPr>
          <p:cNvPr id="31748" name="Picture 5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42708"/>
      </p:ext>
    </p:extLst>
  </p:cSld>
  <p:clrMapOvr>
    <a:masterClrMapping/>
  </p:clrMapOvr>
  <p:transition advClick="0">
    <p:fade thruBlk="1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 </a:t>
            </a:r>
            <a:r>
              <a:rPr lang="zh-CN" altLang="en-US"/>
              <a:t>比例寻址方式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386</a:t>
            </a:r>
            <a:r>
              <a:rPr lang="zh-CN" altLang="en-US" sz="3200"/>
              <a:t>以上的</a:t>
            </a:r>
            <a:r>
              <a:rPr lang="en-US" altLang="zh-CN" sz="3200"/>
              <a:t>CPU</a:t>
            </a:r>
            <a:r>
              <a:rPr lang="zh-CN" altLang="en-US" sz="3200"/>
              <a:t>支持比例寻址方式</a:t>
            </a:r>
            <a:endParaRPr lang="en-US" altLang="zh-CN" sz="3200"/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支持</a:t>
            </a:r>
            <a:r>
              <a:rPr lang="en-US" altLang="zh-CN" sz="3200"/>
              <a:t>32</a:t>
            </a:r>
            <a:r>
              <a:rPr lang="zh-CN" altLang="en-US" sz="3200"/>
              <a:t>、</a:t>
            </a:r>
            <a:r>
              <a:rPr lang="en-US" altLang="zh-CN" sz="3200"/>
              <a:t>64</a:t>
            </a:r>
            <a:r>
              <a:rPr lang="zh-CN" altLang="en-US" sz="3200"/>
              <a:t>位的寄存器与存储器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[ </a:t>
            </a:r>
            <a:r>
              <a:rPr lang="zh-CN" altLang="en-US" sz="2800"/>
              <a:t>变址寄存器*</a:t>
            </a:r>
            <a:r>
              <a:rPr lang="en-US" altLang="zh-CN" sz="2800"/>
              <a:t>n </a:t>
            </a:r>
            <a:r>
              <a:rPr lang="zh-CN" altLang="en-US" sz="2800"/>
              <a:t>比例因子</a:t>
            </a:r>
            <a:r>
              <a:rPr lang="en-US" altLang="zh-CN" sz="2800"/>
              <a:t>]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[ </a:t>
            </a:r>
            <a:r>
              <a:rPr lang="zh-CN" altLang="en-US" sz="2800"/>
              <a:t>变址寄存器*</a:t>
            </a:r>
            <a:r>
              <a:rPr lang="en-US" altLang="zh-CN" sz="2800"/>
              <a:t>n + </a:t>
            </a:r>
            <a:r>
              <a:rPr lang="zh-CN" altLang="en-US" sz="2800"/>
              <a:t>偏移地址</a:t>
            </a:r>
            <a:r>
              <a:rPr lang="en-US" altLang="zh-CN" sz="2800"/>
              <a:t>offset ]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[ </a:t>
            </a:r>
            <a:r>
              <a:rPr lang="zh-CN" altLang="en-US" sz="2800"/>
              <a:t>基址寄存器 </a:t>
            </a:r>
            <a:r>
              <a:rPr lang="en-US" altLang="zh-CN" sz="2800"/>
              <a:t>+ </a:t>
            </a:r>
            <a:r>
              <a:rPr lang="zh-CN" altLang="en-US" sz="2800"/>
              <a:t>变址寄存器*</a:t>
            </a:r>
            <a:r>
              <a:rPr lang="en-US" altLang="zh-CN" sz="2800"/>
              <a:t>n ]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[ </a:t>
            </a:r>
            <a:r>
              <a:rPr lang="zh-CN" altLang="en-US" sz="2800"/>
              <a:t>基址寄存器 </a:t>
            </a:r>
            <a:r>
              <a:rPr lang="en-US" altLang="zh-CN" sz="2800"/>
              <a:t>+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变址寄存器*</a:t>
            </a:r>
            <a:r>
              <a:rPr lang="en-US" altLang="zh-CN" sz="2800"/>
              <a:t>n +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偏移地址</a:t>
            </a:r>
            <a:r>
              <a:rPr lang="en-US" altLang="zh-CN" sz="2800"/>
              <a:t>offset  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基址与变址寄存器任意、变址不能为</a:t>
            </a:r>
            <a:r>
              <a:rPr lang="en-US" altLang="zh-CN" sz="2800"/>
              <a:t>SP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82099246"/>
      </p:ext>
    </p:extLst>
  </p:cSld>
  <p:clrMapOvr>
    <a:masterClrMapping/>
  </p:clrMapOvr>
  <p:transition>
    <p:zoom dir="in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23938" y="2514600"/>
            <a:ext cx="7510462" cy="3581400"/>
            <a:chOff x="645" y="1488"/>
            <a:chExt cx="4731" cy="2256"/>
          </a:xfrm>
        </p:grpSpPr>
        <p:sp>
          <p:nvSpPr>
            <p:cNvPr id="33821" name="Freeform 3"/>
            <p:cNvSpPr>
              <a:spLocks/>
            </p:cNvSpPr>
            <p:nvPr/>
          </p:nvSpPr>
          <p:spPr bwMode="auto">
            <a:xfrm>
              <a:off x="645" y="1488"/>
              <a:ext cx="4203" cy="2064"/>
            </a:xfrm>
            <a:custGeom>
              <a:avLst/>
              <a:gdLst>
                <a:gd name="T0" fmla="*/ 4203 w 4203"/>
                <a:gd name="T1" fmla="*/ 0 h 2109"/>
                <a:gd name="T2" fmla="*/ 0 w 4203"/>
                <a:gd name="T3" fmla="*/ 1771 h 2109"/>
                <a:gd name="T4" fmla="*/ 842 w 4203"/>
                <a:gd name="T5" fmla="*/ 1775 h 2109"/>
                <a:gd name="T6" fmla="*/ 0 60000 65536"/>
                <a:gd name="T7" fmla="*/ 0 60000 65536"/>
                <a:gd name="T8" fmla="*/ 0 60000 65536"/>
                <a:gd name="T9" fmla="*/ 0 w 4203"/>
                <a:gd name="T10" fmla="*/ 0 h 2109"/>
                <a:gd name="T11" fmla="*/ 4203 w 4203"/>
                <a:gd name="T12" fmla="*/ 2109 h 2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3" h="2109">
                  <a:moveTo>
                    <a:pt x="4203" y="0"/>
                  </a:moveTo>
                  <a:lnTo>
                    <a:pt x="0" y="2104"/>
                  </a:lnTo>
                  <a:lnTo>
                    <a:pt x="842" y="210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Rectangle 4"/>
            <p:cNvSpPr>
              <a:spLocks noChangeArrowheads="1"/>
            </p:cNvSpPr>
            <p:nvPr/>
          </p:nvSpPr>
          <p:spPr bwMode="auto">
            <a:xfrm>
              <a:off x="1488" y="3360"/>
              <a:ext cx="38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i="0"/>
                <a:t>给出立即寻址方式需要的数值本身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2498725"/>
            <a:ext cx="8305800" cy="2759075"/>
            <a:chOff x="144" y="1478"/>
            <a:chExt cx="5232" cy="1738"/>
          </a:xfrm>
        </p:grpSpPr>
        <p:sp>
          <p:nvSpPr>
            <p:cNvPr id="33819" name="Freeform 6"/>
            <p:cNvSpPr>
              <a:spLocks/>
            </p:cNvSpPr>
            <p:nvPr/>
          </p:nvSpPr>
          <p:spPr bwMode="auto">
            <a:xfrm>
              <a:off x="144" y="1478"/>
              <a:ext cx="3099" cy="1591"/>
            </a:xfrm>
            <a:custGeom>
              <a:avLst/>
              <a:gdLst>
                <a:gd name="T0" fmla="*/ 3099 w 3099"/>
                <a:gd name="T1" fmla="*/ 0 h 1591"/>
                <a:gd name="T2" fmla="*/ 0 w 3099"/>
                <a:gd name="T3" fmla="*/ 1588 h 1591"/>
                <a:gd name="T4" fmla="*/ 411 w 3099"/>
                <a:gd name="T5" fmla="*/ 1591 h 1591"/>
                <a:gd name="T6" fmla="*/ 0 60000 65536"/>
                <a:gd name="T7" fmla="*/ 0 60000 65536"/>
                <a:gd name="T8" fmla="*/ 0 60000 65536"/>
                <a:gd name="T9" fmla="*/ 0 w 3099"/>
                <a:gd name="T10" fmla="*/ 0 h 1591"/>
                <a:gd name="T11" fmla="*/ 3099 w 3099"/>
                <a:gd name="T12" fmla="*/ 1591 h 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9" h="1591">
                  <a:moveTo>
                    <a:pt x="3099" y="0"/>
                  </a:moveTo>
                  <a:lnTo>
                    <a:pt x="0" y="1588"/>
                  </a:lnTo>
                  <a:lnTo>
                    <a:pt x="411" y="159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Rectangle 7"/>
            <p:cNvSpPr>
              <a:spLocks noChangeArrowheads="1"/>
            </p:cNvSpPr>
            <p:nvPr/>
          </p:nvSpPr>
          <p:spPr bwMode="auto">
            <a:xfrm>
              <a:off x="576" y="2832"/>
              <a:ext cx="48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i="0"/>
                <a:t>给出某些寻址方式需要的对基地址的偏移量</a:t>
              </a:r>
            </a:p>
          </p:txBody>
        </p:sp>
      </p:grpSp>
      <p:sp>
        <p:nvSpPr>
          <p:cNvPr id="337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5.  8086</a:t>
            </a:r>
            <a:r>
              <a:rPr lang="zh-CN" altLang="en-US"/>
              <a:t>的机器代码格式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4800" y="2482850"/>
            <a:ext cx="6367463" cy="1952625"/>
            <a:chOff x="309" y="1468"/>
            <a:chExt cx="3003" cy="1230"/>
          </a:xfrm>
        </p:grpSpPr>
        <p:sp>
          <p:nvSpPr>
            <p:cNvPr id="33817" name="Freeform 10"/>
            <p:cNvSpPr>
              <a:spLocks/>
            </p:cNvSpPr>
            <p:nvPr/>
          </p:nvSpPr>
          <p:spPr bwMode="auto">
            <a:xfrm>
              <a:off x="309" y="1468"/>
              <a:ext cx="1611" cy="1036"/>
            </a:xfrm>
            <a:custGeom>
              <a:avLst/>
              <a:gdLst>
                <a:gd name="T0" fmla="*/ 1611 w 1611"/>
                <a:gd name="T1" fmla="*/ 0 h 1036"/>
                <a:gd name="T2" fmla="*/ 0 w 1611"/>
                <a:gd name="T3" fmla="*/ 1032 h 1036"/>
                <a:gd name="T4" fmla="*/ 466 w 1611"/>
                <a:gd name="T5" fmla="*/ 1036 h 1036"/>
                <a:gd name="T6" fmla="*/ 0 60000 65536"/>
                <a:gd name="T7" fmla="*/ 0 60000 65536"/>
                <a:gd name="T8" fmla="*/ 0 60000 65536"/>
                <a:gd name="T9" fmla="*/ 0 w 1611"/>
                <a:gd name="T10" fmla="*/ 0 h 1036"/>
                <a:gd name="T11" fmla="*/ 1611 w 1611"/>
                <a:gd name="T12" fmla="*/ 1036 h 1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1" h="1036">
                  <a:moveTo>
                    <a:pt x="1611" y="0"/>
                  </a:moveTo>
                  <a:lnTo>
                    <a:pt x="0" y="1032"/>
                  </a:lnTo>
                  <a:lnTo>
                    <a:pt x="466" y="10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Rectangle 11"/>
            <p:cNvSpPr>
              <a:spLocks noChangeArrowheads="1"/>
            </p:cNvSpPr>
            <p:nvPr/>
          </p:nvSpPr>
          <p:spPr bwMode="auto">
            <a:xfrm>
              <a:off x="776" y="2314"/>
              <a:ext cx="2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i="0"/>
                <a:t>表明采用的寻址方式</a:t>
              </a:r>
            </a:p>
          </p:txBody>
        </p:sp>
      </p:grpSp>
      <p:graphicFrame>
        <p:nvGraphicFramePr>
          <p:cNvPr id="195596" name="Group 12"/>
          <p:cNvGraphicFramePr>
            <a:graphicFrameLocks noGrp="1"/>
          </p:cNvGraphicFramePr>
          <p:nvPr/>
        </p:nvGraphicFramePr>
        <p:xfrm>
          <a:off x="762000" y="1549400"/>
          <a:ext cx="8153400" cy="96678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A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mod reg r/m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位移量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立即数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814" name="Group 34"/>
          <p:cNvGrpSpPr>
            <a:grpSpLocks/>
          </p:cNvGrpSpPr>
          <p:nvPr/>
        </p:nvGrpSpPr>
        <p:grpSpPr bwMode="auto">
          <a:xfrm>
            <a:off x="3429000" y="2667000"/>
            <a:ext cx="4800600" cy="944563"/>
            <a:chOff x="2160" y="1680"/>
            <a:chExt cx="3024" cy="595"/>
          </a:xfrm>
        </p:grpSpPr>
        <p:sp>
          <p:nvSpPr>
            <p:cNvPr id="33815" name="AutoShape 35"/>
            <p:cNvSpPr>
              <a:spLocks/>
            </p:cNvSpPr>
            <p:nvPr/>
          </p:nvSpPr>
          <p:spPr bwMode="auto">
            <a:xfrm rot="5400000">
              <a:off x="3528" y="312"/>
              <a:ext cx="288" cy="3024"/>
            </a:xfrm>
            <a:prstGeom prst="rightBrace">
              <a:avLst>
                <a:gd name="adj1" fmla="val 56000"/>
                <a:gd name="adj2" fmla="val 5046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0"/>
            </a:p>
          </p:txBody>
        </p:sp>
        <p:sp>
          <p:nvSpPr>
            <p:cNvPr id="33816" name="Text Box 36"/>
            <p:cNvSpPr txBox="1">
              <a:spLocks noChangeArrowheads="1"/>
            </p:cNvSpPr>
            <p:nvPr/>
          </p:nvSpPr>
          <p:spPr bwMode="auto">
            <a:xfrm>
              <a:off x="3158" y="1948"/>
              <a:ext cx="79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i="0">
                  <a:solidFill>
                    <a:schemeClr val="accent2"/>
                  </a:solidFill>
                </a:rPr>
                <a:t>操作数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72548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标准机器代码示例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20000" cy="3581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chemeClr val="bg2"/>
                </a:solidFill>
              </a:rPr>
              <a:t>mov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ax,[BP+0]</a:t>
            </a:r>
            <a:r>
              <a:rPr lang="en-US" altLang="zh-CN" sz="2800"/>
              <a:t> </a:t>
            </a:r>
            <a:r>
              <a:rPr lang="zh-CN" altLang="en-US" sz="2800"/>
              <a:t>；机器代码是 </a:t>
            </a:r>
            <a:r>
              <a:rPr lang="en-US" altLang="zh-CN" sz="2800">
                <a:solidFill>
                  <a:srgbClr val="996600"/>
                </a:solidFill>
              </a:rPr>
              <a:t>8B 46 00</a:t>
            </a:r>
          </a:p>
          <a:p>
            <a:pPr eaLnBrk="1" hangingPunct="1"/>
            <a:r>
              <a:rPr lang="zh-CN" altLang="en-US" sz="2800"/>
              <a:t>前一个字节</a:t>
            </a:r>
            <a:r>
              <a:rPr lang="en-US" altLang="zh-CN" sz="2800">
                <a:solidFill>
                  <a:srgbClr val="996600"/>
                </a:solidFill>
              </a:rPr>
              <a:t>8B</a:t>
            </a:r>
            <a:r>
              <a:rPr lang="zh-CN" altLang="en-US" sz="2800"/>
              <a:t>是操作码（含</a:t>
            </a:r>
            <a:r>
              <a:rPr lang="en-US" altLang="zh-CN" sz="2800"/>
              <a:t>w</a:t>
            </a:r>
            <a:r>
              <a:rPr lang="zh-CN" altLang="en-US" sz="2800"/>
              <a:t>＝</a:t>
            </a:r>
            <a:r>
              <a:rPr lang="en-US" altLang="zh-CN" sz="2800"/>
              <a:t>1</a:t>
            </a:r>
            <a:r>
              <a:rPr lang="zh-CN" altLang="en-US" sz="2800"/>
              <a:t>表示字操作）</a:t>
            </a:r>
          </a:p>
          <a:p>
            <a:pPr eaLnBrk="1" hangingPunct="1"/>
            <a:r>
              <a:rPr lang="zh-CN" altLang="en-US" sz="2800"/>
              <a:t>中间一个字节</a:t>
            </a:r>
            <a:r>
              <a:rPr lang="en-US" altLang="zh-CN" sz="2800">
                <a:solidFill>
                  <a:srgbClr val="996600"/>
                </a:solidFill>
              </a:rPr>
              <a:t>46</a:t>
            </a:r>
            <a:r>
              <a:rPr lang="zh-CN" altLang="en-US" sz="2800"/>
              <a:t>（</a:t>
            </a:r>
            <a:r>
              <a:rPr lang="en-US" altLang="zh-CN" sz="2800"/>
              <a:t>01 000 110</a:t>
            </a:r>
            <a:r>
              <a:rPr lang="zh-CN" altLang="en-US" sz="2800"/>
              <a:t>）是 “</a:t>
            </a:r>
            <a:r>
              <a:rPr lang="en-US" altLang="zh-CN" sz="2800"/>
              <a:t>mod reg r/m”</a:t>
            </a:r>
            <a:r>
              <a:rPr lang="zh-CN" altLang="en-US" sz="2800"/>
              <a:t>字节</a:t>
            </a:r>
          </a:p>
          <a:p>
            <a:pPr lvl="1" eaLnBrk="1" hangingPunct="1"/>
            <a:r>
              <a:rPr lang="en-US" altLang="zh-CN" sz="2400"/>
              <a:t>reg</a:t>
            </a:r>
            <a:r>
              <a:rPr lang="zh-CN" altLang="en-US" sz="2400"/>
              <a:t>＝</a:t>
            </a:r>
            <a:r>
              <a:rPr lang="en-US" altLang="zh-CN" sz="2400"/>
              <a:t>000</a:t>
            </a:r>
            <a:r>
              <a:rPr lang="zh-CN" altLang="en-US" sz="2400"/>
              <a:t>表示目的操作数为</a:t>
            </a:r>
            <a:r>
              <a:rPr lang="en-US" altLang="zh-CN" sz="2400"/>
              <a:t>AX</a:t>
            </a:r>
          </a:p>
          <a:p>
            <a:pPr lvl="1" eaLnBrk="1" hangingPunct="1"/>
            <a:r>
              <a:rPr lang="en-US" altLang="zh-CN" sz="2400"/>
              <a:t>mod</a:t>
            </a:r>
            <a:r>
              <a:rPr lang="zh-CN" altLang="en-US" sz="2400"/>
              <a:t>＝</a:t>
            </a:r>
            <a:r>
              <a:rPr lang="en-US" altLang="zh-CN" sz="2400"/>
              <a:t>01</a:t>
            </a:r>
            <a:r>
              <a:rPr lang="zh-CN" altLang="en-US" sz="2400"/>
              <a:t>和</a:t>
            </a:r>
            <a:r>
              <a:rPr lang="en-US" altLang="zh-CN" sz="2400"/>
              <a:t>r/m</a:t>
            </a:r>
            <a:r>
              <a:rPr lang="zh-CN" altLang="en-US" sz="2400"/>
              <a:t>＝</a:t>
            </a:r>
            <a:r>
              <a:rPr lang="en-US" altLang="zh-CN" sz="2400"/>
              <a:t>110</a:t>
            </a:r>
            <a:r>
              <a:rPr lang="zh-CN" altLang="en-US" sz="2400"/>
              <a:t>表示源操作数为</a:t>
            </a:r>
            <a:r>
              <a:rPr lang="en-US" altLang="zh-CN" sz="2400"/>
              <a:t>[BP+D8]</a:t>
            </a:r>
          </a:p>
          <a:p>
            <a:pPr eaLnBrk="1" hangingPunct="1"/>
            <a:r>
              <a:rPr lang="zh-CN" altLang="en-US" sz="2800"/>
              <a:t>最后一个字节就是</a:t>
            </a:r>
            <a:r>
              <a:rPr lang="en-US" altLang="zh-CN" sz="2800"/>
              <a:t>8</a:t>
            </a:r>
            <a:r>
              <a:rPr lang="zh-CN" altLang="en-US" sz="2800"/>
              <a:t>位位移量</a:t>
            </a:r>
            <a:r>
              <a:rPr lang="en-US" altLang="zh-CN" sz="2800"/>
              <a:t>〔D8</a:t>
            </a:r>
            <a:r>
              <a:rPr lang="zh-CN" altLang="en-US" sz="2800"/>
              <a:t>＝</a:t>
            </a:r>
            <a:r>
              <a:rPr lang="en-US" altLang="zh-CN" sz="2800"/>
              <a:t>〕</a:t>
            </a:r>
            <a:r>
              <a:rPr lang="en-US" altLang="zh-CN" sz="2800">
                <a:solidFill>
                  <a:srgbClr val="996600"/>
                </a:solidFill>
              </a:rPr>
              <a:t>00</a:t>
            </a:r>
          </a:p>
        </p:txBody>
      </p:sp>
      <p:graphicFrame>
        <p:nvGraphicFramePr>
          <p:cNvPr id="196612" name="Group 4"/>
          <p:cNvGraphicFramePr>
            <a:graphicFrameLocks noGrp="1"/>
          </p:cNvGraphicFramePr>
          <p:nvPr/>
        </p:nvGraphicFramePr>
        <p:xfrm>
          <a:off x="762000" y="1219200"/>
          <a:ext cx="8153400" cy="96678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0/1/2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字节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A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mod reg r/m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位移量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立即数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51135"/>
      </p:ext>
    </p:extLst>
  </p:cSld>
  <p:clrMapOvr>
    <a:masterClrMapping/>
  </p:clrMapOvr>
  <p:transition>
    <p:cover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其它机器代码形式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3914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mov al,05 </a:t>
            </a:r>
            <a:r>
              <a:rPr lang="zh-CN" altLang="en-US" sz="3200"/>
              <a:t>；机器代码是</a:t>
            </a:r>
            <a:r>
              <a:rPr lang="en-US" altLang="zh-CN" sz="3200"/>
              <a:t>B0 05</a:t>
            </a:r>
          </a:p>
          <a:p>
            <a:pPr eaLnBrk="1" hangingPunct="1"/>
            <a:r>
              <a:rPr lang="zh-CN" altLang="en-US" sz="3200"/>
              <a:t>前一个字节</a:t>
            </a:r>
            <a:r>
              <a:rPr lang="en-US" altLang="zh-CN" sz="3200"/>
              <a:t>B0</a:t>
            </a:r>
            <a:r>
              <a:rPr lang="zh-CN" altLang="en-US" sz="3200"/>
              <a:t>是操作码（含一个操作数</a:t>
            </a:r>
            <a:r>
              <a:rPr lang="en-US" altLang="zh-CN" sz="3200"/>
              <a:t>AL</a:t>
            </a:r>
            <a:r>
              <a:rPr lang="zh-CN" altLang="en-US" sz="3200"/>
              <a:t>），后一个字节</a:t>
            </a:r>
            <a:r>
              <a:rPr lang="en-US" altLang="zh-CN" sz="3200"/>
              <a:t>05</a:t>
            </a:r>
            <a:r>
              <a:rPr lang="zh-CN" altLang="en-US" sz="3200"/>
              <a:t>是立即数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mov ax,0102H </a:t>
            </a:r>
            <a:r>
              <a:rPr lang="zh-CN" altLang="en-US" sz="3200"/>
              <a:t>；机器代码是</a:t>
            </a:r>
            <a:r>
              <a:rPr lang="en-US" altLang="zh-CN" sz="3200"/>
              <a:t>B8 02 01</a:t>
            </a:r>
          </a:p>
          <a:p>
            <a:pPr eaLnBrk="1" hangingPunct="1"/>
            <a:r>
              <a:rPr lang="zh-CN" altLang="en-US" sz="3200"/>
              <a:t>前一个字节</a:t>
            </a:r>
            <a:r>
              <a:rPr lang="en-US" altLang="zh-CN" sz="3200"/>
              <a:t>B8</a:t>
            </a:r>
            <a:r>
              <a:rPr lang="zh-CN" altLang="en-US" sz="3200"/>
              <a:t>是操作码（含一个操作数</a:t>
            </a:r>
            <a:r>
              <a:rPr lang="en-US" altLang="zh-CN" sz="3200"/>
              <a:t>AX</a:t>
            </a:r>
            <a:r>
              <a:rPr lang="zh-CN" altLang="en-US" sz="3200"/>
              <a:t>），后两个字节</a:t>
            </a:r>
            <a:r>
              <a:rPr lang="en-US" altLang="zh-CN" sz="3200"/>
              <a:t>02 01</a:t>
            </a:r>
            <a:r>
              <a:rPr lang="zh-CN" altLang="en-US" sz="3200"/>
              <a:t>是</a:t>
            </a:r>
            <a:r>
              <a:rPr lang="en-US" altLang="zh-CN" sz="3200"/>
              <a:t>16</a:t>
            </a:r>
            <a:r>
              <a:rPr lang="zh-CN" altLang="en-US" sz="3200"/>
              <a:t>位立即数（低字节</a:t>
            </a:r>
            <a:r>
              <a:rPr lang="en-US" altLang="zh-CN" sz="3200"/>
              <a:t>02</a:t>
            </a:r>
            <a:r>
              <a:rPr lang="zh-CN" altLang="en-US" sz="3200"/>
              <a:t>在低地址）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667000" y="1371600"/>
            <a:ext cx="3505200" cy="608013"/>
            <a:chOff x="1680" y="864"/>
            <a:chExt cx="2208" cy="383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680" y="864"/>
              <a:ext cx="1152" cy="383"/>
            </a:xfrm>
            <a:prstGeom prst="rect">
              <a:avLst/>
            </a:prstGeom>
            <a:solidFill>
              <a:srgbClr val="7AA3DA"/>
            </a:solidFill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2832" y="864"/>
              <a:ext cx="1056" cy="383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0">
                  <a:solidFill>
                    <a:srgbClr val="0000CC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</p:grpSp>
      <p:pic>
        <p:nvPicPr>
          <p:cNvPr id="35845" name="Picture 7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862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86465"/>
      </p:ext>
    </p:extLst>
  </p:cSld>
  <p:clrMapOvr>
    <a:masterClrMapping/>
  </p:clrMapOvr>
  <p:transition>
    <p:cover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指令操作数的表达－寄存器</a:t>
            </a:r>
            <a:endParaRPr lang="zh-CN" altLang="en-US" sz="28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r8——</a:t>
            </a:r>
            <a:r>
              <a:rPr lang="zh-CN" altLang="en-US"/>
              <a:t>任意一个</a:t>
            </a:r>
            <a:r>
              <a:rPr lang="en-US" altLang="zh-CN"/>
              <a:t>8</a:t>
            </a:r>
            <a:r>
              <a:rPr lang="zh-CN" altLang="en-US"/>
              <a:t>位通用寄存器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AH AL  BH BL  CH CL  DH DL</a:t>
            </a:r>
          </a:p>
          <a:p>
            <a:pPr eaLnBrk="1" hangingPunct="1"/>
            <a:r>
              <a:rPr lang="en-US" altLang="zh-CN"/>
              <a:t>r16——</a:t>
            </a:r>
            <a:r>
              <a:rPr lang="zh-CN" altLang="en-US"/>
              <a:t>任意一个</a:t>
            </a:r>
            <a:r>
              <a:rPr lang="en-US" altLang="zh-CN"/>
              <a:t>16</a:t>
            </a:r>
            <a:r>
              <a:rPr lang="zh-CN" altLang="en-US"/>
              <a:t>位通用寄存器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AX BX CX DX   SI DI BP SP</a:t>
            </a:r>
          </a:p>
          <a:p>
            <a:pPr eaLnBrk="1" hangingPunct="1"/>
            <a:r>
              <a:rPr lang="en-US" altLang="zh-CN"/>
              <a:t>reg——</a:t>
            </a:r>
            <a:r>
              <a:rPr lang="zh-CN" altLang="en-US"/>
              <a:t>代表</a:t>
            </a:r>
            <a:r>
              <a:rPr lang="en-US" altLang="zh-CN"/>
              <a:t>r8</a:t>
            </a:r>
            <a:r>
              <a:rPr lang="zh-CN" altLang="en-US"/>
              <a:t>或</a:t>
            </a:r>
            <a:r>
              <a:rPr lang="en-US" altLang="zh-CN"/>
              <a:t>r16</a:t>
            </a:r>
          </a:p>
          <a:p>
            <a:pPr eaLnBrk="1" hangingPunct="1"/>
            <a:r>
              <a:rPr lang="en-US" altLang="zh-CN"/>
              <a:t>seg——</a:t>
            </a:r>
            <a:r>
              <a:rPr lang="zh-CN" altLang="en-US"/>
              <a:t>段寄存器  </a:t>
            </a:r>
            <a:r>
              <a:rPr lang="en-US" altLang="zh-CN"/>
              <a:t>CS/DS/ES/SS</a:t>
            </a:r>
          </a:p>
        </p:txBody>
      </p:sp>
      <p:sp>
        <p:nvSpPr>
          <p:cNvPr id="218116" name="WordArt 4"/>
          <p:cNvSpPr>
            <a:spLocks noChangeArrowheads="1" noChangeShapeType="1" noTextEdit="1"/>
          </p:cNvSpPr>
          <p:nvPr/>
        </p:nvSpPr>
        <p:spPr bwMode="auto">
          <a:xfrm>
            <a:off x="3505200" y="5562600"/>
            <a:ext cx="5318125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343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一定要熟悉噢！</a:t>
            </a:r>
          </a:p>
        </p:txBody>
      </p:sp>
    </p:spTree>
    <p:extLst>
      <p:ext uri="{BB962C8B-B14F-4D97-AF65-F5344CB8AC3E}">
        <p14:creationId xmlns:p14="http://schemas.microsoft.com/office/powerpoint/2010/main" val="240971773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指令操作数的表达－存储器</a:t>
            </a:r>
            <a:endParaRPr lang="zh-CN" altLang="en-US" sz="28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200400"/>
          </a:xfrm>
        </p:spPr>
        <p:txBody>
          <a:bodyPr/>
          <a:lstStyle/>
          <a:p>
            <a:pPr eaLnBrk="1" hangingPunct="1"/>
            <a:r>
              <a:rPr lang="en-US" altLang="zh-CN"/>
              <a:t>m8——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位存储器操作数单元（所有主存寻址方式）</a:t>
            </a:r>
          </a:p>
          <a:p>
            <a:pPr eaLnBrk="1" hangingPunct="1"/>
            <a:r>
              <a:rPr lang="en-US" altLang="zh-CN"/>
              <a:t>m16——</a:t>
            </a:r>
            <a:r>
              <a:rPr lang="zh-CN" altLang="en-US"/>
              <a:t>一个</a:t>
            </a:r>
            <a:r>
              <a:rPr lang="en-US" altLang="zh-CN"/>
              <a:t>16</a:t>
            </a:r>
            <a:r>
              <a:rPr lang="zh-CN" altLang="en-US"/>
              <a:t>位存储器操作数单元（所有主存寻址方式）</a:t>
            </a:r>
          </a:p>
          <a:p>
            <a:pPr eaLnBrk="1" hangingPunct="1"/>
            <a:r>
              <a:rPr lang="en-US" altLang="zh-CN"/>
              <a:t>mem——</a:t>
            </a:r>
            <a:r>
              <a:rPr lang="zh-CN" altLang="en-US"/>
              <a:t>代表</a:t>
            </a:r>
            <a:r>
              <a:rPr lang="en-US" altLang="zh-CN"/>
              <a:t>m8</a:t>
            </a:r>
            <a:r>
              <a:rPr lang="zh-CN" altLang="en-US"/>
              <a:t>或</a:t>
            </a:r>
            <a:r>
              <a:rPr lang="en-US" altLang="zh-CN"/>
              <a:t>m16</a:t>
            </a:r>
          </a:p>
        </p:txBody>
      </p:sp>
      <p:sp>
        <p:nvSpPr>
          <p:cNvPr id="219140" name="WordArt 4"/>
          <p:cNvSpPr>
            <a:spLocks noChangeArrowheads="1" noChangeShapeType="1" noTextEdit="1"/>
          </p:cNvSpPr>
          <p:nvPr/>
        </p:nvSpPr>
        <p:spPr bwMode="auto">
          <a:xfrm>
            <a:off x="3505200" y="5562600"/>
            <a:ext cx="5318125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343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一定要熟悉噢！</a:t>
            </a:r>
          </a:p>
        </p:txBody>
      </p:sp>
    </p:spTree>
    <p:extLst>
      <p:ext uri="{BB962C8B-B14F-4D97-AF65-F5344CB8AC3E}">
        <p14:creationId xmlns:p14="http://schemas.microsoft.com/office/powerpoint/2010/main" val="374860382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指令操作数的表达－立即数</a:t>
            </a:r>
            <a:endParaRPr lang="zh-CN" altLang="en-US" sz="28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276600"/>
          </a:xfrm>
        </p:spPr>
        <p:txBody>
          <a:bodyPr/>
          <a:lstStyle/>
          <a:p>
            <a:pPr eaLnBrk="1" hangingPunct="1"/>
            <a:r>
              <a:rPr lang="en-US" altLang="zh-CN"/>
              <a:t>i8——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位立即数</a:t>
            </a:r>
          </a:p>
          <a:p>
            <a:pPr eaLnBrk="1" hangingPunct="1"/>
            <a:r>
              <a:rPr lang="en-US" altLang="zh-CN"/>
              <a:t>i16——</a:t>
            </a:r>
            <a:r>
              <a:rPr lang="zh-CN" altLang="en-US"/>
              <a:t>一个</a:t>
            </a:r>
            <a:r>
              <a:rPr lang="en-US" altLang="zh-CN"/>
              <a:t>16</a:t>
            </a:r>
            <a:r>
              <a:rPr lang="zh-CN" altLang="en-US"/>
              <a:t>位立即数</a:t>
            </a:r>
          </a:p>
          <a:p>
            <a:pPr eaLnBrk="1" hangingPunct="1"/>
            <a:r>
              <a:rPr lang="en-US" altLang="zh-CN"/>
              <a:t>imm——</a:t>
            </a:r>
            <a:r>
              <a:rPr lang="zh-CN" altLang="en-US"/>
              <a:t>代表</a:t>
            </a:r>
            <a:r>
              <a:rPr lang="en-US" altLang="zh-CN"/>
              <a:t>i8</a:t>
            </a:r>
            <a:r>
              <a:rPr lang="zh-CN" altLang="en-US"/>
              <a:t>或</a:t>
            </a:r>
            <a:r>
              <a:rPr lang="en-US" altLang="zh-CN"/>
              <a:t>i16</a:t>
            </a:r>
          </a:p>
          <a:p>
            <a:pPr eaLnBrk="1" hangingPunct="1"/>
            <a:r>
              <a:rPr lang="en-US" altLang="zh-CN"/>
              <a:t>dest——</a:t>
            </a:r>
            <a:r>
              <a:rPr lang="zh-CN" altLang="en-US"/>
              <a:t>目的操作数</a:t>
            </a:r>
          </a:p>
          <a:p>
            <a:pPr eaLnBrk="1" hangingPunct="1"/>
            <a:r>
              <a:rPr lang="en-US" altLang="zh-CN"/>
              <a:t>src——</a:t>
            </a:r>
            <a:r>
              <a:rPr lang="zh-CN" altLang="en-US"/>
              <a:t>源操作数</a:t>
            </a:r>
          </a:p>
        </p:txBody>
      </p:sp>
      <p:sp>
        <p:nvSpPr>
          <p:cNvPr id="220164" name="WordArt 4"/>
          <p:cNvSpPr>
            <a:spLocks noChangeArrowheads="1" noChangeShapeType="1" noTextEdit="1"/>
          </p:cNvSpPr>
          <p:nvPr/>
        </p:nvSpPr>
        <p:spPr bwMode="auto">
          <a:xfrm>
            <a:off x="3505200" y="5562600"/>
            <a:ext cx="5318125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343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一定要熟悉噢！</a:t>
            </a:r>
          </a:p>
        </p:txBody>
      </p:sp>
    </p:spTree>
    <p:extLst>
      <p:ext uri="{BB962C8B-B14F-4D97-AF65-F5344CB8AC3E}">
        <p14:creationId xmlns:p14="http://schemas.microsoft.com/office/powerpoint/2010/main" val="3817262927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推荐策略">
  <a:themeElements>
    <a:clrScheme name="推荐策略 2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9"/>
      </a:accent6>
      <a:hlink>
        <a:srgbClr val="000000"/>
      </a:hlink>
      <a:folHlink>
        <a:srgbClr val="808080"/>
      </a:folHlink>
    </a:clrScheme>
    <a:fontScheme name="推荐策略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推荐策略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1887</TotalTime>
  <Words>10463</Words>
  <Application>Microsoft Office PowerPoint</Application>
  <PresentationFormat>全屏显示(4:3)</PresentationFormat>
  <Paragraphs>1464</Paragraphs>
  <Slides>196</Slides>
  <Notes>0</Notes>
  <HiddenSlides>37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196</vt:i4>
      </vt:variant>
    </vt:vector>
  </HeadingPairs>
  <TitlesOfParts>
    <vt:vector size="207" baseType="lpstr">
      <vt:lpstr>Arial</vt:lpstr>
      <vt:lpstr>宋体</vt:lpstr>
      <vt:lpstr>Tahoma</vt:lpstr>
      <vt:lpstr>黑体</vt:lpstr>
      <vt:lpstr>Wingdings</vt:lpstr>
      <vt:lpstr>Times New Roman</vt:lpstr>
      <vt:lpstr>华文新魏</vt:lpstr>
      <vt:lpstr>楷体_GB2312</vt:lpstr>
      <vt:lpstr>华文隶书</vt:lpstr>
      <vt:lpstr>推荐策略</vt:lpstr>
      <vt:lpstr>Visio 2000 Drawing</vt:lpstr>
      <vt:lpstr>字-字符-信息编码方式</vt:lpstr>
      <vt:lpstr>PowerPoint 演示文稿</vt:lpstr>
      <vt:lpstr>PowerPoint 演示文稿</vt:lpstr>
      <vt:lpstr>8086/8088内部结构</vt:lpstr>
      <vt:lpstr>总  结</vt:lpstr>
      <vt:lpstr>三.  8086的寄存器组</vt:lpstr>
      <vt:lpstr>1.  8086的通用寄存器</vt:lpstr>
      <vt:lpstr>数据寄存器</vt:lpstr>
      <vt:lpstr>变址寄存器</vt:lpstr>
      <vt:lpstr>指针寄存器</vt:lpstr>
      <vt:lpstr>堆栈（Stack）</vt:lpstr>
      <vt:lpstr>指令指针IP</vt:lpstr>
      <vt:lpstr>2.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四. 存储器组织与段寄存器</vt:lpstr>
      <vt:lpstr>数据信息的表达单位</vt:lpstr>
      <vt:lpstr>1. 数据的存储格式</vt:lpstr>
      <vt:lpstr>存储单元及其存储内容</vt:lpstr>
      <vt:lpstr>多字节数据存放方式</vt:lpstr>
      <vt:lpstr>数据的地址对齐</vt:lpstr>
      <vt:lpstr>2. 存储器的分段管理</vt:lpstr>
      <vt:lpstr>物理地址和逻辑地址</vt:lpstr>
      <vt:lpstr>逻辑地址</vt:lpstr>
      <vt:lpstr>物理地址和逻辑地址的转换</vt:lpstr>
      <vt:lpstr>3. 段寄存器</vt:lpstr>
      <vt:lpstr>段值的确定</vt:lpstr>
      <vt:lpstr>代码段（Code Segment）</vt:lpstr>
      <vt:lpstr>堆栈段（Stack Segment）</vt:lpstr>
      <vt:lpstr>数据段（Data Segment）</vt:lpstr>
      <vt:lpstr>附加段（Extra Segment）</vt:lpstr>
      <vt:lpstr>如何分配各个逻辑段</vt:lpstr>
      <vt:lpstr>段超越前缀指令</vt:lpstr>
      <vt:lpstr>段超越的示例</vt:lpstr>
      <vt:lpstr>段寄存器的使用规定</vt:lpstr>
      <vt:lpstr>存储器的分段</vt:lpstr>
      <vt:lpstr>各个逻辑段独立</vt:lpstr>
      <vt:lpstr>各个逻辑段重叠</vt:lpstr>
      <vt:lpstr>1MB空间的分段</vt:lpstr>
      <vt:lpstr>总结</vt:lpstr>
      <vt:lpstr>逻辑段分配</vt:lpstr>
      <vt:lpstr>8088的指令执行示例</vt:lpstr>
      <vt:lpstr>PowerPoint 演示文稿</vt:lpstr>
      <vt:lpstr>PowerPoint 演示文稿</vt:lpstr>
      <vt:lpstr>2.    汉字编码</vt:lpstr>
      <vt:lpstr>PowerPoint 演示文稿</vt:lpstr>
      <vt:lpstr>汉字输入</vt:lpstr>
      <vt:lpstr>汉字显示</vt:lpstr>
      <vt:lpstr>Unicode编码</vt:lpstr>
      <vt:lpstr>UTF-8</vt:lpstr>
      <vt:lpstr>PowerPoint 演示文稿</vt:lpstr>
      <vt:lpstr>一、指令的组成</vt:lpstr>
      <vt:lpstr>指令的操作码和操作数</vt:lpstr>
      <vt:lpstr>指令的助记符格式</vt:lpstr>
      <vt:lpstr>传送指令MOV的格式</vt:lpstr>
      <vt:lpstr>传送指令MOV的功能</vt:lpstr>
      <vt:lpstr>二、指令系统</vt:lpstr>
      <vt:lpstr>PowerPoint 演示文稿</vt:lpstr>
      <vt:lpstr>PowerPoint 演示文稿</vt:lpstr>
      <vt:lpstr>PowerPoint 演示文稿</vt:lpstr>
      <vt:lpstr>三、操作数寻址方式</vt:lpstr>
      <vt:lpstr>寻址方式</vt:lpstr>
      <vt:lpstr>1.  立即数寻址方式</vt:lpstr>
      <vt:lpstr>立即数寻址指令</vt:lpstr>
      <vt:lpstr>2.  寄存器寻址方式</vt:lpstr>
      <vt:lpstr>寄存器寻址指令</vt:lpstr>
      <vt:lpstr>3.  存储器寻址方式</vt:lpstr>
      <vt:lpstr>PowerPoint 演示文稿</vt:lpstr>
      <vt:lpstr>直接寻址方式</vt:lpstr>
      <vt:lpstr>寄存器间接寻址方式</vt:lpstr>
      <vt:lpstr>寄存器相对寻址方式</vt:lpstr>
      <vt:lpstr>寄存器相对寻址指令</vt:lpstr>
      <vt:lpstr>基址变址寻址方式</vt:lpstr>
      <vt:lpstr>基址变址寻址指令</vt:lpstr>
      <vt:lpstr>相对基址变址寻址方式</vt:lpstr>
      <vt:lpstr>相对基址变址寻址指令</vt:lpstr>
      <vt:lpstr>用符号表示位移量</vt:lpstr>
      <vt:lpstr>多种表达形式</vt:lpstr>
      <vt:lpstr>4.  比例寻址方式</vt:lpstr>
      <vt:lpstr>5.  8086的机器代码格式</vt:lpstr>
      <vt:lpstr>标准机器代码示例</vt:lpstr>
      <vt:lpstr>其它机器代码形式</vt:lpstr>
      <vt:lpstr>指令操作数的表达－寄存器</vt:lpstr>
      <vt:lpstr>指令操作数的表达－存储器</vt:lpstr>
      <vt:lpstr>指令操作数的表达－立即数</vt:lpstr>
      <vt:lpstr>立即数寻址</vt:lpstr>
      <vt:lpstr>寄存器寻址</vt:lpstr>
      <vt:lpstr>直接寻址</vt:lpstr>
      <vt:lpstr>寄存器间接寻址</vt:lpstr>
      <vt:lpstr>寄存器相对寻址</vt:lpstr>
      <vt:lpstr>基址变址寻址</vt:lpstr>
      <vt:lpstr>相对基址变址寻址</vt:lpstr>
      <vt:lpstr>一、开发环境建立</vt:lpstr>
      <vt:lpstr>安装帮助文档</vt:lpstr>
      <vt:lpstr>重置开发环境</vt:lpstr>
      <vt:lpstr>设置汇编关键字高亮显示</vt:lpstr>
      <vt:lpstr>设置显示行号</vt:lpstr>
      <vt:lpstr>二、建立汇编语言工程</vt:lpstr>
      <vt:lpstr>创建解决方案和工程</vt:lpstr>
      <vt:lpstr>设置汇编语言编译器</vt:lpstr>
      <vt:lpstr>设置程序运行环境</vt:lpstr>
      <vt:lpstr>添加汇编语言源程序</vt:lpstr>
      <vt:lpstr>编写汇编语言源程序</vt:lpstr>
      <vt:lpstr>编译连接与运行调试</vt:lpstr>
      <vt:lpstr>编译连接与运行调试</vt:lpstr>
      <vt:lpstr>Visual Studio寄存器的标志位</vt:lpstr>
      <vt:lpstr>三、汇编语言程序格式</vt:lpstr>
      <vt:lpstr>PowerPoint 演示文稿</vt:lpstr>
      <vt:lpstr>PowerPoint 演示文稿</vt:lpstr>
      <vt:lpstr>采用chr$宏的函数调用缩写方式</vt:lpstr>
      <vt:lpstr>四、汇编语言的程序元素</vt:lpstr>
      <vt:lpstr>五、汇编语言的数据类型</vt:lpstr>
      <vt:lpstr>PowerPoint 演示文稿</vt:lpstr>
      <vt:lpstr>汇编语言与C的类型对应</vt:lpstr>
      <vt:lpstr>六、常量与常量表达式</vt:lpstr>
      <vt:lpstr>PowerPoint 演示文稿</vt:lpstr>
      <vt:lpstr>七、变量、初值与赋值</vt:lpstr>
      <vt:lpstr>PowerPoint 演示文稿</vt:lpstr>
      <vt:lpstr>PowerPoint 演示文稿</vt:lpstr>
      <vt:lpstr>PowerPoint 演示文稿</vt:lpstr>
      <vt:lpstr>一、程序的结构</vt:lpstr>
      <vt:lpstr>PowerPoint 演示文稿</vt:lpstr>
      <vt:lpstr>PowerPoint 演示文稿</vt:lpstr>
      <vt:lpstr>决策伪指令</vt:lpstr>
      <vt:lpstr>四、子程序</vt:lpstr>
      <vt:lpstr>PowerPoint 演示文稿</vt:lpstr>
      <vt:lpstr>PowerPoint 演示文稿</vt:lpstr>
      <vt:lpstr>PowerPoint 演示文稿</vt:lpstr>
      <vt:lpstr>子程序声明</vt:lpstr>
      <vt:lpstr>子程序参数传递</vt:lpstr>
      <vt:lpstr>堆栈框架-栈帧</vt:lpstr>
      <vt:lpstr>五、宏</vt:lpstr>
      <vt:lpstr>一、C与ASM联合编程</vt:lpstr>
      <vt:lpstr>二、C语言程序反汇编</vt:lpstr>
      <vt:lpstr>三、缓冲器及溢出漏洞</vt:lpstr>
      <vt:lpstr>专题8  IO与中断程序设计</vt:lpstr>
      <vt:lpstr>示图</vt:lpstr>
      <vt:lpstr>接口 电路</vt:lpstr>
      <vt:lpstr>端口 寻址</vt:lpstr>
      <vt:lpstr>输入 指令</vt:lpstr>
      <vt:lpstr>输出 指令</vt:lpstr>
      <vt:lpstr>1.  程序直接控制输入输出</vt:lpstr>
      <vt:lpstr>示图</vt:lpstr>
      <vt:lpstr>例</vt:lpstr>
      <vt:lpstr>发声</vt:lpstr>
      <vt:lpstr>闭音</vt:lpstr>
      <vt:lpstr>2  程序查询输入输出</vt:lpstr>
      <vt:lpstr>打印 原理</vt:lpstr>
      <vt:lpstr>例</vt:lpstr>
      <vt:lpstr>查询</vt:lpstr>
      <vt:lpstr>打印</vt:lpstr>
      <vt:lpstr>3  中断服务程序</vt:lpstr>
      <vt:lpstr>中断 过程</vt:lpstr>
      <vt:lpstr>中断 类型</vt:lpstr>
      <vt:lpstr>中断 向量</vt:lpstr>
      <vt:lpstr>表</vt:lpstr>
      <vt:lpstr>中断过程</vt:lpstr>
      <vt:lpstr>PowerPoint 演示文稿</vt:lpstr>
      <vt:lpstr>PowerPoint 演示文稿</vt:lpstr>
      <vt:lpstr>一. 宏结构程序设计</vt:lpstr>
      <vt:lpstr>二、 宏汇编</vt:lpstr>
      <vt:lpstr>宏定义</vt:lpstr>
      <vt:lpstr>宏调用</vt:lpstr>
      <vt:lpstr>宏展开</vt:lpstr>
      <vt:lpstr>宏的参数</vt:lpstr>
      <vt:lpstr>2个参数</vt:lpstr>
      <vt:lpstr>PowerPoint 演示文稿</vt:lpstr>
      <vt:lpstr>伪指令宏体</vt:lpstr>
      <vt:lpstr>宏操作符</vt:lpstr>
      <vt:lpstr>宏操作符</vt:lpstr>
      <vt:lpstr>三、与宏有关的伪指令</vt:lpstr>
      <vt:lpstr>局部标识符</vt:lpstr>
      <vt:lpstr>四、比较</vt:lpstr>
      <vt:lpstr>比较 结论</vt:lpstr>
      <vt:lpstr>五、  重复汇编</vt:lpstr>
      <vt:lpstr>PowerPoint 演示文稿</vt:lpstr>
      <vt:lpstr>PowerPoint 演示文稿</vt:lpstr>
      <vt:lpstr>PowerPoint 演示文稿</vt:lpstr>
      <vt:lpstr>六、  条件汇编</vt:lpstr>
      <vt:lpstr>条件汇编</vt:lpstr>
      <vt:lpstr>宏 结 构 的 作 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汇编语言程序设计：第1章</dc:title>
  <dc:creator>jerry</dc:creator>
  <cp:lastModifiedBy>李天宇</cp:lastModifiedBy>
  <cp:revision>130</cp:revision>
  <cp:lastPrinted>1601-01-01T00:00:00Z</cp:lastPrinted>
  <dcterms:created xsi:type="dcterms:W3CDTF">2002-07-02T07:48:12Z</dcterms:created>
  <dcterms:modified xsi:type="dcterms:W3CDTF">2016-11-29T10:07:37Z</dcterms:modified>
</cp:coreProperties>
</file>