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10.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5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76" r:id="rId5"/>
    <p:sldId id="279" r:id="rId6"/>
    <p:sldId id="316" r:id="rId7"/>
    <p:sldId id="317" r:id="rId8"/>
    <p:sldId id="315" r:id="rId9"/>
    <p:sldId id="264" r:id="rId10"/>
    <p:sldId id="293" r:id="rId11"/>
    <p:sldId id="295" r:id="rId12"/>
    <p:sldId id="296" r:id="rId13"/>
    <p:sldId id="297" r:id="rId14"/>
    <p:sldId id="314" r:id="rId15"/>
    <p:sldId id="298" r:id="rId16"/>
    <p:sldId id="346" r:id="rId17"/>
    <p:sldId id="335" r:id="rId18"/>
    <p:sldId id="336" r:id="rId19"/>
    <p:sldId id="347" r:id="rId20"/>
    <p:sldId id="345" r:id="rId21"/>
    <p:sldId id="359" r:id="rId22"/>
    <p:sldId id="292" r:id="rId23"/>
    <p:sldId id="307" r:id="rId24"/>
    <p:sldId id="368" r:id="rId25"/>
    <p:sldId id="369" r:id="rId26"/>
    <p:sldId id="303" r:id="rId27"/>
    <p:sldId id="300" r:id="rId28"/>
    <p:sldId id="370" r:id="rId29"/>
    <p:sldId id="282"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2"/>
      </p:cViewPr>
      <p:guideLst>
        <p:guide orient="horz" pos="2304"/>
        <p:guide pos="3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gs" Target="tags/tag11.xml"/><Relationship Id="rId35" Type="http://schemas.openxmlformats.org/officeDocument/2006/relationships/customXml" Target="../customXml/item1.xml"/><Relationship Id="rId34" Type="http://schemas.openxmlformats.org/officeDocument/2006/relationships/customXmlProps" Target="../customXml/itemProps10.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5B8B40-2363-40CB-B6AC-0112CBCE7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9B8630-F474-4162-8F7A-F3B88226D09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B8B40-2363-40CB-B6AC-0112CBCE71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B8630-F474-4162-8F7A-F3B88226D0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B8B40-2363-40CB-B6AC-0112CBCE71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B8630-F474-4162-8F7A-F3B88226D0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21.wmf"/><Relationship Id="rId7" Type="http://schemas.openxmlformats.org/officeDocument/2006/relationships/oleObject" Target="../embeddings/oleObject3.bin"/><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 Id="rId3" Type="http://schemas.openxmlformats.org/officeDocument/2006/relationships/oleObject" Target="../embeddings/oleObject1.bin"/><Relationship Id="rId2" Type="http://schemas.openxmlformats.org/officeDocument/2006/relationships/image" Target="../media/image18.png"/><Relationship Id="rId14" Type="http://schemas.openxmlformats.org/officeDocument/2006/relationships/vmlDrawing" Target="../drawings/vmlDrawing1.vml"/><Relationship Id="rId13" Type="http://schemas.openxmlformats.org/officeDocument/2006/relationships/slideLayout" Target="../slideLayouts/slideLayout1.xml"/><Relationship Id="rId12" Type="http://schemas.openxmlformats.org/officeDocument/2006/relationships/image" Target="../media/image23.wmf"/><Relationship Id="rId11" Type="http://schemas.openxmlformats.org/officeDocument/2006/relationships/oleObject" Target="../embeddings/oleObject5.bin"/><Relationship Id="rId10" Type="http://schemas.openxmlformats.org/officeDocument/2006/relationships/image" Target="../media/image22.wmf"/><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8.wmf"/><Relationship Id="rId7" Type="http://schemas.openxmlformats.org/officeDocument/2006/relationships/oleObject" Target="../embeddings/oleObject8.bin"/><Relationship Id="rId6" Type="http://schemas.openxmlformats.org/officeDocument/2006/relationships/image" Target="../media/image27.wmf"/><Relationship Id="rId5" Type="http://schemas.openxmlformats.org/officeDocument/2006/relationships/oleObject" Target="../embeddings/oleObject7.bin"/><Relationship Id="rId4" Type="http://schemas.openxmlformats.org/officeDocument/2006/relationships/image" Target="../media/image26.wmf"/><Relationship Id="rId3" Type="http://schemas.openxmlformats.org/officeDocument/2006/relationships/oleObject" Target="../embeddings/oleObject6.bin"/><Relationship Id="rId2" Type="http://schemas.openxmlformats.org/officeDocument/2006/relationships/image" Target="../media/image25.png"/><Relationship Id="rId10" Type="http://schemas.openxmlformats.org/officeDocument/2006/relationships/vmlDrawing" Target="../drawings/vmlDrawing2.v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oleObject" Target="../embeddings/oleObject12.bin"/><Relationship Id="rId4" Type="http://schemas.openxmlformats.org/officeDocument/2006/relationships/image" Target="../media/image33.wmf"/><Relationship Id="rId3" Type="http://schemas.openxmlformats.org/officeDocument/2006/relationships/oleObject" Target="../embeddings/oleObject11.bin"/><Relationship Id="rId2" Type="http://schemas.openxmlformats.org/officeDocument/2006/relationships/image" Target="../media/image32.w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xml"/><Relationship Id="rId7" Type="http://schemas.openxmlformats.org/officeDocument/2006/relationships/image" Target="../media/image37.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36.wmf"/><Relationship Id="rId3" Type="http://schemas.openxmlformats.org/officeDocument/2006/relationships/oleObject" Target="../embeddings/oleObject14.bin"/><Relationship Id="rId2" Type="http://schemas.openxmlformats.org/officeDocument/2006/relationships/image" Target="../media/image35.wmf"/><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xml"/><Relationship Id="rId4" Type="http://schemas.openxmlformats.org/officeDocument/2006/relationships/image" Target="../media/image39.wmf"/><Relationship Id="rId3" Type="http://schemas.openxmlformats.org/officeDocument/2006/relationships/oleObject" Target="../embeddings/oleObject16.bin"/><Relationship Id="rId2" Type="http://schemas.openxmlformats.org/officeDocument/2006/relationships/image" Target="../media/image38.w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43.wmf"/><Relationship Id="rId7" Type="http://schemas.openxmlformats.org/officeDocument/2006/relationships/oleObject" Target="../embeddings/oleObject20.bin"/><Relationship Id="rId6" Type="http://schemas.openxmlformats.org/officeDocument/2006/relationships/image" Target="../media/image42.wmf"/><Relationship Id="rId5" Type="http://schemas.openxmlformats.org/officeDocument/2006/relationships/oleObject" Target="../embeddings/oleObject19.bin"/><Relationship Id="rId4" Type="http://schemas.openxmlformats.org/officeDocument/2006/relationships/image" Target="../media/image41.wmf"/><Relationship Id="rId3" Type="http://schemas.openxmlformats.org/officeDocument/2006/relationships/oleObject" Target="../embeddings/oleObject18.bin"/><Relationship Id="rId21" Type="http://schemas.openxmlformats.org/officeDocument/2006/relationships/vmlDrawing" Target="../drawings/vmlDrawing7.vml"/><Relationship Id="rId20" Type="http://schemas.openxmlformats.org/officeDocument/2006/relationships/slideLayout" Target="../slideLayouts/slideLayout1.xml"/><Relationship Id="rId2" Type="http://schemas.openxmlformats.org/officeDocument/2006/relationships/image" Target="../media/image40.wmf"/><Relationship Id="rId19" Type="http://schemas.openxmlformats.org/officeDocument/2006/relationships/image" Target="../media/image49.wmf"/><Relationship Id="rId18" Type="http://schemas.openxmlformats.org/officeDocument/2006/relationships/oleObject" Target="../embeddings/oleObject25.bin"/><Relationship Id="rId17" Type="http://schemas.openxmlformats.org/officeDocument/2006/relationships/image" Target="../media/image48.wmf"/><Relationship Id="rId16" Type="http://schemas.openxmlformats.org/officeDocument/2006/relationships/oleObject" Target="../embeddings/oleObject24.bin"/><Relationship Id="rId15" Type="http://schemas.openxmlformats.org/officeDocument/2006/relationships/image" Target="../media/image47.wmf"/><Relationship Id="rId14" Type="http://schemas.openxmlformats.org/officeDocument/2006/relationships/oleObject" Target="../embeddings/oleObject23.bin"/><Relationship Id="rId13" Type="http://schemas.openxmlformats.org/officeDocument/2006/relationships/image" Target="../media/image46.png"/><Relationship Id="rId12" Type="http://schemas.openxmlformats.org/officeDocument/2006/relationships/image" Target="../media/image45.wmf"/><Relationship Id="rId11" Type="http://schemas.openxmlformats.org/officeDocument/2006/relationships/oleObject" Target="../embeddings/oleObject22.bin"/><Relationship Id="rId10" Type="http://schemas.openxmlformats.org/officeDocument/2006/relationships/image" Target="../media/image44.wmf"/><Relationship Id="rId1"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3.svg"/><Relationship Id="rId1"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框 11"/>
          <p:cNvSpPr txBox="1"/>
          <p:nvPr/>
        </p:nvSpPr>
        <p:spPr>
          <a:xfrm>
            <a:off x="2373515" y="2789960"/>
            <a:ext cx="7693890"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a:solidFill>
                  <a:schemeClr val="accent1"/>
                </a:solidFill>
                <a:latin typeface="Times New Roman" panose="02020603050405020304" charset="0"/>
                <a:ea typeface="微软雅黑" panose="020B0503020204020204" pitchFamily="34" charset="-122"/>
              </a:rPr>
              <a:t>数据结构复习讲座（一）</a:t>
            </a:r>
            <a:endParaRPr lang="en-US" altLang="zh-CN" sz="5400" b="1" dirty="0">
              <a:solidFill>
                <a:schemeClr val="accent1"/>
              </a:solidFill>
              <a:latin typeface="Times New Roman" panose="02020603050405020304" charset="0"/>
              <a:ea typeface="微软雅黑" panose="020B0503020204020204" pitchFamily="34" charset="-122"/>
            </a:endParaRPr>
          </a:p>
        </p:txBody>
      </p:sp>
      <p:sp>
        <p:nvSpPr>
          <p:cNvPr id="14" name="文本框 13"/>
          <p:cNvSpPr txBox="1"/>
          <p:nvPr/>
        </p:nvSpPr>
        <p:spPr>
          <a:xfrm>
            <a:off x="4447902" y="2085147"/>
            <a:ext cx="3294926"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dirty="0">
                <a:solidFill>
                  <a:schemeClr val="accent1"/>
                </a:solidFill>
                <a:latin typeface="Times New Roman" panose="02020603050405020304" charset="0"/>
                <a:ea typeface="微软雅黑" panose="020B0503020204020204" pitchFamily="34" charset="-122"/>
              </a:rPr>
              <a:t>Lecture</a:t>
            </a:r>
            <a:endParaRPr lang="en-US" altLang="zh-CN" sz="3200" b="1" dirty="0">
              <a:solidFill>
                <a:schemeClr val="accent1"/>
              </a:solidFill>
              <a:latin typeface="Times New Roman" panose="02020603050405020304" charset="0"/>
              <a:ea typeface="微软雅黑" panose="020B0503020204020204" pitchFamily="34" charset="-122"/>
            </a:endParaRPr>
          </a:p>
        </p:txBody>
      </p:sp>
      <p:cxnSp>
        <p:nvCxnSpPr>
          <p:cNvPr id="17" name="直接连接符 16"/>
          <p:cNvCxnSpPr/>
          <p:nvPr/>
        </p:nvCxnSpPr>
        <p:spPr>
          <a:xfrm flipV="1">
            <a:off x="2509522" y="2363709"/>
            <a:ext cx="2703195" cy="279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508252" y="4999440"/>
            <a:ext cx="717295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18815" y="3649980"/>
            <a:ext cx="5752465" cy="1143000"/>
          </a:xfrm>
          <a:prstGeom prst="round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150000"/>
              </a:lnSpc>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计算学部金牌讲师团</a:t>
            </a:r>
            <a:r>
              <a:rPr lang="en-US" altLang="zh-CN"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ctr" fontAlgn="auto">
              <a:lnSpc>
                <a:spcPct val="150000"/>
              </a:lnSpc>
            </a:pPr>
            <a:r>
              <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周宇航</a:t>
            </a:r>
            <a:endPar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 name="直接连接符 1"/>
          <p:cNvCxnSpPr/>
          <p:nvPr/>
        </p:nvCxnSpPr>
        <p:spPr>
          <a:xfrm flipV="1">
            <a:off x="6979287" y="2363709"/>
            <a:ext cx="2703195" cy="279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templates\docerresourceshop\icons\\343435333239383b333634343734373bbdb1c5c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941320" y="4065270"/>
            <a:ext cx="581025" cy="581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顺序表与链表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670928"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1522730" y="1377315"/>
            <a:ext cx="3105785" cy="5194935"/>
          </a:xfrm>
          <a:prstGeom prst="rect">
            <a:avLst/>
          </a:prstGeom>
        </p:spPr>
      </p:pic>
      <p:pic>
        <p:nvPicPr>
          <p:cNvPr id="5" name="图片 4"/>
          <p:cNvPicPr>
            <a:picLocks noChangeAspect="1"/>
          </p:cNvPicPr>
          <p:nvPr/>
        </p:nvPicPr>
        <p:blipFill>
          <a:blip r:embed="rId2"/>
          <a:stretch>
            <a:fillRect/>
          </a:stretch>
        </p:blipFill>
        <p:spPr>
          <a:xfrm>
            <a:off x="5490210" y="1229360"/>
            <a:ext cx="4234180" cy="902970"/>
          </a:xfrm>
          <a:prstGeom prst="rect">
            <a:avLst/>
          </a:prstGeom>
        </p:spPr>
      </p:pic>
      <p:pic>
        <p:nvPicPr>
          <p:cNvPr id="6" name="图片 5"/>
          <p:cNvPicPr>
            <a:picLocks noChangeAspect="1"/>
          </p:cNvPicPr>
          <p:nvPr/>
        </p:nvPicPr>
        <p:blipFill>
          <a:blip r:embed="rId3"/>
          <a:stretch>
            <a:fillRect/>
          </a:stretch>
        </p:blipFill>
        <p:spPr>
          <a:xfrm>
            <a:off x="5436870" y="2503805"/>
            <a:ext cx="5719445" cy="1225550"/>
          </a:xfrm>
          <a:prstGeom prst="rect">
            <a:avLst/>
          </a:prstGeom>
        </p:spPr>
      </p:pic>
      <p:pic>
        <p:nvPicPr>
          <p:cNvPr id="7" name="图片 6"/>
          <p:cNvPicPr>
            <a:picLocks noChangeAspect="1"/>
          </p:cNvPicPr>
          <p:nvPr/>
        </p:nvPicPr>
        <p:blipFill>
          <a:blip r:embed="rId4"/>
          <a:stretch>
            <a:fillRect/>
          </a:stretch>
        </p:blipFill>
        <p:spPr>
          <a:xfrm>
            <a:off x="5222875" y="4026535"/>
            <a:ext cx="5695315" cy="784225"/>
          </a:xfrm>
          <a:prstGeom prst="rect">
            <a:avLst/>
          </a:prstGeom>
        </p:spPr>
      </p:pic>
      <p:pic>
        <p:nvPicPr>
          <p:cNvPr id="9" name="图片 8"/>
          <p:cNvPicPr>
            <a:picLocks noChangeAspect="1"/>
          </p:cNvPicPr>
          <p:nvPr/>
        </p:nvPicPr>
        <p:blipFill>
          <a:blip r:embed="rId5"/>
          <a:stretch>
            <a:fillRect/>
          </a:stretch>
        </p:blipFill>
        <p:spPr>
          <a:xfrm>
            <a:off x="5490210" y="4911090"/>
            <a:ext cx="3443605" cy="1756410"/>
          </a:xfrm>
          <a:prstGeom prst="rect">
            <a:avLst/>
          </a:prstGeom>
        </p:spPr>
      </p:pic>
      <p:sp>
        <p:nvSpPr>
          <p:cNvPr id="2" name="文本框 1"/>
          <p:cNvSpPr txBox="1"/>
          <p:nvPr/>
        </p:nvSpPr>
        <p:spPr>
          <a:xfrm>
            <a:off x="512445" y="1904365"/>
            <a:ext cx="2045970" cy="1200785"/>
          </a:xfrm>
          <a:prstGeom prst="rect">
            <a:avLst/>
          </a:prstGeom>
          <a:noFill/>
        </p:spPr>
        <p:txBody>
          <a:bodyPr wrap="square" rtlCol="0">
            <a:noAutofit/>
          </a:bodyPr>
          <a:lstStyle/>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t>
            </a:r>
            <a:r>
              <a:rPr lang="zh-CN" altLang="en-US" b="1">
                <a:solidFill>
                  <a:srgbClr val="323F4F"/>
                </a:solidFill>
                <a:latin typeface="微软雅黑" panose="020B0503020204020204" pitchFamily="34" charset="-122"/>
                <a:ea typeface="微软雅黑" panose="020B0503020204020204" pitchFamily="34" charset="-122"/>
              </a:rPr>
              <a:t>掌握各类链表的</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结构和特点</a:t>
            </a:r>
            <a:endParaRPr lang="zh-CN" altLang="en-US">
              <a:solidFill>
                <a:srgbClr val="323F4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顺序表与链表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45148" y="231516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07745" y="3657600"/>
            <a:ext cx="9547225" cy="2792095"/>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9</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设对</a:t>
            </a:r>
            <a:r>
              <a:rPr lang="en-US" altLang="zh-CN" b="1">
                <a:solidFill>
                  <a:srgbClr val="323F4F"/>
                </a:solidFill>
                <a:latin typeface="微软雅黑" panose="020B0503020204020204" pitchFamily="34" charset="-122"/>
                <a:ea typeface="微软雅黑" panose="020B0503020204020204" pitchFamily="34" charset="-122"/>
              </a:rPr>
              <a:t>n</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n&gt;1</a:t>
            </a:r>
            <a:r>
              <a:rPr lang="zh-CN" altLang="en-US" b="1">
                <a:solidFill>
                  <a:srgbClr val="323F4F"/>
                </a:solidFill>
                <a:latin typeface="微软雅黑" panose="020B0503020204020204" pitchFamily="34" charset="-122"/>
                <a:ea typeface="微软雅黑" panose="020B0503020204020204" pitchFamily="34" charset="-122"/>
              </a:rPr>
              <a:t>）个元素的线性表的运算只有</a:t>
            </a:r>
            <a:r>
              <a:rPr lang="en-US" altLang="zh-CN" b="1">
                <a:solidFill>
                  <a:srgbClr val="323F4F"/>
                </a:solidFill>
                <a:latin typeface="微软雅黑" panose="020B0503020204020204" pitchFamily="34" charset="-122"/>
                <a:ea typeface="微软雅黑" panose="020B0503020204020204" pitchFamily="34" charset="-122"/>
              </a:rPr>
              <a:t>4</a:t>
            </a:r>
            <a:r>
              <a:rPr lang="zh-CN" altLang="en-US" b="1">
                <a:solidFill>
                  <a:srgbClr val="323F4F"/>
                </a:solidFill>
                <a:latin typeface="微软雅黑" panose="020B0503020204020204" pitchFamily="34" charset="-122"/>
                <a:ea typeface="微软雅黑" panose="020B0503020204020204" pitchFamily="34" charset="-122"/>
              </a:rPr>
              <a:t>种：删除第一个元素；删除最后一个元素；在第一个元素之前插入新元素；在最后一个元素之后插入新元素，则最好使用（</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a:t>
            </a:r>
            <a:r>
              <a:rPr lang="zh-CN" altLang="en-US" b="1">
                <a:solidFill>
                  <a:srgbClr val="323F4F"/>
                </a:solidFill>
                <a:latin typeface="微软雅黑" panose="020B0503020204020204" pitchFamily="34" charset="-122"/>
                <a:ea typeface="微软雅黑" panose="020B0503020204020204" pitchFamily="34" charset="-122"/>
              </a:rPr>
              <a:t>只有尾结点指针没有头结点指针的循环单链表</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B. </a:t>
            </a:r>
            <a:r>
              <a:rPr lang="zh-CN" altLang="en-US" b="1">
                <a:solidFill>
                  <a:srgbClr val="323F4F"/>
                </a:solidFill>
                <a:latin typeface="微软雅黑" panose="020B0503020204020204" pitchFamily="34" charset="-122"/>
                <a:ea typeface="微软雅黑" panose="020B0503020204020204" pitchFamily="34" charset="-122"/>
              </a:rPr>
              <a:t>只有尾结点指针没有头结点指针的非循环双链表</a:t>
            </a:r>
            <a:r>
              <a:rPr lang="en-US" altLang="zh-CN" b="1">
                <a:solidFill>
                  <a:srgbClr val="323F4F"/>
                </a:solidFill>
                <a:latin typeface="微软雅黑" panose="020B0503020204020204" pitchFamily="34" charset="-122"/>
                <a:ea typeface="微软雅黑" panose="020B0503020204020204" pitchFamily="34" charset="-122"/>
              </a:rPr>
              <a:t> </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b="1">
                <a:solidFill>
                  <a:srgbClr val="323F4F"/>
                </a:solidFill>
                <a:latin typeface="微软雅黑" panose="020B0503020204020204" pitchFamily="34" charset="-122"/>
                <a:ea typeface="微软雅黑" panose="020B0503020204020204" pitchFamily="34" charset="-122"/>
              </a:rPr>
              <a:t>C. </a:t>
            </a:r>
            <a:r>
              <a:rPr lang="zh-CN" altLang="en-US" b="1">
                <a:solidFill>
                  <a:srgbClr val="323F4F"/>
                </a:solidFill>
                <a:latin typeface="微软雅黑" panose="020B0503020204020204" pitchFamily="34" charset="-122"/>
                <a:ea typeface="微软雅黑" panose="020B0503020204020204" pitchFamily="34" charset="-122"/>
              </a:rPr>
              <a:t>只有头结点指针没有尾结点指针的循环双链表</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D. </a:t>
            </a:r>
            <a:r>
              <a:rPr lang="zh-CN" altLang="en-US" b="1">
                <a:solidFill>
                  <a:srgbClr val="323F4F"/>
                </a:solidFill>
                <a:latin typeface="微软雅黑" panose="020B0503020204020204" pitchFamily="34" charset="-122"/>
                <a:ea typeface="微软雅黑" panose="020B0503020204020204" pitchFamily="34" charset="-122"/>
              </a:rPr>
              <a:t>既有头结点指针又有尾结点指针的循环单链表</a:t>
            </a:r>
            <a:endParaRPr lang="en-US" altLang="zh-CN" b="1">
              <a:solidFill>
                <a:srgbClr val="323F4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07745" y="1743075"/>
            <a:ext cx="9227820" cy="143383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8</a:t>
            </a:r>
            <a:r>
              <a:rPr lang="zh-CN" altLang="en-US" b="1">
                <a:solidFill>
                  <a:srgbClr val="323F4F"/>
                </a:solidFill>
                <a:latin typeface="微软雅黑" panose="020B0503020204020204" pitchFamily="34" charset="-122"/>
                <a:ea typeface="微软雅黑" panose="020B0503020204020204" pitchFamily="34" charset="-122"/>
              </a:rPr>
              <a:t>：一个链表最常用的操作是在末尾插入结点和删除结点，则选用（</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）最节省时间。</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a:t>
            </a:r>
            <a:r>
              <a:rPr lang="zh-CN" altLang="en-US" b="1">
                <a:solidFill>
                  <a:srgbClr val="323F4F"/>
                </a:solidFill>
                <a:latin typeface="微软雅黑" panose="020B0503020204020204" pitchFamily="34" charset="-122"/>
                <a:ea typeface="微软雅黑" panose="020B0503020204020204" pitchFamily="34" charset="-122"/>
              </a:rPr>
              <a:t>带头结点的双循环链表</a:t>
            </a:r>
            <a:r>
              <a:rPr lang="en-US" altLang="zh-CN" b="1">
                <a:solidFill>
                  <a:srgbClr val="323F4F"/>
                </a:solidFill>
                <a:latin typeface="微软雅黑" panose="020B0503020204020204" pitchFamily="34" charset="-122"/>
                <a:ea typeface="微软雅黑" panose="020B0503020204020204" pitchFamily="34" charset="-122"/>
              </a:rPr>
              <a:t>                                            B. </a:t>
            </a:r>
            <a:r>
              <a:rPr lang="zh-CN" altLang="en-US" b="1">
                <a:solidFill>
                  <a:srgbClr val="323F4F"/>
                </a:solidFill>
                <a:latin typeface="微软雅黑" panose="020B0503020204020204" pitchFamily="34" charset="-122"/>
                <a:ea typeface="微软雅黑" panose="020B0503020204020204" pitchFamily="34" charset="-122"/>
              </a:rPr>
              <a:t>单循环链表</a:t>
            </a:r>
            <a:r>
              <a:rPr lang="en-US" altLang="zh-CN" b="1">
                <a:solidFill>
                  <a:srgbClr val="323F4F"/>
                </a:solidFill>
                <a:latin typeface="微软雅黑" panose="020B0503020204020204" pitchFamily="34" charset="-122"/>
                <a:ea typeface="微软雅黑" panose="020B0503020204020204" pitchFamily="34" charset="-122"/>
              </a:rPr>
              <a:t>                    </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C. </a:t>
            </a:r>
            <a:r>
              <a:rPr lang="zh-CN" b="1">
                <a:solidFill>
                  <a:srgbClr val="323F4F"/>
                </a:solidFill>
                <a:latin typeface="微软雅黑" panose="020B0503020204020204" pitchFamily="34" charset="-122"/>
                <a:ea typeface="微软雅黑" panose="020B0503020204020204" pitchFamily="34" charset="-122"/>
              </a:rPr>
              <a:t>带尾指针的单循环链表</a:t>
            </a:r>
            <a:r>
              <a:rPr lang="en-US" altLang="zh-CN" b="1">
                <a:solidFill>
                  <a:srgbClr val="323F4F"/>
                </a:solidFill>
                <a:latin typeface="微软雅黑" panose="020B0503020204020204" pitchFamily="34" charset="-122"/>
                <a:ea typeface="微软雅黑" panose="020B0503020204020204" pitchFamily="34" charset="-122"/>
              </a:rPr>
              <a:t>                                            D. </a:t>
            </a:r>
            <a:r>
              <a:rPr lang="zh-CN" altLang="en-US" b="1">
                <a:solidFill>
                  <a:srgbClr val="323F4F"/>
                </a:solidFill>
                <a:latin typeface="微软雅黑" panose="020B0503020204020204" pitchFamily="34" charset="-122"/>
                <a:ea typeface="微软雅黑" panose="020B0503020204020204" pitchFamily="34" charset="-122"/>
              </a:rPr>
              <a:t>单链表</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997190" y="1869440"/>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A</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21445" y="4189095"/>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C</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090920" y="3093085"/>
            <a:ext cx="5466080" cy="564515"/>
          </a:xfrm>
          <a:prstGeom prst="rect">
            <a:avLst/>
          </a:prstGeom>
          <a:noFill/>
        </p:spPr>
        <p:txBody>
          <a:bodyPr wrap="square" rtlCol="0">
            <a:noAutofit/>
          </a:bodyPr>
          <a:lstStyle/>
          <a:p>
            <a:pPr algn="ct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rPr>
              <a:t>删除最后一个元素的时间复杂度：</a:t>
            </a:r>
            <a:r>
              <a:rPr lang="en-US" altLang="zh-CN" b="1">
                <a:solidFill>
                  <a:srgbClr val="FF0000"/>
                </a:solidFill>
                <a:latin typeface="微软雅黑" panose="020B0503020204020204" pitchFamily="34" charset="-122"/>
                <a:ea typeface="微软雅黑" panose="020B0503020204020204" pitchFamily="34" charset="-122"/>
              </a:rPr>
              <a:t>O(n)</a:t>
            </a:r>
            <a:endParaRPr lang="en-US" altLang="zh-CN" b="1">
              <a:solidFill>
                <a:srgbClr val="FF0000"/>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3740150" y="2976245"/>
            <a:ext cx="2941955" cy="3746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126730" y="2619375"/>
            <a:ext cx="487045" cy="5048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717790" y="2898140"/>
            <a:ext cx="191135" cy="27813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033895" y="5975350"/>
            <a:ext cx="4213860" cy="564515"/>
          </a:xfrm>
          <a:prstGeom prst="rect">
            <a:avLst/>
          </a:prstGeom>
          <a:noFill/>
        </p:spPr>
        <p:txBody>
          <a:bodyPr wrap="square" rtlCol="0">
            <a:noAutofit/>
          </a:bodyPr>
          <a:lstStyle/>
          <a:p>
            <a:pPr algn="ct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rPr>
              <a:t>删除最后一个元素的时间复杂度：</a:t>
            </a:r>
            <a:r>
              <a:rPr lang="en-US" altLang="zh-CN" b="1">
                <a:solidFill>
                  <a:srgbClr val="FF0000"/>
                </a:solidFill>
                <a:latin typeface="微软雅黑" panose="020B0503020204020204" pitchFamily="34" charset="-122"/>
                <a:ea typeface="微软雅黑" panose="020B0503020204020204" pitchFamily="34" charset="-122"/>
              </a:rPr>
              <a:t>O(n)</a:t>
            </a:r>
            <a:endParaRPr lang="en-US" altLang="zh-CN" b="1">
              <a:solidFill>
                <a:srgbClr val="FF0000"/>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a:off x="6025515" y="4794885"/>
            <a:ext cx="2618740" cy="118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328285" y="6222365"/>
            <a:ext cx="1697355" cy="958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7908925" y="1156970"/>
            <a:ext cx="3954780" cy="525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3" grpId="0"/>
      <p:bldP spid="3" grpId="1"/>
      <p:bldP spid="9" grpId="0"/>
      <p:bldP spid="9" grpId="1"/>
      <p:bldP spid="13" grpId="0"/>
      <p:bldP spid="13" grpId="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697470" y="2857500"/>
            <a:ext cx="4149090" cy="1459230"/>
          </a:xfrm>
          <a:prstGeom prst="rect">
            <a:avLst/>
          </a:prstGeom>
        </p:spPr>
      </p:pic>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顺序表与链表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70686"/>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99490" y="3954145"/>
            <a:ext cx="9547225" cy="2273300"/>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11</a:t>
            </a:r>
            <a:r>
              <a:rPr lang="zh-CN" altLang="en-US" b="1">
                <a:solidFill>
                  <a:srgbClr val="323F4F"/>
                </a:solidFill>
                <a:latin typeface="微软雅黑" panose="020B0503020204020204" pitchFamily="34" charset="-122"/>
                <a:ea typeface="微软雅黑" panose="020B0503020204020204" pitchFamily="34" charset="-122"/>
              </a:rPr>
              <a:t>：在双向链表存储结构中，删除</a:t>
            </a:r>
            <a:r>
              <a:rPr lang="en-US" altLang="zh-CN" b="1">
                <a:solidFill>
                  <a:srgbClr val="323F4F"/>
                </a:solidFill>
                <a:latin typeface="微软雅黑" panose="020B0503020204020204" pitchFamily="34" charset="-122"/>
                <a:ea typeface="微软雅黑" panose="020B0503020204020204" pitchFamily="34" charset="-122"/>
              </a:rPr>
              <a:t>p</a:t>
            </a:r>
            <a:r>
              <a:rPr lang="zh-CN" altLang="en-US" b="1">
                <a:solidFill>
                  <a:srgbClr val="323F4F"/>
                </a:solidFill>
                <a:latin typeface="微软雅黑" panose="020B0503020204020204" pitchFamily="34" charset="-122"/>
                <a:ea typeface="微软雅黑" panose="020B0503020204020204" pitchFamily="34" charset="-122"/>
              </a:rPr>
              <a:t>所指的结点时必须修改指针（</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p-&gt;llink-&gt;rlink=p-&gt;rlink; p-&gt;rlink-&gt;llink=p-&gt;llink;</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B. p-&gt;llink=p-&gt;llink-&gt;llink; p-&gt;llink-&gt;rlink=p;</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C. p-&gt;rlink-&gt;llink=p; p-&gt;rlink=p-&gt;rlink-&gt;rlink;</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D. p-&gt;rlink=p-&gt;llink-&gt;llink; p-&gt;llink=p-&gt;rlink-&gt;rlinik;</a:t>
            </a:r>
            <a:endParaRPr lang="en-US" altLang="zh-CN" b="1">
              <a:solidFill>
                <a:srgbClr val="323F4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99490" y="1498600"/>
            <a:ext cx="10424160" cy="167894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10</a:t>
            </a:r>
            <a:r>
              <a:rPr lang="zh-CN" altLang="en-US" b="1">
                <a:solidFill>
                  <a:srgbClr val="323F4F"/>
                </a:solidFill>
                <a:latin typeface="微软雅黑" panose="020B0503020204020204" pitchFamily="34" charset="-122"/>
                <a:ea typeface="微软雅黑" panose="020B0503020204020204" pitchFamily="34" charset="-122"/>
              </a:rPr>
              <a:t>：带头结点的双循环链表</a:t>
            </a:r>
            <a:r>
              <a:rPr lang="en-US" altLang="zh-CN" b="1">
                <a:solidFill>
                  <a:srgbClr val="323F4F"/>
                </a:solidFill>
                <a:latin typeface="微软雅黑" panose="020B0503020204020204" pitchFamily="34" charset="-122"/>
                <a:ea typeface="微软雅黑" panose="020B0503020204020204" pitchFamily="34" charset="-122"/>
              </a:rPr>
              <a:t>L</a:t>
            </a:r>
            <a:r>
              <a:rPr lang="zh-CN" altLang="en-US" b="1">
                <a:solidFill>
                  <a:srgbClr val="323F4F"/>
                </a:solidFill>
                <a:latin typeface="微软雅黑" panose="020B0503020204020204" pitchFamily="34" charset="-122"/>
                <a:ea typeface="微软雅黑" panose="020B0503020204020204" pitchFamily="34" charset="-122"/>
              </a:rPr>
              <a:t>为空的条件是（</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L-&gt;prior==L&amp;&amp;L-&gt;next==NULL              B. </a:t>
            </a:r>
            <a:r>
              <a:rPr lang="en-US" b="1">
                <a:solidFill>
                  <a:srgbClr val="323F4F"/>
                </a:solidFill>
                <a:latin typeface="微软雅黑" panose="020B0503020204020204" pitchFamily="34" charset="-122"/>
                <a:ea typeface="微软雅黑" panose="020B0503020204020204" pitchFamily="34" charset="-122"/>
              </a:rPr>
              <a:t>L-&gt;prior==NULL&amp;L-&gt;next==NULL</a:t>
            </a:r>
            <a:r>
              <a:rPr lang="en-US" altLang="zh-CN" b="1">
                <a:solidFill>
                  <a:srgbClr val="323F4F"/>
                </a:solidFill>
                <a:latin typeface="微软雅黑" panose="020B0503020204020204" pitchFamily="34" charset="-122"/>
                <a:ea typeface="微软雅黑" panose="020B0503020204020204" pitchFamily="34" charset="-122"/>
              </a:rPr>
              <a:t>                   </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C. L-&gt;prior==NULL&amp;&amp;L-&gt;next==L              D. L-&gt;prior==L&amp;&amp;L-&gt;next==L</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760085" y="1618615"/>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D</a:t>
            </a:r>
            <a:endParaRPr lang="en-US" altLang="zh-CN" b="1">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023225" y="4864735"/>
            <a:ext cx="3497580" cy="1002030"/>
          </a:xfrm>
          <a:prstGeom prst="rect">
            <a:avLst/>
          </a:prstGeom>
        </p:spPr>
      </p:pic>
      <p:sp>
        <p:nvSpPr>
          <p:cNvPr id="5" name="文本框 4"/>
          <p:cNvSpPr txBox="1"/>
          <p:nvPr/>
        </p:nvSpPr>
        <p:spPr>
          <a:xfrm>
            <a:off x="7811135" y="4073525"/>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A</a:t>
            </a:r>
            <a:endParaRPr lang="en-US" altLang="zh-CN"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1.3 </a:t>
            </a:r>
            <a:r>
              <a:rPr lang="zh-CN" altLang="en-US" sz="2800" b="1" dirty="0">
                <a:solidFill>
                  <a:schemeClr val="accent1"/>
                </a:solidFill>
                <a:latin typeface="Times New Roman" panose="02020603050405020304" charset="0"/>
                <a:ea typeface="微软雅黑" panose="020B0503020204020204" pitchFamily="34" charset="-122"/>
              </a:rPr>
              <a:t>栈与队列</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670928"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28345" y="1306195"/>
            <a:ext cx="5765165" cy="5082540"/>
          </a:xfrm>
          <a:prstGeom prst="rect">
            <a:avLst/>
          </a:prstGeom>
          <a:noFill/>
        </p:spPr>
        <p:txBody>
          <a:bodyPr wrap="square" rtlCol="0">
            <a:noAutofit/>
          </a:bodyPr>
          <a:lstStyle/>
          <a:p>
            <a:pPr fontAlgn="auto">
              <a:lnSpc>
                <a:spcPct val="150000"/>
              </a:lnSpc>
            </a:pPr>
            <a:r>
              <a:rPr lang="zh-CN" b="1" dirty="0">
                <a:solidFill>
                  <a:srgbClr val="323F4F"/>
                </a:solidFill>
                <a:latin typeface="微软雅黑" panose="020B0503020204020204" pitchFamily="34" charset="-122"/>
                <a:ea typeface="微软雅黑" panose="020B0503020204020204" pitchFamily="34" charset="-122"/>
              </a:rPr>
              <a:t>栈：一种操作受限的线性表，后进先出（</a:t>
            </a:r>
            <a:r>
              <a:rPr lang="en-US" altLang="zh-CN" b="1" dirty="0">
                <a:solidFill>
                  <a:srgbClr val="323F4F"/>
                </a:solidFill>
                <a:latin typeface="微软雅黑" panose="020B0503020204020204" pitchFamily="34" charset="-122"/>
                <a:ea typeface="微软雅黑" panose="020B0503020204020204" pitchFamily="34" charset="-122"/>
              </a:rPr>
              <a:t>LIFO</a:t>
            </a:r>
            <a:r>
              <a:rPr lang="zh-CN" b="1" dirty="0">
                <a:solidFill>
                  <a:srgbClr val="323F4F"/>
                </a:solidFill>
                <a:latin typeface="微软雅黑" panose="020B0503020204020204" pitchFamily="34" charset="-122"/>
                <a:ea typeface="微软雅黑" panose="020B0503020204020204" pitchFamily="34" charset="-122"/>
              </a:rPr>
              <a:t>）</a:t>
            </a:r>
            <a:endParaRPr lang="zh-CN" b="1" dirty="0">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endParaRPr lang="zh-CN" b="1" dirty="0">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r>
              <a:rPr lang="zh-CN" b="1" dirty="0">
                <a:solidFill>
                  <a:srgbClr val="323F4F"/>
                </a:solidFill>
                <a:latin typeface="微软雅黑" panose="020B0503020204020204" pitchFamily="34" charset="-122"/>
                <a:ea typeface="微软雅黑" panose="020B0503020204020204" pitchFamily="34" charset="-122"/>
                <a:sym typeface="+mn-ea"/>
              </a:rPr>
              <a:t>队列：一种操作受限的线性表，先进先出（</a:t>
            </a:r>
            <a:r>
              <a:rPr lang="en-US" altLang="zh-CN" b="1" dirty="0">
                <a:solidFill>
                  <a:srgbClr val="323F4F"/>
                </a:solidFill>
                <a:latin typeface="微软雅黑" panose="020B0503020204020204" pitchFamily="34" charset="-122"/>
                <a:ea typeface="微软雅黑" panose="020B0503020204020204" pitchFamily="34" charset="-122"/>
                <a:sym typeface="+mn-ea"/>
              </a:rPr>
              <a:t>FIFO</a:t>
            </a:r>
            <a:r>
              <a:rPr lang="zh-CN" b="1" dirty="0">
                <a:solidFill>
                  <a:srgbClr val="323F4F"/>
                </a:solidFill>
                <a:latin typeface="微软雅黑" panose="020B0503020204020204" pitchFamily="34" charset="-122"/>
                <a:ea typeface="微软雅黑" panose="020B0503020204020204" pitchFamily="34" charset="-122"/>
                <a:sym typeface="+mn-ea"/>
              </a:rPr>
              <a:t>）</a:t>
            </a:r>
            <a:endParaRPr lang="zh-CN" b="1" dirty="0">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r>
              <a:rPr lang="en-US" altLang="zh-CN" b="1" dirty="0">
                <a:solidFill>
                  <a:srgbClr val="323F4F"/>
                </a:solidFill>
                <a:latin typeface="微软雅黑" panose="020B0503020204020204" pitchFamily="34" charset="-122"/>
                <a:ea typeface="微软雅黑" panose="020B0503020204020204" pitchFamily="34" charset="-122"/>
              </a:rPr>
              <a:t>          </a:t>
            </a:r>
            <a:r>
              <a:rPr lang="zh-CN" altLang="en-US" b="1" dirty="0">
                <a:solidFill>
                  <a:srgbClr val="323F4F"/>
                </a:solidFill>
                <a:latin typeface="微软雅黑" panose="020B0503020204020204" pitchFamily="34" charset="-122"/>
                <a:ea typeface="微软雅黑" panose="020B0503020204020204" pitchFamily="34" charset="-122"/>
              </a:rPr>
              <a:t>一般默认队头为表头所在处，</a:t>
            </a:r>
            <a:r>
              <a:rPr lang="en-US" altLang="zh-CN" b="1" dirty="0">
                <a:solidFill>
                  <a:srgbClr val="323F4F"/>
                </a:solidFill>
                <a:latin typeface="微软雅黑" panose="020B0503020204020204" pitchFamily="34" charset="-122"/>
                <a:ea typeface="微软雅黑" panose="020B0503020204020204" pitchFamily="34" charset="-122"/>
              </a:rPr>
              <a:t>“</a:t>
            </a:r>
            <a:r>
              <a:rPr lang="zh-CN" altLang="en-US" b="1" dirty="0">
                <a:solidFill>
                  <a:srgbClr val="323F4F"/>
                </a:solidFill>
                <a:latin typeface="微软雅黑" panose="020B0503020204020204" pitchFamily="34" charset="-122"/>
                <a:ea typeface="微软雅黑" panose="020B0503020204020204" pitchFamily="34" charset="-122"/>
              </a:rPr>
              <a:t>尾插头出</a:t>
            </a:r>
            <a:r>
              <a:rPr lang="en-US" altLang="zh-CN" b="1" dirty="0">
                <a:solidFill>
                  <a:srgbClr val="323F4F"/>
                </a:solidFill>
                <a:latin typeface="微软雅黑" panose="020B0503020204020204" pitchFamily="34" charset="-122"/>
                <a:ea typeface="微软雅黑" panose="020B0503020204020204" pitchFamily="34" charset="-122"/>
              </a:rPr>
              <a:t>”</a:t>
            </a:r>
            <a:endParaRPr lang="en-US" altLang="zh-CN"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en-US" altLang="zh-CN"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dirty="0">
                <a:solidFill>
                  <a:srgbClr val="323F4F"/>
                </a:solidFill>
                <a:latin typeface="微软雅黑" panose="020B0503020204020204" pitchFamily="34" charset="-122"/>
                <a:ea typeface="微软雅黑" panose="020B0503020204020204" pitchFamily="34" charset="-122"/>
              </a:rPr>
              <a:t>循环队列：对使用顺序表表示的队列进行改进</a:t>
            </a:r>
            <a:endParaRPr lang="zh-CN" altLang="en-US" b="1" dirty="0">
              <a:solidFill>
                <a:srgbClr val="323F4F"/>
              </a:solidFill>
              <a:latin typeface="微软雅黑" panose="020B0503020204020204" pitchFamily="34" charset="-122"/>
              <a:ea typeface="微软雅黑" panose="020B0503020204020204" pitchFamily="34" charset="-122"/>
            </a:endParaRPr>
          </a:p>
          <a:p>
            <a:pPr marL="457200" lvl="1" indent="457200" fontAlgn="auto">
              <a:lnSpc>
                <a:spcPct val="150000"/>
              </a:lnSpc>
            </a:pPr>
            <a:r>
              <a:rPr lang="zh-CN" altLang="en-US" b="1" dirty="0">
                <a:solidFill>
                  <a:srgbClr val="323F4F"/>
                </a:solidFill>
                <a:latin typeface="微软雅黑" panose="020B0503020204020204" pitchFamily="34" charset="-122"/>
                <a:ea typeface="微软雅黑" panose="020B0503020204020204" pitchFamily="34" charset="-122"/>
              </a:rPr>
              <a:t> </a:t>
            </a:r>
            <a:r>
              <a:rPr lang="en-US" altLang="zh-CN" b="1" dirty="0">
                <a:solidFill>
                  <a:srgbClr val="323F4F"/>
                </a:solidFill>
                <a:latin typeface="微软雅黑" panose="020B0503020204020204" pitchFamily="34" charset="-122"/>
                <a:ea typeface="微软雅黑" panose="020B0503020204020204" pitchFamily="34" charset="-122"/>
              </a:rPr>
              <a:t>  </a:t>
            </a:r>
            <a:r>
              <a:rPr lang="zh-CN" altLang="en-US" b="1" dirty="0">
                <a:solidFill>
                  <a:srgbClr val="323F4F"/>
                </a:solidFill>
                <a:latin typeface="微软雅黑" panose="020B0503020204020204" pitchFamily="34" charset="-122"/>
                <a:ea typeface="微软雅黑" panose="020B0503020204020204" pitchFamily="34" charset="-122"/>
              </a:rPr>
              <a:t>注意判断队空和队满的条件</a:t>
            </a:r>
            <a:endParaRPr lang="zh-CN" altLang="en-US" b="1" dirty="0">
              <a:solidFill>
                <a:srgbClr val="323F4F"/>
              </a:solidFill>
              <a:latin typeface="微软雅黑" panose="020B0503020204020204" pitchFamily="34" charset="-122"/>
              <a:ea typeface="微软雅黑" panose="020B0503020204020204" pitchFamily="34" charset="-122"/>
            </a:endParaRPr>
          </a:p>
          <a:p>
            <a:pPr marL="457200" lvl="1" indent="457200" fontAlgn="auto">
              <a:lnSpc>
                <a:spcPct val="150000"/>
              </a:lnSpc>
            </a:pPr>
            <a:r>
              <a:rPr lang="zh-CN" altLang="en-US" b="1" dirty="0">
                <a:solidFill>
                  <a:srgbClr val="323F4F"/>
                </a:solidFill>
                <a:latin typeface="微软雅黑" panose="020B0503020204020204" pitchFamily="34" charset="-122"/>
                <a:ea typeface="微软雅黑" panose="020B0503020204020204" pitchFamily="34" charset="-122"/>
              </a:rPr>
              <a:t> </a:t>
            </a:r>
            <a:r>
              <a:rPr lang="en-US" altLang="zh-CN" b="1" dirty="0">
                <a:solidFill>
                  <a:srgbClr val="323F4F"/>
                </a:solidFill>
                <a:latin typeface="微软雅黑" panose="020B0503020204020204" pitchFamily="34" charset="-122"/>
                <a:ea typeface="微软雅黑" panose="020B0503020204020204" pitchFamily="34" charset="-122"/>
              </a:rPr>
              <a:t>  </a:t>
            </a:r>
            <a:r>
              <a:rPr lang="zh-CN" altLang="en-US" b="1" dirty="0">
                <a:solidFill>
                  <a:srgbClr val="323F4F"/>
                </a:solidFill>
                <a:latin typeface="微软雅黑" panose="020B0503020204020204" pitchFamily="34" charset="-122"/>
                <a:ea typeface="微软雅黑" panose="020B0503020204020204" pitchFamily="34" charset="-122"/>
              </a:rPr>
              <a:t>队空：</a:t>
            </a:r>
            <a:r>
              <a:rPr lang="en-US" altLang="zh-CN" b="1" dirty="0" err="1">
                <a:solidFill>
                  <a:srgbClr val="323F4F"/>
                </a:solidFill>
                <a:latin typeface="微软雅黑" panose="020B0503020204020204" pitchFamily="34" charset="-122"/>
                <a:ea typeface="微软雅黑" panose="020B0503020204020204" pitchFamily="34" charset="-122"/>
              </a:rPr>
              <a:t>Q.front</a:t>
            </a:r>
            <a:r>
              <a:rPr lang="en-US" altLang="zh-CN" b="1" dirty="0">
                <a:solidFill>
                  <a:srgbClr val="323F4F"/>
                </a:solidFill>
                <a:latin typeface="微软雅黑" panose="020B0503020204020204" pitchFamily="34" charset="-122"/>
                <a:ea typeface="微软雅黑" panose="020B0503020204020204" pitchFamily="34" charset="-122"/>
              </a:rPr>
              <a:t>==</a:t>
            </a:r>
            <a:r>
              <a:rPr lang="en-US" altLang="zh-CN" b="1" dirty="0" err="1">
                <a:solidFill>
                  <a:srgbClr val="323F4F"/>
                </a:solidFill>
                <a:latin typeface="微软雅黑" panose="020B0503020204020204" pitchFamily="34" charset="-122"/>
                <a:ea typeface="微软雅黑" panose="020B0503020204020204" pitchFamily="34" charset="-122"/>
              </a:rPr>
              <a:t>Q.rear</a:t>
            </a:r>
            <a:endParaRPr lang="en-US" altLang="zh-CN" b="1" dirty="0">
              <a:solidFill>
                <a:srgbClr val="323F4F"/>
              </a:solidFill>
              <a:latin typeface="微软雅黑" panose="020B0503020204020204" pitchFamily="34" charset="-122"/>
              <a:ea typeface="微软雅黑" panose="020B0503020204020204" pitchFamily="34" charset="-122"/>
            </a:endParaRPr>
          </a:p>
          <a:p>
            <a:pPr marL="457200" lvl="1" indent="457200" fontAlgn="auto">
              <a:lnSpc>
                <a:spcPct val="150000"/>
              </a:lnSpc>
            </a:pPr>
            <a:r>
              <a:rPr lang="en-US" altLang="zh-CN" b="1" dirty="0">
                <a:solidFill>
                  <a:srgbClr val="323F4F"/>
                </a:solidFill>
                <a:latin typeface="微软雅黑" panose="020B0503020204020204" pitchFamily="34" charset="-122"/>
                <a:ea typeface="微软雅黑" panose="020B0503020204020204" pitchFamily="34" charset="-122"/>
              </a:rPr>
              <a:t>   </a:t>
            </a:r>
            <a:r>
              <a:rPr lang="zh-CN" altLang="en-US" b="1" dirty="0">
                <a:solidFill>
                  <a:srgbClr val="323F4F"/>
                </a:solidFill>
                <a:latin typeface="微软雅黑" panose="020B0503020204020204" pitchFamily="34" charset="-122"/>
                <a:ea typeface="微软雅黑" panose="020B0503020204020204" pitchFamily="34" charset="-122"/>
              </a:rPr>
              <a:t>队满：</a:t>
            </a:r>
            <a:r>
              <a:rPr lang="en-US" altLang="zh-CN" b="1" dirty="0">
                <a:solidFill>
                  <a:srgbClr val="323F4F"/>
                </a:solidFill>
                <a:latin typeface="微软雅黑" panose="020B0503020204020204" pitchFamily="34" charset="-122"/>
                <a:ea typeface="微软雅黑" panose="020B0503020204020204" pitchFamily="34" charset="-122"/>
              </a:rPr>
              <a:t>(</a:t>
            </a:r>
            <a:r>
              <a:rPr lang="en-US" altLang="zh-CN" b="1" dirty="0" err="1">
                <a:solidFill>
                  <a:srgbClr val="323F4F"/>
                </a:solidFill>
                <a:latin typeface="微软雅黑" panose="020B0503020204020204" pitchFamily="34" charset="-122"/>
                <a:ea typeface="微软雅黑" panose="020B0503020204020204" pitchFamily="34" charset="-122"/>
              </a:rPr>
              <a:t>Q.rear+1</a:t>
            </a:r>
            <a:r>
              <a:rPr lang="en-US" altLang="zh-CN" b="1" dirty="0">
                <a:solidFill>
                  <a:srgbClr val="323F4F"/>
                </a:solidFill>
                <a:latin typeface="微软雅黑" panose="020B0503020204020204" pitchFamily="34" charset="-122"/>
                <a:ea typeface="微软雅黑" panose="020B0503020204020204" pitchFamily="34" charset="-122"/>
              </a:rPr>
              <a:t>)%</a:t>
            </a:r>
            <a:r>
              <a:rPr lang="en-US" altLang="zh-CN" b="1" dirty="0" err="1">
                <a:solidFill>
                  <a:srgbClr val="323F4F"/>
                </a:solidFill>
                <a:latin typeface="微软雅黑" panose="020B0503020204020204" pitchFamily="34" charset="-122"/>
                <a:ea typeface="微软雅黑" panose="020B0503020204020204" pitchFamily="34" charset="-122"/>
              </a:rPr>
              <a:t>MaxSize</a:t>
            </a:r>
            <a:r>
              <a:rPr lang="en-US" altLang="zh-CN" b="1" dirty="0">
                <a:solidFill>
                  <a:srgbClr val="323F4F"/>
                </a:solidFill>
                <a:latin typeface="微软雅黑" panose="020B0503020204020204" pitchFamily="34" charset="-122"/>
                <a:ea typeface="微软雅黑" panose="020B0503020204020204" pitchFamily="34" charset="-122"/>
              </a:rPr>
              <a:t>==</a:t>
            </a:r>
            <a:r>
              <a:rPr lang="en-US" altLang="zh-CN" b="1" dirty="0" err="1">
                <a:solidFill>
                  <a:srgbClr val="323F4F"/>
                </a:solidFill>
                <a:latin typeface="微软雅黑" panose="020B0503020204020204" pitchFamily="34" charset="-122"/>
                <a:ea typeface="微软雅黑" panose="020B0503020204020204" pitchFamily="34" charset="-122"/>
              </a:rPr>
              <a:t>Q.front</a:t>
            </a:r>
            <a:endParaRPr lang="zh-CN" altLang="en-US" b="1" dirty="0">
              <a:solidFill>
                <a:srgbClr val="323F4F"/>
              </a:solidFill>
              <a:latin typeface="微软雅黑" panose="020B0503020204020204" pitchFamily="34" charset="-122"/>
              <a:ea typeface="微软雅黑" panose="020B0503020204020204" pitchFamily="34" charset="-122"/>
            </a:endParaRPr>
          </a:p>
          <a:p>
            <a:pPr marL="457200" lvl="1" indent="457200" fontAlgn="auto">
              <a:lnSpc>
                <a:spcPct val="150000"/>
              </a:lnSpc>
            </a:pPr>
            <a:r>
              <a:rPr lang="zh-CN" altLang="en-US" b="1" dirty="0">
                <a:solidFill>
                  <a:srgbClr val="323F4F"/>
                </a:solidFill>
                <a:latin typeface="微软雅黑" panose="020B0503020204020204" pitchFamily="34" charset="-122"/>
                <a:ea typeface="微软雅黑" panose="020B0503020204020204" pitchFamily="34" charset="-122"/>
              </a:rPr>
              <a:t>（牺牲了一个单元来区分队空和队满）</a:t>
            </a:r>
            <a:endParaRPr lang="en-US" altLang="zh-CN"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en-US" altLang="zh-CN"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dirty="0">
                <a:solidFill>
                  <a:srgbClr val="323F4F"/>
                </a:solidFill>
                <a:latin typeface="微软雅黑" panose="020B0503020204020204" pitchFamily="34" charset="-122"/>
                <a:ea typeface="微软雅黑" panose="020B0503020204020204" pitchFamily="34" charset="-122"/>
              </a:rPr>
              <a:t>双端队列：允许两端都可以进行入队和出队操作的队列</a:t>
            </a:r>
            <a:endParaRPr lang="en-US" altLang="zh-CN" b="1" dirty="0">
              <a:solidFill>
                <a:srgbClr val="323F4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364605" y="1156970"/>
            <a:ext cx="1684655" cy="1562100"/>
          </a:xfrm>
          <a:prstGeom prst="rect">
            <a:avLst/>
          </a:prstGeom>
        </p:spPr>
      </p:pic>
      <p:pic>
        <p:nvPicPr>
          <p:cNvPr id="10" name="图片 9"/>
          <p:cNvPicPr>
            <a:picLocks noChangeAspect="1"/>
          </p:cNvPicPr>
          <p:nvPr/>
        </p:nvPicPr>
        <p:blipFill>
          <a:blip r:embed="rId2"/>
          <a:stretch>
            <a:fillRect/>
          </a:stretch>
        </p:blipFill>
        <p:spPr>
          <a:xfrm>
            <a:off x="8344535" y="1593215"/>
            <a:ext cx="3174365" cy="1223645"/>
          </a:xfrm>
          <a:prstGeom prst="rect">
            <a:avLst/>
          </a:prstGeom>
        </p:spPr>
      </p:pic>
      <p:pic>
        <p:nvPicPr>
          <p:cNvPr id="4" name="图片 3"/>
          <p:cNvPicPr>
            <a:picLocks noChangeAspect="1"/>
          </p:cNvPicPr>
          <p:nvPr/>
        </p:nvPicPr>
        <p:blipFill>
          <a:blip r:embed="rId3"/>
          <a:stretch>
            <a:fillRect/>
          </a:stretch>
        </p:blipFill>
        <p:spPr>
          <a:xfrm>
            <a:off x="6493510" y="2894330"/>
            <a:ext cx="2900680" cy="1441450"/>
          </a:xfrm>
          <a:prstGeom prst="rect">
            <a:avLst/>
          </a:prstGeom>
        </p:spPr>
      </p:pic>
      <p:sp>
        <p:nvSpPr>
          <p:cNvPr id="5" name="左大括号 4"/>
          <p:cNvSpPr/>
          <p:nvPr/>
        </p:nvSpPr>
        <p:spPr>
          <a:xfrm>
            <a:off x="6493510" y="5793740"/>
            <a:ext cx="226060" cy="7239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6828155" y="5535930"/>
            <a:ext cx="4822190" cy="596900"/>
          </a:xfrm>
          <a:prstGeom prst="rect">
            <a:avLst/>
          </a:prstGeom>
          <a:noFill/>
        </p:spPr>
        <p:txBody>
          <a:bodyPr wrap="square" rtlCol="0">
            <a:noAutofit/>
          </a:bodyPr>
          <a:lstStyle/>
          <a:p>
            <a:pPr fontAlgn="auto">
              <a:lnSpc>
                <a:spcPct val="150000"/>
              </a:lnSpc>
            </a:pPr>
            <a:r>
              <a:rPr lang="zh-CN" sz="1600" b="1" dirty="0">
                <a:solidFill>
                  <a:srgbClr val="323F4F"/>
                </a:solidFill>
                <a:latin typeface="微软雅黑" panose="020B0503020204020204" pitchFamily="34" charset="-122"/>
                <a:ea typeface="微软雅黑" panose="020B0503020204020204" pitchFamily="34" charset="-122"/>
              </a:rPr>
              <a:t>输出受限的双端队列（有一端只允许插入）</a:t>
            </a:r>
            <a:endParaRPr lang="zh-CN" altLang="en-US" sz="1600" b="1" dirty="0">
              <a:solidFill>
                <a:srgbClr val="323F4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28155" y="6235065"/>
            <a:ext cx="4822190" cy="509905"/>
          </a:xfrm>
          <a:prstGeom prst="rect">
            <a:avLst/>
          </a:prstGeom>
          <a:noFill/>
        </p:spPr>
        <p:txBody>
          <a:bodyPr wrap="square" rtlCol="0">
            <a:noAutofit/>
          </a:bodyPr>
          <a:lstStyle/>
          <a:p>
            <a:pPr fontAlgn="auto">
              <a:lnSpc>
                <a:spcPct val="150000"/>
              </a:lnSpc>
            </a:pPr>
            <a:r>
              <a:rPr lang="zh-CN" sz="1600" b="1">
                <a:solidFill>
                  <a:srgbClr val="323F4F"/>
                </a:solidFill>
                <a:latin typeface="微软雅黑" panose="020B0503020204020204" pitchFamily="34" charset="-122"/>
                <a:ea typeface="微软雅黑" panose="020B0503020204020204" pitchFamily="34" charset="-122"/>
              </a:rPr>
              <a:t>输入受限的双端队列（有一端只允许删除）</a:t>
            </a:r>
            <a:endParaRPr lang="zh-CN" altLang="en-US" sz="1600" b="1">
              <a:solidFill>
                <a:srgbClr val="323F4F"/>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7945755" y="4413885"/>
            <a:ext cx="3462020" cy="10198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21356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22655" y="3900805"/>
            <a:ext cx="10192385" cy="1668145"/>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b="1">
                <a:solidFill>
                  <a:srgbClr val="323F4F"/>
                </a:solidFill>
                <a:latin typeface="微软雅黑" panose="020B0503020204020204" pitchFamily="34" charset="-122"/>
                <a:ea typeface="微软雅黑" panose="020B0503020204020204" pitchFamily="34" charset="-122"/>
              </a:rPr>
              <a:t>13</a:t>
            </a:r>
            <a:r>
              <a:rPr lang="zh-CN" altLang="en-US" b="1">
                <a:solidFill>
                  <a:srgbClr val="323F4F"/>
                </a:solidFill>
                <a:latin typeface="微软雅黑" panose="020B0503020204020204" pitchFamily="34" charset="-122"/>
                <a:ea typeface="微软雅黑" panose="020B0503020204020204" pitchFamily="34" charset="-122"/>
              </a:rPr>
              <a:t>：初始为空的队列</a:t>
            </a:r>
            <a:r>
              <a:rPr lang="en-US" altLang="zh-CN" b="1">
                <a:solidFill>
                  <a:srgbClr val="323F4F"/>
                </a:solidFill>
                <a:latin typeface="微软雅黑" panose="020B0503020204020204" pitchFamily="34" charset="-122"/>
                <a:ea typeface="微软雅黑" panose="020B0503020204020204" pitchFamily="34" charset="-122"/>
              </a:rPr>
              <a:t>Q</a:t>
            </a:r>
            <a:r>
              <a:rPr lang="zh-CN" altLang="en-US" b="1">
                <a:solidFill>
                  <a:srgbClr val="323F4F"/>
                </a:solidFill>
                <a:latin typeface="微软雅黑" panose="020B0503020204020204" pitchFamily="34" charset="-122"/>
                <a:ea typeface="微软雅黑" panose="020B0503020204020204" pitchFamily="34" charset="-122"/>
              </a:rPr>
              <a:t>的一段仅能进行入队操作，另外一端既能进行入队操作又能进行出队操作。若</a:t>
            </a:r>
            <a:r>
              <a:rPr lang="en-US" altLang="zh-CN" b="1">
                <a:solidFill>
                  <a:srgbClr val="323F4F"/>
                </a:solidFill>
                <a:latin typeface="微软雅黑" panose="020B0503020204020204" pitchFamily="34" charset="-122"/>
                <a:ea typeface="微软雅黑" panose="020B0503020204020204" pitchFamily="34" charset="-122"/>
              </a:rPr>
              <a:t>Q</a:t>
            </a:r>
            <a:r>
              <a:rPr lang="zh-CN" altLang="en-US" b="1">
                <a:solidFill>
                  <a:srgbClr val="323F4F"/>
                </a:solidFill>
                <a:latin typeface="微软雅黑" panose="020B0503020204020204" pitchFamily="34" charset="-122"/>
                <a:ea typeface="微软雅黑" panose="020B0503020204020204" pitchFamily="34" charset="-122"/>
              </a:rPr>
              <a:t>的入队序列是</a:t>
            </a:r>
            <a:r>
              <a:rPr lang="en-US" altLang="zh-CN" b="1">
                <a:solidFill>
                  <a:srgbClr val="323F4F"/>
                </a:solidFill>
                <a:latin typeface="微软雅黑" panose="020B0503020204020204" pitchFamily="34" charset="-122"/>
                <a:ea typeface="微软雅黑" panose="020B0503020204020204" pitchFamily="34" charset="-122"/>
              </a:rPr>
              <a:t>1,2,3,4,5</a:t>
            </a:r>
            <a:r>
              <a:rPr lang="zh-CN" altLang="en-US" b="1">
                <a:solidFill>
                  <a:srgbClr val="323F4F"/>
                </a:solidFill>
                <a:latin typeface="微软雅黑" panose="020B0503020204020204" pitchFamily="34" charset="-122"/>
                <a:ea typeface="微软雅黑" panose="020B0503020204020204" pitchFamily="34" charset="-122"/>
              </a:rPr>
              <a:t>，则不能得到的出队序列是（</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5, 4, 3, 1, 2               B. 5, 3, 1, 2, 4                 C. 4, 2, 1, 3, 5                 D. 4, 1, 3, 2, 5</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655" y="1770380"/>
            <a:ext cx="10347325" cy="922020"/>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例</a:t>
            </a:r>
            <a:r>
              <a:rPr lang="en-US" altLang="zh-CN" b="1" dirty="0">
                <a:solidFill>
                  <a:srgbClr val="323F4F"/>
                </a:solidFill>
                <a:latin typeface="微软雅黑" panose="020B0503020204020204" pitchFamily="34" charset="-122"/>
                <a:ea typeface="微软雅黑" panose="020B0503020204020204" pitchFamily="34" charset="-122"/>
                <a:sym typeface="+mn-ea"/>
              </a:rPr>
              <a:t>12</a:t>
            </a:r>
            <a:r>
              <a:rPr lang="zh-CN" altLang="en-US" b="1" dirty="0">
                <a:solidFill>
                  <a:srgbClr val="323F4F"/>
                </a:solidFill>
                <a:latin typeface="微软雅黑" panose="020B0503020204020204" pitchFamily="34" charset="-122"/>
                <a:ea typeface="微软雅黑" panose="020B0503020204020204" pitchFamily="34" charset="-122"/>
                <a:sym typeface="+mn-ea"/>
              </a:rPr>
              <a:t>：某栈的输入序列为</a:t>
            </a:r>
            <a:r>
              <a:rPr lang="en-US" altLang="zh-CN" b="1" dirty="0">
                <a:solidFill>
                  <a:srgbClr val="323F4F"/>
                </a:solidFill>
                <a:latin typeface="微软雅黑" panose="020B0503020204020204" pitchFamily="34" charset="-122"/>
                <a:ea typeface="微软雅黑" panose="020B0503020204020204" pitchFamily="34" charset="-122"/>
                <a:sym typeface="+mn-ea"/>
              </a:rPr>
              <a:t>a, b, c, d</a:t>
            </a:r>
            <a:r>
              <a:rPr lang="zh-CN" altLang="en-US" b="1" dirty="0">
                <a:solidFill>
                  <a:srgbClr val="323F4F"/>
                </a:solidFill>
                <a:latin typeface="微软雅黑" panose="020B0503020204020204" pitchFamily="34" charset="-122"/>
                <a:ea typeface="微软雅黑" panose="020B0503020204020204" pitchFamily="34" charset="-122"/>
                <a:sym typeface="+mn-ea"/>
              </a:rPr>
              <a:t>，下面的</a:t>
            </a:r>
            <a:r>
              <a:rPr lang="en-US" altLang="zh-CN" b="1" dirty="0">
                <a:solidFill>
                  <a:srgbClr val="323F4F"/>
                </a:solidFill>
                <a:latin typeface="微软雅黑" panose="020B0503020204020204" pitchFamily="34" charset="-122"/>
                <a:ea typeface="微软雅黑" panose="020B0503020204020204" pitchFamily="34" charset="-122"/>
                <a:sym typeface="+mn-ea"/>
              </a:rPr>
              <a:t>4</a:t>
            </a:r>
            <a:r>
              <a:rPr lang="zh-CN" altLang="en-US" b="1" dirty="0">
                <a:solidFill>
                  <a:srgbClr val="323F4F"/>
                </a:solidFill>
                <a:latin typeface="微软雅黑" panose="020B0503020204020204" pitchFamily="34" charset="-122"/>
                <a:ea typeface="微软雅黑" panose="020B0503020204020204" pitchFamily="34" charset="-122"/>
                <a:sym typeface="+mn-ea"/>
              </a:rPr>
              <a:t>个序列中，不可能为其输出序列的是（</a:t>
            </a:r>
            <a:r>
              <a:rPr lang="en-US" altLang="zh-CN" b="1" dirty="0">
                <a:solidFill>
                  <a:srgbClr val="323F4F"/>
                </a:solidFill>
                <a:latin typeface="微软雅黑" panose="020B0503020204020204" pitchFamily="34" charset="-122"/>
                <a:ea typeface="微软雅黑" panose="020B0503020204020204" pitchFamily="34" charset="-122"/>
                <a:sym typeface="+mn-ea"/>
              </a:rPr>
              <a:t>    </a:t>
            </a:r>
            <a:r>
              <a:rPr lang="zh-CN" altLang="en-US" b="1" dirty="0">
                <a:solidFill>
                  <a:srgbClr val="323F4F"/>
                </a:solidFill>
                <a:latin typeface="微软雅黑" panose="020B0503020204020204" pitchFamily="34" charset="-122"/>
                <a:ea typeface="微软雅黑" panose="020B0503020204020204" pitchFamily="34" charset="-122"/>
                <a:sym typeface="+mn-ea"/>
              </a:rPr>
              <a:t>）。</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A. a, b, c, d                B. c, b, d, a                C. d, c, a, b               D. a, c, b, d</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373870" y="1910080"/>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C</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1.3 </a:t>
            </a:r>
            <a:r>
              <a:rPr lang="zh-CN" altLang="en-US" sz="2800" b="1" dirty="0">
                <a:solidFill>
                  <a:schemeClr val="accent1"/>
                </a:solidFill>
                <a:latin typeface="Times New Roman" panose="02020603050405020304" charset="0"/>
                <a:ea typeface="微软雅黑" panose="020B0503020204020204" pitchFamily="34" charset="-122"/>
              </a:rPr>
              <a:t>栈与队列</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nvSpPr>
        <p:spPr>
          <a:xfrm>
            <a:off x="6635762" y="4449664"/>
            <a:ext cx="464185" cy="356235"/>
          </a:xfrm>
          <a:prstGeom prst="rect">
            <a:avLst/>
          </a:prstGeom>
          <a:noFill/>
        </p:spPr>
        <p:txBody>
          <a:bodyPr wrap="square" rtlCol="0">
            <a:no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D</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872095" y="3288665"/>
            <a:ext cx="2207895" cy="534035"/>
          </a:xfrm>
          <a:prstGeom prst="rect">
            <a:avLst/>
          </a:prstGeom>
          <a:noFill/>
        </p:spPr>
        <p:txBody>
          <a:bodyPr wrap="square" rtlCol="0">
            <a:noAutofit/>
          </a:bodyPr>
          <a:lstStyle/>
          <a:p>
            <a:pP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rPr>
              <a:t>输出受限的线性表</a:t>
            </a:r>
            <a:endParaRPr lang="zh-CN" altLang="en-US" b="1">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H="1">
            <a:off x="7316470" y="3672205"/>
            <a:ext cx="616585" cy="3130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 grpId="0"/>
      <p:bldP spid="4" grpId="1"/>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数组与广义表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2" name="文本框 1"/>
          <p:cNvSpPr txBox="1"/>
          <p:nvPr/>
        </p:nvSpPr>
        <p:spPr>
          <a:xfrm>
            <a:off x="757555" y="1566545"/>
            <a:ext cx="5621020" cy="506730"/>
          </a:xfrm>
          <a:prstGeom prst="rect">
            <a:avLst/>
          </a:prstGeom>
          <a:noFill/>
        </p:spPr>
        <p:txBody>
          <a:bodyPr wrap="square" rtlCol="0">
            <a:spAutoFit/>
          </a:bodyPr>
          <a:lstStyle/>
          <a:p>
            <a:pPr marL="0" lvl="0" indent="0" fontAlgn="auto">
              <a:lnSpc>
                <a:spcPct val="150000"/>
              </a:lnSpc>
              <a:buNone/>
            </a:pPr>
            <a:r>
              <a:rPr lang="zh-CN" altLang="en-US" b="1">
                <a:solidFill>
                  <a:srgbClr val="323F4F"/>
                </a:solidFill>
                <a:latin typeface="微软雅黑" panose="020B0503020204020204" pitchFamily="34" charset="-122"/>
                <a:ea typeface="微软雅黑" panose="020B0503020204020204" pitchFamily="34" charset="-122"/>
                <a:sym typeface="+mn-ea"/>
              </a:rPr>
              <a:t>数组：由</a:t>
            </a:r>
            <a:r>
              <a:rPr lang="en-US" altLang="zh-CN" b="1">
                <a:solidFill>
                  <a:srgbClr val="323F4F"/>
                </a:solidFill>
                <a:latin typeface="微软雅黑" panose="020B0503020204020204" pitchFamily="34" charset="-122"/>
                <a:ea typeface="微软雅黑" panose="020B0503020204020204" pitchFamily="34" charset="-122"/>
                <a:sym typeface="+mn-ea"/>
              </a:rPr>
              <a:t>n</a:t>
            </a:r>
            <a:r>
              <a:rPr lang="zh-CN" altLang="en-US" b="1">
                <a:solidFill>
                  <a:srgbClr val="323F4F"/>
                </a:solidFill>
                <a:latin typeface="微软雅黑" panose="020B0503020204020204" pitchFamily="34" charset="-122"/>
                <a:ea typeface="微软雅黑" panose="020B0503020204020204" pitchFamily="34" charset="-122"/>
                <a:sym typeface="+mn-ea"/>
              </a:rPr>
              <a:t>个相同类型的数据元素构成的有限序列</a:t>
            </a:r>
            <a:endParaRPr lang="zh-CN" altLang="en-US" b="1">
              <a:solidFill>
                <a:srgbClr val="323F4F"/>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7555" y="2360295"/>
            <a:ext cx="10937875" cy="874407"/>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一维数组</a:t>
            </a:r>
            <a:r>
              <a:rPr lang="en-US" altLang="zh-CN" b="1" dirty="0">
                <a:solidFill>
                  <a:srgbClr val="323F4F"/>
                </a:solidFill>
                <a:latin typeface="微软雅黑" panose="020B0503020204020204" pitchFamily="34" charset="-122"/>
                <a:ea typeface="微软雅黑" panose="020B0503020204020204" pitchFamily="34" charset="-122"/>
                <a:sym typeface="+mn-ea"/>
              </a:rPr>
              <a:t>A[</a:t>
            </a:r>
            <a:r>
              <a:rPr lang="en-US" altLang="zh-CN" b="1" dirty="0">
                <a:solidFill>
                  <a:srgbClr val="FF0000"/>
                </a:solidFill>
                <a:latin typeface="微软雅黑" panose="020B0503020204020204" pitchFamily="34" charset="-122"/>
                <a:ea typeface="微软雅黑" panose="020B0503020204020204" pitchFamily="34" charset="-122"/>
                <a:sym typeface="+mn-ea"/>
              </a:rPr>
              <a:t>0</a:t>
            </a:r>
            <a:r>
              <a:rPr lang="en-US" altLang="zh-CN" b="1" dirty="0">
                <a:solidFill>
                  <a:srgbClr val="323F4F"/>
                </a:solidFill>
                <a:latin typeface="微软雅黑" panose="020B0503020204020204" pitchFamily="34" charset="-122"/>
                <a:ea typeface="微软雅黑" panose="020B0503020204020204" pitchFamily="34" charset="-122"/>
                <a:sym typeface="+mn-ea"/>
              </a:rPr>
              <a:t>...n-1]</a:t>
            </a:r>
            <a:r>
              <a:rPr lang="zh-CN" altLang="en-US" b="1" dirty="0">
                <a:solidFill>
                  <a:srgbClr val="323F4F"/>
                </a:solidFill>
                <a:latin typeface="微软雅黑" panose="020B0503020204020204" pitchFamily="34" charset="-122"/>
                <a:ea typeface="微软雅黑" panose="020B0503020204020204" pitchFamily="34" charset="-122"/>
                <a:sym typeface="+mn-ea"/>
              </a:rPr>
              <a:t>的存储结构关系式为：                                    </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其中，</a:t>
            </a:r>
            <a:r>
              <a:rPr lang="en-US" altLang="zh-CN" b="1" dirty="0">
                <a:solidFill>
                  <a:srgbClr val="323F4F"/>
                </a:solidFill>
                <a:latin typeface="微软雅黑" panose="020B0503020204020204" pitchFamily="34" charset="-122"/>
                <a:ea typeface="微软雅黑" panose="020B0503020204020204" pitchFamily="34" charset="-122"/>
                <a:sym typeface="+mn-ea"/>
              </a:rPr>
              <a:t>L</a:t>
            </a:r>
            <a:r>
              <a:rPr lang="zh-CN" altLang="en-US" b="1" dirty="0">
                <a:solidFill>
                  <a:srgbClr val="323F4F"/>
                </a:solidFill>
                <a:latin typeface="微软雅黑" panose="020B0503020204020204" pitchFamily="34" charset="-122"/>
                <a:ea typeface="微软雅黑" panose="020B0503020204020204" pitchFamily="34" charset="-122"/>
                <a:sym typeface="+mn-ea"/>
              </a:rPr>
              <a:t>是每个数组元素所占的存储单元</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728347" y="3798051"/>
            <a:ext cx="7492375" cy="458908"/>
          </a:xfrm>
          <a:prstGeom prst="rect">
            <a:avLst/>
          </a:prstGeom>
          <a:noFill/>
        </p:spPr>
        <p:txBody>
          <a:bodyPr wrap="square" rtlCol="0">
            <a:spAutoFit/>
          </a:bodyPr>
          <a:lstStyle/>
          <a:p>
            <a:pPr marL="0" lvl="0" indent="0" fontAlgn="auto">
              <a:lnSpc>
                <a:spcPct val="150000"/>
              </a:lnSpc>
              <a:buNone/>
            </a:pPr>
            <a:r>
              <a:rPr lang="zh-CN" b="1" dirty="0">
                <a:solidFill>
                  <a:srgbClr val="323F4F"/>
                </a:solidFill>
                <a:latin typeface="微软雅黑" panose="020B0503020204020204" pitchFamily="34" charset="-122"/>
                <a:ea typeface="微软雅黑" panose="020B0503020204020204" pitchFamily="34" charset="-122"/>
                <a:sym typeface="+mn-ea"/>
              </a:rPr>
              <a:t>多维数组的压缩存储</a:t>
            </a:r>
            <a:r>
              <a:rPr lang="zh-CN" altLang="en-US" b="1" dirty="0">
                <a:solidFill>
                  <a:srgbClr val="323F4F"/>
                </a:solidFill>
                <a:latin typeface="微软雅黑" panose="020B0503020204020204" pitchFamily="34" charset="-122"/>
                <a:ea typeface="微软雅黑" panose="020B0503020204020204" pitchFamily="34" charset="-122"/>
                <a:sym typeface="+mn-ea"/>
              </a:rPr>
              <a:t>，设行下标与列下标的范围分别为             与           </a:t>
            </a:r>
            <a:endParaRPr lang="zh-CN" b="1" dirty="0">
              <a:solidFill>
                <a:srgbClr val="323F4F"/>
              </a:solidFill>
              <a:latin typeface="微软雅黑" panose="020B0503020204020204" pitchFamily="34" charset="-122"/>
              <a:ea typeface="微软雅黑" panose="020B0503020204020204" pitchFamily="34" charset="-122"/>
              <a:sym typeface="+mn-ea"/>
            </a:endParaRPr>
          </a:p>
        </p:txBody>
      </p:sp>
      <p:pic>
        <p:nvPicPr>
          <p:cNvPr id="15" name="图片 14"/>
          <p:cNvPicPr>
            <a:picLocks noChangeAspect="1"/>
          </p:cNvPicPr>
          <p:nvPr>
            <p:custDataLst>
              <p:tags r:id="rId1"/>
            </p:custDataLst>
          </p:nvPr>
        </p:nvPicPr>
        <p:blipFill>
          <a:blip r:embed="rId2"/>
          <a:stretch>
            <a:fillRect/>
          </a:stretch>
        </p:blipFill>
        <p:spPr>
          <a:xfrm>
            <a:off x="9030361" y="3518742"/>
            <a:ext cx="2509408" cy="1476434"/>
          </a:xfrm>
          <a:prstGeom prst="rect">
            <a:avLst/>
          </a:prstGeom>
        </p:spPr>
      </p:pic>
      <p:sp>
        <p:nvSpPr>
          <p:cNvPr id="17" name="左大括号 16"/>
          <p:cNvSpPr/>
          <p:nvPr/>
        </p:nvSpPr>
        <p:spPr>
          <a:xfrm>
            <a:off x="757555" y="5180667"/>
            <a:ext cx="226060" cy="7239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p:cNvSpPr txBox="1"/>
          <p:nvPr/>
        </p:nvSpPr>
        <p:spPr>
          <a:xfrm>
            <a:off x="983615" y="4893012"/>
            <a:ext cx="1757045" cy="506730"/>
          </a:xfrm>
          <a:prstGeom prst="rect">
            <a:avLst/>
          </a:prstGeom>
          <a:noFill/>
        </p:spPr>
        <p:txBody>
          <a:bodyPr wrap="square" rtlCol="0">
            <a:spAutoFit/>
          </a:bodyPr>
          <a:lstStyle/>
          <a:p>
            <a:pPr marL="0" lvl="0" indent="0" fontAlgn="auto">
              <a:lnSpc>
                <a:spcPct val="150000"/>
              </a:lnSpc>
              <a:buNone/>
            </a:pPr>
            <a:r>
              <a:rPr lang="zh-CN" b="1" dirty="0">
                <a:solidFill>
                  <a:srgbClr val="323F4F"/>
                </a:solidFill>
                <a:latin typeface="微软雅黑" panose="020B0503020204020204" pitchFamily="34" charset="-122"/>
                <a:ea typeface="微软雅黑" panose="020B0503020204020204" pitchFamily="34" charset="-122"/>
                <a:sym typeface="+mn-ea"/>
              </a:rPr>
              <a:t>行优先存储</a:t>
            </a:r>
            <a:endParaRPr 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984250" y="5587067"/>
            <a:ext cx="1756410" cy="506730"/>
          </a:xfrm>
          <a:prstGeom prst="rect">
            <a:avLst/>
          </a:prstGeom>
          <a:noFill/>
        </p:spPr>
        <p:txBody>
          <a:bodyPr wrap="square" rtlCol="0">
            <a:spAutoFit/>
          </a:bodyPr>
          <a:lstStyle/>
          <a:p>
            <a:pPr marL="0" lvl="0" indent="0" fontAlgn="auto">
              <a:lnSpc>
                <a:spcPct val="150000"/>
              </a:lnSpc>
              <a:buNone/>
            </a:pPr>
            <a:r>
              <a:rPr lang="zh-CN" b="1">
                <a:solidFill>
                  <a:srgbClr val="323F4F"/>
                </a:solidFill>
                <a:latin typeface="微软雅黑" panose="020B0503020204020204" pitchFamily="34" charset="-122"/>
                <a:ea typeface="微软雅黑" panose="020B0503020204020204" pitchFamily="34" charset="-122"/>
                <a:sym typeface="+mn-ea"/>
              </a:rPr>
              <a:t>列优先存储</a:t>
            </a:r>
            <a:endParaRPr lang="zh-CN" b="1">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5" name="对象 4"/>
          <p:cNvGraphicFramePr>
            <a:graphicFrameLocks noChangeAspect="1"/>
          </p:cNvGraphicFramePr>
          <p:nvPr/>
        </p:nvGraphicFramePr>
        <p:xfrm>
          <a:off x="5242600" y="2446006"/>
          <a:ext cx="5447030" cy="431165"/>
        </p:xfrm>
        <a:graphic>
          <a:graphicData uri="http://schemas.openxmlformats.org/presentationml/2006/ole">
            <mc:AlternateContent xmlns:mc="http://schemas.openxmlformats.org/markup-compatibility/2006">
              <mc:Choice xmlns:v="urn:schemas-microsoft-com:vml" Requires="v">
                <p:oleObj spid="_x0000_s9" name="AxMath" r:id="rId3" imgW="1143000" imgH="1143000" progId="Equation.AxMath">
                  <p:embed/>
                </p:oleObj>
              </mc:Choice>
              <mc:Fallback>
                <p:oleObj name="AxMath" r:id="rId3" imgW="1143000" imgH="1143000" progId="Equation.AxMath">
                  <p:embed/>
                  <p:pic>
                    <p:nvPicPr>
                      <p:cNvPr id="0" name="图片 5"/>
                      <p:cNvPicPr/>
                      <p:nvPr/>
                    </p:nvPicPr>
                    <p:blipFill>
                      <a:blip r:embed="rId4"/>
                      <a:stretch>
                        <a:fillRect/>
                      </a:stretch>
                    </p:blipFill>
                    <p:spPr>
                      <a:xfrm>
                        <a:off x="5242600" y="2446006"/>
                        <a:ext cx="5447030" cy="43116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577993" y="4946642"/>
          <a:ext cx="5838825" cy="466725"/>
        </p:xfrm>
        <a:graphic>
          <a:graphicData uri="http://schemas.openxmlformats.org/presentationml/2006/ole">
            <mc:AlternateContent xmlns:mc="http://schemas.openxmlformats.org/markup-compatibility/2006">
              <mc:Choice xmlns:v="urn:schemas-microsoft-com:vml" Requires="v">
                <p:oleObj spid="_x0000_s6" name="AxMath" r:id="rId5" imgW="1143000" imgH="1143000" progId="Equation.AxMath">
                  <p:embed/>
                </p:oleObj>
              </mc:Choice>
              <mc:Fallback>
                <p:oleObj name="AxMath" r:id="rId5" imgW="1143000" imgH="1143000" progId="Equation.AxMath">
                  <p:embed/>
                  <p:pic>
                    <p:nvPicPr>
                      <p:cNvPr id="0" name="对象 4"/>
                      <p:cNvPicPr/>
                      <p:nvPr/>
                    </p:nvPicPr>
                    <p:blipFill>
                      <a:blip r:embed="rId6"/>
                      <a:stretch>
                        <a:fillRect/>
                      </a:stretch>
                    </p:blipFill>
                    <p:spPr>
                      <a:xfrm>
                        <a:off x="2577993" y="4946642"/>
                        <a:ext cx="5838825" cy="466725"/>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2586038" y="5660244"/>
          <a:ext cx="5822950" cy="466725"/>
        </p:xfrm>
        <a:graphic>
          <a:graphicData uri="http://schemas.openxmlformats.org/presentationml/2006/ole">
            <mc:AlternateContent xmlns:mc="http://schemas.openxmlformats.org/markup-compatibility/2006">
              <mc:Choice xmlns:v="urn:schemas-microsoft-com:vml" Requires="v">
                <p:oleObj spid="_x0000_s10" name="AxMath" r:id="rId7" imgW="1143000" imgH="1143000" progId="Equation.AxMath">
                  <p:embed/>
                </p:oleObj>
              </mc:Choice>
              <mc:Fallback>
                <p:oleObj name="AxMath" r:id="rId7" imgW="1143000" imgH="1143000" progId="Equation.AxMath">
                  <p:embed/>
                  <p:pic>
                    <p:nvPicPr>
                      <p:cNvPr id="0" name="对象 5"/>
                      <p:cNvPicPr/>
                      <p:nvPr/>
                    </p:nvPicPr>
                    <p:blipFill>
                      <a:blip r:embed="rId8"/>
                      <a:stretch>
                        <a:fillRect/>
                      </a:stretch>
                    </p:blipFill>
                    <p:spPr>
                      <a:xfrm>
                        <a:off x="2586038" y="5660244"/>
                        <a:ext cx="5822950" cy="46672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6298599" y="3840768"/>
          <a:ext cx="915987" cy="450850"/>
        </p:xfrm>
        <a:graphic>
          <a:graphicData uri="http://schemas.openxmlformats.org/presentationml/2006/ole">
            <mc:AlternateContent xmlns:mc="http://schemas.openxmlformats.org/markup-compatibility/2006">
              <mc:Choice xmlns:v="urn:schemas-microsoft-com:vml" Requires="v">
                <p:oleObj spid="_x0000_s12" name="AxMath" r:id="rId9" imgW="1143000" imgH="1143000" progId="Equation.AxMath">
                  <p:embed/>
                </p:oleObj>
              </mc:Choice>
              <mc:Fallback>
                <p:oleObj name="AxMath" r:id="rId9" imgW="1143000" imgH="1143000" progId="Equation.AxMath">
                  <p:embed/>
                  <p:pic>
                    <p:nvPicPr>
                      <p:cNvPr id="0" name="对象 4"/>
                      <p:cNvPicPr/>
                      <p:nvPr/>
                    </p:nvPicPr>
                    <p:blipFill>
                      <a:blip r:embed="rId10"/>
                      <a:stretch>
                        <a:fillRect/>
                      </a:stretch>
                    </p:blipFill>
                    <p:spPr>
                      <a:xfrm>
                        <a:off x="6298599" y="3840768"/>
                        <a:ext cx="915987" cy="45085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7421563" y="3840960"/>
          <a:ext cx="930275" cy="450850"/>
        </p:xfrm>
        <a:graphic>
          <a:graphicData uri="http://schemas.openxmlformats.org/presentationml/2006/ole">
            <mc:AlternateContent xmlns:mc="http://schemas.openxmlformats.org/markup-compatibility/2006">
              <mc:Choice xmlns:v="urn:schemas-microsoft-com:vml" Requires="v">
                <p:oleObj spid="_x0000_s21" name="AxMath" r:id="rId11" imgW="1143000" imgH="1143000" progId="Equation.AxMath">
                  <p:embed/>
                </p:oleObj>
              </mc:Choice>
              <mc:Fallback>
                <p:oleObj name="AxMath" r:id="rId11" imgW="1143000" imgH="1143000" progId="Equation.AxMath">
                  <p:embed/>
                  <p:pic>
                    <p:nvPicPr>
                      <p:cNvPr id="0" name="对象 7"/>
                      <p:cNvPicPr/>
                      <p:nvPr/>
                    </p:nvPicPr>
                    <p:blipFill>
                      <a:blip r:embed="rId12"/>
                      <a:stretch>
                        <a:fillRect/>
                      </a:stretch>
                    </p:blipFill>
                    <p:spPr>
                      <a:xfrm>
                        <a:off x="7421563" y="3840960"/>
                        <a:ext cx="930275" cy="450850"/>
                      </a:xfrm>
                      <a:prstGeom prst="rect">
                        <a:avLst/>
                      </a:prstGeom>
                    </p:spPr>
                  </p:pic>
                </p:oleObj>
              </mc:Fallback>
            </mc:AlternateContent>
          </a:graphicData>
        </a:graphic>
      </p:graphicFrame>
      <p:sp>
        <p:nvSpPr>
          <p:cNvPr id="22" name="文本框 21"/>
          <p:cNvSpPr txBox="1"/>
          <p:nvPr/>
        </p:nvSpPr>
        <p:spPr>
          <a:xfrm>
            <a:off x="9682906" y="4995176"/>
            <a:ext cx="1728623" cy="418191"/>
          </a:xfrm>
          <a:prstGeom prst="rect">
            <a:avLst/>
          </a:prstGeom>
          <a:noFill/>
        </p:spPr>
        <p:txBody>
          <a:bodyPr wrap="square" rtlCol="0">
            <a:spAutoFit/>
          </a:bodyPr>
          <a:lstStyle/>
          <a:p>
            <a:pPr marL="0" lvl="0" indent="0" algn="ctr" fontAlgn="auto">
              <a:lnSpc>
                <a:spcPct val="150000"/>
              </a:lnSpc>
              <a:buNone/>
            </a:pPr>
            <a:r>
              <a:rPr lang="zh-CN" altLang="en-US" sz="1600" b="1" dirty="0">
                <a:solidFill>
                  <a:srgbClr val="323F4F"/>
                </a:solidFill>
                <a:latin typeface="微软雅黑" panose="020B0503020204020204" pitchFamily="34" charset="-122"/>
                <a:ea typeface="微软雅黑" panose="020B0503020204020204" pitchFamily="34" charset="-122"/>
                <a:sym typeface="+mn-ea"/>
              </a:rPr>
              <a:t>（</a:t>
            </a:r>
            <a:r>
              <a:rPr lang="zh-CN" altLang="zh-CN" sz="1600" b="1" dirty="0">
                <a:solidFill>
                  <a:srgbClr val="323F4F"/>
                </a:solidFill>
                <a:latin typeface="微软雅黑" panose="020B0503020204020204" pitchFamily="34" charset="-122"/>
                <a:ea typeface="微软雅黑" panose="020B0503020204020204" pitchFamily="34" charset="-122"/>
                <a:sym typeface="+mn-ea"/>
              </a:rPr>
              <a:t>行优先存储</a:t>
            </a:r>
            <a:r>
              <a:rPr lang="zh-CN" altLang="en-US" sz="1600" b="1" dirty="0">
                <a:solidFill>
                  <a:srgbClr val="323F4F"/>
                </a:solidFill>
                <a:latin typeface="微软雅黑" panose="020B0503020204020204" pitchFamily="34" charset="-122"/>
                <a:ea typeface="微软雅黑" panose="020B0503020204020204" pitchFamily="34" charset="-122"/>
                <a:sym typeface="+mn-ea"/>
              </a:rPr>
              <a:t>）</a:t>
            </a:r>
            <a:endParaRPr lang="zh-CN" sz="1600" b="1" dirty="0">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数组与广义表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2" name="文本框 1"/>
          <p:cNvSpPr txBox="1"/>
          <p:nvPr/>
        </p:nvSpPr>
        <p:spPr>
          <a:xfrm>
            <a:off x="8255766" y="5214815"/>
            <a:ext cx="3369327" cy="961289"/>
          </a:xfrm>
          <a:prstGeom prst="rect">
            <a:avLst/>
          </a:prstGeom>
          <a:noFill/>
        </p:spPr>
        <p:txBody>
          <a:bodyPr wrap="square" rtlCol="0">
            <a:spAutoFit/>
          </a:bodyPr>
          <a:lstStyle/>
          <a:p>
            <a:pPr marL="0" lvl="0" indent="0" fontAlgn="auto">
              <a:lnSpc>
                <a:spcPct val="150000"/>
              </a:lnSpc>
              <a:buNone/>
            </a:pPr>
            <a:r>
              <a:rPr lang="zh-CN" altLang="en-US" sz="2000" b="1" dirty="0">
                <a:solidFill>
                  <a:srgbClr val="FF0000"/>
                </a:solidFill>
                <a:latin typeface="微软雅黑" panose="020B0503020204020204" pitchFamily="34" charset="-122"/>
                <a:ea typeface="微软雅黑" panose="020B0503020204020204" pitchFamily="34" charset="-122"/>
                <a:sym typeface="+mn-ea"/>
              </a:rPr>
              <a:t>方法一：</a:t>
            </a:r>
            <a:r>
              <a:rPr lang="zh-CN" altLang="en-US" sz="2000" b="1" dirty="0">
                <a:solidFill>
                  <a:srgbClr val="323F4F"/>
                </a:solidFill>
                <a:latin typeface="微软雅黑" panose="020B0503020204020204" pitchFamily="34" charset="-122"/>
                <a:ea typeface="微软雅黑" panose="020B0503020204020204" pitchFamily="34" charset="-122"/>
                <a:sym typeface="+mn-ea"/>
              </a:rPr>
              <a:t>背公式</a:t>
            </a:r>
            <a:r>
              <a:rPr lang="en-US" altLang="zh-CN" sz="2000" b="1" dirty="0">
                <a:solidFill>
                  <a:srgbClr val="323F4F"/>
                </a:solidFill>
                <a:latin typeface="微软雅黑" panose="020B0503020204020204" pitchFamily="34" charset="-122"/>
                <a:ea typeface="微软雅黑" panose="020B0503020204020204" pitchFamily="34" charset="-122"/>
                <a:sym typeface="+mn-ea"/>
              </a:rPr>
              <a:t>+</a:t>
            </a:r>
            <a:r>
              <a:rPr lang="zh-CN" altLang="en-US" sz="2000" b="1" dirty="0">
                <a:solidFill>
                  <a:srgbClr val="323F4F"/>
                </a:solidFill>
                <a:latin typeface="微软雅黑" panose="020B0503020204020204" pitchFamily="34" charset="-122"/>
                <a:ea typeface="微软雅黑" panose="020B0503020204020204" pitchFamily="34" charset="-122"/>
                <a:sym typeface="+mn-ea"/>
              </a:rPr>
              <a:t>套公式</a:t>
            </a:r>
            <a:endParaRPr lang="en-US" altLang="zh-CN" sz="2000"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zh-CN" altLang="en-US" sz="2000" b="1" dirty="0">
                <a:solidFill>
                  <a:srgbClr val="FF0000"/>
                </a:solidFill>
                <a:latin typeface="微软雅黑" panose="020B0503020204020204" pitchFamily="34" charset="-122"/>
                <a:ea typeface="微软雅黑" panose="020B0503020204020204" pitchFamily="34" charset="-122"/>
                <a:sym typeface="+mn-ea"/>
              </a:rPr>
              <a:t>方法二：</a:t>
            </a:r>
            <a:r>
              <a:rPr lang="zh-CN" altLang="en-US" sz="2000" b="1" dirty="0">
                <a:solidFill>
                  <a:srgbClr val="323F4F"/>
                </a:solidFill>
                <a:latin typeface="微软雅黑" panose="020B0503020204020204" pitchFamily="34" charset="-122"/>
                <a:ea typeface="微软雅黑" panose="020B0503020204020204" pitchFamily="34" charset="-122"/>
                <a:sym typeface="+mn-ea"/>
              </a:rPr>
              <a:t>特殊值法</a:t>
            </a:r>
            <a:endParaRPr lang="zh-CN" altLang="en-US" sz="2000" b="1" dirty="0">
              <a:solidFill>
                <a:srgbClr val="323F4F"/>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57555" y="3429000"/>
            <a:ext cx="3870960" cy="506730"/>
          </a:xfrm>
          <a:prstGeom prst="rect">
            <a:avLst/>
          </a:prstGeom>
          <a:noFill/>
        </p:spPr>
        <p:txBody>
          <a:bodyPr wrap="square" rtlCol="0">
            <a:spAutoFit/>
          </a:bodyPr>
          <a:lstStyle/>
          <a:p>
            <a:pPr marL="0" lvl="0" indent="0" fontAlgn="auto">
              <a:lnSpc>
                <a:spcPct val="150000"/>
              </a:lnSpc>
              <a:buNone/>
            </a:pPr>
            <a:r>
              <a:rPr lang="zh-CN" b="1">
                <a:solidFill>
                  <a:srgbClr val="FF0000"/>
                </a:solidFill>
                <a:latin typeface="微软雅黑" panose="020B0503020204020204" pitchFamily="34" charset="-122"/>
                <a:ea typeface="微软雅黑" panose="020B0503020204020204" pitchFamily="34" charset="-122"/>
                <a:sym typeface="+mn-ea"/>
              </a:rPr>
              <a:t>下</a:t>
            </a:r>
            <a:r>
              <a:rPr lang="zh-CN" b="1">
                <a:solidFill>
                  <a:srgbClr val="323F4F"/>
                </a:solidFill>
                <a:latin typeface="微软雅黑" panose="020B0503020204020204" pitchFamily="34" charset="-122"/>
                <a:ea typeface="微软雅黑" panose="020B0503020204020204" pitchFamily="34" charset="-122"/>
                <a:sym typeface="+mn-ea"/>
              </a:rPr>
              <a:t>三角，</a:t>
            </a:r>
            <a:r>
              <a:rPr lang="zh-CN" b="1">
                <a:solidFill>
                  <a:srgbClr val="FF0000"/>
                </a:solidFill>
                <a:latin typeface="微软雅黑" panose="020B0503020204020204" pitchFamily="34" charset="-122"/>
                <a:ea typeface="微软雅黑" panose="020B0503020204020204" pitchFamily="34" charset="-122"/>
                <a:sym typeface="+mn-ea"/>
              </a:rPr>
              <a:t>行</a:t>
            </a:r>
            <a:r>
              <a:rPr lang="zh-CN" b="1">
                <a:solidFill>
                  <a:srgbClr val="323F4F"/>
                </a:solidFill>
                <a:latin typeface="微软雅黑" panose="020B0503020204020204" pitchFamily="34" charset="-122"/>
                <a:ea typeface="微软雅黑" panose="020B0503020204020204" pitchFamily="34" charset="-122"/>
                <a:sym typeface="+mn-ea"/>
              </a:rPr>
              <a:t>优先，数组从</a:t>
            </a:r>
            <a:r>
              <a:rPr lang="en-US" altLang="zh-CN" b="1">
                <a:solidFill>
                  <a:srgbClr val="FF0000"/>
                </a:solidFill>
                <a:latin typeface="微软雅黑" panose="020B0503020204020204" pitchFamily="34" charset="-122"/>
                <a:ea typeface="微软雅黑" panose="020B0503020204020204" pitchFamily="34" charset="-122"/>
                <a:sym typeface="+mn-ea"/>
              </a:rPr>
              <a:t>0</a:t>
            </a:r>
            <a:r>
              <a:rPr lang="zh-CN" altLang="en-US" b="1">
                <a:solidFill>
                  <a:srgbClr val="323F4F"/>
                </a:solidFill>
                <a:latin typeface="微软雅黑" panose="020B0503020204020204" pitchFamily="34" charset="-122"/>
                <a:ea typeface="微软雅黑" panose="020B0503020204020204" pitchFamily="34" charset="-122"/>
                <a:sym typeface="+mn-ea"/>
              </a:rPr>
              <a:t>开始：</a:t>
            </a:r>
            <a:endParaRPr lang="zh-CN" altLang="en-US" b="1">
              <a:solidFill>
                <a:srgbClr val="323F4F"/>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4707255" y="1260475"/>
            <a:ext cx="2448560" cy="1891030"/>
          </a:xfrm>
          <a:prstGeom prst="rect">
            <a:avLst/>
          </a:prstGeom>
        </p:spPr>
      </p:pic>
      <p:sp>
        <p:nvSpPr>
          <p:cNvPr id="6" name="文本框 5"/>
          <p:cNvSpPr txBox="1"/>
          <p:nvPr/>
        </p:nvSpPr>
        <p:spPr>
          <a:xfrm>
            <a:off x="757555" y="4156710"/>
            <a:ext cx="3870960" cy="506730"/>
          </a:xfrm>
          <a:prstGeom prst="rect">
            <a:avLst/>
          </a:prstGeom>
          <a:noFill/>
        </p:spPr>
        <p:txBody>
          <a:bodyPr wrap="square" rtlCol="0">
            <a:spAutoFit/>
          </a:bodyPr>
          <a:lstStyle/>
          <a:p>
            <a:pPr marL="0" lvl="0" indent="0" fontAlgn="auto">
              <a:lnSpc>
                <a:spcPct val="150000"/>
              </a:lnSpc>
              <a:buNone/>
            </a:pPr>
            <a:r>
              <a:rPr lang="zh-CN" b="1">
                <a:solidFill>
                  <a:srgbClr val="FF0000"/>
                </a:solidFill>
                <a:latin typeface="微软雅黑" panose="020B0503020204020204" pitchFamily="34" charset="-122"/>
                <a:ea typeface="微软雅黑" panose="020B0503020204020204" pitchFamily="34" charset="-122"/>
                <a:sym typeface="+mn-ea"/>
              </a:rPr>
              <a:t>下</a:t>
            </a:r>
            <a:r>
              <a:rPr lang="zh-CN" b="1">
                <a:solidFill>
                  <a:srgbClr val="323F4F"/>
                </a:solidFill>
                <a:latin typeface="微软雅黑" panose="020B0503020204020204" pitchFamily="34" charset="-122"/>
                <a:ea typeface="微软雅黑" panose="020B0503020204020204" pitchFamily="34" charset="-122"/>
                <a:sym typeface="+mn-ea"/>
              </a:rPr>
              <a:t>三角，</a:t>
            </a:r>
            <a:r>
              <a:rPr lang="zh-CN" b="1">
                <a:solidFill>
                  <a:srgbClr val="FF0000"/>
                </a:solidFill>
                <a:latin typeface="微软雅黑" panose="020B0503020204020204" pitchFamily="34" charset="-122"/>
                <a:ea typeface="微软雅黑" panose="020B0503020204020204" pitchFamily="34" charset="-122"/>
                <a:sym typeface="+mn-ea"/>
              </a:rPr>
              <a:t>列</a:t>
            </a:r>
            <a:r>
              <a:rPr lang="zh-CN" b="1">
                <a:solidFill>
                  <a:srgbClr val="323F4F"/>
                </a:solidFill>
                <a:latin typeface="微软雅黑" panose="020B0503020204020204" pitchFamily="34" charset="-122"/>
                <a:ea typeface="微软雅黑" panose="020B0503020204020204" pitchFamily="34" charset="-122"/>
                <a:sym typeface="+mn-ea"/>
              </a:rPr>
              <a:t>优先，数组从</a:t>
            </a:r>
            <a:r>
              <a:rPr lang="en-US" altLang="zh-CN" b="1">
                <a:solidFill>
                  <a:srgbClr val="FF0000"/>
                </a:solidFill>
                <a:latin typeface="微软雅黑" panose="020B0503020204020204" pitchFamily="34" charset="-122"/>
                <a:ea typeface="微软雅黑" panose="020B0503020204020204" pitchFamily="34" charset="-122"/>
                <a:sym typeface="+mn-ea"/>
              </a:rPr>
              <a:t>0</a:t>
            </a:r>
            <a:r>
              <a:rPr lang="zh-CN" altLang="en-US" b="1">
                <a:solidFill>
                  <a:srgbClr val="323F4F"/>
                </a:solidFill>
                <a:latin typeface="微软雅黑" panose="020B0503020204020204" pitchFamily="34" charset="-122"/>
                <a:ea typeface="微软雅黑" panose="020B0503020204020204" pitchFamily="34" charset="-122"/>
                <a:sym typeface="+mn-ea"/>
              </a:rPr>
              <a:t>开始：</a:t>
            </a:r>
            <a:endParaRPr lang="zh-CN" altLang="en-US" b="1">
              <a:solidFill>
                <a:srgbClr val="323F4F"/>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8066405" y="1327150"/>
            <a:ext cx="2661920" cy="1758315"/>
          </a:xfrm>
          <a:prstGeom prst="rect">
            <a:avLst/>
          </a:prstGeom>
        </p:spPr>
      </p:pic>
      <p:sp>
        <p:nvSpPr>
          <p:cNvPr id="8" name="文本框 7"/>
          <p:cNvSpPr txBox="1"/>
          <p:nvPr/>
        </p:nvSpPr>
        <p:spPr>
          <a:xfrm>
            <a:off x="757555" y="4902200"/>
            <a:ext cx="4801235" cy="458908"/>
          </a:xfrm>
          <a:prstGeom prst="rect">
            <a:avLst/>
          </a:prstGeom>
          <a:noFill/>
        </p:spPr>
        <p:txBody>
          <a:bodyPr wrap="square" rtlCol="0">
            <a:spAutoFit/>
          </a:bodyPr>
          <a:lstStyle/>
          <a:p>
            <a:pPr marL="0" lvl="0" indent="0" fontAlgn="auto">
              <a:lnSpc>
                <a:spcPct val="150000"/>
              </a:lnSpc>
              <a:buNone/>
            </a:pPr>
            <a:r>
              <a:rPr lang="zh-CN" b="1" dirty="0">
                <a:solidFill>
                  <a:srgbClr val="FF0000"/>
                </a:solidFill>
                <a:latin typeface="微软雅黑" panose="020B0503020204020204" pitchFamily="34" charset="-122"/>
                <a:ea typeface="微软雅黑" panose="020B0503020204020204" pitchFamily="34" charset="-122"/>
                <a:sym typeface="+mn-ea"/>
              </a:rPr>
              <a:t>三对角</a:t>
            </a:r>
            <a:r>
              <a:rPr lang="zh-CN" b="1" dirty="0">
                <a:solidFill>
                  <a:srgbClr val="323F4F"/>
                </a:solidFill>
                <a:latin typeface="微软雅黑" panose="020B0503020204020204" pitchFamily="34" charset="-122"/>
                <a:ea typeface="微软雅黑" panose="020B0503020204020204" pitchFamily="34" charset="-122"/>
                <a:sym typeface="+mn-ea"/>
              </a:rPr>
              <a:t>（</a:t>
            </a:r>
            <a:r>
              <a:rPr lang="zh-CN" b="1" dirty="0">
                <a:solidFill>
                  <a:srgbClr val="FF0000"/>
                </a:solidFill>
                <a:latin typeface="微软雅黑" panose="020B0503020204020204" pitchFamily="34" charset="-122"/>
                <a:ea typeface="微软雅黑" panose="020B0503020204020204" pitchFamily="34" charset="-122"/>
                <a:sym typeface="+mn-ea"/>
              </a:rPr>
              <a:t>带状</a:t>
            </a:r>
            <a:r>
              <a:rPr lang="zh-CN" b="1" dirty="0">
                <a:solidFill>
                  <a:srgbClr val="323F4F"/>
                </a:solidFill>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行</a:t>
            </a:r>
            <a:r>
              <a:rPr lang="zh-CN" altLang="en-US" b="1" dirty="0">
                <a:solidFill>
                  <a:srgbClr val="323F4F"/>
                </a:solidFill>
                <a:latin typeface="微软雅黑" panose="020B0503020204020204" pitchFamily="34" charset="-122"/>
                <a:ea typeface="微软雅黑" panose="020B0503020204020204" pitchFamily="34" charset="-122"/>
                <a:sym typeface="+mn-ea"/>
              </a:rPr>
              <a:t>优先，</a:t>
            </a:r>
            <a:r>
              <a:rPr lang="zh-CN" b="1" dirty="0">
                <a:solidFill>
                  <a:srgbClr val="323F4F"/>
                </a:solidFill>
                <a:latin typeface="微软雅黑" panose="020B0503020204020204" pitchFamily="34" charset="-122"/>
                <a:ea typeface="微软雅黑" panose="020B0503020204020204" pitchFamily="34" charset="-122"/>
                <a:sym typeface="+mn-ea"/>
              </a:rPr>
              <a:t>数组从</a:t>
            </a:r>
            <a:r>
              <a:rPr lang="en-US" altLang="zh-CN" b="1" dirty="0">
                <a:solidFill>
                  <a:srgbClr val="FF0000"/>
                </a:solidFill>
                <a:latin typeface="微软雅黑" panose="020B0503020204020204" pitchFamily="34" charset="-122"/>
                <a:ea typeface="微软雅黑" panose="020B0503020204020204" pitchFamily="34" charset="-122"/>
                <a:sym typeface="+mn-ea"/>
              </a:rPr>
              <a:t>0</a:t>
            </a:r>
            <a:r>
              <a:rPr lang="zh-CN" altLang="en-US" b="1" dirty="0">
                <a:solidFill>
                  <a:srgbClr val="323F4F"/>
                </a:solidFill>
                <a:latin typeface="微软雅黑" panose="020B0503020204020204" pitchFamily="34" charset="-122"/>
                <a:ea typeface="微软雅黑" panose="020B0503020204020204" pitchFamily="34" charset="-122"/>
                <a:sym typeface="+mn-ea"/>
              </a:rPr>
              <a:t>开始：</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757555" y="5591810"/>
            <a:ext cx="5560060" cy="506730"/>
          </a:xfrm>
          <a:prstGeom prst="rect">
            <a:avLst/>
          </a:prstGeom>
          <a:noFill/>
        </p:spPr>
        <p:txBody>
          <a:bodyPr wrap="square" rtlCol="0">
            <a:spAutoFit/>
          </a:bodyPr>
          <a:lstStyle/>
          <a:p>
            <a:pPr marL="0" lvl="0" indent="0" fontAlgn="auto">
              <a:lnSpc>
                <a:spcPct val="150000"/>
              </a:lnSpc>
              <a:buNone/>
            </a:pPr>
            <a:r>
              <a:rPr lang="zh-CN" b="1">
                <a:solidFill>
                  <a:srgbClr val="323F4F"/>
                </a:solidFill>
                <a:latin typeface="微软雅黑" panose="020B0503020204020204" pitchFamily="34" charset="-122"/>
                <a:ea typeface="微软雅黑" panose="020B0503020204020204" pitchFamily="34" charset="-122"/>
                <a:sym typeface="+mn-ea"/>
              </a:rPr>
              <a:t>稀疏矩阵：</a:t>
            </a:r>
            <a:r>
              <a:rPr lang="en-US" altLang="zh-CN" b="1">
                <a:solidFill>
                  <a:srgbClr val="323F4F"/>
                </a:solidFill>
                <a:latin typeface="微软雅黑" panose="020B0503020204020204" pitchFamily="34" charset="-122"/>
                <a:ea typeface="微软雅黑" panose="020B0503020204020204" pitchFamily="34" charset="-122"/>
                <a:sym typeface="+mn-ea"/>
              </a:rPr>
              <a:t>    </a:t>
            </a:r>
            <a:r>
              <a:rPr lang="zh-CN" b="1">
                <a:solidFill>
                  <a:srgbClr val="323F4F"/>
                </a:solidFill>
                <a:latin typeface="微软雅黑" panose="020B0503020204020204" pitchFamily="34" charset="-122"/>
                <a:ea typeface="微软雅黑" panose="020B0503020204020204" pitchFamily="34" charset="-122"/>
                <a:sym typeface="+mn-ea"/>
              </a:rPr>
              <a:t>构成三元组，数组</a:t>
            </a:r>
            <a:r>
              <a:rPr lang="en-US" altLang="zh-CN" b="1">
                <a:solidFill>
                  <a:srgbClr val="323F4F"/>
                </a:solidFill>
                <a:latin typeface="微软雅黑" panose="020B0503020204020204" pitchFamily="34" charset="-122"/>
                <a:ea typeface="微软雅黑" panose="020B0503020204020204" pitchFamily="34" charset="-122"/>
                <a:sym typeface="+mn-ea"/>
              </a:rPr>
              <a:t>/</a:t>
            </a:r>
            <a:r>
              <a:rPr lang="zh-CN" altLang="en-US" b="1">
                <a:solidFill>
                  <a:srgbClr val="323F4F"/>
                </a:solidFill>
                <a:latin typeface="微软雅黑" panose="020B0503020204020204" pitchFamily="34" charset="-122"/>
                <a:ea typeface="微软雅黑" panose="020B0503020204020204" pitchFamily="34" charset="-122"/>
                <a:sym typeface="+mn-ea"/>
              </a:rPr>
              <a:t>十字链表法存储</a:t>
            </a:r>
            <a:endParaRPr lang="en-US" altLang="zh-CN" b="1">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10" name="对象 9"/>
          <p:cNvGraphicFramePr>
            <a:graphicFrameLocks noChangeAspect="1"/>
          </p:cNvGraphicFramePr>
          <p:nvPr/>
        </p:nvGraphicFramePr>
        <p:xfrm>
          <a:off x="4350568" y="3324878"/>
          <a:ext cx="2563812" cy="806450"/>
        </p:xfrm>
        <a:graphic>
          <a:graphicData uri="http://schemas.openxmlformats.org/presentationml/2006/ole">
            <mc:AlternateContent xmlns:mc="http://schemas.openxmlformats.org/markup-compatibility/2006">
              <mc:Choice xmlns:v="urn:schemas-microsoft-com:vml" Requires="v">
                <p:oleObj spid="_x0000_s11" name="AxMath" r:id="rId3" imgW="1143000" imgH="1143000" progId="Equation.AxMath">
                  <p:embed/>
                </p:oleObj>
              </mc:Choice>
              <mc:Fallback>
                <p:oleObj name="AxMath" r:id="rId3" imgW="1143000" imgH="1143000" progId="Equation.AxMath">
                  <p:embed/>
                  <p:pic>
                    <p:nvPicPr>
                      <p:cNvPr id="0" name="对象 5"/>
                      <p:cNvPicPr/>
                      <p:nvPr/>
                    </p:nvPicPr>
                    <p:blipFill>
                      <a:blip r:embed="rId4"/>
                      <a:stretch>
                        <a:fillRect/>
                      </a:stretch>
                    </p:blipFill>
                    <p:spPr>
                      <a:xfrm>
                        <a:off x="4350568" y="3324878"/>
                        <a:ext cx="2563812" cy="80645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350568" y="4065288"/>
          <a:ext cx="4054475" cy="804863"/>
        </p:xfrm>
        <a:graphic>
          <a:graphicData uri="http://schemas.openxmlformats.org/presentationml/2006/ole">
            <mc:AlternateContent xmlns:mc="http://schemas.openxmlformats.org/markup-compatibility/2006">
              <mc:Choice xmlns:v="urn:schemas-microsoft-com:vml" Requires="v">
                <p:oleObj spid="_x0000_s13" name="AxMath" r:id="rId5" imgW="1143000" imgH="1143000" progId="Equation.AxMath">
                  <p:embed/>
                </p:oleObj>
              </mc:Choice>
              <mc:Fallback>
                <p:oleObj name="AxMath" r:id="rId5" imgW="1143000" imgH="1143000" progId="Equation.AxMath">
                  <p:embed/>
                  <p:pic>
                    <p:nvPicPr>
                      <p:cNvPr id="0" name="对象 9"/>
                      <p:cNvPicPr/>
                      <p:nvPr/>
                    </p:nvPicPr>
                    <p:blipFill>
                      <a:blip r:embed="rId6"/>
                      <a:stretch>
                        <a:fillRect/>
                      </a:stretch>
                    </p:blipFill>
                    <p:spPr>
                      <a:xfrm>
                        <a:off x="4350568" y="4065288"/>
                        <a:ext cx="4054475" cy="804863"/>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5333365" y="4999709"/>
          <a:ext cx="1822450" cy="430213"/>
        </p:xfrm>
        <a:graphic>
          <a:graphicData uri="http://schemas.openxmlformats.org/presentationml/2006/ole">
            <mc:AlternateContent xmlns:mc="http://schemas.openxmlformats.org/markup-compatibility/2006">
              <mc:Choice xmlns:v="urn:schemas-microsoft-com:vml" Requires="v">
                <p:oleObj spid="_x0000_s16" name="AxMath" r:id="rId7" imgW="1143000" imgH="1143000" progId="Equation.AxMath">
                  <p:embed/>
                </p:oleObj>
              </mc:Choice>
              <mc:Fallback>
                <p:oleObj name="AxMath" r:id="rId7" imgW="1143000" imgH="1143000" progId="Equation.AxMath">
                  <p:embed/>
                  <p:pic>
                    <p:nvPicPr>
                      <p:cNvPr id="0" name="对象 10"/>
                      <p:cNvPicPr/>
                      <p:nvPr/>
                    </p:nvPicPr>
                    <p:blipFill>
                      <a:blip r:embed="rId8"/>
                      <a:stretch>
                        <a:fillRect/>
                      </a:stretch>
                    </p:blipFill>
                    <p:spPr>
                      <a:xfrm>
                        <a:off x="5333365" y="4999709"/>
                        <a:ext cx="1822450" cy="430213"/>
                      </a:xfrm>
                      <a:prstGeom prst="rect">
                        <a:avLst/>
                      </a:prstGeom>
                    </p:spPr>
                  </p:pic>
                </p:oleObj>
              </mc:Fallback>
            </mc:AlternateContent>
          </a:graphicData>
        </a:graphic>
      </p:graphicFrame>
      <p:sp>
        <p:nvSpPr>
          <p:cNvPr id="17" name="文本框 16"/>
          <p:cNvSpPr txBox="1"/>
          <p:nvPr/>
        </p:nvSpPr>
        <p:spPr>
          <a:xfrm>
            <a:off x="757599" y="1838100"/>
            <a:ext cx="3369327" cy="922020"/>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特殊矩阵的压缩存储</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矩阵与数组间的对应关系：</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258" y="4273765"/>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22020" y="3830584"/>
            <a:ext cx="10347325" cy="922020"/>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例</a:t>
            </a:r>
            <a:r>
              <a:rPr lang="en-US" altLang="zh-CN" b="1" dirty="0">
                <a:solidFill>
                  <a:srgbClr val="323F4F"/>
                </a:solidFill>
                <a:latin typeface="微软雅黑" panose="020B0503020204020204" pitchFamily="34" charset="-122"/>
                <a:ea typeface="微软雅黑" panose="020B0503020204020204" pitchFamily="34" charset="-122"/>
                <a:sym typeface="+mn-ea"/>
              </a:rPr>
              <a:t>15</a:t>
            </a:r>
            <a:r>
              <a:rPr lang="zh-CN" altLang="en-US" b="1" dirty="0">
                <a:solidFill>
                  <a:srgbClr val="323F4F"/>
                </a:solidFill>
                <a:latin typeface="微软雅黑" panose="020B0503020204020204" pitchFamily="34" charset="-122"/>
                <a:ea typeface="微软雅黑" panose="020B0503020204020204" pitchFamily="34" charset="-122"/>
                <a:sym typeface="+mn-ea"/>
              </a:rPr>
              <a:t>：</a:t>
            </a:r>
            <a:r>
              <a:rPr lang="zh-CN" altLang="en-US" b="1" dirty="0">
                <a:solidFill>
                  <a:srgbClr val="323F4F"/>
                </a:solidFill>
                <a:latin typeface="微软雅黑" panose="020B0503020204020204" pitchFamily="34" charset="-122"/>
                <a:ea typeface="微软雅黑" panose="020B0503020204020204" pitchFamily="34" charset="-122"/>
              </a:rPr>
              <a:t>设数组</a:t>
            </a:r>
            <a:r>
              <a:rPr lang="en-US" altLang="zh-CN" b="1" dirty="0">
                <a:solidFill>
                  <a:srgbClr val="323F4F"/>
                </a:solidFill>
                <a:latin typeface="微软雅黑" panose="020B0503020204020204" pitchFamily="34" charset="-122"/>
                <a:ea typeface="微软雅黑" panose="020B0503020204020204" pitchFamily="34" charset="-122"/>
              </a:rPr>
              <a:t>a[</a:t>
            </a:r>
            <a:r>
              <a:rPr lang="en-US" altLang="zh-CN" b="1" dirty="0">
                <a:solidFill>
                  <a:srgbClr val="FF0000"/>
                </a:solidFill>
                <a:latin typeface="微软雅黑" panose="020B0503020204020204" pitchFamily="34" charset="-122"/>
                <a:ea typeface="微软雅黑" panose="020B0503020204020204" pitchFamily="34" charset="-122"/>
              </a:rPr>
              <a:t>1</a:t>
            </a:r>
            <a:r>
              <a:rPr lang="en-US" altLang="zh-CN" b="1" dirty="0">
                <a:solidFill>
                  <a:srgbClr val="323F4F"/>
                </a:solidFill>
                <a:latin typeface="微软雅黑" panose="020B0503020204020204" pitchFamily="34" charset="-122"/>
                <a:ea typeface="微软雅黑" panose="020B0503020204020204" pitchFamily="34" charset="-122"/>
              </a:rPr>
              <a:t>…60, </a:t>
            </a:r>
            <a:r>
              <a:rPr lang="en-US" altLang="zh-CN" b="1" dirty="0">
                <a:solidFill>
                  <a:srgbClr val="FF0000"/>
                </a:solidFill>
                <a:latin typeface="微软雅黑" panose="020B0503020204020204" pitchFamily="34" charset="-122"/>
                <a:ea typeface="微软雅黑" panose="020B0503020204020204" pitchFamily="34" charset="-122"/>
              </a:rPr>
              <a:t>1</a:t>
            </a:r>
            <a:r>
              <a:rPr lang="en-US" altLang="zh-CN" b="1" dirty="0">
                <a:solidFill>
                  <a:srgbClr val="323F4F"/>
                </a:solidFill>
                <a:latin typeface="微软雅黑" panose="020B0503020204020204" pitchFamily="34" charset="-122"/>
                <a:ea typeface="微软雅黑" panose="020B0503020204020204" pitchFamily="34" charset="-122"/>
              </a:rPr>
              <a:t>…70]</a:t>
            </a:r>
            <a:r>
              <a:rPr lang="zh-CN" altLang="en-US" b="1" dirty="0">
                <a:solidFill>
                  <a:srgbClr val="323F4F"/>
                </a:solidFill>
                <a:latin typeface="微软雅黑" panose="020B0503020204020204" pitchFamily="34" charset="-122"/>
                <a:ea typeface="微软雅黑" panose="020B0503020204020204" pitchFamily="34" charset="-122"/>
              </a:rPr>
              <a:t>的基地址为</a:t>
            </a:r>
            <a:r>
              <a:rPr lang="en-US" altLang="zh-CN" b="1" dirty="0">
                <a:solidFill>
                  <a:srgbClr val="323F4F"/>
                </a:solidFill>
                <a:latin typeface="微软雅黑" panose="020B0503020204020204" pitchFamily="34" charset="-122"/>
                <a:ea typeface="微软雅黑" panose="020B0503020204020204" pitchFamily="34" charset="-122"/>
              </a:rPr>
              <a:t>2048</a:t>
            </a:r>
            <a:r>
              <a:rPr lang="zh-CN" altLang="en-US" b="1" dirty="0">
                <a:solidFill>
                  <a:srgbClr val="323F4F"/>
                </a:solidFill>
                <a:latin typeface="微软雅黑" panose="020B0503020204020204" pitchFamily="34" charset="-122"/>
                <a:ea typeface="微软雅黑" panose="020B0503020204020204" pitchFamily="34" charset="-122"/>
              </a:rPr>
              <a:t>，每个元素占</a:t>
            </a:r>
            <a:r>
              <a:rPr lang="en-US" altLang="zh-CN" b="1" dirty="0">
                <a:solidFill>
                  <a:srgbClr val="323F4F"/>
                </a:solidFill>
                <a:latin typeface="微软雅黑" panose="020B0503020204020204" pitchFamily="34" charset="-122"/>
                <a:ea typeface="微软雅黑" panose="020B0503020204020204" pitchFamily="34" charset="-122"/>
              </a:rPr>
              <a:t>2</a:t>
            </a:r>
            <a:r>
              <a:rPr lang="zh-CN" altLang="en-US" b="1" dirty="0">
                <a:solidFill>
                  <a:srgbClr val="323F4F"/>
                </a:solidFill>
                <a:latin typeface="微软雅黑" panose="020B0503020204020204" pitchFamily="34" charset="-122"/>
                <a:ea typeface="微软雅黑" panose="020B0503020204020204" pitchFamily="34" charset="-122"/>
              </a:rPr>
              <a:t>个存储单元，若以</a:t>
            </a:r>
            <a:r>
              <a:rPr lang="zh-CN" altLang="en-US" b="1" dirty="0">
                <a:solidFill>
                  <a:srgbClr val="FF0000"/>
                </a:solidFill>
                <a:latin typeface="微软雅黑" panose="020B0503020204020204" pitchFamily="34" charset="-122"/>
                <a:ea typeface="微软雅黑" panose="020B0503020204020204" pitchFamily="34" charset="-122"/>
              </a:rPr>
              <a:t>列</a:t>
            </a:r>
            <a:r>
              <a:rPr lang="zh-CN" altLang="en-US" b="1" dirty="0">
                <a:solidFill>
                  <a:srgbClr val="323F4F"/>
                </a:solidFill>
                <a:latin typeface="微软雅黑" panose="020B0503020204020204" pitchFamily="34" charset="-122"/>
                <a:ea typeface="微软雅黑" panose="020B0503020204020204" pitchFamily="34" charset="-122"/>
              </a:rPr>
              <a:t>序为主序顺序存储，则元素</a:t>
            </a:r>
            <a:r>
              <a:rPr lang="en-US" altLang="zh-CN" b="1" dirty="0">
                <a:solidFill>
                  <a:srgbClr val="323F4F"/>
                </a:solidFill>
                <a:latin typeface="微软雅黑" panose="020B0503020204020204" pitchFamily="34" charset="-122"/>
                <a:ea typeface="微软雅黑" panose="020B0503020204020204" pitchFamily="34" charset="-122"/>
              </a:rPr>
              <a:t>a[32, 58]</a:t>
            </a:r>
            <a:r>
              <a:rPr lang="zh-CN" altLang="en-US" b="1" dirty="0">
                <a:solidFill>
                  <a:srgbClr val="323F4F"/>
                </a:solidFill>
                <a:latin typeface="微软雅黑" panose="020B0503020204020204" pitchFamily="34" charset="-122"/>
                <a:ea typeface="微软雅黑" panose="020B0503020204020204" pitchFamily="34" charset="-122"/>
              </a:rPr>
              <a:t>的存储地址为</a:t>
            </a:r>
            <a:r>
              <a:rPr lang="en-US" altLang="zh-CN" b="1" dirty="0">
                <a:solidFill>
                  <a:srgbClr val="323F4F"/>
                </a:solidFill>
                <a:latin typeface="微软雅黑" panose="020B0503020204020204" pitchFamily="34" charset="-122"/>
                <a:ea typeface="微软雅黑" panose="020B0503020204020204" pitchFamily="34" charset="-122"/>
              </a:rPr>
              <a:t>___________</a:t>
            </a:r>
            <a:r>
              <a:rPr lang="zh-CN" altLang="en-US" b="1" dirty="0">
                <a:solidFill>
                  <a:srgbClr val="323F4F"/>
                </a:solidFill>
                <a:latin typeface="微软雅黑" panose="020B0503020204020204" pitchFamily="34" charset="-122"/>
                <a:ea typeface="微软雅黑" panose="020B0503020204020204" pitchFamily="34" charset="-122"/>
              </a:rPr>
              <a:t>。</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560064" y="4335435"/>
            <a:ext cx="917385" cy="356235"/>
          </a:xfrm>
          <a:prstGeom prst="rect">
            <a:avLst/>
          </a:prstGeom>
          <a:noFill/>
        </p:spPr>
        <p:txBody>
          <a:bodyPr wrap="square" rtlCol="0">
            <a:no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8950</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数组与广义表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nvSpPr>
        <p:spPr>
          <a:xfrm>
            <a:off x="921701" y="5017071"/>
            <a:ext cx="6144289" cy="917989"/>
          </a:xfrm>
          <a:prstGeom prst="rect">
            <a:avLst/>
          </a:prstGeom>
          <a:noFill/>
        </p:spPr>
        <p:txBody>
          <a:bodyPr wrap="square" rtlCol="0">
            <a:noAutofit/>
          </a:bodyPr>
          <a:lstStyle/>
          <a:p>
            <a:pPr fontAlgn="auto">
              <a:lnSpc>
                <a:spcPct val="150000"/>
              </a:lnSpc>
            </a:pPr>
            <a:r>
              <a:rPr lang="zh-CN" altLang="en-US" sz="1600" b="1" dirty="0">
                <a:solidFill>
                  <a:srgbClr val="323F4F"/>
                </a:solidFill>
                <a:latin typeface="微软雅黑" panose="020B0503020204020204" pitchFamily="34" charset="-122"/>
                <a:ea typeface="微软雅黑" panose="020B0503020204020204" pitchFamily="34" charset="-122"/>
              </a:rPr>
              <a:t>套公式，</a:t>
            </a:r>
            <a:r>
              <a:rPr lang="en-US" altLang="zh-CN" sz="1600" b="1" dirty="0">
                <a:solidFill>
                  <a:srgbClr val="323F4F"/>
                </a:solidFill>
                <a:latin typeface="微软雅黑" panose="020B0503020204020204" pitchFamily="34" charset="-122"/>
                <a:ea typeface="微软雅黑" panose="020B0503020204020204" pitchFamily="34" charset="-122"/>
              </a:rPr>
              <a:t>a[0…59, 0…69], a[31, 57],      = 59, </a:t>
            </a:r>
            <a:r>
              <a:rPr lang="en-US" altLang="zh-CN" sz="1600" b="1" dirty="0" err="1">
                <a:solidFill>
                  <a:srgbClr val="323F4F"/>
                </a:solidFill>
                <a:latin typeface="微软雅黑" panose="020B0503020204020204" pitchFamily="34" charset="-122"/>
                <a:ea typeface="微软雅黑" panose="020B0503020204020204" pitchFamily="34" charset="-122"/>
              </a:rPr>
              <a:t>i</a:t>
            </a:r>
            <a:r>
              <a:rPr lang="en-US" altLang="zh-CN" sz="1600" b="1" dirty="0">
                <a:solidFill>
                  <a:srgbClr val="323F4F"/>
                </a:solidFill>
                <a:latin typeface="微软雅黑" panose="020B0503020204020204" pitchFamily="34" charset="-122"/>
                <a:ea typeface="微软雅黑" panose="020B0503020204020204" pitchFamily="34" charset="-122"/>
              </a:rPr>
              <a:t>=31, j=57 </a:t>
            </a:r>
            <a:endParaRPr lang="en-US" altLang="zh-CN" sz="1600"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rgbClr val="323F4F"/>
                </a:solidFill>
                <a:latin typeface="微软雅黑" panose="020B0503020204020204" pitchFamily="34" charset="-122"/>
                <a:ea typeface="微软雅黑" panose="020B0503020204020204" pitchFamily="34" charset="-122"/>
              </a:rPr>
              <a:t>LOC=2048+2×(57×(59+1)+31)=2048+2×3451=8950</a:t>
            </a:r>
            <a:endParaRPr lang="en-US" altLang="zh-CN" sz="1600" b="1" dirty="0">
              <a:solidFill>
                <a:srgbClr val="323F4F"/>
              </a:solidFill>
              <a:latin typeface="微软雅黑" panose="020B0503020204020204" pitchFamily="34" charset="-122"/>
              <a:ea typeface="微软雅黑" panose="020B0503020204020204" pitchFamily="34" charset="-122"/>
            </a:endParaRPr>
          </a:p>
        </p:txBody>
      </p:sp>
      <p:graphicFrame>
        <p:nvGraphicFramePr>
          <p:cNvPr id="15" name="对象 14"/>
          <p:cNvGraphicFramePr>
            <a:graphicFrameLocks noChangeAspect="1"/>
          </p:cNvGraphicFramePr>
          <p:nvPr/>
        </p:nvGraphicFramePr>
        <p:xfrm>
          <a:off x="4507865" y="5070475"/>
          <a:ext cx="274955" cy="397510"/>
        </p:xfrm>
        <a:graphic>
          <a:graphicData uri="http://schemas.openxmlformats.org/presentationml/2006/ole">
            <mc:AlternateContent xmlns:mc="http://schemas.openxmlformats.org/markup-compatibility/2006">
              <mc:Choice xmlns:v="urn:schemas-microsoft-com:vml" Requires="v">
                <p:oleObj spid="_x0000_s9" name="AxMath" r:id="rId1" imgW="1143000" imgH="1143000" progId="Equation.AxMath">
                  <p:embed/>
                </p:oleObj>
              </mc:Choice>
              <mc:Fallback>
                <p:oleObj name="AxMath" r:id="rId1" imgW="1143000" imgH="1143000" progId="Equation.AxMath">
                  <p:embed/>
                  <p:pic>
                    <p:nvPicPr>
                      <p:cNvPr id="0" name="对象 6"/>
                      <p:cNvPicPr/>
                      <p:nvPr/>
                    </p:nvPicPr>
                    <p:blipFill>
                      <a:blip r:embed="rId2"/>
                      <a:stretch>
                        <a:fillRect/>
                      </a:stretch>
                    </p:blipFill>
                    <p:spPr>
                      <a:xfrm>
                        <a:off x="4507865" y="5070475"/>
                        <a:ext cx="274955" cy="397510"/>
                      </a:xfrm>
                      <a:prstGeom prst="rect">
                        <a:avLst/>
                      </a:prstGeom>
                    </p:spPr>
                  </p:pic>
                </p:oleObj>
              </mc:Fallback>
            </mc:AlternateContent>
          </a:graphicData>
        </a:graphic>
      </p:graphicFrame>
      <p:pic>
        <p:nvPicPr>
          <p:cNvPr id="17" name="图片 16"/>
          <p:cNvPicPr>
            <a:picLocks noChangeAspect="1"/>
          </p:cNvPicPr>
          <p:nvPr/>
        </p:nvPicPr>
        <p:blipFill>
          <a:blip r:embed="rId3"/>
          <a:stretch>
            <a:fillRect/>
          </a:stretch>
        </p:blipFill>
        <p:spPr>
          <a:xfrm>
            <a:off x="7627429" y="5122436"/>
            <a:ext cx="3557970" cy="596471"/>
          </a:xfrm>
          <a:prstGeom prst="rect">
            <a:avLst/>
          </a:prstGeom>
        </p:spPr>
      </p:pic>
      <p:sp>
        <p:nvSpPr>
          <p:cNvPr id="19" name="圆角矩形 8"/>
          <p:cNvSpPr/>
          <p:nvPr/>
        </p:nvSpPr>
        <p:spPr>
          <a:xfrm>
            <a:off x="7474625" y="5037286"/>
            <a:ext cx="3863578" cy="788194"/>
          </a:xfrm>
          <a:prstGeom prst="roundRect">
            <a:avLst/>
          </a:prstGeom>
          <a:solidFill>
            <a:srgbClr val="000000">
              <a:alpha val="0"/>
            </a:srgbClr>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22020" y="1623959"/>
            <a:ext cx="10347325" cy="1337945"/>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例</a:t>
            </a:r>
            <a:r>
              <a:rPr lang="en-US" altLang="zh-CN" b="1" dirty="0">
                <a:solidFill>
                  <a:srgbClr val="323F4F"/>
                </a:solidFill>
                <a:latin typeface="微软雅黑" panose="020B0503020204020204" pitchFamily="34" charset="-122"/>
                <a:ea typeface="微软雅黑" panose="020B0503020204020204" pitchFamily="34" charset="-122"/>
                <a:sym typeface="+mn-ea"/>
              </a:rPr>
              <a:t>14</a:t>
            </a:r>
            <a:r>
              <a:rPr lang="zh-CN" altLang="en-US" b="1" dirty="0">
                <a:solidFill>
                  <a:srgbClr val="323F4F"/>
                </a:solidFill>
                <a:latin typeface="微软雅黑" panose="020B0503020204020204" pitchFamily="34" charset="-122"/>
                <a:ea typeface="微软雅黑" panose="020B0503020204020204" pitchFamily="34" charset="-122"/>
                <a:sym typeface="+mn-ea"/>
              </a:rPr>
              <a:t>：适用于压缩存储稀疏矩阵的两种存储结构是（</a:t>
            </a:r>
            <a:r>
              <a:rPr lang="en-US" altLang="zh-CN" b="1" dirty="0">
                <a:solidFill>
                  <a:srgbClr val="323F4F"/>
                </a:solidFill>
                <a:latin typeface="微软雅黑" panose="020B0503020204020204" pitchFamily="34" charset="-122"/>
                <a:ea typeface="微软雅黑" panose="020B0503020204020204" pitchFamily="34" charset="-122"/>
                <a:sym typeface="+mn-ea"/>
              </a:rPr>
              <a:t>    </a:t>
            </a:r>
            <a:r>
              <a:rPr lang="zh-CN" altLang="en-US" b="1" dirty="0">
                <a:solidFill>
                  <a:srgbClr val="323F4F"/>
                </a:solidFill>
                <a:latin typeface="微软雅黑" panose="020B0503020204020204" pitchFamily="34" charset="-122"/>
                <a:ea typeface="微软雅黑" panose="020B0503020204020204" pitchFamily="34" charset="-122"/>
                <a:sym typeface="+mn-ea"/>
              </a:rPr>
              <a:t>）。</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A. </a:t>
            </a:r>
            <a:r>
              <a:rPr lang="zh-CN" altLang="en-US" b="1" dirty="0">
                <a:solidFill>
                  <a:srgbClr val="323F4F"/>
                </a:solidFill>
                <a:latin typeface="微软雅黑" panose="020B0503020204020204" pitchFamily="34" charset="-122"/>
                <a:ea typeface="微软雅黑" panose="020B0503020204020204" pitchFamily="34" charset="-122"/>
                <a:sym typeface="+mn-ea"/>
              </a:rPr>
              <a:t>三元组表和十字链表</a:t>
            </a:r>
            <a:r>
              <a:rPr lang="en-US" altLang="zh-CN" b="1" dirty="0">
                <a:solidFill>
                  <a:srgbClr val="323F4F"/>
                </a:solidFill>
                <a:latin typeface="微软雅黑" panose="020B0503020204020204" pitchFamily="34" charset="-122"/>
                <a:ea typeface="微软雅黑" panose="020B0503020204020204" pitchFamily="34" charset="-122"/>
                <a:sym typeface="+mn-ea"/>
              </a:rPr>
              <a:t>                                          B. </a:t>
            </a:r>
            <a:r>
              <a:rPr lang="zh-CN" altLang="en-US" b="1" dirty="0">
                <a:solidFill>
                  <a:srgbClr val="323F4F"/>
                </a:solidFill>
                <a:latin typeface="微软雅黑" panose="020B0503020204020204" pitchFamily="34" charset="-122"/>
                <a:ea typeface="微软雅黑" panose="020B0503020204020204" pitchFamily="34" charset="-122"/>
                <a:sym typeface="+mn-ea"/>
              </a:rPr>
              <a:t>三元组表和邻接矩阵</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C. </a:t>
            </a:r>
            <a:r>
              <a:rPr lang="zh-CN" altLang="en-US" b="1" dirty="0">
                <a:solidFill>
                  <a:srgbClr val="323F4F"/>
                </a:solidFill>
                <a:latin typeface="微软雅黑" panose="020B0503020204020204" pitchFamily="34" charset="-122"/>
                <a:ea typeface="微软雅黑" panose="020B0503020204020204" pitchFamily="34" charset="-122"/>
                <a:sym typeface="+mn-ea"/>
              </a:rPr>
              <a:t>十字链表和二叉链表</a:t>
            </a:r>
            <a:r>
              <a:rPr lang="en-US" altLang="zh-CN" b="1" dirty="0">
                <a:solidFill>
                  <a:srgbClr val="323F4F"/>
                </a:solidFill>
                <a:latin typeface="微软雅黑" panose="020B0503020204020204" pitchFamily="34" charset="-122"/>
                <a:ea typeface="微软雅黑" panose="020B0503020204020204" pitchFamily="34" charset="-122"/>
                <a:sym typeface="+mn-ea"/>
              </a:rPr>
              <a:t>                                          D. </a:t>
            </a:r>
            <a:r>
              <a:rPr lang="zh-CN" altLang="en-US" b="1" dirty="0">
                <a:solidFill>
                  <a:srgbClr val="323F4F"/>
                </a:solidFill>
                <a:latin typeface="微软雅黑" panose="020B0503020204020204" pitchFamily="34" charset="-122"/>
                <a:ea typeface="微软雅黑" panose="020B0503020204020204" pitchFamily="34" charset="-122"/>
                <a:sym typeface="+mn-ea"/>
              </a:rPr>
              <a:t>邻接矩阵和十字链表</a:t>
            </a:r>
            <a:r>
              <a:rPr lang="en-US" altLang="zh-CN" b="1" dirty="0">
                <a:solidFill>
                  <a:srgbClr val="323F4F"/>
                </a:solidFill>
                <a:latin typeface="微软雅黑" panose="020B0503020204020204" pitchFamily="34" charset="-122"/>
                <a:ea typeface="微软雅黑" panose="020B0503020204020204" pitchFamily="34" charset="-122"/>
                <a:sym typeface="+mn-ea"/>
              </a:rPr>
              <a:t> </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6253480" y="1751965"/>
            <a:ext cx="398780" cy="356235"/>
          </a:xfrm>
          <a:prstGeom prst="rect">
            <a:avLst/>
          </a:prstGeom>
          <a:noFill/>
        </p:spPr>
        <p:txBody>
          <a:bodyPr wrap="square" rtlCol="0">
            <a:no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A</a:t>
            </a:r>
            <a:endParaRPr lang="en-US" altLang="zh-CN" b="1" dirty="0">
              <a:solidFill>
                <a:srgbClr val="FF0000"/>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4"/>
          <a:stretch>
            <a:fillRect/>
          </a:stretch>
        </p:blipFill>
        <p:spPr>
          <a:xfrm>
            <a:off x="8710930" y="1547495"/>
            <a:ext cx="2837180" cy="1805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1818220"/>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22655" y="1375039"/>
            <a:ext cx="10347325" cy="1337945"/>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例</a:t>
            </a:r>
            <a:r>
              <a:rPr lang="en-US" altLang="zh-CN" b="1" dirty="0">
                <a:solidFill>
                  <a:srgbClr val="323F4F"/>
                </a:solidFill>
                <a:latin typeface="微软雅黑" panose="020B0503020204020204" pitchFamily="34" charset="-122"/>
                <a:ea typeface="微软雅黑" panose="020B0503020204020204" pitchFamily="34" charset="-122"/>
                <a:sym typeface="+mn-ea"/>
              </a:rPr>
              <a:t>16</a:t>
            </a:r>
            <a:r>
              <a:rPr lang="zh-CN" altLang="en-US" b="1" dirty="0">
                <a:solidFill>
                  <a:srgbClr val="323F4F"/>
                </a:solidFill>
                <a:latin typeface="微软雅黑" panose="020B0503020204020204" pitchFamily="34" charset="-122"/>
                <a:ea typeface="微软雅黑" panose="020B0503020204020204" pitchFamily="34" charset="-122"/>
                <a:sym typeface="+mn-ea"/>
              </a:rPr>
              <a:t>：有一个</a:t>
            </a:r>
            <a:r>
              <a:rPr lang="en-US" altLang="zh-CN" b="1" dirty="0" err="1">
                <a:solidFill>
                  <a:srgbClr val="323F4F"/>
                </a:solidFill>
                <a:latin typeface="微软雅黑" panose="020B0503020204020204" pitchFamily="34" charset="-122"/>
                <a:ea typeface="微软雅黑" panose="020B0503020204020204" pitchFamily="34" charset="-122"/>
                <a:sym typeface="+mn-ea"/>
              </a:rPr>
              <a:t>n×n</a:t>
            </a:r>
            <a:r>
              <a:rPr lang="zh-CN" altLang="en-US" b="1" dirty="0">
                <a:solidFill>
                  <a:srgbClr val="323F4F"/>
                </a:solidFill>
                <a:latin typeface="微软雅黑" panose="020B0503020204020204" pitchFamily="34" charset="-122"/>
                <a:ea typeface="微软雅黑" panose="020B0503020204020204" pitchFamily="34" charset="-122"/>
                <a:sym typeface="+mn-ea"/>
              </a:rPr>
              <a:t>的对称矩阵</a:t>
            </a:r>
            <a:r>
              <a:rPr lang="en-US" altLang="zh-CN" b="1" dirty="0">
                <a:solidFill>
                  <a:srgbClr val="323F4F"/>
                </a:solidFill>
                <a:latin typeface="微软雅黑" panose="020B0503020204020204" pitchFamily="34" charset="-122"/>
                <a:ea typeface="微软雅黑" panose="020B0503020204020204" pitchFamily="34" charset="-122"/>
                <a:sym typeface="+mn-ea"/>
              </a:rPr>
              <a:t>A</a:t>
            </a:r>
            <a:r>
              <a:rPr lang="zh-CN" altLang="en-US" b="1" dirty="0">
                <a:solidFill>
                  <a:srgbClr val="323F4F"/>
                </a:solidFill>
                <a:latin typeface="微软雅黑" panose="020B0503020204020204" pitchFamily="34" charset="-122"/>
                <a:ea typeface="微软雅黑" panose="020B0503020204020204" pitchFamily="34" charset="-122"/>
                <a:sym typeface="+mn-ea"/>
              </a:rPr>
              <a:t>，将其</a:t>
            </a:r>
            <a:r>
              <a:rPr lang="zh-CN" altLang="en-US" b="1" dirty="0">
                <a:solidFill>
                  <a:srgbClr val="FF0000"/>
                </a:solidFill>
                <a:latin typeface="微软雅黑" panose="020B0503020204020204" pitchFamily="34" charset="-122"/>
                <a:ea typeface="微软雅黑" panose="020B0503020204020204" pitchFamily="34" charset="-122"/>
                <a:sym typeface="+mn-ea"/>
              </a:rPr>
              <a:t>下三角</a:t>
            </a:r>
            <a:r>
              <a:rPr lang="zh-CN" altLang="en-US" b="1" dirty="0">
                <a:solidFill>
                  <a:srgbClr val="323F4F"/>
                </a:solidFill>
                <a:latin typeface="微软雅黑" panose="020B0503020204020204" pitchFamily="34" charset="-122"/>
                <a:ea typeface="微软雅黑" panose="020B0503020204020204" pitchFamily="34" charset="-122"/>
                <a:sym typeface="+mn-ea"/>
              </a:rPr>
              <a:t>部分按</a:t>
            </a:r>
            <a:r>
              <a:rPr lang="zh-CN" altLang="en-US" b="1" dirty="0">
                <a:solidFill>
                  <a:srgbClr val="FF0000"/>
                </a:solidFill>
                <a:latin typeface="微软雅黑" panose="020B0503020204020204" pitchFamily="34" charset="-122"/>
                <a:ea typeface="微软雅黑" panose="020B0503020204020204" pitchFamily="34" charset="-122"/>
                <a:sym typeface="+mn-ea"/>
              </a:rPr>
              <a:t>行</a:t>
            </a:r>
            <a:r>
              <a:rPr lang="zh-CN" altLang="en-US" b="1" dirty="0">
                <a:solidFill>
                  <a:srgbClr val="323F4F"/>
                </a:solidFill>
                <a:latin typeface="微软雅黑" panose="020B0503020204020204" pitchFamily="34" charset="-122"/>
                <a:ea typeface="微软雅黑" panose="020B0503020204020204" pitchFamily="34" charset="-122"/>
                <a:sym typeface="+mn-ea"/>
              </a:rPr>
              <a:t>存放在一维数组</a:t>
            </a:r>
            <a:r>
              <a:rPr lang="en-US" altLang="zh-CN" b="1" dirty="0">
                <a:solidFill>
                  <a:srgbClr val="323F4F"/>
                </a:solidFill>
                <a:latin typeface="微软雅黑" panose="020B0503020204020204" pitchFamily="34" charset="-122"/>
                <a:ea typeface="微软雅黑" panose="020B0503020204020204" pitchFamily="34" charset="-122"/>
                <a:sym typeface="+mn-ea"/>
              </a:rPr>
              <a:t>B</a:t>
            </a:r>
            <a:r>
              <a:rPr lang="zh-CN" altLang="en-US" b="1" dirty="0">
                <a:solidFill>
                  <a:srgbClr val="323F4F"/>
                </a:solidFill>
                <a:latin typeface="微软雅黑" panose="020B0503020204020204" pitchFamily="34" charset="-122"/>
                <a:ea typeface="微软雅黑" panose="020B0503020204020204" pitchFamily="34" charset="-122"/>
                <a:sym typeface="+mn-ea"/>
              </a:rPr>
              <a:t>中，而</a:t>
            </a:r>
            <a:r>
              <a:rPr lang="en-US" altLang="zh-CN" b="1" dirty="0">
                <a:solidFill>
                  <a:srgbClr val="323F4F"/>
                </a:solidFill>
                <a:latin typeface="微软雅黑" panose="020B0503020204020204" pitchFamily="34" charset="-122"/>
                <a:ea typeface="微软雅黑" panose="020B0503020204020204" pitchFamily="34" charset="-122"/>
                <a:sym typeface="+mn-ea"/>
              </a:rPr>
              <a:t>A[</a:t>
            </a:r>
            <a:r>
              <a:rPr lang="en-US" altLang="zh-CN" b="1" dirty="0">
                <a:solidFill>
                  <a:srgbClr val="FF0000"/>
                </a:solidFill>
                <a:latin typeface="微软雅黑" panose="020B0503020204020204" pitchFamily="34" charset="-122"/>
                <a:ea typeface="微软雅黑" panose="020B0503020204020204" pitchFamily="34" charset="-122"/>
                <a:sym typeface="+mn-ea"/>
              </a:rPr>
              <a:t>0</a:t>
            </a:r>
            <a:r>
              <a:rPr lang="en-US" altLang="zh-CN" b="1" dirty="0">
                <a:solidFill>
                  <a:srgbClr val="323F4F"/>
                </a:solidFill>
                <a:latin typeface="微软雅黑" panose="020B0503020204020204" pitchFamily="34" charset="-122"/>
                <a:ea typeface="微软雅黑" panose="020B0503020204020204" pitchFamily="34" charset="-122"/>
                <a:sym typeface="+mn-ea"/>
              </a:rPr>
              <a:t>][</a:t>
            </a:r>
            <a:r>
              <a:rPr lang="en-US" altLang="zh-CN" b="1" dirty="0">
                <a:solidFill>
                  <a:srgbClr val="FF0000"/>
                </a:solidFill>
                <a:latin typeface="微软雅黑" panose="020B0503020204020204" pitchFamily="34" charset="-122"/>
                <a:ea typeface="微软雅黑" panose="020B0503020204020204" pitchFamily="34" charset="-122"/>
                <a:sym typeface="+mn-ea"/>
              </a:rPr>
              <a:t>0</a:t>
            </a:r>
            <a:r>
              <a:rPr lang="en-US" altLang="zh-CN" b="1" dirty="0">
                <a:solidFill>
                  <a:srgbClr val="323F4F"/>
                </a:solidFill>
                <a:latin typeface="微软雅黑" panose="020B0503020204020204" pitchFamily="34" charset="-122"/>
                <a:ea typeface="微软雅黑" panose="020B0503020204020204" pitchFamily="34" charset="-122"/>
                <a:sym typeface="+mn-ea"/>
              </a:rPr>
              <a:t>]</a:t>
            </a:r>
            <a:r>
              <a:rPr lang="zh-CN" altLang="en-US" b="1" dirty="0">
                <a:solidFill>
                  <a:srgbClr val="323F4F"/>
                </a:solidFill>
                <a:latin typeface="微软雅黑" panose="020B0503020204020204" pitchFamily="34" charset="-122"/>
                <a:ea typeface="微软雅黑" panose="020B0503020204020204" pitchFamily="34" charset="-122"/>
                <a:sym typeface="+mn-ea"/>
              </a:rPr>
              <a:t>存放于</a:t>
            </a:r>
            <a:r>
              <a:rPr lang="en-US" altLang="zh-CN" b="1" dirty="0">
                <a:solidFill>
                  <a:srgbClr val="323F4F"/>
                </a:solidFill>
                <a:latin typeface="微软雅黑" panose="020B0503020204020204" pitchFamily="34" charset="-122"/>
                <a:ea typeface="微软雅黑" panose="020B0503020204020204" pitchFamily="34" charset="-122"/>
                <a:sym typeface="+mn-ea"/>
              </a:rPr>
              <a:t>B[</a:t>
            </a:r>
            <a:r>
              <a:rPr lang="en-US" altLang="zh-CN" b="1" dirty="0">
                <a:solidFill>
                  <a:srgbClr val="FF0000"/>
                </a:solidFill>
                <a:latin typeface="微软雅黑" panose="020B0503020204020204" pitchFamily="34" charset="-122"/>
                <a:ea typeface="微软雅黑" panose="020B0503020204020204" pitchFamily="34" charset="-122"/>
                <a:sym typeface="+mn-ea"/>
              </a:rPr>
              <a:t>0</a:t>
            </a:r>
            <a:r>
              <a:rPr lang="en-US" altLang="zh-CN" b="1" dirty="0">
                <a:solidFill>
                  <a:srgbClr val="323F4F"/>
                </a:solidFill>
                <a:latin typeface="微软雅黑" panose="020B0503020204020204" pitchFamily="34" charset="-122"/>
                <a:ea typeface="微软雅黑" panose="020B0503020204020204" pitchFamily="34" charset="-122"/>
                <a:sym typeface="+mn-ea"/>
              </a:rPr>
              <a:t>]</a:t>
            </a:r>
            <a:r>
              <a:rPr lang="zh-CN" altLang="en-US" b="1" dirty="0">
                <a:solidFill>
                  <a:srgbClr val="323F4F"/>
                </a:solidFill>
                <a:latin typeface="微软雅黑" panose="020B0503020204020204" pitchFamily="34" charset="-122"/>
                <a:ea typeface="微软雅黑" panose="020B0503020204020204" pitchFamily="34" charset="-122"/>
                <a:sym typeface="+mn-ea"/>
              </a:rPr>
              <a:t>中，则第</a:t>
            </a:r>
            <a:r>
              <a:rPr lang="en-US" altLang="zh-CN" b="1" dirty="0" err="1">
                <a:solidFill>
                  <a:srgbClr val="323F4F"/>
                </a:solidFill>
                <a:latin typeface="微软雅黑" panose="020B0503020204020204" pitchFamily="34" charset="-122"/>
                <a:ea typeface="微软雅黑" panose="020B0503020204020204" pitchFamily="34" charset="-122"/>
                <a:sym typeface="+mn-ea"/>
              </a:rPr>
              <a:t>m+1</a:t>
            </a:r>
            <a:r>
              <a:rPr lang="zh-CN" altLang="en-US" b="1" dirty="0">
                <a:solidFill>
                  <a:srgbClr val="323F4F"/>
                </a:solidFill>
                <a:latin typeface="微软雅黑" panose="020B0503020204020204" pitchFamily="34" charset="-122"/>
                <a:ea typeface="微软雅黑" panose="020B0503020204020204" pitchFamily="34" charset="-122"/>
                <a:sym typeface="+mn-ea"/>
              </a:rPr>
              <a:t>行的对角元素</a:t>
            </a:r>
            <a:r>
              <a:rPr lang="en-US" altLang="zh-CN" b="1" dirty="0">
                <a:solidFill>
                  <a:srgbClr val="323F4F"/>
                </a:solidFill>
                <a:latin typeface="微软雅黑" panose="020B0503020204020204" pitchFamily="34" charset="-122"/>
                <a:ea typeface="微软雅黑" panose="020B0503020204020204" pitchFamily="34" charset="-122"/>
                <a:sym typeface="+mn-ea"/>
              </a:rPr>
              <a:t>A[m][m]</a:t>
            </a:r>
            <a:r>
              <a:rPr lang="zh-CN" altLang="en-US" b="1" dirty="0">
                <a:solidFill>
                  <a:srgbClr val="323F4F"/>
                </a:solidFill>
                <a:latin typeface="微软雅黑" panose="020B0503020204020204" pitchFamily="34" charset="-122"/>
                <a:ea typeface="微软雅黑" panose="020B0503020204020204" pitchFamily="34" charset="-122"/>
                <a:sym typeface="+mn-ea"/>
              </a:rPr>
              <a:t>存放于</a:t>
            </a:r>
            <a:r>
              <a:rPr lang="en-US" altLang="zh-CN" b="1" dirty="0">
                <a:solidFill>
                  <a:srgbClr val="323F4F"/>
                </a:solidFill>
                <a:latin typeface="微软雅黑" panose="020B0503020204020204" pitchFamily="34" charset="-122"/>
                <a:ea typeface="微软雅黑" panose="020B0503020204020204" pitchFamily="34" charset="-122"/>
                <a:sym typeface="+mn-ea"/>
              </a:rPr>
              <a:t>B</a:t>
            </a:r>
            <a:r>
              <a:rPr lang="zh-CN" altLang="en-US" b="1" dirty="0">
                <a:solidFill>
                  <a:srgbClr val="323F4F"/>
                </a:solidFill>
                <a:latin typeface="微软雅黑" panose="020B0503020204020204" pitchFamily="34" charset="-122"/>
                <a:ea typeface="微软雅黑" panose="020B0503020204020204" pitchFamily="34" charset="-122"/>
                <a:sym typeface="+mn-ea"/>
              </a:rPr>
              <a:t>中的</a:t>
            </a:r>
            <a:r>
              <a:rPr lang="en-US" altLang="zh-CN" b="1" dirty="0">
                <a:solidFill>
                  <a:srgbClr val="323F4F"/>
                </a:solidFill>
                <a:latin typeface="微软雅黑" panose="020B0503020204020204" pitchFamily="34" charset="-122"/>
                <a:ea typeface="微软雅黑" panose="020B0503020204020204" pitchFamily="34" charset="-122"/>
                <a:sym typeface="+mn-ea"/>
              </a:rPr>
              <a:t>(    )</a:t>
            </a:r>
            <a:r>
              <a:rPr lang="zh-CN" altLang="en-US" b="1" dirty="0">
                <a:solidFill>
                  <a:srgbClr val="323F4F"/>
                </a:solidFill>
                <a:latin typeface="微软雅黑" panose="020B0503020204020204" pitchFamily="34" charset="-122"/>
                <a:ea typeface="微软雅黑" panose="020B0503020204020204" pitchFamily="34" charset="-122"/>
                <a:sym typeface="+mn-ea"/>
              </a:rPr>
              <a:t>处。</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a:p>
            <a:pPr>
              <a:lnSpc>
                <a:spcPct val="150000"/>
              </a:lnSpc>
            </a:pPr>
            <a:r>
              <a:rPr lang="en-US" altLang="zh-CN" b="1" dirty="0">
                <a:solidFill>
                  <a:srgbClr val="323F4F"/>
                </a:solidFill>
                <a:latin typeface="微软雅黑" panose="020B0503020204020204" pitchFamily="34" charset="-122"/>
                <a:ea typeface="微软雅黑" panose="020B0503020204020204" pitchFamily="34" charset="-122"/>
                <a:sym typeface="+mn-ea"/>
              </a:rPr>
              <a:t>A. (</a:t>
            </a:r>
            <a:r>
              <a:rPr lang="en-US" altLang="zh-CN" b="1" dirty="0" err="1">
                <a:solidFill>
                  <a:srgbClr val="323F4F"/>
                </a:solidFill>
                <a:latin typeface="微软雅黑" panose="020B0503020204020204" pitchFamily="34" charset="-122"/>
                <a:ea typeface="微软雅黑" panose="020B0503020204020204" pitchFamily="34" charset="-122"/>
                <a:sym typeface="+mn-ea"/>
              </a:rPr>
              <a:t>m+3</a:t>
            </a:r>
            <a:r>
              <a:rPr lang="en-US" altLang="zh-CN" b="1" dirty="0">
                <a:solidFill>
                  <a:srgbClr val="323F4F"/>
                </a:solidFill>
                <a:latin typeface="微软雅黑" panose="020B0503020204020204" pitchFamily="34" charset="-122"/>
                <a:ea typeface="微软雅黑" panose="020B0503020204020204" pitchFamily="34" charset="-122"/>
                <a:sym typeface="+mn-ea"/>
              </a:rPr>
              <a:t>)m/2                B. (</a:t>
            </a:r>
            <a:r>
              <a:rPr lang="en-US" altLang="zh-CN" b="1" dirty="0" err="1">
                <a:solidFill>
                  <a:srgbClr val="323F4F"/>
                </a:solidFill>
                <a:latin typeface="微软雅黑" panose="020B0503020204020204" pitchFamily="34" charset="-122"/>
                <a:ea typeface="微软雅黑" panose="020B0503020204020204" pitchFamily="34" charset="-122"/>
                <a:sym typeface="+mn-ea"/>
              </a:rPr>
              <a:t>m+1</a:t>
            </a:r>
            <a:r>
              <a:rPr lang="en-US" altLang="zh-CN" b="1" dirty="0">
                <a:solidFill>
                  <a:srgbClr val="323F4F"/>
                </a:solidFill>
                <a:latin typeface="微软雅黑" panose="020B0503020204020204" pitchFamily="34" charset="-122"/>
                <a:ea typeface="微软雅黑" panose="020B0503020204020204" pitchFamily="34" charset="-122"/>
                <a:sym typeface="+mn-ea"/>
              </a:rPr>
              <a:t>)m/2                C. (</a:t>
            </a:r>
            <a:r>
              <a:rPr lang="en-US" altLang="zh-CN" b="1" dirty="0" err="1">
                <a:solidFill>
                  <a:srgbClr val="323F4F"/>
                </a:solidFill>
                <a:latin typeface="微软雅黑" panose="020B0503020204020204" pitchFamily="34" charset="-122"/>
                <a:ea typeface="微软雅黑" panose="020B0503020204020204" pitchFamily="34" charset="-122"/>
                <a:sym typeface="+mn-ea"/>
              </a:rPr>
              <a:t>2n-m+1</a:t>
            </a:r>
            <a:r>
              <a:rPr lang="en-US" altLang="zh-CN" b="1" dirty="0">
                <a:solidFill>
                  <a:srgbClr val="323F4F"/>
                </a:solidFill>
                <a:latin typeface="微软雅黑" panose="020B0503020204020204" pitchFamily="34" charset="-122"/>
                <a:ea typeface="微软雅黑" panose="020B0503020204020204" pitchFamily="34" charset="-122"/>
                <a:sym typeface="+mn-ea"/>
              </a:rPr>
              <a:t>)m/2               D. (</a:t>
            </a:r>
            <a:r>
              <a:rPr lang="en-US" altLang="zh-CN" b="1" dirty="0" err="1">
                <a:solidFill>
                  <a:srgbClr val="323F4F"/>
                </a:solidFill>
                <a:latin typeface="微软雅黑" panose="020B0503020204020204" pitchFamily="34" charset="-122"/>
                <a:ea typeface="微软雅黑" panose="020B0503020204020204" pitchFamily="34" charset="-122"/>
                <a:sym typeface="+mn-ea"/>
              </a:rPr>
              <a:t>2n</a:t>
            </a:r>
            <a:r>
              <a:rPr lang="en-US" altLang="zh-CN" b="1" dirty="0">
                <a:solidFill>
                  <a:srgbClr val="323F4F"/>
                </a:solidFill>
                <a:latin typeface="微软雅黑" panose="020B0503020204020204" pitchFamily="34" charset="-122"/>
                <a:ea typeface="微软雅黑" panose="020B0503020204020204" pitchFamily="34" charset="-122"/>
                <a:sym typeface="+mn-ea"/>
              </a:rPr>
              <a:t>-m-1)m/2</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646420" y="1902519"/>
            <a:ext cx="464185" cy="356235"/>
          </a:xfrm>
          <a:prstGeom prst="rect">
            <a:avLst/>
          </a:prstGeom>
          <a:noFill/>
        </p:spPr>
        <p:txBody>
          <a:bodyPr wrap="square" rtlCol="0">
            <a:no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A</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数组与广义表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4" name="文本框 3"/>
          <p:cNvSpPr txBox="1"/>
          <p:nvPr/>
        </p:nvSpPr>
        <p:spPr>
          <a:xfrm>
            <a:off x="922337" y="2866237"/>
            <a:ext cx="9242277" cy="917989"/>
          </a:xfrm>
          <a:prstGeom prst="rect">
            <a:avLst/>
          </a:prstGeom>
          <a:noFill/>
        </p:spPr>
        <p:txBody>
          <a:bodyPr wrap="square" rtlCol="0">
            <a:noAutofit/>
          </a:bodyPr>
          <a:lstStyle/>
          <a:p>
            <a:pPr fontAlgn="auto">
              <a:lnSpc>
                <a:spcPct val="150000"/>
              </a:lnSpc>
            </a:pPr>
            <a:r>
              <a:rPr lang="zh-CN" altLang="en-US" sz="1600" b="1" dirty="0">
                <a:solidFill>
                  <a:srgbClr val="323F4F"/>
                </a:solidFill>
                <a:latin typeface="微软雅黑" panose="020B0503020204020204" pitchFamily="34" charset="-122"/>
                <a:ea typeface="微软雅黑" panose="020B0503020204020204" pitchFamily="34" charset="-122"/>
              </a:rPr>
              <a:t>法一：套公式，</a:t>
            </a:r>
            <a:r>
              <a:rPr lang="en-US" altLang="zh-CN" sz="1600" b="1" dirty="0" err="1">
                <a:solidFill>
                  <a:srgbClr val="323F4F"/>
                </a:solidFill>
                <a:latin typeface="微软雅黑" panose="020B0503020204020204" pitchFamily="34" charset="-122"/>
                <a:ea typeface="微软雅黑" panose="020B0503020204020204" pitchFamily="34" charset="-122"/>
              </a:rPr>
              <a:t>i</a:t>
            </a:r>
            <a:r>
              <a:rPr lang="en-US" altLang="zh-CN" sz="1600" b="1" dirty="0">
                <a:solidFill>
                  <a:srgbClr val="323F4F"/>
                </a:solidFill>
                <a:latin typeface="微软雅黑" panose="020B0503020204020204" pitchFamily="34" charset="-122"/>
                <a:ea typeface="微软雅黑" panose="020B0503020204020204" pitchFamily="34" charset="-122"/>
              </a:rPr>
              <a:t>=j=</a:t>
            </a:r>
            <a:r>
              <a:rPr lang="en-US" altLang="zh-CN" sz="1600" b="1" dirty="0" err="1">
                <a:solidFill>
                  <a:srgbClr val="323F4F"/>
                </a:solidFill>
                <a:latin typeface="微软雅黑" panose="020B0503020204020204" pitchFamily="34" charset="-122"/>
                <a:ea typeface="微软雅黑" panose="020B0503020204020204" pitchFamily="34" charset="-122"/>
              </a:rPr>
              <a:t>m+1</a:t>
            </a:r>
            <a:r>
              <a:rPr lang="zh-CN" altLang="en-US" sz="1600" b="1" dirty="0">
                <a:solidFill>
                  <a:srgbClr val="323F4F"/>
                </a:solidFill>
                <a:latin typeface="微软雅黑" panose="020B0503020204020204" pitchFamily="34" charset="-122"/>
                <a:ea typeface="微软雅黑" panose="020B0503020204020204" pitchFamily="34" charset="-122"/>
              </a:rPr>
              <a:t>，</a:t>
            </a:r>
            <a:r>
              <a:rPr lang="en-US" altLang="zh-CN" sz="1600" b="1" dirty="0">
                <a:solidFill>
                  <a:srgbClr val="323F4F"/>
                </a:solidFill>
                <a:latin typeface="微软雅黑" panose="020B0503020204020204" pitchFamily="34" charset="-122"/>
                <a:ea typeface="微软雅黑" panose="020B0503020204020204" pitchFamily="34" charset="-122"/>
              </a:rPr>
              <a:t>k=</a:t>
            </a:r>
            <a:r>
              <a:rPr lang="en-US" altLang="zh-CN" sz="1600" b="1" dirty="0" err="1">
                <a:solidFill>
                  <a:srgbClr val="323F4F"/>
                </a:solidFill>
                <a:latin typeface="微软雅黑" panose="020B0503020204020204" pitchFamily="34" charset="-122"/>
                <a:ea typeface="微软雅黑" panose="020B0503020204020204" pitchFamily="34" charset="-122"/>
              </a:rPr>
              <a:t>i</a:t>
            </a:r>
            <a:r>
              <a:rPr lang="en-US" altLang="zh-CN" sz="1600" b="1" dirty="0">
                <a:solidFill>
                  <a:srgbClr val="323F4F"/>
                </a:solidFill>
                <a:latin typeface="微软雅黑" panose="020B0503020204020204" pitchFamily="34" charset="-122"/>
                <a:ea typeface="微软雅黑" panose="020B0503020204020204" pitchFamily="34" charset="-122"/>
              </a:rPr>
              <a:t>(</a:t>
            </a:r>
            <a:r>
              <a:rPr lang="en-US" altLang="zh-CN" sz="1600" b="1" dirty="0" err="1">
                <a:solidFill>
                  <a:srgbClr val="323F4F"/>
                </a:solidFill>
                <a:latin typeface="微软雅黑" panose="020B0503020204020204" pitchFamily="34" charset="-122"/>
                <a:ea typeface="微软雅黑" panose="020B0503020204020204" pitchFamily="34" charset="-122"/>
              </a:rPr>
              <a:t>i</a:t>
            </a:r>
            <a:r>
              <a:rPr lang="en-US" altLang="zh-CN" sz="1600" b="1" dirty="0">
                <a:solidFill>
                  <a:srgbClr val="323F4F"/>
                </a:solidFill>
                <a:latin typeface="微软雅黑" panose="020B0503020204020204" pitchFamily="34" charset="-122"/>
                <a:ea typeface="微软雅黑" panose="020B0503020204020204" pitchFamily="34" charset="-122"/>
              </a:rPr>
              <a:t>-1)/2 + j-1=m(</a:t>
            </a:r>
            <a:r>
              <a:rPr lang="en-US" altLang="zh-CN" sz="1600" b="1" dirty="0" err="1">
                <a:solidFill>
                  <a:srgbClr val="323F4F"/>
                </a:solidFill>
                <a:latin typeface="微软雅黑" panose="020B0503020204020204" pitchFamily="34" charset="-122"/>
                <a:ea typeface="微软雅黑" panose="020B0503020204020204" pitchFamily="34" charset="-122"/>
              </a:rPr>
              <a:t>m+3</a:t>
            </a:r>
            <a:r>
              <a:rPr lang="en-US" altLang="zh-CN" sz="1600" b="1" dirty="0">
                <a:solidFill>
                  <a:srgbClr val="323F4F"/>
                </a:solidFill>
                <a:latin typeface="微软雅黑" panose="020B0503020204020204" pitchFamily="34" charset="-122"/>
                <a:ea typeface="微软雅黑" panose="020B0503020204020204" pitchFamily="34" charset="-122"/>
              </a:rPr>
              <a:t>)/2</a:t>
            </a:r>
            <a:r>
              <a:rPr lang="zh-CN" altLang="en-US" sz="1600" b="1" dirty="0">
                <a:solidFill>
                  <a:srgbClr val="323F4F"/>
                </a:solidFill>
                <a:latin typeface="微软雅黑" panose="020B0503020204020204" pitchFamily="34" charset="-122"/>
                <a:ea typeface="微软雅黑" panose="020B0503020204020204" pitchFamily="34" charset="-122"/>
              </a:rPr>
              <a:t>，</a:t>
            </a:r>
            <a:r>
              <a:rPr lang="en-US" altLang="zh-CN" sz="1600" b="1" dirty="0">
                <a:solidFill>
                  <a:srgbClr val="323F4F"/>
                </a:solidFill>
                <a:latin typeface="微软雅黑" panose="020B0503020204020204" pitchFamily="34" charset="-122"/>
                <a:ea typeface="微软雅黑" panose="020B0503020204020204" pitchFamily="34" charset="-122"/>
              </a:rPr>
              <a:t>A</a:t>
            </a:r>
            <a:r>
              <a:rPr lang="zh-CN" altLang="en-US" sz="1600" b="1" dirty="0">
                <a:solidFill>
                  <a:srgbClr val="323F4F"/>
                </a:solidFill>
                <a:latin typeface="微软雅黑" panose="020B0503020204020204" pitchFamily="34" charset="-122"/>
                <a:ea typeface="微软雅黑" panose="020B0503020204020204" pitchFamily="34" charset="-122"/>
              </a:rPr>
              <a:t>正确</a:t>
            </a:r>
            <a:endParaRPr lang="en-US" altLang="zh-CN" sz="1600"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rgbClr val="323F4F"/>
                </a:solidFill>
                <a:latin typeface="微软雅黑" panose="020B0503020204020204" pitchFamily="34" charset="-122"/>
                <a:ea typeface="微软雅黑" panose="020B0503020204020204" pitchFamily="34" charset="-122"/>
              </a:rPr>
              <a:t>法二：特殊值法，</a:t>
            </a:r>
            <a:r>
              <a:rPr lang="en-US" altLang="zh-CN" sz="1600" b="1" dirty="0">
                <a:solidFill>
                  <a:srgbClr val="323F4F"/>
                </a:solidFill>
                <a:latin typeface="微软雅黑" panose="020B0503020204020204" pitchFamily="34" charset="-122"/>
                <a:ea typeface="微软雅黑" panose="020B0503020204020204" pitchFamily="34" charset="-122"/>
              </a:rPr>
              <a:t>A[1][1]</a:t>
            </a:r>
            <a:r>
              <a:rPr lang="zh-CN" altLang="en-US" sz="1600" b="1" dirty="0">
                <a:solidFill>
                  <a:srgbClr val="323F4F"/>
                </a:solidFill>
                <a:latin typeface="微软雅黑" panose="020B0503020204020204" pitchFamily="34" charset="-122"/>
                <a:ea typeface="微软雅黑" panose="020B0503020204020204" pitchFamily="34" charset="-122"/>
              </a:rPr>
              <a:t>为第</a:t>
            </a:r>
            <a:r>
              <a:rPr lang="en-US" altLang="zh-CN" sz="1600" b="1" dirty="0">
                <a:solidFill>
                  <a:srgbClr val="323F4F"/>
                </a:solidFill>
                <a:latin typeface="微软雅黑" panose="020B0503020204020204" pitchFamily="34" charset="-122"/>
                <a:ea typeface="微软雅黑" panose="020B0503020204020204" pitchFamily="34" charset="-122"/>
              </a:rPr>
              <a:t>3</a:t>
            </a:r>
            <a:r>
              <a:rPr lang="zh-CN" altLang="en-US" sz="1600" b="1" dirty="0">
                <a:solidFill>
                  <a:srgbClr val="323F4F"/>
                </a:solidFill>
                <a:latin typeface="微软雅黑" panose="020B0503020204020204" pitchFamily="34" charset="-122"/>
                <a:ea typeface="微软雅黑" panose="020B0503020204020204" pitchFamily="34" charset="-122"/>
              </a:rPr>
              <a:t>个元素，放入</a:t>
            </a:r>
            <a:r>
              <a:rPr lang="en-US" altLang="zh-CN" sz="1600" b="1" dirty="0">
                <a:solidFill>
                  <a:srgbClr val="323F4F"/>
                </a:solidFill>
                <a:latin typeface="微软雅黑" panose="020B0503020204020204" pitchFamily="34" charset="-122"/>
                <a:ea typeface="微软雅黑" panose="020B0503020204020204" pitchFamily="34" charset="-122"/>
              </a:rPr>
              <a:t>B[2]</a:t>
            </a:r>
            <a:r>
              <a:rPr lang="zh-CN" altLang="en-US" sz="1600" b="1" dirty="0">
                <a:solidFill>
                  <a:srgbClr val="323F4F"/>
                </a:solidFill>
                <a:latin typeface="微软雅黑" panose="020B0503020204020204" pitchFamily="34" charset="-122"/>
                <a:ea typeface="微软雅黑" panose="020B0503020204020204" pitchFamily="34" charset="-122"/>
              </a:rPr>
              <a:t>中，</a:t>
            </a:r>
            <a:r>
              <a:rPr lang="en-US" altLang="zh-CN" sz="1600" b="1" dirty="0">
                <a:solidFill>
                  <a:srgbClr val="323F4F"/>
                </a:solidFill>
                <a:latin typeface="微软雅黑" panose="020B0503020204020204" pitchFamily="34" charset="-122"/>
                <a:ea typeface="微软雅黑" panose="020B0503020204020204" pitchFamily="34" charset="-122"/>
              </a:rPr>
              <a:t>k=2</a:t>
            </a:r>
            <a:r>
              <a:rPr lang="zh-CN" altLang="en-US" sz="1600" b="1" dirty="0">
                <a:solidFill>
                  <a:srgbClr val="323F4F"/>
                </a:solidFill>
                <a:latin typeface="微软雅黑" panose="020B0503020204020204" pitchFamily="34" charset="-122"/>
                <a:ea typeface="微软雅黑" panose="020B0503020204020204" pitchFamily="34" charset="-122"/>
              </a:rPr>
              <a:t>，代入得</a:t>
            </a:r>
            <a:r>
              <a:rPr lang="en-US" altLang="zh-CN" sz="1600" b="1" dirty="0">
                <a:solidFill>
                  <a:srgbClr val="323F4F"/>
                </a:solidFill>
                <a:latin typeface="微软雅黑" panose="020B0503020204020204" pitchFamily="34" charset="-122"/>
                <a:ea typeface="微软雅黑" panose="020B0503020204020204" pitchFamily="34" charset="-122"/>
              </a:rPr>
              <a:t>A</a:t>
            </a:r>
            <a:r>
              <a:rPr lang="zh-CN" altLang="en-US" sz="1600" b="1" dirty="0">
                <a:solidFill>
                  <a:srgbClr val="323F4F"/>
                </a:solidFill>
                <a:latin typeface="微软雅黑" panose="020B0503020204020204" pitchFamily="34" charset="-122"/>
                <a:ea typeface="微软雅黑" panose="020B0503020204020204" pitchFamily="34" charset="-122"/>
              </a:rPr>
              <a:t>正确</a:t>
            </a:r>
            <a:endParaRPr lang="en-US" altLang="zh-CN" sz="1600" b="1" dirty="0">
              <a:solidFill>
                <a:srgbClr val="323F4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2337" y="4243121"/>
            <a:ext cx="10347325" cy="1337945"/>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例</a:t>
            </a:r>
            <a:r>
              <a:rPr lang="en-US" altLang="zh-CN" b="1" dirty="0">
                <a:solidFill>
                  <a:srgbClr val="323F4F"/>
                </a:solidFill>
                <a:latin typeface="微软雅黑" panose="020B0503020204020204" pitchFamily="34" charset="-122"/>
                <a:ea typeface="微软雅黑" panose="020B0503020204020204" pitchFamily="34" charset="-122"/>
                <a:sym typeface="+mn-ea"/>
              </a:rPr>
              <a:t>17</a:t>
            </a:r>
            <a:r>
              <a:rPr lang="zh-CN" altLang="en-US" b="1" dirty="0">
                <a:solidFill>
                  <a:srgbClr val="323F4F"/>
                </a:solidFill>
                <a:latin typeface="微软雅黑" panose="020B0503020204020204" pitchFamily="34" charset="-122"/>
                <a:ea typeface="微软雅黑" panose="020B0503020204020204" pitchFamily="34" charset="-122"/>
                <a:sym typeface="+mn-ea"/>
              </a:rPr>
              <a:t>：设有一个</a:t>
            </a:r>
            <a:r>
              <a:rPr lang="en-US" altLang="zh-CN" b="1" dirty="0">
                <a:solidFill>
                  <a:srgbClr val="323F4F"/>
                </a:solidFill>
                <a:latin typeface="微软雅黑" panose="020B0503020204020204" pitchFamily="34" charset="-122"/>
                <a:ea typeface="微软雅黑" panose="020B0503020204020204" pitchFamily="34" charset="-122"/>
                <a:sym typeface="+mn-ea"/>
              </a:rPr>
              <a:t>12×12</a:t>
            </a:r>
            <a:r>
              <a:rPr lang="zh-CN" altLang="en-US" b="1" dirty="0">
                <a:solidFill>
                  <a:srgbClr val="323F4F"/>
                </a:solidFill>
                <a:latin typeface="微软雅黑" panose="020B0503020204020204" pitchFamily="34" charset="-122"/>
                <a:ea typeface="微软雅黑" panose="020B0503020204020204" pitchFamily="34" charset="-122"/>
                <a:sym typeface="+mn-ea"/>
              </a:rPr>
              <a:t>的对称矩阵</a:t>
            </a:r>
            <a:r>
              <a:rPr lang="en-US" altLang="zh-CN" b="1" dirty="0">
                <a:solidFill>
                  <a:srgbClr val="323F4F"/>
                </a:solidFill>
                <a:latin typeface="微软雅黑" panose="020B0503020204020204" pitchFamily="34" charset="-122"/>
                <a:ea typeface="微软雅黑" panose="020B0503020204020204" pitchFamily="34" charset="-122"/>
                <a:sym typeface="+mn-ea"/>
              </a:rPr>
              <a:t>M</a:t>
            </a:r>
            <a:r>
              <a:rPr lang="zh-CN" altLang="en-US" b="1" dirty="0">
                <a:solidFill>
                  <a:srgbClr val="323F4F"/>
                </a:solidFill>
                <a:latin typeface="微软雅黑" panose="020B0503020204020204" pitchFamily="34" charset="-122"/>
                <a:ea typeface="微软雅黑" panose="020B0503020204020204" pitchFamily="34" charset="-122"/>
                <a:sym typeface="+mn-ea"/>
              </a:rPr>
              <a:t>，将其</a:t>
            </a:r>
            <a:r>
              <a:rPr lang="zh-CN" altLang="en-US" b="1" dirty="0">
                <a:solidFill>
                  <a:srgbClr val="FF0000"/>
                </a:solidFill>
                <a:latin typeface="微软雅黑" panose="020B0503020204020204" pitchFamily="34" charset="-122"/>
                <a:ea typeface="微软雅黑" panose="020B0503020204020204" pitchFamily="34" charset="-122"/>
                <a:sym typeface="+mn-ea"/>
              </a:rPr>
              <a:t>上三角</a:t>
            </a:r>
            <a:r>
              <a:rPr lang="zh-CN" altLang="en-US" b="1" dirty="0">
                <a:solidFill>
                  <a:srgbClr val="323F4F"/>
                </a:solidFill>
                <a:latin typeface="微软雅黑" panose="020B0503020204020204" pitchFamily="34" charset="-122"/>
                <a:ea typeface="微软雅黑" panose="020B0503020204020204" pitchFamily="34" charset="-122"/>
                <a:sym typeface="+mn-ea"/>
              </a:rPr>
              <a:t>部分的元素                                     按</a:t>
            </a:r>
            <a:r>
              <a:rPr lang="zh-CN" altLang="en-US" b="1" dirty="0">
                <a:solidFill>
                  <a:srgbClr val="FF0000"/>
                </a:solidFill>
                <a:latin typeface="微软雅黑" panose="020B0503020204020204" pitchFamily="34" charset="-122"/>
                <a:ea typeface="微软雅黑" panose="020B0503020204020204" pitchFamily="34" charset="-122"/>
                <a:sym typeface="+mn-ea"/>
              </a:rPr>
              <a:t>行</a:t>
            </a:r>
            <a:r>
              <a:rPr lang="zh-CN" altLang="en-US" b="1" dirty="0">
                <a:solidFill>
                  <a:srgbClr val="323F4F"/>
                </a:solidFill>
                <a:latin typeface="微软雅黑" panose="020B0503020204020204" pitchFamily="34" charset="-122"/>
                <a:ea typeface="微软雅黑" panose="020B0503020204020204" pitchFamily="34" charset="-122"/>
                <a:sym typeface="+mn-ea"/>
              </a:rPr>
              <a:t>优先存入</a:t>
            </a:r>
            <a:r>
              <a:rPr lang="en-US" altLang="zh-CN" b="1" dirty="0">
                <a:solidFill>
                  <a:srgbClr val="323F4F"/>
                </a:solidFill>
                <a:latin typeface="微软雅黑" panose="020B0503020204020204" pitchFamily="34" charset="-122"/>
                <a:ea typeface="微软雅黑" panose="020B0503020204020204" pitchFamily="34" charset="-122"/>
                <a:sym typeface="+mn-ea"/>
              </a:rPr>
              <a:t>C</a:t>
            </a:r>
            <a:r>
              <a:rPr lang="zh-CN" altLang="en-US" b="1" dirty="0">
                <a:solidFill>
                  <a:srgbClr val="323F4F"/>
                </a:solidFill>
                <a:latin typeface="微软雅黑" panose="020B0503020204020204" pitchFamily="34" charset="-122"/>
                <a:ea typeface="微软雅黑" panose="020B0503020204020204" pitchFamily="34" charset="-122"/>
                <a:sym typeface="+mn-ea"/>
              </a:rPr>
              <a:t>语言的一维数组</a:t>
            </a:r>
            <a:r>
              <a:rPr lang="en-US" altLang="zh-CN" b="1" dirty="0">
                <a:solidFill>
                  <a:srgbClr val="323F4F"/>
                </a:solidFill>
                <a:latin typeface="微软雅黑" panose="020B0503020204020204" pitchFamily="34" charset="-122"/>
                <a:ea typeface="微软雅黑" panose="020B0503020204020204" pitchFamily="34" charset="-122"/>
                <a:sym typeface="+mn-ea"/>
              </a:rPr>
              <a:t>N</a:t>
            </a:r>
            <a:r>
              <a:rPr lang="zh-CN" altLang="en-US" b="1" dirty="0">
                <a:solidFill>
                  <a:srgbClr val="323F4F"/>
                </a:solidFill>
                <a:latin typeface="微软雅黑" panose="020B0503020204020204" pitchFamily="34" charset="-122"/>
                <a:ea typeface="微软雅黑" panose="020B0503020204020204" pitchFamily="34" charset="-122"/>
                <a:sym typeface="+mn-ea"/>
              </a:rPr>
              <a:t>中，元素          在</a:t>
            </a:r>
            <a:r>
              <a:rPr lang="en-US" altLang="zh-CN" b="1" dirty="0">
                <a:solidFill>
                  <a:srgbClr val="323F4F"/>
                </a:solidFill>
                <a:latin typeface="微软雅黑" panose="020B0503020204020204" pitchFamily="34" charset="-122"/>
                <a:ea typeface="微软雅黑" panose="020B0503020204020204" pitchFamily="34" charset="-122"/>
                <a:sym typeface="+mn-ea"/>
              </a:rPr>
              <a:t>n</a:t>
            </a:r>
            <a:r>
              <a:rPr lang="zh-CN" altLang="en-US" b="1" dirty="0">
                <a:solidFill>
                  <a:srgbClr val="323F4F"/>
                </a:solidFill>
                <a:latin typeface="微软雅黑" panose="020B0503020204020204" pitchFamily="34" charset="-122"/>
                <a:ea typeface="微软雅黑" panose="020B0503020204020204" pitchFamily="34" charset="-122"/>
                <a:sym typeface="+mn-ea"/>
              </a:rPr>
              <a:t>中的下标是（    ）。</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A. 50                              B. 51                              C. 55                           D. 66</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6" name="对象 5"/>
          <p:cNvGraphicFramePr>
            <a:graphicFrameLocks noChangeAspect="1"/>
          </p:cNvGraphicFramePr>
          <p:nvPr/>
        </p:nvGraphicFramePr>
        <p:xfrm>
          <a:off x="7349173" y="4321175"/>
          <a:ext cx="2473325" cy="447675"/>
        </p:xfrm>
        <a:graphic>
          <a:graphicData uri="http://schemas.openxmlformats.org/presentationml/2006/ole">
            <mc:AlternateContent xmlns:mc="http://schemas.openxmlformats.org/markup-compatibility/2006">
              <mc:Choice xmlns:v="urn:schemas-microsoft-com:vml" Requires="v">
                <p:oleObj spid="_x0000_s9" name="AxMath" r:id="rId1" imgW="1143000" imgH="1143000" progId="Equation.AxMath">
                  <p:embed/>
                </p:oleObj>
              </mc:Choice>
              <mc:Fallback>
                <p:oleObj name="AxMath" r:id="rId1" imgW="1143000" imgH="1143000" progId="Equation.AxMath">
                  <p:embed/>
                  <p:pic>
                    <p:nvPicPr>
                      <p:cNvPr id="0" name="对象 11"/>
                      <p:cNvPicPr/>
                      <p:nvPr/>
                    </p:nvPicPr>
                    <p:blipFill>
                      <a:blip r:embed="rId2"/>
                      <a:stretch>
                        <a:fillRect/>
                      </a:stretch>
                    </p:blipFill>
                    <p:spPr>
                      <a:xfrm>
                        <a:off x="7349173" y="4321175"/>
                        <a:ext cx="2473325" cy="44767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116399" y="4732335"/>
          <a:ext cx="612775" cy="430212"/>
        </p:xfrm>
        <a:graphic>
          <a:graphicData uri="http://schemas.openxmlformats.org/presentationml/2006/ole">
            <mc:AlternateContent xmlns:mc="http://schemas.openxmlformats.org/markup-compatibility/2006">
              <mc:Choice xmlns:v="urn:schemas-microsoft-com:vml" Requires="v">
                <p:oleObj spid="_x0000_s10" name="AxMath" r:id="rId3" imgW="1143000" imgH="1143000" progId="Equation.AxMath">
                  <p:embed/>
                </p:oleObj>
              </mc:Choice>
              <mc:Fallback>
                <p:oleObj name="AxMath" r:id="rId3" imgW="1143000" imgH="1143000" progId="Equation.AxMath">
                  <p:embed/>
                  <p:pic>
                    <p:nvPicPr>
                      <p:cNvPr id="0" name="对象 5"/>
                      <p:cNvPicPr/>
                      <p:nvPr/>
                    </p:nvPicPr>
                    <p:blipFill>
                      <a:blip r:embed="rId4"/>
                      <a:stretch>
                        <a:fillRect/>
                      </a:stretch>
                    </p:blipFill>
                    <p:spPr>
                      <a:xfrm>
                        <a:off x="4116399" y="4732335"/>
                        <a:ext cx="612775" cy="430212"/>
                      </a:xfrm>
                      <a:prstGeom prst="rect">
                        <a:avLst/>
                      </a:prstGeom>
                    </p:spPr>
                  </p:pic>
                </p:oleObj>
              </mc:Fallback>
            </mc:AlternateContent>
          </a:graphicData>
        </a:graphic>
      </p:graphicFrame>
      <p:sp>
        <p:nvSpPr>
          <p:cNvPr id="11" name="文本框 10"/>
          <p:cNvSpPr txBox="1"/>
          <p:nvPr/>
        </p:nvSpPr>
        <p:spPr>
          <a:xfrm>
            <a:off x="922336" y="5611650"/>
            <a:ext cx="9793012" cy="917989"/>
          </a:xfrm>
          <a:prstGeom prst="rect">
            <a:avLst/>
          </a:prstGeom>
          <a:noFill/>
        </p:spPr>
        <p:txBody>
          <a:bodyPr wrap="square" rtlCol="0">
            <a:noAutofit/>
          </a:bodyPr>
          <a:lstStyle/>
          <a:p>
            <a:pPr fontAlgn="auto">
              <a:lnSpc>
                <a:spcPct val="150000"/>
              </a:lnSpc>
            </a:pPr>
            <a:r>
              <a:rPr lang="zh-CN" altLang="en-US" sz="1600" b="1" dirty="0">
                <a:solidFill>
                  <a:srgbClr val="323F4F"/>
                </a:solidFill>
                <a:latin typeface="微软雅黑" panose="020B0503020204020204" pitchFamily="34" charset="-122"/>
                <a:ea typeface="微软雅黑" panose="020B0503020204020204" pitchFamily="34" charset="-122"/>
              </a:rPr>
              <a:t>法一：套公式，</a:t>
            </a:r>
            <a:r>
              <a:rPr lang="en-US" altLang="zh-CN" sz="1600" b="1" dirty="0" err="1">
                <a:solidFill>
                  <a:srgbClr val="323F4F"/>
                </a:solidFill>
                <a:latin typeface="微软雅黑" panose="020B0503020204020204" pitchFamily="34" charset="-122"/>
                <a:ea typeface="微软雅黑" panose="020B0503020204020204" pitchFamily="34" charset="-122"/>
              </a:rPr>
              <a:t>i</a:t>
            </a:r>
            <a:r>
              <a:rPr lang="en-US" altLang="zh-CN" sz="1600" b="1" dirty="0">
                <a:solidFill>
                  <a:srgbClr val="323F4F"/>
                </a:solidFill>
                <a:latin typeface="微软雅黑" panose="020B0503020204020204" pitchFamily="34" charset="-122"/>
                <a:ea typeface="微软雅黑" panose="020B0503020204020204" pitchFamily="34" charset="-122"/>
              </a:rPr>
              <a:t>=j=6</a:t>
            </a:r>
            <a:r>
              <a:rPr lang="zh-CN" altLang="en-US" sz="1600" b="1" dirty="0">
                <a:solidFill>
                  <a:srgbClr val="323F4F"/>
                </a:solidFill>
                <a:latin typeface="微软雅黑" panose="020B0503020204020204" pitchFamily="34" charset="-122"/>
                <a:ea typeface="微软雅黑" panose="020B0503020204020204" pitchFamily="34" charset="-122"/>
              </a:rPr>
              <a:t>，</a:t>
            </a:r>
            <a:r>
              <a:rPr lang="en-US" altLang="zh-CN" sz="1600" b="1" dirty="0">
                <a:solidFill>
                  <a:srgbClr val="323F4F"/>
                </a:solidFill>
                <a:latin typeface="微软雅黑" panose="020B0503020204020204" pitchFamily="34" charset="-122"/>
                <a:ea typeface="微软雅黑" panose="020B0503020204020204" pitchFamily="34" charset="-122"/>
              </a:rPr>
              <a:t>n=12</a:t>
            </a:r>
            <a:r>
              <a:rPr lang="zh-CN" altLang="en-US" sz="1600" b="1" dirty="0">
                <a:solidFill>
                  <a:srgbClr val="323F4F"/>
                </a:solidFill>
                <a:latin typeface="微软雅黑" panose="020B0503020204020204" pitchFamily="34" charset="-122"/>
                <a:ea typeface="微软雅黑" panose="020B0503020204020204" pitchFamily="34" charset="-122"/>
              </a:rPr>
              <a:t>，</a:t>
            </a:r>
            <a:r>
              <a:rPr lang="en-US" altLang="zh-CN" sz="1600" b="1" dirty="0">
                <a:solidFill>
                  <a:srgbClr val="323F4F"/>
                </a:solidFill>
                <a:latin typeface="微软雅黑" panose="020B0503020204020204" pitchFamily="34" charset="-122"/>
                <a:ea typeface="微软雅黑" panose="020B0503020204020204" pitchFamily="34" charset="-122"/>
              </a:rPr>
              <a:t>k=(</a:t>
            </a:r>
            <a:r>
              <a:rPr lang="en-US" altLang="zh-CN" sz="1600" b="1" dirty="0" err="1">
                <a:solidFill>
                  <a:srgbClr val="323F4F"/>
                </a:solidFill>
                <a:latin typeface="微软雅黑" panose="020B0503020204020204" pitchFamily="34" charset="-122"/>
                <a:ea typeface="微软雅黑" panose="020B0503020204020204" pitchFamily="34" charset="-122"/>
              </a:rPr>
              <a:t>i</a:t>
            </a:r>
            <a:r>
              <a:rPr lang="en-US" altLang="zh-CN" sz="1600" b="1" dirty="0">
                <a:solidFill>
                  <a:srgbClr val="323F4F"/>
                </a:solidFill>
                <a:latin typeface="微软雅黑" panose="020B0503020204020204" pitchFamily="34" charset="-122"/>
                <a:ea typeface="微软雅黑" panose="020B0503020204020204" pitchFamily="34" charset="-122"/>
              </a:rPr>
              <a:t>-1)(</a:t>
            </a:r>
            <a:r>
              <a:rPr lang="en-US" altLang="zh-CN" sz="1600" b="1" dirty="0" err="1">
                <a:solidFill>
                  <a:srgbClr val="323F4F"/>
                </a:solidFill>
                <a:latin typeface="微软雅黑" panose="020B0503020204020204" pitchFamily="34" charset="-122"/>
                <a:ea typeface="微软雅黑" panose="020B0503020204020204" pitchFamily="34" charset="-122"/>
              </a:rPr>
              <a:t>2n-i+2</a:t>
            </a:r>
            <a:r>
              <a:rPr lang="en-US" altLang="zh-CN" sz="1600" b="1" dirty="0">
                <a:solidFill>
                  <a:srgbClr val="323F4F"/>
                </a:solidFill>
                <a:latin typeface="微软雅黑" panose="020B0503020204020204" pitchFamily="34" charset="-122"/>
                <a:ea typeface="微软雅黑" panose="020B0503020204020204" pitchFamily="34" charset="-122"/>
              </a:rPr>
              <a:t>)/</a:t>
            </a:r>
            <a:r>
              <a:rPr lang="en-US" altLang="zh-CN" sz="1600" b="1" dirty="0" err="1">
                <a:solidFill>
                  <a:srgbClr val="323F4F"/>
                </a:solidFill>
                <a:latin typeface="微软雅黑" panose="020B0503020204020204" pitchFamily="34" charset="-122"/>
                <a:ea typeface="微软雅黑" panose="020B0503020204020204" pitchFamily="34" charset="-122"/>
              </a:rPr>
              <a:t>2+j-i</a:t>
            </a:r>
            <a:r>
              <a:rPr lang="en-US" altLang="zh-CN" sz="1600" b="1" dirty="0">
                <a:solidFill>
                  <a:srgbClr val="323F4F"/>
                </a:solidFill>
                <a:latin typeface="微软雅黑" panose="020B0503020204020204" pitchFamily="34" charset="-122"/>
                <a:ea typeface="微软雅黑" panose="020B0503020204020204" pitchFamily="34" charset="-122"/>
              </a:rPr>
              <a:t>=5×20/2+6-6=50</a:t>
            </a:r>
            <a:r>
              <a:rPr lang="zh-CN" altLang="en-US" sz="1600" b="1" dirty="0">
                <a:solidFill>
                  <a:srgbClr val="323F4F"/>
                </a:solidFill>
                <a:latin typeface="微软雅黑" panose="020B0503020204020204" pitchFamily="34" charset="-122"/>
                <a:ea typeface="微软雅黑" panose="020B0503020204020204" pitchFamily="34" charset="-122"/>
              </a:rPr>
              <a:t>，</a:t>
            </a:r>
            <a:r>
              <a:rPr lang="en-US" altLang="zh-CN" sz="1600" b="1" dirty="0">
                <a:solidFill>
                  <a:srgbClr val="323F4F"/>
                </a:solidFill>
                <a:latin typeface="微软雅黑" panose="020B0503020204020204" pitchFamily="34" charset="-122"/>
                <a:ea typeface="微软雅黑" panose="020B0503020204020204" pitchFamily="34" charset="-122"/>
              </a:rPr>
              <a:t>A</a:t>
            </a:r>
            <a:r>
              <a:rPr lang="zh-CN" altLang="en-US" sz="1600" b="1" dirty="0">
                <a:solidFill>
                  <a:srgbClr val="323F4F"/>
                </a:solidFill>
                <a:latin typeface="微软雅黑" panose="020B0503020204020204" pitchFamily="34" charset="-122"/>
                <a:ea typeface="微软雅黑" panose="020B0503020204020204" pitchFamily="34" charset="-122"/>
              </a:rPr>
              <a:t>正确</a:t>
            </a:r>
            <a:endParaRPr lang="en-US" altLang="zh-CN" sz="1600" b="1" dirty="0">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rgbClr val="323F4F"/>
                </a:solidFill>
                <a:latin typeface="微软雅黑" panose="020B0503020204020204" pitchFamily="34" charset="-122"/>
                <a:ea typeface="微软雅黑" panose="020B0503020204020204" pitchFamily="34" charset="-122"/>
              </a:rPr>
              <a:t>法二：直接算，          是第</a:t>
            </a:r>
            <a:r>
              <a:rPr lang="en-US" altLang="zh-CN" sz="1600" b="1" dirty="0">
                <a:solidFill>
                  <a:srgbClr val="323F4F"/>
                </a:solidFill>
                <a:latin typeface="微软雅黑" panose="020B0503020204020204" pitchFamily="34" charset="-122"/>
                <a:ea typeface="微软雅黑" panose="020B0503020204020204" pitchFamily="34" charset="-122"/>
              </a:rPr>
              <a:t>12+11+10+9+8+1=51</a:t>
            </a:r>
            <a:r>
              <a:rPr lang="zh-CN" altLang="en-US" sz="1600" b="1" dirty="0">
                <a:solidFill>
                  <a:srgbClr val="323F4F"/>
                </a:solidFill>
                <a:latin typeface="微软雅黑" panose="020B0503020204020204" pitchFamily="34" charset="-122"/>
                <a:ea typeface="微软雅黑" panose="020B0503020204020204" pitchFamily="34" charset="-122"/>
              </a:rPr>
              <a:t>个元素，下标为</a:t>
            </a:r>
            <a:r>
              <a:rPr lang="en-US" altLang="zh-CN" sz="1600" b="1" dirty="0">
                <a:solidFill>
                  <a:srgbClr val="323F4F"/>
                </a:solidFill>
                <a:latin typeface="微软雅黑" panose="020B0503020204020204" pitchFamily="34" charset="-122"/>
                <a:ea typeface="微软雅黑" panose="020B0503020204020204" pitchFamily="34" charset="-122"/>
              </a:rPr>
              <a:t>51-1=50</a:t>
            </a:r>
            <a:r>
              <a:rPr lang="zh-CN" altLang="en-US" sz="1600" b="1" dirty="0">
                <a:solidFill>
                  <a:srgbClr val="323F4F"/>
                </a:solidFill>
                <a:latin typeface="微软雅黑" panose="020B0503020204020204" pitchFamily="34" charset="-122"/>
                <a:ea typeface="微软雅黑" panose="020B0503020204020204" pitchFamily="34" charset="-122"/>
              </a:rPr>
              <a:t>（数组从</a:t>
            </a:r>
            <a:r>
              <a:rPr lang="en-US" altLang="zh-CN" sz="1600" b="1" dirty="0">
                <a:solidFill>
                  <a:srgbClr val="323F4F"/>
                </a:solidFill>
                <a:latin typeface="微软雅黑" panose="020B0503020204020204" pitchFamily="34" charset="-122"/>
                <a:ea typeface="微软雅黑" panose="020B0503020204020204" pitchFamily="34" charset="-122"/>
              </a:rPr>
              <a:t>0</a:t>
            </a:r>
            <a:r>
              <a:rPr lang="zh-CN" altLang="en-US" sz="1600" b="1" dirty="0">
                <a:solidFill>
                  <a:srgbClr val="323F4F"/>
                </a:solidFill>
                <a:latin typeface="微软雅黑" panose="020B0503020204020204" pitchFamily="34" charset="-122"/>
                <a:ea typeface="微软雅黑" panose="020B0503020204020204" pitchFamily="34" charset="-122"/>
              </a:rPr>
              <a:t>开始），</a:t>
            </a:r>
            <a:r>
              <a:rPr lang="en-US" altLang="zh-CN" sz="1600" b="1" dirty="0">
                <a:solidFill>
                  <a:srgbClr val="323F4F"/>
                </a:solidFill>
                <a:latin typeface="微软雅黑" panose="020B0503020204020204" pitchFamily="34" charset="-122"/>
                <a:ea typeface="微软雅黑" panose="020B0503020204020204" pitchFamily="34" charset="-122"/>
              </a:rPr>
              <a:t>A</a:t>
            </a:r>
            <a:r>
              <a:rPr lang="zh-CN" altLang="en-US" sz="1600" b="1" dirty="0">
                <a:solidFill>
                  <a:srgbClr val="323F4F"/>
                </a:solidFill>
                <a:latin typeface="微软雅黑" panose="020B0503020204020204" pitchFamily="34" charset="-122"/>
                <a:ea typeface="微软雅黑" panose="020B0503020204020204" pitchFamily="34" charset="-122"/>
              </a:rPr>
              <a:t>正确</a:t>
            </a:r>
            <a:endParaRPr lang="en-US" altLang="zh-CN" sz="1600" b="1" dirty="0">
              <a:solidFill>
                <a:srgbClr val="323F4F"/>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nvGraphicFramePr>
        <p:xfrm>
          <a:off x="2373861" y="5991921"/>
          <a:ext cx="612775" cy="430212"/>
        </p:xfrm>
        <a:graphic>
          <a:graphicData uri="http://schemas.openxmlformats.org/presentationml/2006/ole">
            <mc:AlternateContent xmlns:mc="http://schemas.openxmlformats.org/markup-compatibility/2006">
              <mc:Choice xmlns:v="urn:schemas-microsoft-com:vml" Requires="v">
                <p:oleObj spid="_x0000_s13" name="AxMath" r:id="rId5" imgW="1143000" imgH="1143000" progId="Equation.AxMath">
                  <p:embed/>
                </p:oleObj>
              </mc:Choice>
              <mc:Fallback>
                <p:oleObj name="AxMath" r:id="rId5" imgW="1143000" imgH="1143000" progId="Equation.AxMath">
                  <p:embed/>
                  <p:pic>
                    <p:nvPicPr>
                      <p:cNvPr id="0" name="对象 6"/>
                      <p:cNvPicPr/>
                      <p:nvPr/>
                    </p:nvPicPr>
                    <p:blipFill>
                      <a:blip r:embed="rId4"/>
                      <a:stretch>
                        <a:fillRect/>
                      </a:stretch>
                    </p:blipFill>
                    <p:spPr>
                      <a:xfrm>
                        <a:off x="2373861" y="5991921"/>
                        <a:ext cx="612775" cy="430212"/>
                      </a:xfrm>
                      <a:prstGeom prst="rect">
                        <a:avLst/>
                      </a:prstGeom>
                    </p:spPr>
                  </p:pic>
                </p:oleObj>
              </mc:Fallback>
            </mc:AlternateContent>
          </a:graphicData>
        </a:graphic>
      </p:graphicFrame>
      <p:sp>
        <p:nvSpPr>
          <p:cNvPr id="15" name="文本框 14"/>
          <p:cNvSpPr txBox="1"/>
          <p:nvPr/>
        </p:nvSpPr>
        <p:spPr>
          <a:xfrm>
            <a:off x="6428136" y="4769165"/>
            <a:ext cx="464185" cy="356235"/>
          </a:xfrm>
          <a:prstGeom prst="rect">
            <a:avLst/>
          </a:prstGeom>
          <a:noFill/>
        </p:spPr>
        <p:txBody>
          <a:bodyPr wrap="square" rtlCol="0">
            <a:no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A</a:t>
            </a:r>
            <a:endParaRPr lang="en-US" altLang="zh-CN" b="1" dirty="0">
              <a:solidFill>
                <a:srgbClr val="FF0000"/>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6"/>
          <a:stretch>
            <a:fillRect/>
          </a:stretch>
        </p:blipFill>
        <p:spPr>
          <a:xfrm>
            <a:off x="8005445" y="3402965"/>
            <a:ext cx="3673475" cy="665480"/>
          </a:xfrm>
          <a:prstGeom prst="rect">
            <a:avLst/>
          </a:prstGeom>
        </p:spPr>
      </p:pic>
      <p:sp>
        <p:nvSpPr>
          <p:cNvPr id="19" name="圆角矩形 8"/>
          <p:cNvSpPr/>
          <p:nvPr/>
        </p:nvSpPr>
        <p:spPr>
          <a:xfrm>
            <a:off x="7910195" y="3346450"/>
            <a:ext cx="3768725" cy="778510"/>
          </a:xfrm>
          <a:prstGeom prst="roundRect">
            <a:avLst/>
          </a:prstGeom>
          <a:solidFill>
            <a:srgbClr val="000000">
              <a:alpha val="0"/>
            </a:srgbClr>
          </a:solid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28345" y="1914525"/>
            <a:ext cx="9354185" cy="1753235"/>
          </a:xfrm>
          <a:prstGeom prst="rect">
            <a:avLst/>
          </a:prstGeom>
          <a:noFill/>
        </p:spPr>
        <p:txBody>
          <a:bodyPr wrap="square" rtlCol="0">
            <a:spAutoFit/>
          </a:bodyPr>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     </a:t>
            </a:r>
            <a:r>
              <a:rPr lang="zh-CN" altLang="en-US" b="1" dirty="0">
                <a:solidFill>
                  <a:srgbClr val="323F4F"/>
                </a:solidFill>
                <a:latin typeface="微软雅黑" panose="020B0503020204020204" pitchFamily="34" charset="-122"/>
                <a:ea typeface="微软雅黑" panose="020B0503020204020204" pitchFamily="34" charset="-122"/>
                <a:sym typeface="+mn-ea"/>
              </a:rPr>
              <a:t>是广义表的元素，既可以是表（称为子表），也可以是数据元素（称为原子）</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endParaRPr lang="zh-CN" altLang="en-US"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表头：广义表的第一个元素，既可以是原子，也可以是列表</a:t>
            </a:r>
            <a:endParaRPr lang="zh-CN" altLang="en-US"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表尾：广义表中</a:t>
            </a:r>
            <a:r>
              <a:rPr lang="zh-CN" altLang="en-US" b="1" dirty="0">
                <a:solidFill>
                  <a:srgbClr val="FF0000"/>
                </a:solidFill>
                <a:latin typeface="微软雅黑" panose="020B0503020204020204" pitchFamily="34" charset="-122"/>
                <a:ea typeface="微软雅黑" panose="020B0503020204020204" pitchFamily="34" charset="-122"/>
                <a:sym typeface="+mn-ea"/>
              </a:rPr>
              <a:t>除表头外的部分</a:t>
            </a:r>
            <a:r>
              <a:rPr lang="zh-CN" altLang="en-US" b="1" dirty="0">
                <a:solidFill>
                  <a:srgbClr val="323F4F"/>
                </a:solidFill>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一定是列表</a:t>
            </a:r>
            <a:r>
              <a:rPr lang="zh-CN" altLang="en-US" b="1" dirty="0">
                <a:solidFill>
                  <a:srgbClr val="323F4F"/>
                </a:solidFill>
                <a:latin typeface="微软雅黑" panose="020B0503020204020204" pitchFamily="34" charset="-122"/>
                <a:ea typeface="微软雅黑" panose="020B0503020204020204" pitchFamily="34" charset="-122"/>
                <a:sym typeface="+mn-ea"/>
              </a:rPr>
              <a:t>      </a:t>
            </a:r>
            <a:endParaRPr 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186431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1.4 </a:t>
            </a:r>
            <a:r>
              <a:rPr lang="zh-CN" altLang="en-US" sz="2800" b="1" dirty="0">
                <a:solidFill>
                  <a:schemeClr val="accent1"/>
                </a:solidFill>
                <a:latin typeface="Times New Roman" panose="02020603050405020304" charset="0"/>
                <a:ea typeface="微软雅黑" panose="020B0503020204020204" pitchFamily="34" charset="-122"/>
              </a:rPr>
              <a:t>数组与广义表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2" name="文本框 1"/>
          <p:cNvSpPr txBox="1"/>
          <p:nvPr/>
        </p:nvSpPr>
        <p:spPr>
          <a:xfrm>
            <a:off x="757555" y="1377315"/>
            <a:ext cx="5621020" cy="506730"/>
          </a:xfrm>
          <a:prstGeom prst="rect">
            <a:avLst/>
          </a:prstGeom>
          <a:noFill/>
        </p:spPr>
        <p:txBody>
          <a:bodyPr wrap="square" rtlCol="0">
            <a:spAutoFit/>
          </a:bodyPr>
          <a:lstStyle/>
          <a:p>
            <a:pPr marL="0" lvl="0" indent="0" fontAlgn="auto">
              <a:lnSpc>
                <a:spcPct val="150000"/>
              </a:lnSpc>
              <a:buNone/>
            </a:pPr>
            <a:r>
              <a:rPr lang="zh-CN" altLang="en-US" b="1">
                <a:solidFill>
                  <a:srgbClr val="323F4F"/>
                </a:solidFill>
                <a:latin typeface="微软雅黑" panose="020B0503020204020204" pitchFamily="34" charset="-122"/>
                <a:ea typeface="微软雅黑" panose="020B0503020204020204" pitchFamily="34" charset="-122"/>
                <a:sym typeface="+mn-ea"/>
              </a:rPr>
              <a:t>广义表：由</a:t>
            </a:r>
            <a:r>
              <a:rPr lang="en-US" altLang="zh-CN" b="1">
                <a:solidFill>
                  <a:srgbClr val="323F4F"/>
                </a:solidFill>
                <a:latin typeface="微软雅黑" panose="020B0503020204020204" pitchFamily="34" charset="-122"/>
                <a:ea typeface="微软雅黑" panose="020B0503020204020204" pitchFamily="34" charset="-122"/>
                <a:sym typeface="+mn-ea"/>
              </a:rPr>
              <a:t>n</a:t>
            </a:r>
            <a:r>
              <a:rPr lang="zh-CN" altLang="en-US" b="1">
                <a:solidFill>
                  <a:srgbClr val="323F4F"/>
                </a:solidFill>
                <a:latin typeface="微软雅黑" panose="020B0503020204020204" pitchFamily="34" charset="-122"/>
                <a:ea typeface="微软雅黑" panose="020B0503020204020204" pitchFamily="34" charset="-122"/>
                <a:sym typeface="+mn-ea"/>
              </a:rPr>
              <a:t>个表元素组成的有限序列：</a:t>
            </a:r>
            <a:endParaRPr lang="zh-CN" altLang="en-US" b="1">
              <a:solidFill>
                <a:srgbClr val="323F4F"/>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757555" y="4168140"/>
            <a:ext cx="3368675" cy="506730"/>
          </a:xfrm>
          <a:prstGeom prst="rect">
            <a:avLst/>
          </a:prstGeom>
          <a:noFill/>
        </p:spPr>
        <p:txBody>
          <a:bodyPr wrap="square" rtlCol="0">
            <a:spAutoFit/>
          </a:bodyPr>
          <a:lstStyle/>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广义表一般采用</a:t>
            </a:r>
            <a:r>
              <a:rPr lang="zh-CN" altLang="en-US" b="1" dirty="0">
                <a:solidFill>
                  <a:srgbClr val="FF0000"/>
                </a:solidFill>
                <a:latin typeface="微软雅黑" panose="020B0503020204020204" pitchFamily="34" charset="-122"/>
                <a:ea typeface="微软雅黑" panose="020B0503020204020204" pitchFamily="34" charset="-122"/>
                <a:sym typeface="+mn-ea"/>
              </a:rPr>
              <a:t>链式</a:t>
            </a:r>
            <a:r>
              <a:rPr lang="zh-CN" altLang="en-US" b="1" dirty="0">
                <a:solidFill>
                  <a:srgbClr val="323F4F"/>
                </a:solidFill>
                <a:latin typeface="微软雅黑" panose="020B0503020204020204" pitchFamily="34" charset="-122"/>
                <a:ea typeface="微软雅黑" panose="020B0503020204020204" pitchFamily="34" charset="-122"/>
                <a:sym typeface="+mn-ea"/>
              </a:rPr>
              <a:t>存储结构</a:t>
            </a:r>
            <a:endParaRPr lang="zh-CN" b="1" dirty="0">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6" name="对象 5"/>
          <p:cNvGraphicFramePr>
            <a:graphicFrameLocks noChangeAspect="1"/>
          </p:cNvGraphicFramePr>
          <p:nvPr/>
        </p:nvGraphicFramePr>
        <p:xfrm>
          <a:off x="4883537" y="1476042"/>
          <a:ext cx="3186529" cy="430212"/>
        </p:xfrm>
        <a:graphic>
          <a:graphicData uri="http://schemas.openxmlformats.org/presentationml/2006/ole">
            <mc:AlternateContent xmlns:mc="http://schemas.openxmlformats.org/markup-compatibility/2006">
              <mc:Choice xmlns:v="urn:schemas-microsoft-com:vml" Requires="v">
                <p:oleObj spid="_x0000_s9" name="AxMath" r:id="rId1" imgW="1143000" imgH="1143000" progId="Equation.AxMath">
                  <p:embed/>
                </p:oleObj>
              </mc:Choice>
              <mc:Fallback>
                <p:oleObj name="AxMath" r:id="rId1" imgW="1143000" imgH="1143000" progId="Equation.AxMath">
                  <p:embed/>
                  <p:pic>
                    <p:nvPicPr>
                      <p:cNvPr id="0" name="对象 8"/>
                      <p:cNvPicPr/>
                      <p:nvPr/>
                    </p:nvPicPr>
                    <p:blipFill>
                      <a:blip r:embed="rId2"/>
                      <a:stretch>
                        <a:fillRect/>
                      </a:stretch>
                    </p:blipFill>
                    <p:spPr>
                      <a:xfrm>
                        <a:off x="4883537" y="1476042"/>
                        <a:ext cx="3186529" cy="430212"/>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821690" y="2032635"/>
          <a:ext cx="273685" cy="372110"/>
        </p:xfrm>
        <a:graphic>
          <a:graphicData uri="http://schemas.openxmlformats.org/presentationml/2006/ole">
            <mc:AlternateContent xmlns:mc="http://schemas.openxmlformats.org/markup-compatibility/2006">
              <mc:Choice xmlns:v="urn:schemas-microsoft-com:vml" Requires="v">
                <p:oleObj spid="_x0000_s7" name="AxMath" r:id="rId3" imgW="156210" imgH="246380" progId="Equation.AxMath">
                  <p:embed/>
                </p:oleObj>
              </mc:Choice>
              <mc:Fallback>
                <p:oleObj name="AxMath" r:id="rId3" imgW="156210" imgH="246380" progId="Equation.AxMath">
                  <p:embed/>
                  <p:pic>
                    <p:nvPicPr>
                      <p:cNvPr id="0" name="对象 8"/>
                      <p:cNvPicPr/>
                      <p:nvPr/>
                    </p:nvPicPr>
                    <p:blipFill>
                      <a:blip r:embed="rId4"/>
                      <a:stretch>
                        <a:fillRect/>
                      </a:stretch>
                    </p:blipFill>
                    <p:spPr>
                      <a:xfrm>
                        <a:off x="821690" y="2032635"/>
                        <a:ext cx="273685" cy="372110"/>
                      </a:xfrm>
                      <a:prstGeom prst="rect">
                        <a:avLst/>
                      </a:prstGeom>
                    </p:spPr>
                  </p:pic>
                </p:oleObj>
              </mc:Fallback>
            </mc:AlternateContent>
          </a:graphicData>
        </a:graphic>
      </p:graphicFrame>
      <p:sp>
        <p:nvSpPr>
          <p:cNvPr id="10" name="文本框 9"/>
          <p:cNvSpPr txBox="1"/>
          <p:nvPr/>
        </p:nvSpPr>
        <p:spPr>
          <a:xfrm>
            <a:off x="7188835" y="2778760"/>
            <a:ext cx="4282440" cy="922020"/>
          </a:xfrm>
          <a:prstGeom prst="rect">
            <a:avLst/>
          </a:prstGeom>
          <a:noFill/>
        </p:spPr>
        <p:txBody>
          <a:bodyPr wrap="square" rtlCol="0">
            <a:spAutoFit/>
          </a:bodyPr>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1. GetHead[((a, b), (c, d))]=(a, b)</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a:p>
            <a:pPr marL="0" lvl="0" indent="0" fontAlgn="auto">
              <a:lnSpc>
                <a:spcPct val="150000"/>
              </a:lnSpc>
              <a:buNone/>
            </a:pPr>
            <a:r>
              <a:rPr lang="en-US" altLang="zh-CN" b="1" dirty="0">
                <a:solidFill>
                  <a:srgbClr val="323F4F"/>
                </a:solidFill>
                <a:latin typeface="微软雅黑" panose="020B0503020204020204" pitchFamily="34" charset="-122"/>
                <a:ea typeface="微软雅黑" panose="020B0503020204020204" pitchFamily="34" charset="-122"/>
                <a:sym typeface="+mn-ea"/>
              </a:rPr>
              <a:t>2. GetTail[(b, k, p, h)]=(k, p, h)</a:t>
            </a:r>
            <a:endParaRPr lang="en-US" alt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757555" y="4986020"/>
            <a:ext cx="949960" cy="506730"/>
          </a:xfrm>
          <a:prstGeom prst="rect">
            <a:avLst/>
          </a:prstGeom>
          <a:noFill/>
        </p:spPr>
        <p:txBody>
          <a:bodyPr wrap="square" rtlCol="0">
            <a:spAutoFit/>
          </a:bodyPr>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表结点</a:t>
            </a:r>
            <a:endParaRPr lang="zh-CN" b="1" dirty="0">
              <a:solidFill>
                <a:srgbClr val="323F4F"/>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757555" y="5713095"/>
            <a:ext cx="1480185" cy="506730"/>
          </a:xfrm>
          <a:prstGeom prst="rect">
            <a:avLst/>
          </a:prstGeom>
          <a:noFill/>
        </p:spPr>
        <p:txBody>
          <a:bodyPr wrap="square" rtlCol="0">
            <a:spAutoFit/>
          </a:bodyPr>
          <a:p>
            <a:pPr marL="0" lvl="0" indent="0" fontAlgn="auto">
              <a:lnSpc>
                <a:spcPct val="150000"/>
              </a:lnSpc>
              <a:buNone/>
            </a:pPr>
            <a:r>
              <a:rPr lang="zh-CN" altLang="en-US" b="1" dirty="0">
                <a:solidFill>
                  <a:srgbClr val="323F4F"/>
                </a:solidFill>
                <a:latin typeface="微软雅黑" panose="020B0503020204020204" pitchFamily="34" charset="-122"/>
                <a:ea typeface="微软雅黑" panose="020B0503020204020204" pitchFamily="34" charset="-122"/>
                <a:sym typeface="+mn-ea"/>
              </a:rPr>
              <a:t>原子结点</a:t>
            </a:r>
            <a:endParaRPr lang="zh-CN" b="1" dirty="0">
              <a:solidFill>
                <a:srgbClr val="323F4F"/>
              </a:solidFill>
              <a:latin typeface="微软雅黑" panose="020B0503020204020204" pitchFamily="34" charset="-122"/>
              <a:ea typeface="微软雅黑" panose="020B0503020204020204" pitchFamily="34" charset="-122"/>
              <a:sym typeface="+mn-ea"/>
            </a:endParaRPr>
          </a:p>
        </p:txBody>
      </p:sp>
      <p:graphicFrame>
        <p:nvGraphicFramePr>
          <p:cNvPr id="260115" name="Group 19"/>
          <p:cNvGraphicFramePr>
            <a:graphicFrameLocks noGrp="1"/>
          </p:cNvGraphicFramePr>
          <p:nvPr>
            <p:custDataLst>
              <p:tags r:id="rId5"/>
            </p:custDataLst>
          </p:nvPr>
        </p:nvGraphicFramePr>
        <p:xfrm>
          <a:off x="2116455" y="5086350"/>
          <a:ext cx="3336290" cy="399415"/>
        </p:xfrm>
        <a:graphic>
          <a:graphicData uri="http://schemas.openxmlformats.org/drawingml/2006/table">
            <a:tbl>
              <a:tblPr/>
              <a:tblGrid>
                <a:gridCol w="1111250"/>
                <a:gridCol w="1113790"/>
                <a:gridCol w="1111250"/>
              </a:tblGrid>
              <a:tr h="39941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rPr>
                        <a:t>Tag=1</a:t>
                      </a:r>
                      <a:endPar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endParaRPr>
                    </a:p>
                  </a:txBody>
                  <a:tcPr marT="45485" marB="454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rPr>
                        <a:t>hp</a:t>
                      </a:r>
                      <a:endParaRPr kumimoji="1" lang="zh-CN" altLang="en-US"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endParaRPr>
                    </a:p>
                  </a:txBody>
                  <a:tcPr marT="45485" marB="454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rPr>
                        <a:t>tp</a:t>
                      </a:r>
                      <a:endPar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endParaRPr>
                    </a:p>
                  </a:txBody>
                  <a:tcPr marT="45485" marB="454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 name="Group 19"/>
          <p:cNvGraphicFramePr>
            <a:graphicFrameLocks noGrp="1"/>
          </p:cNvGraphicFramePr>
          <p:nvPr>
            <p:custDataLst>
              <p:tags r:id="rId6"/>
            </p:custDataLst>
          </p:nvPr>
        </p:nvGraphicFramePr>
        <p:xfrm>
          <a:off x="2116455" y="5820410"/>
          <a:ext cx="3336290" cy="399415"/>
        </p:xfrm>
        <a:graphic>
          <a:graphicData uri="http://schemas.openxmlformats.org/drawingml/2006/table">
            <a:tbl>
              <a:tblPr/>
              <a:tblGrid>
                <a:gridCol w="1111250"/>
                <a:gridCol w="1111250"/>
              </a:tblGrid>
              <a:tr h="39941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rPr>
                        <a:t>Tag=0</a:t>
                      </a:r>
                      <a:endPar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endParaRPr>
                    </a:p>
                  </a:txBody>
                  <a:tcPr marT="45485" marB="454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rPr>
                        <a:t>atom</a:t>
                      </a:r>
                      <a:endParaRPr kumimoji="1" lang="en-US" altLang="zh-CN" sz="1800" b="1" i="0" u="none" strike="noStrike" cap="none" normalizeH="0" baseline="0">
                        <a:ln>
                          <a:noFill/>
                        </a:ln>
                        <a:solidFill>
                          <a:srgbClr val="323F4F"/>
                        </a:solidFill>
                        <a:effectLst/>
                        <a:latin typeface="微软雅黑" panose="020B0503020204020204" pitchFamily="34" charset="-122"/>
                        <a:ea typeface="微软雅黑" panose="020B0503020204020204" pitchFamily="34" charset="-122"/>
                      </a:endParaRPr>
                    </a:p>
                  </a:txBody>
                  <a:tcPr marT="45485" marB="454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 name="文本框 18"/>
          <p:cNvSpPr txBox="1"/>
          <p:nvPr/>
        </p:nvSpPr>
        <p:spPr>
          <a:xfrm>
            <a:off x="4318000" y="4274185"/>
            <a:ext cx="702310" cy="520700"/>
          </a:xfrm>
          <a:prstGeom prst="rect">
            <a:avLst/>
          </a:prstGeom>
          <a:noFill/>
        </p:spPr>
        <p:txBody>
          <a:bodyPr wrap="square" rtlCol="0">
            <a:noAutofit/>
          </a:bodyPr>
          <a:p>
            <a:pP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rPr>
              <a:t>表头</a:t>
            </a:r>
            <a:endParaRPr lang="zh-CN" altLang="en-US" b="1">
              <a:solidFill>
                <a:srgbClr val="FF0000"/>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flipH="1">
            <a:off x="3931285" y="4681855"/>
            <a:ext cx="436245" cy="339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452745" y="4326890"/>
            <a:ext cx="702310" cy="520700"/>
          </a:xfrm>
          <a:prstGeom prst="rect">
            <a:avLst/>
          </a:prstGeom>
          <a:noFill/>
        </p:spPr>
        <p:txBody>
          <a:bodyPr wrap="square" rtlCol="0">
            <a:noAutofit/>
          </a:bodyPr>
          <a:p>
            <a:pP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rPr>
              <a:t>表尾</a:t>
            </a:r>
            <a:endParaRPr lang="zh-CN" altLang="en-US" b="1">
              <a:solidFill>
                <a:srgbClr val="FF0000"/>
              </a:solidFill>
              <a:latin typeface="微软雅黑" panose="020B0503020204020204" pitchFamily="34" charset="-122"/>
              <a:ea typeface="微软雅黑" panose="020B0503020204020204" pitchFamily="34" charset="-122"/>
            </a:endParaRPr>
          </a:p>
        </p:txBody>
      </p:sp>
      <p:cxnSp>
        <p:nvCxnSpPr>
          <p:cNvPr id="23" name="直接箭头连接符 22"/>
          <p:cNvCxnSpPr/>
          <p:nvPr/>
        </p:nvCxnSpPr>
        <p:spPr>
          <a:xfrm flipH="1">
            <a:off x="5084445" y="4742815"/>
            <a:ext cx="391795" cy="2870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7"/>
          <a:stretch>
            <a:fillRect/>
          </a:stretch>
        </p:blipFill>
        <p:spPr>
          <a:xfrm>
            <a:off x="6450330" y="3983355"/>
            <a:ext cx="5020945" cy="2606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9F754DE-2CAD-44b6-B708-469DEB6407EB-1" descr="wpp"/>
          <p:cNvPicPr>
            <a:picLocks noChangeAspect="1"/>
          </p:cNvPicPr>
          <p:nvPr/>
        </p:nvPicPr>
        <p:blipFill>
          <a:blip r:embed="rId1"/>
          <a:stretch>
            <a:fillRect/>
          </a:stretch>
        </p:blipFill>
        <p:spPr>
          <a:xfrm>
            <a:off x="1988185" y="1929130"/>
            <a:ext cx="8214995" cy="4051935"/>
          </a:xfrm>
          <a:prstGeom prst="rect">
            <a:avLst/>
          </a:prstGeom>
        </p:spPr>
      </p:pic>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文本框 40"/>
          <p:cNvSpPr txBox="1"/>
          <p:nvPr/>
        </p:nvSpPr>
        <p:spPr>
          <a:xfrm>
            <a:off x="4712970" y="662305"/>
            <a:ext cx="2766060" cy="860425"/>
          </a:xfrm>
          <a:prstGeom prst="rect">
            <a:avLst/>
          </a:prstGeom>
          <a:noFill/>
        </p:spPr>
        <p:txBody>
          <a:bodyPr wrap="square" rtlCol="0">
            <a:spAutoFit/>
          </a:bodyPr>
          <a:lstStyle/>
          <a:p>
            <a:pPr algn="ctr">
              <a:lnSpc>
                <a:spcPct val="125000"/>
              </a:lnSpc>
            </a:pPr>
            <a:r>
              <a:rPr lang="zh-CN" altLang="en-US" sz="4000" b="1" spc="300" dirty="0">
                <a:solidFill>
                  <a:schemeClr val="accent1"/>
                </a:solidFill>
                <a:latin typeface="Times New Roman" panose="02020603050405020304" charset="0"/>
                <a:ea typeface="微软雅黑" panose="020B0503020204020204" pitchFamily="34" charset="-122"/>
                <a:cs typeface="Arial" panose="020B0604020202020204" pitchFamily="34" charset="0"/>
              </a:rPr>
              <a:t>主要内容</a:t>
            </a:r>
            <a:endParaRPr lang="zh-CN" altLang="en-US" sz="4000" b="1" spc="300" dirty="0">
              <a:solidFill>
                <a:schemeClr val="accent1"/>
              </a:solidFill>
              <a:latin typeface="Times New Roman" panose="02020603050405020304" charset="0"/>
              <a:ea typeface="微软雅黑" panose="020B0503020204020204" pitchFamily="34" charset="-122"/>
              <a:cs typeface="Arial" panose="020B0604020202020204" pitchFamily="34" charset="0"/>
            </a:endParaRPr>
          </a:p>
        </p:txBody>
      </p:sp>
      <p:sp>
        <p:nvSpPr>
          <p:cNvPr id="40" name="文本框 39"/>
          <p:cNvSpPr txBox="1"/>
          <p:nvPr/>
        </p:nvSpPr>
        <p:spPr>
          <a:xfrm>
            <a:off x="5322321" y="1560551"/>
            <a:ext cx="1547068" cy="368300"/>
          </a:xfrm>
          <a:prstGeom prst="rect">
            <a:avLst/>
          </a:prstGeom>
          <a:noFill/>
        </p:spPr>
        <p:txBody>
          <a:bodyPr wrap="square" rtlCol="0">
            <a:spAutoFit/>
          </a:bodyPr>
          <a:lstStyle/>
          <a:p>
            <a:pPr algn="dist"/>
            <a:r>
              <a:rPr lang="en-US" altLang="zh-CN" b="1" dirty="0">
                <a:solidFill>
                  <a:schemeClr val="accent1"/>
                </a:solidFill>
                <a:latin typeface="Times New Roman" panose="02020603050405020304" charset="0"/>
                <a:ea typeface="微软雅黑" panose="020B0503020204020204" pitchFamily="34" charset="-122"/>
                <a:cs typeface="Arial" panose="020B0604020202020204" pitchFamily="34" charset="0"/>
              </a:rPr>
              <a:t>CONTENTS</a:t>
            </a:r>
            <a:endParaRPr lang="en-US" altLang="zh-CN" b="1" dirty="0">
              <a:solidFill>
                <a:schemeClr val="accent1"/>
              </a:solidFill>
              <a:latin typeface="Times New Roman" panose="02020603050405020304" charset="0"/>
              <a:ea typeface="微软雅黑" panose="020B0503020204020204" pitchFamily="34"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grpSp>
        <p:nvGrpSpPr>
          <p:cNvPr id="45" name="组合 44"/>
          <p:cNvGrpSpPr/>
          <p:nvPr/>
        </p:nvGrpSpPr>
        <p:grpSpPr>
          <a:xfrm>
            <a:off x="2962277" y="2186980"/>
            <a:ext cx="6268085" cy="1896885"/>
            <a:chOff x="3051177" y="3434660"/>
            <a:chExt cx="6268085" cy="1896885"/>
          </a:xfrm>
        </p:grpSpPr>
        <p:sp>
          <p:nvSpPr>
            <p:cNvPr id="46" name="文本框 45"/>
            <p:cNvSpPr txBox="1"/>
            <p:nvPr/>
          </p:nvSpPr>
          <p:spPr>
            <a:xfrm>
              <a:off x="5280461" y="3434660"/>
              <a:ext cx="161207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b="1" spc="300" dirty="0">
                  <a:solidFill>
                    <a:schemeClr val="accent1"/>
                  </a:solidFill>
                  <a:latin typeface="Times New Roman" panose="02020603050405020304" charset="0"/>
                  <a:ea typeface="微软雅黑" panose="020B0503020204020204" pitchFamily="34" charset="-122"/>
                </a:rPr>
                <a:t>02</a:t>
              </a:r>
              <a:endParaRPr lang="en-US" altLang="zh-CN" sz="3200" b="1" spc="300" dirty="0">
                <a:solidFill>
                  <a:schemeClr val="accent1"/>
                </a:solidFill>
                <a:latin typeface="Times New Roman" panose="02020603050405020304" charset="0"/>
                <a:ea typeface="微软雅黑" panose="020B0503020204020204" pitchFamily="34" charset="-122"/>
              </a:endParaRPr>
            </a:p>
          </p:txBody>
        </p:sp>
        <p:cxnSp>
          <p:nvCxnSpPr>
            <p:cNvPr id="47" name="直接连接符 46"/>
            <p:cNvCxnSpPr/>
            <p:nvPr/>
          </p:nvCxnSpPr>
          <p:spPr>
            <a:xfrm>
              <a:off x="6444967" y="3888144"/>
              <a:ext cx="17693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7642" y="3888144"/>
              <a:ext cx="16530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7642" y="5331545"/>
              <a:ext cx="42367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051177" y="4317945"/>
              <a:ext cx="6268085" cy="706755"/>
            </a:xfrm>
            <a:prstGeom prst="rect">
              <a:avLst/>
            </a:prstGeom>
            <a:noFill/>
          </p:spPr>
          <p:txBody>
            <a:bodyPr vert="horz" wrap="square" rtlCol="0">
              <a:spAutoFit/>
            </a:bodyPr>
            <a:lstStyle/>
            <a:p>
              <a:pPr algn="ctr"/>
              <a:r>
                <a:rPr lang="zh-CN" altLang="en-US" sz="4000" b="1" spc="600" dirty="0">
                  <a:solidFill>
                    <a:schemeClr val="accent1"/>
                  </a:solidFill>
                  <a:latin typeface="Times New Roman" panose="02020603050405020304" charset="0"/>
                  <a:ea typeface="微软雅黑" panose="020B0503020204020204" pitchFamily="34" charset="-122"/>
                </a:rPr>
                <a:t>算法设计题</a:t>
              </a:r>
              <a:endParaRPr lang="zh-CN" altLang="en-US" sz="4000" b="1" spc="600" dirty="0">
                <a:solidFill>
                  <a:schemeClr val="accent1"/>
                </a:solidFill>
                <a:latin typeface="Times New Roman" panose="02020603050405020304" charset="0"/>
                <a:ea typeface="微软雅黑" panose="020B0503020204020204" pitchFamily="3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2.1</a:t>
            </a:r>
            <a:r>
              <a:rPr lang="en-US" sz="2800" b="1" dirty="0">
                <a:solidFill>
                  <a:schemeClr val="accent1"/>
                </a:solidFill>
                <a:latin typeface="Times New Roman" panose="02020603050405020304" charset="0"/>
                <a:ea typeface="微软雅黑" panose="020B0503020204020204" pitchFamily="34" charset="-122"/>
              </a:rPr>
              <a:t> </a:t>
            </a:r>
            <a:r>
              <a:rPr lang="zh-CN" altLang="en-US" sz="2800" b="1" dirty="0">
                <a:solidFill>
                  <a:schemeClr val="accent1"/>
                </a:solidFill>
                <a:latin typeface="Times New Roman" panose="02020603050405020304" charset="0"/>
                <a:ea typeface="微软雅黑" panose="020B0503020204020204" pitchFamily="34" charset="-122"/>
              </a:rPr>
              <a:t>顺序表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35025" y="1316355"/>
            <a:ext cx="9911715" cy="676275"/>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1</a:t>
            </a:r>
            <a:r>
              <a:rPr lang="zh-CN" altLang="en-US" b="1">
                <a:solidFill>
                  <a:srgbClr val="323F4F"/>
                </a:solidFill>
                <a:latin typeface="微软雅黑" panose="020B0503020204020204" pitchFamily="34" charset="-122"/>
                <a:ea typeface="微软雅黑" panose="020B0503020204020204" pitchFamily="34" charset="-122"/>
              </a:rPr>
              <a:t>：设计一个高效算法，将顺序表</a:t>
            </a:r>
            <a:r>
              <a:rPr lang="en-US" altLang="zh-CN" b="1">
                <a:solidFill>
                  <a:srgbClr val="323F4F"/>
                </a:solidFill>
                <a:latin typeface="微软雅黑" panose="020B0503020204020204" pitchFamily="34" charset="-122"/>
                <a:ea typeface="微软雅黑" panose="020B0503020204020204" pitchFamily="34" charset="-122"/>
              </a:rPr>
              <a:t>L</a:t>
            </a:r>
            <a:r>
              <a:rPr lang="zh-CN" altLang="en-US" b="1">
                <a:solidFill>
                  <a:srgbClr val="323F4F"/>
                </a:solidFill>
                <a:latin typeface="微软雅黑" panose="020B0503020204020204" pitchFamily="34" charset="-122"/>
                <a:ea typeface="微软雅黑" panose="020B0503020204020204" pitchFamily="34" charset="-122"/>
              </a:rPr>
              <a:t>的所有元素逆置</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5025" y="1930400"/>
            <a:ext cx="6745605" cy="657225"/>
          </a:xfrm>
          <a:prstGeom prst="rect">
            <a:avLst/>
          </a:prstGeom>
          <a:noFill/>
        </p:spPr>
        <p:txBody>
          <a:bodyPr wrap="square" rtlCol="0">
            <a:noAutofit/>
          </a:bodyPr>
          <a:lstStyle/>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思路：头部设一个指针，尾部设一个指针，交换元素后向中间挪动</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5025" y="2974975"/>
            <a:ext cx="9911715" cy="1155065"/>
          </a:xfrm>
          <a:prstGeom prst="rect">
            <a:avLst/>
          </a:prstGeom>
          <a:noFill/>
        </p:spPr>
        <p:txBody>
          <a:bodyPr wrap="square" rtlCol="0">
            <a:noAutofit/>
          </a:bodyPr>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2</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对长度为</a:t>
            </a:r>
            <a:r>
              <a:rPr lang="en-US" altLang="zh-CN" b="1">
                <a:solidFill>
                  <a:srgbClr val="323F4F"/>
                </a:solidFill>
                <a:latin typeface="微软雅黑" panose="020B0503020204020204" pitchFamily="34" charset="-122"/>
                <a:ea typeface="微软雅黑" panose="020B0503020204020204" pitchFamily="34" charset="-122"/>
              </a:rPr>
              <a:t>n</a:t>
            </a:r>
            <a:r>
              <a:rPr lang="zh-CN" altLang="en-US" b="1">
                <a:solidFill>
                  <a:srgbClr val="323F4F"/>
                </a:solidFill>
                <a:latin typeface="微软雅黑" panose="020B0503020204020204" pitchFamily="34" charset="-122"/>
                <a:ea typeface="微软雅黑" panose="020B0503020204020204" pitchFamily="34" charset="-122"/>
              </a:rPr>
              <a:t>的顺序表</a:t>
            </a:r>
            <a:r>
              <a:rPr lang="en-US" altLang="zh-CN" b="1">
                <a:solidFill>
                  <a:srgbClr val="323F4F"/>
                </a:solidFill>
                <a:latin typeface="微软雅黑" panose="020B0503020204020204" pitchFamily="34" charset="-122"/>
                <a:ea typeface="微软雅黑" panose="020B0503020204020204" pitchFamily="34" charset="-122"/>
              </a:rPr>
              <a:t>L</a:t>
            </a:r>
            <a:r>
              <a:rPr lang="zh-CN" altLang="en-US" b="1">
                <a:solidFill>
                  <a:srgbClr val="323F4F"/>
                </a:solidFill>
                <a:latin typeface="微软雅黑" panose="020B0503020204020204" pitchFamily="34" charset="-122"/>
                <a:ea typeface="微软雅黑" panose="020B0503020204020204" pitchFamily="34" charset="-122"/>
              </a:rPr>
              <a:t>，编写一个时间复杂度为</a:t>
            </a:r>
            <a:r>
              <a:rPr lang="en-US" altLang="zh-CN" b="1">
                <a:solidFill>
                  <a:srgbClr val="323F4F"/>
                </a:solidFill>
                <a:latin typeface="微软雅黑" panose="020B0503020204020204" pitchFamily="34" charset="-122"/>
                <a:ea typeface="微软雅黑" panose="020B0503020204020204" pitchFamily="34" charset="-122"/>
              </a:rPr>
              <a:t>O(n)</a:t>
            </a:r>
            <a:r>
              <a:rPr lang="zh-CN" altLang="en-US" b="1">
                <a:solidFill>
                  <a:srgbClr val="323F4F"/>
                </a:solidFill>
                <a:latin typeface="微软雅黑" panose="020B0503020204020204" pitchFamily="34" charset="-122"/>
                <a:ea typeface="微软雅黑" panose="020B0503020204020204" pitchFamily="34" charset="-122"/>
              </a:rPr>
              <a:t>，空间复杂度为</a:t>
            </a:r>
            <a:r>
              <a:rPr lang="en-US" altLang="zh-CN" b="1">
                <a:solidFill>
                  <a:srgbClr val="323F4F"/>
                </a:solidFill>
                <a:latin typeface="微软雅黑" panose="020B0503020204020204" pitchFamily="34" charset="-122"/>
                <a:ea typeface="微软雅黑" panose="020B0503020204020204" pitchFamily="34" charset="-122"/>
              </a:rPr>
              <a:t>O(1)</a:t>
            </a:r>
            <a:r>
              <a:rPr lang="zh-CN" altLang="en-US" b="1">
                <a:solidFill>
                  <a:srgbClr val="323F4F"/>
                </a:solidFill>
                <a:latin typeface="微软雅黑" panose="020B0503020204020204" pitchFamily="34" charset="-122"/>
                <a:ea typeface="微软雅黑" panose="020B0503020204020204" pitchFamily="34" charset="-122"/>
              </a:rPr>
              <a:t>的算法，该算法删除线性表中所有值为</a:t>
            </a:r>
            <a:r>
              <a:rPr lang="en-US" altLang="zh-CN" b="1">
                <a:solidFill>
                  <a:srgbClr val="323F4F"/>
                </a:solidFill>
                <a:latin typeface="微软雅黑" panose="020B0503020204020204" pitchFamily="34" charset="-122"/>
                <a:ea typeface="微软雅黑" panose="020B0503020204020204" pitchFamily="34" charset="-122"/>
              </a:rPr>
              <a:t>x</a:t>
            </a:r>
            <a:r>
              <a:rPr lang="zh-CN" altLang="en-US" b="1">
                <a:solidFill>
                  <a:srgbClr val="323F4F"/>
                </a:solidFill>
                <a:latin typeface="微软雅黑" panose="020B0503020204020204" pitchFamily="34" charset="-122"/>
                <a:ea typeface="微软雅黑" panose="020B0503020204020204" pitchFamily="34" charset="-122"/>
              </a:rPr>
              <a:t>的数据元素。</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35025" y="4130040"/>
            <a:ext cx="8625840" cy="65722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思路：记录前移量</a:t>
            </a:r>
            <a:r>
              <a:rPr lang="en-US" altLang="zh-CN" sz="1600" b="1">
                <a:solidFill>
                  <a:srgbClr val="FF0000"/>
                </a:solidFill>
                <a:latin typeface="微软雅黑" panose="020B0503020204020204" pitchFamily="34" charset="-122"/>
                <a:ea typeface="微软雅黑" panose="020B0503020204020204" pitchFamily="34" charset="-122"/>
              </a:rPr>
              <a:t>k</a:t>
            </a:r>
            <a:r>
              <a:rPr lang="zh-CN" altLang="en-US" sz="1600" b="1">
                <a:solidFill>
                  <a:srgbClr val="FF0000"/>
                </a:solidFill>
                <a:latin typeface="微软雅黑" panose="020B0503020204020204" pitchFamily="34" charset="-122"/>
                <a:ea typeface="微软雅黑" panose="020B0503020204020204" pitchFamily="34" charset="-122"/>
              </a:rPr>
              <a:t>，若当前位置元素与</a:t>
            </a:r>
            <a:r>
              <a:rPr lang="en-US" altLang="zh-CN" sz="1600" b="1">
                <a:solidFill>
                  <a:srgbClr val="FF0000"/>
                </a:solidFill>
                <a:latin typeface="微软雅黑" panose="020B0503020204020204" pitchFamily="34" charset="-122"/>
                <a:ea typeface="微软雅黑" panose="020B0503020204020204" pitchFamily="34" charset="-122"/>
              </a:rPr>
              <a:t>x</a:t>
            </a:r>
            <a:r>
              <a:rPr lang="zh-CN" altLang="en-US" sz="1600" b="1">
                <a:solidFill>
                  <a:srgbClr val="FF0000"/>
                </a:solidFill>
                <a:latin typeface="微软雅黑" panose="020B0503020204020204" pitchFamily="34" charset="-122"/>
                <a:ea typeface="微软雅黑" panose="020B0503020204020204" pitchFamily="34" charset="-122"/>
              </a:rPr>
              <a:t>相同则</a:t>
            </a:r>
            <a:r>
              <a:rPr lang="en-US" altLang="zh-CN" sz="1600" b="1">
                <a:solidFill>
                  <a:srgbClr val="FF0000"/>
                </a:solidFill>
                <a:latin typeface="微软雅黑" panose="020B0503020204020204" pitchFamily="34" charset="-122"/>
                <a:ea typeface="微软雅黑" panose="020B0503020204020204" pitchFamily="34" charset="-122"/>
              </a:rPr>
              <a:t>k+1</a:t>
            </a:r>
            <a:r>
              <a:rPr lang="zh-CN" altLang="en-US" sz="1600" b="1">
                <a:solidFill>
                  <a:srgbClr val="FF0000"/>
                </a:solidFill>
                <a:latin typeface="微软雅黑" panose="020B0503020204020204" pitchFamily="34" charset="-122"/>
                <a:ea typeface="微软雅黑" panose="020B0503020204020204" pitchFamily="34" charset="-122"/>
              </a:rPr>
              <a:t>，否则前移</a:t>
            </a:r>
            <a:r>
              <a:rPr lang="en-US" altLang="zh-CN" sz="1600" b="1">
                <a:solidFill>
                  <a:srgbClr val="FF0000"/>
                </a:solidFill>
                <a:latin typeface="微软雅黑" panose="020B0503020204020204" pitchFamily="34" charset="-122"/>
                <a:ea typeface="微软雅黑" panose="020B0503020204020204" pitchFamily="34" charset="-122"/>
              </a:rPr>
              <a:t>k</a:t>
            </a:r>
            <a:r>
              <a:rPr lang="zh-CN" altLang="en-US" sz="1600" b="1">
                <a:solidFill>
                  <a:srgbClr val="FF0000"/>
                </a:solidFill>
                <a:latin typeface="微软雅黑" panose="020B0503020204020204" pitchFamily="34" charset="-122"/>
                <a:ea typeface="微软雅黑" panose="020B0503020204020204" pitchFamily="34" charset="-122"/>
              </a:rPr>
              <a:t>位，最后修改数组的长度</a:t>
            </a:r>
            <a:endParaRPr lang="zh-CN" altLang="en-US" sz="1600" b="1">
              <a:solidFill>
                <a:srgbClr val="FF0000"/>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7527290" y="3643630"/>
          <a:ext cx="3500120" cy="373380"/>
        </p:xfrm>
        <a:graphic>
          <a:graphicData uri="http://schemas.openxmlformats.org/drawingml/2006/table">
            <a:tbl>
              <a:tblPr firstRow="1" bandRow="1">
                <a:tableStyleId>{5C22544A-7EE6-4342-B048-85BDC9FD1C3A}</a:tableStyleId>
              </a:tblPr>
              <a:tblGrid>
                <a:gridCol w="437515"/>
                <a:gridCol w="437515"/>
                <a:gridCol w="437515"/>
                <a:gridCol w="437515"/>
                <a:gridCol w="437515"/>
                <a:gridCol w="437515"/>
                <a:gridCol w="437515"/>
                <a:gridCol w="437515"/>
              </a:tblGrid>
              <a:tr h="373380">
                <a:tc>
                  <a:txBody>
                    <a:bodyPr/>
                    <a:p>
                      <a:pPr algn="ctr">
                        <a:buNone/>
                      </a:pPr>
                      <a:r>
                        <a:rPr lang="en-US" altLang="zh-CN">
                          <a:solidFill>
                            <a:srgbClr val="323F4F"/>
                          </a:solidFill>
                        </a:rPr>
                        <a:t>2</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8</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6</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2</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3</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5</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2</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4</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6" name="文本框 5"/>
          <p:cNvSpPr txBox="1"/>
          <p:nvPr/>
        </p:nvSpPr>
        <p:spPr>
          <a:xfrm>
            <a:off x="6786245" y="3562985"/>
            <a:ext cx="688975" cy="535305"/>
          </a:xfrm>
          <a:prstGeom prst="rect">
            <a:avLst/>
          </a:prstGeom>
          <a:noFill/>
        </p:spPr>
        <p:txBody>
          <a:bodyPr wrap="square" rtlCol="0">
            <a:noAutofit/>
          </a:bodyPr>
          <a:p>
            <a:pPr fontAlgn="auto">
              <a:lnSpc>
                <a:spcPct val="150000"/>
              </a:lnSpc>
            </a:pPr>
            <a:r>
              <a:rPr lang="en-US" altLang="zh-CN" sz="1600" b="1">
                <a:solidFill>
                  <a:srgbClr val="FF0000"/>
                </a:solidFill>
                <a:latin typeface="微软雅黑" panose="020B0503020204020204" pitchFamily="34" charset="-122"/>
                <a:ea typeface="微软雅黑" panose="020B0503020204020204" pitchFamily="34" charset="-122"/>
              </a:rPr>
              <a:t>x=2</a:t>
            </a:r>
            <a:endParaRPr lang="en-US" altLang="zh-CN" sz="16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35025" y="5004435"/>
            <a:ext cx="9911715" cy="676275"/>
          </a:xfrm>
          <a:prstGeom prst="rect">
            <a:avLst/>
          </a:prstGeom>
          <a:noFill/>
        </p:spPr>
        <p:txBody>
          <a:bodyPr wrap="square" rtlCol="0">
            <a:noAutofit/>
          </a:bodyPr>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3</a:t>
            </a:r>
            <a:r>
              <a:rPr lang="zh-CN" altLang="en-US" b="1">
                <a:solidFill>
                  <a:srgbClr val="323F4F"/>
                </a:solidFill>
                <a:latin typeface="微软雅黑" panose="020B0503020204020204" pitchFamily="34" charset="-122"/>
                <a:ea typeface="微软雅黑" panose="020B0503020204020204" pitchFamily="34" charset="-122"/>
              </a:rPr>
              <a:t>：从有序顺序表中删除所有值重复的元素，使表中所有元素的值均不同。</a:t>
            </a:r>
            <a:endParaRPr lang="en-US" b="1">
              <a:solidFill>
                <a:srgbClr val="323F4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5025" y="5588635"/>
            <a:ext cx="5727065" cy="86550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思路：类似直接插入排序的思想，判断当前元素是否与新有序</a:t>
            </a:r>
            <a:endParaRPr lang="zh-CN" sz="1600" b="1">
              <a:solidFill>
                <a:srgbClr val="FF0000"/>
              </a:solidFill>
              <a:latin typeface="微软雅黑" panose="020B0503020204020204" pitchFamily="34" charset="-122"/>
              <a:ea typeface="微软雅黑" panose="020B0503020204020204" pitchFamily="34" charset="-122"/>
            </a:endParaRPr>
          </a:p>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 </a:t>
            </a:r>
            <a:r>
              <a:rPr lang="en-US" altLang="zh-CN" sz="1600" b="1">
                <a:solidFill>
                  <a:srgbClr val="FF0000"/>
                </a:solidFill>
                <a:latin typeface="微软雅黑" panose="020B0503020204020204" pitchFamily="34" charset="-122"/>
                <a:ea typeface="微软雅黑" panose="020B0503020204020204" pitchFamily="34" charset="-122"/>
              </a:rPr>
              <a:t>         </a:t>
            </a:r>
            <a:r>
              <a:rPr lang="zh-CN" sz="1600" b="1">
                <a:solidFill>
                  <a:srgbClr val="FF0000"/>
                </a:solidFill>
                <a:latin typeface="微软雅黑" panose="020B0503020204020204" pitchFamily="34" charset="-122"/>
                <a:ea typeface="微软雅黑" panose="020B0503020204020204" pitchFamily="34" charset="-122"/>
              </a:rPr>
              <a:t>表最后一个元素相同，最后修改数组的长度</a:t>
            </a:r>
            <a:endParaRPr lang="zh-CN" sz="1600" b="1">
              <a:solidFill>
                <a:srgbClr val="FF0000"/>
              </a:solidFill>
              <a:latin typeface="微软雅黑" panose="020B0503020204020204" pitchFamily="34" charset="-122"/>
              <a:ea typeface="微软雅黑" panose="020B0503020204020204" pitchFamily="34" charset="-122"/>
            </a:endParaRPr>
          </a:p>
        </p:txBody>
      </p:sp>
      <p:graphicFrame>
        <p:nvGraphicFramePr>
          <p:cNvPr id="10" name="表格 9"/>
          <p:cNvGraphicFramePr/>
          <p:nvPr>
            <p:custDataLst>
              <p:tags r:id="rId2"/>
            </p:custDataLst>
          </p:nvPr>
        </p:nvGraphicFramePr>
        <p:xfrm>
          <a:off x="6960870" y="5623560"/>
          <a:ext cx="4120515" cy="365760"/>
        </p:xfrm>
        <a:graphic>
          <a:graphicData uri="http://schemas.openxmlformats.org/drawingml/2006/table">
            <a:tbl>
              <a:tblPr firstRow="1" bandRow="1">
                <a:tableStyleId>{5C22544A-7EE6-4342-B048-85BDC9FD1C3A}</a:tableStyleId>
              </a:tblPr>
              <a:tblGrid>
                <a:gridCol w="412052"/>
                <a:gridCol w="412051"/>
                <a:gridCol w="412052"/>
                <a:gridCol w="412051"/>
                <a:gridCol w="412052"/>
                <a:gridCol w="412051"/>
                <a:gridCol w="412052"/>
                <a:gridCol w="412051"/>
                <a:gridCol w="412052"/>
                <a:gridCol w="412051"/>
              </a:tblGrid>
              <a:tr h="365760">
                <a:tc>
                  <a:txBody>
                    <a:bodyPr/>
                    <a:p>
                      <a:pPr algn="ctr">
                        <a:buNone/>
                      </a:pPr>
                      <a:r>
                        <a:rPr lang="en-US" altLang="zh-CN">
                          <a:solidFill>
                            <a:srgbClr val="323F4F"/>
                          </a:solidFill>
                        </a:rPr>
                        <a:t>1</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2</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2</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3</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5</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6</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6</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6</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7</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9</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cxnSp>
        <p:nvCxnSpPr>
          <p:cNvPr id="20" name="直接箭头连接符 19"/>
          <p:cNvCxnSpPr/>
          <p:nvPr/>
        </p:nvCxnSpPr>
        <p:spPr>
          <a:xfrm flipV="1">
            <a:off x="7580630" y="6087110"/>
            <a:ext cx="8255" cy="2133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7994015" y="6087110"/>
            <a:ext cx="8255" cy="2133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6" grpId="1"/>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2.1</a:t>
            </a:r>
            <a:r>
              <a:rPr lang="en-US" sz="2800" b="1" dirty="0">
                <a:solidFill>
                  <a:schemeClr val="accent1"/>
                </a:solidFill>
                <a:latin typeface="Times New Roman" panose="02020603050405020304" charset="0"/>
                <a:ea typeface="微软雅黑" panose="020B0503020204020204" pitchFamily="34" charset="-122"/>
              </a:rPr>
              <a:t> </a:t>
            </a:r>
            <a:r>
              <a:rPr lang="zh-CN" altLang="en-US" sz="2800" b="1" dirty="0">
                <a:solidFill>
                  <a:schemeClr val="accent1"/>
                </a:solidFill>
                <a:latin typeface="Times New Roman" panose="02020603050405020304" charset="0"/>
                <a:ea typeface="微软雅黑" panose="020B0503020204020204" pitchFamily="34" charset="-122"/>
              </a:rPr>
              <a:t>顺序表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35025" y="1316355"/>
            <a:ext cx="9911715" cy="1334770"/>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4</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设将</a:t>
            </a:r>
            <a:r>
              <a:rPr lang="en-US" altLang="zh-CN" b="1">
                <a:solidFill>
                  <a:srgbClr val="323F4F"/>
                </a:solidFill>
                <a:latin typeface="微软雅黑" panose="020B0503020204020204" pitchFamily="34" charset="-122"/>
                <a:ea typeface="微软雅黑" panose="020B0503020204020204" pitchFamily="34" charset="-122"/>
              </a:rPr>
              <a:t>n(n&gt;1)</a:t>
            </a:r>
            <a:r>
              <a:rPr lang="zh-CN" altLang="en-US" b="1">
                <a:solidFill>
                  <a:srgbClr val="323F4F"/>
                </a:solidFill>
                <a:latin typeface="微软雅黑" panose="020B0503020204020204" pitchFamily="34" charset="-122"/>
                <a:ea typeface="微软雅黑" panose="020B0503020204020204" pitchFamily="34" charset="-122"/>
              </a:rPr>
              <a:t>个整数存放到一维数组</a:t>
            </a:r>
            <a:r>
              <a:rPr lang="en-US" altLang="zh-CN" b="1">
                <a:solidFill>
                  <a:srgbClr val="323F4F"/>
                </a:solidFill>
                <a:latin typeface="微软雅黑" panose="020B0503020204020204" pitchFamily="34" charset="-122"/>
                <a:ea typeface="微软雅黑" panose="020B0503020204020204" pitchFamily="34" charset="-122"/>
              </a:rPr>
              <a:t>R</a:t>
            </a:r>
            <a:r>
              <a:rPr lang="zh-CN" altLang="en-US" b="1">
                <a:solidFill>
                  <a:srgbClr val="323F4F"/>
                </a:solidFill>
                <a:latin typeface="微软雅黑" panose="020B0503020204020204" pitchFamily="34" charset="-122"/>
                <a:ea typeface="微软雅黑" panose="020B0503020204020204" pitchFamily="34" charset="-122"/>
              </a:rPr>
              <a:t>中。设计一个在时间和空间两方面都尽可能高效的算法，将</a:t>
            </a:r>
            <a:r>
              <a:rPr lang="en-US" altLang="zh-CN" b="1">
                <a:solidFill>
                  <a:srgbClr val="323F4F"/>
                </a:solidFill>
                <a:latin typeface="微软雅黑" panose="020B0503020204020204" pitchFamily="34" charset="-122"/>
                <a:ea typeface="微软雅黑" panose="020B0503020204020204" pitchFamily="34" charset="-122"/>
              </a:rPr>
              <a:t>R</a:t>
            </a:r>
            <a:r>
              <a:rPr lang="zh-CN" altLang="en-US" b="1">
                <a:solidFill>
                  <a:srgbClr val="323F4F"/>
                </a:solidFill>
                <a:latin typeface="微软雅黑" panose="020B0503020204020204" pitchFamily="34" charset="-122"/>
                <a:ea typeface="微软雅黑" panose="020B0503020204020204" pitchFamily="34" charset="-122"/>
              </a:rPr>
              <a:t>中保存的序列循环左移</a:t>
            </a:r>
            <a:r>
              <a:rPr lang="en-US" altLang="zh-CN" b="1">
                <a:solidFill>
                  <a:srgbClr val="323F4F"/>
                </a:solidFill>
                <a:latin typeface="微软雅黑" panose="020B0503020204020204" pitchFamily="34" charset="-122"/>
                <a:ea typeface="微软雅黑" panose="020B0503020204020204" pitchFamily="34" charset="-122"/>
              </a:rPr>
              <a:t>p(0&lt;p&lt;n)</a:t>
            </a:r>
            <a:r>
              <a:rPr lang="zh-CN" altLang="en-US" b="1">
                <a:solidFill>
                  <a:srgbClr val="323F4F"/>
                </a:solidFill>
                <a:latin typeface="微软雅黑" panose="020B0503020204020204" pitchFamily="34" charset="-122"/>
                <a:ea typeface="微软雅黑" panose="020B0503020204020204" pitchFamily="34" charset="-122"/>
              </a:rPr>
              <a:t>个位置，即将</a:t>
            </a:r>
            <a:r>
              <a:rPr lang="en-US" altLang="zh-CN" b="1">
                <a:solidFill>
                  <a:srgbClr val="323F4F"/>
                </a:solidFill>
                <a:latin typeface="微软雅黑" panose="020B0503020204020204" pitchFamily="34" charset="-122"/>
                <a:ea typeface="微软雅黑" panose="020B0503020204020204" pitchFamily="34" charset="-122"/>
              </a:rPr>
              <a:t>R</a:t>
            </a:r>
            <a:r>
              <a:rPr lang="zh-CN" altLang="en-US" b="1">
                <a:solidFill>
                  <a:srgbClr val="323F4F"/>
                </a:solidFill>
                <a:latin typeface="微软雅黑" panose="020B0503020204020204" pitchFamily="34" charset="-122"/>
                <a:ea typeface="微软雅黑" panose="020B0503020204020204" pitchFamily="34" charset="-122"/>
              </a:rPr>
              <a:t>中的数据由</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变换为</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5025" y="2809240"/>
            <a:ext cx="6745605" cy="657225"/>
          </a:xfrm>
          <a:prstGeom prst="rect">
            <a:avLst/>
          </a:prstGeom>
          <a:noFill/>
        </p:spPr>
        <p:txBody>
          <a:bodyPr wrap="square" rtlCol="0">
            <a:noAutofit/>
          </a:bodyPr>
          <a:lstStyle/>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思路：将其看作数组</a:t>
            </a:r>
            <a:r>
              <a:rPr lang="en-US" altLang="zh-CN" sz="1600" b="1">
                <a:solidFill>
                  <a:srgbClr val="FF0000"/>
                </a:solidFill>
                <a:latin typeface="微软雅黑" panose="020B0503020204020204" pitchFamily="34" charset="-122"/>
                <a:ea typeface="微软雅黑" panose="020B0503020204020204" pitchFamily="34" charset="-122"/>
              </a:rPr>
              <a:t>C=AB</a:t>
            </a:r>
            <a:r>
              <a:rPr lang="zh-CN" altLang="en-US" sz="1600" b="1">
                <a:solidFill>
                  <a:srgbClr val="FF0000"/>
                </a:solidFill>
                <a:latin typeface="微软雅黑" panose="020B0503020204020204" pitchFamily="34" charset="-122"/>
                <a:ea typeface="微软雅黑" panose="020B0503020204020204" pitchFamily="34" charset="-122"/>
              </a:rPr>
              <a:t>，变换后</a:t>
            </a:r>
            <a:r>
              <a:rPr lang="en-US" altLang="zh-CN" sz="1600" b="1">
                <a:solidFill>
                  <a:srgbClr val="FF0000"/>
                </a:solidFill>
                <a:latin typeface="微软雅黑" panose="020B0503020204020204" pitchFamily="34" charset="-122"/>
                <a:ea typeface="微软雅黑" panose="020B0503020204020204" pitchFamily="34" charset="-122"/>
              </a:rPr>
              <a:t>C’=BA=</a:t>
            </a:r>
            <a:r>
              <a:rPr lang="zh-CN" altLang="en-US" sz="1600" b="1">
                <a:solidFill>
                  <a:srgbClr val="FF0000"/>
                </a:solidFill>
                <a:latin typeface="微软雅黑" panose="020B0503020204020204" pitchFamily="34" charset="-122"/>
                <a:ea typeface="微软雅黑" panose="020B0503020204020204" pitchFamily="34" charset="-122"/>
              </a:rPr>
              <a:t>（</a:t>
            </a:r>
            <a:r>
              <a:rPr lang="en-US" altLang="zh-CN" sz="1600" b="1">
                <a:solidFill>
                  <a:srgbClr val="FF0000"/>
                </a:solidFill>
                <a:latin typeface="微软雅黑" panose="020B0503020204020204" pitchFamily="34" charset="-122"/>
                <a:ea typeface="微软雅黑" panose="020B0503020204020204" pitchFamily="34" charset="-122"/>
              </a:rPr>
              <a:t>A’B’)’</a:t>
            </a:r>
            <a:endParaRPr lang="en-US" altLang="zh-CN" sz="16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34390" y="3697605"/>
            <a:ext cx="9912350" cy="1538605"/>
          </a:xfrm>
          <a:prstGeom prst="rect">
            <a:avLst/>
          </a:prstGeom>
          <a:noFill/>
        </p:spPr>
        <p:txBody>
          <a:bodyPr wrap="square" rtlCol="0">
            <a:noAutofit/>
          </a:bodyPr>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5</a:t>
            </a:r>
            <a:r>
              <a:rPr lang="zh-CN" altLang="en-US" b="1">
                <a:solidFill>
                  <a:srgbClr val="323F4F"/>
                </a:solidFill>
                <a:latin typeface="微软雅黑" panose="020B0503020204020204" pitchFamily="34" charset="-122"/>
                <a:ea typeface="微软雅黑" panose="020B0503020204020204" pitchFamily="34" charset="-122"/>
              </a:rPr>
              <a:t>：已知一个按升序排好的数组和一个数字，请设计一个尽可能高效的算法</a:t>
            </a:r>
            <a:r>
              <a:rPr lang="en-US" altLang="zh-CN" b="1">
                <a:solidFill>
                  <a:srgbClr val="323F4F"/>
                </a:solidFill>
                <a:latin typeface="微软雅黑" panose="020B0503020204020204" pitchFamily="34" charset="-122"/>
                <a:ea typeface="微软雅黑" panose="020B0503020204020204" pitchFamily="34" charset="-122"/>
              </a:rPr>
              <a:t>Findsum</a:t>
            </a:r>
            <a:r>
              <a:rPr lang="zh-CN" altLang="en-US" b="1">
                <a:solidFill>
                  <a:srgbClr val="323F4F"/>
                </a:solidFill>
                <a:latin typeface="微软雅黑" panose="020B0503020204020204" pitchFamily="34" charset="-122"/>
                <a:ea typeface="微软雅黑" panose="020B0503020204020204" pitchFamily="34" charset="-122"/>
              </a:rPr>
              <a:t>，在数据组中查找两个数，使得它们的和正好等于已知的那个数字，例如数组</a:t>
            </a:r>
            <a:r>
              <a:rPr lang="en-US" altLang="zh-CN" b="1">
                <a:solidFill>
                  <a:srgbClr val="323F4F"/>
                </a:solidFill>
                <a:latin typeface="微软雅黑" panose="020B0503020204020204" pitchFamily="34" charset="-122"/>
                <a:ea typeface="微软雅黑" panose="020B0503020204020204" pitchFamily="34" charset="-122"/>
              </a:rPr>
              <a:t>1</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2</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4</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6</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7</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11</a:t>
            </a:r>
            <a:r>
              <a:rPr lang="zh-CN" altLang="en-US" b="1">
                <a:solidFill>
                  <a:srgbClr val="323F4F"/>
                </a:solidFill>
                <a:latin typeface="微软雅黑" panose="020B0503020204020204" pitchFamily="34" charset="-122"/>
                <a:ea typeface="微软雅黑" panose="020B0503020204020204" pitchFamily="34" charset="-122"/>
              </a:rPr>
              <a:t>和数字</a:t>
            </a:r>
            <a:r>
              <a:rPr lang="en-US" altLang="zh-CN" b="1">
                <a:solidFill>
                  <a:srgbClr val="323F4F"/>
                </a:solidFill>
                <a:latin typeface="微软雅黑" panose="020B0503020204020204" pitchFamily="34" charset="-122"/>
                <a:ea typeface="微软雅黑" panose="020B0503020204020204" pitchFamily="34" charset="-122"/>
              </a:rPr>
              <a:t>11</a:t>
            </a:r>
            <a:r>
              <a:rPr lang="zh-CN" altLang="en-US" b="1">
                <a:solidFill>
                  <a:srgbClr val="323F4F"/>
                </a:solidFill>
                <a:latin typeface="微软雅黑" panose="020B0503020204020204" pitchFamily="34" charset="-122"/>
                <a:ea typeface="微软雅黑" panose="020B0503020204020204" pitchFamily="34" charset="-122"/>
              </a:rPr>
              <a:t>。由于</a:t>
            </a:r>
            <a:r>
              <a:rPr lang="en-US" altLang="zh-CN" b="1">
                <a:solidFill>
                  <a:srgbClr val="323F4F"/>
                </a:solidFill>
                <a:latin typeface="微软雅黑" panose="020B0503020204020204" pitchFamily="34" charset="-122"/>
                <a:ea typeface="微软雅黑" panose="020B0503020204020204" pitchFamily="34" charset="-122"/>
              </a:rPr>
              <a:t>4+7=11</a:t>
            </a:r>
            <a:r>
              <a:rPr lang="zh-CN" altLang="en-US" b="1">
                <a:solidFill>
                  <a:srgbClr val="323F4F"/>
                </a:solidFill>
                <a:latin typeface="微软雅黑" panose="020B0503020204020204" pitchFamily="34" charset="-122"/>
                <a:ea typeface="微软雅黑" panose="020B0503020204020204" pitchFamily="34" charset="-122"/>
              </a:rPr>
              <a:t>，因此输出</a:t>
            </a:r>
            <a:r>
              <a:rPr lang="en-US" altLang="zh-CN" b="1">
                <a:solidFill>
                  <a:srgbClr val="323F4F"/>
                </a:solidFill>
                <a:latin typeface="微软雅黑" panose="020B0503020204020204" pitchFamily="34" charset="-122"/>
                <a:ea typeface="微软雅黑" panose="020B0503020204020204" pitchFamily="34" charset="-122"/>
              </a:rPr>
              <a:t>4</a:t>
            </a:r>
            <a:r>
              <a:rPr lang="zh-CN" altLang="en-US" b="1">
                <a:solidFill>
                  <a:srgbClr val="323F4F"/>
                </a:solidFill>
                <a:latin typeface="微软雅黑" panose="020B0503020204020204" pitchFamily="34" charset="-122"/>
                <a:ea typeface="微软雅黑" panose="020B0503020204020204" pitchFamily="34" charset="-122"/>
              </a:rPr>
              <a:t>和</a:t>
            </a:r>
            <a:r>
              <a:rPr lang="en-US" altLang="zh-CN" b="1">
                <a:solidFill>
                  <a:srgbClr val="323F4F"/>
                </a:solidFill>
                <a:latin typeface="微软雅黑" panose="020B0503020204020204" pitchFamily="34" charset="-122"/>
                <a:ea typeface="微软雅黑" panose="020B0503020204020204" pitchFamily="34" charset="-122"/>
              </a:rPr>
              <a:t>7</a:t>
            </a:r>
            <a:r>
              <a:rPr lang="zh-CN" altLang="en-US" b="1">
                <a:solidFill>
                  <a:srgbClr val="323F4F"/>
                </a:solidFill>
                <a:latin typeface="微软雅黑" panose="020B0503020204020204" pitchFamily="34" charset="-122"/>
                <a:ea typeface="微软雅黑" panose="020B0503020204020204" pitchFamily="34" charset="-122"/>
              </a:rPr>
              <a:t>。如果存在多对这样的数字，输出任意一对即可。</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35025" y="5222875"/>
            <a:ext cx="10226675" cy="85661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思路：维护</a:t>
            </a:r>
            <a:r>
              <a:rPr lang="zh-CN" altLang="en-US" sz="1600" b="1">
                <a:solidFill>
                  <a:srgbClr val="FF0000"/>
                </a:solidFill>
                <a:latin typeface="微软雅黑" panose="020B0503020204020204" pitchFamily="34" charset="-122"/>
                <a:ea typeface="微软雅黑" panose="020B0503020204020204" pitchFamily="34" charset="-122"/>
              </a:rPr>
              <a:t>指针</a:t>
            </a:r>
            <a:r>
              <a:rPr lang="en-US" altLang="zh-CN" sz="1600" b="1">
                <a:solidFill>
                  <a:srgbClr val="FF0000"/>
                </a:solidFill>
                <a:latin typeface="微软雅黑" panose="020B0503020204020204" pitchFamily="34" charset="-122"/>
                <a:ea typeface="微软雅黑" panose="020B0503020204020204" pitchFamily="34" charset="-122"/>
              </a:rPr>
              <a:t>i</a:t>
            </a:r>
            <a:r>
              <a:rPr lang="zh-CN" altLang="en-US" sz="1600" b="1">
                <a:solidFill>
                  <a:srgbClr val="FF0000"/>
                </a:solidFill>
                <a:latin typeface="微软雅黑" panose="020B0503020204020204" pitchFamily="34" charset="-122"/>
                <a:ea typeface="微软雅黑" panose="020B0503020204020204" pitchFamily="34" charset="-122"/>
              </a:rPr>
              <a:t>和</a:t>
            </a:r>
            <a:r>
              <a:rPr lang="en-US" altLang="zh-CN" sz="1600" b="1">
                <a:solidFill>
                  <a:srgbClr val="FF0000"/>
                </a:solidFill>
                <a:latin typeface="微软雅黑" panose="020B0503020204020204" pitchFamily="34" charset="-122"/>
                <a:ea typeface="微软雅黑" panose="020B0503020204020204" pitchFamily="34" charset="-122"/>
              </a:rPr>
              <a:t>j</a:t>
            </a:r>
            <a:r>
              <a:rPr lang="zh-CN" altLang="en-US" sz="1600" b="1">
                <a:solidFill>
                  <a:srgbClr val="FF0000"/>
                </a:solidFill>
                <a:latin typeface="微软雅黑" panose="020B0503020204020204" pitchFamily="34" charset="-122"/>
                <a:ea typeface="微软雅黑" panose="020B0503020204020204" pitchFamily="34" charset="-122"/>
              </a:rPr>
              <a:t>，一个指向数组头部，一个指向数组尾部，若</a:t>
            </a:r>
            <a:r>
              <a:rPr lang="en-US" altLang="zh-CN" sz="1600" b="1">
                <a:solidFill>
                  <a:srgbClr val="FF0000"/>
                </a:solidFill>
                <a:latin typeface="微软雅黑" panose="020B0503020204020204" pitchFamily="34" charset="-122"/>
                <a:ea typeface="微软雅黑" panose="020B0503020204020204" pitchFamily="34" charset="-122"/>
              </a:rPr>
              <a:t>a[i]+a[j]&lt;sum</a:t>
            </a:r>
            <a:r>
              <a:rPr lang="zh-CN" altLang="en-US" sz="1600" b="1">
                <a:solidFill>
                  <a:srgbClr val="FF0000"/>
                </a:solidFill>
                <a:latin typeface="微软雅黑" panose="020B0503020204020204" pitchFamily="34" charset="-122"/>
                <a:ea typeface="微软雅黑" panose="020B0503020204020204" pitchFamily="34" charset="-122"/>
              </a:rPr>
              <a:t>则</a:t>
            </a:r>
            <a:r>
              <a:rPr lang="en-US" altLang="zh-CN" sz="1600" b="1">
                <a:solidFill>
                  <a:srgbClr val="FF0000"/>
                </a:solidFill>
                <a:latin typeface="微软雅黑" panose="020B0503020204020204" pitchFamily="34" charset="-122"/>
                <a:ea typeface="微软雅黑" panose="020B0503020204020204" pitchFamily="34" charset="-122"/>
              </a:rPr>
              <a:t>i++</a:t>
            </a:r>
            <a:r>
              <a:rPr lang="zh-CN" altLang="en-US" sz="1600" b="1">
                <a:solidFill>
                  <a:srgbClr val="FF0000"/>
                </a:solidFill>
                <a:latin typeface="微软雅黑" panose="020B0503020204020204" pitchFamily="34" charset="-122"/>
                <a:ea typeface="微软雅黑" panose="020B0503020204020204" pitchFamily="34" charset="-122"/>
              </a:rPr>
              <a:t>说明不够大，</a:t>
            </a:r>
            <a:r>
              <a:rPr lang="en-US" altLang="zh-CN" sz="1600" b="1">
                <a:solidFill>
                  <a:srgbClr val="FF0000"/>
                </a:solidFill>
                <a:latin typeface="微软雅黑" panose="020B0503020204020204" pitchFamily="34" charset="-122"/>
                <a:ea typeface="微软雅黑" panose="020B0503020204020204" pitchFamily="34" charset="-122"/>
              </a:rPr>
              <a:t>i++</a:t>
            </a:r>
            <a:r>
              <a:rPr lang="zh-CN" altLang="en-US" sz="1600" b="1">
                <a:solidFill>
                  <a:srgbClr val="FF0000"/>
                </a:solidFill>
                <a:latin typeface="微软雅黑" panose="020B0503020204020204" pitchFamily="34" charset="-122"/>
                <a:ea typeface="微软雅黑" panose="020B0503020204020204" pitchFamily="34" charset="-122"/>
              </a:rPr>
              <a:t>；若</a:t>
            </a:r>
            <a:r>
              <a:rPr lang="en-US" altLang="zh-CN" sz="1600" b="1">
                <a:solidFill>
                  <a:srgbClr val="FF0000"/>
                </a:solidFill>
                <a:latin typeface="微软雅黑" panose="020B0503020204020204" pitchFamily="34" charset="-122"/>
                <a:ea typeface="微软雅黑" panose="020B0503020204020204" pitchFamily="34" charset="-122"/>
              </a:rPr>
              <a:t>a[i]+a[j]&gt;sum</a:t>
            </a:r>
            <a:r>
              <a:rPr lang="zh-CN" altLang="en-US" sz="1600" b="1">
                <a:solidFill>
                  <a:srgbClr val="FF0000"/>
                </a:solidFill>
                <a:latin typeface="微软雅黑" panose="020B0503020204020204" pitchFamily="34" charset="-122"/>
                <a:ea typeface="微软雅黑" panose="020B0503020204020204" pitchFamily="34" charset="-122"/>
              </a:rPr>
              <a:t>说明太大，</a:t>
            </a:r>
            <a:r>
              <a:rPr lang="en-US" altLang="zh-CN" sz="1600" b="1">
                <a:solidFill>
                  <a:srgbClr val="FF0000"/>
                </a:solidFill>
                <a:latin typeface="微软雅黑" panose="020B0503020204020204" pitchFamily="34" charset="-122"/>
                <a:ea typeface="微软雅黑" panose="020B0503020204020204" pitchFamily="34" charset="-122"/>
              </a:rPr>
              <a:t>j--</a:t>
            </a:r>
            <a:endParaRPr lang="en-US" altLang="zh-CN" sz="1600" b="1">
              <a:solidFill>
                <a:srgbClr val="FF0000"/>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nvGraphicFramePr>
        <p:xfrm>
          <a:off x="7947025" y="1829435"/>
          <a:ext cx="1829435" cy="423545"/>
        </p:xfrm>
        <a:graphic>
          <a:graphicData uri="http://schemas.openxmlformats.org/presentationml/2006/ole">
            <mc:AlternateContent xmlns:mc="http://schemas.openxmlformats.org/markup-compatibility/2006">
              <mc:Choice xmlns:v="urn:schemas-microsoft-com:vml" Requires="v">
                <p:oleObj spid="_x0000_s13" name="AxMath" r:id="rId1" imgW="1235075" imgH="257175" progId="Equation.AxMath">
                  <p:embed/>
                </p:oleObj>
              </mc:Choice>
              <mc:Fallback>
                <p:oleObj name="AxMath" r:id="rId1" imgW="1235075" imgH="257175" progId="Equation.AxMath">
                  <p:embed/>
                  <p:pic>
                    <p:nvPicPr>
                      <p:cNvPr id="0" name="对象 8"/>
                      <p:cNvPicPr/>
                      <p:nvPr/>
                    </p:nvPicPr>
                    <p:blipFill>
                      <a:blip r:embed="rId2"/>
                      <a:stretch>
                        <a:fillRect/>
                      </a:stretch>
                    </p:blipFill>
                    <p:spPr>
                      <a:xfrm>
                        <a:off x="7947025" y="1829435"/>
                        <a:ext cx="1829435" cy="423545"/>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904875" y="2252980"/>
          <a:ext cx="3803015" cy="423545"/>
        </p:xfrm>
        <a:graphic>
          <a:graphicData uri="http://schemas.openxmlformats.org/presentationml/2006/ole">
            <mc:AlternateContent xmlns:mc="http://schemas.openxmlformats.org/markup-compatibility/2006">
              <mc:Choice xmlns:v="urn:schemas-microsoft-com:vml" Requires="v">
                <p:oleObj spid="_x0000_s15" name="AxMath" r:id="rId3" imgW="2567305" imgH="257175" progId="Equation.AxMath">
                  <p:embed/>
                </p:oleObj>
              </mc:Choice>
              <mc:Fallback>
                <p:oleObj name="AxMath" r:id="rId3" imgW="2567305" imgH="257175" progId="Equation.AxMath">
                  <p:embed/>
                  <p:pic>
                    <p:nvPicPr>
                      <p:cNvPr id="0" name="对象 8"/>
                      <p:cNvPicPr/>
                      <p:nvPr/>
                    </p:nvPicPr>
                    <p:blipFill>
                      <a:blip r:embed="rId4"/>
                      <a:stretch>
                        <a:fillRect/>
                      </a:stretch>
                    </p:blipFill>
                    <p:spPr>
                      <a:xfrm>
                        <a:off x="904875" y="2252980"/>
                        <a:ext cx="3803015" cy="4235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2.1</a:t>
            </a:r>
            <a:r>
              <a:rPr lang="en-US" sz="2800" b="1" dirty="0">
                <a:solidFill>
                  <a:schemeClr val="accent1"/>
                </a:solidFill>
                <a:latin typeface="Times New Roman" panose="02020603050405020304" charset="0"/>
                <a:ea typeface="微软雅黑" panose="020B0503020204020204" pitchFamily="34" charset="-122"/>
              </a:rPr>
              <a:t> </a:t>
            </a:r>
            <a:r>
              <a:rPr lang="zh-CN" altLang="en-US" sz="2800" b="1" dirty="0">
                <a:solidFill>
                  <a:schemeClr val="accent1"/>
                </a:solidFill>
                <a:latin typeface="Times New Roman" panose="02020603050405020304" charset="0"/>
                <a:ea typeface="微软雅黑" panose="020B0503020204020204" pitchFamily="34" charset="-122"/>
              </a:rPr>
              <a:t>顺序表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95350" y="1377315"/>
            <a:ext cx="9912350" cy="2251710"/>
          </a:xfrm>
          <a:prstGeom prst="rect">
            <a:avLst/>
          </a:prstGeom>
          <a:noFill/>
        </p:spPr>
        <p:txBody>
          <a:bodyPr wrap="square" rtlCol="0">
            <a:noAutofit/>
          </a:bodyPr>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6</a:t>
            </a:r>
            <a:r>
              <a:rPr lang="zh-CN" altLang="en-US" b="1">
                <a:solidFill>
                  <a:srgbClr val="323F4F"/>
                </a:solidFill>
                <a:latin typeface="微软雅黑" panose="020B0503020204020204" pitchFamily="34" charset="-122"/>
                <a:ea typeface="微软雅黑" panose="020B0503020204020204" pitchFamily="34" charset="-122"/>
              </a:rPr>
              <a:t>：定义三元组</a:t>
            </a:r>
            <a:r>
              <a:rPr lang="en-US" altLang="zh-CN" b="1">
                <a:solidFill>
                  <a:srgbClr val="323F4F"/>
                </a:solidFill>
                <a:latin typeface="微软雅黑" panose="020B0503020204020204" pitchFamily="34" charset="-122"/>
                <a:ea typeface="微软雅黑" panose="020B0503020204020204" pitchFamily="34" charset="-122"/>
              </a:rPr>
              <a:t>(a, b, c)</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a, b, c</a:t>
            </a:r>
            <a:r>
              <a:rPr lang="zh-CN" altLang="en-US" b="1">
                <a:solidFill>
                  <a:srgbClr val="323F4F"/>
                </a:solidFill>
                <a:latin typeface="微软雅黑" panose="020B0503020204020204" pitchFamily="34" charset="-122"/>
                <a:ea typeface="微软雅黑" panose="020B0503020204020204" pitchFamily="34" charset="-122"/>
              </a:rPr>
              <a:t>均为正数）的距离</a:t>
            </a:r>
            <a:r>
              <a:rPr lang="en-US" altLang="zh-CN" b="1">
                <a:solidFill>
                  <a:srgbClr val="323F4F"/>
                </a:solidFill>
                <a:latin typeface="微软雅黑" panose="020B0503020204020204" pitchFamily="34" charset="-122"/>
                <a:ea typeface="微软雅黑" panose="020B0503020204020204" pitchFamily="34" charset="-122"/>
              </a:rPr>
              <a:t>D=|a-b|+|b-c|+|c-a|</a:t>
            </a:r>
            <a:r>
              <a:rPr lang="zh-CN" altLang="en-US" b="1">
                <a:solidFill>
                  <a:srgbClr val="323F4F"/>
                </a:solidFill>
                <a:latin typeface="微软雅黑" panose="020B0503020204020204" pitchFamily="34" charset="-122"/>
                <a:ea typeface="微软雅黑" panose="020B0503020204020204" pitchFamily="34" charset="-122"/>
              </a:rPr>
              <a:t>。给定</a:t>
            </a:r>
            <a:r>
              <a:rPr lang="en-US" altLang="zh-CN" b="1">
                <a:solidFill>
                  <a:srgbClr val="323F4F"/>
                </a:solidFill>
                <a:latin typeface="微软雅黑" panose="020B0503020204020204" pitchFamily="34" charset="-122"/>
                <a:ea typeface="微软雅黑" panose="020B0503020204020204" pitchFamily="34" charset="-122"/>
              </a:rPr>
              <a:t>3</a:t>
            </a:r>
            <a:r>
              <a:rPr lang="zh-CN" altLang="en-US" b="1">
                <a:solidFill>
                  <a:srgbClr val="323F4F"/>
                </a:solidFill>
                <a:latin typeface="微软雅黑" panose="020B0503020204020204" pitchFamily="34" charset="-122"/>
                <a:ea typeface="微软雅黑" panose="020B0503020204020204" pitchFamily="34" charset="-122"/>
              </a:rPr>
              <a:t>个非空整数集合</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和</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，按升序分别存储在</a:t>
            </a:r>
            <a:r>
              <a:rPr lang="en-US" altLang="zh-CN" b="1">
                <a:solidFill>
                  <a:srgbClr val="323F4F"/>
                </a:solidFill>
                <a:latin typeface="微软雅黑" panose="020B0503020204020204" pitchFamily="34" charset="-122"/>
                <a:ea typeface="微软雅黑" panose="020B0503020204020204" pitchFamily="34" charset="-122"/>
              </a:rPr>
              <a:t>3</a:t>
            </a:r>
            <a:r>
              <a:rPr lang="zh-CN" altLang="en-US" b="1">
                <a:solidFill>
                  <a:srgbClr val="323F4F"/>
                </a:solidFill>
                <a:latin typeface="微软雅黑" panose="020B0503020204020204" pitchFamily="34" charset="-122"/>
                <a:ea typeface="微软雅黑" panose="020B0503020204020204" pitchFamily="34" charset="-122"/>
              </a:rPr>
              <a:t>个数组中。请设计一个尽可能高效的算法，计算并输出所有可能的三元组</a:t>
            </a:r>
            <a:r>
              <a:rPr lang="en-US" altLang="zh-CN" b="1">
                <a:solidFill>
                  <a:srgbClr val="323F4F"/>
                </a:solidFill>
                <a:latin typeface="微软雅黑" panose="020B0503020204020204" pitchFamily="34" charset="-122"/>
                <a:ea typeface="微软雅黑" panose="020B0503020204020204" pitchFamily="34" charset="-122"/>
              </a:rPr>
              <a:t>(a, b, c)                                       </a:t>
            </a:r>
            <a:r>
              <a:rPr lang="zh-CN" altLang="en-US" b="1">
                <a:solidFill>
                  <a:srgbClr val="323F4F"/>
                </a:solidFill>
                <a:latin typeface="微软雅黑" panose="020B0503020204020204" pitchFamily="34" charset="-122"/>
                <a:ea typeface="微软雅黑" panose="020B0503020204020204" pitchFamily="34" charset="-122"/>
              </a:rPr>
              <a:t>中的最小距离。例如</a:t>
            </a:r>
            <a:r>
              <a:rPr lang="en-US" altLang="zh-CN" b="1">
                <a:solidFill>
                  <a:srgbClr val="323F4F"/>
                </a:solidFill>
                <a:latin typeface="微软雅黑" panose="020B0503020204020204" pitchFamily="34" charset="-122"/>
                <a:ea typeface="微软雅黑" panose="020B0503020204020204" pitchFamily="34" charset="-122"/>
              </a:rPr>
              <a:t>                           ,</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                                       ,                                      ,</a:t>
            </a:r>
            <a:r>
              <a:rPr lang="zh-CN" altLang="en-US" b="1">
                <a:solidFill>
                  <a:srgbClr val="323F4F"/>
                </a:solidFill>
                <a:latin typeface="微软雅黑" panose="020B0503020204020204" pitchFamily="34" charset="-122"/>
                <a:ea typeface="微软雅黑" panose="020B0503020204020204" pitchFamily="34" charset="-122"/>
              </a:rPr>
              <a:t>则最小距离为</a:t>
            </a:r>
            <a:r>
              <a:rPr lang="en-US" altLang="zh-CN" b="1">
                <a:solidFill>
                  <a:srgbClr val="323F4F"/>
                </a:solidFill>
                <a:latin typeface="微软雅黑" panose="020B0503020204020204" pitchFamily="34" charset="-122"/>
                <a:ea typeface="微软雅黑" panose="020B0503020204020204" pitchFamily="34" charset="-122"/>
              </a:rPr>
              <a:t>2</a:t>
            </a:r>
            <a:r>
              <a:rPr lang="zh-CN" altLang="en-US" b="1">
                <a:solidFill>
                  <a:srgbClr val="323F4F"/>
                </a:solidFill>
                <a:latin typeface="微软雅黑" panose="020B0503020204020204" pitchFamily="34" charset="-122"/>
                <a:ea typeface="微软雅黑" panose="020B0503020204020204" pitchFamily="34" charset="-122"/>
              </a:rPr>
              <a:t>，相应的三元组为</a:t>
            </a:r>
            <a:r>
              <a:rPr lang="en-US" altLang="zh-CN" b="1">
                <a:solidFill>
                  <a:srgbClr val="323F4F"/>
                </a:solidFill>
                <a:latin typeface="微软雅黑" panose="020B0503020204020204" pitchFamily="34" charset="-122"/>
                <a:ea typeface="微软雅黑" panose="020B0503020204020204" pitchFamily="34" charset="-122"/>
              </a:rPr>
              <a:t>(9, 10, 9)</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17880" y="3316605"/>
            <a:ext cx="10226675" cy="85661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思路：注意到若</a:t>
            </a:r>
            <a:r>
              <a:rPr lang="en-US" altLang="zh-CN" sz="1600" b="1">
                <a:solidFill>
                  <a:srgbClr val="FF0000"/>
                </a:solidFill>
                <a:latin typeface="微软雅黑" panose="020B0503020204020204" pitchFamily="34" charset="-122"/>
                <a:ea typeface="微软雅黑" panose="020B0503020204020204" pitchFamily="34" charset="-122"/>
              </a:rPr>
              <a:t>a&lt;b&lt;c</a:t>
            </a:r>
            <a:r>
              <a:rPr lang="zh-CN" altLang="en-US" sz="1600" b="1">
                <a:solidFill>
                  <a:srgbClr val="FF0000"/>
                </a:solidFill>
                <a:latin typeface="微软雅黑" panose="020B0503020204020204" pitchFamily="34" charset="-122"/>
                <a:ea typeface="微软雅黑" panose="020B0503020204020204" pitchFamily="34" charset="-122"/>
              </a:rPr>
              <a:t>，则</a:t>
            </a:r>
            <a:r>
              <a:rPr lang="en-US" altLang="zh-CN" sz="1600" b="1">
                <a:solidFill>
                  <a:srgbClr val="FF0000"/>
                </a:solidFill>
                <a:latin typeface="微软雅黑" panose="020B0503020204020204" pitchFamily="34" charset="-122"/>
                <a:ea typeface="微软雅黑" panose="020B0503020204020204" pitchFamily="34" charset="-122"/>
              </a:rPr>
              <a:t>D</a:t>
            </a:r>
            <a:r>
              <a:rPr lang="zh-CN" altLang="en-US" sz="1600" b="1">
                <a:solidFill>
                  <a:srgbClr val="FF0000"/>
                </a:solidFill>
                <a:latin typeface="微软雅黑" panose="020B0503020204020204" pitchFamily="34" charset="-122"/>
                <a:ea typeface="微软雅黑" panose="020B0503020204020204" pitchFamily="34" charset="-122"/>
              </a:rPr>
              <a:t>只与</a:t>
            </a:r>
            <a:r>
              <a:rPr lang="en-US" altLang="zh-CN" sz="1600" b="1">
                <a:solidFill>
                  <a:srgbClr val="FF0000"/>
                </a:solidFill>
                <a:latin typeface="微软雅黑" panose="020B0503020204020204" pitchFamily="34" charset="-122"/>
                <a:ea typeface="微软雅黑" panose="020B0503020204020204" pitchFamily="34" charset="-122"/>
              </a:rPr>
              <a:t>c-a</a:t>
            </a:r>
            <a:r>
              <a:rPr lang="zh-CN" altLang="en-US" sz="1600" b="1">
                <a:solidFill>
                  <a:srgbClr val="FF0000"/>
                </a:solidFill>
                <a:latin typeface="微软雅黑" panose="020B0503020204020204" pitchFamily="34" charset="-122"/>
                <a:ea typeface="微软雅黑" panose="020B0503020204020204" pitchFamily="34" charset="-122"/>
              </a:rPr>
              <a:t>有关，考虑固定</a:t>
            </a:r>
            <a:r>
              <a:rPr lang="en-US" altLang="zh-CN" sz="1600" b="1">
                <a:solidFill>
                  <a:srgbClr val="FF0000"/>
                </a:solidFill>
                <a:latin typeface="微软雅黑" panose="020B0503020204020204" pitchFamily="34" charset="-122"/>
                <a:ea typeface="微软雅黑" panose="020B0503020204020204" pitchFamily="34" charset="-122"/>
              </a:rPr>
              <a:t>c</a:t>
            </a:r>
            <a:r>
              <a:rPr lang="zh-CN" altLang="en-US" sz="1600" b="1">
                <a:solidFill>
                  <a:srgbClr val="FF0000"/>
                </a:solidFill>
                <a:latin typeface="微软雅黑" panose="020B0503020204020204" pitchFamily="34" charset="-122"/>
                <a:ea typeface="微软雅黑" panose="020B0503020204020204" pitchFamily="34" charset="-122"/>
              </a:rPr>
              <a:t>，寻找</a:t>
            </a:r>
            <a:r>
              <a:rPr lang="en-US" altLang="zh-CN" sz="1600" b="1">
                <a:solidFill>
                  <a:srgbClr val="FF0000"/>
                </a:solidFill>
                <a:latin typeface="微软雅黑" panose="020B0503020204020204" pitchFamily="34" charset="-122"/>
                <a:ea typeface="微软雅黑" panose="020B0503020204020204" pitchFamily="34" charset="-122"/>
              </a:rPr>
              <a:t>a</a:t>
            </a:r>
            <a:r>
              <a:rPr lang="zh-CN" altLang="en-US" sz="1600" b="1">
                <a:solidFill>
                  <a:srgbClr val="FF0000"/>
                </a:solidFill>
                <a:latin typeface="微软雅黑" panose="020B0503020204020204" pitchFamily="34" charset="-122"/>
                <a:ea typeface="微软雅黑" panose="020B0503020204020204" pitchFamily="34" charset="-122"/>
              </a:rPr>
              <a:t>。因此遍历时只对三元组中的最小值对应下标</a:t>
            </a:r>
            <a:r>
              <a:rPr lang="en-US" altLang="zh-CN" sz="1600" b="1">
                <a:solidFill>
                  <a:srgbClr val="FF0000"/>
                </a:solidFill>
                <a:latin typeface="微软雅黑" panose="020B0503020204020204" pitchFamily="34" charset="-122"/>
                <a:ea typeface="微软雅黑" panose="020B0503020204020204" pitchFamily="34" charset="-122"/>
              </a:rPr>
              <a:t>+1</a:t>
            </a:r>
            <a:r>
              <a:rPr lang="zh-CN" altLang="en-US" sz="1600" b="1">
                <a:solidFill>
                  <a:srgbClr val="FF0000"/>
                </a:solidFill>
                <a:latin typeface="微软雅黑" panose="020B0503020204020204" pitchFamily="34" charset="-122"/>
                <a:ea typeface="微软雅黑" panose="020B0503020204020204" pitchFamily="34" charset="-122"/>
              </a:rPr>
              <a:t>，并使用一个</a:t>
            </a:r>
            <a:r>
              <a:rPr lang="en-US" altLang="zh-CN" sz="1600" b="1">
                <a:solidFill>
                  <a:srgbClr val="FF0000"/>
                </a:solidFill>
                <a:latin typeface="微软雅黑" panose="020B0503020204020204" pitchFamily="34" charset="-122"/>
                <a:ea typeface="微软雅黑" panose="020B0503020204020204" pitchFamily="34" charset="-122"/>
              </a:rPr>
              <a:t>Dm</a:t>
            </a:r>
            <a:r>
              <a:rPr lang="zh-CN" altLang="en-US" sz="1600" b="1">
                <a:solidFill>
                  <a:srgbClr val="FF0000"/>
                </a:solidFill>
                <a:latin typeface="微软雅黑" panose="020B0503020204020204" pitchFamily="34" charset="-122"/>
                <a:ea typeface="微软雅黑" panose="020B0503020204020204" pitchFamily="34" charset="-122"/>
              </a:rPr>
              <a:t>记录全局最小值</a:t>
            </a:r>
            <a:endParaRPr lang="zh-CN" altLang="en-US" sz="1600" b="1">
              <a:solidFill>
                <a:srgbClr val="FF0000"/>
              </a:solidFill>
              <a:latin typeface="微软雅黑" panose="020B0503020204020204" pitchFamily="34" charset="-122"/>
              <a:ea typeface="微软雅黑" panose="020B0503020204020204" pitchFamily="34" charset="-122"/>
            </a:endParaRPr>
          </a:p>
        </p:txBody>
      </p:sp>
      <p:graphicFrame>
        <p:nvGraphicFramePr>
          <p:cNvPr id="16" name="对象 15"/>
          <p:cNvGraphicFramePr>
            <a:graphicFrameLocks noChangeAspect="1"/>
          </p:cNvGraphicFramePr>
          <p:nvPr/>
        </p:nvGraphicFramePr>
        <p:xfrm>
          <a:off x="1399540" y="1896110"/>
          <a:ext cx="828040" cy="398780"/>
        </p:xfrm>
        <a:graphic>
          <a:graphicData uri="http://schemas.openxmlformats.org/presentationml/2006/ole">
            <mc:AlternateContent xmlns:mc="http://schemas.openxmlformats.org/markup-compatibility/2006">
              <mc:Choice xmlns:v="urn:schemas-microsoft-com:vml" Requires="v">
                <p:oleObj spid="_x0000_s17" name="AxMath" r:id="rId1" imgW="558800" imgH="246380" progId="Equation.AxMath">
                  <p:embed/>
                </p:oleObj>
              </mc:Choice>
              <mc:Fallback>
                <p:oleObj name="AxMath" r:id="rId1" imgW="558800" imgH="246380" progId="Equation.AxMath">
                  <p:embed/>
                  <p:pic>
                    <p:nvPicPr>
                      <p:cNvPr id="0" name="对象 8"/>
                      <p:cNvPicPr/>
                      <p:nvPr/>
                    </p:nvPicPr>
                    <p:blipFill>
                      <a:blip r:embed="rId2"/>
                      <a:stretch>
                        <a:fillRect/>
                      </a:stretch>
                    </p:blipFill>
                    <p:spPr>
                      <a:xfrm>
                        <a:off x="1399540" y="1896110"/>
                        <a:ext cx="828040" cy="39878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2585403" y="1896110"/>
          <a:ext cx="294005" cy="398780"/>
        </p:xfrm>
        <a:graphic>
          <a:graphicData uri="http://schemas.openxmlformats.org/presentationml/2006/ole">
            <mc:AlternateContent xmlns:mc="http://schemas.openxmlformats.org/markup-compatibility/2006">
              <mc:Choice xmlns:v="urn:schemas-microsoft-com:vml" Requires="v">
                <p:oleObj spid="_x0000_s21" name="AxMath" r:id="rId3" imgW="198120" imgH="246380" progId="Equation.AxMath">
                  <p:embed/>
                </p:oleObj>
              </mc:Choice>
              <mc:Fallback>
                <p:oleObj name="AxMath" r:id="rId3" imgW="198120" imgH="246380" progId="Equation.AxMath">
                  <p:embed/>
                  <p:pic>
                    <p:nvPicPr>
                      <p:cNvPr id="0" name="对象 8"/>
                      <p:cNvPicPr/>
                      <p:nvPr/>
                    </p:nvPicPr>
                    <p:blipFill>
                      <a:blip r:embed="rId4"/>
                      <a:stretch>
                        <a:fillRect/>
                      </a:stretch>
                    </p:blipFill>
                    <p:spPr>
                      <a:xfrm>
                        <a:off x="2585403" y="1896110"/>
                        <a:ext cx="294005" cy="39878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651885" y="2294890"/>
          <a:ext cx="2568575" cy="416560"/>
        </p:xfrm>
        <a:graphic>
          <a:graphicData uri="http://schemas.openxmlformats.org/presentationml/2006/ole">
            <mc:AlternateContent xmlns:mc="http://schemas.openxmlformats.org/markup-compatibility/2006">
              <mc:Choice xmlns:v="urn:schemas-microsoft-com:vml" Requires="v">
                <p:oleObj spid="_x0000_s23" name="AxMath" r:id="rId5" imgW="1637030" imgH="257175" progId="Equation.AxMath">
                  <p:embed/>
                </p:oleObj>
              </mc:Choice>
              <mc:Fallback>
                <p:oleObj name="AxMath" r:id="rId5" imgW="1637030" imgH="257175" progId="Equation.AxMath">
                  <p:embed/>
                  <p:pic>
                    <p:nvPicPr>
                      <p:cNvPr id="0" name="对象 8"/>
                      <p:cNvPicPr/>
                      <p:nvPr/>
                    </p:nvPicPr>
                    <p:blipFill>
                      <a:blip r:embed="rId6"/>
                      <a:stretch>
                        <a:fillRect/>
                      </a:stretch>
                    </p:blipFill>
                    <p:spPr>
                      <a:xfrm>
                        <a:off x="3651885" y="2294890"/>
                        <a:ext cx="2568575" cy="416560"/>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8350250" y="2296795"/>
          <a:ext cx="1741805" cy="414655"/>
        </p:xfrm>
        <a:graphic>
          <a:graphicData uri="http://schemas.openxmlformats.org/presentationml/2006/ole">
            <mc:AlternateContent xmlns:mc="http://schemas.openxmlformats.org/markup-compatibility/2006">
              <mc:Choice xmlns:v="urn:schemas-microsoft-com:vml" Requires="v">
                <p:oleObj spid="_x0000_s25" name="AxMath" r:id="rId7" imgW="1092835" imgH="255905" progId="Equation.AxMath">
                  <p:embed/>
                </p:oleObj>
              </mc:Choice>
              <mc:Fallback>
                <p:oleObj name="AxMath" r:id="rId7" imgW="1092835" imgH="255905" progId="Equation.AxMath">
                  <p:embed/>
                  <p:pic>
                    <p:nvPicPr>
                      <p:cNvPr id="0" name="对象 8"/>
                      <p:cNvPicPr/>
                      <p:nvPr/>
                    </p:nvPicPr>
                    <p:blipFill>
                      <a:blip r:embed="rId8"/>
                      <a:stretch>
                        <a:fillRect/>
                      </a:stretch>
                    </p:blipFill>
                    <p:spPr>
                      <a:xfrm>
                        <a:off x="8350250" y="2296795"/>
                        <a:ext cx="1741805" cy="41465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895350" y="2728595"/>
          <a:ext cx="2704465" cy="414655"/>
        </p:xfrm>
        <a:graphic>
          <a:graphicData uri="http://schemas.openxmlformats.org/presentationml/2006/ole">
            <mc:AlternateContent xmlns:mc="http://schemas.openxmlformats.org/markup-compatibility/2006">
              <mc:Choice xmlns:v="urn:schemas-microsoft-com:vml" Requires="v">
                <p:oleObj spid="_x0000_s27" name="AxMath" r:id="rId9" imgW="1771015" imgH="255905" progId="Equation.AxMath">
                  <p:embed/>
                </p:oleObj>
              </mc:Choice>
              <mc:Fallback>
                <p:oleObj name="AxMath" r:id="rId9" imgW="1771015" imgH="255905" progId="Equation.AxMath">
                  <p:embed/>
                  <p:pic>
                    <p:nvPicPr>
                      <p:cNvPr id="0" name="对象 8"/>
                      <p:cNvPicPr/>
                      <p:nvPr/>
                    </p:nvPicPr>
                    <p:blipFill>
                      <a:blip r:embed="rId10"/>
                      <a:stretch>
                        <a:fillRect/>
                      </a:stretch>
                    </p:blipFill>
                    <p:spPr>
                      <a:xfrm>
                        <a:off x="895350" y="2728595"/>
                        <a:ext cx="2704465" cy="414655"/>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3745230" y="2711450"/>
          <a:ext cx="2474595" cy="414655"/>
        </p:xfrm>
        <a:graphic>
          <a:graphicData uri="http://schemas.openxmlformats.org/presentationml/2006/ole">
            <mc:AlternateContent xmlns:mc="http://schemas.openxmlformats.org/markup-compatibility/2006">
              <mc:Choice xmlns:v="urn:schemas-microsoft-com:vml" Requires="v">
                <p:oleObj spid="_x0000_s29" name="AxMath" r:id="rId11" imgW="1621790" imgH="255905" progId="Equation.AxMath">
                  <p:embed/>
                </p:oleObj>
              </mc:Choice>
              <mc:Fallback>
                <p:oleObj name="AxMath" r:id="rId11" imgW="1621790" imgH="255905" progId="Equation.AxMath">
                  <p:embed/>
                  <p:pic>
                    <p:nvPicPr>
                      <p:cNvPr id="0" name="对象 8"/>
                      <p:cNvPicPr/>
                      <p:nvPr/>
                    </p:nvPicPr>
                    <p:blipFill>
                      <a:blip r:embed="rId12"/>
                      <a:stretch>
                        <a:fillRect/>
                      </a:stretch>
                    </p:blipFill>
                    <p:spPr>
                      <a:xfrm>
                        <a:off x="3745230" y="2711450"/>
                        <a:ext cx="2474595" cy="414655"/>
                      </a:xfrm>
                      <a:prstGeom prst="rect">
                        <a:avLst/>
                      </a:prstGeom>
                    </p:spPr>
                  </p:pic>
                </p:oleObj>
              </mc:Fallback>
            </mc:AlternateContent>
          </a:graphicData>
        </a:graphic>
      </p:graphicFrame>
      <p:pic>
        <p:nvPicPr>
          <p:cNvPr id="5" name="图片 4"/>
          <p:cNvPicPr>
            <a:picLocks noChangeAspect="1"/>
          </p:cNvPicPr>
          <p:nvPr/>
        </p:nvPicPr>
        <p:blipFill>
          <a:blip r:embed="rId13"/>
          <a:stretch>
            <a:fillRect/>
          </a:stretch>
        </p:blipFill>
        <p:spPr>
          <a:xfrm>
            <a:off x="817880" y="4363720"/>
            <a:ext cx="5779135" cy="2240915"/>
          </a:xfrm>
          <a:prstGeom prst="rect">
            <a:avLst/>
          </a:prstGeom>
        </p:spPr>
      </p:pic>
      <p:graphicFrame>
        <p:nvGraphicFramePr>
          <p:cNvPr id="6" name="对象 5"/>
          <p:cNvGraphicFramePr>
            <a:graphicFrameLocks noChangeAspect="1"/>
          </p:cNvGraphicFramePr>
          <p:nvPr/>
        </p:nvGraphicFramePr>
        <p:xfrm>
          <a:off x="6992621" y="4597083"/>
          <a:ext cx="1093470" cy="414655"/>
        </p:xfrm>
        <a:graphic>
          <a:graphicData uri="http://schemas.openxmlformats.org/presentationml/2006/ole">
            <mc:AlternateContent xmlns:mc="http://schemas.openxmlformats.org/markup-compatibility/2006">
              <mc:Choice xmlns:v="urn:schemas-microsoft-com:vml" Requires="v">
                <p:oleObj spid="_x0000_s7" name="AxMath" r:id="rId14" imgW="737235" imgH="255905" progId="Equation.AxMath">
                  <p:embed/>
                </p:oleObj>
              </mc:Choice>
              <mc:Fallback>
                <p:oleObj name="AxMath" r:id="rId14" imgW="737235" imgH="255905" progId="Equation.AxMath">
                  <p:embed/>
                  <p:pic>
                    <p:nvPicPr>
                      <p:cNvPr id="0" name="对象 8"/>
                      <p:cNvPicPr/>
                      <p:nvPr/>
                    </p:nvPicPr>
                    <p:blipFill>
                      <a:blip r:embed="rId15"/>
                      <a:stretch>
                        <a:fillRect/>
                      </a:stretch>
                    </p:blipFill>
                    <p:spPr>
                      <a:xfrm>
                        <a:off x="6992621" y="4597083"/>
                        <a:ext cx="1093470" cy="41465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8879206" y="4597083"/>
          <a:ext cx="2087880" cy="414655"/>
        </p:xfrm>
        <a:graphic>
          <a:graphicData uri="http://schemas.openxmlformats.org/presentationml/2006/ole">
            <mc:AlternateContent xmlns:mc="http://schemas.openxmlformats.org/markup-compatibility/2006">
              <mc:Choice xmlns:v="urn:schemas-microsoft-com:vml" Requires="v">
                <p:oleObj spid="_x0000_s10" name="AxMath" r:id="rId16" imgW="1407795" imgH="255905" progId="Equation.AxMath">
                  <p:embed/>
                </p:oleObj>
              </mc:Choice>
              <mc:Fallback>
                <p:oleObj name="AxMath" r:id="rId16" imgW="1407795" imgH="255905" progId="Equation.AxMath">
                  <p:embed/>
                  <p:pic>
                    <p:nvPicPr>
                      <p:cNvPr id="0" name="对象 8"/>
                      <p:cNvPicPr/>
                      <p:nvPr/>
                    </p:nvPicPr>
                    <p:blipFill>
                      <a:blip r:embed="rId17"/>
                      <a:stretch>
                        <a:fillRect/>
                      </a:stretch>
                    </p:blipFill>
                    <p:spPr>
                      <a:xfrm>
                        <a:off x="8879206" y="4597083"/>
                        <a:ext cx="2087880" cy="41465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6992621" y="5604828"/>
          <a:ext cx="1864360" cy="414655"/>
        </p:xfrm>
        <a:graphic>
          <a:graphicData uri="http://schemas.openxmlformats.org/presentationml/2006/ole">
            <mc:AlternateContent xmlns:mc="http://schemas.openxmlformats.org/markup-compatibility/2006">
              <mc:Choice xmlns:v="urn:schemas-microsoft-com:vml" Requires="v">
                <p:oleObj spid="_x0000_s20" name="AxMath" r:id="rId18" imgW="1256665" imgH="255905" progId="Equation.AxMath">
                  <p:embed/>
                </p:oleObj>
              </mc:Choice>
              <mc:Fallback>
                <p:oleObj name="AxMath" r:id="rId18" imgW="1256665" imgH="255905" progId="Equation.AxMath">
                  <p:embed/>
                  <p:pic>
                    <p:nvPicPr>
                      <p:cNvPr id="0" name="对象 8"/>
                      <p:cNvPicPr/>
                      <p:nvPr/>
                    </p:nvPicPr>
                    <p:blipFill>
                      <a:blip r:embed="rId19"/>
                      <a:stretch>
                        <a:fillRect/>
                      </a:stretch>
                    </p:blipFill>
                    <p:spPr>
                      <a:xfrm>
                        <a:off x="6992621" y="5604828"/>
                        <a:ext cx="1864360" cy="414655"/>
                      </a:xfrm>
                      <a:prstGeom prst="rect">
                        <a:avLst/>
                      </a:prstGeom>
                    </p:spPr>
                  </p:pic>
                </p:oleObj>
              </mc:Fallback>
            </mc:AlternateContent>
          </a:graphicData>
        </a:graphic>
      </p:graphicFrame>
      <p:cxnSp>
        <p:nvCxnSpPr>
          <p:cNvPr id="30" name="直接箭头连接符 29"/>
          <p:cNvCxnSpPr/>
          <p:nvPr/>
        </p:nvCxnSpPr>
        <p:spPr>
          <a:xfrm flipV="1">
            <a:off x="7258685" y="5012055"/>
            <a:ext cx="8255" cy="2133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9269095" y="5012055"/>
            <a:ext cx="8255" cy="2133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7154545" y="6019800"/>
            <a:ext cx="8255" cy="2133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2.2</a:t>
            </a:r>
            <a:r>
              <a:rPr lang="en-US" sz="2800" b="1" dirty="0">
                <a:solidFill>
                  <a:schemeClr val="accent1"/>
                </a:solidFill>
                <a:latin typeface="Times New Roman" panose="02020603050405020304" charset="0"/>
                <a:ea typeface="微软雅黑" panose="020B0503020204020204" pitchFamily="34" charset="-122"/>
              </a:rPr>
              <a:t> </a:t>
            </a:r>
            <a:r>
              <a:rPr lang="zh-CN" altLang="en-US" sz="2800" b="1" dirty="0">
                <a:solidFill>
                  <a:schemeClr val="accent1"/>
                </a:solidFill>
                <a:latin typeface="Times New Roman" panose="02020603050405020304" charset="0"/>
                <a:ea typeface="微软雅黑" panose="020B0503020204020204" pitchFamily="34" charset="-122"/>
              </a:rPr>
              <a:t>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670928" y="199258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5025" y="1455420"/>
            <a:ext cx="10192385" cy="117983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7</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设有一个带头结点的循环单链表，其结点值均为正整数。设计一个算法，反复找出单链表中结点值最小的结点并输出，然后将该结点从中删除，直到单链表空为止，再删除表头节点。</a:t>
            </a:r>
            <a:endParaRPr lang="zh-CN" altLang="zh-CN" b="1">
              <a:solidFill>
                <a:srgbClr val="323F4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89000" y="2553335"/>
            <a:ext cx="10192385" cy="657225"/>
          </a:xfrm>
          <a:prstGeom prst="rect">
            <a:avLst/>
          </a:prstGeom>
          <a:noFill/>
        </p:spPr>
        <p:txBody>
          <a:bodyPr wrap="square" rtlCol="0">
            <a:noAutofit/>
          </a:bodyPr>
          <a:lstStyle/>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思路：维护前驱结点</a:t>
            </a:r>
            <a:r>
              <a:rPr lang="en-US" altLang="zh-CN" sz="1600" b="1">
                <a:solidFill>
                  <a:srgbClr val="FF0000"/>
                </a:solidFill>
                <a:latin typeface="微软雅黑" panose="020B0503020204020204" pitchFamily="34" charset="-122"/>
                <a:ea typeface="微软雅黑" panose="020B0503020204020204" pitchFamily="34" charset="-122"/>
              </a:rPr>
              <a:t>+</a:t>
            </a:r>
            <a:r>
              <a:rPr lang="zh-CN" altLang="en-US" sz="1600" b="1">
                <a:solidFill>
                  <a:srgbClr val="FF0000"/>
                </a:solidFill>
                <a:latin typeface="微软雅黑" panose="020B0503020204020204" pitchFamily="34" charset="-122"/>
                <a:ea typeface="微软雅黑" panose="020B0503020204020204" pitchFamily="34" charset="-122"/>
              </a:rPr>
              <a:t>当前结点，记录全局最小值对应的结点</a:t>
            </a:r>
            <a:r>
              <a:rPr lang="en-US" altLang="zh-CN" sz="1600" b="1">
                <a:solidFill>
                  <a:srgbClr val="FF0000"/>
                </a:solidFill>
                <a:latin typeface="微软雅黑" panose="020B0503020204020204" pitchFamily="34" charset="-122"/>
                <a:ea typeface="微软雅黑" panose="020B0503020204020204" pitchFamily="34" charset="-122"/>
              </a:rPr>
              <a:t>+</a:t>
            </a:r>
            <a:r>
              <a:rPr lang="zh-CN" altLang="en-US" sz="1600" b="1">
                <a:solidFill>
                  <a:srgbClr val="FF0000"/>
                </a:solidFill>
                <a:latin typeface="微软雅黑" panose="020B0503020204020204" pitchFamily="34" charset="-122"/>
                <a:ea typeface="微软雅黑" panose="020B0503020204020204" pitchFamily="34" charset="-122"/>
              </a:rPr>
              <a:t>前驱结点</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797928" y="5274896"/>
            <a:ext cx="1410325" cy="306705"/>
          </a:xfrm>
          <a:prstGeom prst="rect">
            <a:avLst/>
          </a:prstGeom>
          <a:noFill/>
        </p:spPr>
        <p:txBody>
          <a:bodyPr wrap="square" rtlCol="0">
            <a:spAutoFit/>
          </a:bodyPr>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sp>
        <p:nvSpPr>
          <p:cNvPr id="5" name="文本框 4"/>
          <p:cNvSpPr txBox="1"/>
          <p:nvPr/>
        </p:nvSpPr>
        <p:spPr>
          <a:xfrm>
            <a:off x="835025" y="4424680"/>
            <a:ext cx="10192385" cy="1179830"/>
          </a:xfrm>
          <a:prstGeom prst="rect">
            <a:avLst/>
          </a:prstGeom>
          <a:noFill/>
        </p:spPr>
        <p:txBody>
          <a:bodyPr wrap="square" rtlCol="0">
            <a:no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8</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单链表有环，是指单链表的最后一个结点的指针指向了链表中的某个结点（通常单链表的最后一个结点的指针域是空的）。试编写算法判断单链表是否存在环。</a:t>
            </a:r>
            <a:r>
              <a:rPr lang="en-US" altLang="zh-CN" b="1">
                <a:solidFill>
                  <a:srgbClr val="323F4F"/>
                </a:solidFill>
                <a:latin typeface="微软雅黑" panose="020B0503020204020204" pitchFamily="34" charset="-122"/>
                <a:ea typeface="微软雅黑" panose="020B0503020204020204" pitchFamily="34" charset="-122"/>
              </a:rPr>
              <a:t>    </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35025" y="5509260"/>
            <a:ext cx="8678545" cy="65722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思路：快慢指针法，慢指针走一步，快指针走两步，若有环则快慢指针一定会在环上相遇</a:t>
            </a:r>
            <a:endParaRPr lang="zh-CN" sz="1600" b="1">
              <a:solidFill>
                <a:srgbClr val="FF0000"/>
              </a:solidFill>
              <a:latin typeface="微软雅黑" panose="020B0503020204020204" pitchFamily="34" charset="-122"/>
              <a:ea typeface="微软雅黑" panose="020B0503020204020204" pitchFamily="34" charset="-122"/>
            </a:endParaRPr>
          </a:p>
        </p:txBody>
      </p:sp>
      <p:graphicFrame>
        <p:nvGraphicFramePr>
          <p:cNvPr id="7" name="表格 6"/>
          <p:cNvGraphicFramePr/>
          <p:nvPr>
            <p:custDataLst>
              <p:tags r:id="rId1"/>
            </p:custDataLst>
          </p:nvPr>
        </p:nvGraphicFramePr>
        <p:xfrm>
          <a:off x="5732145" y="3343275"/>
          <a:ext cx="3500120" cy="373380"/>
        </p:xfrm>
        <a:graphic>
          <a:graphicData uri="http://schemas.openxmlformats.org/drawingml/2006/table">
            <a:tbl>
              <a:tblPr firstRow="1" bandRow="1">
                <a:tableStyleId>{5C22544A-7EE6-4342-B048-85BDC9FD1C3A}</a:tableStyleId>
              </a:tblPr>
              <a:tblGrid>
                <a:gridCol w="437515"/>
                <a:gridCol w="437515"/>
                <a:gridCol w="437515"/>
                <a:gridCol w="437515"/>
                <a:gridCol w="437515"/>
                <a:gridCol w="437515"/>
                <a:gridCol w="437515"/>
                <a:gridCol w="437515"/>
              </a:tblGrid>
              <a:tr h="373380">
                <a:tc>
                  <a:txBody>
                    <a:bodyPr/>
                    <a:p>
                      <a:pPr algn="ctr">
                        <a:buNone/>
                      </a:pPr>
                      <a:r>
                        <a:rPr lang="en-US" altLang="zh-CN">
                          <a:solidFill>
                            <a:srgbClr val="323F4F"/>
                          </a:solidFill>
                        </a:rPr>
                        <a:t>4</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3</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6</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1</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3</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5</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2</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7</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9" name="文本框 8"/>
          <p:cNvSpPr txBox="1"/>
          <p:nvPr/>
        </p:nvSpPr>
        <p:spPr>
          <a:xfrm>
            <a:off x="2260600" y="3256915"/>
            <a:ext cx="2421255" cy="494030"/>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假设这是一个循环单链表</a:t>
            </a:r>
            <a:endParaRPr lang="zh-CN" sz="1600" b="1">
              <a:solidFill>
                <a:srgbClr val="FF0000"/>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flipV="1">
            <a:off x="4681855" y="3538220"/>
            <a:ext cx="82550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2.2</a:t>
            </a:r>
            <a:r>
              <a:rPr lang="en-US" sz="2800" b="1" dirty="0">
                <a:solidFill>
                  <a:schemeClr val="accent1"/>
                </a:solidFill>
                <a:latin typeface="Times New Roman" panose="02020603050405020304" charset="0"/>
                <a:ea typeface="微软雅黑" panose="020B0503020204020204" pitchFamily="34" charset="-122"/>
              </a:rPr>
              <a:t> </a:t>
            </a:r>
            <a:r>
              <a:rPr lang="zh-CN" altLang="en-US" sz="2800" b="1" dirty="0">
                <a:solidFill>
                  <a:schemeClr val="accent1"/>
                </a:solidFill>
                <a:latin typeface="Times New Roman" panose="02020603050405020304" charset="0"/>
                <a:ea typeface="微软雅黑" panose="020B0503020204020204" pitchFamily="34" charset="-122"/>
              </a:rPr>
              <a:t>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670928"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5025" y="1450975"/>
            <a:ext cx="10192385" cy="840105"/>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9</a:t>
            </a:r>
            <a:r>
              <a:rPr lang="zh-CN" altLang="en-US" b="1">
                <a:solidFill>
                  <a:srgbClr val="323F4F"/>
                </a:solidFill>
                <a:latin typeface="微软雅黑" panose="020B0503020204020204" pitchFamily="34" charset="-122"/>
                <a:ea typeface="微软雅黑" panose="020B0503020204020204" pitchFamily="34" charset="-122"/>
              </a:rPr>
              <a:t>：试编写算法将带头结点的单链表就地逆置。（辅助空间复杂度为</a:t>
            </a:r>
            <a:r>
              <a:rPr lang="en-US" altLang="zh-CN" b="1">
                <a:solidFill>
                  <a:srgbClr val="323F4F"/>
                </a:solidFill>
                <a:latin typeface="微软雅黑" panose="020B0503020204020204" pitchFamily="34" charset="-122"/>
                <a:ea typeface="微软雅黑" panose="020B0503020204020204" pitchFamily="34" charset="-122"/>
              </a:rPr>
              <a:t>O(1)</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p:txBody>
      </p:sp>
      <p:pic>
        <p:nvPicPr>
          <p:cNvPr id="3" name="图片 2" descr="IMG_20221113_195453.jpg"/>
          <p:cNvPicPr>
            <a:picLocks noChangeAspect="1"/>
          </p:cNvPicPr>
          <p:nvPr/>
        </p:nvPicPr>
        <p:blipFill>
          <a:blip r:embed="rId1"/>
          <a:srcRect l="11472" t="24343" r="18194" b="56611"/>
          <a:stretch>
            <a:fillRect/>
          </a:stretch>
        </p:blipFill>
        <p:spPr>
          <a:xfrm>
            <a:off x="1069975" y="2196465"/>
            <a:ext cx="3754120" cy="762635"/>
          </a:xfrm>
          <a:prstGeom prst="rect">
            <a:avLst/>
          </a:prstGeom>
        </p:spPr>
      </p:pic>
      <p:pic>
        <p:nvPicPr>
          <p:cNvPr id="7" name="图片 6"/>
          <p:cNvPicPr>
            <a:picLocks noChangeAspect="1"/>
          </p:cNvPicPr>
          <p:nvPr/>
        </p:nvPicPr>
        <p:blipFill>
          <a:blip r:embed="rId2"/>
          <a:stretch>
            <a:fillRect/>
          </a:stretch>
        </p:blipFill>
        <p:spPr>
          <a:xfrm>
            <a:off x="5511800" y="2186305"/>
            <a:ext cx="4718050" cy="772795"/>
          </a:xfrm>
          <a:prstGeom prst="rect">
            <a:avLst/>
          </a:prstGeom>
        </p:spPr>
      </p:pic>
      <p:sp>
        <p:nvSpPr>
          <p:cNvPr id="4" name="文本框 3"/>
          <p:cNvSpPr txBox="1"/>
          <p:nvPr/>
        </p:nvSpPr>
        <p:spPr>
          <a:xfrm>
            <a:off x="835025" y="3100070"/>
            <a:ext cx="10192385" cy="65722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思路：头插法，或维护</a:t>
            </a:r>
            <a:r>
              <a:rPr lang="en-US" altLang="zh-CN" sz="1600" b="1">
                <a:solidFill>
                  <a:srgbClr val="FF0000"/>
                </a:solidFill>
                <a:latin typeface="微软雅黑" panose="020B0503020204020204" pitchFamily="34" charset="-122"/>
                <a:ea typeface="微软雅黑" panose="020B0503020204020204" pitchFamily="34" charset="-122"/>
              </a:rPr>
              <a:t>p</a:t>
            </a:r>
            <a:r>
              <a:rPr lang="zh-CN" altLang="en-US" sz="1600" b="1">
                <a:solidFill>
                  <a:srgbClr val="FF0000"/>
                </a:solidFill>
                <a:latin typeface="微软雅黑" panose="020B0503020204020204" pitchFamily="34" charset="-122"/>
                <a:ea typeface="微软雅黑" panose="020B0503020204020204" pitchFamily="34" charset="-122"/>
              </a:rPr>
              <a:t>、</a:t>
            </a:r>
            <a:r>
              <a:rPr lang="en-US" altLang="zh-CN" sz="1600" b="1">
                <a:solidFill>
                  <a:srgbClr val="FF0000"/>
                </a:solidFill>
                <a:latin typeface="微软雅黑" panose="020B0503020204020204" pitchFamily="34" charset="-122"/>
                <a:ea typeface="微软雅黑" panose="020B0503020204020204" pitchFamily="34" charset="-122"/>
              </a:rPr>
              <a:t>q</a:t>
            </a:r>
            <a:r>
              <a:rPr lang="zh-CN" altLang="en-US" sz="1600" b="1">
                <a:solidFill>
                  <a:srgbClr val="FF0000"/>
                </a:solidFill>
                <a:latin typeface="微软雅黑" panose="020B0503020204020204" pitchFamily="34" charset="-122"/>
                <a:ea typeface="微软雅黑" panose="020B0503020204020204" pitchFamily="34" charset="-122"/>
              </a:rPr>
              <a:t>、</a:t>
            </a:r>
            <a:r>
              <a:rPr lang="en-US" altLang="zh-CN" sz="1600" b="1">
                <a:solidFill>
                  <a:srgbClr val="FF0000"/>
                </a:solidFill>
                <a:latin typeface="微软雅黑" panose="020B0503020204020204" pitchFamily="34" charset="-122"/>
                <a:ea typeface="微软雅黑" panose="020B0503020204020204" pitchFamily="34" charset="-122"/>
              </a:rPr>
              <a:t>r</a:t>
            </a:r>
            <a:r>
              <a:rPr lang="zh-CN" altLang="en-US" sz="1600" b="1">
                <a:solidFill>
                  <a:srgbClr val="FF0000"/>
                </a:solidFill>
                <a:latin typeface="微软雅黑" panose="020B0503020204020204" pitchFamily="34" charset="-122"/>
                <a:ea typeface="微软雅黑" panose="020B0503020204020204" pitchFamily="34" charset="-122"/>
              </a:rPr>
              <a:t>三个指针进行遍历（使用</a:t>
            </a:r>
            <a:r>
              <a:rPr lang="en-US" altLang="zh-CN" sz="1600" b="1">
                <a:solidFill>
                  <a:srgbClr val="FF0000"/>
                </a:solidFill>
                <a:latin typeface="微软雅黑" panose="020B0503020204020204" pitchFamily="34" charset="-122"/>
                <a:ea typeface="微软雅黑" panose="020B0503020204020204" pitchFamily="34" charset="-122"/>
              </a:rPr>
              <a:t>r</a:t>
            </a:r>
            <a:r>
              <a:rPr lang="zh-CN" altLang="en-US" sz="1600" b="1">
                <a:solidFill>
                  <a:srgbClr val="FF0000"/>
                </a:solidFill>
                <a:latin typeface="微软雅黑" panose="020B0503020204020204" pitchFamily="34" charset="-122"/>
                <a:ea typeface="微软雅黑" panose="020B0503020204020204" pitchFamily="34" charset="-122"/>
              </a:rPr>
              <a:t>指针保存</a:t>
            </a:r>
            <a:r>
              <a:rPr lang="en-US" altLang="zh-CN" sz="1600" b="1">
                <a:solidFill>
                  <a:srgbClr val="FF0000"/>
                </a:solidFill>
                <a:latin typeface="微软雅黑" panose="020B0503020204020204" pitchFamily="34" charset="-122"/>
                <a:ea typeface="微软雅黑" panose="020B0503020204020204" pitchFamily="34" charset="-122"/>
              </a:rPr>
              <a:t>q</a:t>
            </a:r>
            <a:r>
              <a:rPr lang="zh-CN" altLang="en-US" sz="1600" b="1">
                <a:solidFill>
                  <a:srgbClr val="FF0000"/>
                </a:solidFill>
                <a:latin typeface="微软雅黑" panose="020B0503020204020204" pitchFamily="34" charset="-122"/>
                <a:ea typeface="微软雅黑" panose="020B0503020204020204" pitchFamily="34" charset="-122"/>
              </a:rPr>
              <a:t>的后继，调整</a:t>
            </a:r>
            <a:r>
              <a:rPr lang="en-US" altLang="zh-CN" sz="1600" b="1">
                <a:solidFill>
                  <a:srgbClr val="FF0000"/>
                </a:solidFill>
                <a:latin typeface="微软雅黑" panose="020B0503020204020204" pitchFamily="34" charset="-122"/>
                <a:ea typeface="微软雅黑" panose="020B0503020204020204" pitchFamily="34" charset="-122"/>
              </a:rPr>
              <a:t>q</a:t>
            </a:r>
            <a:r>
              <a:rPr lang="zh-CN" altLang="en-US" sz="1600" b="1">
                <a:solidFill>
                  <a:srgbClr val="FF0000"/>
                </a:solidFill>
                <a:latin typeface="微软雅黑" panose="020B0503020204020204" pitchFamily="34" charset="-122"/>
                <a:ea typeface="微软雅黑" panose="020B0503020204020204" pitchFamily="34" charset="-122"/>
              </a:rPr>
              <a:t>的后继结点为</a:t>
            </a:r>
            <a:r>
              <a:rPr lang="en-US" altLang="zh-CN" sz="1600" b="1">
                <a:solidFill>
                  <a:srgbClr val="FF0000"/>
                </a:solidFill>
                <a:latin typeface="微软雅黑" panose="020B0503020204020204" pitchFamily="34" charset="-122"/>
                <a:ea typeface="微软雅黑" panose="020B0503020204020204" pitchFamily="34" charset="-122"/>
              </a:rPr>
              <a:t>p</a:t>
            </a:r>
            <a:r>
              <a:rPr lang="zh-CN" altLang="en-US" sz="1600" b="1">
                <a:solidFill>
                  <a:srgbClr val="FF0000"/>
                </a:solidFill>
                <a:latin typeface="微软雅黑" panose="020B0503020204020204" pitchFamily="34" charset="-122"/>
                <a:ea typeface="微软雅黑" panose="020B0503020204020204" pitchFamily="34" charset="-122"/>
              </a:rPr>
              <a:t>）</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736968" y="4999941"/>
            <a:ext cx="1410325" cy="306705"/>
          </a:xfrm>
          <a:prstGeom prst="rect">
            <a:avLst/>
          </a:prstGeom>
          <a:noFill/>
        </p:spPr>
        <p:txBody>
          <a:bodyPr wrap="square" rtlCol="0">
            <a:spAutoFit/>
          </a:bodyPr>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sp>
        <p:nvSpPr>
          <p:cNvPr id="12" name="文本框 11"/>
          <p:cNvSpPr txBox="1"/>
          <p:nvPr/>
        </p:nvSpPr>
        <p:spPr>
          <a:xfrm>
            <a:off x="835025" y="3976370"/>
            <a:ext cx="10192385" cy="1414145"/>
          </a:xfrm>
          <a:prstGeom prst="rect">
            <a:avLst/>
          </a:prstGeom>
          <a:noFill/>
        </p:spPr>
        <p:txBody>
          <a:bodyPr wrap="square" rtlCol="0">
            <a:noAutofit/>
          </a:bodyPr>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10</a:t>
            </a:r>
            <a:r>
              <a:rPr lang="zh-CN" altLang="en-US" b="1">
                <a:solidFill>
                  <a:srgbClr val="323F4F"/>
                </a:solidFill>
                <a:latin typeface="微软雅黑" panose="020B0503020204020204" pitchFamily="34" charset="-122"/>
                <a:ea typeface="微软雅黑" panose="020B0503020204020204" pitchFamily="34" charset="-122"/>
              </a:rPr>
              <a:t>：假设有两个按元素值递增次序排列的线性表，均以单链表形式存储。请编写算法将这两个单链表归并为一个按元素值递减次序排列的单链表，并要求利用原来两个单链表的结点存放归并后的单链表。</a:t>
            </a:r>
            <a:endParaRPr lang="en-US" altLang="zh-CN" b="1">
              <a:solidFill>
                <a:srgbClr val="323F4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35025" y="5390515"/>
            <a:ext cx="6144895" cy="62293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思路：两个单链表正常归并，产生新的链表时使用头插法</a:t>
            </a:r>
            <a:endParaRPr lang="zh-CN" altLang="en-US" sz="16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2.2</a:t>
            </a:r>
            <a:r>
              <a:rPr lang="en-US" sz="2800" b="1" dirty="0">
                <a:solidFill>
                  <a:schemeClr val="accent1"/>
                </a:solidFill>
                <a:latin typeface="Times New Roman" panose="02020603050405020304" charset="0"/>
                <a:ea typeface="微软雅黑" panose="020B0503020204020204" pitchFamily="34" charset="-122"/>
              </a:rPr>
              <a:t> </a:t>
            </a:r>
            <a:r>
              <a:rPr lang="zh-CN" altLang="en-US" sz="2800" b="1" dirty="0">
                <a:solidFill>
                  <a:schemeClr val="accent1"/>
                </a:solidFill>
                <a:latin typeface="Times New Roman" panose="02020603050405020304" charset="0"/>
                <a:ea typeface="微软雅黑" panose="020B0503020204020204" pitchFamily="34" charset="-122"/>
              </a:rPr>
              <a:t>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28345" y="1646555"/>
            <a:ext cx="10115550" cy="2168525"/>
          </a:xfrm>
          <a:prstGeom prst="rect">
            <a:avLst/>
          </a:prstGeom>
          <a:noFill/>
        </p:spPr>
        <p:txBody>
          <a:bodyPr wrap="square" rtlCol="0" anchor="t">
            <a:spAutoFit/>
          </a:bodyPr>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11</a:t>
            </a:r>
            <a:r>
              <a:rPr lang="zh-CN" altLang="en-US" b="1">
                <a:solidFill>
                  <a:srgbClr val="323F4F"/>
                </a:solidFill>
                <a:latin typeface="微软雅黑" panose="020B0503020204020204" pitchFamily="34" charset="-122"/>
                <a:ea typeface="微软雅黑" panose="020B0503020204020204" pitchFamily="34" charset="-122"/>
              </a:rPr>
              <a:t>：设有一个双向链表，每个结点中除有prior（指向其前导结点）、data（数据域）和next（指向其后继结点）三个域外，还有一个访问频度域freq，在链表被起用之前，其值均初始化为零。每当在链表进行一次LocateNode（L,x）运算时， 令元素值为x的结点中freq域的值加1，并调整表中结点的次序，使其按访问频度非增的顺序排列，</a:t>
            </a:r>
            <a:r>
              <a:rPr lang="zh-CN" altLang="en-US" b="1" u="sng">
                <a:solidFill>
                  <a:srgbClr val="323F4F"/>
                </a:solidFill>
                <a:latin typeface="微软雅黑" panose="020B0503020204020204" pitchFamily="34" charset="-122"/>
                <a:ea typeface="微软雅黑" panose="020B0503020204020204" pitchFamily="34" charset="-122"/>
              </a:rPr>
              <a:t>同时最近访问的结点排在频度相同的结点前面</a:t>
            </a:r>
            <a:r>
              <a:rPr lang="zh-CN" altLang="en-US" b="1">
                <a:solidFill>
                  <a:srgbClr val="323F4F"/>
                </a:solidFill>
                <a:latin typeface="微软雅黑" panose="020B0503020204020204" pitchFamily="34" charset="-122"/>
                <a:ea typeface="微软雅黑" panose="020B0503020204020204" pitchFamily="34" charset="-122"/>
              </a:rPr>
              <a:t>，以便使频繁访问的结点总是靠近表头。试写一符合上述要求的LocateNode运算的算法。</a:t>
            </a:r>
            <a:endParaRPr lang="zh-CN" altLang="en-US" b="1">
              <a:solidFill>
                <a:srgbClr val="323F4F"/>
              </a:solidFill>
              <a:latin typeface="微软雅黑" panose="020B0503020204020204" pitchFamily="34" charset="-122"/>
              <a:ea typeface="微软雅黑" panose="020B0503020204020204" pitchFamily="34" charset="-122"/>
            </a:endParaRPr>
          </a:p>
        </p:txBody>
      </p:sp>
      <p:graphicFrame>
        <p:nvGraphicFramePr>
          <p:cNvPr id="10" name="表格 9"/>
          <p:cNvGraphicFramePr/>
          <p:nvPr>
            <p:custDataLst>
              <p:tags r:id="rId1"/>
            </p:custDataLst>
          </p:nvPr>
        </p:nvGraphicFramePr>
        <p:xfrm>
          <a:off x="5280025" y="5345430"/>
          <a:ext cx="3500120" cy="373380"/>
        </p:xfrm>
        <a:graphic>
          <a:graphicData uri="http://schemas.openxmlformats.org/drawingml/2006/table">
            <a:tbl>
              <a:tblPr firstRow="1" bandRow="1">
                <a:tableStyleId>{5C22544A-7EE6-4342-B048-85BDC9FD1C3A}</a:tableStyleId>
              </a:tblPr>
              <a:tblGrid>
                <a:gridCol w="437515"/>
                <a:gridCol w="437515"/>
                <a:gridCol w="437515"/>
                <a:gridCol w="437515"/>
                <a:gridCol w="437515"/>
                <a:gridCol w="437515"/>
                <a:gridCol w="437515"/>
                <a:gridCol w="437515"/>
              </a:tblGrid>
              <a:tr h="373380">
                <a:tc>
                  <a:txBody>
                    <a:bodyPr/>
                    <a:p>
                      <a:pPr algn="ctr">
                        <a:buNone/>
                      </a:pPr>
                      <a:r>
                        <a:rPr lang="en-US" altLang="zh-CN">
                          <a:solidFill>
                            <a:srgbClr val="323F4F"/>
                          </a:solidFill>
                        </a:rPr>
                        <a:t>h</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3</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FF0000"/>
                          </a:solidFill>
                        </a:rPr>
                        <a:t>6</a:t>
                      </a:r>
                      <a:endParaRPr lang="en-US" altLang="zh-CN">
                        <a:solidFill>
                          <a:srgbClr val="FF000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1</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4</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5</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FF0000"/>
                          </a:solidFill>
                        </a:rPr>
                        <a:t>2</a:t>
                      </a:r>
                      <a:endParaRPr lang="en-US" altLang="zh-CN">
                        <a:solidFill>
                          <a:srgbClr val="FF000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7</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11" name="文本框 10"/>
          <p:cNvSpPr txBox="1"/>
          <p:nvPr/>
        </p:nvSpPr>
        <p:spPr>
          <a:xfrm>
            <a:off x="1878330" y="5259070"/>
            <a:ext cx="2351405" cy="494030"/>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假设这是一个双向链表</a:t>
            </a:r>
            <a:endParaRPr lang="zh-CN" sz="1600" b="1">
              <a:solidFill>
                <a:srgbClr val="FF0000"/>
              </a:solidFill>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V="1">
            <a:off x="4229735" y="5540375"/>
            <a:ext cx="825500" cy="6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8345" y="4053840"/>
            <a:ext cx="9824720" cy="875665"/>
          </a:xfrm>
          <a:prstGeom prst="rect">
            <a:avLst/>
          </a:prstGeom>
          <a:noFill/>
        </p:spPr>
        <p:txBody>
          <a:bodyPr wrap="square" rtlCol="0">
            <a:noAutofit/>
          </a:bodyPr>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思路：查找数据值为</a:t>
            </a:r>
            <a:r>
              <a:rPr lang="en-US" altLang="zh-CN" sz="1600" b="1">
                <a:solidFill>
                  <a:srgbClr val="FF0000"/>
                </a:solidFill>
                <a:latin typeface="微软雅黑" panose="020B0503020204020204" pitchFamily="34" charset="-122"/>
                <a:ea typeface="微软雅黑" panose="020B0503020204020204" pitchFamily="34" charset="-122"/>
              </a:rPr>
              <a:t>x</a:t>
            </a:r>
            <a:r>
              <a:rPr lang="zh-CN" altLang="en-US" sz="1600" b="1">
                <a:solidFill>
                  <a:srgbClr val="FF0000"/>
                </a:solidFill>
                <a:latin typeface="微软雅黑" panose="020B0503020204020204" pitchFamily="34" charset="-122"/>
                <a:ea typeface="微软雅黑" panose="020B0503020204020204" pitchFamily="34" charset="-122"/>
              </a:rPr>
              <a:t>的结点，之后将结点摘下，依次访问前驱结点，比较</a:t>
            </a:r>
            <a:r>
              <a:rPr lang="en-US" altLang="zh-CN" sz="1600" b="1">
                <a:solidFill>
                  <a:srgbClr val="FF0000"/>
                </a:solidFill>
                <a:latin typeface="微软雅黑" panose="020B0503020204020204" pitchFamily="34" charset="-122"/>
                <a:ea typeface="微软雅黑" panose="020B0503020204020204" pitchFamily="34" charset="-122"/>
              </a:rPr>
              <a:t>freq</a:t>
            </a:r>
            <a:r>
              <a:rPr lang="zh-CN" altLang="en-US" sz="1600" b="1">
                <a:solidFill>
                  <a:srgbClr val="FF0000"/>
                </a:solidFill>
                <a:latin typeface="微软雅黑" panose="020B0503020204020204" pitchFamily="34" charset="-122"/>
                <a:ea typeface="微软雅黑" panose="020B0503020204020204" pitchFamily="34" charset="-122"/>
              </a:rPr>
              <a:t>的值，找到第一个比它频度大的结点，在该结点之后插入即可</a:t>
            </a:r>
            <a:endParaRPr lang="zh-CN" altLang="en-US" sz="1600" b="1">
              <a:solidFill>
                <a:srgbClr val="FF0000"/>
              </a:solidFill>
              <a:latin typeface="微软雅黑" panose="020B0503020204020204" pitchFamily="34" charset="-122"/>
              <a:ea typeface="微软雅黑" panose="020B0503020204020204" pitchFamily="34" charset="-122"/>
            </a:endParaRPr>
          </a:p>
        </p:txBody>
      </p:sp>
      <p:graphicFrame>
        <p:nvGraphicFramePr>
          <p:cNvPr id="15" name="表格 14"/>
          <p:cNvGraphicFramePr/>
          <p:nvPr>
            <p:custDataLst>
              <p:tags r:id="rId2"/>
            </p:custDataLst>
          </p:nvPr>
        </p:nvGraphicFramePr>
        <p:xfrm>
          <a:off x="5280025" y="6003290"/>
          <a:ext cx="3500120" cy="373380"/>
        </p:xfrm>
        <a:graphic>
          <a:graphicData uri="http://schemas.openxmlformats.org/drawingml/2006/table">
            <a:tbl>
              <a:tblPr firstRow="1" bandRow="1">
                <a:tableStyleId>{5C22544A-7EE6-4342-B048-85BDC9FD1C3A}</a:tableStyleId>
              </a:tblPr>
              <a:tblGrid>
                <a:gridCol w="437515"/>
                <a:gridCol w="437515"/>
                <a:gridCol w="437515"/>
                <a:gridCol w="437515"/>
                <a:gridCol w="437515"/>
                <a:gridCol w="437515"/>
                <a:gridCol w="437515"/>
                <a:gridCol w="437515"/>
              </a:tblGrid>
              <a:tr h="373380">
                <a:tc>
                  <a:txBody>
                    <a:bodyPr/>
                    <a:p>
                      <a:pPr algn="ctr">
                        <a:buNone/>
                      </a:pPr>
                      <a:r>
                        <a:rPr lang="en-US" altLang="zh-CN">
                          <a:solidFill>
                            <a:srgbClr val="323F4F"/>
                          </a:solidFill>
                        </a:rPr>
                        <a:t>h</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3</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FF0000"/>
                          </a:solidFill>
                        </a:rPr>
                        <a:t>6</a:t>
                      </a:r>
                      <a:endParaRPr lang="en-US" altLang="zh-CN">
                        <a:solidFill>
                          <a:srgbClr val="FF000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FF0000"/>
                          </a:solidFill>
                        </a:rPr>
                        <a:t>2</a:t>
                      </a:r>
                      <a:endParaRPr lang="en-US" altLang="zh-CN">
                        <a:solidFill>
                          <a:srgbClr val="FF000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1</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4</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5</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a:solidFill>
                            <a:srgbClr val="323F4F"/>
                          </a:solidFill>
                        </a:rPr>
                        <a:t>7</a:t>
                      </a:r>
                      <a:endParaRPr lang="en-US" altLang="zh-CN">
                        <a:solidFill>
                          <a:srgbClr val="323F4F"/>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sp>
        <p:nvSpPr>
          <p:cNvPr id="12" name="文本框 11"/>
          <p:cNvSpPr txBox="1"/>
          <p:nvPr/>
        </p:nvSpPr>
        <p:spPr>
          <a:xfrm>
            <a:off x="2249055" y="3049440"/>
            <a:ext cx="769389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sz="6000" b="1" dirty="0">
                <a:solidFill>
                  <a:schemeClr val="accent1"/>
                </a:solidFill>
                <a:latin typeface="Times New Roman" panose="02020603050405020304" charset="0"/>
                <a:ea typeface="微软雅黑" panose="020B0503020204020204" pitchFamily="34" charset="-122"/>
              </a:rPr>
              <a:t>谢</a:t>
            </a:r>
            <a:r>
              <a:rPr lang="en-US" altLang="zh-CN" sz="6000" b="1" dirty="0">
                <a:solidFill>
                  <a:schemeClr val="accent1"/>
                </a:solidFill>
                <a:latin typeface="Times New Roman" panose="02020603050405020304" charset="0"/>
                <a:ea typeface="微软雅黑" panose="020B0503020204020204" pitchFamily="34" charset="-122"/>
              </a:rPr>
              <a:t> </a:t>
            </a:r>
            <a:r>
              <a:rPr lang="zh-CN" sz="6000" b="1" dirty="0">
                <a:solidFill>
                  <a:schemeClr val="accent1"/>
                </a:solidFill>
                <a:latin typeface="Times New Roman" panose="02020603050405020304" charset="0"/>
                <a:ea typeface="微软雅黑" panose="020B0503020204020204" pitchFamily="34" charset="-122"/>
              </a:rPr>
              <a:t>谢</a:t>
            </a:r>
            <a:r>
              <a:rPr lang="en-US" altLang="zh-CN" sz="6000" b="1" dirty="0">
                <a:solidFill>
                  <a:schemeClr val="accent1"/>
                </a:solidFill>
                <a:latin typeface="Times New Roman" panose="02020603050405020304" charset="0"/>
                <a:ea typeface="微软雅黑" panose="020B0503020204020204" pitchFamily="34" charset="-122"/>
              </a:rPr>
              <a:t> </a:t>
            </a:r>
            <a:r>
              <a:rPr lang="zh-CN" sz="6000" b="1" dirty="0">
                <a:solidFill>
                  <a:schemeClr val="accent1"/>
                </a:solidFill>
                <a:latin typeface="Times New Roman" panose="02020603050405020304" charset="0"/>
                <a:ea typeface="微软雅黑" panose="020B0503020204020204" pitchFamily="34" charset="-122"/>
              </a:rPr>
              <a:t>观</a:t>
            </a:r>
            <a:r>
              <a:rPr lang="en-US" altLang="zh-CN" sz="6000" b="1" dirty="0">
                <a:solidFill>
                  <a:schemeClr val="accent1"/>
                </a:solidFill>
                <a:latin typeface="Times New Roman" panose="02020603050405020304" charset="0"/>
                <a:ea typeface="微软雅黑" panose="020B0503020204020204" pitchFamily="34" charset="-122"/>
              </a:rPr>
              <a:t> </a:t>
            </a:r>
            <a:r>
              <a:rPr lang="zh-CN" sz="6000" b="1" dirty="0">
                <a:solidFill>
                  <a:schemeClr val="accent1"/>
                </a:solidFill>
                <a:latin typeface="Times New Roman" panose="02020603050405020304" charset="0"/>
                <a:ea typeface="微软雅黑" panose="020B0503020204020204" pitchFamily="34" charset="-122"/>
              </a:rPr>
              <a:t>看</a:t>
            </a:r>
            <a:endParaRPr lang="zh-CN" sz="6000" b="1" dirty="0">
              <a:solidFill>
                <a:schemeClr val="accent1"/>
              </a:solidFill>
              <a:latin typeface="Times New Roman" panose="02020603050405020304" charset="0"/>
              <a:ea typeface="微软雅黑" panose="020B0503020204020204" pitchFamily="34" charset="-122"/>
            </a:endParaRPr>
          </a:p>
        </p:txBody>
      </p:sp>
      <p:cxnSp>
        <p:nvCxnSpPr>
          <p:cNvPr id="18" name="直接连接符 17"/>
          <p:cNvCxnSpPr/>
          <p:nvPr/>
        </p:nvCxnSpPr>
        <p:spPr>
          <a:xfrm flipV="1">
            <a:off x="3205482" y="4401270"/>
            <a:ext cx="5628005" cy="635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3281682" y="2677245"/>
            <a:ext cx="5628005" cy="635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descr="templates\docerresourceshop\icons\\333437323831303b333437303938313bbdb1c5c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638165" y="139700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rot="2700000">
            <a:off x="10980310" y="3292048"/>
            <a:ext cx="2423380" cy="242338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16" h="3816">
                <a:moveTo>
                  <a:pt x="0" y="0"/>
                </a:moveTo>
                <a:lnTo>
                  <a:pt x="3816" y="3816"/>
                </a:lnTo>
                <a:lnTo>
                  <a:pt x="0" y="3816"/>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5"/>
          <p:cNvSpPr/>
          <p:nvPr/>
        </p:nvSpPr>
        <p:spPr>
          <a:xfrm rot="2700000">
            <a:off x="10373199" y="3672266"/>
            <a:ext cx="2405189"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788" h="6531">
                <a:moveTo>
                  <a:pt x="0" y="0"/>
                </a:moveTo>
                <a:lnTo>
                  <a:pt x="3788" y="3788"/>
                </a:lnTo>
                <a:lnTo>
                  <a:pt x="1044"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rot="2700000" flipH="1" flipV="1">
            <a:off x="-658038" y="-981454"/>
            <a:ext cx="2434823" cy="4147185"/>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834" h="6531">
                <a:moveTo>
                  <a:pt x="0" y="0"/>
                </a:moveTo>
                <a:lnTo>
                  <a:pt x="3834" y="3834"/>
                </a:lnTo>
                <a:lnTo>
                  <a:pt x="1138" y="6531"/>
                </a:lnTo>
                <a:lnTo>
                  <a:pt x="0" y="6531"/>
                </a:lnTo>
                <a:lnTo>
                  <a:pt x="0" y="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a:off x="10288837" y="4263957"/>
            <a:ext cx="1903163" cy="2540068"/>
          </a:xfrm>
          <a:custGeom>
            <a:avLst/>
            <a:gdLst/>
            <a:ahLst/>
            <a:cxnLst>
              <a:cxn ang="3">
                <a:pos x="hc" y="t"/>
              </a:cxn>
              <a:cxn ang="cd2">
                <a:pos x="l" y="vc"/>
              </a:cxn>
              <a:cxn ang="cd4">
                <a:pos x="hc" y="b"/>
              </a:cxn>
              <a:cxn ang="0">
                <a:pos x="r" y="vc"/>
              </a:cxn>
            </a:cxnLst>
            <a:rect l="l" t="t" r="r" b="b"/>
            <a:pathLst>
              <a:path w="2997" h="4000">
                <a:moveTo>
                  <a:pt x="2997" y="0"/>
                </a:moveTo>
                <a:lnTo>
                  <a:pt x="2997" y="4000"/>
                </a:lnTo>
                <a:lnTo>
                  <a:pt x="1003" y="4000"/>
                </a:lnTo>
                <a:lnTo>
                  <a:pt x="0" y="2997"/>
                </a:lnTo>
                <a:lnTo>
                  <a:pt x="2997"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53"/>
          <p:cNvSpPr/>
          <p:nvPr/>
        </p:nvSpPr>
        <p:spPr>
          <a:xfrm>
            <a:off x="-29210" y="-31115"/>
            <a:ext cx="1816803" cy="1639266"/>
          </a:xfrm>
          <a:custGeom>
            <a:avLst/>
            <a:gdLst/>
            <a:ahLst/>
            <a:cxnLst>
              <a:cxn ang="3">
                <a:pos x="hc" y="t"/>
              </a:cxn>
              <a:cxn ang="cd2">
                <a:pos x="l" y="vc"/>
              </a:cxn>
              <a:cxn ang="cd4">
                <a:pos x="hc" y="b"/>
              </a:cxn>
              <a:cxn ang="0">
                <a:pos x="r" y="vc"/>
              </a:cxn>
            </a:cxnLst>
            <a:rect l="l" t="t" r="r" b="b"/>
            <a:pathLst>
              <a:path w="2861" h="2582">
                <a:moveTo>
                  <a:pt x="0" y="0"/>
                </a:moveTo>
                <a:lnTo>
                  <a:pt x="1739" y="0"/>
                </a:lnTo>
                <a:lnTo>
                  <a:pt x="2861" y="1122"/>
                </a:lnTo>
                <a:lnTo>
                  <a:pt x="1402" y="2582"/>
                </a:lnTo>
                <a:lnTo>
                  <a:pt x="0" y="118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9210" y="718144"/>
            <a:ext cx="890007" cy="1780014"/>
          </a:xfrm>
          <a:custGeom>
            <a:avLst/>
            <a:gdLst/>
            <a:ahLst/>
            <a:cxnLst>
              <a:cxn ang="3">
                <a:pos x="hc" y="t"/>
              </a:cxn>
              <a:cxn ang="cd2">
                <a:pos x="l" y="vc"/>
              </a:cxn>
              <a:cxn ang="cd4">
                <a:pos x="hc" y="b"/>
              </a:cxn>
              <a:cxn ang="0">
                <a:pos x="r" y="vc"/>
              </a:cxn>
            </a:cxnLst>
            <a:rect l="l" t="t" r="r" b="b"/>
            <a:pathLst>
              <a:path w="1402" h="2803">
                <a:moveTo>
                  <a:pt x="0" y="0"/>
                </a:moveTo>
                <a:lnTo>
                  <a:pt x="1402" y="1402"/>
                </a:lnTo>
                <a:lnTo>
                  <a:pt x="0" y="280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55"/>
          <p:cNvSpPr/>
          <p:nvPr/>
        </p:nvSpPr>
        <p:spPr>
          <a:xfrm>
            <a:off x="-29210" y="1608151"/>
            <a:ext cx="1626593" cy="2363180"/>
          </a:xfrm>
          <a:custGeom>
            <a:avLst/>
            <a:gdLst/>
            <a:ahLst/>
            <a:cxnLst>
              <a:cxn ang="3">
                <a:pos x="hc" y="t"/>
              </a:cxn>
              <a:cxn ang="cd2">
                <a:pos x="l" y="vc"/>
              </a:cxn>
              <a:cxn ang="cd4">
                <a:pos x="hc" y="b"/>
              </a:cxn>
              <a:cxn ang="0">
                <a:pos x="r" y="vc"/>
              </a:cxn>
            </a:cxnLst>
            <a:rect l="l" t="t" r="r" b="b"/>
            <a:pathLst>
              <a:path w="2562" h="3722">
                <a:moveTo>
                  <a:pt x="1402" y="0"/>
                </a:moveTo>
                <a:lnTo>
                  <a:pt x="2562" y="1160"/>
                </a:lnTo>
                <a:lnTo>
                  <a:pt x="0" y="3722"/>
                </a:lnTo>
                <a:lnTo>
                  <a:pt x="0" y="1402"/>
                </a:lnTo>
                <a:lnTo>
                  <a:pt x="140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文本框 26"/>
          <p:cNvSpPr txBox="1"/>
          <p:nvPr/>
        </p:nvSpPr>
        <p:spPr>
          <a:xfrm>
            <a:off x="2576544" y="3913088"/>
            <a:ext cx="728357" cy="398780"/>
          </a:xfrm>
          <a:prstGeom prst="rect">
            <a:avLst/>
          </a:prstGeom>
          <a:noFill/>
          <a:ln>
            <a:noFill/>
          </a:ln>
        </p:spPr>
        <p:txBody>
          <a:bodyPr wrap="square" rtlCol="0">
            <a:spAutoFit/>
          </a:bodyPr>
          <a:lstStyle/>
          <a:p>
            <a:pPr algn="ctr"/>
            <a:r>
              <a:rPr lang="en-US" altLang="zh-CN" sz="2000" dirty="0">
                <a:solidFill>
                  <a:schemeClr val="bg1"/>
                </a:solidFill>
                <a:latin typeface="Times New Roman" panose="02020603050405020304" charset="0"/>
                <a:ea typeface="微软雅黑" panose="020B0503020204020204" pitchFamily="34" charset="-122"/>
              </a:rPr>
              <a:t>01</a:t>
            </a:r>
            <a:endParaRPr lang="en-US" altLang="zh-CN" sz="2000" dirty="0">
              <a:solidFill>
                <a:schemeClr val="bg1"/>
              </a:solidFill>
              <a:latin typeface="Times New Roman" panose="02020603050405020304" charset="0"/>
              <a:ea typeface="微软雅黑" panose="020B0503020204020204" pitchFamily="34" charset="-122"/>
            </a:endParaRPr>
          </a:p>
        </p:txBody>
      </p:sp>
      <p:grpSp>
        <p:nvGrpSpPr>
          <p:cNvPr id="45" name="组合 44"/>
          <p:cNvGrpSpPr/>
          <p:nvPr/>
        </p:nvGrpSpPr>
        <p:grpSpPr>
          <a:xfrm>
            <a:off x="2962277" y="2186980"/>
            <a:ext cx="6268085" cy="1896885"/>
            <a:chOff x="3051177" y="3434660"/>
            <a:chExt cx="6268085" cy="1896885"/>
          </a:xfrm>
        </p:grpSpPr>
        <p:sp>
          <p:nvSpPr>
            <p:cNvPr id="46" name="文本框 45"/>
            <p:cNvSpPr txBox="1"/>
            <p:nvPr/>
          </p:nvSpPr>
          <p:spPr>
            <a:xfrm>
              <a:off x="5280461" y="3434660"/>
              <a:ext cx="1612072"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b="1" spc="300" dirty="0">
                  <a:solidFill>
                    <a:schemeClr val="accent1"/>
                  </a:solidFill>
                  <a:latin typeface="Times New Roman" panose="02020603050405020304" charset="0"/>
                  <a:ea typeface="微软雅黑" panose="020B0503020204020204" pitchFamily="34" charset="-122"/>
                </a:rPr>
                <a:t>01</a:t>
              </a:r>
              <a:endParaRPr lang="en-US" altLang="zh-CN" sz="3200" b="1" spc="300" dirty="0">
                <a:solidFill>
                  <a:schemeClr val="accent1"/>
                </a:solidFill>
                <a:latin typeface="Times New Roman" panose="02020603050405020304" charset="0"/>
                <a:ea typeface="微软雅黑" panose="020B0503020204020204" pitchFamily="34" charset="-122"/>
              </a:endParaRPr>
            </a:p>
          </p:txBody>
        </p:sp>
        <p:cxnSp>
          <p:nvCxnSpPr>
            <p:cNvPr id="47" name="直接连接符 46"/>
            <p:cNvCxnSpPr/>
            <p:nvPr/>
          </p:nvCxnSpPr>
          <p:spPr>
            <a:xfrm>
              <a:off x="6444967" y="3888144"/>
              <a:ext cx="17693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7642" y="3888144"/>
              <a:ext cx="165301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7642" y="5331545"/>
              <a:ext cx="423671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051177" y="4317945"/>
              <a:ext cx="6268085" cy="706755"/>
            </a:xfrm>
            <a:prstGeom prst="rect">
              <a:avLst/>
            </a:prstGeom>
            <a:noFill/>
          </p:spPr>
          <p:txBody>
            <a:bodyPr vert="horz" wrap="square" rtlCol="0">
              <a:spAutoFit/>
            </a:bodyPr>
            <a:lstStyle/>
            <a:p>
              <a:pPr algn="ctr"/>
              <a:r>
                <a:rPr lang="zh-CN" altLang="en-US" sz="4000" b="1" spc="600" dirty="0">
                  <a:solidFill>
                    <a:schemeClr val="accent1"/>
                  </a:solidFill>
                  <a:latin typeface="Times New Roman" panose="02020603050405020304" charset="0"/>
                  <a:ea typeface="微软雅黑" panose="020B0503020204020204" pitchFamily="34" charset="-122"/>
                </a:rPr>
                <a:t>知识梳理与典型例题</a:t>
              </a:r>
              <a:endParaRPr lang="zh-CN" altLang="en-US" sz="4000" b="1" spc="600" dirty="0">
                <a:solidFill>
                  <a:schemeClr val="accent1"/>
                </a:solidFill>
                <a:latin typeface="Times New Roman" panose="02020603050405020304" charset="0"/>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1.1 </a:t>
            </a:r>
            <a:r>
              <a:rPr lang="zh-CN" altLang="en-US" sz="2800" b="1" dirty="0">
                <a:solidFill>
                  <a:schemeClr val="accent1"/>
                </a:solidFill>
                <a:latin typeface="Times New Roman" panose="02020603050405020304" charset="0"/>
                <a:ea typeface="微软雅黑" panose="020B0503020204020204" pitchFamily="34" charset="-122"/>
              </a:rPr>
              <a:t>数据结构与算法概念</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041008" y="174366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01825" y="1377315"/>
            <a:ext cx="9756775" cy="5352415"/>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用以描述客观事物的数值、字符，以及一切可以输入到计算机中并由计算机程序加以处理的符号的集合。</a:t>
            </a:r>
            <a:endParaRPr lang="zh-CN" altLang="en-US"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数据的基本单位称为数据元素。</a:t>
            </a:r>
            <a:endParaRPr lang="zh-CN" altLang="en-US"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数据的最小单位。</a:t>
            </a:r>
            <a:endParaRPr lang="zh-CN" altLang="en-US"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endParaRPr lang="zh-CN" altLang="en-US">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包括三方面的内容：逻辑结构、存储结构和数据的运算。</a:t>
            </a:r>
            <a:endParaRPr lang="zh-CN" altLang="en-US"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对特定问题求解步骤的一种描述，有</a:t>
            </a:r>
            <a:r>
              <a:rPr lang="en-US" altLang="zh-CN" b="1">
                <a:solidFill>
                  <a:srgbClr val="323F4F"/>
                </a:solidFill>
                <a:latin typeface="微软雅黑" panose="020B0503020204020204" pitchFamily="34" charset="-122"/>
                <a:ea typeface="微软雅黑" panose="020B0503020204020204" pitchFamily="34" charset="-122"/>
                <a:sym typeface="+mn-ea"/>
              </a:rPr>
              <a:t>5</a:t>
            </a:r>
            <a:r>
              <a:rPr lang="zh-CN" altLang="en-US" b="1">
                <a:solidFill>
                  <a:srgbClr val="323F4F"/>
                </a:solidFill>
                <a:latin typeface="微软雅黑" panose="020B0503020204020204" pitchFamily="34" charset="-122"/>
                <a:ea typeface="微软雅黑" panose="020B0503020204020204" pitchFamily="34" charset="-122"/>
                <a:sym typeface="+mn-ea"/>
              </a:rPr>
              <a:t>个重要特性：有穷性、确定性、可行性、输入、输出。</a:t>
            </a:r>
            <a:endParaRPr lang="zh-CN" altLang="en-US" b="1">
              <a:solidFill>
                <a:srgbClr val="323F4F"/>
              </a:solidFill>
              <a:latin typeface="微软雅黑" panose="020B0503020204020204" pitchFamily="34" charset="-122"/>
              <a:ea typeface="微软雅黑" panose="020B0503020204020204" pitchFamily="34" charset="-122"/>
              <a:sym typeface="+mn-ea"/>
            </a:endParaRPr>
          </a:p>
          <a:p>
            <a:pPr fontAlgn="auto">
              <a:lnSpc>
                <a:spcPct val="150000"/>
              </a:lnSpc>
            </a:pPr>
            <a:endParaRPr lang="zh-CN" altLang="en-US">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sym typeface="+mn-ea"/>
              </a:rPr>
              <a:t>通常使用时间复杂度和空间复杂度。</a:t>
            </a:r>
            <a:endParaRPr lang="zh-CN" altLang="en-US">
              <a:solidFill>
                <a:srgbClr val="323F4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8345" y="1377315"/>
            <a:ext cx="800735"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数据：</a:t>
            </a:r>
            <a:endParaRPr lang="zh-CN" b="1">
              <a:solidFill>
                <a:srgbClr val="323F4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28345" y="2609215"/>
            <a:ext cx="1375410"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数据元素：</a:t>
            </a:r>
            <a:endParaRPr lang="zh-CN" b="1">
              <a:solidFill>
                <a:srgbClr val="323F4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28345" y="3428365"/>
            <a:ext cx="1375410"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数据项：</a:t>
            </a:r>
            <a:endParaRPr lang="zh-CN" b="1">
              <a:solidFill>
                <a:srgbClr val="323F4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28345" y="4247515"/>
            <a:ext cx="1097280"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数据结构：</a:t>
            </a:r>
            <a:endParaRPr lang="zh-CN" b="1">
              <a:solidFill>
                <a:srgbClr val="323F4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8345" y="5066665"/>
            <a:ext cx="1097280"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算法概念：</a:t>
            </a:r>
            <a:endParaRPr lang="zh-CN" b="1">
              <a:solidFill>
                <a:srgbClr val="323F4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28345" y="5885815"/>
            <a:ext cx="1097280" cy="67310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算法效率：</a:t>
            </a:r>
            <a:endParaRPr lang="zh-CN" b="1">
              <a:solidFill>
                <a:srgbClr val="323F4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7528" y="269489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00760" y="2915285"/>
            <a:ext cx="9547225" cy="1096010"/>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2</a:t>
            </a:r>
            <a:r>
              <a:rPr lang="zh-CN" altLang="en-US" b="1">
                <a:solidFill>
                  <a:srgbClr val="323F4F"/>
                </a:solidFill>
                <a:latin typeface="微软雅黑" panose="020B0503020204020204" pitchFamily="34" charset="-122"/>
                <a:ea typeface="微软雅黑" panose="020B0503020204020204" pitchFamily="34" charset="-122"/>
              </a:rPr>
              <a:t>：以下属于逻辑结构的是（</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a:t>
            </a:r>
            <a:r>
              <a:rPr lang="zh-CN" altLang="en-US" b="1">
                <a:solidFill>
                  <a:srgbClr val="323F4F"/>
                </a:solidFill>
                <a:latin typeface="微软雅黑" panose="020B0503020204020204" pitchFamily="34" charset="-122"/>
                <a:ea typeface="微软雅黑" panose="020B0503020204020204" pitchFamily="34" charset="-122"/>
              </a:rPr>
              <a:t>顺序表</a:t>
            </a:r>
            <a:r>
              <a:rPr lang="en-US" altLang="zh-CN" b="1">
                <a:solidFill>
                  <a:srgbClr val="323F4F"/>
                </a:solidFill>
                <a:latin typeface="微软雅黑" panose="020B0503020204020204" pitchFamily="34" charset="-122"/>
                <a:ea typeface="微软雅黑" panose="020B0503020204020204" pitchFamily="34" charset="-122"/>
              </a:rPr>
              <a:t>                   B. </a:t>
            </a:r>
            <a:r>
              <a:rPr lang="zh-CN" altLang="en-US" b="1">
                <a:solidFill>
                  <a:srgbClr val="323F4F"/>
                </a:solidFill>
                <a:latin typeface="微软雅黑" panose="020B0503020204020204" pitchFamily="34" charset="-122"/>
                <a:ea typeface="微软雅黑" panose="020B0503020204020204" pitchFamily="34" charset="-122"/>
              </a:rPr>
              <a:t>哈希表</a:t>
            </a:r>
            <a:r>
              <a:rPr lang="en-US" altLang="zh-CN" b="1">
                <a:solidFill>
                  <a:srgbClr val="323F4F"/>
                </a:solidFill>
                <a:latin typeface="微软雅黑" panose="020B0503020204020204" pitchFamily="34" charset="-122"/>
                <a:ea typeface="微软雅黑" panose="020B0503020204020204" pitchFamily="34" charset="-122"/>
              </a:rPr>
              <a:t>                   C. </a:t>
            </a:r>
            <a:r>
              <a:rPr lang="zh-CN" altLang="en-US" b="1">
                <a:solidFill>
                  <a:srgbClr val="323F4F"/>
                </a:solidFill>
                <a:latin typeface="微软雅黑" panose="020B0503020204020204" pitchFamily="34" charset="-122"/>
                <a:ea typeface="微软雅黑" panose="020B0503020204020204" pitchFamily="34" charset="-122"/>
              </a:rPr>
              <a:t>有序表</a:t>
            </a:r>
            <a:r>
              <a:rPr lang="en-US" altLang="zh-CN" b="1">
                <a:solidFill>
                  <a:srgbClr val="323F4F"/>
                </a:solidFill>
                <a:latin typeface="微软雅黑" panose="020B0503020204020204" pitchFamily="34" charset="-122"/>
                <a:ea typeface="微软雅黑" panose="020B0503020204020204" pitchFamily="34" charset="-122"/>
              </a:rPr>
              <a:t>                  D. </a:t>
            </a:r>
            <a:r>
              <a:rPr lang="zh-CN" altLang="en-US" b="1">
                <a:solidFill>
                  <a:srgbClr val="323F4F"/>
                </a:solidFill>
                <a:latin typeface="微软雅黑" panose="020B0503020204020204" pitchFamily="34" charset="-122"/>
                <a:ea typeface="微软雅黑" panose="020B0503020204020204" pitchFamily="34" charset="-122"/>
              </a:rPr>
              <a:t>单链表</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83050" y="3053715"/>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C</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00125" y="2122805"/>
            <a:ext cx="10192385" cy="572135"/>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1</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数据结构从逻辑上划分为三种基本类型：</a:t>
            </a:r>
            <a:r>
              <a:rPr lang="en-US" altLang="zh-CN" b="1">
                <a:solidFill>
                  <a:srgbClr val="323F4F"/>
                </a:solidFill>
                <a:latin typeface="微软雅黑" panose="020B0503020204020204" pitchFamily="34" charset="-122"/>
                <a:ea typeface="微软雅黑" panose="020B0503020204020204" pitchFamily="34" charset="-122"/>
              </a:rPr>
              <a:t>___________</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sym typeface="+mn-ea"/>
              </a:rPr>
              <a:t>___________</a:t>
            </a:r>
            <a:r>
              <a:rPr lang="zh-CN" altLang="en-US" b="1">
                <a:solidFill>
                  <a:srgbClr val="323F4F"/>
                </a:solidFill>
                <a:latin typeface="微软雅黑" panose="020B0503020204020204" pitchFamily="34" charset="-122"/>
                <a:ea typeface="微软雅黑" panose="020B0503020204020204" pitchFamily="34" charset="-122"/>
                <a:sym typeface="+mn-ea"/>
              </a:rPr>
              <a:t>、</a:t>
            </a:r>
            <a:r>
              <a:rPr lang="en-US" altLang="zh-CN" b="1">
                <a:solidFill>
                  <a:srgbClr val="323F4F"/>
                </a:solidFill>
                <a:latin typeface="微软雅黑" panose="020B0503020204020204" pitchFamily="34" charset="-122"/>
                <a:ea typeface="微软雅黑" panose="020B0503020204020204" pitchFamily="34" charset="-122"/>
                <a:sym typeface="+mn-ea"/>
              </a:rPr>
              <a:t>___________</a:t>
            </a:r>
            <a:r>
              <a:rPr lang="zh-CN" altLang="en-US" b="1">
                <a:solidFill>
                  <a:srgbClr val="323F4F"/>
                </a:solidFill>
                <a:latin typeface="微软雅黑" panose="020B0503020204020204" pitchFamily="34" charset="-122"/>
                <a:ea typeface="微软雅黑" panose="020B0503020204020204" pitchFamily="34" charset="-122"/>
                <a:sym typeface="+mn-ea"/>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811520" y="2200910"/>
            <a:ext cx="1143000" cy="356235"/>
          </a:xfrm>
          <a:prstGeom prst="rect">
            <a:avLst/>
          </a:prstGeom>
          <a:noFill/>
        </p:spPr>
        <p:txBody>
          <a:bodyPr wrap="square" rtlCol="0">
            <a:noAutofit/>
          </a:bodyPr>
          <a:lstStyle/>
          <a:p>
            <a:pPr algn="ctr"/>
            <a:r>
              <a:rPr lang="zh-CN" altLang="en-US" b="1">
                <a:solidFill>
                  <a:srgbClr val="FF0000"/>
                </a:solidFill>
                <a:latin typeface="微软雅黑" panose="020B0503020204020204" pitchFamily="34" charset="-122"/>
                <a:ea typeface="微软雅黑" panose="020B0503020204020204" pitchFamily="34" charset="-122"/>
              </a:rPr>
              <a:t>线性结构</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65975" y="2200910"/>
            <a:ext cx="1143000" cy="356235"/>
          </a:xfrm>
          <a:prstGeom prst="rect">
            <a:avLst/>
          </a:prstGeom>
          <a:noFill/>
        </p:spPr>
        <p:txBody>
          <a:bodyPr wrap="square" rtlCol="0">
            <a:noAutofit/>
          </a:bodyPr>
          <a:lstStyle/>
          <a:p>
            <a:pPr algn="ctr"/>
            <a:r>
              <a:rPr lang="zh-CN" altLang="en-US" b="1">
                <a:solidFill>
                  <a:srgbClr val="FF0000"/>
                </a:solidFill>
                <a:latin typeface="微软雅黑" panose="020B0503020204020204" pitchFamily="34" charset="-122"/>
                <a:ea typeface="微软雅黑" panose="020B0503020204020204" pitchFamily="34" charset="-122"/>
              </a:rPr>
              <a:t>树型结构</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520430" y="2200910"/>
            <a:ext cx="1143000" cy="356235"/>
          </a:xfrm>
          <a:prstGeom prst="rect">
            <a:avLst/>
          </a:prstGeom>
          <a:noFill/>
        </p:spPr>
        <p:txBody>
          <a:bodyPr wrap="square" rtlCol="0">
            <a:noAutofit/>
          </a:bodyPr>
          <a:lstStyle/>
          <a:p>
            <a:pPr algn="ctr"/>
            <a:r>
              <a:rPr lang="zh-CN" altLang="en-US" b="1">
                <a:solidFill>
                  <a:srgbClr val="FF0000"/>
                </a:solidFill>
                <a:latin typeface="微软雅黑" panose="020B0503020204020204" pitchFamily="34" charset="-122"/>
                <a:ea typeface="微软雅黑" panose="020B0503020204020204" pitchFamily="34" charset="-122"/>
              </a:rPr>
              <a:t>图型结构</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00760" y="4066540"/>
            <a:ext cx="10192385" cy="227711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3</a:t>
            </a:r>
            <a:r>
              <a:rPr lang="zh-CN" altLang="en-US" b="1">
                <a:solidFill>
                  <a:srgbClr val="323F4F"/>
                </a:solidFill>
                <a:latin typeface="微软雅黑" panose="020B0503020204020204" pitchFamily="34" charset="-122"/>
                <a:ea typeface="微软雅黑" panose="020B0503020204020204" pitchFamily="34" charset="-122"/>
              </a:rPr>
              <a:t>：</a:t>
            </a:r>
            <a:r>
              <a:rPr lang="zh-CN" b="1">
                <a:solidFill>
                  <a:srgbClr val="323F4F"/>
                </a:solidFill>
                <a:latin typeface="微软雅黑" panose="020B0503020204020204" pitchFamily="34" charset="-122"/>
                <a:ea typeface="微软雅黑" panose="020B0503020204020204" pitchFamily="34" charset="-122"/>
              </a:rPr>
              <a:t>判断题</a:t>
            </a:r>
            <a:endParaRPr 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1</a:t>
            </a:r>
            <a:r>
              <a:rPr lang="zh-CN" altLang="en-US" b="1">
                <a:solidFill>
                  <a:srgbClr val="323F4F"/>
                </a:solidFill>
                <a:latin typeface="微软雅黑" panose="020B0503020204020204" pitchFamily="34" charset="-122"/>
                <a:ea typeface="微软雅黑" panose="020B0503020204020204" pitchFamily="34" charset="-122"/>
              </a:rPr>
              <a:t>）数据的逻辑结构是依赖于计算机的。</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2</a:t>
            </a:r>
            <a:r>
              <a:rPr lang="zh-CN" altLang="en-US" b="1">
                <a:solidFill>
                  <a:srgbClr val="323F4F"/>
                </a:solidFill>
                <a:latin typeface="微软雅黑" panose="020B0503020204020204" pitchFamily="34" charset="-122"/>
                <a:ea typeface="微软雅黑" panose="020B0503020204020204" pitchFamily="34" charset="-122"/>
              </a:rPr>
              <a:t>）数据的存储结构是数据的逻辑结构的存储映像。</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3</a:t>
            </a:r>
            <a:r>
              <a:rPr lang="zh-CN" altLang="en-US" b="1">
                <a:solidFill>
                  <a:srgbClr val="323F4F"/>
                </a:solidFill>
                <a:latin typeface="微软雅黑" panose="020B0503020204020204" pitchFamily="34" charset="-122"/>
                <a:ea typeface="微软雅黑" panose="020B0503020204020204" pitchFamily="34" charset="-122"/>
              </a:rPr>
              <a:t>）一个数据结构是由一个逻辑结构和这个逻辑结构上的一个基本运算集构成的整体。</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4</a:t>
            </a:r>
            <a:r>
              <a:rPr lang="zh-CN" altLang="en-US" b="1">
                <a:solidFill>
                  <a:srgbClr val="323F4F"/>
                </a:solidFill>
                <a:latin typeface="微软雅黑" panose="020B0503020204020204" pitchFamily="34" charset="-122"/>
                <a:ea typeface="微软雅黑" panose="020B0503020204020204" pitchFamily="34" charset="-122"/>
              </a:rPr>
              <a:t>）算法的优劣与算法描述语言无关，但与所用计算机有关。</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290820" y="4545965"/>
            <a:ext cx="464185" cy="356235"/>
          </a:xfrm>
          <a:prstGeom prst="rect">
            <a:avLst/>
          </a:prstGeom>
          <a:noFill/>
        </p:spPr>
        <p:txBody>
          <a:bodyPr wrap="square" rtlCol="0">
            <a:noAutofit/>
          </a:bodyPr>
          <a:lstStyle/>
          <a:p>
            <a:pPr algn="ctr"/>
            <a:r>
              <a:rPr lang="zh-CN" altLang="en-US" sz="2400" b="1">
                <a:solidFill>
                  <a:srgbClr val="FF0000"/>
                </a:solidFill>
                <a:latin typeface="微软雅黑" panose="020B0503020204020204" pitchFamily="34" charset="-122"/>
                <a:ea typeface="微软雅黑" panose="020B0503020204020204" pitchFamily="34" charset="-122"/>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429375" y="4954270"/>
            <a:ext cx="464185" cy="451485"/>
          </a:xfrm>
          <a:prstGeom prst="rect">
            <a:avLst/>
          </a:prstGeom>
          <a:noFill/>
        </p:spPr>
        <p:txBody>
          <a:bodyPr wrap="square" rtlCol="0">
            <a:noAutofit/>
          </a:bodyPr>
          <a:lstStyle/>
          <a:p>
            <a:pPr algn="ctr"/>
            <a:r>
              <a:rPr lang="en-US" altLang="zh-CN" sz="2400" b="1">
                <a:solidFill>
                  <a:srgbClr val="FF0000"/>
                </a:solidFill>
                <a:latin typeface="微软雅黑" panose="020B0503020204020204" pitchFamily="34" charset="-122"/>
                <a:ea typeface="微软雅黑" panose="020B0503020204020204" pitchFamily="34" charset="-122"/>
              </a:rPr>
              <a:t>√</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918700" y="5353685"/>
            <a:ext cx="464185" cy="451485"/>
          </a:xfrm>
          <a:prstGeom prst="rect">
            <a:avLst/>
          </a:prstGeom>
          <a:noFill/>
        </p:spPr>
        <p:txBody>
          <a:bodyPr wrap="square" rtlCol="0">
            <a:noAutofit/>
          </a:bodyPr>
          <a:lstStyle/>
          <a:p>
            <a:pPr algn="ctr"/>
            <a:r>
              <a:rPr lang="en-US" altLang="zh-CN" sz="2400" b="1">
                <a:solidFill>
                  <a:srgbClr val="FF0000"/>
                </a:solidFill>
                <a:latin typeface="微软雅黑" panose="020B0503020204020204" pitchFamily="34" charset="-122"/>
                <a:ea typeface="微软雅黑" panose="020B0503020204020204" pitchFamily="34" charset="-122"/>
              </a:rPr>
              <a:t>√</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341235" y="5805170"/>
            <a:ext cx="464185" cy="408305"/>
          </a:xfrm>
          <a:prstGeom prst="rect">
            <a:avLst/>
          </a:prstGeom>
          <a:noFill/>
        </p:spPr>
        <p:txBody>
          <a:bodyPr wrap="square" rtlCol="0">
            <a:noAutofit/>
          </a:bodyPr>
          <a:lstStyle/>
          <a:p>
            <a:pPr algn="ctr"/>
            <a:r>
              <a:rPr lang="zh-CN" altLang="en-US" sz="2400" b="1">
                <a:solidFill>
                  <a:srgbClr val="FF0000"/>
                </a:solidFill>
                <a:latin typeface="微软雅黑" panose="020B0503020204020204" pitchFamily="34" charset="-122"/>
                <a:ea typeface="微软雅黑" panose="020B0503020204020204" pitchFamily="34" charset="-122"/>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1.1 </a:t>
            </a:r>
            <a:r>
              <a:rPr lang="zh-CN" altLang="en-US" sz="2800" b="1" dirty="0">
                <a:solidFill>
                  <a:schemeClr val="accent1"/>
                </a:solidFill>
                <a:latin typeface="Times New Roman" panose="02020603050405020304" charset="0"/>
                <a:ea typeface="微软雅黑" panose="020B0503020204020204" pitchFamily="34" charset="-122"/>
              </a:rPr>
              <a:t>数据结构与算法概念</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16" name="文本框 15"/>
          <p:cNvSpPr txBox="1"/>
          <p:nvPr/>
        </p:nvSpPr>
        <p:spPr>
          <a:xfrm>
            <a:off x="2605405" y="1229360"/>
            <a:ext cx="6980555" cy="673100"/>
          </a:xfrm>
          <a:prstGeom prst="rect">
            <a:avLst/>
          </a:prstGeom>
          <a:noFill/>
        </p:spPr>
        <p:txBody>
          <a:bodyPr wrap="square" rtlCol="0">
            <a:noAutofit/>
          </a:bodyPr>
          <a:lstStyle/>
          <a:p>
            <a:pPr fontAlgn="auto">
              <a:lnSpc>
                <a:spcPct val="150000"/>
              </a:lnSpc>
            </a:pPr>
            <a:r>
              <a:rPr lang="zh-CN" sz="2000" b="1">
                <a:solidFill>
                  <a:srgbClr val="323F4F"/>
                </a:solidFill>
                <a:latin typeface="微软雅黑" panose="020B0503020204020204" pitchFamily="34" charset="-122"/>
                <a:ea typeface="微软雅黑" panose="020B0503020204020204" pitchFamily="34" charset="-122"/>
              </a:rPr>
              <a:t>常考题型：概念题、分析一段代码</a:t>
            </a:r>
            <a:r>
              <a:rPr lang="en-US" altLang="zh-CN" sz="2000" b="1">
                <a:solidFill>
                  <a:srgbClr val="323F4F"/>
                </a:solidFill>
                <a:latin typeface="微软雅黑" panose="020B0503020204020204" pitchFamily="34" charset="-122"/>
                <a:ea typeface="微软雅黑" panose="020B0503020204020204" pitchFamily="34" charset="-122"/>
              </a:rPr>
              <a:t>/</a:t>
            </a:r>
            <a:r>
              <a:rPr lang="zh-CN" altLang="en-US" sz="2000" b="1">
                <a:solidFill>
                  <a:srgbClr val="323F4F"/>
                </a:solidFill>
                <a:latin typeface="微软雅黑" panose="020B0503020204020204" pitchFamily="34" charset="-122"/>
                <a:ea typeface="微软雅黑" panose="020B0503020204020204" pitchFamily="34" charset="-122"/>
              </a:rPr>
              <a:t>算法</a:t>
            </a:r>
            <a:r>
              <a:rPr lang="zh-CN" sz="2000" b="1">
                <a:solidFill>
                  <a:srgbClr val="323F4F"/>
                </a:solidFill>
                <a:latin typeface="微软雅黑" panose="020B0503020204020204" pitchFamily="34" charset="-122"/>
                <a:ea typeface="微软雅黑" panose="020B0503020204020204" pitchFamily="34" charset="-122"/>
              </a:rPr>
              <a:t>的时间复杂度</a:t>
            </a:r>
            <a:endParaRPr lang="zh-CN" sz="2000" b="1">
              <a:solidFill>
                <a:srgbClr val="323F4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8" grpId="1"/>
      <p:bldP spid="7" grpId="0"/>
      <p:bldP spid="3" grpId="0"/>
      <p:bldP spid="5" grpId="0"/>
      <p:bldP spid="7" grpId="1"/>
      <p:bldP spid="3" grpId="1"/>
      <p:bldP spid="5" grpId="1"/>
      <p:bldP spid="6" grpId="0"/>
      <p:bldP spid="6" grpId="1"/>
      <p:bldP spid="9" grpId="0"/>
      <p:bldP spid="9" grpId="1"/>
      <p:bldP spid="10" grpId="0"/>
      <p:bldP spid="10" grpId="1"/>
      <p:bldP spid="11" grpId="0"/>
      <p:bldP spid="11" grpId="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6425" y="352425"/>
            <a:ext cx="4636135"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1.1 </a:t>
            </a:r>
            <a:r>
              <a:rPr lang="zh-CN" altLang="en-US" sz="2800" b="1" dirty="0">
                <a:solidFill>
                  <a:schemeClr val="accent1"/>
                </a:solidFill>
                <a:latin typeface="Times New Roman" panose="02020603050405020304" charset="0"/>
                <a:ea typeface="微软雅黑" panose="020B0503020204020204" pitchFamily="34" charset="-122"/>
              </a:rPr>
              <a:t>数据结构与算法概念</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5" name="文本框 4"/>
          <p:cNvSpPr txBox="1"/>
          <p:nvPr/>
        </p:nvSpPr>
        <p:spPr>
          <a:xfrm>
            <a:off x="922655" y="3125470"/>
            <a:ext cx="10192385" cy="300863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b="1">
                <a:solidFill>
                  <a:srgbClr val="323F4F"/>
                </a:solidFill>
                <a:latin typeface="微软雅黑" panose="020B0503020204020204" pitchFamily="34" charset="-122"/>
                <a:ea typeface="微软雅黑" panose="020B0503020204020204" pitchFamily="34" charset="-122"/>
              </a:rPr>
              <a:t>5</a:t>
            </a:r>
            <a:r>
              <a:rPr lang="zh-CN" altLang="en-US" b="1">
                <a:solidFill>
                  <a:srgbClr val="323F4F"/>
                </a:solidFill>
                <a:latin typeface="微软雅黑" panose="020B0503020204020204" pitchFamily="34" charset="-122"/>
                <a:ea typeface="微软雅黑" panose="020B0503020204020204" pitchFamily="34" charset="-122"/>
              </a:rPr>
              <a:t>：程序段如下：</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其中</a:t>
            </a:r>
            <a:r>
              <a:rPr lang="en-US" altLang="zh-CN" b="1">
                <a:solidFill>
                  <a:srgbClr val="323F4F"/>
                </a:solidFill>
                <a:latin typeface="微软雅黑" panose="020B0503020204020204" pitchFamily="34" charset="-122"/>
                <a:ea typeface="微软雅黑" panose="020B0503020204020204" pitchFamily="34" charset="-122"/>
              </a:rPr>
              <a:t>n</a:t>
            </a:r>
            <a:r>
              <a:rPr lang="zh-CN" altLang="en-US" b="1">
                <a:solidFill>
                  <a:srgbClr val="323F4F"/>
                </a:solidFill>
                <a:latin typeface="微软雅黑" panose="020B0503020204020204" pitchFamily="34" charset="-122"/>
                <a:ea typeface="微软雅黑" panose="020B0503020204020204" pitchFamily="34" charset="-122"/>
              </a:rPr>
              <a:t>为正整数，则最后一行语句的频度在最坏情况下是（</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 </a:t>
            </a:r>
            <a:endParaRPr lang="en-US" altLang="zh-CN"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O(n)                 B. O(nlogn)               C. O(n3</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               D. O(n²)</a:t>
            </a:r>
            <a:endParaRPr lang="en-US" altLang="zh-CN" b="1">
              <a:solidFill>
                <a:srgbClr val="323F4F"/>
              </a:solidFill>
              <a:latin typeface="微软雅黑" panose="020B0503020204020204" pitchFamily="34" charset="-122"/>
              <a:ea typeface="微软雅黑" panose="020B0503020204020204" pitchFamily="34" charset="-122"/>
            </a:endParaRPr>
          </a:p>
          <a:p>
            <a:pPr indent="457200"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655" y="1610360"/>
            <a:ext cx="10347325" cy="922020"/>
          </a:xfrm>
          <a:prstGeom prst="rect">
            <a:avLst/>
          </a:prstGeom>
          <a:noFill/>
        </p:spPr>
        <p:txBody>
          <a:bodyPr wrap="square" rtlCol="0">
            <a:spAutoFit/>
          </a:bodyPr>
          <a:lstStyle/>
          <a:p>
            <a:pPr marL="0" lvl="0" indent="0" fontAlgn="auto">
              <a:lnSpc>
                <a:spcPct val="150000"/>
              </a:lnSpc>
              <a:buNone/>
            </a:pPr>
            <a:r>
              <a:rPr lang="zh-CN" altLang="en-US" b="1">
                <a:solidFill>
                  <a:srgbClr val="323F4F"/>
                </a:solidFill>
                <a:latin typeface="微软雅黑" panose="020B0503020204020204" pitchFamily="34" charset="-122"/>
                <a:ea typeface="微软雅黑" panose="020B0503020204020204" pitchFamily="34" charset="-122"/>
                <a:sym typeface="+mn-ea"/>
              </a:rPr>
              <a:t>例</a:t>
            </a:r>
            <a:r>
              <a:rPr lang="en-US" altLang="zh-CN" b="1">
                <a:solidFill>
                  <a:srgbClr val="323F4F"/>
                </a:solidFill>
                <a:latin typeface="微软雅黑" panose="020B0503020204020204" pitchFamily="34" charset="-122"/>
                <a:ea typeface="微软雅黑" panose="020B0503020204020204" pitchFamily="34" charset="-122"/>
                <a:sym typeface="+mn-ea"/>
              </a:rPr>
              <a:t>4</a:t>
            </a:r>
            <a:r>
              <a:rPr lang="zh-CN" altLang="en-US" b="1">
                <a:solidFill>
                  <a:srgbClr val="323F4F"/>
                </a:solidFill>
                <a:latin typeface="微软雅黑" panose="020B0503020204020204" pitchFamily="34" charset="-122"/>
                <a:ea typeface="微软雅黑" panose="020B0503020204020204" pitchFamily="34" charset="-122"/>
                <a:sym typeface="+mn-ea"/>
              </a:rPr>
              <a:t>：链式存储设计时，结点内的存储单元地址（</a:t>
            </a:r>
            <a:r>
              <a:rPr lang="en-US" altLang="zh-CN" b="1">
                <a:solidFill>
                  <a:srgbClr val="323F4F"/>
                </a:solidFill>
                <a:latin typeface="微软雅黑" panose="020B0503020204020204" pitchFamily="34" charset="-122"/>
                <a:ea typeface="微软雅黑" panose="020B0503020204020204" pitchFamily="34" charset="-122"/>
                <a:sym typeface="+mn-ea"/>
              </a:rPr>
              <a:t>    </a:t>
            </a:r>
            <a:r>
              <a:rPr lang="zh-CN" altLang="en-US" b="1">
                <a:solidFill>
                  <a:srgbClr val="323F4F"/>
                </a:solidFill>
                <a:latin typeface="微软雅黑" panose="020B0503020204020204" pitchFamily="34" charset="-122"/>
                <a:ea typeface="微软雅黑" panose="020B0503020204020204" pitchFamily="34" charset="-122"/>
                <a:sym typeface="+mn-ea"/>
              </a:rPr>
              <a:t>）。</a:t>
            </a:r>
            <a:endParaRPr lang="zh-CN" altLang="en-US" b="1">
              <a:solidFill>
                <a:srgbClr val="323F4F"/>
              </a:solidFill>
              <a:latin typeface="微软雅黑" panose="020B0503020204020204" pitchFamily="34" charset="-122"/>
              <a:ea typeface="微软雅黑" panose="020B0503020204020204" pitchFamily="34" charset="-122"/>
            </a:endParaRPr>
          </a:p>
          <a:p>
            <a:pPr marL="0" lvl="0" indent="0" fontAlgn="auto">
              <a:lnSpc>
                <a:spcPct val="150000"/>
              </a:lnSpc>
              <a:buNone/>
            </a:pPr>
            <a:r>
              <a:rPr lang="en-US" altLang="zh-CN" b="1">
                <a:solidFill>
                  <a:srgbClr val="323F4F"/>
                </a:solidFill>
                <a:latin typeface="微软雅黑" panose="020B0503020204020204" pitchFamily="34" charset="-122"/>
                <a:ea typeface="微软雅黑" panose="020B0503020204020204" pitchFamily="34" charset="-122"/>
                <a:sym typeface="+mn-ea"/>
              </a:rPr>
              <a:t>A. </a:t>
            </a:r>
            <a:r>
              <a:rPr lang="zh-CN" altLang="en-US" b="1">
                <a:solidFill>
                  <a:srgbClr val="323F4F"/>
                </a:solidFill>
                <a:latin typeface="微软雅黑" panose="020B0503020204020204" pitchFamily="34" charset="-122"/>
                <a:ea typeface="微软雅黑" panose="020B0503020204020204" pitchFamily="34" charset="-122"/>
                <a:sym typeface="+mn-ea"/>
              </a:rPr>
              <a:t>一定连续</a:t>
            </a:r>
            <a:r>
              <a:rPr lang="en-US" altLang="zh-CN" b="1">
                <a:solidFill>
                  <a:srgbClr val="323F4F"/>
                </a:solidFill>
                <a:latin typeface="微软雅黑" panose="020B0503020204020204" pitchFamily="34" charset="-122"/>
                <a:ea typeface="微软雅黑" panose="020B0503020204020204" pitchFamily="34" charset="-122"/>
                <a:sym typeface="+mn-ea"/>
              </a:rPr>
              <a:t>                B.</a:t>
            </a:r>
            <a:r>
              <a:rPr lang="zh-CN" altLang="en-US" b="1">
                <a:solidFill>
                  <a:srgbClr val="323F4F"/>
                </a:solidFill>
                <a:latin typeface="微软雅黑" panose="020B0503020204020204" pitchFamily="34" charset="-122"/>
                <a:ea typeface="微软雅黑" panose="020B0503020204020204" pitchFamily="34" charset="-122"/>
                <a:sym typeface="+mn-ea"/>
              </a:rPr>
              <a:t>一定不连续</a:t>
            </a:r>
            <a:r>
              <a:rPr lang="en-US" altLang="zh-CN" b="1">
                <a:solidFill>
                  <a:srgbClr val="323F4F"/>
                </a:solidFill>
                <a:latin typeface="微软雅黑" panose="020B0503020204020204" pitchFamily="34" charset="-122"/>
                <a:ea typeface="微软雅黑" panose="020B0503020204020204" pitchFamily="34" charset="-122"/>
                <a:sym typeface="+mn-ea"/>
              </a:rPr>
              <a:t>                C. </a:t>
            </a:r>
            <a:r>
              <a:rPr lang="zh-CN" b="1">
                <a:solidFill>
                  <a:srgbClr val="323F4F"/>
                </a:solidFill>
                <a:latin typeface="微软雅黑" panose="020B0503020204020204" pitchFamily="34" charset="-122"/>
                <a:ea typeface="微软雅黑" panose="020B0503020204020204" pitchFamily="34" charset="-122"/>
                <a:sym typeface="+mn-ea"/>
              </a:rPr>
              <a:t>不一定连续</a:t>
            </a:r>
            <a:r>
              <a:rPr lang="en-US" altLang="zh-CN" b="1">
                <a:solidFill>
                  <a:srgbClr val="323F4F"/>
                </a:solidFill>
                <a:latin typeface="微软雅黑" panose="020B0503020204020204" pitchFamily="34" charset="-122"/>
                <a:ea typeface="微软雅黑" panose="020B0503020204020204" pitchFamily="34" charset="-122"/>
                <a:sym typeface="+mn-ea"/>
              </a:rPr>
              <a:t>               D. </a:t>
            </a:r>
            <a:r>
              <a:rPr lang="zh-CN" altLang="en-US" b="1">
                <a:solidFill>
                  <a:srgbClr val="323F4F"/>
                </a:solidFill>
                <a:latin typeface="微软雅黑" panose="020B0503020204020204" pitchFamily="34" charset="-122"/>
                <a:ea typeface="微软雅黑" panose="020B0503020204020204" pitchFamily="34" charset="-122"/>
                <a:sym typeface="+mn-ea"/>
              </a:rPr>
              <a:t>部分连续，部分不连续</a:t>
            </a:r>
            <a:endParaRPr lang="zh-CN" altLang="en-US"/>
          </a:p>
        </p:txBody>
      </p:sp>
      <p:sp>
        <p:nvSpPr>
          <p:cNvPr id="8" name="文本框 7"/>
          <p:cNvSpPr txBox="1"/>
          <p:nvPr/>
        </p:nvSpPr>
        <p:spPr>
          <a:xfrm>
            <a:off x="5864225" y="1756410"/>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A</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573905" y="2585085"/>
            <a:ext cx="6908800" cy="673100"/>
          </a:xfrm>
          <a:prstGeom prst="rect">
            <a:avLst/>
          </a:prstGeom>
          <a:noFill/>
        </p:spPr>
        <p:txBody>
          <a:bodyPr wrap="square" rtlCol="0">
            <a:noAutofit/>
          </a:bodyPr>
          <a:lstStyle/>
          <a:p>
            <a:pPr fontAlgn="auto">
              <a:lnSpc>
                <a:spcPct val="150000"/>
              </a:lnSpc>
            </a:pPr>
            <a:r>
              <a:rPr lang="zh-CN" sz="1600" b="1">
                <a:solidFill>
                  <a:srgbClr val="FF0000"/>
                </a:solidFill>
                <a:latin typeface="微软雅黑" panose="020B0503020204020204" pitchFamily="34" charset="-122"/>
                <a:ea typeface="微软雅黑" panose="020B0503020204020204" pitchFamily="34" charset="-122"/>
              </a:rPr>
              <a:t>例：</a:t>
            </a:r>
            <a:r>
              <a:rPr lang="en-US" altLang="zh-CN" sz="1600" b="1">
                <a:solidFill>
                  <a:srgbClr val="FF0000"/>
                </a:solidFill>
                <a:latin typeface="微软雅黑" panose="020B0503020204020204" pitchFamily="34" charset="-122"/>
                <a:ea typeface="微软雅黑" panose="020B0503020204020204" pitchFamily="34" charset="-122"/>
              </a:rPr>
              <a:t>struct</a:t>
            </a:r>
            <a:r>
              <a:rPr lang="zh-CN" altLang="en-US" sz="1600" b="1">
                <a:solidFill>
                  <a:srgbClr val="FF0000"/>
                </a:solidFill>
                <a:latin typeface="微软雅黑" panose="020B0503020204020204" pitchFamily="34" charset="-122"/>
                <a:ea typeface="微软雅黑" panose="020B0503020204020204" pitchFamily="34" charset="-122"/>
              </a:rPr>
              <a:t>定义的</a:t>
            </a:r>
            <a:r>
              <a:rPr lang="zh-CN" sz="1600" b="1">
                <a:solidFill>
                  <a:srgbClr val="FF0000"/>
                </a:solidFill>
                <a:latin typeface="微软雅黑" panose="020B0503020204020204" pitchFamily="34" charset="-122"/>
                <a:ea typeface="微软雅黑" panose="020B0503020204020204" pitchFamily="34" charset="-122"/>
              </a:rPr>
              <a:t>链表</a:t>
            </a:r>
            <a:r>
              <a:rPr lang="zh-CN" altLang="en-US" sz="1600" b="1">
                <a:solidFill>
                  <a:srgbClr val="FF0000"/>
                </a:solidFill>
                <a:latin typeface="微软雅黑" panose="020B0503020204020204" pitchFamily="34" charset="-122"/>
                <a:ea typeface="微软雅黑" panose="020B0503020204020204" pitchFamily="34" charset="-122"/>
              </a:rPr>
              <a:t>结点中的</a:t>
            </a:r>
            <a:r>
              <a:rPr lang="en-US" altLang="zh-CN" sz="1600" b="1">
                <a:solidFill>
                  <a:srgbClr val="FF0000"/>
                </a:solidFill>
                <a:latin typeface="微软雅黑" panose="020B0503020204020204" pitchFamily="34" charset="-122"/>
                <a:ea typeface="微软雅黑" panose="020B0503020204020204" pitchFamily="34" charset="-122"/>
              </a:rPr>
              <a:t>data</a:t>
            </a:r>
            <a:r>
              <a:rPr lang="zh-CN" altLang="en-US" sz="1600" b="1">
                <a:solidFill>
                  <a:srgbClr val="FF0000"/>
                </a:solidFill>
                <a:latin typeface="微软雅黑" panose="020B0503020204020204" pitchFamily="34" charset="-122"/>
                <a:ea typeface="微软雅黑" panose="020B0503020204020204" pitchFamily="34" charset="-122"/>
              </a:rPr>
              <a:t>域和</a:t>
            </a:r>
            <a:r>
              <a:rPr lang="en-US" altLang="zh-CN" sz="1600" b="1">
                <a:solidFill>
                  <a:srgbClr val="FF0000"/>
                </a:solidFill>
                <a:latin typeface="微软雅黑" panose="020B0503020204020204" pitchFamily="34" charset="-122"/>
                <a:ea typeface="微软雅黑" panose="020B0503020204020204" pitchFamily="34" charset="-122"/>
              </a:rPr>
              <a:t>next</a:t>
            </a:r>
            <a:r>
              <a:rPr lang="zh-CN" altLang="en-US" sz="1600" b="1">
                <a:solidFill>
                  <a:srgbClr val="FF0000"/>
                </a:solidFill>
                <a:latin typeface="微软雅黑" panose="020B0503020204020204" pitchFamily="34" charset="-122"/>
                <a:ea typeface="微软雅黑" panose="020B0503020204020204" pitchFamily="34" charset="-122"/>
              </a:rPr>
              <a:t>域存储单元地址必须连续</a:t>
            </a:r>
            <a:endParaRPr lang="zh-CN" altLang="en-US" sz="1600" b="1">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765925" y="4903470"/>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D</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200390" y="4717415"/>
            <a:ext cx="2933700" cy="356235"/>
          </a:xfrm>
          <a:prstGeom prst="rect">
            <a:avLst/>
          </a:prstGeom>
          <a:noFill/>
        </p:spPr>
        <p:txBody>
          <a:bodyPr wrap="square" rtlCol="0">
            <a:noAutofit/>
          </a:bodyPr>
          <a:lstStyle/>
          <a:p>
            <a:pPr algn="ctr"/>
            <a:r>
              <a:rPr lang="zh-CN" altLang="en-US" sz="1600" b="1">
                <a:solidFill>
                  <a:srgbClr val="FF0000"/>
                </a:solidFill>
                <a:latin typeface="微软雅黑" panose="020B0503020204020204" pitchFamily="34" charset="-122"/>
                <a:ea typeface="微软雅黑" panose="020B0503020204020204" pitchFamily="34" charset="-122"/>
              </a:rPr>
              <a:t>冒泡排序最坏时间复杂度</a:t>
            </a:r>
            <a:endParaRPr lang="zh-CN" altLang="en-US" sz="1600" b="1">
              <a:solidFill>
                <a:srgbClr val="FF0000"/>
              </a:solidFill>
              <a:latin typeface="微软雅黑" panose="020B0503020204020204" pitchFamily="34" charset="-122"/>
              <a:ea typeface="微软雅黑" panose="020B0503020204020204" pitchFamily="34" charset="-122"/>
            </a:endParaRPr>
          </a:p>
        </p:txBody>
      </p:sp>
      <p:cxnSp>
        <p:nvCxnSpPr>
          <p:cNvPr id="12" name="直接箭头连接符 11"/>
          <p:cNvCxnSpPr>
            <a:stCxn id="11" idx="2"/>
          </p:cNvCxnSpPr>
          <p:nvPr/>
        </p:nvCxnSpPr>
        <p:spPr>
          <a:xfrm flipH="1">
            <a:off x="8510270" y="5073650"/>
            <a:ext cx="1156970" cy="3911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593215" y="3730625"/>
            <a:ext cx="6324600" cy="906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8" grpId="1"/>
      <p:bldP spid="9" grpId="1"/>
      <p:bldP spid="10" grpId="0"/>
      <p:bldP spid="11" grpId="0"/>
      <p:bldP spid="10" grpId="1"/>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顺序表与链表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9540" y="4860925"/>
            <a:ext cx="9199880" cy="1417955"/>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顺序表：每个数据元素的存储位置都和线性表的起始位置相差一个和该数据元素的位序成正比的常数，因此</a:t>
            </a:r>
            <a:r>
              <a:rPr lang="zh-CN" altLang="en-US" b="1">
                <a:solidFill>
                  <a:srgbClr val="FF0000"/>
                </a:solidFill>
                <a:latin typeface="微软雅黑" panose="020B0503020204020204" pitchFamily="34" charset="-122"/>
                <a:ea typeface="微软雅黑" panose="020B0503020204020204" pitchFamily="34" charset="-122"/>
              </a:rPr>
              <a:t>线性表中的任一数据元素都可以随机存取</a:t>
            </a:r>
            <a:r>
              <a:rPr lang="zh-CN" altLang="en-US" b="1">
                <a:solidFill>
                  <a:srgbClr val="323F4F"/>
                </a:solidFill>
                <a:latin typeface="微软雅黑" panose="020B0503020204020204" pitchFamily="34" charset="-122"/>
                <a:ea typeface="微软雅黑" panose="020B0503020204020204" pitchFamily="34" charset="-122"/>
              </a:rPr>
              <a:t>，所以线性表的顺序存储结构是一种</a:t>
            </a:r>
            <a:r>
              <a:rPr lang="zh-CN" altLang="en-US" b="1">
                <a:solidFill>
                  <a:srgbClr val="FF0000"/>
                </a:solidFill>
                <a:latin typeface="微软雅黑" panose="020B0503020204020204" pitchFamily="34" charset="-122"/>
                <a:ea typeface="微软雅黑" panose="020B0503020204020204" pitchFamily="34" charset="-122"/>
              </a:rPr>
              <a:t>随机存取的存储结构</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2861310" y="1265555"/>
            <a:ext cx="6469380" cy="3451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顺序表与链表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620135" y="1377315"/>
            <a:ext cx="4622800" cy="687705"/>
          </a:xfrm>
          <a:prstGeom prst="rect">
            <a:avLst/>
          </a:prstGeom>
          <a:noFill/>
        </p:spPr>
        <p:txBody>
          <a:bodyPr wrap="square" rtlCol="0">
            <a:noAutofit/>
          </a:bodyPr>
          <a:lstStyle/>
          <a:p>
            <a:pPr algn="ctr" fontAlgn="auto">
              <a:lnSpc>
                <a:spcPct val="150000"/>
              </a:lnSpc>
            </a:pPr>
            <a:r>
              <a:rPr lang="zh-CN" altLang="en-US" sz="2400" b="1">
                <a:solidFill>
                  <a:srgbClr val="323F4F"/>
                </a:solidFill>
                <a:latin typeface="微软雅黑" panose="020B0503020204020204" pitchFamily="34" charset="-122"/>
                <a:ea typeface="微软雅黑" panose="020B0503020204020204" pitchFamily="34" charset="-122"/>
              </a:rPr>
              <a:t>顺序表与链表常考优缺点分析：</a:t>
            </a:r>
            <a:endParaRPr lang="zh-CN" altLang="en-US" sz="2400" b="1">
              <a:solidFill>
                <a:srgbClr val="323F4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32885" y="2424430"/>
            <a:ext cx="1062990" cy="564515"/>
          </a:xfrm>
          <a:prstGeom prst="rect">
            <a:avLst/>
          </a:prstGeom>
          <a:noFill/>
        </p:spPr>
        <p:txBody>
          <a:bodyPr wrap="square" rtlCol="0">
            <a:noAutofit/>
          </a:bodyPr>
          <a:lstStyle/>
          <a:p>
            <a:pPr algn="ctr" fontAlgn="auto">
              <a:lnSpc>
                <a:spcPct val="150000"/>
              </a:lnSpc>
            </a:pPr>
            <a:r>
              <a:rPr lang="zh-CN" altLang="en-US" sz="2000" b="1">
                <a:solidFill>
                  <a:srgbClr val="323F4F"/>
                </a:solidFill>
                <a:latin typeface="微软雅黑" panose="020B0503020204020204" pitchFamily="34" charset="-122"/>
                <a:ea typeface="微软雅黑" panose="020B0503020204020204" pitchFamily="34" charset="-122"/>
              </a:rPr>
              <a:t>顺序表</a:t>
            </a:r>
            <a:endParaRPr lang="zh-CN" altLang="en-US" sz="2000" b="1">
              <a:solidFill>
                <a:srgbClr val="323F4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878445" y="2424430"/>
            <a:ext cx="1062990" cy="564515"/>
          </a:xfrm>
          <a:prstGeom prst="rect">
            <a:avLst/>
          </a:prstGeom>
          <a:noFill/>
        </p:spPr>
        <p:txBody>
          <a:bodyPr wrap="square" rtlCol="0">
            <a:noAutofit/>
          </a:bodyPr>
          <a:lstStyle/>
          <a:p>
            <a:pPr algn="ctr" fontAlgn="auto">
              <a:lnSpc>
                <a:spcPct val="150000"/>
              </a:lnSpc>
            </a:pPr>
            <a:r>
              <a:rPr lang="zh-CN" altLang="en-US" sz="2000" b="1">
                <a:solidFill>
                  <a:srgbClr val="323F4F"/>
                </a:solidFill>
                <a:latin typeface="微软雅黑" panose="020B0503020204020204" pitchFamily="34" charset="-122"/>
                <a:ea typeface="微软雅黑" panose="020B0503020204020204" pitchFamily="34" charset="-122"/>
              </a:rPr>
              <a:t>链表</a:t>
            </a:r>
            <a:endParaRPr lang="zh-CN" altLang="en-US" sz="2000" b="1">
              <a:solidFill>
                <a:srgbClr val="323F4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7445" y="3512185"/>
            <a:ext cx="1062990" cy="564515"/>
          </a:xfrm>
          <a:prstGeom prst="rect">
            <a:avLst/>
          </a:prstGeom>
          <a:noFill/>
        </p:spPr>
        <p:txBody>
          <a:bodyPr wrap="square" rtlCol="0">
            <a:noAutofit/>
          </a:bodyPr>
          <a:lstStyle/>
          <a:p>
            <a:pPr algn="ctr" fontAlgn="auto">
              <a:lnSpc>
                <a:spcPct val="150000"/>
              </a:lnSpc>
            </a:pPr>
            <a:r>
              <a:rPr lang="zh-CN" altLang="en-US" sz="2000" b="1">
                <a:solidFill>
                  <a:srgbClr val="323F4F"/>
                </a:solidFill>
                <a:latin typeface="微软雅黑" panose="020B0503020204020204" pitchFamily="34" charset="-122"/>
                <a:ea typeface="微软雅黑" panose="020B0503020204020204" pitchFamily="34" charset="-122"/>
              </a:rPr>
              <a:t>优点</a:t>
            </a:r>
            <a:endParaRPr lang="zh-CN" altLang="en-US" sz="2000" b="1">
              <a:solidFill>
                <a:srgbClr val="323F4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47445" y="5108575"/>
            <a:ext cx="1062990" cy="564515"/>
          </a:xfrm>
          <a:prstGeom prst="rect">
            <a:avLst/>
          </a:prstGeom>
          <a:noFill/>
        </p:spPr>
        <p:txBody>
          <a:bodyPr wrap="square" rtlCol="0">
            <a:noAutofit/>
          </a:bodyPr>
          <a:lstStyle/>
          <a:p>
            <a:pPr algn="ctr" fontAlgn="auto">
              <a:lnSpc>
                <a:spcPct val="150000"/>
              </a:lnSpc>
            </a:pPr>
            <a:r>
              <a:rPr lang="zh-CN" altLang="en-US" sz="2000" b="1">
                <a:solidFill>
                  <a:srgbClr val="323F4F"/>
                </a:solidFill>
                <a:latin typeface="微软雅黑" panose="020B0503020204020204" pitchFamily="34" charset="-122"/>
                <a:ea typeface="微软雅黑" panose="020B0503020204020204" pitchFamily="34" charset="-122"/>
              </a:rPr>
              <a:t>缺点</a:t>
            </a:r>
            <a:endParaRPr lang="zh-CN" altLang="en-US" sz="2000" b="1">
              <a:solidFill>
                <a:srgbClr val="323F4F"/>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372237" y="3133810"/>
            <a:ext cx="8930640" cy="698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70530" y="3348355"/>
            <a:ext cx="3394710" cy="2872105"/>
          </a:xfrm>
          <a:prstGeom prst="rect">
            <a:avLst/>
          </a:prstGeom>
          <a:noFill/>
        </p:spPr>
        <p:txBody>
          <a:bodyPr wrap="square" rtlCol="0">
            <a:noAutofit/>
          </a:bodyPr>
          <a:lstStyle/>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1. </a:t>
            </a:r>
            <a:r>
              <a:rPr lang="zh-CN" altLang="en-US" b="1">
                <a:solidFill>
                  <a:srgbClr val="323F4F"/>
                </a:solidFill>
                <a:latin typeface="微软雅黑" panose="020B0503020204020204" pitchFamily="34" charset="-122"/>
                <a:ea typeface="微软雅黑" panose="020B0503020204020204" pitchFamily="34" charset="-122"/>
              </a:rPr>
              <a:t>存储密度高，空间利用率高</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2. </a:t>
            </a:r>
            <a:r>
              <a:rPr lang="zh-CN" altLang="en-US" b="1">
                <a:solidFill>
                  <a:srgbClr val="323F4F"/>
                </a:solidFill>
                <a:latin typeface="微软雅黑" panose="020B0503020204020204" pitchFamily="34" charset="-122"/>
                <a:ea typeface="微软雅黑" panose="020B0503020204020204" pitchFamily="34" charset="-122"/>
              </a:rPr>
              <a:t>可以随机存取元素，访问速度快</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1. </a:t>
            </a:r>
            <a:r>
              <a:rPr lang="zh-CN" altLang="en-US" b="1">
                <a:solidFill>
                  <a:srgbClr val="323F4F"/>
                </a:solidFill>
                <a:latin typeface="微软雅黑" panose="020B0503020204020204" pitchFamily="34" charset="-122"/>
                <a:ea typeface="微软雅黑" panose="020B0503020204020204" pitchFamily="34" charset="-122"/>
              </a:rPr>
              <a:t>插入和删除操作需要移动大</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 </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量元素，效率低</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786880" y="3348355"/>
            <a:ext cx="3385820" cy="2610485"/>
          </a:xfrm>
          <a:prstGeom prst="rect">
            <a:avLst/>
          </a:prstGeom>
          <a:noFill/>
        </p:spPr>
        <p:txBody>
          <a:bodyPr wrap="square" rtlCol="0">
            <a:noAutofit/>
          </a:bodyPr>
          <a:lstStyle/>
          <a:p>
            <a:pPr fontAlgn="auto">
              <a:lnSpc>
                <a:spcPct val="150000"/>
              </a:lnSpc>
            </a:pPr>
            <a:r>
              <a:rPr lang="en-US" b="1">
                <a:solidFill>
                  <a:srgbClr val="323F4F"/>
                </a:solidFill>
                <a:latin typeface="微软雅黑" panose="020B0503020204020204" pitchFamily="34" charset="-122"/>
                <a:ea typeface="微软雅黑" panose="020B0503020204020204" pitchFamily="34" charset="-122"/>
              </a:rPr>
              <a:t>1. </a:t>
            </a:r>
            <a:r>
              <a:rPr lang="zh-CN" altLang="en-US" b="1">
                <a:solidFill>
                  <a:srgbClr val="323F4F"/>
                </a:solidFill>
                <a:latin typeface="微软雅黑" panose="020B0503020204020204" pitchFamily="34" charset="-122"/>
                <a:ea typeface="微软雅黑" panose="020B0503020204020204" pitchFamily="34" charset="-122"/>
              </a:rPr>
              <a:t>插入删除速度快，效率高</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1. </a:t>
            </a:r>
            <a:r>
              <a:rPr lang="zh-CN" altLang="en-US" b="1">
                <a:solidFill>
                  <a:srgbClr val="323F4F"/>
                </a:solidFill>
                <a:latin typeface="微软雅黑" panose="020B0503020204020204" pitchFamily="34" charset="-122"/>
                <a:ea typeface="微软雅黑" panose="020B0503020204020204" pitchFamily="34" charset="-122"/>
              </a:rPr>
              <a:t>空间利用率低</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2. </a:t>
            </a:r>
            <a:r>
              <a:rPr lang="zh-CN" altLang="en-US" b="1">
                <a:solidFill>
                  <a:srgbClr val="323F4F"/>
                </a:solidFill>
                <a:latin typeface="微软雅黑" panose="020B0503020204020204" pitchFamily="34" charset="-122"/>
                <a:ea typeface="微软雅黑" panose="020B0503020204020204" pitchFamily="34" charset="-122"/>
              </a:rPr>
              <a:t>访问速度慢</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endParaRPr lang="zh-CN" altLang="en-US" b="1">
              <a:solidFill>
                <a:srgbClr val="323F4F"/>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426972" y="2497540"/>
            <a:ext cx="8255" cy="367220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06471" y="352529"/>
            <a:ext cx="3426179" cy="521970"/>
          </a:xfrm>
          <a:prstGeom prst="rect">
            <a:avLst/>
          </a:prstGeom>
          <a:noFill/>
        </p:spPr>
        <p:txBody>
          <a:bodyPr wrap="square" rtlCol="0">
            <a:spAutoFit/>
          </a:bodyPr>
          <a:lstStyle/>
          <a:p>
            <a:pPr lvl="0">
              <a:defRPr/>
            </a:pPr>
            <a:r>
              <a:rPr lang="en-US" altLang="zh-CN" sz="2800" b="1" dirty="0">
                <a:solidFill>
                  <a:schemeClr val="accent1"/>
                </a:solidFill>
                <a:latin typeface="Times New Roman" panose="02020603050405020304" charset="0"/>
                <a:ea typeface="微软雅黑" panose="020B0503020204020204" pitchFamily="34" charset="-122"/>
              </a:rPr>
              <a:t>1.2 </a:t>
            </a:r>
            <a:r>
              <a:rPr lang="zh-CN" altLang="en-US" sz="2800" b="1" dirty="0">
                <a:solidFill>
                  <a:schemeClr val="accent1"/>
                </a:solidFill>
                <a:latin typeface="Times New Roman" panose="02020603050405020304" charset="0"/>
                <a:ea typeface="微软雅黑" panose="020B0503020204020204" pitchFamily="34" charset="-122"/>
              </a:rPr>
              <a:t>顺序表与链表</a:t>
            </a:r>
            <a:endParaRPr lang="zh-CN" altLang="en-US" sz="2800" b="1" dirty="0">
              <a:solidFill>
                <a:schemeClr val="accent1"/>
              </a:solidFill>
              <a:latin typeface="Times New Roman" panose="02020603050405020304" charset="0"/>
              <a:ea typeface="微软雅黑" panose="020B0503020204020204" pitchFamily="34" charset="-122"/>
            </a:endParaRPr>
          </a:p>
        </p:txBody>
      </p:sp>
      <p:sp>
        <p:nvSpPr>
          <p:cNvPr id="36" name="矩形: 圆角 35"/>
          <p:cNvSpPr/>
          <p:nvPr/>
        </p:nvSpPr>
        <p:spPr>
          <a:xfrm rot="2700000" flipH="1">
            <a:off x="-362154" y="502441"/>
            <a:ext cx="724306" cy="724771"/>
          </a:xfrm>
          <a:custGeom>
            <a:avLst/>
            <a:gdLst>
              <a:gd name="adj" fmla="val 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141" h="1141">
                <a:moveTo>
                  <a:pt x="0" y="0"/>
                </a:moveTo>
                <a:lnTo>
                  <a:pt x="1141" y="0"/>
                </a:lnTo>
                <a:lnTo>
                  <a:pt x="1141" y="24"/>
                </a:lnTo>
                <a:lnTo>
                  <a:pt x="24" y="1141"/>
                </a:lnTo>
                <a:lnTo>
                  <a:pt x="0" y="114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4" name="文本框 13"/>
          <p:cNvSpPr txBox="1"/>
          <p:nvPr/>
        </p:nvSpPr>
        <p:spPr>
          <a:xfrm>
            <a:off x="9136893" y="2053541"/>
            <a:ext cx="1410325" cy="306705"/>
          </a:xfrm>
          <a:prstGeom prst="rect">
            <a:avLst/>
          </a:prstGeom>
          <a:noFill/>
        </p:spPr>
        <p:txBody>
          <a:bodyPr wrap="square" rtlCol="0">
            <a:spAutoFit/>
          </a:bodyPr>
          <a:lstStyle/>
          <a:p>
            <a:pPr algn="dist"/>
            <a:r>
              <a:rPr lang="zh-CN" altLang="en-US" sz="1400" b="1" dirty="0">
                <a:solidFill>
                  <a:schemeClr val="bg1"/>
                </a:solidFill>
                <a:latin typeface="Times New Roman" panose="02020603050405020304" charset="0"/>
                <a:ea typeface="微软雅黑" panose="020B0503020204020204" pitchFamily="34" charset="-122"/>
              </a:rPr>
              <a:t>添加标题</a:t>
            </a:r>
            <a:endParaRPr lang="zh-CN" altLang="en-US" sz="1400" b="1" dirty="0">
              <a:solidFill>
                <a:schemeClr val="bg1"/>
              </a:solidFill>
              <a:latin typeface="Times New Roman" panose="02020603050405020304" charset="0"/>
              <a:ea typeface="微软雅黑" panose="020B0503020204020204" pitchFamily="34" charset="-122"/>
            </a:endParaRPr>
          </a:p>
        </p:txBody>
      </p:sp>
      <p:cxnSp>
        <p:nvCxnSpPr>
          <p:cNvPr id="18" name="直接连接符 17"/>
          <p:cNvCxnSpPr/>
          <p:nvPr/>
        </p:nvCxnSpPr>
        <p:spPr>
          <a:xfrm>
            <a:off x="728347" y="1013545"/>
            <a:ext cx="10405745" cy="4445"/>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99490" y="3544570"/>
            <a:ext cx="9547225" cy="2827020"/>
          </a:xfrm>
          <a:prstGeom prst="rect">
            <a:avLst/>
          </a:prstGeom>
          <a:noFill/>
        </p:spPr>
        <p:txBody>
          <a:bodyPr wrap="square" rtlCol="0">
            <a:noAutofit/>
          </a:bodyPr>
          <a:lstStyle/>
          <a:p>
            <a:pPr fontAlgn="auto">
              <a:lnSpc>
                <a:spcPct val="150000"/>
              </a:lnSpc>
            </a:pPr>
            <a:r>
              <a:rPr lang="zh-CN" altLang="en-US"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7</a:t>
            </a:r>
            <a:r>
              <a:rPr lang="zh-CN" altLang="en-US" b="1">
                <a:solidFill>
                  <a:srgbClr val="323F4F"/>
                </a:solidFill>
                <a:latin typeface="微软雅黑" panose="020B0503020204020204" pitchFamily="34" charset="-122"/>
                <a:ea typeface="微软雅黑" panose="020B0503020204020204" pitchFamily="34" charset="-122"/>
              </a:rPr>
              <a:t>：在</a:t>
            </a:r>
            <a:r>
              <a:rPr lang="en-US" altLang="zh-CN" b="1">
                <a:solidFill>
                  <a:srgbClr val="323F4F"/>
                </a:solidFill>
                <a:latin typeface="微软雅黑" panose="020B0503020204020204" pitchFamily="34" charset="-122"/>
                <a:ea typeface="微软雅黑" panose="020B0503020204020204" pitchFamily="34" charset="-122"/>
              </a:rPr>
              <a:t>n</a:t>
            </a:r>
            <a:r>
              <a:rPr lang="zh-CN" altLang="en-US" b="1">
                <a:solidFill>
                  <a:srgbClr val="323F4F"/>
                </a:solidFill>
                <a:latin typeface="微软雅黑" panose="020B0503020204020204" pitchFamily="34" charset="-122"/>
                <a:ea typeface="微软雅黑" panose="020B0503020204020204" pitchFamily="34" charset="-122"/>
              </a:rPr>
              <a:t>个元素的线性表的数组表示中，时间复杂度为</a:t>
            </a:r>
            <a:r>
              <a:rPr lang="en-US" altLang="zh-CN" b="1">
                <a:solidFill>
                  <a:srgbClr val="323F4F"/>
                </a:solidFill>
                <a:latin typeface="微软雅黑" panose="020B0503020204020204" pitchFamily="34" charset="-122"/>
                <a:ea typeface="微软雅黑" panose="020B0503020204020204" pitchFamily="34" charset="-122"/>
              </a:rPr>
              <a:t>O(1)</a:t>
            </a:r>
            <a:r>
              <a:rPr lang="zh-CN" altLang="en-US" b="1">
                <a:solidFill>
                  <a:srgbClr val="323F4F"/>
                </a:solidFill>
                <a:latin typeface="微软雅黑" panose="020B0503020204020204" pitchFamily="34" charset="-122"/>
                <a:ea typeface="微软雅黑" panose="020B0503020204020204" pitchFamily="34" charset="-122"/>
              </a:rPr>
              <a:t>的操作是（</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I. </a:t>
            </a:r>
            <a:r>
              <a:rPr lang="zh-CN" altLang="en-US" b="1">
                <a:solidFill>
                  <a:srgbClr val="323F4F"/>
                </a:solidFill>
                <a:latin typeface="微软雅黑" panose="020B0503020204020204" pitchFamily="34" charset="-122"/>
                <a:ea typeface="微软雅黑" panose="020B0503020204020204" pitchFamily="34" charset="-122"/>
              </a:rPr>
              <a:t>访问第</a:t>
            </a:r>
            <a:r>
              <a:rPr lang="en-US" altLang="zh-CN" b="1">
                <a:solidFill>
                  <a:srgbClr val="323F4F"/>
                </a:solidFill>
                <a:latin typeface="微软雅黑" panose="020B0503020204020204" pitchFamily="34" charset="-122"/>
                <a:ea typeface="微软雅黑" panose="020B0503020204020204" pitchFamily="34" charset="-122"/>
              </a:rPr>
              <a:t>i</a:t>
            </a:r>
            <a:r>
              <a:rPr lang="zh-CN" altLang="en-US" b="1">
                <a:solidFill>
                  <a:srgbClr val="323F4F"/>
                </a:solidFill>
                <a:latin typeface="微软雅黑" panose="020B0503020204020204" pitchFamily="34" charset="-122"/>
                <a:ea typeface="微软雅黑" panose="020B0503020204020204" pitchFamily="34" charset="-122"/>
              </a:rPr>
              <a:t>个结点和求第</a:t>
            </a:r>
            <a:r>
              <a:rPr lang="en-US" altLang="zh-CN" b="1">
                <a:solidFill>
                  <a:srgbClr val="323F4F"/>
                </a:solidFill>
                <a:latin typeface="微软雅黑" panose="020B0503020204020204" pitchFamily="34" charset="-122"/>
                <a:ea typeface="微软雅黑" panose="020B0503020204020204" pitchFamily="34" charset="-122"/>
              </a:rPr>
              <a:t>i</a:t>
            </a:r>
            <a:r>
              <a:rPr lang="zh-CN" altLang="en-US" b="1">
                <a:solidFill>
                  <a:srgbClr val="323F4F"/>
                </a:solidFill>
                <a:latin typeface="微软雅黑" panose="020B0503020204020204" pitchFamily="34" charset="-122"/>
                <a:ea typeface="微软雅黑" panose="020B0503020204020204" pitchFamily="34" charset="-122"/>
              </a:rPr>
              <a:t>个结点的最直接前驱</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II. </a:t>
            </a:r>
            <a:r>
              <a:rPr lang="zh-CN" altLang="en-US" b="1">
                <a:solidFill>
                  <a:srgbClr val="323F4F"/>
                </a:solidFill>
                <a:latin typeface="微软雅黑" panose="020B0503020204020204" pitchFamily="34" charset="-122"/>
                <a:ea typeface="微软雅黑" panose="020B0503020204020204" pitchFamily="34" charset="-122"/>
              </a:rPr>
              <a:t>在最后一个结点后插入一个新的结点</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III. </a:t>
            </a:r>
            <a:r>
              <a:rPr lang="zh-CN" altLang="en-US" b="1">
                <a:solidFill>
                  <a:srgbClr val="323F4F"/>
                </a:solidFill>
                <a:latin typeface="微软雅黑" panose="020B0503020204020204" pitchFamily="34" charset="-122"/>
                <a:ea typeface="微软雅黑" panose="020B0503020204020204" pitchFamily="34" charset="-122"/>
              </a:rPr>
              <a:t>删除第</a:t>
            </a:r>
            <a:r>
              <a:rPr lang="en-US" altLang="zh-CN" b="1">
                <a:solidFill>
                  <a:srgbClr val="323F4F"/>
                </a:solidFill>
                <a:latin typeface="微软雅黑" panose="020B0503020204020204" pitchFamily="34" charset="-122"/>
                <a:ea typeface="微软雅黑" panose="020B0503020204020204" pitchFamily="34" charset="-122"/>
              </a:rPr>
              <a:t>1</a:t>
            </a:r>
            <a:r>
              <a:rPr lang="zh-CN" altLang="en-US" b="1">
                <a:solidFill>
                  <a:srgbClr val="323F4F"/>
                </a:solidFill>
                <a:latin typeface="微软雅黑" panose="020B0503020204020204" pitchFamily="34" charset="-122"/>
                <a:ea typeface="微软雅黑" panose="020B0503020204020204" pitchFamily="34" charset="-122"/>
              </a:rPr>
              <a:t>个结点</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IV. </a:t>
            </a:r>
            <a:r>
              <a:rPr lang="zh-CN" altLang="en-US" b="1">
                <a:solidFill>
                  <a:srgbClr val="323F4F"/>
                </a:solidFill>
                <a:latin typeface="微软雅黑" panose="020B0503020204020204" pitchFamily="34" charset="-122"/>
                <a:ea typeface="微软雅黑" panose="020B0503020204020204" pitchFamily="34" charset="-122"/>
              </a:rPr>
              <a:t>在第</a:t>
            </a:r>
            <a:r>
              <a:rPr lang="en-US" altLang="zh-CN" b="1">
                <a:solidFill>
                  <a:srgbClr val="323F4F"/>
                </a:solidFill>
                <a:latin typeface="微软雅黑" panose="020B0503020204020204" pitchFamily="34" charset="-122"/>
                <a:ea typeface="微软雅黑" panose="020B0503020204020204" pitchFamily="34" charset="-122"/>
              </a:rPr>
              <a:t>i</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1≤i≤n</a:t>
            </a:r>
            <a:r>
              <a:rPr lang="zh-CN" altLang="en-US" b="1">
                <a:solidFill>
                  <a:srgbClr val="323F4F"/>
                </a:solidFill>
                <a:latin typeface="微软雅黑" panose="020B0503020204020204" pitchFamily="34" charset="-122"/>
                <a:ea typeface="微软雅黑" panose="020B0503020204020204" pitchFamily="34" charset="-122"/>
              </a:rPr>
              <a:t>）个结点后插入一个结点</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a:t>
            </a:r>
            <a:r>
              <a:rPr lang="en-US" b="1">
                <a:solidFill>
                  <a:srgbClr val="323F4F"/>
                </a:solidFill>
                <a:latin typeface="微软雅黑" panose="020B0503020204020204" pitchFamily="34" charset="-122"/>
                <a:ea typeface="微软雅黑" panose="020B0503020204020204" pitchFamily="34" charset="-122"/>
              </a:rPr>
              <a:t>I</a:t>
            </a:r>
            <a:r>
              <a:rPr lang="en-US" altLang="zh-CN" b="1">
                <a:solidFill>
                  <a:srgbClr val="323F4F"/>
                </a:solidFill>
                <a:latin typeface="微软雅黑" panose="020B0503020204020204" pitchFamily="34" charset="-122"/>
                <a:ea typeface="微软雅黑" panose="020B0503020204020204" pitchFamily="34" charset="-122"/>
              </a:rPr>
              <a:t>                            B. II</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III                            C. I</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II                         D. I</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II</a:t>
            </a:r>
            <a:r>
              <a:rPr lang="zh-CN" altLang="en-US" b="1">
                <a:solidFill>
                  <a:srgbClr val="323F4F"/>
                </a:solidFill>
                <a:latin typeface="微软雅黑" panose="020B0503020204020204" pitchFamily="34" charset="-122"/>
                <a:ea typeface="微软雅黑" panose="020B0503020204020204" pitchFamily="34" charset="-122"/>
              </a:rPr>
              <a:t>、</a:t>
            </a:r>
            <a:r>
              <a:rPr lang="en-US" altLang="zh-CN" b="1">
                <a:solidFill>
                  <a:srgbClr val="323F4F"/>
                </a:solidFill>
                <a:latin typeface="微软雅黑" panose="020B0503020204020204" pitchFamily="34" charset="-122"/>
                <a:ea typeface="微软雅黑" panose="020B0503020204020204" pitchFamily="34" charset="-122"/>
              </a:rPr>
              <a:t>III</a:t>
            </a:r>
            <a:endParaRPr lang="en-US" altLang="zh-CN" b="1">
              <a:solidFill>
                <a:srgbClr val="323F4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181340" y="3661410"/>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C</a:t>
            </a:r>
            <a:endParaRPr lang="en-US" altLang="zh-CN"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99490" y="1481455"/>
            <a:ext cx="10192385" cy="1678940"/>
          </a:xfrm>
          <a:prstGeom prst="rect">
            <a:avLst/>
          </a:prstGeom>
          <a:noFill/>
        </p:spPr>
        <p:txBody>
          <a:bodyPr wrap="square" rtlCol="0">
            <a:noAutofit/>
          </a:bodyPr>
          <a:lstStyle/>
          <a:p>
            <a:pPr fontAlgn="auto">
              <a:lnSpc>
                <a:spcPct val="150000"/>
              </a:lnSpc>
            </a:pPr>
            <a:r>
              <a:rPr lang="zh-CN" b="1">
                <a:solidFill>
                  <a:srgbClr val="323F4F"/>
                </a:solidFill>
                <a:latin typeface="微软雅黑" panose="020B0503020204020204" pitchFamily="34" charset="-122"/>
                <a:ea typeface="微软雅黑" panose="020B0503020204020204" pitchFamily="34" charset="-122"/>
              </a:rPr>
              <a:t>例</a:t>
            </a:r>
            <a:r>
              <a:rPr lang="en-US" altLang="zh-CN" b="1">
                <a:solidFill>
                  <a:srgbClr val="323F4F"/>
                </a:solidFill>
                <a:latin typeface="微软雅黑" panose="020B0503020204020204" pitchFamily="34" charset="-122"/>
                <a:ea typeface="微软雅黑" panose="020B0503020204020204" pitchFamily="34" charset="-122"/>
              </a:rPr>
              <a:t>6</a:t>
            </a:r>
            <a:r>
              <a:rPr lang="zh-CN" altLang="en-US" b="1">
                <a:solidFill>
                  <a:srgbClr val="323F4F"/>
                </a:solidFill>
                <a:latin typeface="微软雅黑" panose="020B0503020204020204" pitchFamily="34" charset="-122"/>
                <a:ea typeface="微软雅黑" panose="020B0503020204020204" pitchFamily="34" charset="-122"/>
              </a:rPr>
              <a:t>：若线性表最常用的操作是存取第</a:t>
            </a:r>
            <a:r>
              <a:rPr lang="en-US" altLang="zh-CN" b="1">
                <a:solidFill>
                  <a:srgbClr val="323F4F"/>
                </a:solidFill>
                <a:latin typeface="微软雅黑" panose="020B0503020204020204" pitchFamily="34" charset="-122"/>
                <a:ea typeface="微软雅黑" panose="020B0503020204020204" pitchFamily="34" charset="-122"/>
              </a:rPr>
              <a:t>i</a:t>
            </a:r>
            <a:r>
              <a:rPr lang="zh-CN" altLang="en-US" b="1">
                <a:solidFill>
                  <a:srgbClr val="323F4F"/>
                </a:solidFill>
                <a:latin typeface="微软雅黑" panose="020B0503020204020204" pitchFamily="34" charset="-122"/>
                <a:ea typeface="微软雅黑" panose="020B0503020204020204" pitchFamily="34" charset="-122"/>
              </a:rPr>
              <a:t>个元素及其前驱和后继元素的值，为了提高效率，应采用（</a:t>
            </a:r>
            <a:r>
              <a:rPr lang="en-US" altLang="zh-CN" b="1">
                <a:solidFill>
                  <a:srgbClr val="323F4F"/>
                </a:solidFill>
                <a:latin typeface="微软雅黑" panose="020B0503020204020204" pitchFamily="34" charset="-122"/>
                <a:ea typeface="微软雅黑" panose="020B0503020204020204" pitchFamily="34" charset="-122"/>
              </a:rPr>
              <a:t>    </a:t>
            </a:r>
            <a:r>
              <a:rPr lang="zh-CN" altLang="en-US" b="1">
                <a:solidFill>
                  <a:srgbClr val="323F4F"/>
                </a:solidFill>
                <a:latin typeface="微软雅黑" panose="020B0503020204020204" pitchFamily="34" charset="-122"/>
                <a:ea typeface="微软雅黑" panose="020B0503020204020204" pitchFamily="34" charset="-122"/>
              </a:rPr>
              <a:t>）的存储方式。</a:t>
            </a:r>
            <a:endParaRPr lang="zh-CN" altLang="en-US" b="1">
              <a:solidFill>
                <a:srgbClr val="323F4F"/>
              </a:solidFill>
              <a:latin typeface="微软雅黑" panose="020B0503020204020204" pitchFamily="34" charset="-122"/>
              <a:ea typeface="微软雅黑" panose="020B0503020204020204" pitchFamily="34" charset="-122"/>
            </a:endParaRPr>
          </a:p>
          <a:p>
            <a:pPr fontAlgn="auto">
              <a:lnSpc>
                <a:spcPct val="150000"/>
              </a:lnSpc>
            </a:pPr>
            <a:r>
              <a:rPr lang="en-US" altLang="zh-CN" b="1">
                <a:solidFill>
                  <a:srgbClr val="323F4F"/>
                </a:solidFill>
                <a:latin typeface="微软雅黑" panose="020B0503020204020204" pitchFamily="34" charset="-122"/>
                <a:ea typeface="微软雅黑" panose="020B0503020204020204" pitchFamily="34" charset="-122"/>
              </a:rPr>
              <a:t>A. </a:t>
            </a:r>
            <a:r>
              <a:rPr lang="zh-CN" altLang="en-US" b="1">
                <a:solidFill>
                  <a:srgbClr val="323F4F"/>
                </a:solidFill>
                <a:latin typeface="微软雅黑" panose="020B0503020204020204" pitchFamily="34" charset="-122"/>
                <a:ea typeface="微软雅黑" panose="020B0503020204020204" pitchFamily="34" charset="-122"/>
              </a:rPr>
              <a:t>单链表</a:t>
            </a:r>
            <a:r>
              <a:rPr lang="en-US" altLang="zh-CN" b="1">
                <a:solidFill>
                  <a:srgbClr val="323F4F"/>
                </a:solidFill>
                <a:latin typeface="微软雅黑" panose="020B0503020204020204" pitchFamily="34" charset="-122"/>
                <a:ea typeface="微软雅黑" panose="020B0503020204020204" pitchFamily="34" charset="-122"/>
              </a:rPr>
              <a:t>                     B. </a:t>
            </a:r>
            <a:r>
              <a:rPr lang="zh-CN" altLang="en-US" b="1">
                <a:solidFill>
                  <a:srgbClr val="323F4F"/>
                </a:solidFill>
                <a:latin typeface="微软雅黑" panose="020B0503020204020204" pitchFamily="34" charset="-122"/>
                <a:ea typeface="微软雅黑" panose="020B0503020204020204" pitchFamily="34" charset="-122"/>
              </a:rPr>
              <a:t>双向链表</a:t>
            </a:r>
            <a:r>
              <a:rPr lang="en-US" altLang="zh-CN" b="1">
                <a:solidFill>
                  <a:srgbClr val="323F4F"/>
                </a:solidFill>
                <a:latin typeface="微软雅黑" panose="020B0503020204020204" pitchFamily="34" charset="-122"/>
                <a:ea typeface="微软雅黑" panose="020B0503020204020204" pitchFamily="34" charset="-122"/>
              </a:rPr>
              <a:t>                    C. </a:t>
            </a:r>
            <a:r>
              <a:rPr lang="zh-CN" altLang="en-US" b="1">
                <a:solidFill>
                  <a:srgbClr val="323F4F"/>
                </a:solidFill>
                <a:latin typeface="微软雅黑" panose="020B0503020204020204" pitchFamily="34" charset="-122"/>
                <a:ea typeface="微软雅黑" panose="020B0503020204020204" pitchFamily="34" charset="-122"/>
              </a:rPr>
              <a:t>单循环链表</a:t>
            </a:r>
            <a:r>
              <a:rPr lang="en-US" altLang="zh-CN" b="1">
                <a:solidFill>
                  <a:srgbClr val="323F4F"/>
                </a:solidFill>
                <a:latin typeface="微软雅黑" panose="020B0503020204020204" pitchFamily="34" charset="-122"/>
                <a:ea typeface="微软雅黑" panose="020B0503020204020204" pitchFamily="34" charset="-122"/>
              </a:rPr>
              <a:t>                    D. </a:t>
            </a:r>
            <a:r>
              <a:rPr lang="zh-CN" altLang="en-US" b="1">
                <a:solidFill>
                  <a:srgbClr val="323F4F"/>
                </a:solidFill>
                <a:latin typeface="微软雅黑" panose="020B0503020204020204" pitchFamily="34" charset="-122"/>
                <a:ea typeface="微软雅黑" panose="020B0503020204020204" pitchFamily="34" charset="-122"/>
              </a:rPr>
              <a:t>顺序表</a:t>
            </a:r>
            <a:endParaRPr lang="zh-CN" altLang="en-US" b="1">
              <a:solidFill>
                <a:srgbClr val="323F4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32535" y="2031365"/>
            <a:ext cx="464185" cy="356235"/>
          </a:xfrm>
          <a:prstGeom prst="rect">
            <a:avLst/>
          </a:prstGeom>
          <a:noFill/>
        </p:spPr>
        <p:txBody>
          <a:bodyPr wrap="square" rtlCol="0">
            <a:noAutofit/>
          </a:bodyPr>
          <a:lstStyle/>
          <a:p>
            <a:pPr algn="ctr"/>
            <a:r>
              <a:rPr lang="en-US" altLang="zh-CN" b="1">
                <a:solidFill>
                  <a:srgbClr val="FF0000"/>
                </a:solidFill>
                <a:latin typeface="微软雅黑" panose="020B0503020204020204" pitchFamily="34" charset="-122"/>
                <a:ea typeface="微软雅黑" panose="020B0503020204020204" pitchFamily="34" charset="-122"/>
              </a:rPr>
              <a:t>D</a:t>
            </a:r>
            <a:endParaRPr lang="en-US" altLang="zh-CN"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7" grpId="0"/>
      <p:bldP spid="7" grpId="1"/>
      <p:bldP spid="6" grpId="0"/>
      <p:bldP spid="6" grpId="1"/>
    </p:bldLst>
  </p:timing>
</p:sld>
</file>

<file path=ppt/tags/tag1.xml><?xml version="1.0" encoding="utf-8"?>
<p:tagLst xmlns:p="http://schemas.openxmlformats.org/presentationml/2006/main">
  <p:tag name="KSO_WM_UNIT_PLACING_PICTURE_USER_VIEWPORT" val="{&quot;height&quot;:5436,&quot;width&quot;:10188}"/>
</p:tagLst>
</file>

<file path=ppt/tags/tag11.xml><?xml version="1.0" encoding="utf-8"?>
<p:tagLst xmlns:p="http://schemas.openxmlformats.org/presentationml/2006/main">
  <p:tag name="COMMONDATA" val="eyJjb3VudCI6NjgzLCJoZGlkIjoiZDE3MGExMDc0NmM0YWU1MTQ1ZTcxNzFkMTlkMzQ4NWYiLCJ1c2VyQ291bnQiOjY4M30="/>
  <p:tag name="KSO_WPP_MARK_KEY" val="46c6d510-2bb4-40cd-8cf0-ba03b71f9b3e"/>
  <p:tag name="FULLTEXTBEAUTIFYED" val="1"/>
</p:tagLst>
</file>

<file path=ppt/tags/tag2.xml><?xml version="1.0" encoding="utf-8"?>
<p:tagLst xmlns:p="http://schemas.openxmlformats.org/presentationml/2006/main">
  <p:tag name="KSO_WM_UNIT_PLACING_PICTURE_USER_VIEWPORT" val="{&quot;height&quot;:4836,&quot;width&quot;:8220}"/>
</p:tagLst>
</file>

<file path=ppt/tags/tag3.xml><?xml version="1.0" encoding="utf-8"?>
<p:tagLst xmlns:p="http://schemas.openxmlformats.org/presentationml/2006/main">
  <p:tag name="TABLE_ENDDRAG_ORIGIN_RECT" val="262*31"/>
  <p:tag name="TABLE_ENDDRAG_RECT" val="166*400*262*31"/>
</p:tagLst>
</file>

<file path=ppt/tags/tag4.xml><?xml version="1.0" encoding="utf-8"?>
<p:tagLst xmlns:p="http://schemas.openxmlformats.org/presentationml/2006/main">
  <p:tag name="TABLE_ENDDRAG_ORIGIN_RECT" val="262*31"/>
  <p:tag name="TABLE_ENDDRAG_RECT" val="166*400*262*31"/>
</p:tagLst>
</file>

<file path=ppt/tags/tag5.xml><?xml version="1.0" encoding="utf-8"?>
<p:tagLst xmlns:p="http://schemas.openxmlformats.org/presentationml/2006/main">
  <p:tag name="TABLE_ENDDRAG_ORIGIN_RECT" val="324*27"/>
  <p:tag name="TABLE_ENDDRAG_RECT" val="544*440*324*27"/>
</p:tagLst>
</file>

<file path=ppt/tags/tag6.xml><?xml version="1.0" encoding="utf-8"?>
<p:tagLst xmlns:p="http://schemas.openxmlformats.org/presentationml/2006/main">
  <p:tag name="TABLE_ENDDRAG_ORIGIN_RECT" val="275*29"/>
  <p:tag name="TABLE_ENDDRAG_RECT" val="634*367*275*29"/>
</p:tagLst>
</file>

<file path=ppt/tags/tag7.xml><?xml version="1.0" encoding="utf-8"?>
<p:tagLst xmlns:p="http://schemas.openxmlformats.org/presentationml/2006/main">
  <p:tag name="TABLE_ENDDRAG_ORIGIN_RECT" val="324*27"/>
  <p:tag name="TABLE_ENDDRAG_RECT" val="544*440*324*27"/>
</p:tagLst>
</file>

<file path=ppt/tags/tag8.xml><?xml version="1.0" encoding="utf-8"?>
<p:tagLst xmlns:p="http://schemas.openxmlformats.org/presentationml/2006/main">
  <p:tag name="TABLE_ENDDRAG_ORIGIN_RECT" val="324*27"/>
  <p:tag name="TABLE_ENDDRAG_RECT" val="544*440*324*27"/>
</p:tagLst>
</file>

<file path=ppt/tags/tag9.xml><?xml version="1.0" encoding="utf-8"?>
<p:tagLst xmlns:p="http://schemas.openxmlformats.org/presentationml/2006/main">
  <p:tag name="TABLE_ENDDRAG_ORIGIN_RECT" val="324*27"/>
  <p:tag name="TABLE_ENDDRAG_RECT" val="544*440*324*27"/>
</p:tagLst>
</file>

<file path=ppt/theme/theme1.xml><?xml version="1.0" encoding="utf-8"?>
<a:theme xmlns:a="http://schemas.openxmlformats.org/drawingml/2006/main" name="Office 主题​​">
  <a:themeElements>
    <a:clrScheme name="自定义 1048">
      <a:dk1>
        <a:sysClr val="windowText" lastClr="000000"/>
      </a:dk1>
      <a:lt1>
        <a:sysClr val="window" lastClr="FFFFFF"/>
      </a:lt1>
      <a:dk2>
        <a:srgbClr val="44546A"/>
      </a:dk2>
      <a:lt2>
        <a:srgbClr val="E7E6E6"/>
      </a:lt2>
      <a:accent1>
        <a:srgbClr val="323F4F"/>
      </a:accent1>
      <a:accent2>
        <a:srgbClr val="617A9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48">
      <a:dk1>
        <a:sysClr val="windowText" lastClr="000000"/>
      </a:dk1>
      <a:lt1>
        <a:sysClr val="window" lastClr="FFFFFF"/>
      </a:lt1>
      <a:dk2>
        <a:srgbClr val="44546A"/>
      </a:dk2>
      <a:lt2>
        <a:srgbClr val="E7E6E6"/>
      </a:lt2>
      <a:accent1>
        <a:srgbClr val="323F4F"/>
      </a:accent1>
      <a:accent2>
        <a:srgbClr val="617A9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AyNjg5Mjg4OTUzIiwKCSJHcm91cElkIiA6ICIxNDQ3MTQ0NjI0IiwKCSJJbWFnZSIgOiAiaVZCT1J3MEtHZ29BQUFBTlNVaEVVZ0FBQkFRQUFBSDdDQVlBQUFCYm0wMkVBQUFBQ1hCSVdYTUFBQXNUQUFBTEV3RUFtcHdZQUFBZ0FFbEVRVlI0bk96ZGQzeE41eDhIOE0vTnpSNHloRXc3UnFZUW05cTdxRjI3NVZlcXFOVmFKZFJvamRvVU5XczFhaFUxU3FsUm0xcFpSRUpJSWtZa3lMcEpibkorZjF3NXVTdFRCcm1mOSt2MWUvM09lYzV6bnZQY0cxTFA5enpQOTVFSWdpQ0FpSWlJaUlpSWlFb2xpVVFpMFZhdVY5d2RJU0lpSWlJaUlxS1N4NEFBRVJFUkVSRVJrUTVpUUlDSWlJaUlpSWhJQnpFZ1FFUkVSRVJFUktTREdCQWdJaUlpSWlJaTBrRU1DQkFSRVJFUkVSSHBJQVlFaUlpSWlJaUlpSFFRQXdKRVJFUkVSRVJFT29nQkFTSWlJaUlpSWlJZHhJQUFFUkVSRVJFUmtRNWlRSUNJaUlpSWlJaElCekVnUUVSRVJFUkVSS1NER0JBZ0lpSWlJaUlpMGtFTUNCQVJFUkVSRVJIcElBWUVpSWlJaUlpSWlIUVFBd0pFUkVSRVJFUkVPb2dCQVNJaUlpSWlJaUlkeElBQUVSRVJFUkVSa1E1aVFJQ0lpSWlJaUloSUJ6RWdRRVJFUkVSRVJLU0RHQkFnSWlJaUlpSWkwa0VNQ0JBUkVSRVJFUkhwSUFZRWlJaUlpSWlJaUhRUUF3SkVSRVJFUkVSRU9vZ0JBU0lpSWlJaUlpSWR4SUFBRVJFUkVSRVJrUTVpUUlDSWlJaUlpSWhJQnpFZ1FFUkVSRVJFUktTREdCQWdJaUlpSWlJaTBrRU1DQkFSRVJFUkVSSHBJQVlFaUlpSWlJaUlpSFFRQXdKRVJFUkVSRVJFT29nQkFTSWlJaUlpSWlJZHhJQUFFUkVSRVJFUmtRNWlRSUNJaUlpSWlJaElCekVnUUVSRVJFUkVSS1NER0JBZ0lpSWlJaUlpMGtFTUNCQVJFUkVSRVJIcElBWUVpSWlJaUlpSWlIUVFBd0pFUkVSRVJFUkVPb2dCQVNJaUlpSWlJaUlkeElBQUVSRVJFUkVSa1E1aVFJQ0lpSWlJaUloSUJ6RWdRRVJFUkVSRVJLU0RHQkFnSWlJaUlpSWkwa0g2SmQwQklpSWlJcUtpSWdnQ2J0enl4OW56RitFZkdJeVltRmdreTJRbDNTMGllbytaR0J2RDF0WUdudTZ1YU5Hc0NlcDZlMElpa1pSMHQ0cUVSQkFFb2FRN1FVUkVSRVJVMkNLam9yRms1VnI0QndhWGRGZUk2QVBtNmU2S2I4WitCV2NuaDVMdVNvRkpzb2xvTUNCQVJFUkVSS1dPZjJBd2ZPY3NSRUppWWtsM2hZaEtBWE16TTh5ZE9RV2U3cTRsM1pVQ1lVQ0FpSWlJaUhSQ1pGUTB4a3ljeG1BQUVSVXFjek16ckY0Ni80T2NLY0NBQUJFUkVSR1Zlb0lnWU9MVVdSckxCTHc4M05DM1p6ZlVjS2tLR3h2ckV1b2RFWDBJWW1QakVCTDZBTHYzSDhLZGdDQ1ZhNTd1cmxpNllQWUhsMU9BQVFFaUlpSWlLdlgrdTNrSFUzem5xcFQxNzlNRHc0YjAvK0QrQVU5RUpVc1FCR3plNWdlL1BYK29sQytjNnd1Zk9sNGwxS3VDeVM0Z3dHMEhpWWlJaUtqVU9Iditvc3E1bDRjYmd3RkVWQ0FTaVFURGh2U0hsNGViU3ZuWjg1ZEtxRWVGandFQklpSWlJaW8xMUpjSzlPM1pqY0VBSWlvd2lVU0NQajI3cXBUNUJ3WmxVL3ZEdzRBQUVSRVJFWlVhTVRHeEt1YzFYS3FXVUUrSXFMU280VkpONVZ6OTk4eUhqQUVCSWlJaUlpbzFrbVV5bFhNbUVDU2lkMVZXN2ZlSSt1K1pEeGtEQWtSRVJFUkVSRVE2aUFFQklpSWlJaUlpSWgzRWdBQVJFUkVSRVJHUkRtSkFnSWlJaUlpSWlFZ0hNU0JBUkVSRVJFUkVwSVAwUzdvRFJFUkVSRVJVT0dTeUZNUW5KQUFBek0zTllHSnNyTFZlMk1OdzJGaGJ3OHF5RENRU1NYRjJVWU1nQ0VYU2g0eU1EQWlDQUFDUVNxV0YzbjVSdVhENUtzSWVoQU1BbWpkcmpNb1ZLMmpVU1VoTXhLNjlCd0FCTURZMndxQit2UXZ0K1hLNUhIY0Nnc1R6dXQ1ZWVib3ZJVEVSQUtDbnB3ZFRFNU5DNnc4VkxRWUVpSWlJaUlnK1lBL0RIeU14S1FrZWJyWHcxOG5UV0wxdUV3Qmd4TERCNk51ekc0THVoaUF0TFEyMVBkMEJBQkdSVWZqeTYwa0FBQXNMYyt6YnVRbDZldGxQSEI0eWZBeWVSRDlEQldkSGJGbTNBZ0R3SXVZbElpS2o4dDFYYllQTGFiTitSRXBLQ2hyVXE0TzJyWnFqbkcxWnJmZDI2VDFJUE42d2Vna2M3TzF5ZkZidmdWL2dUWHc4QU9EazRUMHExNjVjdjRIbHE5ZWpqSVVGbWpadWdDRUQrdVQzbzJEYmIzdVFuSndNQVBDcDQ0VjZkYjN6M1lhNnlLaG8vTEJvT1ZKVDAyQnZWeDZmOXU2dXRkN3VmWWV3YTg4QkFFREh0cTF5YlRjakl3T3JmOW1NcG8wYXdLZE96Z1A4Ti9FSm1EeGpybml1L3QxbHAvdW5ud09BK09kRUxrL0hzeGN2Tk9yWmxTdUhSeEVSU0plblo5dFdqZXJWOHZUTVo4OWZ3SGZPUXZIbjNLaUJEOGFQSHBHbmUwbUJBUUVpSWlJaW9sd0lnb0FINFk4UUdIUVBnY0dLLyszWTlIT0p0L2ZiN3YzNGRjZnZNRE0xd2RvVml6U3V4eWNrNG9kRnkvSHMrUXQwNzlvSlk3NGNodXMzYm92WDY5YjJ6REVZa0oxekZ5NWo3WVpmODMyZit1RHlZZmhqWEw5eEN3QVFjajhNN1ZxM3lQWmVtU3hGUE01NCsrYS9vSTZkK0FjdllsN2lSY3hMRFB1c2Y0SGEyTDMvb05nblM4c3k3eHdRU0VwT3h2Yy8vSVRVMURRQXdOTm56L0Z4ejRFcWRRWisyaE5OR3pYQTd2Mkh4TEsvVHA3R1h5ZFBhN1JuWm1hS2c3OXZSVVpHQnVZdlhvblQ1eTdnejZNbjBPM2pEaGd4YkRDTURBM2ZxYis1aVg3NkZFTkhqdGNvMzdKdU9hYjZ6a1BjcTlmWjNwdVhJRVJFNUJOTW16VVBUNTlsQlIxT25Eb0RMM2MzdEc3WnJHQ2Qxa0VNQ0JBUkVSRVJaV1ByenQ4UkdCeUN1L2Z1SStudDIrRDNxVDJmT2w3WTl0dHVjZURmcHVWSEt0ZC9XTGdNejU2L2dFUWlRZE5HOVFFQVY2N2ZGSzgzYmR6Z25mdndMbjdmZDFBODd2RkpaOWlXdGNIekZ6R1k0anMzaDd1QXFiN3pvSyt2dVF3Z2N3WkRUcDVFUDhPRlMxZkY4M1VidDJMZHhxM1oxbDgwYjZiR3JJWDA5SFNWQUlXNW1WbXV6ODFKUW1JaXBuOC9IK0dQSTNLc0YvbmtLV2JNWFFpNVhKN250cE9UWmVJYmRFRVFjUER3WDdqdEg0UVpVOFpyWFk3d0liaHkvUVlXTEY2SitJUkVsZkxVMURUOHVIZ0Y3b1dHWWRpUS9rVWU5Q2dOR0JBZ0lpSWlJc3JHZHIrOTczVjdOYXU3b05jblhYRHZmaGhHL204SUFvTHZxVndmTnFRLzNpUWtvSEdEZXFoVDJ4UHg4UW00ZWR0ZnZMNTVteCsyKzZtK2phM3VVaFhmZlRzdXozMlkrczNYT2E0em56RFpGMUhSVHpYS281NUU0NSt6NXdFQTFsYVdHTkMzSndBZ1RTNUhST1NUSEo4Wi9mUlpudnVuYnZPMjM4VGNBZ0J5ZlZaYW11YmdPeWxKTlppei9PZjFXUDd6K2dMMVo5YjBiN0Y1NjI5aVAyekwybURad2ptWVBucytIa2RFUVNLUllOMUt4ZXlQaVZObklURXhDUUJnVjc0Y1ZpNytBWGREN21QV3ZKOEFBQzdWcW1EeGo3TUFBQklvOGpLWW1abGkvdXpwMkxUMU56RUFFL1VrR2tsSnlSZzZVdlBubkpHZW9YS3VyYzUzazhhaGVyV3FlZjZNZnIrdVEvL1BSNHJua3llTVFXcGFLZ0JnNTY1OUNBbDlBQUR3blRwUmE2QW5VMUpTTWpadTNZay9qNTRRZjRaR2hvWVkvZVV3SER0eENzSDM3Z01BOWgwNGpJdVhyMkhjNk9Hb1Y2ZDJudnVwaXhnUUlDSWlJaUxLaGFHaEFmVDE5VFVHZ2lYZFh0c3VXV3ZmUjQ2YnJISnQvZWJ0NG5ISS9UQTRPemtnT1ZtRzlQU3N0ZHRQbnozWGFMTk1tVElBZ0lIRFJnRUFZbDdHQWxDOFdSODRiQlJjcWxhQmw2ZWJXTi9jekF3MjFsYlo5bEZQcW4xSnd1WnRmc2pJVUF3K3YvaDhFSXlOalBETnRPL2hXcXQ2dG0zbFp0M0dyYmh5L1FhQXJDUjNRTmFndG5mM3Jqano3OFY4dGFrdDMyRmlVbEtCKzZoT1R5S0JoMXN0UkVRK2dhbXBDZWJObkFvSGV6czBxdStENktmUDRWS3RDbDY5ZWdPZk9sNlk2enNGSzlkdVF0U1RhTXlZUEI1bGJhelJwR0Y5bExNdEMxbEtDc3BhVzBNUUFBdHoxUmtMZW5wNkdENTBFQndkN0xGeTdVWk1HamNLYnJWcTVCb01BYlFIVEZKU0ZJUDVxT2luK0d6NDF4cjEyM2JwZy9tenA0dGw2ak1zL2p4MkFoR1JVWmd4ZVlMNDV3MEFtamR0cERYQlpHcHFHbzZkT0lYdHUvYmlsZEpTQXhzYmE4ejFuWXlhMVYzUXRsVnpyRml6SHNkUG5nR2dDQnBOOVowSFQzZFhET2piRS9WOTNqM0hRMm5FZ0FBUkVSRVJVVFlHOXV1Rk9sNGVjSGV0aVI4WHI4Uy9GeTYvViszbDE5SGpKL05jOTlsejFZUnc2ZW5wZVBiOGhjYmcvN1ovb01yZ1cxMmlscURIYmY5QW5EMS9DUURnN2xvVDdkdTB3SWxUWjNIYlB4QzMvUU5Sd2RrUnl4Yk1nWldWcFhpUGN2Qmo2NFpWY0hLdzEyaDMzc0psV2dld21XVnJsUEllL0RCckdocldyNnUxejErTW1paE8zOWMyUUUxUW02cHVhbUlDaVY3QmRrclFsK3FqUjdmT3VIRHBHaVFTNEllZmxnTlFmRzlsYmF5UmtKQ0ExYjlzRXV2TDVlbVFTdld3YUhsV3pvblUxRlJZV1piQms2ZFBNZmJiNzdKZE92Rnh4N2FvVTlzVGpnNDVKMlFzYk1vL093QzRGeEtLbDdGeE1EQXdRR3FxSXJoZ1lHQ2c4VjFIUFluRzhaTm5jT3pFS1kyY0F3M3IxOFZuQXovRjNYdjNzZTIzUFpEcTZXR083eFQ0ZU5mR3FuVWJ4ZVVFL29IQm1EYnJCemc3T2FCVjg2Wm8zZUlqVkhCMkxNSlArMkZoUUlDSWlJaUlLQnREQi9WN3I5dmJzazR4ZUF4L0ZJSEZLOWVLMDhrQjROTmVuNkJKby9vb1kyRU9BSWg3OVJwM1EwSUJLTGJoTzd4M093d01EQUFBSC9jYWhKU1VGTGhVcTRJVmkzSmV2Njl1eng5LzVxdCtVbEl5bHF4Y0s1NTNhdDhhTjIvN1k4ZXVyT1VVOWVwNnF3UURDa3RLaW1MZHYwOGRMOVNvWGczUG5yK0FYZmx5R3ZVRUtDY3QxQnpvcTg4UVdMdGlJWndjSGQ2cGI3K3MrZ2xEUjQ3TDAxdDdRUFBOL2VzMzhkblczYnpORDFLcEhnYjM3Nk1TRE5DV3ZDODI3aFg2RGg2ZVk1MU1CdnI2cU9Ec2lOVFVOREdBcEsrdkR3Zjc4amxPL2Mvc3E3bVpxWmhMdzlSVWRhdkN2Lzg1aTRWTFYydmNhMkZ1aGk4K0g0U1BPN2JGOFpObnNITHRSZ0NLd00yVDZHZG8zYkladkd0N1lPMkdYM0g2M0FYeHZzaW9hR3ozMnd0RFEwUDA3OU1qMjc3cEdnWUVpSWlJaUlnK1VNNU9qamgwNURqV2I5a2hEbll6aFlTRzRjRGh2ekNnYjA5ODJxc2JObTN6RTYrbHA2Y2pQajRCTmpiV1NFaE1GTzh0VnpacmFuZm1RRkRidG9QN0RoNHBjSitEN29YZ1NYUldEb0RGSzlhcVhLOWNzUUtHZno1SS9iWThtVEZsQW1aTW1ZQ3ovMTdFM0lYTHhQS1RoL2ZnMXAwQVRQOStQZ0JnekpmL3c0SER4K0MzK3c5ODFMUVJCdmZyaGNxVktvcjFsWE1NNkdsNTg2OGNlQUVVMnplK0svVnA5WG5kN2kvVEo1OStwdEV2QU5pOS94QisyNzBmQUhEYlB3aStVeWZDdXBDQ0xlWEwyV0xMdWhVNGRlWmZ6Ris4RWdEZ1lGOGVXOWF0VU5tV2NzdTY1ZUtPQXdtSlNXSlNSSE56YzNFSmdQcm5iOVB5SXh3NmVnTEJkME1BS0lKWVhUdTF3NUNCZlZIR3dnSUEwUEtqeGxpMWJpTmtzaFFJZ29DLy96bUR6d1orQ2h0cksweWZQQjZmZE9tSURWdDJJUEJ0Ym8zS2xTcWliODl1aGZMWlN3c0dCSWlJaUlpSVBrQjNBb0t3ZXQxbVBBaC9CQUF3TVRaRzQwYjE4TThaUmFLK203Y0RBQUJidHZ2aHhNblRlS0tXaU85UlJCUnNiS3hWM2pRN09tcE93OC9OdkpsVDBhaUJqM2llT1QxY09ZQ2d6TXZkRFVaR1Job0JERUF4YmZ5N3llTXdmdklNTWRHY051cnIxZ0hWQWZTWnQ4c1JNZ1VHMzRPM2x3ZW1UeDZQNXk5aTRPaGdoNzlPL0lPTWpBeWMvZmNpZW5icnJGSmZlVmREYlVzRzFHY0lqQmp6YmJaOXpjbThtVlBoVXEySzFtc2JmOTJacjdZeXR5dFVGLzRvYStlQ093RkJHRDFoS3ViT25JSnFWU3JucS8yY1pQNVpBNEEzOFFsNEdSdW5jcjJDczVONC9QcjFHd0NLbjdXZW5wNVlWemtZQlNqeUhvejk2bitZOU4wY2RHalhDcTlmdjRHWm1TbjJIVGlzVXMvS3NneWV5bDVBWDErSzRIdWgyTExkVCtYNjRBRjlBRUhBYjd2L3dNQlBlMEVxelg3bWdpNWlRSUNJaUlpSTZBT1VtSlFrQmdPc3JDd3hiK1pVM0EwSkZRTUNiVnMxUjlqRGNEd01mNncxeS8rOWtGRFVxZTJCc0FmaFlsbVZTamx2UTVlU2tvTHd4eEVxaVFrZlBub01FeE5qamJveVdRcHUrd2RxbEx1NzFrVFRSdlh4SVB3eGJLeXRjRC9zQWVMakV3QUFJNFlPUXRYS2xYTC84RGw0OWVvMUxsMjVybEkyeFhjdTV2cE9RWk8zV3krZS9mZWlPQkJ0MXJnQlhHdFd4OFhMMThUclVGb3lJTlhUVElxby9pWStNL0ZpZm1XWGNCRUFkdTA5VUtBMjFVMmVNQnJPVGc3WS9IYUd5UE1YTVhqdzhIR2hCUVFFUWNEVi83SzJzbno5K2cxR2pwMkVJUVA2aW1VdllsNkt4Ni9lS0FJQ2FXbHA2Tmc5YXduTnBhdlh4V0RTa3ZuZm83YW5PNnBYcTRvOU96YkF3TUJBSXcrQk9yazhIZGR2M01MMUc3ZFV5dnVsWitDTHp3ZWlYbDBtRmRTR0FRRWlJaUlpS2xZcEtTazRmUGd3amgwN2hvaUlDSzF2aWd0SzMxeHpQWGhwMWJCZVhaU3hzRUNGQ2s2WU1YazhUcDQraC85dTNoR3ZWNjFTQ2QrT0c0WHRmcnR4K3R3RlZIZXBoblBuTDBGZlh4OXBhV200ZFNjQS9mcDB4NDFiV2ZmVXJPNGlIZ3VDZ0tnblQ3TXl5ajk1aXE1OWhzREowUjd0V3JjUTYyM2ErcHZXL3IySWVZbHZwbjJ2VWI1Nyt3WjhOMG1SOWYvOHBhdVkvZU5pQUVDVGh2WFE0KzJiZWp1NzhraVd5UXIwdlJ3NmVrS2NrcDVKSmt2QjlObnpNV2ZHWk5TcjY0MjliOTh5UzZWU3RHclJEQ08rbm9Ud1I0OHhmL1owMVBmeFZ0bDZUOXNiWlcxVDh3dkN5TWdvMjJ1RnRXUUFBQWIwN1Frcnl6Sll0bm85QnZmdmczYXRtK2M2d002VVhiMVZpMytBYTYwYUNMNTNIN0ZxTXdMaVhyMVdTZUNvdk9YZ0s3WGtnTG5KekhOUllBWEw5YWd6R0JBZ0lpSWlvbUp6NU1nUmpCa3pCdUhoNFVYU2ZwdVBleGRKdSs4alBUMDlmRC85VzNpNnV5THUxV3RzM2ZrNzVQSjBtSnFhWU9QUFMyRmIxZ1o2ZW5vWU9yZy9CdlR0aWRRME9hcFZxWVE3L2tHNGZ2TTJiZ2NFSVRidUZmNTdHeEN3TEdPQnltOW5DSVNHUGNURWFiTlV0a1hNM0NMUXlNaElJOHQrUVlTRVBzQ0NKU3NoQ0FMczdjcGgwb1F4NHJWWjA3NHBVSnVKaVVuNDQ1Qm1mZ056TXpNa0pDWml4NjU5Z0VRaTdsZmZ1WDBidU5hc2pzZ294YktKOVZ1Mm8xN2Qya2pQeUFvSTZHbVpJVEN3WHk4TTdOY3IzLzI3Y3UwR3BzK2VMNTRiNXhBUXlPdUFQYTg2ZDJpTHlwVXF3cTFXalVKdDkrOVRaMVhPVFl5TmtacVdocTZkMm1IL29hTWE5ZTNLbDhQQVQzc0NBTTZjdXlqT1h1bmJzeHNNRFBURk91cHlDcEFJZ2lBdTdYaitJZ2FqSjB4RjNLdlhNREl5UXZ2V0xRdnlzWFFHQXdKRVJFUkVWQ3pXcmwyTDBhTkhxeVJzbzRJTGV4Q09pVk5uYVpRbkpTVmp3TkN2Tk1wUEh0NkRBWDE3d3NqUUVOZHYza1phV2hybUxWd212bFZ1VUsrdU9LalNOOUJYQ1Faa0ttZGJGdlhxMXNaTHBTbnlTK1ovRDBlbExRQXozd1k3T3RoaHlmelpHbTFZVzFraTdFRTRwdnJPZzB5bW1CMVN4c0lDYytZdlFXeGNIR3JWY01HazhhTXhkT1M0L0h3ZDJMUm1HYmI1N1VGOFFpSWtFZ24wOVBURXBRM2p4NHpBdm9OSE1OZDNDaWJObUFOQU1YQWRNckF2ckswczBiRmRLeHcrOWpjZWhqL0dQMmZQcXl5SktNdzE1L0owMVprTFJrYUcyZGJ0MTd0N3Z0cmVkL0FJMHRLMDV4SElkT0hTVlppYUdLTnlwWW9hVys5bFpBaUllaEl0bmhzYUdtZ2RtSXZYalF5UmxKU01VMmYvaFVRaUVmOWUyOXJhWU9DbnZWQ3RTbVV4SVBEbjN1MjRmU2NRbFN0VmhGMTVXMGlhTndVQUhEOTVCb0RpejhTSVlZUHo5WGtWZmM3QUw1dTM0OW16NTVnK2VUems2ZW53bmJOUTNLSnc5SWpQVWJHQ1V5NnQ2RFlHQklpSWlJaW95QjA1Y2tRbEdPRHA2WW4rL2Z2RHc4TURGbTh6aGhlR2VZdC96cjJTam12ZXJESFdiZG9HUVJCd0p5QklMRy9Uc3BsNG5KbkYzZEt5REpLVGs1R2FtZ1puSndmOCtvc2lrL3o0eWI1aTNhcVZLMm5Oc2krVlNqVXl4MmVhUG5zKzNzUm5iWk9ubkVEUTNiVW1BTTF0OVhJakNJS1lzOENuVG0yRTNBOFRuOUh5b3labzJxZys5aDA4Z3RDd2h3Q0FYdDI3UUY4cVJWVDBVOVQxOXNMaFkzOERBTGJ1L0IycHFhbFpuK1B0OW5ubkwxN0JUeXZXNUt0UHl2N3cyd0o1bW1wQUlLY1pBaGN1WDgxWCsrckxKTlNGUDNxTTMvY2R4Ty83RHFLR1MxWDhzbkl4REEyenB1UHYzbjhJNnpkdkY4L0hqeDZCOW0xYUFsQjlBNi9zNzMvT0lpa3BHYTQxcTR1ekxnQkYvZ3JsWFFiT25yK0VKU3ZXb2tQYlZ2aDJuQ0pZRlh6dnZwaDdRWjZlanVtejUyUDI5TWthMnhWZXZId04zclU5WUdxaTJKYndpMUVUQVNobXFsU3U1Q3dHRmI3Ny9rZjRUcDJJSm8zcTRWRkVKQm8zcklmT0hkb2lJeU1EcDg2Y1I2dm1UWFBjQ2xGWE1TQkFSRVJFUkVVcUpTVUZZOGFNRVlNQlk4ZU94ZUxGaTk5OWJiQVd1aFFRcUZqQkNWdldMY2U2VGR0dzVkb05BSW9FY3E0MXF3TUFUcDQraDUyL0s3YWJhOUt3bm5oZk9kdXlhTnpBQnhlVkV1ODVPZGpEcDA1dDhkektzZ3pXcjE2TUtwVXE0ck1SWCtOSjlET1ZBZUdqeDRyTTllWm1abGo5eTJhY092T3ZSdjhpSXArb1RIdHYwL0lqVFB0MkxBQ2d0cWU3MW5za0VnbHNySzN6LzJXODVWSzFDa0xESHFKSHQwNVl1RVIxRC91bnoxNklpZlVBWU1ldXZkaXhhNjlHRzhwYklnS0FWRTh4aUV5VHk5OHBkNEFnQ0VoUkRqUklwZERYejM0NGx0K0FTRzR1WDcyUjlXeDlmWlZnd0lQd1I5aXlmWmQ0M3ZLakptSXc0T0tWNi9obDB6WjgrYjhoS24rT0FNRGVyandBb0duakJpb0JBWFZsTEN3Z0NBS09uenlOanp1MmhXdk42amg2L0tSNFBUNCtBVmV1M1hpN0xDVnIwUDRnL0JGbXpsc0VmWDE5TkdyZ2crKy8reGJoYi8vc0dSc2JZZEw0cjNEeHluWEV4eWZnNXUwQXpKeTdDUFBuVEVmTGo1ckN4c1lhZDBOQ3NXelZMNHJrbW84ZVljVFEvTTlDS08wWUVDQWlJaUtpSW5YNDhHRXhaNENucDJlUkJRUGVGK2N2WHNHS05Sc2dBQmcvYWppYU5XbFlKTTh4TURCQVFtSVNybDVYWkhnM05EUkFjcklNbHBabDhQeDVEUDc0ODVoWS91WC9ocWpjNjFPbnRrcEFvRjJiRmlvRGZqMDl2V3l6L1VkRVJpSCtiUTZCU3Juc1NwQ2QxaTJiNFVuMFU3aFVxNEpLRlN2QTJja0JEdloyc0N0WFR1dGIzT3pXajZ1dnMzZXBWZ1Uxd3F1aGdVOGRqYnBPanZhd0xHTWhUaWZQQzRsRVVxaHZsVE1UTkFMYWx3c2MzcnREUE83KzZlZElTRlFzZi9qN3o5MWEyK3ZTZTVDNDdDSzNKSVRLTXc1YU5tc3NIaWNtSm1IMmowdkU1UWIyZHVVeGZzd0lBTURWNnpjeGMrNUNBTURpNVd1d2Z2VmkySmExRWUrdFhxMHFwRklwV243VU5NZHRFak4za1JBRUFlczJic1YzazhiaDVHbk5nQkFBUEF4L2pDcVZLd0pRekE0QUZMTWZoQXpOcFVhVksxWEVnam5UOGMyMDd5R1RwU0FnNkM1Vy9Md0JreWVNaHA2ZUh0TFMwc1NkT1Bicy94UDE2M3FqVG0zUEhMOG5YY09BQUJFUkVSRVZxV1BIam9uSC9mdjMvNkNDQWNycjJGKytqTXYyR2dCc1diY0NBTEJzOVM5NC9VWXhWWDNaeit0VkFnSUZhUzhuang1SHdOcmFDckd4Y1VoTlRjT3FkWnV3ZHVOV0dCb1lJQ2xaa1FOZzR0Y2o0ZVRvSU41ejYwNEExbS9ab2RMTzczc1B3c3ZERFY0ZWJyays4L3FOMitKeHJSb3VLbG5qcDM3enRVYjlCVXRXYVpRMXJGY1hEZXZWVlNtTGpYdUZ3T0M3ZUJMOURKM2F0ODYxSDlwVXJWd1JJNFlPMGpxOVhVOVBEMjFhZm9Uck4yNmpZZ1VuT0RyWW8zdzVXNVF0YXcwYkt5dFlXVmxpNjg3ZHNMQXd4NEUvajBFUUJESEpIUUMwYXQ0VXJkNnVmUytvaE1Tc1pJekt5d1dVcDlkblNrMVRCQThNRFF5MFhnY0E1WFFjMnVxVXM3V0ZzYkVSWW1QamNEY2tGSUFpeU5IOGJVQkFMay9IbkFWTHhOd0JabWFtK0dIV05KaWJtUUVBR3RTcmcwWU5mSEQ1Nm45NEV4K1B4U3ZXWXNHYzZWbWZ3ZGdJWFRxMWc3MmRacTZCTktVbERNdFcveUllQndiZnd4VGZ1V0lBUWpuL0FBRE1uTGNJOW5ibDhOTVBzM0R1L0dXeFBMdkFXczNxTHZodTBuak1tcmNJVmF0VXdwZi9HNEt0disxR2VIZ0UrdlRzaWg1ZE8ySC9vYU1RQkFFL0xWK0RqV3VXaXNzUGlBRUJJaUlpSWlwaUVSRVI0ckdIaDBjSjlpVC9jcHEybmUwMUxZUFJkMm92QngzYnRVYTcxaTF3N3NKbHJOdTRGUzlqNHlDWHk4WDE1SWFHaXNIazAyY3ZZRzlYRGtlUG44VEt0WnMwMXBzbnkyU1k0anNQWDQ4Y2hzNGQydWI0ekRQL1hoU1A2OWIyeEQ5bno0dm5iVnMxMTZpdkhoQklTRXpFcFN2WDhTVDZLYUtlUEVYa2syaEVSajBSa3hoYW1Kc1ZPQ0RnNFZaTDY2NEFtVVorOFZtTzkwLzk1bXU4aUhtSlA5NG13ek1wNUlGajlOT3M1UWltcGxsdER4MDVQdHQ3VWxKVGM3eWVVeHVaMnlpZXUzQlpISFRYcWxrZDVXekxRaTZYWTk2aTVlSldsWHA2ZXZDZE1nR1ZLam9EZUx2RUlTVVZudy84RkRkdTNVRnFhaHF1MzdpRkkzK2R4TWNkcy82TURCM2NUMnQvZ29KRHhHTzVYQTV2THcrRVA0NkFnYjQrSXFNVUFZZ0t6bzR3TXpVVmd4V0FZalpCYk53cmhEK09FTi91Nit2cmF5eFhVSjR4MEtSaFBjeWE5ZzNxZW52QjFOUUU5MExDY1AzR0xWeTRmQlVEKy9WQytYSzJlUDRpQnM5ZnhPQ1hUZHN3WWN5WHVYNmZ1b0lCQVNJaUlpSXFVaWtwS2VKeFlTWVFmRitOR3pVY0s5WnNBQVFCWDQvOFg1RTk1OUhqU055NGRRZWhEeDdpNXUwQXZGVGJDeDRBVWxQVHNQUDMvVGoyOTJsVXIxb0ZWNjVuclNQWDA5TkRsMDd0OE9mUkV4QUVBV2xwYVZpNjZoZEVSRDdCOEtHRGtKQ1lpSlNVVk1URlpjMEF1Qi8yQUlIQjl3QW8zaWJYOVZZTkNKdzhmUzdYZnI5NWs0Q0ZTMWRuZTEycVpWMTlYcmZneXlrWW9NM1RaODloWUdBQU0xTlRHQmtaSWlFeFNXVXR2YU85WGI3YUE3SVNKQm9hR2tDcUo0V2VWQTh5bVF5M2JnZmc3Myt5dmg5N3UveTNYVkRLUVp6TWdmWDAyZlBGWUFDZytPNStXcjRHcVdscFNFMUpWY2wzb0d6OWx1MW8zTUFITmphS1hBK1pzd21VUFh2K0FwdTJaaTBoK0tocEkweWZOQTVYcjkvRTdQbExBQ2htQm96OTZndHMreTFycWNPOSs2RklTRXlFbzRNZC9qcnhqMWplc0Y1ZG1KbVppdmRsNW1PNGZQVS9OS3l2MkIyaldaT0dTRTlQeDM4Mzc0akpKUUhBMjlNZDFhcFV4cHo1UzJCaFljNGxBMm9ZRUNBaUlpSWl5a1p1NjdLMWFkNjBFWm8zYlZSbzdXVW5JVEVSUDYvZm9sRmUzOGNidlQ3NUdFZU9uOEw1aTFjZ2tVaFFxWUtUU2pCQUtwVmkwdmhSYU51cU9SenM3ZkRMcG0wQUZKbmJ1M1JxaC9UMGRQVC9iS1RLb05EUXdCQkgvem9sbnJkdjAxSmorWWUyNVFIcTdPM0tRVjlmWDJ0V2ZFTkRBMVIwTHI1dDRqWnY5OE0vWjg1bmU3MitsbHdFdWRuaHQwY2xQMFAyYlh1THg1bC9McEtTazdGcnp3SDQ3ZmxEek95L2V1bVBxRm5kUldzYmVja2g4T3o1Q3pHSUF3Q05HL2dBQUN6TGxGR3BKNWZMdFFhVjFDVW1KbUh0eHEyWVBqbjdXUXQyNWN1aFYvY3UrSFhINzJqU3FENW1UQjZQd09CN1dMQmtsYmlsWTg5UFBrYWQycDdZZi9Db2VOK0VLVE1CS0hJVE9OamJ3ZDZ1UEo0K2U0NzJiVnVJZFd6TDJ1QkZ6RXNBd0l3NUMzTHNhMWtiYTlUMmRJZWVuaDZHRE9pRExoM2JpWUVNVW1CQWdJaUlpSWpvQStUdVdoUFZxMVhGL2JBSE1EVXhRWk5HOWZGSmw0N2lMZ1AxNm5yajN2MVEzTDBYaXM0ZDJ1Q2JhZDhqNkc0SUxDM0xZUHFrY2FqcjdRVUE2Tk9qSzB4TlRMQnEzVVlNNnRkTHpEZFFzNGFMeXJhRTdtNDFNWFJ3Zjl3TkNVWDQ0d2owNmRHMVFQM1cwOU5EelJvdWtBQ29WTkVabFN0V1FJVUtUbkIyZEZUc1VhOWx5VVVGWjBldGJiMXJKdjZhMVYyeURRZzRPdGloMTBqOHk2OEFBQ0FBU1VSQlZDY2Y1N3ZOMnA3dXVRWUVxbFd0akM0ZFZaZG1KQ1ltNGNlZlZvaUJHNGxFZ3RGZkRzczJHSkJYbDY3K0p5NFhzTGNyaDhxVkZBbjdlblRyckRLN0kvT1pKc2JHTURZeFZ2eS9rUkdNalkxZ2FHZ0lRTUROMndFQUZNbitYc1M4ekhaYlNRQVkxSzgzSE96dDBLeHhBd0RBbWcyL2lua3Q2bnA3WWNUUVFRQUFieTkzWExxcStuMTFiTmNhOVgyODBlM2pEdmp2MWgzVVZYcXIzNzV0Uyt6Y3RTOVBuMzF3L3o3aXJKRWhBL3JtNlI1ZHc0QUFFUkVSRWRFSGF2U1hReUdYeStGV3E2YktObktaYWxaM0VRZVV2bE1uWXJ2Zkhnd2QzQi9XVnBZcTlUN3UyQmJWWGFxaWl0S3VBUTNxMVVGeXNneTJaVzFRdFdvbDlPdmRIU2JHeHZoeDluZTRjT2txeXBlejFYaWV0cmZVMnFiN3IxZzBOOWZQcHR6SDdCSXM5aG4waFhpc0xaQ1FteG91VldGdVpvWU1JUU42RWozb0crakR3dHdNWGg1dStIeFFQM0dhZW42NHVkYlVXbTVvYUFBblJ3ZDgxS1FSK3Zic0JpT2xwSUxBMjRSKzMwL0Q5UnUzY09qSWNmVDg1R040ZStXY2M2TmY3KzVpY3I3c2RPL1NFWjd1dFhENjdBV1lHQnVMNWE0MXEyUEovTzloYm1hR01tVXNZR1ptQ2hOajR4eS94N0hmVG9lTmpUVysrdUt6SElNQm1kcTAvRWc4WHJwZ05uNzhhUVhldkluSDk5OTlDNmxVc1h2REoxMDZJaUxxQ1c3ZThvZUJnUUU2ZDJ3cnpwNlFTQ1NvcDdRZEpnQjhOcUF2ekV4TmNlSFNWYnlKVHdDZ3V2dUFSQ0pCV1J0cmRHamJTbXRPQzFJbEVaUlRPaElSRVJFUkZiS1dMVnZpN05tekFJRFRwMCtqWmN1V1JmWXM5Y0ZuWVU3UkorM1MwdElnZnpzTlhIbkFtU2xaSmdNQTZFdWxIOVFPRTZSSkprdUJzYkZSN2hXeklRZ0NVbE5UTllJaEg0SVAvWGVMSkp0SUQyY0lFQkVSRVJGUmdSa1lHT1E0ME5jV0pLQVAwN3NFQXdERjIvc1BNUmhRbXVVdkRTY1JFUkVSRVJFUmxRb01DQkFSRVJFUkVSSHBJQVlFaUlpSWlJaUlpSFFRQXdKRVJFUkVSRVJFT29nQkFTSWlJaUlpSWlJZHhJQUFFUkVSRVpVYTZobnRZMlBqU3FnblJGUmF2RlQ3UFZLYWRzNWdRSUNJaUlpSVNnMWJXeHVWODVEUUJ5WFVFeUlxTFVKQ3cxVE8xWC9QZk1nWUVDQWlJaUtpVXNQVDNWWGxmUGYrUXhBRW9ZUjZRMFFmT2tFUXNIdmZJWlV5VDNlM0V1cE40V05BZ0lpSWlJaEtqUmJObXFpYzN3a0l3dVp0Zmd3S0VGRytDWUtBemR2ODRCOFlyRkxlb2xuakV1cFI0ZE12NlE0UUVSRVJFUldXdXQ2ZThIUjNWZmtIdk4rZVB4QVlmQTk5ZW5aRkRaZHFLR3RqWFlJOUpLTDMzY3ZZT0lTRWhtSFAvajl4SnlCSTVacVhoeHZxZW51V1VNOEtId01DUkVSRVJGUnFTQ1FTZkRQMks0eVpPQTBKaVlsaStaMkFJSTEvMkJNUjVZZUZ1UmttZmowU0VvbWtwTHRTYUxoa2dJaUlpSWhLRldjbkI4eWRPUVhtWm1ZbDNSVWlLaVVzek0wd3gzY0tuSjBjU3JvcmhZb0JBU0lpSWlJcWRUemRYYkY2Nlh5TkpJTkVSUG5sNmU2S1ZVdEs1KzhUTGhrZ0lpSWlvbExKMmNrQlN4Zk14bzFiL2poNy9oTDhBNE1RRXhPTFpKbXNwTHRHUk84eEUyTmoyTnJhd05QZERTMmFOVVpkYjg5U3RVeEFHUU1DUkVSRVJGUnFTU1FTK05UeGdrOGRyNUx1Q2hIUmU0ZExCb2lJaUlpSWlJaDBFQU1DUkVSRVJFUkVSRHFJQVFFaUlpSWlJaUlpSGNTQUFCRVJFUkVSRVpFT1lrQ0FpSWlJaUlpSVNBY3hJRUJFUkVSRVJFU2tneGdRSUNJaUlpSWlJdEpCREFnUUVSRVJFUkVSNlNBR0JJaUlpSWlJaUloMEVBTUNSRVJFUkVSRVJEcUlBUUVpSWlJaUlpSWlIY1NBQUJFUkVSRVJFWkVPWWtDQWlJaUlpSWlJU0FjeElFQkVSRVJFUkVTa2cvUkx1Z05FUkVSRVJFVkZFQVRjdU9XUHMrY3Z3ajh3R0RFeHNVaVd5VXE2VzBUdkRSTmpZOWphMnNEVDNSVXRtalZCWFc5UFNDU1NrdTRXRlJNR0JJaUlpSWlvVklxTWlzYVNsV3ZoSHhoYzBsMGhlbThseTJTSWlIeUNpTWduT0hyOEZEemRYZkhOMksvZzdPUlEwbDJqWXNBbEEwUkVSRVJVNnZnSEJtUE14R2tNQmhEbEUvL3U2QllHQklpSWlJaW9WSW1NaW9idm5JVklTRXdzNmE0UWZaQVNFaFBoTzJjaElxT2lTN29yVk1TNFpJQ0lpSWlJU2cxQkVMQms1VnFOWUlDWGh4djY5dXlHR2k1VllXTmpYVUs5STNyL3hNYkdJU1QwQVhidlA0UTdBVUZpZVVKaUlwYXNYSXVsQzJZenAwQXB4b0FBRVJFUkVaVWFOMjc1YTB4MTd0K25CNFlONmM5QkRaRVdOamJXYU5UQUJ3M3IxOFhtYlg3dzIvT0hlTTAvTUJnM2J2bkRwNDVYQ2ZhUWloS1hEQkFSRVJGUnFYSDIvRVdWY3k4UE53WURpUEpBSXBGZzJKRCs4UEp3VXlrL2UvNVNDZldJaWdNREFrUkVSRVJVYXFqUER1amJzeHVEQVVSNUpKRkkwS2RuVjVVeS84Q2diR3BUYWNDQUFCRVJFUkdWR2pFeHNTcm5OVnlxbGxCUGlENU1OVnlxcVp5ci81Mmkwb1VCQVNJaUlpSXFOWkpsTXBWekpoQWt5cCt5YW45bjFQOU9VZW5DZ0FBUkVSRVJFUkdSRG1KQWdJaUlpSWlJaUVnSE1TQkFSRVJFUkVSRXBJTVlFQ0FpSWlJaUlpTFNRUXdJRUJFUkVSRVJFZWtnL1pMdUFCRVJFUkVSZmRoU1U5TUFBSWFHQm9YU1hueENJazZjT2lPZTkvcms0MEpwdDdBRTN3MUIxU3FWWUdSa3BIRXRNVEVKWm1hbUttWGhqeDVEbHBJS0owY0hXSmliRmVpWjcvdDNRaDhtQmdTSWlJaUlpRDVRbDY1ZXgvck4yd0VBU3hmTWdiV1ZKUUFnS3ZvcFBoditOUURncHg5bVl1WGFqWGx1ODMrZkRVU3p4ZzF5cmZmcytRc2NPbkljQVVGM2NlOStHSVlONlkrK1Bic1Y0Rk5vZXZYcUZkWnUrRlU4TCtqZ2Q5dHZlNUNjbkF3QThLbmpoWHAxdmQrNWJ6RXZZL0gxdDlNaGxVclJ2V3NuZlBYRlp3Q0E5WnUzNCtLVmEzanpKZ0Y3ZG15QVZDb1Y3OW0wMVErWHJsNkhWQ3JGSDM1YllHcHFrdS9uRnRaM1FxU01BUUVpSWlJaW9sd0lnb0FINFk4UUdIUVBnY0dLLyszWTlITysyNUhMNVRoMzRUTCt2WGdGOTBQREVCZjNHZ0lFbEM5bmkzcDFhcU4zajY2d3R5dWY1L1lTRTVNUUVmbEViUHZMcnlkQkt0WEQ5Q2tUVlBxZVdTZXZiZWFGc2JFeDloMDhBcmxjRGdBNDh0ZEo5T25SRlJLSkpNZjc0dU1Uc1BmQW56bldlZk1tUWVWOHkzYS9IT3UzYjlNU1RvNE9HdVc3OXgrRVRKWUNBTEMwTEZNb0FZRTdBVUVBZ1BUMGREZzdaVDB6SXZJSklxT2lBUUQvM2J5REJ2WHFBRkI4L3dGQndRQUFkOWVhV29NQnhmbWRFQ2xqUUlDSWlJaUlLQnRiZC82T3dPQVEzTDEzSDBsdjN6UVgxT3ZYYnpCNjRqUThmZlpjNDFwa1ZEUWlvNkp4L09RWnpKejJEZXI3Rkd6Z0d2WXdISHA2aFpjbXJGT1BBVWhMUzh0VDNhZ24wV2pYdFcrT2RVNGUzb00zQ1FuWStmditmUFVqdC9vZWJxNGFnOS8wOUhReEdBQUE1bVlGbTZxdjdzcTFHK0x4L2RDSDRzQzhjVU1mWExwNkhRQnc3dndsT05pWHg5Q1I0MVh1dlJNUWhMWmQrcWlVZFdyZkd2MzY5Q2lXNzRSSUhRTUNSRVJFUkVUWjJPNjN0OURhU2toS1Vna0dXRmlZdzl6TURDOWlZaUNYcHdNQWttVXl6RjI0Rk52V3I0TFYyK24vNzBvcWxlTGs0VDNpK2MzYkFaZzBmVFlBd0xWV0RheGEvRU9oUE9kOWs1U2tHc0JaL3ZONkxQOTVmWUhhbWoxakVwbzJhZ0M1WEk2cjE3TUNBa2VQbnhTUGY5K1cxZmJsNnpmUXA1Q1dUeEFWSlFZRWlJaUlpSWh5WVdob0FIMTlmWTFCWm43cDZlbWhVL3ZXNk5udFkxU3E2QXhBa1N4dTRkSlZ1SHoxUHdDS2dleXBNLytpVi9jdTc5eHZiV0pldmhTUG5mUHhCcm1DczJPaFBOL0p3VjRsUUtGTlJHU1V5dHYxM09wcms1aVV0NlVQK1hIaDBsWEVKeVJxdlZiV3hock9UZzZJaklyR3ExZXZFZm5rQ1RxMWI0MkxWNjdqOWVzM01EY3p3MGRORzJyYzUrbnVXbXpmQ1pFNkJnU0lpSWlJaUxJeHNGOHYxUEh5Z0x0clRmeTRlQ1grdlhDNXdHMlptcGhnOFkrejRPWGhwbEp1WVc2R1VjT0hpZ0VCQUhnWS9yakF6OUZtNk1oeFd2TUkvUDNQV2Z6OXoxbnh2SUt6STdhc1c2RzFqZXpLQ3lJMjdoVU9IajZXN2ZYOHJKZi91R003bEM5bnExR2VvRFp3TnpVeGdVUXY1L3dHMmRHWEtvWk5oNDZlQUFDWW1abkM3OWQxTURWUnpRZFFwN1luVEUxTjBieEpJN2pXcklHRzlYeHc1dHhGQUVDRCtuWHd6ZGl2c24xR2NYd25ST29ZRUNBaUlpSWl5c2JRUWYwS3JTMXJLMHR4RndCMTZvTTNlWHA2b1QyM01DMVp1UmJIVHZ4VG9IdVYzMmpIeGIzSzE1cjVuT3JXOTZtamRmQ3JQa05nN1lxRjc3U21Qdmh1Q0c3N0J3SlF6QWJZL2x2VzUrblNxUjJjSEIzdzljai9xZVJ3dUJNUWhHU1pEQURnVnF1bW1EK2daN2ZPR0RWaXFFcjd4ZkdkRUtsalFJQ0lpSWlJcUlSRlAzMnFjbDY1VW9VaWUxYVhUdTAweWc0Zis3dklubGRTMUhkTHNMQXdmNmYyb3BYeVB6eU9pTUxqaUNqeHZMNlBONXdjSFRRU09sNjlmbE04OXZIMmVxZm5FeFVGQmdTSWlJaUlpRXJZd1NQSHhXTTlQVDIwYU5hNHlKNDFmdlFJckZxM0NTOWlGTGtFNXN5WW5PZUFnSTJOdFpoTDRQbnpHSmlibTJuZFJ1L05tM2k4ZmhNdm5xdHZSVml0YXVVYzE4QVhSUTZCRVdPK3pYY2JBREJ2NWxTNFZLc0MxNXJWczYwVCtpQWNrMmZNVlNrN2VYZ1BMbDY1QmdDb1dNRUp0clkyT1Q2bk9MNFRJblVNQ0JBUkVSRVJsYUNidHdOdzhQQmY0bm5IZHEzZ1lHK1g3M2JVQjkwNXVYSHJqdGFjQXJrWk9xZ2ZoZzdxaHlOL25jVHluOWRERUFSOFB2QlR0UGlvQ1FCQUxrL0gzZ04vWXNldXJOMFpxbFN1aUhHamhvdm51L2NkUW1LUzlzUjhtZkt6WGw3czIrRCtLdWZxTXdSaVhzYm0yb1kyZWxMRlczOEhlenZZbFMrSDVZdm1vdi9uSXdFQTdkdTB4T1FKb3hIMklGenJ2Wm16Q0I1SFJLRnI3OEZpK2Y1RFI3SC8wRkVBd0xqUnc1R2NKQ3VXNzRSSUhRTUNSRVJFUkZTc1VsSlNjUGp3WVJ3N2Rnd1JFUkZJU1VuSi9hWTgwamN2VjJodEZZZUg0WTh4Wi81aUNJSUFBTEMzSzQ4Und3Ym5jbGVXakl3TThWZ3ZId0dCL0xhdkhHeElUMDlIMk1Od1NDUVN4TWE5d3R5RnkzRGkxRm0wYjlzU1czZitMZzZDVFl5Tk1XUmdYL1RzMWhsU3FWUzhmLytoSS9rZW5PZGxiWDF1QVlHQ01qSXlFby9Iang0QkV4TmpqVHI2K3Zxd0sxOE9NUzlqa1Y2QS9BL0Y5WjBRcVdOQWdJaUlpSWlLemVYTGx6RjA2RkNFaDRjWFNmdHRQdTVkSk8wV2hmREhFWmcwWTQ2NGpaMjVtUm5telpvS2N6T3pQTGVSbnA0VkVGQWVkQmNHUVJERWdJQytmdGF3UVNxVll1eFhYNkJycC9aWXV2b1hCTjhOd1pYck4zRGwrZzJ4VHZPbWpUQnF4RkRZbHMxNW1ueFJHdGl2RndiMjY1WHYrNjVjdTRIcHMrZUw1OFp2QXdMMzdvZml0bjhncnQrNEpWNExDWDJBamIvdWhKV1ZKWFp1WHFPeG0wT245cTNGNC9UMERKdzRkUVlBVUxsaUJialdVaXhCcUZUQk9kOTlKQ29zREFnUUViMW5CRUhBalZ2K09IditJdndEZ3hFVEV5dG1LQ1lpeWdzVFkyUFkydHJBMDkwVkxabzFRVjF2ejN4Tkp5OUszMzMzbmZnMlhKZUZQUXpINU9senhIWDJGaGJtV0RqWEY1VXI1aStaWUdwcXFuaHNZR0NRNS92UzB0SUE1THpNUUphU0l2NnNEQTBOc0hIclRseTRkRldsanJhZnBiNitQaDQrZW94SjAyZHJYTnV5YmdWMmJmMUY2L1BPbnIrRW41Yi9ESmxNYzhiSXhLKy9ST2NPYmNYenh4RlJtRDEvTWJ6YzNUQnU5SENOK3U5Q25pNVhPVGN5TWdRQWhEMTRoRjE3RDZoY0MzLzBHT0dQSHFPQ3N5TjZkKytpMFpieU5vUEpNcGtZRUtqcjdhbXl5OEQ3L3AxUTZjV0FBQkhSZXlReUtocExWcTZGZjJCd1NYZUZpRDVneVRJWklpS2ZJQ0x5Q1k0ZVB3VlBkMWQ4TS9Zck9Ec1ZmTXUxd3BJNWdQVDA5RVQvL3YzaDRlRUJDd3VMUW10LzN1S2ZDNjJ0b2hJUytnQlRmT2NpUGw2eEp0eTJyQTBXenZWRnBZcjVmMU9jbEp3c0htY09YUE1pT1ZrUmFEWldtZzZ2N3ZYck4rS3hxWWtKWW1OZjVTbnZnRnd1ejFkK2dyUzBOR3plNW9jOWYvd3Bsams1MkdQQXA3M3cwM0xGejNQZHBtM3dkSGREQldkSC9QWDNQMWo5eTJiSVpDbDQ5RGdTOVgyODBhUlJmUURBK1l0WDhOT0tOWGwrdHJvLy9MWkFucVlhRU1qcE84ck5rcFZyeFdQbDJSdzNidm1MMTJ4c3JEVzJ0eXpNNzRRb0p3d0lFQkc5Si93RGcrRTdaeUVTRW5OT0trUkVsRi8rZ2NFWU0zRWE1czZjQWs5MzEySi92dkk2ZHdBWU8zWXNGaTllbks4MzJubjF2Z2NFN29hRVlxcnZQUEYzdlpPakF4Yk44NFZkK1lMbFBzZ01LaGdaR2VWNXlVQktTb280TThIS3lqTGJlc3ByMnEwc3M2K1hWOXBtSXdRRzM4UFNWZXZ3NkhHa1NyMmxDK2VnckkwMUxsNitoZ3VYcnlJcEtSbmZmZjhqS2xad3dwVnJXVXNUek14TThUSXVUanhQazh2ZktYZUFJQWhJVVpwMUlaVkt4ZVVTblR1MFFlY09iWkNRbUlqdW4zNE9JQ3VwWUhhT25maEhhM240NHdpRVA0NEFBRlJ3ZGxRSkNCVDJkMEtVRXdZRWlJamVBNUZSMFF3R0VGR1JTa2hNaE8rY2hWaTlkSDZ4enhSNCtmS2xlRnkxYXRVaUN3YThMODVmdklJVmF6WkFBREIrMUhBMGE5SVFnR0tnTjIzV0QwaEtVcnpWZDZsV0JRdG1UODl4VUo2Ym1GakZvTjNLc2t5ZTc3a2JFaW9lMjl0bEg0aUlqTXA2eTI5YjFnYVRKNHpPZHZEYnRrc2Y4ZmlYbFQraFd0WEtBSURMVi8vRGpEa0xBQUFOZk9xSWRaNUVQOE9XN1g0NGZlNkNSbHNTaVFSbGJhd0JLS2JGaDRTRzRVWE1TMFEvZllib3A4OEFBUHI2VW5UcDJBNkRCL1NGWlpuQ20yRUNBQ2twV1FHQi9NeTZlRmZ2ODNkQ3BSY0RBa1JFSlV3UUJDeFp1VllqR09EbDRZYStQYnVoaGt0VjJMejlSd0FSVVY3RXhzWWhKUFFCZHU4L2hEc0JRV0o1UW1JaWxxeGNpNlVMWmhkclRvSFkyS3czemExYnQvNmdnZ0ZEUjQ0VGoxKytqTXYyR3FCWUh3OEF5MWIvSXI2QlgvYnplakVnTU5WM25rcE9tTmV2MzJEQzFKbGFuMXV2cmpkR0s2MHh6MDVVMUZNQWdLMXQyUnpyTmF4WEY5V3FWQVlBL1AzUE9iSDg1dTBBckZpekFZMGIxSU9Sa2FGS0VzQ1EwQWZpc1pPamZhNTkwV2FiM3g3eHVGdVhEa2lXeWJCMDVUcWNQWDlKWmVhSVJDTFJtby9BMHJJTTVzMmNpZ2xUWjRxQkZBRG8wcWs5dnZyaU00MVpFYTJhTjBXcjVrMEwxTmRNeXY4OXpzdHlnVGZ4OGJnVEVJeG1qUnRvWER0NU9PdnpKOHRrNHRhRFBidDFGbk1JSk10aytHSFI4aUw3VG9oeXdvQUFFVkVKdTNITFh5Tm5RUDgrUFRCc1NQLzNKZ2tZRVgxWWJHeXMwYWlCRHhyV3I0dk4yL3pndCtjUDhacC9ZREJ1M1BLSFR4MnZZdXVQOHJhQ1ZhcFVLYmJuRm9hYzFzSm5leTJiMzkzcUNXSmZ4THpVV2c4QUtsZXFtR3ZmNUhJNUhvUS9VdFRQSmYvQXlDOCtBd0JjKysrV1NnWjlBUGp6NkFrNE96bGcycmRqVWJPNmkxaCs4N2EvZUZ5bGNxVnMyMVpmRXFKOGY4ajlNQUNBZzcyZE9FTWdJT2l1eWozVnFsVEc2QytIWXVMVVdTcHRCdDBOd1pWck4zRDErazNJWkNtd0xXc2pMbU00OE9jeFhMNTZIVDI2ZGticmxoL0IraDFtV2FqTGZPTU9BS2FtSmpuV0RRMTdpQzlHVFlSUEhTOVlXWlpSdWZmYWY3ZFEzOGM3MStjWkd4bTk5OThKbFY0TUNCQVJsYkN6NXkrcW5IdDV1REVZUUVTRlFpS1JZTmlRL2dnTXZxY3lVK0RzK1V2RkdoQlFmc3RwYW1wYWJNOHRLZU5HRGNlS05Sc0FRY0RYSS85WFpNKzU3UjhrN2hiZ1dyTjZqblV6TWpLdzcrQVJiTnE2VXh4NE5tNVFENEhCOS9BbVBoNlJVZEVZTjJrR2hnN3VqNzQ5dStIaG84Y3FBUThQdDVvcWJVa2tFdkcvVTlkdjNGWjVsa1JQVVY2bnRpZTJybCtKLzI3ZWdiV1ZwVmkvUmJQRzJIdmdNS3l0TERHd1gyOTA2OXhlWmIxOFJrWUdlZzBZSm03SENBREd4a1pZczJ3QlpzOWZnc0RnZXdDQXA4OWVZTzNHclZpM2FSczgzR3JoeDluZndjVFlPRS9mWGVic0IwTkRBMGoxcE5DVDZrRW1rK0hXN1FDVkdSVDJkbllhOTJZbVpBUWdCbVFlUlVSaHp2d2xrTXZUeFd1emZsaUVmcjE3b0UycmorQm9id2Q5cVJUdDI3UUVBTlNxb2ZoNUNZS0F0RFQ1ZS9HZGtHNWlRSUNJcUlTcHp3N28yN01iZ3dGRVZHZ2tFZ242OU95cUVoRHdEd3pLNFE1U3BqemxPNithTjIyRTVrMGJGVXBiT2JsMUp3Q0E0bWVzdkQ1ZjNZVkxWN0ZpelFZOGpvZ1N5NW8yYW9DWjB5YmlaV3djWnYrNEJQZnVoMEl1VDhlR0xUdGdhR0NBc0llUHhMcE9Edlp3Y3N6S094SCtPQUlqeG53TFEwTUQ2RXYxVlhZNkFGUVRFRG81T3FqY0N3Q3RXalNGbFpVbGVuVHRCS08zVS9ML1BuMVdwWTd5d0JjQTlQVDBZR05qamVXTDVtTC93U1BZN3JkWG5Ob3ZDQUphZnRRa1h3UGZIWDU3Y1BISzlWenJhWHZEci94M0tiTnZiOTY4UVd6Y0t3Q0s3eXNxK2lsU1U5T3c3YmZkMlBiYmJraWxVaGdZS0laZUdSa1orT2ZzdjVpL1pDVUVRWUNwcVFrV3pKNVI0dDhKNlNZR0JJaUlTbGhNVEt6S2VRMlhxaVhVRXlJcXJXcTRWRk01Vi8rOVF4K212cjArd2VsekYxQ3hncE9ZYXlZejZCQVYvVlNzRjUrUUlBWURqQXdOTWFoL2IvVHIzUjBTaVFUbHk5bGkrYUk1V0xGbUkvNzYreCtVc3kyTER1MWFJZnhSQkM1ZHZZN1hyOStnYmVzV0tzK3RVcWtpek14TWtaaVloRlNrcVZ6enFlTUZHMnVySFB0ZHM3cUx5dElFQU9qY3ZpMzJIVGlDOVBTc04reVZLanFqanBjSGFudTZ3OHZERFlBaStOR3JleGQwYU5jSyt3OGV4ZEhqSjFHOVdsVjgwcVZqZnI0NjFQWjB6elVnVUsxcVpYVHAyRmFqWEhrSmpGMzVjdmh1MGppWW1Camp5Njhud2RUVUJFc1d6TWFmUjQvanQ5MS9pTE5qMHRQVFZUNmJzanBlbm5CenJRRTMxeG9xNWNYOW5aQnVZa0NBaUtpRXFhOHBaUUpCSWlwc1pkVityNmovM3FFUGs0VzVHYjZiTkU3clFMT011VG1HREZCay9tL2ZwaFVNREF4Z2JXV0pUejd1cVBIZkdRTURBM3c3N2l1NFZLME1Sd2Q3bUpxWXdLMVdEZnk4ZEQ1K1dMUWMzVDd1b0ZKZklwSEF3NjBXUXNNZXdzQkFIOFpHeGpBM040T2JhdzBNN051clFKL0YyY2tCbjN6Y0FjK2V4NkJ4UXgvVTk2bWo4ZWRXbWJtWkdZWU02SU5CL1hvaE5UVXQyM3JaY1hPdHFiWGMwTkFBVG80TytLaEpJL1R0MlUxOFc2K3NjNGUyT1BQdkphU25wK1A3Nzc2RmhZVTVBS0JEbTVad3JWVUR0bVZ0TUhSd2Z6UnQzQkIvLzNNV1lRL0M4ZXIxYThqbGNrandkZ2FnUkNLbW1talNxTDdXdmhUM2QwSzZTU0pvUzExSlJFVEZSbm1ySnFEd3A1UVNFUUVsKzd2RzJ0b2FyMTRwcGxNdlc3WU00OGVQTDdKbjhYZHE0UklFZ2N2WXRJaU5ld1Z6TXpNWUdtYnRtQkVmbndCemM3TlM4WDN4NzFIcEk4bm1EeVpuQ0JBUkVSRVJrVmFsWVhCYkZMUXRpOGljS1VEMElkRXI2UTRRRVJFUkVSRVJVZkZqUUlDSWlJaUlpSWhJQnpFZ1FFUkVSRVJFUktTREdCQWdJaUlpSWlJaTBrRU1DQkFSRVJFUkVSSHBJQVlFaUlpSWlLalVNREUyVmptUGpZMHJvWjRRZlpoZXF2MmRVZjg3UmFVTEF3SkVSRVJFVkdyWTJ0cW9uSWVFUGlpaG5oQjltRUpDdzFUTzFmOU9VZW5DZ0FBUkVSRVJsUnFlN3E0cTU3djNINElnQ0NYVUc2SVBpeUFJMkwzdmtFcVpwN3RiQ2ZXR2lnTURBa1JFUkVSVWFyUm8xa1RsL0U1QUVEWnY4Mk5RZ0NnWGdpQmc4elkvK0FjR3E1UzNhTmE0aEhwRXhVRy9wRHRBUkVUMElaUEw1ZERYNTM5T2lkNFhkYjA5NGVudXFqS284ZHZ6QndLRDc2RlB6NjZvNFZJTlpXMnNTN0NIUk8rWGw3RnhDQWtOdzU3OWYrSk9RSkRLTlM4UE45VDE5aXlobmxGeDRMOWdpSWlvMEFUZERjRzBXVCtnY3NVS2NIZXRpUkhEQmhkcSt5bXBxZGkxNXc4OGVod0ozNmtUSVpGSUNyVjlBR2picFE4QXdOcktFbnQyYk5SYTU5NzlVT3o4ZlQ4ZWhqOUdiR3djdG0vNkdUYldWb1hlbDRMYTl0c2VCTjBOQVFDVXRiSENwUEdqaS9SNTR5Yjdpc2UrVXliQXRxd05ZbDdHNHNlZlZvamxTeGZNTHRJK1pKTEwwM0g0cjcvRjgrNWRPbXJVbWVvN0QyWm1wdkN1N1lHdW5kcm4reG1MVjZ5RlRDWURBTXlZTWdFQWtKU2NqSXlNakJ6dk16STBoTDYrZnE3MWxFbWwwbnozVDlkSkpCSjhNL1lyakprNERRbUppV0w1bllBZ2pjRU9FV1hQd3R3TUU3OGVXU1QvcmFYM0J3TUNSRVJVYUc3ZENVQmlZaElDZysvQnl0SXl4N3JwNmVsNWFqTnpRQlFSR1lVcHZ2UHcvRVVNQUdEZndTUG8zYjBMQUVYU3NIa0xsK2E3djlzMnJNNzNQUURnNU9pQVc3Y0RrSlNjck9qTGdjTVlQblJRdHZWZnZYcU5RVjlrUHlqdjNMNE5qcDg2ZzhURXBIejFvNHlGQmZiN2JkWW92eE1RaEZ0M0FnQUExYXBXemxlYkJSRVlkRmM4VGtsTkZmOC9QNE92NHlmUDRLZmxQK2ZydVNjUDc5RW9TNU9uWWZXNlRlSzVla0RnOVp0NC9IZnJEZ1JCUUZKeU12YnNQNlRlaElvNU15YWpjcVdLS21YL1hyd3MvcXd5QXdLakoweEZST1NUSE52NjRyT0JTSllsWStmdiszT3NwMHpiWjZUY09UczVZTzdNS2ZDZHMxQWxLRUJFZVdOaGJvWTV2bFBnN09SUTBsMmhJc2FBQUJHUkRvbU5lNFdRKzJFSUNYMkFrTkF3cEthbVlkRTgzOXh2ektPTGw2K0p4MDBiMTgrMlhzajlNSXlhTURWUGJXWU9pQndkN0dGaFlTNEdCRGIrdWhQZW51NXdxVllGcWFtcGVCTDk3QjE2bnJNRGgvL0N3Y1BIVk1yU2xkN3k3ajkwRkJldlhGTy9EUUN3WmQwS1pBZ0NaTEtVYk50UFRVc3JuSTYrbFpTVUZWZ3dOamJHNnpmeEJXN0wxTVFZQmdZR0FJRG5MMkl3eFhkdWp2V24rczZEdnI0VWNybHF3R2ZveUhFYWRYLzZZUlpzeTc1Yjl1ck1HUjBWbkIyeFpkMktYR29EQVVIQjRscHl0MW8xY2UyL1d6bldUMDFORTUvUnZrMUxUSjVRdExNdHFQQjR1cnRpOWRMNVdMSnlyY2FhYUNMS25xZTdLNzRaK3hXREFUcUNBUUVpb2xKdXg2NjlZaEFnNW1Xc3lyWEtGU3NVMm5PZVBudU91eUdoNHZtcXRadnc4L290R3ZVbWp2a1NEdloyK1c1ZktwVmkwcmhSR0QxeEd0TFQweUdYeXpGL3lVcXNXYjd3bmZxZEYyL2V2TW54N1c5YVdscXViNGZ6bzMyYmxnQ0FFNmZPYUpTcGwydVRtSlFzSGdjRzNVV3ZBY01LM0pkSjQwZWpRMXZGczlQazhsdy9aL1JUN1lFWmJmY3BCdzNNekV4UndkbFJwYTVVS29Xamc1M1libWI5ekhvRmNlWGFUZkhZeThNMWg1b0Z0M3Y3QnZFNEtQZ2V2djl4c1hqZXZrMUxlTGhsUGZmSVgzL2ovS1dyQUlCUGUzMENieStQSXVtVHJuSjJjc0RTQmJOeDQ1WS96cDYvQlAvQUlNVEV4Q0w1N1pJUElnSk1qSTFoYTJzRFQzYzN0R2pXR0hXOVBibE1RSWN3SUVCRVZNcjl1dVAzWW5uT29hUEhWYzZ6K3dkM21seGU0R2U0Vkt1Q0hsMDdZZStCd3dDQWxKUVVSRWMvMWFpWDNUVHJnS0M3R0Q5WmMwYkViZjlBZkRQdGU1V3l1RmV2eFRmREF6L3RXZUErQTRDTnRaWFlwOHcyMWZ0NSt0d0Y4VGp6TGJUeXdGLzV6WFR1QVlIOExUMTRIelJyM0FETkdqZUFJQWhvMTdVdkFNWDNsdm5XZjhqd01lSXNrTHpNQk5CR0VBUmN2dllmQU1EUTBBQnV0V3JnNU9FOW1EbHZrVGk3WmRPYVphaFUwZm1kUHN2QVlhT1VucW1hTDhESjBRRk9qbGx2M2Y0OGRrSThidDJpV2JFczhkQTFFb2tFUG5XODRGUEhxNlM3UWtUMDNtRkFnSWhJaDloWVd5RTI3bFdodDV1WW1JU2pmNTBxOFAwSGZ2OVZQQTU3RUs0eE9GYzJaR0Jmbkw5MEZhMWJOTVBBZnIxZ1pHaUlBS1UxN0VWaHlJQytHRHE0UCtSeU9VYU5uNG9INFk4QUFPWEwyV0xOc2dXd3NsTGs1WkZqbUFBQUlBQkpSRUZVUy9BUERNYTVDNWN4YXZqbjcvUjJKVFZWY3dtQnRyTHNKQlZUUUVCYmtHUHJobFZ3Y3JCSFZQUlRmRGI4YTVXNjZlbnA2UEJKdnp5M1g5aHZxSUx2M1Vkc2JCd0F3SzU4T1hFcHhPT0lTQUNLcEgrRk1VVTJMWmNsSU1yZmw3SXZ4MDVTT1dmK0FDSWlLbW9NQ0JBUmxYSjllblJGclpyVjRWcXpPc3FYczgxMk1QSXVmdHU5WDB6YzVlUmdqMS9YcnhUZjhnSlpnOFJNSWZmRFZPNDNOek1UajAyTWpYTjhscW1KQ2Jhc1d5NE81b3JUbHUyN3hHQ0FrWkVSNXN5WUxBWUQxbS9aamozNy80UWdDRWhOVGNXRU1WOFcrRG1kZXc3SVU1azJjbm02U3ZCZ2NQL2UrR3pncHdYdVMzRkxUODk2bzY2bnAxZW9iZjk5NnF4R1diSk1KczQ4U005SXh4ZWpKNnBjWDdmeXAzdy9SM2tncjIzMkNSRVIwZnVDQVFFaW9sTHV5LzhOS2ZKbmxMTXRLeDczN3RHMTBOdmYrT3RPN05wN1FLTzhzTjZndXJ2V3dyN2ZOaU1pTWtwY1VtQmxaWWxOYTVZQlVLeGwvL2ZDWmV4K201RmVJcEZnMmpkZnc2VmFGYkVOUXdORE1WbmRrYjlPd3NMQ0hGOThOckJRK3BjZjZzc0ZURTFOaTcwUEJkRm4wQmNBQUVHcDdQbUxHTEZjT1RGaVpsbWZudDN5M0g1YVdock8vSHRCb3p3ZzhLNjREYUJjbnE2UjY4Q3dBSUduaU1nbzhUZ3pDYVkyWlcyc01mS0x6MVRLMW0zY2lwZHZaekVRRVJFVk5RWUVpSWpvblhYdjJnbitRWGR4OTk1OWRHelhxcVM3azIvNitsSllsckhBWWYrc2JmSWtBQ3pMV0FCUWJJbTNiUFV2NG9DL1NxV0tlQkQrQ0FGQmQ1RXNreUZaSmtOaVloSWtFb2xZWjllZUEzQzB0MGZuRG0zeTNaOXhvNGNEQUZiOHZFR2pUTDFjbmZweUFVTURnM3d0TjFCbVlLQmZiSW1sNGw2OTFpakx5TWpRV3A1WkpzdEhZcmpUNXk0Z1BrRnorN24vYnQ3TzloNTkvWUo5L3FFangrZXBucW1wQ1ZvMWI0cDlCNDhBQUdwV3J3WlRVeE1HQklpSXFOZ3dJRUJFUklWaTRwZ3ZFWHd2QkFZR0J1S2crRU56N3NJbDhUaFpKa05FNUJOVWNIYkUvb05ISUZkS2h2Z2cvSkc0ZENBbks5ZHVnTE9UQTd3ODNNUzMyc295eTRZT1ZsMVgzN1ZUZXdDcUEvL01NdlZ5ZFVsS093d0F3S3AxbTdCcTNhWmMrNnJOaXAvbXdkMjFacmJYdFMwL1VjNGJrRnRkWlhibHl3RlFiSTJadVFiZnd0eE1uT0VROHpJVzZlbnBLblhOek14UXhrSVJ0REUzTjgreC9YMEhqbWlVQ1lJZ0puTTBOelBEM3AwYm9hK3ZqMTRELzRmWHI5K2dqRVhPYlJhV3RSdCtCUUQwNjkyOVdKNUhSRVNVaVFFQkl0SXByMTY5d3VIRGgzSDc5bTFFUlVYaDJiTm40aUNqcE9pYmx5dlI1eGVHbmJ2MlljdU9YZGxlVng4a3JsbTJJRi90OStuUkZSM2F0a1Q0b3dqTW5yK2tRSDNNVGZqakNJUTlDQmZQWmJJVWZEVitNc2FOR29HbWplc2o3R0Y0dHZkS0pCSVlHeG5CMk5nSXhzYkdlUHJzT1FSQmdGeWVqcE9uejhITHd5M0hOOTNKc2hTVjhrWExmdGFvcTYxTW04TGNZY0RZMktqUTJzck56czFyRUorUWlQNmZmNG5Nbkh6VEo0OUh2YnJlLzJmdnZzT2lPTjQ0Z0grUHU2UDNJbFdhaUhRQkc0cGlOM1pqN3cxN2lScTd4dDU3ckxFa2FxeFlzZjQwMWxnSTlvcUlZa1BwSGFVZTNMRy9QMDRXbGp2Z0tJcmkrM2tlbjl6c3pzN09JaGptM1psM0FIQjNHVGl3NncvMnV1NWRPb0JoR1BaTi92T1FVUFpjM3JHdzl4L2svdjNkZmZDSWZSdnYwOWdMQW9FQVlyRVluejR2VDZobVpLaHcvOHV6ODBGK2g4dlVSSm1FUG4rQ3JsMjdmclg3cGFUa0p6Tk5UcVlaRUlRUThxMmdnQUFoNUlkdzc5NDlMRnk0RUJjdlhpd3hBL2pYMXJKRGo4cnV3amRQUjBjYk9qcmF5TXhVYklyNG9CSGo1UjR2YnVyOG9hT3lPUXF5c2tSWXVXNFRlblh2aktFRCs4TFFRQis2dXRyUTF0U0VwcVlHTk5UVm9hNnVMak53UG5YMkgyejlhdzlHK1E1RTE4N3RGZXB6UWZLMkZTeHBxOEU4RlJvUVVDaytJRkRkd2d3QU9PdnVUVTJNSVJEd0lSWkxFQjBUVzJ6ZHd2WWVQSUtzejhFUlBWMGR1THU1bE5oSGhtSFF1ZWNnWk9ma2dNZVQ1Z0hJbzZlbkN3QXdMSkRqb2lDL0l5Zll6MEhCSVFqN0VBNkpXTUlPMHZObUlwUmsybStMOE9oSmtFSjFDK2U5S1BqM3BhWlNmRUxOaWhUKzdoWEMzNzM2YXZjcjZPblRwNVZ5WDBJSUliSW9JRUFJcWRJU0VoSXdjZUpFSER4NHNMSzdVcVVKbFlYUTBNaFBYaWNXU3lBU1NRZDJQQjRQNnVwcVg3VS9lVytTRlJVVEc4ZE9IUy9NUUY4UGZYcjhqRm56bGlFaVNqcVlQWFY0RDhiOU9vdFRIanA2SWp2WXZYejJLQm8ycU10NXd5eHZpNzZDZzhPOUI0K1VxczlGYVZpL2JwbVRMWjQ2K3c5bmVZRktDUUdCdkxmaUJaOXB4ZUk1Y3JjZDNMMXRRN0hiRGo1Njhnd256NXhueTkyN2RJUkFJUC9YbEx6a2pwM2F0NEdhcWlvc3Exdmc1YXZYTXZYYXRXa0JRTG9jb0pxUkljek5UTm1CZTI0dWc0VEVKTFp1ZUVRVXhrK2V4YzVJQUFCYkcrdmlIcjlDeE1iR3M1ODFOVFdLcVVrSUlZUlVQQW9JRUVLcXJPRGdZSFRxMUFudjNyMWpqNm1wcWFGVnExWm8yclFwTEN3c1lHaG9DRDZmWDRtOUJKYXNVV3dxK0xlc1Y3Zk82RlVnNC91ZUE0ZXh6KzhZQU1EZXJnYTIvTDZjVTcvd3RvT1Y3ZXcvbDJTV2p1anE2c0NycmllYU4yME1iUzB0WkdSbUlEMDkvMjF1NFhKaHBabHVEa2lEQ29VVkZUejRVZ3JtU1FDKzdwSUJWMmNIZE92U0FjZFBub1cxWlhYMDZOcVJjNzVycC9aNDllWWRMbDY1aGgyNzlnRUFtdnQ0UTAxVkZUVnNyWkdRbUFpQlFBQmxaV1VZR3VpalNhTUc2TlErUCsrQ2piVWwrdlhxeGdZRWxKUjQ2TjZsTXpadDI4a21pY3pLRWlFZzhBNTdqV010TzRYNlBxQlBkMDd5U0NhWHdiSTEwbUNKbnE0T3hvNGNXdVMxOXdza05iUzJxcTdRL1NvQ244OW5kMWY0R2dvdWpkRFcxdjVxOXlXRUVGSThDZ2dRUXFxa2h3OGZvbG16WmtoTmxhNEYxdEhSd2ZUcDB6Rmh3b1FTazQ5OWJWVWhJRkRZdlFlUDJjOUp5Y21Jall0WGVQcDFhV1ZsaWFDaHJzNE9tTlBUTTZDdXJpWTNPM3hhZWpvME5XVGZ3bXA5L3A1d2MzSEMwMmZTblFaNEFLWk9Hc3ZXeVZ0dThMV3k3cGRHZG5ZTzJuZnJWNjQyTHA4OWl1eEN5MmxLV2pKUWtRUUNBY1lNSDR6YXJzNndzYW91TXp1Z2ErZjJlQklVTEhmcHhPUmZScFhZZnE5dW5XVVNKUDdVcWhtaW9tUGdPNmdmbHE1YWovOXUzMlhQQ1lWQ09EcllLOVQzMnE3T09IN3lMR0xqNHFHaG9ZNEJmWHF3QVFFMU5WVTA5L0htMUxlMmxBNzh0YlcxY09MME9mYjRyVHYzb2FlcnE5QTl5NnRaMjY1ZkpjaVVSMDlQajgwajRPSGg4ZFh1U3dnaHBIZ1VFQ0NFVkRuUjBkSG8wcVVMR3d6dzlQVEVxVk9uWUdGaFVjazkrekhFeE1iaFpZRVpBUEVKaWZoMXhqeXNXYllBWnFiR0ZYcXY2SmhZekZ1eUNrMGFOWUNOdFNVWWhzR0NaV3NnRW9rd2JkSTRkdDI2UkNMQkVmL1QySC9vT0g2Yk5oR052T3B4MnNrYm9IWHIwb0VOQ0JTV21wWUdRUEZwM1NLUkNBZVArS05UKzU5Z2FLQmZZdjJTc3ZETE85L0lxeDRXelptdVVIOFVJUkpsczUvNWZENDdLSTlQU0VUZklhTVY2bE5wZGhrWU1Fd2FjTWtibUlhOS80QjVpMWNxM0Y5NWZTcm8rTUZkN05hUnRWMmRaYzZycUtoZzlQREJBSUI1c3laajB2UzVDSGtwWFZkZnI0NDcxRlFWWDlOLzVkcE5oTDUrQzBNRGZRem9rNThYSkNvNmxuMzJaazBhWWM2TVgvSFhIK3VRa1pHSkJjdldjSll0SER0NUZpYkdScGc0ZGlUcTFYR1h1UWNoaEJCUzBaUXF1d09FRUZLUkdJWkIvLzc5RVJFUkFRQm8xS2dSYnQ2OFNjR0FVZ29JdklPZUE0YWplLzlobkNuVWlqaDg3SlRNdG9OeDhRbjRkY2JjWWhQS2xjWFlYMmZpWGRnSFJFUkZzL2QrOUNRSXoxK0VZdFNFcVhqd1NKcThiTm5xRGRpNTV5QkVJaEdXcnQ2QTBOZHZPZTFZV1ZyQTJySTZ2QXNGQ3ZKa1pHU3lDUTIxRlp4aGtwYWVnUU9IL2RGdjZCaUlzck9MclBjcE5WWHUrdmZLa0ptWnYyV2hpb3B5SmZiazYwdjUrQW52M245Z3l5MmJOaTdWOVpsWjB1OFBKYVhpZjdWaUdBYUJ0KzloMUlScGVQaFkrdjJwcGFrQlcyc3JBRUJNYkR4bXpWK0tWYjl2UVZwNmVxbjZRQWdoaEpRV3pSQWdoRlFwcDArZnhyLy8vZ3NBc0xDd2dMKy9QN3VQK1k5cTZPaUpSWjZMaUlybW5NOUxFdmY3NXUzNCtIbnJ0ZlYvL0luR2pSb29kSy93aUVqOGMvbGZ0bXhsYVlIM0g2VEJtY1NrWkV5ZHZRQy9yMXdzYzEzZXZZRFNaY2xQVFpXK3RYLy9QZ0lQSHovRnJuMSs3RGx6TTFPNE9Ec0FBQWIwNllIYmR4OUFsSjBOa1VpRU9ZdFdZTXU2NVRENm5IM2V1Sm9SaGczcFYrUnlnT0NRbDJ5UW81cUNTeC95OGdzSUJIeW9LTXNmWEkrWk9BT3YzNzVEMDhZTjJka01CUlVNb01nN245ZC9aV1VoVGg3K1c2RitGU2MxTFg4QVduQzVnRUFna0h2L1BHbHA2VVhPbkJDSnNoVU9MZ2lGd21KbmtZaEUyZXcyZ1FCZ1lteFU3QUM4cE1GNVFlczM3MkIzT0RBMU1VWVRieS8ybkVkdFZ3RDVNMG5rU1VxV1RvZVBpMC9nSkdhc1ptU0lsWXZuZ0dHQWsyZlB3M2ZNSk03ZnEwQWd3Rzh6Zm9XTG93TldyTnZFQnVBdVhybUdSMCtDc0dUZVROU3d0VmI0T1FnaGhKRFNvSUFBSWFUS1lCZ0dNMmZPWk12TGx5K0hzWEhGVGxIL0hoWDNWbDRzRnNzL1gyQmd6Q2lZZUV3c0ZtUEpxdlhzdG80Q0FSOUw1OC9HeVRQbmNPemtXUUQ1UVlFeG42ZHA1K25lejFlaGV4UU1IT1F4TWpSQXR5NGRzSGpsNzJ5U05IVjFOY3lmTlpVZGlOdFlXMkxDMkJGWXZWNmFyeUVwS1Juemw2ekMrbFZMb0t3c0JJL0hROFA2ZFl1OGIrRHRlK3huTnhjbmhmcWFOM0RWMGRaR2RFd3NidngzbTMwam5PZlZHK2xNQlQ2ZkwzY2YrNExUN0V2YTUxNWVib1RTK2hBZXdYN1dLTkNlbnE2T3pQMXpjbkp3Nis0RFhQNzNCdTdlZjRpSjQwYWljY1A2TW0zT1hiUVNyOSsrUTcwNkhtaFF6d09lN201RlRzVTNOelBGM2o4M0Y5bS9KMEhCbURKckFWditmZVZpTmloU0hnZVArT1BXM2Z0c2VVQ2ZIcHhnd3VxbDg5alBETVBJYkYrWm5QS1JrMkR5N1BsTDdHZUJnSS9xRnVZQUFHZkhXamo5dnd2c09XMHRMY3laTVFtZTdtNEFnUG16cG1ESHJuMDRldUlNQU1ERXVCb3N6RTNML1h5RUVFSklVU2dnUUFpcE11N2Z2NDhYTDE0QUFPenQ3ZEczYjk5Szd0SDNhK0xZRWRqd3g1OEF3K0NYTWNOTHJDOFdTN0I4elVhOGVSdkdIdnU1WXp1WUdCdGgxTEJCQ0krSXdwMzdEd0ZJQi9YdjNvZVhxVitGQjlUdWJpNFlPM0lJNWkxZXljNFc0UEY0bURGNXZNeEE2cWRXemZEc2VRak9YN3dLQUFoOS9SYnJ0K3pBOUYvSEZYdlB4S1JrenF5SE9oNXVKZll6T3pzSDBUSFNyUThORGZSeC85RVQvTGw3ZjVIMXhZVjJPUGhTNGhNUzhlaEpFRlNVbFNGVVZnWmZTUWxLU2twSVRVMUR3SzA3ZUJHYXYzVEJ6RVEybUNiS3pzYkR4MDhSZVBzZWJ2NTNoek9sZmR0ZmUxQy9qZ2VVbFlYc3NlY3ZRdG1COXJrTGwzSHV3bVVJQkFKNHVydWljY01HOFBhcUJ4MmR5czA0Zi96VS83QnJiLzdNRWs5M04velVxaG1uenRYckFaQklKRkFXQ2hIMC9BVWI5TXJib2VSWmNBaGJWeURnUXl6Ty8vdE0rZmdKL3FmUHdjbkJIdlhxdUtOTHg3WTRkZllmTlBmeHh1amhnMkdncjhlNTEwamZnZERRVUVmQXJidFlNSHNxK0h6NlZhMjhHSWJCdzhkQnVCNFFpS0RnRUNRa0pMRkxQQWlwS0dxcXFqQTAxSWVyc3lPYU5tNEVUM2ZYYnpJSkxTR0YwZjlsQ0NGVnh2SGp4OW5QUFhyMHFQVHRCTDhWWmNrazd1UHRCWjhDVTZaTHNuSHJYN2dlY0lzdG01dVpZdWhBNlg3elBCNFBzNlpOd0xoSk15R1dTTEJvN25SSXhCTHNQWGlrMVAxcVVNOFR4MC85RDdtNXVlalF0aFVHOU9tQjZYTVdJYWJBWHU3OWUzZUh0NWZzbTJvQUdEL0tGOCtldjJCblJWeThjZzMyTld2ZzU0NXQ1ZGJQeWNuQm91VnIyUUdnaTVNRG5JcklQRjl3OTRvWmN4Y2pJbEo2RDJ1cjZ1ejY4SUswTkRWUXI2NEhYSjBkc1dITG43aCtNN0RZWnk4dTZhQ2lmOGQ4SlNXcytsMnhYUzI4R3RSaFArZms1R0RabW8yNGUvOFJSQ0tSM1BwQ29RQmhIOEpoYjJmTEhndVBpSUtSb1FIaUV4TFpZMkt4R0hmdlA4TGQrNCt3ZnNzT05QS3Fod2xqaHFQWHdCRUs5YXVna3BJSzVpbnE2N05ycng4T0h2Rm55NFlHK3BoV1lHZUpQRGNDYmlIZzFsMlo0eWFmbDQ5Yyt2Y0dlMnpjS0Y5RVJrYkQvL1E1NU9ibUlpTWpFMy9zMkMxejdmV0FXN2oyK2UrOGNNNk5QTjM3RDhPOFdWTks5Yk5JdUNJaW83RjI0MVlFRlFqYUVQSWxaR1psSVR3aUN1RVJVVGgzNFFwY25SMHhaY0lZbXVWRHZua1VFQ0NFVkJuLy9mY2YrN2xObXpiRjFDUVZyVm1UaGpoLzhRb1lob0c2bWhvV3pwa0dsUUpyMERVMU5MQmsvaXhvYTJsQ1IwY2JvUVYySVFDNEE3YlFWMjh3OXRlWmtNZmR6UVcrQS9zaU95Y0hnL3IxUkhoRUpISWwrVXNhR2plc2o4SDlleFhaVHhVVkZjeWFPaEVUcHM2R1dDeUJzcklRL0dMV21Vc2t1V3hnU1VsSkNjT0g5Qyt5cnF1VEEwSmVoQUlBWi9EUnRFa2oyRmhiZ3NmandkQkFIOTRONjhQSDJ3c3VUZzVRVWxMQ3gwK3AyTERsenlMYnJVajYrbnF3ckc2T0QrR1J4ZFp6ZG5KQXU5WXQyTEpRS0VRMUkwT1pZSUNLc2pLYWVIdWgvVTh0NVM2bCtLbFZNN1JwMlJUUFg0VGkyczFBM0FpNHhja0JrSnViaTVxMk51VjhxckpyMnFRaHpweS9pTlRVTkdocGFtRDV3dC9rTGtHd3RiR1dHeERvM09FbkFPRDh3bC9QMHdPZDJyVkJtMWJOY09Dd1B3SUM3MEFpWndaSXJnSkxjYlMxdElwTWRFbEtGaFFjZ3JtTFZsSnlSbElwZ29KRE1IN3lMQ3llTndPdXpvNlYzUjFDaWtRQkFVSklsWkczc3dBQTJOcmFGbE9UVkRSUGR6ZTBiZDBjVjY4RllNRnZVK1VtWHlzdUtWMUJQQ1VlaEVKaGtlZjc5UHk1UUp2bTJMSitCUllzWFlQMDlBek1uREtoeENtYTluYTJHTnkvTjY3ZENNVHNhUk5oWlZuMERoU3FxaXBZdm5BMlpzMWZodFl0bXNMRnlZRTkxOXpIbTAwa0IwaG5KaVFrSmVIZWc4ZElTMHVIaVhFMTlPcldHWFU5YWdNQXRtMVlCVnNiSzVuKzhmbEtDbjl0S29LTGs0UGNnSUM2bWhxc0xDM1FyRWtqZE9uWWx0MXlNTS9nZnIxdzlkcE5wSHo4QkRjWEo3UnE3Z01mYnk5b2FCU2Z0SlBINDhIWnNSYWNIV3RoN0lnaGVQUWtDSmV1M2tCQTRCMEloQUowN2R3ZU9XTHhWLzBhNUtsaFk0MGw4MlppMDdhZG1EdHpNc3hOVGVUV2MzS29DWHM3V3pDTWRFbUFybzRPbW5nM1FKdVd6UUFBSTRjT1JGYVdDTy9DUHNERVdEcHJ3TmJhQ25Obi9JcTA5SFE4ZnZJTUVaSFIrSlNhaW96TVRHUm41eUEzTnhlNXVibGdHQWE1REFNd0RCaUdRY0c1QWc3MmRqVFRxWXdpSXFNcEdFQXFYVnA2T3VZdVdvbk42NWJUVEFIeXplSXhSYzFUSTRTUTc0eUtpZ3F5UDIvdmxwV1Z4WGxEL1MwclBCVzhMRlA4dndXZlVsTVI5ajVjb2FSN1lyRUV5U241ZytueUpvWVRpOFZJVDg5UWVEMDZ3ekNRU0NReWcxNUF1bE1DQUNqeCtld0FVU0tSME1BTXdNdFhyNkd2cDFjaGlmeXlza1NJakk1R0RSdnJjcmRWWGd6RGxIdXRiMjV1THFLaVk3L3BYL29yODk4YVBUMDlwSHorbWYvOTk5OHhhZEtrTDNZdmhtRXdlZVo4bVdVQ2JpNU82Tld0TSt6dGJLRmZLSGNESWVXVmxKU00wTmR2Y2NUL05KNCtlODQ1NStyc2lIVXJGbEpPQVZLcGVFVjhBOUlNQVVKSWxaRmRZSy8zN3lVWVVKVm9hMmtwbklGZklPQlh5S0F5dnoxQnFaTFQ4WGc4dWNFQUFHeEcrSUlvR0NCVnE2WmRoYldscXFyeVRRUURBRlRJTCtsS1NrcmZkRERnUi9Md2NaQk1NS0J2ejY3d0hkU1hCbVRraTlIWDE0TlgvVHBvVU04VHUvYjZ3ZS9vQ2ZaY1VIQUlIajRPVWlncExTRmZtK0liOUJKQ0NDR0VFUEtOdXg3QVRkRHA1dUpFd1FEeTFmQjRQUGdPNmlzVElDK1llSmVRYndrRkJBZ2hoQkJDU0pWUmVIWkFyMjZkS1JoQXZpb2VqNGVlM1RweGpnVUZQeStpTmlHVml3SUNoQkJDQ0NHa3lraElTT0tVQzI2RlNjalhZbTlYZzFNdS9IMUp5TGVDQWdLRUVFSUlJYVRLeU16SzRwUXBnU0NwREFhRnZ1OEtmMThTOHEyZ2dBQWhoQkJDQ0NHRUVQSURvb0FBSVlRUVFnZ2hoQkR5QTZLQUFDR0VFRUlJSVlRUThnT2lnQUFoaEJCQ0NDR0VFUElEb29BQUlZUVFRZ2doaEJEeUF4SlVkZ2NJSVlRUVFnZ2haWmVSbVluYzNGd0FnS2FHaHN4NWhtSHdLVFVOQU1EakFkcGFXZ0NBM054Y0tDblIrOEhDQ3U0SW9LYXFXb2s5SWVUTG80QUFJWVFRUWdnaDM3SFJFNlloS2pvV0FIRDU3RkdaODVsWldlamV6eGNBb0tLc2pQLzVIMEI0UkJTbS9iWVEzWC91aUs2ZDJrRWdLSHBZc1BmZ1VXUm1aZ0lBNm5pNG9hNm4reGQ0aXFKTm5ENlgvVHpLZHlDY0hPeS82UDA2OVJqSWZqNXpiQjhGQlVpVlJnRUJRZ2doaEJCQ1NzQXdETjZHdlVmdzg1Y0lEcEgrMmI5elM2bmJlUkg2R3VjdlhrRlFjQWhpNHhJZ0ZvdWhvNk1OSndkN2RHN2ZCcDd1YmhYZWR6NmZ6MzRXU3lSZ0dBYkwxMnhBUW1JU3R1L2NpMzh1WGNXMFNlUGdZRzhuOS9vai9xZVFsU1VDQU9qb2FKYzdJTkNsOTJDa3AyY1VlZDY0bWhFTzdQcURMUWMvZjhGK3pzZ28ram9BYU5XeHA4TDljS3hWRTV2V0xsTzRQaUZWRVFVRUNDR2trcW1wcW5LbUp5WWxKVU5mWDY4U2UwUUlxV29TazVJNVpYcmpxYmc5Qnc0ak9DUVVMMTYrUXNibnQrVGxzWGpGT3NUR3hYT09KU1VsSXlEd0RnSUM3NkQ3engweFp2amdjdCtuSUdHQnQvOFNpUVFBNER1NEg5WnUySXI0aEVTOC94Q0JvLzZuTVhmbVpKbHJKUklKR3d3QTVDOUorSklZaHVHVStYd2F2aEJTa2VnbmloQkNLcG1ob1Q3Q0k2TFljdWpydC9DcVg2Y1NlMFFJcVdwQ1g3L2hsQTBOOVN1cEo5K2ZmWDdIdmtpN0docnEwTkhXUW1KU0NrU2kvQUgzOFpOblVkZWpOdXJWcWJocCtVcEtTdUR6K1d3d0lDZEhqTG9ldGZIbmxyVllzLzRQdkh6MUJvUDc5MFpFWkRRc3pFMDUxMlprY0lNZzY3ZnN3UG90TzhyVWo0Vnpwc0hicXo3bldMczJMUUFBa1ZFeGVQcnNPUURwRElFOEVra3VwNzVRV1B6d1JWVlZoZjJjblozRDVsWlFWaGJLNUV0UVVWRkJmOSt4YklCRzNuSUxRcW82Q2dnUVFrZ2xjM1YyNUFRRWp2aWZSb042bnVEeGVKWFlLMEpJVmNFd0RJNGNQODA1NXVyc1ZFbTkrWDRwS3dzaEVBaGtCc2lsMWFDZUoxbzM5NEZEclpyZzhYakl5Y25COWwzN2NQTE1lYlpPNE8xN0pRWUVWdjIrQlJldlhKTTVuamRsZnZuQzMxREh3dzBwS1IrUmxKd0NRWUdBd01hdGYrRlRhaXFTa3BLUm1KU00rSVJFK0k2WkJITXpVK3pac1pIVFhub0pVL1RMYThxRU1RQ0FOUnUyc2dHQjVqN2U3UG5zbkd4T2ZXVmw1V0xiTzN0c1B3RHA5LzJBWWVNUUd4Y1BIbytIUFRzMndjalFRS1orZjkreDVlby9JZDg3Q2dnUVFrZ2xhOXE0RWM1ZHVNS1duejU3amwxNy9lQTdxQzhGQlFnaDVjSXdESGJ0OVVOUWNBam5lTlBHRFN1cFI3SlR3TDkxL2Z0MGg0ZWJDNXdkYTJIWm1vMjQrZC90Y3JVM1ljeHdUbGtvRkdMb2dENmNnRUI2WnZrSDRURnhjZmlwU3grNVgrOS9MbDJWZTAxU29hVWxBSkNXbHM0cHE2dXBnYWRVdHY4M0NZcVk3aThXUy9EZnJUc0FwUGtPZkFwOGYyYUx1QUVCUlplN0JJZThaTi84dTd1NXlBMEdFRUlvSUVBSUlaWE8wOTBWcnM2T25GL1kvWTZlUUhESVMvVHMxZ24yZGpWZ1FEa0ZDQ0dsa0ppVWpORFhiM0RVL3d6NzFqV1BtNHNUUE4xZHYycC9oRUloK3prbUp1YXIzcnU4aGc3bzg4WHZJY3JtRG5vdExjeEx2RVpkVFJYYVdscGdtRnlrRmhpMDUyMHBhRkt0V29sdGFHbHF3TURBQUlZRytqRFUxNE9Cb1Q0WWh1RUVvd3ZQRU5pNllTWE16VXdMTjFVdUR4NDlZWi9CbzdZcmRMUzFpcngvNFJrRFJUbDE5aC8yODVPZ1lMVHIyayttenArYjE1YWx1NFJVS1JRUUlJU1FTc2JqOFRCbHdoaU1uendMYWVuNXY5UTlmZlpjNWhkNVFnZ3BEeTFORFV6K1pmUlhuMzJrb2FHQitIanAyOXJueituZnRZTGlFeEk1YS9MVjFkVHdVNnZtSlY0M2Z2UXdqQjg5RExmdTNzZmNSU3ZaNC81K3U5alAzZzNyUThEblEwOVBGd0dCZHhDZmtBZ0FtRHR6TXJ6cTE0RktDZFB2QWNqc0JxQ2xwVm5pTmFWMStkOGI3T2NXVGIwNTV6NTlTdVdVMzcrUFFBMGI2MkxiaTQ2SnhmV0FXMnc1TnplWHpTVlFFTVBJSGlQa1IwTUJBVUlJK1FaWW1KdGk4YndabUx0b0pTY29RQWdoRlVWTFV3T0w1czZRU1JyM05WU3JWZzFoWVdFQWdQUG56K1BwMDZkd2M2djQ3ZlcrRjh2V2JNQ3IxMitSa1pISjJRSEN1Sm9SWmsyZFVLcnA3ZGR2M2lyeTNJTFpVOW5QVVZFeGJFQkFJT0J6Z2dHZlVsTVJGNWVBdVBnRTJOcFl3Y1E0ZjNaQjRUZjBJOGRQUlZrc21UY1RkalZzWkk1blpHWWk4TTU5QU5Ma2g0V1REaWFscEhES3I5NjhSWXRtall1OTExOTdEc29OQUJURzR5bVZXSWVRcW80Q0FvUVE4bzF3ZFhiRTVuWExzWGJqVnBuMXZvUVFVaDZ1em82WU1tRk1wUVFEQUVCTlRZMzlMSkZJMExwMWEyemN1QkU5ZXZRQW44K3ZsRDVWcHRpNEJFNHlXUUJ3Y3JESCtOSERZRzlucTNBN3FXbnB1UEVmTnlDd2UvOGhET2pkblYybUlSS0pFSitRQkVtQkFmSVIvek00ODcrTGlJMVBRSHhDQW1kYndZbGpSNkJUK3pac3VmQU1nWVRFSklYN1Y1QVN2NGpCTndOWW1Kbml6YnN3NU9ibTR2UzVDK2pic3l0N09pYVd1MFZqeU10WHhkN25TVkF3cnQ4TUJDRGRJbkgvcmkzc1ZvbFpXU0owNnpjVTJkazVVRllXd3NUWXFMaW1DUGtoVUVDQUVFSytJUmJtcGxpM1lpRWVQZzdDOVlCYkNBcCtqb1NFSkdSbVpWVjIxd2doM3hFMVZWVVlHdXJEMWRrSlRSczNoS2U3NnplVnBEUXVMZzU5K3ZTQnFxb3FIQjBkb2EydFhXRnRDelMvejBIZTh4ZWhHUGZyVEhUcjNCNmpodzlXNk8vcjlObC9rSjJkd3psMjROQnhYTDhaaUJtL2pzZWlGZXZZV1FFRkJUOS9VV1NiY2ZFSm5ITGhnRUJacWFpb3lEMnVycTZHSmZObll1UXZVNUdhbW9ZOUJ3NmpTU012Tm5nVlVTaHc4dkxWRzRpeXMrVXVkOGpJeU1UcTlYK3c1WjVkT3lFOFBCS09EdllBZ1B1UG5yQmZMM3U3R2hBSWFDaEVTSlg0S2NqSXlNUVIvOU1JdkgwUFVURXhuQ2duSWFSNHFxb3FNRE14UVNPdmV1alZyVFBVMWRWS3ZvaDhVVHdlRDNVODNGREg0OGVkVGtzSXFicWNuWjBSSEJ3TUFNakt5c0tqUjQ4cXRQMldIWHBVYUh0ZndvWlZpd0ZJQjlzdlFsL2o3LzJIRVBMeUZSaUd3ZkZULzRPWnFRbTZkR3hiYkJ2cDZSazRmdXAvY3M5RlJFWmoxejQvNk9yb3lBMElBSUJBSUlDUm9RR01xeG5oMVp1M2FOdXFPYXl0TE9GWXk0NVRyMytmN3VqZnAzdXBuL0hPdllmNGJlRnl0cXhhUkVBQUFJd01EVEM0WHk5czNyNExZckVFeDArZHhjU3hJd0FBTDErLzRkVE55Y25CazZmQnFGL1hRNmFkL1llT0lTWTJqbTNUMU5RWUU2Yk5RYXZtUHBneVlRd3VYdjZYcmV0VnIwNnBuNG1RcXVpN1h6ano4UEZUREI4M0dmc1BIY1Bic1BjVURDQ2tsTEt5UkhnYjloNzdEeDNEOEhHVDhmRHgwOHJ1RWlHRWtDcHN3NFlOMkxGakIxeGR2KzVPQjk4aURRMTExUEZ3dytxbDg2R3ZwOHNlUDFrZ1EzNVJEaHc1amsrcDBvUjdCWGR4cUc1aEJrME5EVXliTkE3MTYzbWdrVmM5L055eExkb1dTRlJZdzlZYTUwOGN4TjQvTjhIVzJoTHA2Um00KytDNjU4bm9BQUFnQUVsRVFWUXhIR3Zad2RyS3NrS2VUU3dSYzhvcUtzVW5NR3plTkQ4dndNUEhRUUNBdFBSMHZIN3pEZ0JnYUtEUG5yOFpLSC9yUjYvNitZUDhjYU44c1d1dkh4aUd3YVdyMXpGbDlnTGN2dmVRUGU5VGlWdHZFdkl0K2E1bkNEeDgvQlRUNXl5dTdHNFFVbVhFeFNkZytwekZXTDEwSGp4cTB5OXFoQkJDS2g2Zno4ZUlFU013WXNRSVJFWkc0c09IRHhDSkt1NkZ6cEkxV3lxc3JhOUZWVlVGdFdyYTRkWmRhWEs5NkpqWUVxK0pqcEcrQ1hkM2MwRmNmRHlpb3FYWGJGeXpERy9ldmtNMUkwUE9sb2xSMGJINDUvTWI4b2lJS0h4S1RjUHZtN2NqSVBBT0FDQXlLaG9SVVRHd3RySkVRT0Fkck43d0I4cnFoTjl1aUhPNEFZR2laZ2lJc3JPaExCUWlKamIvbVQ5OStnUUF1SFlqa0UwTzJLcTVEeTVkdlk3RXBHUmNEN2lGc1NPSFFrMVZsZE9XbTRzVDNGeWNZR3BTRFkwYjFvZFZkWE5NbmIwUWlVbkpuR1VTZFQxcXc4elV1TXpQUjBoVjh0MEdCREl5TXJGbXc5Yks3Z1loVmRMcTlYL2dyeTNyYVBrQUlZU1FMOHJjM0J6bTV1WVYydWEzSEJBUWl5VVFDT1FuVVl5TWptWS9hMnBxbE5pV25hME5idjUzRzcyNmRjYm03VHZaNDFxYUduQjNjNUdwYjJwU0RSb2E2a2hQejRBb094dStZeWJoNDBmcHdGc2c0R1BtbEFsbzNGQ2E0VDlITEM1WDdnQ0dZU0RLem1iTGZENi95UFg2L1gzSElpWGxZNkcrR2tNc2x1Q28vMm4ybUhmRCtzakl6TVRwLzExQVJrWW1UcDQ1ejBrK21HZWs3MEJZVzFZSEFGUzNNTWU2RlFzeFpkWUNUakxFWHQwN2wvblpDS2xxdnR1QXdCSC8wNXlrSndLQkFFTUg5a0hyNWo3UTE5ZXJ4SjRSOG4xSlNrckdwWDl2WVBlK1F4Q0xwZEg4dVBnRUhQRS9qU0VEZWxkeTd3Z2hoSkR2VDBEZ0hXejQ0MDh3QUNhTkhZSEdqUm9BQUk3NG4wSkdSaVk2dFc4RDQyclM1SWRaV1NMOHZmOFFQb1JIc3RlN09EbVVlQTliRzB1NE9qdEsxOUp2TDdsUFBCNFBUZzcydVBmZ01RQ3d3UUJORFEzTW5Ua1piOTZHSVNJeXVzSjJvaENKOGdNQ3hTMFhhTk9pS1k0VUdQanorWHdNNk5NRGg0K2RSR1IwREFEQXh0b1NqclZxZ3Era2hOUC91d0FBT0hqWUg2MmErOGhzMGVoZ3o4MkJvS1dseVZsU1VkZlRIWjd1bEtPSGtEemZiVUFnOFBZOVRubm93RDdvM2IxTEpmV0drTytYdnI0ZSs3UHo1Kzc5N1BGYmQrNVRRSUFRUXNnUGIram9pZXpueE1Ua0lzOEJ3TzV0R3dBQXYyL2VqbytmcE92N2Y5K3lndzBJaU1WaUhEcDJFb2VPbllTdXJnN1UxVlFSbjVDRW5KejhuUUtVbEpUUVQ4NmI3OEtzTGF0ajFMQkJKZFpqR0FhUG5nVGg3UGxMZVBDSW15ZW9WazA3L0RaOUVveXJHV0wrMGxYNDgrLzk2TkMyRlNhTkc0bm1QdDRsdGwyY3RQUjA5bk54Q1FWYk5tc0MvOVBuWUdKc0JEY1haM1RwOEJQUzB0T3gxKzhvV3lkdkpvQjl6UnB3YzNIQzAyZlBrWm1WaFVYTDEyTHQ4b1ZRVmhiS2JUc3JTNFQ1UzFhelN6QlVsSlV4YnVSUVRoMFhKd2VZbVpxVStUa0orZDU5dHdHQnFKZ1lUcmwxYzU5SzZna2hWVU9yNWo2Y2dFQlVkRXd4dFFraGhKQWZRM2loYmU4VU9xZkFsb0VwS1I5bHBzcXJxcXBnMnNTeHNLOVpvOFRyVFUyTVlXb2lmeDI4U0NSQ1VIQUlidDk5Z0lCYmR6blQ1UXRxMktBT3pFeU5FZklpbEUzTW5SZklLSytDZVJDS1c0Sll3OVlhLzV6MFk4dXYzN3pEL0NXcklaRklBQUNPdFdweWdoTytnL3BpMHZTNUFJQ1FsNjh3Yi9GS0xKd3pUV1pidzlTMGRNeGR0QUxQQ3VRT0dEdHlLS3BibUhIcXpabzZnVk11R0p3aDVFZnczUVlFQ3U4bVFNc0VDQ2tmZzBJL1E3VHZQU0dFRUZJMkU4ZU93SVkvL2dRWUJyK01Ic1llYi85VEsrVGtpUEhnOFZORVJrVWpNek1MS3NyS01EYzNSVjJQMnVqYzRTZFVNeklzOS8xdkJ0N0JpcldiWkk0ckt3dFIzY0ljYjk2R0FRRDJIRGlDMUxSMHRnd0FEZVJzNTFlVTBOZHYyWGI1U253bzhaV1FsWldGeDArZTRkTFZHMnc5RTJQRkV2ZzlmZlljOHhhdlltY1hDSVZDVEprd0dyd0NBUllYSndlMGJ0RVVsNjVlQndEY2YvUUU0eWJQeHNyRmM5amZaZDY4QzhQQ1pXdllSSXVBOUd2Zm9XMHJtWHVHdkh5RjdPeHNDQVFDTUF5RFczZnVjODRMK1BKelBoQlNWWHkzQVFGQ0NDR0VFRUsrdE10bmo1WmNxUkFmYnkvNGVIdkpIRGMwME1ld3dmMHdiSEMvaXVoYWtWbzE5OEhaODVmWXQrUFZqQXpSL3FlVzZOU3VEWVRLUW93WU53V3hjZkZnR0FiSFQ1NWxyeE1LaGZEMnFxL3dmZmI3SFVWZ29RRzBQUFhxdUN2VTNvSER4emxMRGNhT0dDSjNHOFJ4bzRiaVNWQXdtMDlNVFUwVnVqcmFuOXZ3eHo2L0l4Q0xKV3o5Umw3MU1HbmNDTG4zdkhqbEdzNmN1eWozbkk2T05pZi9BQ0ZWa1ZKbGQ0QVFRZ2doaEJCU3NZWVA2WTgrUFg3R2x0K1g0K0R1clJqUXB3ZDBkTFNocnFhR2hiOU5nNWFXcHN3MTdYOXFLZmQ0VVdxN09wZFlwNGF0TlRyS2VUTXZ6OHdwRTZDdnB3c0E2TlMrRFRxMWJ5TzNucWFHQnViUG5nSmxaU0hVVkZVeGUrb0U4RCsveVRjek5ZWkVrc3ZXYmRHc01lYlBtZ0lsSmZuREhnZjdta1gycHhVdFNTWS9BSm9oUUFnaGhCQkNTQlhqNHVSUTVHNEZkalZzc0hYOUt1emFleEQzSGp4Q2RvNFlQdDROTU5KM1lLbnU0ZVJZUys1eFpXVWh6TTFNMGFTUkYzcDE2eXl6dnI4b2VybzZtRFJ1Sks1Y0QrQXN0WkNuVmswN3pKb3lBV25wR1p4Y0NzMTl2SkdRbUlRZHUvWmhZTjhlR05pM0oyZkpRV0YyTmF6WnowcEtTaEFLaGREVjBVWWpyM29ZL29WbmNoRHlMYUNBQUNHRUVFSUlJZCt4djdkdkJNTXdwYnJHeE5nSXM2ZE5MTGxpTVJ4cjFTelRrb3BwRThjaTUvTld4NFUxOHFxSGhnM3FGanVJejlORXpySU1BT2padFJNOGE3dWlocTExaVczVXNMSEdwVE5IRkxvZklWVVJCUVFJSVlRUVFnajVqaFUxSGY1YmxiY05ZMUVxWW5DdVNEQ2dJdTlIeVBmcSsvclhneEJDQ0NHRUVFSUlJUldDQWdLRUVFSUlJWVFRUXNnUGlBSUNoQkJDQ0NHRUVFTElENGdDQW9RUVFnZ2hoQkJDeUErSUFnS0VFRUlJSVlRUVFzZ1BpQUlDaEJCQ0NDR2t5bEJUVmVXVWs1S1NLNmtuNUVlV1dPajdydkQzSlNIZkNnb0lFRUlJSVlTUUtzUFFVSjlURG4zOXRwSjZRbjVrb2EvZmNNcUZ2eThKK1ZaUVFJQVFRZ2doaEZRWnJzNk9uUElSLzlOZ0dLYVNla04rUkF6RDRNangwNXhqcnM1T2xkUWJRb3BIQVFGQ0NDR0VFRkpsTkczY2lGTisrdXc1ZHUzMW82QUErU29ZaHNHdXZYNElDZzdoSEcvYXVHRWw5WWlRNGdrcXV3T0VFRUlJSVlSVUZFOTNWN2c2TzNJR1pINUhUeUE0NUNWNmR1c0VlN3NhTU5EWHE4UWVrcW9vTVNrWm9hL2Y0S2ovR1R4OTlweHp6czNGQ1o3dXJwWFVNMEtLUndFQlFnZ2hoQkJTWmZCNFBFeVpNQWJqSjg5Q1dubzZlL3pwcytjeUF6VkN2alF0VFExTS9tVTBlRHhlWlhlRkVMbG95UUFoaEJCQ0NLbFNMTXhOc1hqZURHaHFhRlIyVjhnUFRFdFRBNHZtem9DRnVXbGxkNFdRSWxGQWdCQkNDQ0dFVkRtdXpvN1l2RzY1VEpKQlFyNEdWMmRIYkZwTDMzL2syMGRMQmdnaGhCQkNTSlZrWVc2S2RTc1c0dUhqSUZ3UHVJV2c0T2RJU0VoQ1psWldaWGVOVkRGcXFxb3dOTlNIcTdNVG1qWnVDRTkzVjFvbVFMNExGQkFnaEJCQ0NDRlZGby9IUXgwUE45VHhjS3ZzcmhCQ3lEZUhsZ3dRUWdnaGhCQkNDQ0UvSUpvaFVBNVIwYkV3TXpVdXRrNUt5a2U4Q0gzTmxyM3ExeW4xZmNSaU1YZzhIdmg4Zm9sMXM3SkVTRTFMWThzOEhnK0dCdnFsdWw5a1ZEU1NVejZ5WlFzelUranE2cFNxRFNMZm0zZGgrUGp4RTF2MmRLZTNGWVFRUWdnaGhKREtRUUdCTW5yMEpBalRmbHNFYXl0TE5HbFVIeDNhdHBZNzhINFIraHB6RnExZ3k1ZlBIaTNWZmU3Y2U0Zy9kdXlHZDhQNkdPazdzTmk2RE1OZzF2eWxuSDEzRzlhdmk4WHpacFRxbmp2M0hNU04vMjZ6NVhtenBzREgyNnRVYlNnaU5UVU40eWZQUXBQR1htalhwaVhNVFUzazF1azdkRFJiSGpxd0w3cDM2WUN3RCtGWXRXNHpCZy9valFaMVBVdThWNnVPUGRuUGZYcjhqT0ZEK3BmcW1vN3RXbVBTdUpFbFhsT1NYWHY5Y09mZVE3WmMydThIUWdnaGhCQkNDS2tvdEdTZ2pBNGZQdzBBQ0h2L0FVZFBuSUdTVXRtL2xMZnZQa0JjZkFMbkdNTXdXTEIwTlg1YnVCeVIwVEU0NG44YUFiZnVGdHVPLytsem5HQUFBRHgrK2d4UjBiR2w2azk2UmdhbnJLR3VYcXJyRlhYNjNFVkVSc2ZnME5HVEdESnlBaWNJa1VkWlJSbFpXYUw4UDVsWkVJbEVXTHhpSFVKZnY4VnZDNVpqMXZ5bHBYN0dncUpqWXJIMXJ6MDRlTVFmNXk5ZUxjOGpFVUlJSVlRUVFzaDNnMllJbE1IYnNQZTQvL0F4Vys3VnJUUDA5WFFCQUducDZmaGx5bXoyWEZhV2lIUHQwTkVUMmM4ckY4OUZXbm82Rmk1ZkN3RG8wTFlWQnZUdURsMWRIZkI0UE5qYVdIR0NBS3ZYYjRHZHJUVk1qS3ZKOUNuMDlWdnMybk5RNW5obVZoYVdyOW1BOWFzV0s3VGtBQURTMDdrQmdmQ0lTSlEzU1dwMUMzTVlHUnF3NWV6c0hKdzhjNDR0bTVtYW9GR0R1akxYcVNncmc4ZmpnV0VZQUVDT1dJell1QVJJSkJLMnpyMEhqekY4M0s5WXZ2QTMxSFoxTG5YZm5yOEl4ZkdUWndFQTVtYW1hTmVtUmFuYmFOZTFIM0p5Y2twOVhjRlpDTVdobVFTRUVFSUlJWVNRaWtZQmdUTDRlOThoOXJPQnZoNTZkZXZDbGlXU1hJUkhSQlY1YmNGenFXbHBXTFo2QXp1UXZQTHZEZlR1bnQ5V3YxN2RjQ1BnTnNJK2hBT1FEdFNYcmxvdk03aVBpMC9BbkVVcklNck9abytaR0ZkRFRHd2NBQ0RrNVN0cytPTlBUUDRsZitwOWNRclBFTmk4ZlpkQzF4Vm4vT2hoK0xsalc3Wjg1dHdGVHA2QzBjTUhRU0NRLysyb3JLd01rVWdhV01uT3pvWmxkWFBzMkxRV2Z4ODRoS1ArWjhBd0RHcldzSVdMazROQ2Zibi82QW1jSE94UnY2NG5CQUkrM24rSVlNL1pXRlV2eStNUlFnZ2hoQkJDeUhlSEFnS2w5UExWYXdUZXVjK1dodzN1QjFWVkZadzVmeEUrM2cxTDFkYkdyVHM1ZzlHSjQwWnkzcUlMQkFKTUdqOFNrNmJQWlkrRnZIeUY4eGV2b21PNzFnQ0E1SlNQbUQxL0daS1NrdGs2VGJ5OU1HbmNTQXdmK3lzNzZENTM0UXAwZFhUZ082aHZpZjFLejhnczFYT1VWbGFXQ0g3SFRyTGxlblhjMGJDKzdPeUFQS29xK1FHQnJNLy81Zk9WMEwxTFIranI2ZUd2di9mRHpjVUplLzJPd3NYUkFmWHF1QU1BbmoxL0FUMWRIUmhYTStLMDkvck5POHhic2dwNnVqb1lOcmdmUWwrL1pjOUpKTG00L084Tm1UNUVSa1hMUGQ2cXVROEE2ZDZ6Zkg3SnkwYXlzM09RbTV1Yi8yeXFLaVZlUXdnaGhCQkNDQ0ZmQWdVRVNvRmhHR3padnBzdE85amJvWFdMcGdnS0RzR0dMWDlpeDg1OTZOS3hMVTc0N1lhV2xpWUFhWDRBZVVrRkwvOTdBeXZXYm1LUHQyM1ZITTJhTkpLNXA0dVRBMW8yYTRJcjEyNUNSMXNMdzRjTVFOdld6UUZJZHptWU1YY3hvbVB5MTg5Ym1KdGkycVN4VUZkVHcrUUpvekYzMFVyMjNNRWovc2pNeXNLWTRZT0x6WGxRZU1sQVJUdDgvQ1JTUGdjcUJBSUJ4bzMwQmNNd0NIbjVDazRPOWtoTlRVTjRaQlNTa3BLUm1KUU1jWUhsQVZldTNjU04vMjdqNDhkUDdESUNBUEE3ZWdJQTBMMUxCellnTUdmaENxU2xwMlBSbk9seSs1R2M4aEZxYW1wNEdmcUtQWGJyN24zY3VudGZwdTZqSjgvdzZNa3ptZU41QVFGL1A4Vm1VZnkyY0RrbnFlRFpZL3NWdW80UVFnZ2hoQkJDS2hvRkJFcmh3cFZyZVA0aUZJQjBPNy94bzRlQngrTmgvNkZqQUtUcjlVK2NPWTh1SGR1eUFRRjVrcEtTc1dWSGZtREJ2bVlOVEJnN29zajZJMzBIUWxkSEd3UDY5b1NXcGdZQUlDZzRCSXVXcitWTXUxZFJVY0dDMlZPaHJxWUdRTHJEd05BQmZiQjdmLzRTaHhPbnp5RWlNZ3JUSm82RnZyNmV6TDBrRWduN05oNEFsSldGMkxSbVdiRmZGMFVZZnA3NUVCMFRpOFBIVDdISGUzZnZEQXR6VTV5N2NBWHJObTJEczVNRERQUjA1U1lZQkVvT1ZpUjhuaW1SbTV2TExuM1FLN1Jsb3B1TEV4SVNFNUdUSTRhRm1TbFMwOUxML0Z3RnJkK3lRKzRzZ29LeXM3bDVCanIyR0ZCaXV4UTBJSVFRUWdnaGhId0pGQkJRVUV4c1BMYisrVGRiYnY5VFM5U3FXUU5QbnozSGcwZFAyZVBlRGVzaE9Ua0Z5Y2twQUlESTZCaE9PNkd2M21EWFhqK2twcVlCa0w0aDc5ZXJHOExlZndBQVdGbGFRRVdGTzQzY1FGOFBZMFlNQVNBZHNPLzFPNHFEaC8wNWI4aFZsSld4ZU81MFdGdFpjcTd0MzZjN1l1TGlPTm56N3oxNGpDR2pKMkxNOENFeUNmUUs1dy9RMHRSRURWdnJrcjQ4Q21FWUJtczJiR1VIeFdhbXh1amZ1d2N5TWpQeDkrZWdSZkR6RjFCUlZsYTRUVDZmRDMwOVhSZ2E2TU5BWHcvT2pyVUFTTGNyelB2NjZCWUtDRGc1MkdQSWdONElleCtPQjQrZnlyUlpWdG5aT1RKSkpFdFMydnFFRUVJSUlZUVFVbEVvSUtDZ1l5ZlBjTjVPWDdoOERlY3VYT0VNeWdVQ1BxNWVDOERWYXdGRnRqUDIxNW1jc2xnc3hvS2xxOW55SDcrdlFGeENJcDRHQmN0YzYyQmZFMXBhbWpodzZEam51SXFLQ3BiTW13bVAyaTV5N3puNWw5RVE4QVU0Yy80aWV5d2pJMU51VnZ6Q2IrQzFOSXVlNlZCYTV5OWV4Wk5DenpWci9sSWtKaVVoNlhNQVJVbEpDU045QjJMVHRwM1ExdEtDZ1lFZWtwS1M4ZkZUS2dEQXhOZ0k0MGI1d2tCZkg0WUcrdEQ3dkNORFlTa2ZQN0dmQ3djRUFHa2d4cTZHRGJidDNNc2VhOUcwTVNhTUhjNldmKzQ5aFAzY3RsVnpqQjR4dUd3UFRnZ2hoQkJDQ0NIZklBb0lLS2lPaHh0T25qblBsc1ZpTWVjOGo4ZEQzNTVkc2MvdldMbnY5VFFvR1A2bno4a2NiOU95R2FiL09nNCszbDdzbEhxQlFJRFoweWFncHAwTnNySkVjcFBVOFhnOFRCdzNBcnE2MnRoLzZEZ1lob0dOdFNXYm1MQ2d3Z0dCc0EvaENtK05WNVI5ZjIyR3FZa3h6RXlOT2Nlam9tTVJGUjNMT2Zaeng3Ym8xTDROMnYvVUVrS2hFQUN3Zk0xR1hMbDJFNEEwWUZCY0FzSThDWWxKQUtUSi90UlVWZVhXU1VwSzVnUW82dFZ4aDZhR2h0eTZBcUdneUhONXB2ODZEdE4vSFZkc25jSTVCR2c3UVVJSUlZUVFRa2hsb1lDQWd1cDVTZ2VMYWVueTE1dTMvNmtsV2pYM3dhZlBTd0VLQ25uNUNxR3YzckJsRlJVVnRHN2h3OWs2TUkrOHQ5bUZqUnZsaXp2M0gwRmJTeFB4Q1ltWXYwUTZ3NkJCUFU4c25UOUxwdjdic1BlNGRpTVFRd2YyZ1gzTkdsaTFiak1HOWUwcE43Rmc0U1VERlNGdkNZU2JpeE4wdExYWXQvMkZHVmN6d3RCQmZhR2twTVRwbTRhR092djUwNmMwSktkOFJHeGNQUHNuTGk0ZWNmRUppSTFMUUd4Y1BGWXVtWVA0eEVRQStia0w1SGtXOHBLZDRjSGo4VkRIbzNhNW41VVFRZ2doaEJCQ3ZoY1VFRkNRUUNEQWh0VkxvS1NrQkcwdFRjeGJzZ3JCSVM4QlNLZXhqeG8yQ09wcWF2aGw5REQybXVTVWovanI3LzE0VldCYnUrb1dacGc3Y3pKc3JhM0szQmNEZlQzOE5tMGlYRjJjMExYUGtDTHJaV1dKc1BmZ0VSdy85VDlJSkJLb3FLaWdmKzl1MkxGNUxRd045T1ZlOHlWMkdGRDlIQkJRVWxMQ2lLRURrSkNZQkgwOVBkeTU5eEQvM2I3TDFwczBiaVJVVlZUd0lUd1NjZkhTUVg1Y2ZDS0NuNzlrNjZTbHA2UG5nT0V5OXlnb1BpRUppUW5TR1FKRlBTY0ErSGg3WWUzeUJkaThmUmZVMWRXaHI2ZGJwdWRidEh3dDdqNTRwRkRkc2lRVnpGTVp5UVdiTld2MjFlOUpDQ0dFRUVJSStUb29JRkFLVnBZV0FJRGQrdyt4d1FBZWo0Y1prMzloTS9zRDBrSDFtZk1YNFhmMGhNd0FXeVRLeHVJVjYyVGFuakpoREZ5Y0hBQUFZMGNPeGRpUlF3RUFiVHIzNXV4Ym42ZVJWNzBpK3lrV2kzSHh5blhzUDNRTWNmRUo3UEcvOXgrQ1hRMXJOS2pyV2ZReldsWEh4SEZGNzNpZ2lDM2JkMEVzenQ4cVVFVWxQMGxnMjliU0pJWWZ3aU94ZWZ0TzluaTdOaTFRcjQ0N0pCSUpSdjR5aFhOOWFTVWtKS0tKdHhjRVFnRjRrTTB2VUpDYml4UEdqL0pGWkZRMG5qMS9VV1M5cE9RVW1mTkNvUUMxYXRwQmxKMWQ1dVNBMzNwU3dldlhyMWQyRndnaGhKQnlZUmdHRHg4SDRYcEFJSUtDUTVDUWtJVE1yS3pLN2hZaDN4UTFWVlVZR3VyRDFka1JUUnMzZ3FlN3E5dzhYYVRxb1lCQUtRWGV1WStEaC8zWmNyL2UzZURxN0FnQWlJdFB3UEZULzhQNUMxZVFrWmtwOS9xQ0EvU0NNalBML3orbTdPd2NuRHh6SG9lUG4wSjhRcUxNZWN2cTVpVzJZVzVxQW5OVGszTDFZL08yWGV4bmdVQWdzelJDSkJKaDBmSzE3TnR5RStOcTdDNEtmRDRmeGtaR01yc3pGS2FrcEFRRGZUMFlWek9DaW9veVV0UFMwYkZ0SzFRek1rUU5XeHZvNmVvbzlMdzVPV0pNbWJXZ3hIcUJ0KzhoOFBZOXpqRkRBMzBjMnJPOXhHc0pJWVFRVWpraUlxT3hkdU5XQkFXSFZIWlhDUG1tWldabElUd2lDdUVSVVRoMzRRcGNuUjB4WmNJWVdKaWJWbmJYeUJkR0FZRlNDSG41Q2t0WHJXZlhuUXVGUWlRa0pHTHE3SVdJam9sRlhId0NaOWVCciszUmt5QThlaElrYzl6RTJBaUQrdlZDNnhaTnYzaWtqMkVZU0NUNWIvZFZDMjJoeURBTVZxemJqTEFQNFFDa015ejY5KzZPaDQrRDhDRThBaGtabVRBM04wVmNRaUtxR1JxZ1dqVWphS2lySWVCVy90S0NnWDE3WUVDZkh1RHorWWhQU01UME9Zc1FIaEdGS0hkWHRHdlQ4cXRITStYbGJRQ2t6N3A3M3lFY1BPSXY5endBekpqOEMxcTM4T0VjUzBuNWlOODM3OERqb0dmNGMvTmFWRE15ck5EK2xrYlRwazByN2Q1bFFUTWFDQ0dFNUFrS0RzSGNSU3VMelA5RUNDbGFVSEFJeGsrZWhjWHpackF2UDBuVlJBRUJCWW5GWXN5ZXZ4UWlVZjRVNzV5Y0hGeTRmQTJBZEdEcjR1UWdOd0pkVkNiNThtYnZMNG1acVRHNmRlbUlqbTFiUVNDUS8xZWRtNXVMWXlmUFZzajllblhyak96c2JNNnhnc3NGQUdEejlsMjQrWG1IQkVBNmFGNjdjU3RicnUzcWpLWHpaMEZGUlprZDJJdEVJblRzTVpBTnRzVEZKNERQNXlQcy9RZjh0bkFGWXVQaUFRQ0hqcDZFVlhVTHRHNVIrWU5Za1VpRXRadTJ5V3hCMmFsZEc3eDY4eFl2UWw4REFMYjk5VGZxZXRhRzN1ZGtrdGR1Qm1MVDFyL1l4SXZMMTJ6RXVoVUxLMjNLMXJWcjF5cmx2bVZGVTlzSUlZUUEwcGtCRkF3Z3BIelMwdE14ZDlGS2JGNjNuR1lLVkdFVUVGQ1FRQ0NBWlhVTE5uZEFZZXJxYXVqWXJqV2VQWDhCR3l0THZBMTcvMFg3SXhhTDVRN3llVHdlNnRWeFI1ZU9iVkcvamdkbmdIVDIvQ1c0T0R2QTJySjZnWFlrMkxGclg0WDBxVmUzemhBVkNnZ1VuaUh3K3MyN1l0dlEwZGFTMlRwUlJVVUZacVltaUl5S0JnQzhESDJEcTljQ3NIYlROazZBcG0vUHJxVU9CZ2lGQW16ZnVGcnV1VkVUcHJHZmZieTkwTDkzZDg3NW9vSXNZUi9Dc1hqRk9yei9FTUU1UG54d2YvVHArVE5laEw3R0wxTm1nMkVZZlB5VWlnVkxWK1BYWDBaaHg2NTl1SHVmbTV3d0tEZ0VBWUYzME1UYnExVFBSUWdoaFB5bzhsNDJGQTRHdUxrNG9WZTN6ckMzczRXK3ZsNGw5WTZRYjFOU1VqSkNYNy9GRWYvVGVQcnNPWHM4TFQwZGF6ZHVyZFFYVk9UTG9vQkFLVFR4OW1JREF1cHFhckN3TUlPbGhUbk1USTFoWlZrZFh2VThzWDNUYXFTa2ZNVDBPWXZaNnlwNkpzRHAvMTFBZUdRVXhuMU9QSmpIeHRvU0MzK2JEak5UWTduWDdkeHpBS2xwNlRBM00wWEQrblV3YXRpZ0N1MFhJSnNMUWFWUVFNQ253TmN3RDQvSGczRTFRNWlhbUtCK1Bma0pENTBjN05tQVFOaUhjQ3hiczRGemZrQ2ZIaGd5b0hlcCs4dmo4VkREMXJyRWV0cmFXaVhXRTR2Rk9IenNGQTRjT1M2em13QUE5T241TXdEQXdkNE83ZHEweExrTGx3RUF3U0V2TVh6c1pKbjY3bTR1OEIzVUYwNE85aVUvQ0NHRUVFSUFBQThmQjhuTTJPemJzeXQ4Qi9XbEFRMGhSZERYMTROWC9UcG9VTThUdS9iNndlL29DZlpjVUhBSUhqNE9RaDBQdDByc0lmbFNLQ0JRQ2kyYU5vYWhnVDRjN08xZ1hNMUk3djlVYksydDhQRHgweTl5LzdTME5DeGN2aFkzLzdzTmo5cXVNdWVyR1JrV0dRekl6TXBDYXBvMFVoNFpGWTJyMXdNd2V2amdMOUJIYmpTKzhOdCtuOFlOY2VmK0l6alkyNkdHalJXc0xDMWdibVlLb1ZCWWJMc2V0VjF3NmFycytuQ0JRSUJmUmcrRG1wb3ExbTNhaGdGOWVsVEttdnVBVzNleGM4OEJoRWRFS1ZSLy9DaGZ2SGtiaHBldlhzdWNjNnhWRTBNSDlvR25PLzJqU3dnaGhKVFc5WUJBVHRuTnhZbUNBWVFvaU1mandYZFFYd1NIdk9UTUZMZ2VjSXNDQWxVVUJRUktRVjlQRjgyYU5BSUFaR1JrSWo0aEVYSHhDWWlOaTBkY2ZBTGk0aE13WS9KNG1ldGFObXNpdDcwcjEyNlc2djZCZCs2em45K0hSeFJUVTFaRUpIZWdhbXRqRFFCUVZoWVdtZU9nTEFydmJxQ21wc29wR3hrYVlOV1N1VExYaWJLekVSa1ZqWWpJYUhpNHVVQkxTeE9BTkUvRHBhczNjTVQvbE13MWhnYjZtRDk3S2h4cjFjVG1iVHR4N3NJVlhMeHlEWDE3ZHNYZy9xV2ZMVkFXRE1OZzRyUTVlUDRpVk9hY2lvb0taMGxEUWNyS1FzeWRPUmtqeDArUjJaSEMxTlFZaGdZR1g2Uy9oQkJDU0ZWWGVIWkFyMjZkS1JoQVNDbndlRHowN05hSkV4QUlDbjVlekJYa2UwWUJBUVdkUFBzUHJ0OE1SRkpTTWhLVGsrWHVIeThRQ0RCenlpOHl4MmROblNDM3paSUNBZ3pERkxsclFYSnlpc3phdUtTa2xDTGJldncwbUZPdVZkTzIySHVYaFVna3dza3o1em5IOUhSMTJjOVpXU0pFUmtjak9qb1dVVEd4aUk2SlJWUjBEQ0lpb3prN05PemZ1UVVwSHovaThyODNjUDdTdjBoS1NwWjdQOTlCZmVGWXF5WUFJQ2o0QlFCcFRnUjVmemRmQ28vSGt3bDZxS2lvWU1TUS9vaUpqWk5KMkJnWkZZMTdENS9nL3NQSGVQSTBHQUlCSDdxNk9raEorY2pXdVhvdEFQOWUvdzgrM2w1bzNhSXBQR3E3eUN5OUlJUVFRb2g4Q1FsSm5MSzlYY1gvemtOSVZXZHZWNE5UTHZ4elJhb09DZ2dvS0NzenE4UTliSXVLUGc4ZFBiRk05MHhPVHBFYkVEQXlOTUNzcVJPZ3FhRUJOVlZWWkdaSjErMi9ldk1XVzNic2hxdXpJL2g4SlFBQWs4dmdmWGdrL0k1eXQ3NXpkblFvVTU4T0hEcU8yL2NlUUVWRkJVS2hBSHcrSDBvOEh0TFNNL0Q2elR1WnQ5MDFhOWl3bjgvK2N3bmIvdHBUNGoxbUwxaUdEK0dSSmRiN1k4ZmY3TktOTisvQzJPUDE2cmdyOUN3eHNmRVlNR3lzUW5YUG5yK0VzK2N2eVQwM2Z2UXdQSGdrWFNaU3g4TU5FOGFPZ0xtcENSWXM1U1lySERCc0xHSmk0em5IYkt3dHNYTFJIQ3hkdlFGUGd2S0ROZ3pENEhyQUxWd1B1QVdoVUFoM04yZjhObjBTTkRVMEZPb3ZJWVFROHFQSys3MG9EeVVRSktUMERBcjkzQlQrdVNKVkJ3VUVGR1JuWnlQM3VLcXFDcXFibThPeXVqbXNyYXJMcmFQb3V2TENiZ2Jla1RuV29LNG5aazc1aFoxU2IydGp4VW5TZCtMME9adzRmYTdZZHJVME5WRGIxYWxNZlRJeU1rREl5MWNLMVZWV0ZxTHA1eVVXQUZERHhrcWg2K1FGQS9SMGRkQzlTMGM4QzNtQjIzY2ZBSkJtUFoweWF3R25ucmFXRm1xN09pdDBuNHBTejdNMnpNMU1NWHI0SURTc1h4Y0E4UEZUS203ZmU4aXBWemdZQUFCS1BDWG82K3RoemJMNXVIVDFPdjc2K3dDU2tya3pQWEp5Y21CamJVbkJBRUlJSVlRUVFraUZvb0NBZ21yYTJzREswZ0syMWxhd3RiR0NyYlVWYkt3dFlXUm84TVhXcGRXdjZ3RjFkVFZrWkdTQ3grTmhVTDllR05Dbk8rZCtYVHUzTDNJcnhLSU03TmVyekZQUTNWd1VDeVR3K1h4TUhEc1NoZ2I2N0xIQ1dmcjVmRDZxbTV2QnlxbzZyQzJydzdLNk9SSVNrOVRONU9NQUFDQUFTVVJCVkxEMXo3L1pPaGJtcHZpNVUzdTBiOU1TeXNwQ0pLZDh4UEJ4ay9IeDR5ZTU5MjNicGpuNGZINnBuNnM4ek0xTXNmT1AzeUVRNU45WFIxc0xWcFlXZVBNMlRPNDEybHBhY0hWMlJFTXZhUUNCeCtPaFRjdG1hTnE0SWM1ZnZJcGpKOCt3QVFTN0dqYndIZGp2aXo4SElZUVFRZ2doNU1kQ0FRRUY2ZWhvWStjZnY1ZnAycUtTOXBXMEhhR3BpVEYrSFQ4S3E5ZHZ3YXdwRStUdVJkK3NTU05rWjJmanlQSFRpSWlLZ2xnc2thbkQ0L0dncmEwRkd5dExkT253VTduMnREY3hyZ1lkSFcyNUEzS2hVSWhxUm9hbzdlcU1ycDNhd2NiYWtuTmVXMHNMZlhyOERITXpVOWpWc0lhMVpYV1ozUVVZaHNHRFIwOVEzY0ljTFpwNm8xWk5PODU1UFYwZHJGMDJIelBtTGtGaW9kd0NPdHBhNk5XMXM4TFBvcTJ0aWZHamh5bGN2emdGZ3dGNSt2WHFoc1VyMWdHUTVoVndkM1dHcDdzclBOeGRZV05sS1RlUXBLS2lncDg3dFVPWGptM3grT2t6WExrV2dHNWQyc3R0bnhCQ0NDR0VFRUxLZ3dJQ1g0Q1JvUUU2dG10ZFlyMmVYVHV4bjAyTXE4bXQwOXhIT2lndWFqdEJBR2pUc2huYXRHeFc2bjZXMWZFRE84dDg3ZkFoL1lzOXorUHhzR3pCN0dMcldGdFo0cTh0NjNEczFGbmN1bjBmY2ZFSnNMYXFqZ2xqaDBOWFYwZnVOUVVERC96UGcydDFOVFg4M0xGdEtaOUFjVDdlWHVqVnJUTnF1em5EdzgwVnlzckZiNjFZRUkvSGcwZHRWN25iU3hKQ0NDR0VFRUpJUmFDQXdCZFEzY0ljazhhTkxMSGVxR0dERkdxdnVHREFqMHBMU3hOREIvVEIwQUY5RktwLy9zVEJMOXdqV1R3ZUR5TjlCMzcxK3hKQ0NDR0VFRUtJSWlnZ1FBZ2hoQkJDU0JXU2xTVkNhbG9hQUVCVFU3b3JsVHh2M29WQlgwOFB1anJhQ3VYRXlzM05oWktTVW9YMnRTcUxqb21GcVVuRnZ0aExUVXZIeFN2WDJITDNMaDBxdEgzeTQ2R0FBQ0dFRUVJSUlkKzVkMkVma0o2UkFSY25CL3h6K1Y5czNpWmQ0am5TZHlCNmRldU01eTlDa1pPVHcrN0dGQjRSaVZHL1RBTWduWGw1L01ET1lnZjdJcEVJUTBaTlJHMVhaN1J0M1J5MVhaMHJOTEgyM29OSGtmbDUrK282SG02bzY2bllOdExsOGZGVEtsNkV2c0tMbDY4UUdSMkRXVk1tbFB1Wk1qSXpjZURRY1Z3UENFUkNZakwyN05nSTQycEdGZFJqSUNVbGhaT0Ftd0lDcEx3b0lFQUlJWVFRUWtnSkdJYkIyN0QzQ0g3K0VzRWgwai83ZDI2cGtMWWZQSHFLR1hNWGM0NFZsWlJhbm9OSC9QSDMvc1BRVUZmRDFnMnJaTTZucHFWajZhcjFpSTJMeDgrZDJtSDhLRi9jZi9pRVBlOVoyN1hFTi8vbkwxNUZmRUlpTHY5N0E4RWhMN0Y3MjNvSUJBSkVSc2RnOEloZkZPN3Juajgzd2R6VVJPYjRFZjlUeU1vU0FaQW04LzRhQVlIZCsveHc5dndsdHR5K1RVdTR1N21VcW8zMDlBeThEWHNQVjJkSEFJQ2FxaXIrdTMyWDNTM3E0QkYvL0RwK0ZGcy9MajRCMjNmdGc1dXpJOXhjbkdCdFZaME5RcVNtcHVIWXlUUEYzdS9UcHpTWlp5aE9tNWJOWUc1bVdxcG5JajhXQ2dnUVFnZ2hoQkJTaEQwSERpTTRKQlF2WHI1Q3h1YzMyQlZKTEJaajA3YS95dFZHSFE4MzdEMTRoQjM0dDJ6V2hITis2Y3JmRVJzWER4NlBCMit2ZWdDQU8vY2ZzZWU5RzlZdm9ZOFNIUEUvelpaSERCMEFnYURpaGhFU2lZUU5CZ0NBcG9aR2hiVmRuSFp0V25BQ0FwZXYzbEE0SUJBWkZZMi85aHpFN2JzUG9LS3NqR01IZGtJZzRJUEg0NkhIejUyd2Zzc09BTUNGeTljd3FGOHZHT2pyQVFDZUJiL0E5WnVCdUg0ekVBQ3dmZU5xZG12dVQybHBPSERZdjFUUFVGSjlGeWRIQ2dpUVlsRkFnQkJDQ0NHRWtDTHM4enYyUmRzL2ZQdzBJaUtqeTlWR3JacDI2TjZsSTE2K2VvUFJ3d2JoV2NoTHpubmZRWDN4S1MwTkRldlhoVWR0VjZTbXB1SFJreUQyL0s2OWZ0am54NTJSVU5QT0ZyT25UZ1FBL0hQcEt1TGlFd0FBYmk1TzhDbG1DMnM5T1RzK0phZDhMTGIvR1JuY1FNdjZMVHZZQVhWcExad3pEZDVlMGdCSDZLczNHUHZyVElXdi9lZnl2L2puOHI5Rm5oOHpZZ2c3UlovUEYrRG1mN2NCQURrNU9iai84REc4NnRjQklIMHJ2M3VmSHo1K1NvVllMTWFKTStjd2ZMQjBwNjJIajUreTdXbHBhY0xXeHFwMEQwaElCYU9BQUNHRUVFSUlJU1ZRVmhaQ0lCRElERjdMSXlZMkhnY1BId2NBOFBsOFNDU1NNclhUcW1OUDl2UG9pZE01NTNiczJzZCtEbjMxQmhibXBzak16T0xjS3lZMlRxWk5iVzF0QUlBb094djdEMG1ESWtwS1NoZy8yaGV4Y2ZId08zb0MzYnQwZ0JLZno3bnU2SDdaMlE0Rit5ZFBla1pHc2VlL1JTYkdScWhoYTQwM2I4TUFBQmV1WEdNREFzcktRclJxMFJUSFQ1NEZBUHp2bjhzWTJMY25oQUlCN2o3SW41bFJ2NDRISjJlQnVhbEppVXRGd2lNaU1YVDBKTFpjbXFVbGhNaERBUUZDQ0NHRUVQTFY1T2JtVm5ZWFNxVi9uKzd3Y0hPQnMyTXRMRnV6a1gwclhCSCsyTEVMb3V4c3FLdXJ3YW1XUGU0L2VsTHlSUlhnM0lYTEN0YzlkUFFFRWhLVEFBQ2RPL3dFVzJzcnJGNi9CUmN1WDhQLy9ybk1KaWtzajdTMGRFNVpYVTBOUEtXeUpmY1Q4SXNlM2dpRndqSzFtWWRmS1BqUnNsa1ROaUFRZVBzZUVwT1MyYVVCN2R1MHhQR1RaK0hzNUlDMnJacURCeDRlUGdsQ1VuSUtlMzFqT1VzMWtwSlRjT3JzK1NMN1VKb2NBaDNhdGtZMUk4TVNuNHY4MkNnZ1FBZ2hoQkJDdmloRHcveEJTVmhZV09WMXBBeUdEdWp6UmRxOWZmY0JBdS9jQndBTTZOMERJYUd2eXR6VzdtM3JBUUJoNzhPeFp1TldwS2ZudjNIdjNiMExHbm5WZzdhV0pnRHA5UDBYb2E4QlNBZTRaNC90WXdmS0hib1BnRWdrZ2wwTkcyeFl0Umlocjk3QTcraEpBSUMrdmg2R0RPaU5GNkd2Y2ZIS2RRRFNSSXNORzlURjQ2ZlAyUHRsWm1XVnV2K0Zad2hzM2JEeWk2eDdQMy9pWUlXMjE2cTVEM2J0UFFpeFdBS0pSSUlUcDg5aCtCRHAwZ0FyU3dzYzNMMlZNeUEvZSs0aSsxbExTNU9kVVZCUWNuSktxZklJRkZlM1hoMFBDZ2lRRXRGR29vUVFRZ2doNUl0eWMzTmpQOSsrWFhGdjJMOVgyZGs1Mkx4OUZ3RHB3TEZiT2JlT3N6QTN3OFBIUVZpeGJqTW5HQUFBb2EvZllQcWN4Ymp4M3gyWW1oakQvL1E1OXB4RUlrRnFxdlNOYzFwNk9rUWlhV0kvSXdNREFNRGZCdzVETEJZREFGSlNQcUpybjZFWVAza1dHSVlCQUhScTEwWm1VTnVweDBDWlB5VXAzR2V0ejhHTGI1MituaTU4dkJ1eTVWTm4vOEhIVDZsc3VlQmdQQ0l5R3YvZHZzZVcyN1JvV3U0WkM0UlVCSm9oUUFnaGhCQkN2cWkrZmZ0aXdZSUZZQmdHdTNmdnh2ang0emxCZ2grTjMxRi9kdDMraERIRElSRHdTN2lpYUUrZlBjZm1iYnZ3TnV3OUFPbTJkdzI5NnVMcXRRQUF3S01uMHJmM3UvZjU0ZUxsZnhFVkU4dTUvbjE0SlBUMTlSQWVFY1VlTXpPVGJndllxRUU5M1AyOEcwSGhwUjdXbHRVeGVzUmdkamxCZVJTZUlUQnkvTlF5dGJOazNrelkxYkFwZDM5S28zZjNMcmg2WGZxMXpzekt3ajYvb3hnL3lsZW0zcTY5QjlsQUNwL1BMeklJVk1QV3V0aThBSlJEZ0ZRMENnZ1FRZ2doaEpBdnFtYk5taGd5WkFoMjc5NE5zVmlNMXExYlkrUEdqZWpSbzRmTXV1eXFMakk2Qm9lT25RSUF0R2pXdU54cjhOTXpNdGhnZ0s2dURwYk1tNGtYb2EvWmdFQ3I1ajU0OHk0TTc4SStJREk2UnViNmw2R3Y0VkhiaFYwTER3QTJWdFVCQUUyOHZYRHAvK3pkZDFoVDF4c0g4RzhnUU5oRE51NE5LdUtncnJycTN0YUpWcXRZc2M2Nlo5MWlyWHZWVlFjL1I2dDFVT3RzM1ZJWFN0MTdJb2dnVzFrQlF2TDdBN2tTTmhnSWtPL25lZnIwbm50UHpuMERxTnczNTd6bjNFWFkyOWxDTHBmajdJVi9BUUI2ZW5xWVBYMEM5SFIxTTQxWHJxeDlwblBwa3cxWnZvY01Nd1FLbW1UUTBpNzZ5YzlWS2xkRXM4WmY0UEsxNndDQW95ZE9vVk83cjRTdEJBSEE3OVlkK0tTclBkRytUVXZZV0Z0bEdtdi9vU09JaTQvTGRENjkvTlFRU09NK2VFQ3VmVWh6TVNGQVJFUkVSSVZ1elpvMThQUHp3NzE3OXhBYUdnbzNOemRJSkJJNE9qb0tGZTFWUVd5VStVR3JPUGxsODNZa0p5ZkR3RUFmSTRkOSs5bmpOV3BZSHliR3hpaFh6Z0d6cDAzQW1mTSsrTy9XcDYzdEtsZXFnQ25qUjJQMzN2MDQ3M01aMWFwV2djK2xxeENMeFVoT1RzYnR1L2ZoMXJlbjBuWjROYXBWQlFDWW1oaGo3WEpQSkNjblk4cXNCY0wxQ1dNOFVMRkMrU3pqOGRxOE50TzVYSGNaaUZQTkxnTjZlbm9xR1NlL2hnLzlCdGR1L0llVWxOUmFBc3ZXYk1DR1ZVc2dGb3NSRXhPTGxXczNDWDBsRWowTSthWi9sdU40SHptZTcyUklYdW9OTUNGQU9XRkNnSWlJaUlnS25ZbUpDYzZlUFl1ZVBYdml5cFVyQUFDcFZJcGJ0MjdsOHNyOGFkT2xqMHJIVTZWTFYzeHg0Ny9iQUlDaGc5eGc4YkVpL2VmUTB0TEMvQitub0U0dFIwUkZ2OGZPMy82QVRKWUNBd045Yk51d0NwWmxMS0NscFFYM3dRTXdzRjh2SkNYTFVLVlNCZHk5OXhCK3QrN2d6djJIaUl5S3huOGZFd0ttSnNhbytIR0dBSkJhT1BEbmxldng0TkVUQUVDM3p1M1I3cXVXbngxM2V0KzQ5Y1kzYnIzei9UcmZHemZ4NDRJbFFsdVNJU0VnL3poRkh3REU0c0o3N0NsWDFoNTllM1hEdm84RkdGKzg5TWZHcmYvRG1CSHVXTHg4TGNMQ0k0Uys3b1BjWUZuR290QmlJY292SmdTSWlJaUlxRWhZV1ZuaDRzV0w4UEx5d3ZyMTYzSHYzajExaDFTa052enFKUnpmdWZzQTl4NDhFdHFQSGo5VjZydGd5VW9Bd0x5WmszTWM4OFZMZjB5YU1TL1QrZmo0QkF4MEg1WHAvSmxqQnpDd1h5L282ZXJDNzlZZEpDY253M1BwYXVGVCtpOGExb2RJbExybFg0SlVpdVdyTndqVDNjVmlNVVFpRVJZc1dZbnc4QWlZR0J0ajlQZnVTdU83anh5Zlk3eXFKRXVSS2JYMTlKU1hNRWpUN1hpZ3ExdTRCZnkrSGRBUFYzMzk4RHJnRFFEZ3lQRi84UGpKTXp4OS9sTG80MXpiQ1Y5Mzc1enRHUHQyYnNueS9NVkxWN0Y4elFaSXBZbVpyazBhOXowNmQyZ3J0QU1DZzdCZ3lRbzQxM0xDK0RFZUJYMDdwRUdZRUNBaUlpS2lJaU1XaStIaDRRRVBEdzhFQlFVaElDQkFxRzZ2Q3A0ck5xaHNMRlZMLzBseDJwcno3UHg3dVhCM1kyanhaUk5zM3I0TENvVUNkKzgvRk02M2FmV2xjUHo0eVRPbHRlOHltUXhIanY4anRKczNhNXhwM056cUJhUzVkTVVYeTlkdUxFam9BSUEvOTNwQmxxeWNFTWc0UXlCdEJ3VUF3cmFMaFVWWFZ3ZHpway9FMk1temhBZjM5TWtBY3pOVHpKbzZIbHBhZWE5emtKeWNqQjI3OXVMQW4wZUZjdzUydGhqWXZ6ZVdyMG45T2QrOGZSZnExSEpDdWJMMitQdjBPZnl5WlFlazBrUzhEbmdEMXdZdWFOcllWVVh2a0VvckpnU0lpSWlJU0MwY0hCemc0T0NnMGpHTGMwS2dNSlF2NXdDdnpXdXdlZnN1K042NENRQ1lObkVNSEd0VUF3Q2NPZThqckROdjJxaWg4RG9yeXpKbzhrVURYUEgxRTg0NTJObWlRYjI2UXR2RnVUYnM3V3p3TmxoNVp3S3hXQnVXWlN4UW8xcVZBc2VkTEpOOVZ1MEFoVUtCeEtRa29hMnRyWjFwV1VCb1dMaHdiRzcrK2NzemNsT3hRbm1NR1RFTUs5ZHR5blJ0em94SitWb3E4T0RSRTZ4YXYxbVljUUFBSXBFSXE1WXVSQmtMYzF5NWRnT1hyMTFIZkh3Q1pzMy9DZVhMT1FqZmZ3QXdORFJBUkZUVTU3MGgwZ2hNQ0JBUkVSRVJxZENsSzc1WXUzRXJGQUFtalBiQWwwMGJBY2g1aTdnRlMxWXF6UXJJNjNaeU9qbzZpSTJMRjdZSDFOWFZRVUtDRkthbUpnZ05EY2VmUjA4SzU3Ly9Ucm1JWVlONmRaVVNBdTNhdEJTV0N3Q3BENkRmOU8rRGw2LzhVYWxpZVRqWTI4SE8xZ1psTE15RmZobDNMc2dxN3R5S0NoWlVZdUtuaEVERzVRSUE0QjhRS0J6YjI5b1VTZ3pwK2Q2NG1XM1YvOVcvL0lvcDQwZWhsbU9OSE1kNEcvd09YcnYzNHJ6UDVVelhSQ0lSeW55c096RnAzUGQ0K3Z3RndzSWpFQnp5RHNFZnQ1TVVpN1hSdFdNN0RCN1lENllteHAvNWprZ1RNQ0ZBUkVSRVJKU045R3ZpSXlLaXNyMEdmS3F3di9xWExYai9JU2IxZU1PdlFrS2dzTHdPQ0lTNXVSa2lJNk9RbEpTTTladTNZOU8ybmREVjBVRjhRZ0lBWU5LNGtYQ3d0eE5lYy92dWZmenF0VWRwbkQ4Ty9nWG4yazV3cnUwa25PdlF0bFdXOTR5SWpJSmNMaTl3eksxYk5FUHJGczBLL0hvQWlJMzd0RVZmeHVVQ0FQRG84VFBodUZJMnV5S29RbEJ3Q0xiOTc3Y2NsM2tFdmduQ2hHbHowS3A1VXd6NXBqL0tPdGdwWFUrUVNyRnEzV1pjdkhSVjZlc3FFb21nU0ZjY01ZMnBxUWs4NTg3QXhCbHpFUitmSUp6djJxazlSZzBmb25IYmVWTEJNU0ZBUkVSRVJKU05uTmJFWjNzdDNhZnNSYUZqdTYvUTdxdVc4TGw4RFp1MzdVUkVaQlJrTWhsa3N0UTE5cnE2T2doOEU0U1FkMkd3dGJIQ2lYL09ZTjJtN2NMMU5BbFNLYWJQOGNTNGtjUFF1VU5iQkw1NWk4QTNRWGdYR29hUTBEQzhleGVLb09BUXZBMStoOFRFUkF3ZTBBZHRWYnpqUUg2a2ZTb09BQVlHK2tyWFF0NkZLczBRcUZtanFzcnY3Lzg2QUFmL1BJWXpGM3dnazZVb1hTdGZ6Z0Y5ZW5iRjlwMi9DOGtoaFVLQjh6NlhjZkhTVlRSdDFCQTl1blpFdmJwMUFLUW1OTzQvZkt5VURLaFNxU0xHZk8rdVZEUlNMcGZqNGVPbjhMMXhFOWY5YmtFcVRZUmxHUXRodThMRFIwL2kyblUvZk4ydE03NXExUnptWnFZcWY5OVV1akFoUUVSRVJFU2tRdU5IZTJEdHhxMkFRb0Z4STc4cjFIdTlEbmlEbTdmdjR2bkxWN2gxNXo0aUlqT3ZHMDlLU3NadmYzamo1T256cUZhNUVuejlQcTAxMTlMU1F0ZE83WEQweENrb0ZBb2tKeWRqMWZvdENIenpGaEdSVVRoMzhWSzI5ejc0NXpHbElvTUEwSGZROEJ6ai9XSHlMUFRzMWhtREIrUnRlOGkwd255NnVqclExdEtHbHJZV3BGSXBidCs1ajlQbmZJUit0amJLU3dLTy8zMUdPTmFYU0ZEYnFXYWU3cGVibUpoWStGeStock1YL2xVcXhwaGV4N2F0TVhia2Q1Qkk5T0Rhb0I2V3JGaW4xRmN1bCtQUzFldTRkUFU2Ykt5dDBMeHBJN1J2MndvdHYyeUNnNGVQd2R6TUZOKzQ5VUgzenUyVmFnakk1WEwwSGpnTU1iSHBaa1pJOUxCeDljOVlzR1Nsc0RWa3lMc3diTnEyRTV1MzcwSnRwNXI0YWNFczZFc2tLbm4vVlBvd0lVQkVSRVJFbEkyOHJ1VlByMFd6eG1pUlJRWCtuT1MydldCMll1UGlsTFl6VE9QYXdBVzllM1RCOFgvTzR0SVZYNGhFSWxRbzU2Q1VETkRXMXNiVUNhUFJ0blVMMk5uYVlNdjJYUUFBUFQwOWRPM1VMbldIZ1l1Wjd5a1dpMkZuYTRQQU4wRklTTGUxSHdCRVJiL1BNZDczSDJJUUg1LzNZb0o3OWg1UXFuT1FIZGNHTHNKeFdIZ0VEbitzblFBQVRSdTdaaW80V0ZCdlEwS3c0ZGNkU0VwS3puU3RySU1keG84ZWdYcDFhd3ZuckN6TFlOWFBDM0Q2bkErMmV1MUdaRlMwMG12ZWhZYmh4RDluMGJGZGE3UnUyUXhtWnFiNHVsc242SDFjQW5INnZQSTNJSDB5QUVoTjZGaFltR1BOc2tYdy91czRkdTg5S0N5bFVDZ1VhTlc4S1pNQmxLTVNteENRU1BTVTl1S01qSXlDaFVYaFZ3OGxLcTB5ZnFMQWZ6eUlpSWlLdjFxT05WQ3RTbVU4ZS9FU0J2cjZhTnJZRlQyNmRoUjJHV2hZM3dWUG5qM0g0eWZQMGJsREcweWVPUjhQSHorRnFha0pmcHc2SHZWZG5BRUFmYi91QmdOOWZhemZ2QTJEM0hyRHdkNE9OYXRYUTcyNmRWRFd3UTVsSGV5Ri85dlpXRU5MUzZ2UWlnV21WN2RPclZ3VEFsVXFWMFRYam0yRjl1dUFRQ1NuV3c3UnZVc0hsY1ZUbzFwVlRCZ3pBc3RXZjlyTndzcXlEQWE1OVVHSHRxMGhGbWU5ZHIvZFZ5M1FvbGtqSFAvbkxBNTRIeEcyb0JTSlJKZzU5UWRVL0Zqam9FWTE1YVVObmR1M3hhSER4NUdTOG1sSlFvWHlaVkhQdVRicTFxa2wxSHNRaVVUbzNiTXJPclJyRGUrL1R1REVQMmRRclVwbDlPamFVV1h2blVvbmtTS3JLaFVsd0lpeFUvRFMvN1hROW5BZmhQNjllNmd4SXFLUzdZOURmMkZydXVKQ1ZTcFZ4SmIxeTlVWFVBR2tyNHhjUXY5cUl5S2l6NVR4SWJVZ24vQ1hOUGNmUG9aTUpvTlR6UnJRMWRYSnNXOVllQVIyN3owQTk4RURzbHhmL3ZUNVMxU3FVQTQ2T2ptUFUxUWVQWG1HY1pOblpUcXZxNnNEQjNzN05HL2FHUDE2ZFlkRW9seFU4TmFkKzVpM2VGbnFsUG41bVYvL3VSWXNXWW53aUVqMDZOSUJyWm8zemRjTWhKU1VGUGpkdklNejUzMVF2bHpaWEpkUGJQelZDKzlDdzlHa1VRTzROcWduN0RTUUU3bGNqcVNrNUV4ZmwvelF4RDlMcFpsSWxIVnhreEtiRVBqZm5qK3daOTlCb1MwV2krRSsyQTF0VzdmSTB4OFNJa29WRVJtRk0rZDk0TFY3bjFKeG9VRnVmVEIwVUg4MVJwWi9UQWdRRVJFZllpak5zeGN2WVd4a0RGc2JLNVdQTFpmTG9hV2xwZkp4aXhQK1dTcGRza3NJbE5nbEEvMTZkY2Vwc3hjUUdoWU9BSkRKWk5qcXRVZnBFMDRpS2hnYmF5djA2OTFkM1dFUUVSRVJGVmkxS3BVTGJlelNuZ3dnelZGaWY1SU5EUFF4WmZ3b2RZZEJWQ3BOR1Q4S0J2cjZ1WGNrSWlJaUlxSVNxOFFtQkFDZ3Zvc3psbm5PZ2JXVnBicERJU29Wckswc3NYenhYR0ZQWENJaUlpSWlLcjFLN0pLQk5QVmRuTEZ0d3lyczl6NkNxNzUrZUJzY2ttbjdFeUxLbnI1RUFuczdXelJwMUJEOWVuV0hnUUZuQmhBUkVSRVJhWUlTbnhBQVVwY1BEQjNVdjhRVlFDTWlJaUlpSWlKU2x4SzlaSUNJaUlpSWlJaUlDb1lKQVNJaUlpSXFOZlFsRXFWMlpHU1VtaUloS3JraU12eTV5ZmpuaWtvUEpnU0lpSWlJcU5Td3RMUlFhajk5L2xKTmtSQ1ZYRStmdjFCcVoveHpSYVVIRXdKRVJFUkVWR3JVcWVXbzFON3ZmUVFLaFVKTjBSQ1ZQQXFGQXZzUEhWRTZWNmVXazVxaW9jTEdoQUFSRVJFUmxSb3R2MnlxMUw1Ny95RjI3TnJMcEFCUkhpZ1VDdXpZdFJmM0hqeFNPdC95eXlacWlvZ0tXNm5ZWllDSWlJaUlDQURxdTlSQm5WcU9TZzgwZXcvOGlRZVBucUJ2cjI2b1hyVUt5bGlZcXpGQ291SW5JaklLVDUrL3dBSHZvN2g3LzZIU05lZmFUcWp2VWtkTmtWRmhFeW1ZTGlXaVVrSWtFZ25IL0t1TmlFaHp2UWtLeHRoSk14RWJGNmZ1VUloS05HTWpRNnhmdVFSbEhlelVIUXA5SmxINlg1VFQ0WklCSWlJaUlpcFZ5anJZWWRIYzZUQXlORlIzS0VRbGxyR1JJUmJPbWM1a1FDbkhHUUpFVkdwd2hnQVJFYVgzSmlnWUs5ZHR5clFlbW9oeVZxZVdJeWIvTUlySmdGSWt1eGtDVEFnUVVhbkJoQUFSRVdXa1VDaHc4L1k5WEx4MEZmY2VQRVI0ZUNRU3BGSjFoMFZVck9oTEpMQzB0RUNkV2s1bytXVVQxSGVwZzJ5ZUg2bUVZa0tBaUVvOUpnU0lpSWlJaURKakRRRWlJaUlpSWlJaUVqQWhRRVJFUkVSRVJLU0JtQkFnSWlJaUlpSWkwa0JNQ0JBUkVSRVJFUkZwSUNZRWlJaUlpSWlJaURRUUV3SkVSRVJFUkVSRUdvZ0pBU0lpSWlJaUlpSU54SVFBRVJFUkVSRVJrUVppUW9DSWlJaUlpSWhJQXpFaFFFUkVSRVJFUktTQm1CQWdJaUlpSWlJaTBrQk1DQkFSRVJFUkVSRnBJQ1lFaUlpSWlJaUlpRFFRRXdKRVJFUkVSRVJFR29nSkFTSWlJaUlpSWlJTnhJUUFFUkVSRVJFUmtRWmlRb0NJaUlpSWlJaElBekVoUUVSRVJFUkVSS1NCbUJBZ0lpSWlJaUlpMGtCTUNCQVJFUkVSRVJGcElDWUVpSWlJaUlpSWlEUVFFd0pFUkVSRVJFUkVHb2dKQVNJaUlpSWlJaUlOeElRQUVSRVJFUkVSa1FaaVFvQ0lpSWlJaUloSUF6RWhRRVJFUkVSRVJLU0JtQkFnSWlJaUlpSWkwa0JNQ0JBUkVSRVJFUkZwSUNZRWlJaUlpSWlJaURTUVdOMEJFQkVSRVpWVzhmRUoyTzk5QkZldTNjRGJrQkJJcFlucURvbUtDWWxFRC9hMnRtamEyQlg5ZW5XSGdZRyt1a01pSWcwa1VpZ1VDblVIUVVTa0NpS1JTRGptWDIxRXBHNDNiOS9GaXJXYkVCb1dydTVRcUppenRyTEVsUEdqVU4vRldkMmhFRkVwSlVyL2kzTDY4MHdJRUZGcHdZUUFFUlVYTjIvZnhiVFppOVFkQnBVd3l4ZlBSYjI2ZGRRZEJoR1ZRdGtsQkZoRGdJaUlpRWlGNHVNVHNHTHRKbldIUVNYUThqVWJFUitmb080d2lFaURzSVlBRVJFUmtRcnQ5ejZpdEV4QUxCYkRmYkFiMnJWdUFRc0xjelZHUnNWSlpHUVVUcC8zZ2RmdWZaREpaQUNBMExCdzdQYytncUdEK3FzNU9pTFNGSndoUUVSRVJLUkNWNjdkVUdxN0QzWkQvOTQ5bUF3Z0pSWVc1dWpmdXdmY0I3c3BuYi9xNjZlbWlJaElFekVoUUVSRVJLUkNiME5DbE5ydFdyZFFVeVJVRXJUTjhQUHhOamdrbTU1RVJLckhoQUFSRVJHUkNtWGNXcEF6QXlnblpUTDhmQ1JJcFdxS2hJZzBFUk1DUkVSRVJFUkVSQnFJQ1FFaUlpSWlJaUlpRGNTRUFCRVJFUkVSRVpFR1lrS0FpSWlJaUlpSVNBTXhJVUJFUkVSRVJFU2tnWmdRSUNJaUlpSWlJdEpBVEFnUUVSRVJFUkVSYVNDeHVnTWdJaUlpSXZwY1NVbkpBQUJkWFIyVmpCY1RHNGRUWnk4STdkNDl1cWhrWENLaTRvUUpBU0lpSWlJcXNLdlgvZkRyanQwQWdGVS9MNFM1bVNrQUlDZzRCRU04eGdFQWxpK2VpM1didHVWNXpPK0dmSU12bTN5UmE3OTNvV0U0Y3Z3ZjNILzRHRStldmNDd2J3ZWdYNi91QlhnWG1VVkhSMlBUMXY4SmJTWUVpS2cwWWtLQWlJaUlxQmlUeVdUd3VYd04vMTd4eGJQbkx4QVY5UjRLS0dCdFpZbUc5ZXFpejlmZFlHdGpuZTl4RlFvRlh2cS94b09IVC9EZ1VlcC9lN1p2eVBjNGNYSHhDSHp6Vm9qMSszRlRvYTJ0aFIrblQxUzZWMXFmdkk2WkZ4S0pCSWYrT2c2WlRBWUFPUDczR2ZUOXVodEVJbEdPcjR1SmljWEJ3MGR6N1BQaFE2eFMyMnYzM2h6N3QyL1RDZzcyZG5tSW1vaW8rR0JDZ0lpSWlLaVlldi8rQThaTW1vbVFkNkdacnIwSkNzYWJvR0Q4YytZQzVzNmNETmNHTG5rYWMrZHZmK0RCbzZkNC9PUVo0aE1TVkIweVhyenloNWFXNnNwVWRmcDZJSktUay9QVU4raHRNTnAxNjVkam56UEhEdUJEYkN4Kys4TTdYM0hrMXIrMmt5TVRBa1JVNGpBaFFFUkVSRlJNeGNiSEt5VURqSTJOWUdSb2lMRHdjTWhrS1FDQUJLa1VpNWF1d3E1ZjE4UHM0M1Q5bk96ZWU3RFE0czJPdHJZMnpodzdJTFJ2M2JtUHFUOHVBQUE0MXF5TzlTc1dGM2xNUkVURWhBQVJFUkZSc2FhbHBZVk83YjlDcis1ZFVLRjhXUUNwQmUrV3JscVBhOWYvQXdERXh5Zmc3SVYvMGJ0bjF6eVBxNnVyQTdGWWpQaDQxYzhTeUUxNFJJUndYRFlmbjZxWEsydXZrdnM3Mk5rcUpTaXlFdmdtQ080akp3anQzUG9URVpWRVRBZ1FFUkVSRlZNRyt2cFk4ZE04T05kMlVqcHZiR1NJMFI3dVFrSUFBRjc1QitScHpHL2NlcU9lYzIzVWNxeUJuMWFzdzcrWHI2azA1dXk0anh5ZlpSMkIwK2N1NHZTNWkwSzdYRmw3ZUcxZW0rVVkyWjB2aU1pb2FQeDE3R1MyMS9OVFE2Qkx4M2F3dHJKVVdXeEVSRVdGQ1FFaUlpS2lZc3JjekZTbzJwOVJ4Z2RRV1VwS25zWjBIK1QyMlhHcDA4cDFtM0R5MUxrQ3ZUYjlwL3hSVWRINXFpT1FVMS9YQnZXWUVDQ2lFb2tKQVNJaUlxSVNLRGdrUktsZHNVSTVOVVdTZjEwN3RjdDA3dGpKMDJxSWhJaElzekVoUUVSRVJGUUMvWFg4SCtGWVMwc0xMYjlzb3NabzhtZkNtQkZZdjNrN3dzSlRhd2tzbkQwdHp3a0JDd3R6b1paQWFHZzRqSXdNWVdDZ242bmZodzh4ZVA4aFJtaG4zSXF3U3VXS09kWUZZQTBCSXRJRVRBZ1FFUkVSbFRDMzd0ekhYOGYrRnRvZDI3V0duYTJOR2lOS2xmR2hPeWMzYjkvTnNxWkFidHdIdWNGOWtCdU8vMzBHYXpiOENvVkNnYUhmOUVmTDVrMEJBREpaQ2c0ZVBvbzkrejd0cGxDcFlubU1IKzBodFBjZk9vSzQrTGdjNzVPZkdnSkNiSU1INU9ldEVCR3BIUk1DUkVSRXBIRVNFeE54N05neDZub0NmZ0FBSUFCSlJFRlVuRHg1RW9HQmdVaE1URlRaMkdJaks1V05sWlZYL2dGWXVHUUZGQW9GQU1EV3hob2poZzB1MUh2bVJDNlhDOGRhK1VnSTVIZjg5TW1HbEpRVXZIamxENUZJaE1pb2FDeGF1aHFuemw1RSs3YXRzUE8zUHhBUUdBUUEwSmRJOE8wMy9kQ3JlMmRvYTJzTHIvYytjaHpoRVpINWlpTXY5UWFZRUNDaWtvWUpBU0lpSXRJb3g0OGZ4OWl4WStIdjcxOG80N2ZwMHFkUXhnVUEvNEJBVEoyOUVER3hxWjl1R3hrYXduUGVEQmdaR2hiYVBYT1RrdklwSVpEK29Wc1ZGQXFGa0JBUWl6LzkycXF0clkwZlJnMUh0MDd0c2VxWExYajArQ2w4L1c3QzErK20wS2RGczhZWVBjSWRsbVVzVkJvVEVWRnB3b1FBRVZFeEVoK2ZnUDNlUjNEbDJnMjhEUW1CVktxNlR5MkoxRUVpMFlPOXJTMmFOblpGdjE3ZHMxenJYWlEyYmRxRU1XUEdDSit1bHlRdlh2bGoybzhMaFhYeHhzWkdXTHBvRGlxV1YyOHh3YVNrSk9GWVIwY256NjlMVGs0R2tQTXlBMmxpb3ZDOTB0WFZ3YmFkditIeTFldEtmYkw2WG9yRllyeDZIWUNwUHk3SWRNMXI4MXJzMjdrbHkvdGR2SFFWeTlkc3lQTHYza25qdmtmbkRtMkZka0JnRUJZc1dRSG5XazRZUDhZalUzOGlvcEtBQ1FFaW9tTGk1dTI3V0xGMkUwTER3dFVkQ3BIS1NLV0plT24vR2kvOVgrUFUyUXVZTW40VTZyczRxeVdXNDhlUEt5VUQ2dFNwZ3dFREJxQjI3ZG93TmpaVzJYMDhWMnhRMlZocG5qNS9pZWx6RmlFbUpuVmR1MlVaQ3l4ZE5BY1Z5cGRWK2IzeUt6NGhRVGpXMDlQTjgrc1NFcVFBQUltZVhyWjkzci8vSUJ3YjZPc2pNakk2VDNVSFpESlp2dW9USkNjblk4ZXV2VGp3NTFIaG5JT2RMUWIyNzQzbGExSy9uNXUzNzBLZFdrNG9WOVllZjU4K2gxKzI3SUJVbW9qWEFXL2cyc0FGVFJ1NzV2bCtSRVRGQlJNQ1JFVEZ3TTNiZHpGdDlpSjFoMEZVcUVMRHdqRnQ5aUlzWHp3WDllcldLZEo3SnlZbVl1ellzVUl5NEljZmZzQ0tGU3Z5OVlsMlhxazZJZkQ0NlhQTW1PT0oyTGpVWlFJTzluWlk1amtITnRhRlc2c2dyOUtTRkhwNmVubGVNcENZbUNqTWREQXpNODIyWC9wMS9tYW0yZmZMcTZ4bUl6eDQ5QVNyMW0vRzY0QTNTdjFXTFYySU1oYm11SEx0Qmk1ZnU0NzQrQVRNbXY4VHlwZHpnTytOVDBzVERBME5FQkVWOWRteEVSR3BBeE1DUkVScUZoK2ZnQlZyTjZrN0RLSWlzM3pOUm16YnNLcElsdzhjTzNaTXFCbFFwMDZkUWtzR3FOcURSMDh3Yzk1aXhNZW5mZ3BmdFVvbC9Memd4eHdmb2dIZzBoVmZyTjI0RlFvQUUwWjc0TXVtalFvdHh2REkxSWQyTTFPVFBML204ZFBud3JHdFRmYUpqVGRCbno3bHR5eGpnV2tUeDJEYXhERlo5bTNidGE5d3ZHWGRjbFNwWEJFQWNPMzZmNWk5OEdjQXdCY042Z2w5M2dhL2c5ZnV2VGp2Y3puVFdDS1JDR1VzekFHa0xoVjQrdndGd3NJakVCenlEc0VoN3dBQVlyRTJ1blpzaDhFRCs4SFVSSFV6VElpSWloSVRBa1JFYXJiZis0alNNZ0d4V0F6M3dXNW8xN29GTEQ3K1FrcFVVa1ZHUnVIMGVSOTQ3ZDRIbVV3R0lIV213SDd2SXhnNnFIK1J4WEh5NUVuaGVNQ0FBU1VpR1FBQU0rWjRJa0VxRmRydjMzL0F4Qmx6cyt6YnNMNEx4b3h3QndDcy9tV0w4QW44NmcyL0tpVUUzRWVPRjQ0aklwUS8yVTUvRFVoZGI1K2JvS0FRQUlDbFpaa2MrelZxV0I5VktsVUVBSncrNXlPY3YzWG5QdFp1M0lvbVh6U0VucDZ1VWhIQXA4OWZDc2NPOXJhNXhwS1ZYWHNQQ01mZHUzWkFnbFNLVmVzMjQrS2xxMG83SkloRW9penJFWmlhbXNCejdneE1uREZYU013QVFOZE83VEZxK0JDVkYxSWtJaXBLVEFnUUVhblpsV3MzbE5ydWc5M1F2M2NQTlVWRHBGb1dGdWJDei9OV3J6M0MrYXUrZmtXYUVBZ01EQlNPYTlldVhXVDMvVnpwa3dFQUVCWWVrVzNmaWhYS2YycmtVS2d2cDdYMStWbDNENlN1MVgvcC96cjEvcm5VTXhnNWZBZ0E0TVovdC9IamdpVksxNDZlT0lXeURuYVlPZVVIMUtoV1ZUaC82ODQ5NGJoU3hRclpqcDMrd1Q2OVczZnU0ZW16RndBQU8xc2JZWWJBL1llUGxWNVRwVkpGalBuZUhaTm16Rk1hOCtIanAvQzljUlBYL1c1QktrMkVaUmtMWVJuRDRhTW5jZTI2SDc3dTFobGZ0V29PODF4bWJSQVJGVWRhNmc2QWlFalR2UTBKVVdxM2E5MUNUWkVRRlo2MkdYNnUzd2FIWk5PemNDUW1mcW9hcjhvQ2dzWFYrTkVlTURVMWdhbUpNY2FOL0s3UTduUG4za05odHdESEd0Vnk3Q3VYeTNIZ3o2T1lzK2huNFdHOHlSY05ZZkx4Ky9FbUtCampwODdHSDRmK2drS2h3RXYvMTBvSml0cE9OWlRHU3Y5cHZ0L05PMHIzRW1tbEprVHExYTJEbmIrdXd3K2pobU9FK3lDSVJDS0lSQ0swL0xJSkFNRGN6QlJqUjM2SFRXdVh3dGpJU0duODNnT0hZY0swT2RoNzRFKzhlT1VQWFYwZGJGejlNMm81Zm9vajVGMFlObTNiaVg2RFBUQngrdHhNQ1J3aW91S09Nd1NJaU5RczQvWldYQ1pBcFZHWkREL1hmSERLbXpQSER1VGVLUXN0bWpWR2kyYU5WVHBtVm03ZnZROGdkYnA5K3ZYNUdWMitlaDFyTjI1RlFHQ1FjSzVaNHk4d2QrWWtSRVJHWWNGUEsvSGsyWFBJWkNuWTZyVUh1am82ZVBIcXRkRFh3YzRXRHZaMlF0cy9JQkFqeGs2QnJxNE94TnBpcFowT0FPVUNoQTcyZGtxdkJZRFdMWnZCek13VVgzZnJCTDJQdXh5Y1BuOVJxVTlNYkp4U1cwdExDeFlXNWxpemJCRzgvenFPM1hzUENvVWVGUW9GV2pWdkNuMkpKUHN2RmhGUk1jU0VBQkVSRVJFVlNML2VQWERlNXpMS2wzTVFrcGxwQ1llZ2RMTkFZbUpqaFdTQW5xNHVCZzNvQTdjK1BTRVNpV0J0WllrMXl4Wmk3Y1p0K1B2ME9WaFpsa0dIZHEzaC96b1FWNi83NGYzN0QyajdWVXVsKzFhcVVCNkdoZ2FJaTR0SEVwS1ZyaldvNXd3TGM3TWM0NjVScmFyUzBnUUE2TnkrTFE0ZFBvNlVsQlRoWElYeVpWSFB1VGJxMXFrRjU5cE9BRktUSDcxN2RrV0hkcTNoL2RjSm5Qam5ES3BWcVl3ZVhUdm01MHRIUkZRc01DRkFSRVJFUkFWaWJHU0lXVlBIS3oxRXB6RXhNc0szQTFNci83ZHYweG82T2pvd056TkZqeTRkTTgyRTB0SFJ3WlR4bzFDMWNrWFkyOW5DUUY4ZlRqV3JZOE9xSlZpOGJBMjZkK21nMUY4a0VxRzJVMDA4Zi9FS09qcGlTUFFrTURJeWhKTmpkWHpUcjNlQjNrdFpCenYwNk5JQjcwTEQwYVJSQTdnMnFKZHBaa3Q2Um9hRytIWmdYd3h5NjQya3BPUnMreEVSRldkTUNCQVJFUkZSZ1RuVnJKN2xlV05qSTN3N3NKL1FualJ1Wks1ajlleldTYWx0YTJPTmRTc1dRNVJGa2NURjgyYm1NOUxjamY2NFMwTithR2xwUVNMUlUza3NSRVJGZ1VVRmlZaUlpS2pZeWlvWlFFUkVxc0dFQUJFUkVSRVJFWkVHWWtLQWlJaUlpSWlJU0FNeElVQkVSRVJFUkVTa2daZ1FJQ0lpSWlJaUl0SkFUQWdRRVJFUkVSRVJhU0FtQklpSWlJaUlpSWcwRUJNQ1JFUkVSRVJFUkJxSUNRRWlJaUlpRlpKSTlKVGFrWkZSYW9xRVNvS0lERDhmK2hLSm1pSWhJazNFaEFBUkVSR1JDdG5iMmlxMVQ1LzNVVk1rVkJLY3lmRHpZVzlubTAxUElpTFZFNnM3QUNLaXdxQlFLQ0FTaWRRZEJoRnBvS2FOWGZIUy83WFE5dHE5RHdEUXRuVUxsTEV3VjFkWVZNeEVSRWJoekhrZjRlY2pUWk5HRGRVVUVSRnBJaVlFaUtqVXNMQ3dRR1JrSkFBZ09qb2E1dWI4eFZzZGR2MitIL2NlUEJiYVk3OGZoZ3JseTJicTkrekZTMnphdWhNQVVOYkJEcFBHamN6VCtMRnhjVEF5Tk15MVgrQ2J0OWk4ZmFmUTlwdzdJMDlKSXAvTDEvRGcwUk9NR2o0a1QvSGtoMHlXZ3IrTy80MEwvMTdCaXNWem9hZW5sMlAvdGwzN0NzZmY5TzhGOThFRHN1MGJuNUFBdVZ5ZTQzaDZ1cm9RaThXNTlrdFBXMXM3ejMwcFZiOWUzWEhxN0FXRWhvVURBR1F5R2JaNjdjRldyejFxam95S094dHJLL1RyM1YzZFlSQ1JCbUZDZ0loS0RRY0hCeUVoRUJ3Y3pJU0FHdHg3OEFpNzl4NkVRcUVBQUZTdFVnbGFXaUlFdmdrUytwaVptc0xZMkFoYnZYN0QzZnNQQVFDVksxVlE2cE5HUzFzYkR1bW16ejU4L0JRejVuaWlXK2YyY0Ivc0JyRTQrMy9HWW1OajRYdmpwdENXeStVNVB0ekd4c1ZoMWJyTjhMbDhEVURxTCthOXVuZFc2cFArQVQwblhwdlhvRnhaQjZWelVta2lSazJZaHNBM2J3RUFHN2YrRHhQSGZwK244Zkppek1RWnd0alpHVDdrR3lSSUUvRGJIOTU1SHZmTXNRT2ZHNXJHTVREUXg1VHhvekJ0OWlKMWgwSWx6SlR4bzJDZ3I2L3VNSWhJZ3pBaFFFU2xSdlhxMVhIdjNqMEF3STBiTitEazVLVG1pSXFIbEpRVVhMbDJBejZYcitIcHN4ZUlpSXFDVEpZQ2N6TlQxSEtzZ1I1ZE82Sk9MY2ZQdms5a1pCUThsNjRXa2dFQThQekZLN2lQbktEVWIvaVFiMUNtakFWdTNyNHJuRHQ4OUNRT0h6MlphVXdUWTJONDc5MEJBSGpsSDRDWjh4WWpQaUVCZnh6NkN6ZHYzOFBjbVpOZ1oydnoyYkVEZ0VSUGd2Q0lTS0c5WmZzdVZLMWNFYzYxVTMrTzByK3ZBbzB2MFlOcmZSZmhvZjM0MzJmUXRKRXJHcm5XLzZ4eHFYaXE3K0tNWlo1enNHTHRKbUdtQUZGMnJLMHNNWFhDYU5TclcwZmRvUkNSaG1GQ2dJaEtqZTdkdStQUW9VTUFnS05IajJMSUVOVlArUzVwWW1KaU1YYlNUQVFGaDJTNkZoWWVnUXYvWHNHRmY2OWdZTDllR1BadDl0UFJjeE1XSG9GcHN4ZGxxcGFkbGZ1UEhzUHY1cDE4MzhQR3hncjFYWnp4NzhkUDhKKzllSW1SNDZkaDNzekpxTy9pbk8veE1oS0x0VEZyNmdTTUdEY1o4ZkVKU0VsSmdlZlMxZGk4Ymprc3pNM3c0VU9NVW44cnl6TFEwZm4weitqYjRIZTUzbVBZdHdOeHhkY1BJZTlDQVFDcmY5bUNiUnRYNVdrSlJIN3MzNzFWT0g3NDZBbm0vN1JDYUxkdjB3cTFuVDRsZ0k3L2ZScVhybDRIQVBUdjNRTXV6clZWR29zbXErL2lqRzBiVm1HLzl4RmM5ZlhEMitBUUpFaWw2ZzZMaWdsOWlRVDJkclpvMHFnaCt2WHFEZ01Eemd3Z29xTEhoQUFSbFJyZHVuV0RXQ3lHVENiRGtTTkg0Ty92ajRvVks2bzdMTFdLaTA5UVNnWVlHaHJBeE5nWUVaR1JTRXBLRnM3L3Z0OGJWU3BWUU12bVRmTjlEN2xjanZGVFp3dWZndHJaMm1EOWlzV0lpSXJDeUIrbUNRVWV2VGF2aGJhMkZyNy9ZU3BrTWhrQXdMbTJFMVl1bVkvTFY2OExENjIyTmxiWXRmVVhhR2twYjRSam9LK1BlVE1uWTkvQnc5aSs4M2NvRkFybzZ1akEzczR1VDFQNU8vUnd5M1RPM3M0R3U3YitJclJ0YmF3dzhydHZzV3I5RmdEQWg1Z1kzTHYvRUMyYk54V1dONlJaNWprWDVjcmFDKzI4eENDUjZHSGN5Ty93NDRJbEFBQjlmWDJFUjBTcVBDSHd6YkRSd3JGQ29Wd3Z3TUhlRGc3MmRrTDc2TWxUd3ZGWExiOUVsY29WVlJxTHBqTXcwTWZRUWYweGRGQi9kWWRDUkVTVUNSTUNSRlJxbUp1Ync4UERBNXMyYlVKeWNqTG16cDJMWGJ0MnFUc3N0Uk9KUkdqM1ZVdjA3dEZGZU5oTFRFckMxaDI3Y2ZqWTMwSy93OGYrTGxCQ1FFdExDNjROWEhEODd6T3dzYmJDTXM4NU1ETXpoWm1aS1pvMStRSnZnb0pSbzFwbHhNYkZvV2IxcWxpM1lqRisyYndEYjRORE1IdmFCSWhFSWpSdDdBcGJHMnVZbTV1aFJ0WEtpSTUrRDR0c3FyRzc5ZWtKQnp0YnJQN2xWM2pPbXdGYkc2c0NmVjJ5MDdsRFc1dys1NFBvOXg4d2Erb1BxRmFsTWhRS0JmYi9lVlRvbzZ1ckF6dGI2MnpIZVBiOEZleHNiYUd0clFXRlFxR1UzR2prV2g4dG16ZEZwUXJsNE5hblo0NTFFQW9xT1RrNXgrdlpKUysrLzJHcVVwdjFBNGlJaUVvM0pnU0lxRlNaUDM4Kzl1elpnNWlZR096ZXZSdXRXclhDc0dIRDFCMlcydWhMOUxETWMwNm1kYWw2dXJvWU9Yd0lUcDI5aVBpRUJBREFpMWYrQmI1UDl5NGRjUC9oWTd3T2VJUEJ3OGRtdXU3L09nRC9uTG1RNlh5L2IwY290VVBlaGVMUjQ2YzRmT3h2SFBwOUIweE5qSld1eStWeWFHbHBvWG16eG1qWXdBWDZFZ2tBS0gxU255WXBLUm52UXNPRWRsWjliS3l5VGliTW1qb2VKc1pHd2k0QXYrN1lqVWVQbndyWG0zelJNTk9EdkxhMk5sSlNVZ0FBUDYxWWk1OVdyQVVBZE8zVURoUEdLTC9QT2RNblpubGZWVW4vSUgvbjNnTk1uam0vVU85SFJFUkVKUk1UQWtSVXFsaGJXMlBWcWxYdzhQQUFBSXdjT1JLR2hvYm8zMTh6cCt1YW1wcGtXNlJLTEJiRHdzSU04VUdwQ1lHMGFmd0ZVYVZTUmF4ZitSTzY5LzFXT0dkc2JBUVJjdC9tTDcwUE1USFpYb3RQU01EVVdRdmg0bHdMdzc0ZElDUURBTUJyODlwTS9SODlmb3B4VTM0VTJ0czJyTXAybDRINCtBUjhpSWxWT2hjVi9RRzJObFo0NmY4YWZ4NDlJWnpYMHRMQ3dINjlNbzFSbzFvVlBFeVhORWpqV0tNNlpESVprclA0K3FhOWg3d3NOL2p0RCs4c2R3Y1lQdVFidVBYdHFYUXUvWTROT1JXMEsyTmhqcEVadGxmY3ZHMW5ubXBCRUJFUlVjbkhoQUFSbFRyRGh3L0h2WHYzc0c3ZE9pUW5KOFBOelEwM2J0ekFuRGx6WUdwcXF1N3dpbzJrcEdTRWhVVUk3VW9WS256V2VCbTN5dHE5N1pkOHI0M1A3c0U0TVNrSnN4ZjhqQ2ZQbnVQSnMrZTQrK0FSNXMrYWdqTFpMQ3ZJcjVPbnoySFQxdjlsT24vbTJBRlVybGdCazM4WWhhV3JVbXNOREJuWUw4dDE5ak1tLzRCTlcvK0g1eTlmSVNVbEJWcGFXaENMdFZHamVoWDh2dDhidTM3UFBQMitzS2JrWjl6WklUc0dCdnBvM2FJWkR2MTFIRUJxVXNQQVFKOEpBU0lpSWczQmhBQVJsVW9yVjY1RVhGd2N0bS9mTHJTOXZMd3dldlJvOU96WkUvWHExY3RVdEU3VC9IUG1QQktUa29SMm05Yk5WVHArei81RFZUWldVbEt5MHZmcjBlT25HRFZoT2hiOE9CV09OYXFwN0Q3WmFmZFZTd1FFQmlFdVBoN2Z1UFhPc28rOW5RMFd6WjJlNVRVZlhDM004RDViV2pMRXJVL1BuRHNTRVJGUnFjS0VBQkdWU21LeEdGdTNia1h0MnJVeFpjb1VwS1NrSURJeUVwNmVudkQwOUlTeHNUSHM3ZTFoWldXVjdUVHlJb3ZWU0xWRjhmSWlJREFJVzczMkNHMWJHMnQwNmRoV3BmZm8yTFkxeERyNSsyZm0yTW5UV1o0M05qTEUwa1d6OGN2bUhVSlYvS2lvYUlTSFJ3QkZrQkR3WExvYUYvNjlBZ0E0Y3Z5ZlBMOHVyek1BZG01ZG4rWDVJUjdqaE9QdVhUcWdkOCt1bWZxazFWbklhdGxFWGlnVWlrK04vSzN3K0N6dmdnT3haczJhSXJ2ZnhZc1hoZVBZMk5nY2VoSVJFV2tPSmdTSXFOUVNpVVNZTUdFQ09uVG9nT25UcCtQbzBVOVY0bU5pWXZEa3lSTThlZkpFalJHbWF0T2xUNUhlTHl3OEFqUG5MUmFLQ1lyRjJwZ3hlUnowZEhXTE5JNzgwdGJXeHZneEhqQXpNOEh1dlFjeDV2dGhhTjZzY1o3VzN3TlpienNJQUNiR3h2aGoxeFowYU5zS0FZRkIrQ0ZkM1FGVitYWmdQM3c3c0IvQ3dpTXdZT2pJVE5jZDdHeHpIY1BZeUREYmZsTi9YSWhiZCs3bEtaYU1TWXE0K0hqaFdGOVBrckY3b1hsODd5WW1UdlF0c3Z1bDkvejVjN1hjbDRpSXFMaGhRb0NJU2oxSFIwY2NPWElFZm41K09IRGdBTHk5dlRYMmdTRGtYUmltekpvdlZOOFhpVVNZTW40MGFqdlZWUG05L2o1elh1VmpBc0NRYi9xallYMFgxSEtzb2JJeGRYUjBvS09qQXdQOXJCK0lqWXdNWVc1bUtoUUhURi9RTUwybzZQZkNzVmlzM3BrbmVmWHUzYWVkR0l5TThsZnpnWWlJaUVvMkpnU0lTR00wYk5nUURSczJ4TktsU3hFZkg0K2dvQ0NFaElRSVc4V3BpK2VLRFVWeW42QzN3Wmd5YXdIQ3dsTUxDV3ByYTJQYXhERm8wMHExdFFQU0hQN2pmeW9yS3BoZVltSWkvcjE4RGVabVpyQzNzOG0wbldCeXNnd2g3MEtGdHA2dUxxeXRMYk1kejhqSUtOZDdUaGd6QW0xYnQ4Q3kxYjlBTGxmZzEvVXJZR0NnWEVUeDBoVmZ6UDlwaGREdTFiMUxydU9xeWlDMzN1amNvWTNRVnNnVndyYUg1bWFtR0QzQ1BkdlgrdDI2SXh4WHJGQ3U4SUxNUUYvZkVOcEZtSCtJam80V2p2UHlQU2NpSXRJRVRBZ1FrVVl5TURCQXRXclZVSzFhNGE4L3owMVJKQVQ4QXdJeDdjZUZpSXhLZlNqU2wwZ3diOVprTkt6dlVtajNIRHg4Ykw2M0hjd0x2MXQzY1BEd01SdzhmQXlPTmF0ank3b1YwTlhWRWE3L3VtTTM5bnNmRWRwVEpveEc2eGJOaExaQ29ZQklsUGU0WXVQaUVCY1hqN21MbGduYkl2NjBZaTBXelprdWpCTWQvUjdyTm0wVFhtTmpiWVZCQTRwdUtVamRPclZ3NlBBeHZBc05nNkdoQVFhNTlSRVNBdnI2RXFYM0R3QVZ5NmMrK0p1WUdPUFBJNSsyVkx6cTZ3ZHpNN01paWZtTDVtMExiWmVGckxScTFVcW9JMUMxYXRVaXV5OFJFVkZ4cHRrbHRvbUlOTUR6RjY4d2VjWThJUmxnWm1hS2xUOHZLTlJrQUFERXhNVGlRMHhNdnY3TGk4dFhieWkxMHljREhqOTlqb09IandudGRsKzFFQjZHSHp4Nmdra3o1bUhMOWwxNWZnOXhjZkdZUHRzVGdXK0NNSGJrTU9IOHRldi9mWnd0SUVkaVlpTG1lQzRUdnI1YVdscVlNWGxjcG0wWXN5T1R5YkI5NSs5NC91SlZudVBLeXRrTC84TDd5QW1jUEhWTzZmemI0SGRvMjdVdjJuYnRDOCtscXdFQTJ6YXV3cm9WaXlFV2l4RWVFU24wUFhqNEdFTER3akRhdzczQVJRcUppSWlvNU9BTUFTS2lVdXpSNDZlWU9lOG54TWJGQVFBYzdPM3c4OElmWVdkcmsrUHJMbDN4eGRxTld5RlhLREJ4ekFoODJiUlJudTZYL2hQZmlNZ285UDkyaE5BK2ZYUi9way9tWStQaWxMWW5QT0g5dTlJRGZrWnl1UnpYcnY4bnRGczFiNm8wbHVmUzFaREw1UUFBTzFzYmpCczVIQURnZC9NMlpzeGREQUM0ZS84aGFqdlZ6Tk43bXJWZ0NaNDhlNDdYZ1VIbzNhTUxIajUraXNOSFQ2YStuM00rZVA4aEJyR3hjWGowK0tud210RWVRMUdubG1PdVl3UEFpMWYrV0xacUExNjg4b2VUWTNWVXJWSXBUNi9MU29KVUNnQzVicWVwVUNodzFkY1BtN2J0UkhESU93Q3BCUXV0TEMzeDB2ODFRdDZGWWVhOHhXamZwaFZHanhpYTcyVWZSRVJFVkhJd0lVQkVWSXBObTcxSWVGQUVVaDhhWjgzL0tkdithWjhLci81bEM5NS9TUDNFZnMzR3JiaytQQWUrQ2NwMDd1NzlSOEt4cnE0TzNnUzl6ZFFuYmFlRE5HL2V2b1dPV1BtZkptc3JTK2pwNlFFQTdqOThMTXdrRUlsRWFQbGxFd0NwaVlJbHk5Y0p0UU1NRFBUaE9YZUdzTTYvWVgwWE5HdjhCUzVmdXc0QVdMWm1BeXBWTEE4SGU3c2MzOWVEaDQ4QkFBOGZQMFh2SGwwdzJtTW93c01qY09scTZqalgvVzRwOVhmcjJ4TTl1M1hLY2N6MFJrK1lJZFN3Q0EwTnovUHJzcEkyUXlFMExCenJOMjhYemx0YldXTHBvdGxRS0lERHgwNWkyS2dKQ0h6ejZYc2hGb3Z4NC9TSnFPMVlFeit2V285TFYxSXIvNTg2ZXdHMzd0eUQ1OXdacUZLNTRtZkZSa1JFUk1VVEV3SkVSS1ZZK21RQUFFUkdSaUV5TWlyM0Y2YjdKRi94OFJQM25MaVBuSkRqOWFTazVGejdBTUNJc1ZNeW5WdTVaRDdxMXFrRkFEaC84Ykp3dnBaakRWaVdzWUJDb2NDcWRadmg2M2Z6WStnaS9EaHRBaXFVTDZzMHpxUWZSdUxSazZlSWpJcEdmSHdDRmk1WmhRMnJmMWJhRFNBbEpmTjcxZGJXUm1QWEJnQlNQMzN2MzZjbi9HN2RnVlNhcU5UUHhOZ1l0UnhyUUM2WFovc3BmY1lDbG1sdHNWZ2JacVltV1g5UjhpQXErajNpNGo1dEgzanM1R25oV0N6V1JybXlEZ0JTdjJaSGp2K2pGUFBzNlJOUTM4VVpBREJ2NW1UOHVtTTNEdnladWtXbnJZMDF5anJrbkRRaElpS2lrb3NKQVNJaXltVDhhQStzM2JnVlVDZ3didFJ3ZFljREFKREpVbkR4MGxXaDNhekpGd0NBbjVhdnhYbWZUNGtDQXdOOS9MYnZFSGJzMm91a3BHUklwVkpJcFZJa1NCTWhrOG1FZmk5ZStXUFB2b01ZT3FpL2NPN1Y2d0NsZStycTZtRHVqTWx3ckZrZEowK2R3Nm16RjNEdndTTms1VU5NRE9Zc1hBcFRVeE0wK2FJaDZ0V3RqVnFPTldCamJTVXNsVWoveVh5YUN1WExZc2JrY2FoV3BYSUJ2aXFwN3FlTFNTeldoa3oyS2ZFUS9mNER2SStjZ0ZQTjZuQnQ0SUllWFR2aXIyTi9vM1dMWmhnNWZBaktXSmdyalRWaTJHQVlHaHJnMHRYcm1EOXJDclMxK2F2QzU0aVBUOEIrN3lPNGN1MEczb2FFWkVva1VmRW1rZWpCM3RZV1RSdTdvbCt2N3BsMkZ5RWlLdW40cnp3UlVTbFcwQ3J1TFpvMVJvdG1qZk45SDVrc0JYOGNQSXlkdis4WDF2THI2T2hnODlwbG1UNnhCL0pYUStENmY3ZVVDZzgyYmRSUUdDTzl1TGg0UEV5M3BqOG5ldy84aWVaTkd3bFQ0dE1YMkpOSTlPRFdweWQrKytNUW5qeDdJYnlmOU94c2JhQ2xwWVdndDhIQ3VmZnZQK0R2MCtmdzkrblU0bjY5ZTNiRnFPRkRBQUQzSHoxV2VuM25EbTB3NXZ0aDBOUFZ6Vk84MlRsOTNrYzRIdlA5TUFRRkJjUDd5QW5JNVhMRXh5ZGc0NjllbVY1ejhkSlZYUGozQ29EVXVnSlo2ZjNOZDVnN2MzSytmaGJvazV1MzcyTEYyazBJRGZ1ODVTQ2tQbEpwSWw3NnY4WkwvOWM0ZGZZQ3Bvd2ZKY3lvSVNJcURiakxBQkVScWNUN0R6RVlPM2ttdlBic0V4NmVKUkk5eko4MUpjdGtRSDZkdmZDdmNGeXVySU93L3YvcmJwMXpmYTJPamc2TWpZMWdXY1lDRHZaMkVIK3NVNUNTa3FLMFhXRGZyN3VoZXRYS2tFajA4TlA4V1hEcjB4UHhDUW1aa2dFR0J2cjRkbUJmYk51NEN0czNyc2E0a2QvQjFzWXEwMzFOakkweHlPM1Q5b01EKzM2TmloWEtRMGRIQjFNbmpNR2tjU00vT3hrQVFHbGF2MnY5ZWhnNWZBZzJyMXVHbHMyYlFsdGJPOHZYeU9WeUtCU0tiSk1CYWZFM2ErejYyZkZwb3B1MzcyTGE3RVZNQnBRaW9XSGhtRFo3RVc3ZHVhZnVVSWlJVklZekJJaUlTQ1ZNVFl5eGV1bEM3RHQ0R0FmL1BBYlhCaTc0ZnRqZ0hIYzAwTmJXUnZXcW42YkthMm1Kc3UwNzd2dGhjSEd1aFRQbi8wVWRwNXJDZWRjR0xoZzc4anNZR3huQ3hOZ1lSa2FHTURJMGdMNitQZ3owOVNHUjZHVmEwNy9yOXdQWXZmY0FPclpyRGZkQmJrcnh6Smo4QThMQ0krQmMyd2tBTUdhRU82Yk5YZ1FnOWNHN1k3dXYwS1ZqT3hnYmZhcSszNk5yUjNUcjNCN1hyditITStkOTRPdDNDNG1KaVhEcjAxT3BuNTZlSHViTm5JVHdpRWpVcTFzbnR5OXBubzF3SHd5cE5CR3YvQU9FeEVUbGloVXdaL3BFeE1iRjRmYWQrM2dURkl3UE1UR0lUMGhBVWxJeTVISzVrQlNRS3hUQXgrUkErdlJBemVwVnMwMG9VUGJpNHhPd1l1MG1kWWRCaFdUNW1vM1l0bUVWbHc4UVVha2dVdVQwMFFBUkVSVzZ0bDM3S3JVTE9zMi9PRWxPVG9hT1R2YmJCMzR1aFVLUmFRdkQvRWhLU2tiUTIyQlVxbGcrVC8yUG5Ud054NXJWVUtWU3hUejFUMDVPeHYySFQrRGtXUDJ6WmdDazM3M0J4TVFFcGliRzJmYVZ5K1Y0Ry95dVdCY0JWT2ZQZXF0V3JYRHg0a1VBd1BuejU5R3FWYXRDdTlmLzl2eUJQZnNPQ20yeFdBejN3VzVvMTdvRkxETFViS0RpTFRJeUNxZlArOEJyOXo2bEdpU0QzUG9vMVI4aElpcnVSTm44NHNRWkFrUkVwSEtGbVF3QThGbkpBQ0MxV0dCZWt3RUEwTFZUdTN5TnI2T2pnM3AxYStjM3JFelNkZ2ZJQ3kwdHJXS2RETkFrVjY3ZFVHcTdEM1pELzk0OTFCUU5mUTRMQzNQaGU3ZlZhNDl3L3Fxdkh4TUNSRlFxc0lZQUVSRVJrUXE5RFFsUmFyZHIzVUpOa1pDcXRNM3dQWHdiSEpKTlR5S2lrb1VKQVNJaUlpSVZ5cmkxSUpjSmxId1p0K2RNa0VyVkZBa1JrV294SVVCRVJFUkVSRVNrZ1pnUUlDSWlJaUlpSXRKQVRBZ1FFUkVSRVJFUmFTQW1CSWlJaUlpSWlJZzBFQk1DUkVSRVJFUkVSQnFJQ1FFaUlpSWlJaUlpRGNTRUFCRVJFUkVSRVpFR0VxczdBQ0lpSWlJcStSNDlmb3JLbFNwQVQwOHYwN1c0dUhnWUdob29uZk4vSFFCcFloSWM3TzFnYkdSWW9Idkd4TWJoMU5rTFFydDNqeTRGR29lSVNGTXhJVUJFUkVSRW55VThJaExqcHZ3SWJXMXQ5T3pXQ2FPR0R3RUEvTHF3Ylg4UEFBQU9Na2xFUVZSak42NzQzc0NIRDdFNHNHY3J0TFcxaGRkczM3a1hWNi83UVZ0YkczL3U5WUtCZ1g2Kzd4c2RIWTFOVy84bnRKa1FJQ0xLSHlZRWlJaUlpSW94bVV3R244dlg4TzhWWHp4Ny9nSlJVZStoZ0FMV1ZwWm9XSzh1K256ZERiWTIxbW9iRHdEdTNuOElBRWhKU1VGWkJ6dmhmT0NidDNnVEZBd0ErTy9XWFh6UnNCNEFRS0ZRNFA3RFJ3Q0FXbzQxc2t3R3hNVEU0dURob3puZTk4T0hXS1cyMSs2OU9mWnYzNllWSE96dGN1eERSS1JKbUJBZ0lpSWlLcWJldi8rQU1aTm1JdVJkYUtacmI0S0M4U1lvR1ArY3VZQzVNeWZEdFlGTGtZK1h4dmZHVGVINDJmTlh3b041azBZTmNQVzZId0RBNTlKVjJObGF3MzNrQktYWDNyMy9FRzI3OWxVNjE2bjlWM0RyK3pWKys4TTd6ekVBeUxWL2JTZEhKZ1NJaU5KaFVVRWlJaUtpWWlvMlBsN3A0ZDNZMkFoMnRqWVFpejlOdlUrUVNyRm82U3BFUjc4djh2R0ExQmtIMS8wK0pRUk8vSE1Hdi8zaGpkLys4RVlqMXdiQytXdCtOeUdYSy9JMEpoRVJGUTNPRUNBaVVqT0pSQTlTYWFMUWpveU1nb1dGdVJvaklsSzlpTWdvcGJhK1JLS21TRW9lTFMwdGRHci9GWHAxNzRJSzVjc0NTQzJtdDNUVmVseTcvaDhBSUQ0K0FXY3YvSXZlUGJzVytYaVhyMTVIVEd4Y2x0ZktXSmlqcklNZDNnUUZJenI2UGQ2OGZZdE83Yi9DRlY4L3ZILy9BVWFHaG1qZXJGR20xOVdwNVFnSE8xdWNPWFlneDNzSHZnbFNtbkdRVzM4aUlsTEdoQUFSa1pyWjI5cmlwZjlyb1gzNnZBLzY5KzZoeG9pSVZPL01lUitsdHIyZHJab2lBZVJ5dWRydW5WOEcrdnBZOGRNOE9OZDJVanB2YkdTSTBSN3V3Z004QUx6eUR5ank4UURneUlsVEFBQkRRd1BzL2Q5bUdPZ3Ixd09vVjdjT0RBd00wS0pwWXpqV3FJNUdEUnZnZ3M4VkFNQVhydlV3K1lkUjJZNGRHUldOdjQ2ZHpQWjZmbW9JZE9uWUR0Wldscm0rSHlJaVRjS0VBQkdSbWpWdDdLcVVFUERhdlE4QTBMWjFDNVRoVEFFcTRTSWlvM0Rtdkkvd2M1Mm1TYU9HUlJxSHBlV25CMEYvZi84aXZmZm5NRGN6aGJtWmFaYlhNajdjeWxKU2lueThSNCtmNHM2OUJ3QlNad1BzL3YzVEovUmRPN1dEZzcwZHhvMzhEbHBhbjFhcDNyMy9FQWxTS1FEQXFXWU5vWDVBcis2ZE1YcUV1OUw0VVZIUithb2prRk5mMXdiMW1CQWdJc3FBQ1FFaUlqWHIxNnM3VHAyOWdOQ3djQUNwNjNHM2V1M0JWcTg5YW82TXFIRFlXRnVoWCsvdVJYcFBaMmRuSERwMENBQnc3ZG8xREJzMnJFanZYeGlDUTBLVTJoVXJsQ3Z5OFlMVDFTTUlDQXhDUUdDUTBIWnQ0QUlIZXp1bFpBQUFYUGU3SlJ3M2NIRXVhTGhFUktRQ1RBZ1FFYW1aZ1lFK3Bvd2ZoV216RjZrN0ZLSWlNV1g4cUV6VHlndmJnQUVETUgvK2ZDZ1VDbmg1ZVdIczJMRndkaTdaRDZOL0hmOUhPTmJTMGtMTEw1c1UrWGlPTmFwbGUrMzVTLzlNZjYrZE9YWUFWM3h2QUFES2wzT0FwYVZGanVOWHFWd3h4N29BckNGQVJQUjVtQkFnSWlvRzZyczRZNW5uSEt4WXUwbVlLVUJVMmxoYldXTHFoTkdvVjdkT2tkKzdXclZxR0RwMEtMeTh2Q0NUeWRDdVhUdXNXN2NPZmZyMGdiYTJkdTRERkRPMzd0ekhYOGYrRnRvZDI3V0duYTFOa1k5bloyc0RHMnNyckZtMkNBT0dqZ1FBdEcvVEN0TW1qc0dMbC81WnZpWnRGa0ZBWUJDNjlSa3NuUGMrY2dMZVIwNEFBTWFQOFVCQ3ZCUng4VmtYSzB5VG54b0NhZHdIRDhpMUR4R1JwbUJDZ0lpb21LanY0b3h0RzFaaHYvY1JYUFgxdzl2Z0VHR2RMVkZKcFMrUndON09GazBhTlVTL1h0MWhZRkMwTXdQU1c3Tm1EZno4L0hEdjNqMkVob2JDemMwTkVva0VqbzZPTURFeFVkbDl4RVpXS2hzcks2LzhBN0J3eVFvb0ZLbGIrTm5hV0dQRXNNRzV2S3J3eHBzd1pnVDA5VFB2R2lFV2kyRmpiWVh3aUVpazVLRWVRVWJlUjQ0alBDSXlYNi9KUzcwQkpnU0lpRDVoUW9DSXFCZ3hNTkRIMEVIOU1YUlFmM1dIUWxUcW1KaVk0T3pacytqWnN5ZXVYRW10Y2krVlNuSHIxcTFjWHBrL2JicjBVZWw0NmZrSEJHTHE3SVhDTm45R2hvYnduRGNEUm9hR2FobnZ5YlBudUhQdkFmeHUzaGJPUFgzK0V0dis5eHZNekV6eDI0Nk5jQjg1SG9GdjNnclhPN1gvU2poT1NaSGoxTmtMQUlDSzVjdkJzV2JxRW9RSzVjb1c2UDBRRVZIK01DRkFSRVJFR3NQS3lnb1hMMTZFbDVjWDFxOWZqM3YzN3FrN3BEeDc4Y29mMDM1Y2lQY2ZZZ0FBeHNaR1dMcG9EaXFXTDFneFFWV005K0xsYSt3N2VGanBuUC9yQVBpL0RrQzVzdmJvMDdOcnB0ZWszMll3UVNvVkVnTDFYZW9vN1RLd2IrZVdMTzk1OGRKVkxGK3pBVkpwWXFacms4WjlqODRkMmdydGdNQWdMRml5QXM2MW5EQitqRWVlM3hjUmthWmdRb0NJaUlnMGlsZ3Nob2VIQnp3OFBCQVVGSVNBZ0FBa0ptWit1Q3dvenhVYlZEWldtcWZQWDJMNm5FV0lpVWxkTTI5WnhnSkxGODFCaGZJRit5UmQxZVBseDhwMW00VGpsQlM1Y0h6ejlqM2htb1dGT2R3SHVTbTlMams1R1R0MjdjV0JQNDhLNXh6c2JER3dmMjhzWDVQNk5kKzhmUmZxMUhKQ3ViTDIrUHYwT2Z5eVpRZWswa1M4RG5nRDF3WXVhTnJZdFREZkdoRlJpY09FQUJFUkVXa3NCd2NIT0RnNHFIUk1WU2NFSGo5OWpobHpQQkVibHpxdDM4SGVEc3M4NThER3VtQzFDbFE1WHVjT2JkQzVReHZFeHNXaFovK2hBRDRWRmN6T3lWUG5zanp2SHhBSS80QkFBRUM1c3ZaS0NZRUhqNTVnMWZyTmVCM3dSamduRW9td2F1bENsTEV3eDVWck4zRDUyblhFeHlkZzF2eWZVTDZjQTN4djNCVDZHaG9hSUNJcUt0L3ZqNGlvdEdOQ2dJaUlpS2lZZXZEb0NXYk9XNHo0K0FRQVFOVXFsZkR6Z2g5aFptYWE0K3N1WGZIRjJvMWJvUUF3WWJRSHZtemE2TFBHVTVlM3dlL2d0WHN2enZ0Y3puUk5KQktoaklVNWdOU2xBaytmdjBCWWVBU0NROTRoT09RZEFFQXMxa2JYanUwd2VHQS9tSm9ZRjJuc1JFUWxBUk1DUkVSRVJNWFVqRG1lU3J1TnZILy9BUk5uek0yeWI4UDZMaGp6Y1EzKzZsKzJDTFVCVm0vNFZVZ0lGSFM4L1BvUUU0Tzc5eC9oeXlaZlpMcDI1dGdCNFRoQktoVzJIdXpWdmJOUVF5QkJLc1hpWld0dzhkSlZ5T1dmbGhXSVJDSmhONFQwVEUxTjREbDNCaWJPbUNza093Q2dhNmYyR0RWOFNJbmNXcEtJcUNnd0lVQkVSRVJVVEdYY2VqUXNQQ0xidmhVcmxQL1VFSWxVTzE0K1BIL3hDc05IVDBLRGVzNHdNelVSUHEwSGdCdi8zWVpyQTVkY3g1RG82ZUgrdzhkS3lZQXFsU3BpelBmdW1EUmpubkJPTHBmajRlT244TDF4RTlmOWJrRXFUWVJsR1F0aHU4TERSMC9pMm5VL2ZOMnRNNzVxMVJ6bXhYUW1CQkdSdW1pcE93QWlJaUlpVXEzeG96MWdhbW9DVXhOampCdjVYYUhmTHlIaFU2TGhwZjlyUkVaRjQzVmdFQll1V1FtWkxFVzRObS94TXV6Ni9RQ0Nna09nVUNnZzF0WkcremF0MEw1Tks5U3NucnJsb0VLaFFIS3lEQzIvYkFJQU1EY3p4ZGlSMzJIVDJxVXdOaklTeHBMTDVlZzljQmdtVEp1RHZRZit4SXRYL3REVjFjSEcxVCtqbG1NTm9WL0l1ekJzMnJZVC9RWjdZT0wwdVptU0lrUkVtb3d6QklpSWlJaUtxZlRUNi9PalJiUEdhTkdzc2NyR3k4M2QrdytWMmxwYVd2anc0UU1pbzZJQnBPNEdFQlFjZ3FTa1pPejZmVDkyL2I0ZjJ0cmEwTkZKL1ZWVUxwZmozTVYvc1dUbE9pZ1VDaGdZNk9QbkJiTmhabWFLcjd0MWdwNmVIZ0RnOVBtTFN2ZUppWTNMZEY4TEMzT3NXYllJM244ZHgrNjlCNFhpaVFxRkFxMmFONFcrUkZJb1h3TWlvcEtJQ1FFaUlpSWkraXpwdDIyMHNiYkNyS25qb2E4dndmZmpwc0xBUUI4cmYxNkFveWYrd2UvNy94UnFBS1NrcENBbEpTWEw4ZW81MTRHVFkzVTRPVlpYT3QrNWZWc2NPbnhjNlhVVnlwZEZQZWZhcUZ1bkZweHJPd0ZJclRYUXUyZFhkR2pYR3Q1L25jQ0pmODZnV3BYSzZORzFvNnJmT2hGUmljYUVBQkVSRVJGOWxzNGQydUxDdjFlUmtwS0MrYk9td05nNGRXcC9oemF0NEZpek9pekxXTUI5OEFBMGE5SUlwODlkeEl1WC9vaCsveDR5bVF3aWZLeDNJQklKcFErYU5uYk44ajVsSGV6UW8wc0h2QXNOUjVOR0RlRGFvSjZ3MDBCV2pBd044ZTNBdmhqazFodEpTY2txZmM5RVJLV0JTSkZWcVZZaUlpSWlLcEMyWGZzcXRRdHJtbjV4RXhrVkRTTkRRK2pxNmdqblltSmlZV1JrQ0ZFMlJRNUxFazM5dmhKUjZTREs1aTlpemhBZ0lpSWlvczltWVc2VzZWemFUQUVpSWlxZXVNc0FFUkVSRVJFUmtRWmlRb0NJaUlpSWlJaElBekVoUUVSRVJFUkVSS1NCbUJBZ0lpSWlJaUlpMGtCTUNCQVJFUkVSRVJGcElDWUVpSWlJaUlpSWlEUVFFd0pFUkVSRVJFUkVHb2dKQVNJaUlpSVZra2owbE5xUmtWRnFpb1JVSlNMRDkxQmZJbEZUSkVSRXFzV0VBQkVSRVpFSzJkdmFLclZQbi9kUlV5U2tLbWN5ZkEvdDdXeXo2VWxFVkxLSTFSMEFFUkVSVVduU3RMRXJYdnEvRnRwZXUvY0JBTnEyYm9FeUZ1YnFDb3NLSUNJeUNtZk8rd2pmd3pSTkdqVlVVMFJFUktvbFVpZ1VDblVIUVVSRVJGUmF4TWNuWVBpWVNRZ05DMWQzS0ZRSWJLeXRzSFhEU2hqbzY2czdGQ0tpUEJPSlJLS3N6blBKQUJFUkVaRUtHUmpvWThyNFVlb09nd3JKbFBHam1Bd2dvbEtETXdTSWlJaUlDc0hOMjNleFl1MG16aFFvSmF5dExERjF3bWpVcTF0SDNhRVFFZVZiZGpNRW1CQWdJaUlpS2lUeDhRblk3MzBFVjMzOThEWTRCQWxTcWJwRG9uelFsMGhnYjJlTEpvMGFvbCt2N2pBdzRNd0FJaXFabUJBZ0lpSWlJaUlpMGtDc0lVQkVSRVJFUkVSRUFpWUVpSWlJaUlpSWlEUVFFd0pFUkVSRVJFUkVHb2dKQVNJaUlxTC90Mk1IQWdBQUFBeUQvSzN2OFJWR0FCQWtCQUFBQUNCSUNBQUFBRUNRRUFBQUFJQWdJUUFBQUFCQlFnQUFBQUNDaEFBQUFBQUVDUUVBQUFBSUVnSUFBQUFRSkFRQUFBQWdTQWdBQUFCQWtCQUFBQUNBSUNFQUFBQUFRVUlBQUFBQWdvUUFBQUFBQkFrQkFBQUFDQklDQUFBQUVDUUVBQUFBSUVnSUFBQUFRSkFRQUFBQWdDQWhBQUFBQUVGQ0FBQUFBSUtFQUFBQUFBUUpBUUFBQUFnU0FnQUFBQkFrQkFBQUFDQklDQUFBQUVDUUVBQUFBSUFnSVFBQUFBQkJRZ0FBQUFDQ2hBQUFBQUFFQ1FFQUFBQUlFZ0lBQUFBUUpBUUFBQUFnU0FnQUFBQkFrQkFBQUFDQUlDRUFBQUFBUVVJQUFBQUFnb1FBQUFBQUJBa0JBQUFBQUFBQUFBQUFBQUFBQUFBQStEQWRwL3dMc25PaHZnQUFBQUJKUlU1RXJrSmdnZz09IiwKCSJUaGVtZSIgOiAiIiwKCSJUeXBlIiA6ICJtaW5kIiwKCSJWZXJzaW9uIiA6ICIxOCIKfQo="/>
    </extobj>
  </extobjs>
</s:customData>
</file>

<file path=customXml/itemProps10.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6464</Words>
  <Application>WPS 演示</Application>
  <PresentationFormat>宽屏</PresentationFormat>
  <Paragraphs>518</Paragraphs>
  <Slides>27</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25</vt:i4>
      </vt:variant>
      <vt:variant>
        <vt:lpstr>幻灯片标题</vt:lpstr>
      </vt:variant>
      <vt:variant>
        <vt:i4>27</vt:i4>
      </vt:variant>
    </vt:vector>
  </HeadingPairs>
  <TitlesOfParts>
    <vt:vector size="63" baseType="lpstr">
      <vt:lpstr>Arial</vt:lpstr>
      <vt:lpstr>宋体</vt:lpstr>
      <vt:lpstr>Wingdings</vt:lpstr>
      <vt:lpstr>Times New Roman</vt:lpstr>
      <vt:lpstr>微软雅黑</vt:lpstr>
      <vt:lpstr>等线</vt:lpstr>
      <vt:lpstr>Arial Unicode MS</vt:lpstr>
      <vt:lpstr>等线 Light</vt:lpstr>
      <vt:lpstr>Calibri</vt:lpstr>
      <vt:lpstr>Office 主题​​</vt:lpstr>
      <vt:lpstr>1_Office 主题​​</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清风 .</cp:lastModifiedBy>
  <cp:revision>802</cp:revision>
  <dcterms:created xsi:type="dcterms:W3CDTF">2019-06-03T14:06:00Z</dcterms:created>
  <dcterms:modified xsi:type="dcterms:W3CDTF">2022-11-16T12:26:03Z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71859FA7A60945768F6F1446490B612B</vt:lpwstr>
  </property>
  <property fmtid="{D5CDD505-2E9C-101B-9397-08002B2CF9AE}" pid="3" name="KSOProductBuildVer">
    <vt:lpwstr>2052-11.1.0.12763</vt:lpwstr>
  </property>
  <property fmtid="{D5CDD505-2E9C-101B-9397-08002B2CF9AE}" pid="4" name="KSOTemplateUUID">
    <vt:lpwstr>v1.0_mb_qabxq8x8QkFGFQ2TuvFb1g==</vt:lpwstr>
  </property>
</Properties>
</file>