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76" r:id="rId5"/>
    <p:sldId id="279" r:id="rId6"/>
    <p:sldId id="402" r:id="rId7"/>
    <p:sldId id="403" r:id="rId8"/>
    <p:sldId id="405" r:id="rId9"/>
    <p:sldId id="404" r:id="rId10"/>
    <p:sldId id="418" r:id="rId11"/>
    <p:sldId id="407" r:id="rId12"/>
    <p:sldId id="408" r:id="rId13"/>
    <p:sldId id="410" r:id="rId14"/>
    <p:sldId id="409" r:id="rId15"/>
    <p:sldId id="411" r:id="rId16"/>
    <p:sldId id="412" r:id="rId17"/>
    <p:sldId id="419" r:id="rId18"/>
    <p:sldId id="420" r:id="rId19"/>
    <p:sldId id="413" r:id="rId20"/>
    <p:sldId id="421" r:id="rId21"/>
    <p:sldId id="423" r:id="rId22"/>
    <p:sldId id="424" r:id="rId23"/>
    <p:sldId id="414" r:id="rId24"/>
    <p:sldId id="415" r:id="rId25"/>
    <p:sldId id="416" r:id="rId26"/>
    <p:sldId id="425" r:id="rId27"/>
    <p:sldId id="282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0" userDrawn="1">
          <p15:clr>
            <a:srgbClr val="A4A3A4"/>
          </p15:clr>
        </p15:guide>
        <p15:guide id="2" pos="3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340"/>
        <p:guide pos="3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210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../media/image13.png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image" Target="../media/image3.png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110.xml"/><Relationship Id="rId2" Type="http://schemas.openxmlformats.org/officeDocument/2006/relationships/tags" Target="../tags/tag96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image" Target="../media/image24.png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image" Target="../media/image23.png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image" Target="../media/image3.png"/><Relationship Id="rId4" Type="http://schemas.openxmlformats.org/officeDocument/2006/relationships/tags" Target="../tags/tag113.xml"/><Relationship Id="rId3" Type="http://schemas.openxmlformats.org/officeDocument/2006/relationships/image" Target="../media/image25.png"/><Relationship Id="rId2" Type="http://schemas.openxmlformats.org/officeDocument/2006/relationships/tags" Target="../tags/tag112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8.png"/><Relationship Id="rId12" Type="http://schemas.openxmlformats.org/officeDocument/2006/relationships/tags" Target="../tags/tag118.xml"/><Relationship Id="rId11" Type="http://schemas.openxmlformats.org/officeDocument/2006/relationships/image" Target="../media/image27.png"/><Relationship Id="rId10" Type="http://schemas.openxmlformats.org/officeDocument/2006/relationships/tags" Target="../tags/tag117.xml"/><Relationship Id="rId1" Type="http://schemas.openxmlformats.org/officeDocument/2006/relationships/tags" Target="../tags/tag11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image" Target="../media/image3.png"/><Relationship Id="rId2" Type="http://schemas.openxmlformats.org/officeDocument/2006/relationships/tags" Target="../tags/tag120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0.png"/><Relationship Id="rId12" Type="http://schemas.openxmlformats.org/officeDocument/2006/relationships/tags" Target="../tags/tag128.xml"/><Relationship Id="rId11" Type="http://schemas.openxmlformats.org/officeDocument/2006/relationships/image" Target="../media/image29.png"/><Relationship Id="rId10" Type="http://schemas.openxmlformats.org/officeDocument/2006/relationships/tags" Target="../tags/tag127.xml"/><Relationship Id="rId1" Type="http://schemas.openxmlformats.org/officeDocument/2006/relationships/tags" Target="../tags/tag11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png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32.png"/><Relationship Id="rId2" Type="http://schemas.openxmlformats.org/officeDocument/2006/relationships/tags" Target="../tags/tag130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image" Target="../media/image31.png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3.png"/><Relationship Id="rId2" Type="http://schemas.openxmlformats.org/officeDocument/2006/relationships/tags" Target="../tags/tag147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4.png"/><Relationship Id="rId12" Type="http://schemas.openxmlformats.org/officeDocument/2006/relationships/tags" Target="../tags/tag155.xml"/><Relationship Id="rId11" Type="http://schemas.openxmlformats.org/officeDocument/2006/relationships/image" Target="../media/image33.png"/><Relationship Id="rId10" Type="http://schemas.openxmlformats.org/officeDocument/2006/relationships/tags" Target="../tags/tag154.xml"/><Relationship Id="rId1" Type="http://schemas.openxmlformats.org/officeDocument/2006/relationships/tags" Target="../tags/tag14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image" Target="../media/image35.png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image" Target="../media/image3.png"/><Relationship Id="rId2" Type="http://schemas.openxmlformats.org/officeDocument/2006/relationships/tags" Target="../tags/tag157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tags" Target="../tags/tag15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image" Target="../media/image3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36.png"/><Relationship Id="rId3" Type="http://schemas.openxmlformats.org/officeDocument/2006/relationships/tags" Target="../tags/tag173.xml"/><Relationship Id="rId2" Type="http://schemas.openxmlformats.org/officeDocument/2006/relationships/image" Target="../media/image3.pn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tags" Target="../tags/tag17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image" Target="../media/image37.png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8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image" Target="../media/image3.png"/><Relationship Id="rId1" Type="http://schemas.openxmlformats.org/officeDocument/2006/relationships/tags" Target="../tags/tag19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3.png"/><Relationship Id="rId3" Type="http://schemas.openxmlformats.org/officeDocument/2006/relationships/tags" Target="../tags/tag199.xml"/><Relationship Id="rId2" Type="http://schemas.openxmlformats.org/officeDocument/2006/relationships/image" Target="../media/image38.png"/><Relationship Id="rId1" Type="http://schemas.openxmlformats.org/officeDocument/2006/relationships/tags" Target="../tags/tag198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05.xml"/><Relationship Id="rId5" Type="http://schemas.openxmlformats.org/officeDocument/2006/relationships/image" Target="../media/image39.png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image" Target="../media/image3.png"/><Relationship Id="rId1" Type="http://schemas.openxmlformats.org/officeDocument/2006/relationships/tags" Target="../tags/tag20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1.png"/><Relationship Id="rId6" Type="http://schemas.openxmlformats.org/officeDocument/2006/relationships/tags" Target="../tags/tag209.xml"/><Relationship Id="rId5" Type="http://schemas.openxmlformats.org/officeDocument/2006/relationships/image" Target="../media/image40.png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image" Target="../media/image3.png"/><Relationship Id="rId1" Type="http://schemas.openxmlformats.org/officeDocument/2006/relationships/tags" Target="../tags/tag20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3.svg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image" Target="../media/image5.png"/><Relationship Id="rId6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25.xml"/><Relationship Id="rId20" Type="http://schemas.openxmlformats.org/officeDocument/2006/relationships/image" Target="../media/image6.png"/><Relationship Id="rId2" Type="http://schemas.openxmlformats.org/officeDocument/2006/relationships/image" Target="../media/image3.png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.png"/><Relationship Id="rId2" Type="http://schemas.openxmlformats.org/officeDocument/2006/relationships/tags" Target="../tags/tag27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39.xml"/><Relationship Id="rId17" Type="http://schemas.openxmlformats.org/officeDocument/2006/relationships/image" Target="../media/image9.png"/><Relationship Id="rId16" Type="http://schemas.openxmlformats.org/officeDocument/2006/relationships/tags" Target="../tags/tag38.xml"/><Relationship Id="rId15" Type="http://schemas.openxmlformats.org/officeDocument/2006/relationships/image" Target="../media/image8.png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image" Target="../media/image3.png"/><Relationship Id="rId6" Type="http://schemas.openxmlformats.org/officeDocument/2006/relationships/tags" Target="../tags/tag43.xml"/><Relationship Id="rId5" Type="http://schemas.openxmlformats.org/officeDocument/2006/relationships/image" Target="../media/image11.png"/><Relationship Id="rId4" Type="http://schemas.openxmlformats.org/officeDocument/2006/relationships/tags" Target="../tags/tag42.xml"/><Relationship Id="rId3" Type="http://schemas.openxmlformats.org/officeDocument/2006/relationships/image" Target="../media/image10.png"/><Relationship Id="rId2" Type="http://schemas.openxmlformats.org/officeDocument/2006/relationships/tags" Target="../tags/tag4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50.xml"/><Relationship Id="rId15" Type="http://schemas.openxmlformats.org/officeDocument/2006/relationships/image" Target="../media/image13.png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image" Target="../media/image12.png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3.png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78.xml"/><Relationship Id="rId33" Type="http://schemas.openxmlformats.org/officeDocument/2006/relationships/tags" Target="../tags/tag77.xml"/><Relationship Id="rId32" Type="http://schemas.openxmlformats.org/officeDocument/2006/relationships/image" Target="../media/image18.png"/><Relationship Id="rId31" Type="http://schemas.openxmlformats.org/officeDocument/2006/relationships/tags" Target="../tags/tag76.xml"/><Relationship Id="rId30" Type="http://schemas.openxmlformats.org/officeDocument/2006/relationships/tags" Target="../tags/tag75.xml"/><Relationship Id="rId3" Type="http://schemas.openxmlformats.org/officeDocument/2006/relationships/tags" Target="../tags/tag52.xml"/><Relationship Id="rId29" Type="http://schemas.openxmlformats.org/officeDocument/2006/relationships/tags" Target="../tags/tag74.xml"/><Relationship Id="rId28" Type="http://schemas.openxmlformats.org/officeDocument/2006/relationships/image" Target="../media/image17.png"/><Relationship Id="rId27" Type="http://schemas.openxmlformats.org/officeDocument/2006/relationships/tags" Target="../tags/tag73.xml"/><Relationship Id="rId26" Type="http://schemas.openxmlformats.org/officeDocument/2006/relationships/tags" Target="../tags/tag72.xml"/><Relationship Id="rId25" Type="http://schemas.openxmlformats.org/officeDocument/2006/relationships/image" Target="../media/image16.png"/><Relationship Id="rId24" Type="http://schemas.openxmlformats.org/officeDocument/2006/relationships/tags" Target="../tags/tag71.xml"/><Relationship Id="rId23" Type="http://schemas.openxmlformats.org/officeDocument/2006/relationships/tags" Target="../tags/tag70.xml"/><Relationship Id="rId22" Type="http://schemas.openxmlformats.org/officeDocument/2006/relationships/image" Target="../media/image15.png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image" Target="../media/image14.png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5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../media/image19.png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3.png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94.xml"/><Relationship Id="rId20" Type="http://schemas.openxmlformats.org/officeDocument/2006/relationships/image" Target="../media/image22.png"/><Relationship Id="rId2" Type="http://schemas.openxmlformats.org/officeDocument/2006/relationships/tags" Target="../tags/tag80.xml"/><Relationship Id="rId19" Type="http://schemas.openxmlformats.org/officeDocument/2006/relationships/tags" Target="../tags/tag93.xml"/><Relationship Id="rId18" Type="http://schemas.openxmlformats.org/officeDocument/2006/relationships/image" Target="../media/image21.png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image" Target="../media/image20.png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2700000">
            <a:off x="10980310" y="3292048"/>
            <a:ext cx="2423380" cy="2423380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16" h="3816">
                <a:moveTo>
                  <a:pt x="0" y="0"/>
                </a:moveTo>
                <a:lnTo>
                  <a:pt x="3816" y="3816"/>
                </a:lnTo>
                <a:lnTo>
                  <a:pt x="0" y="381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0373199" y="3672266"/>
            <a:ext cx="2405189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788" h="6531">
                <a:moveTo>
                  <a:pt x="0" y="0"/>
                </a:moveTo>
                <a:lnTo>
                  <a:pt x="3788" y="3788"/>
                </a:lnTo>
                <a:lnTo>
                  <a:pt x="1044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700000" flipH="1" flipV="1">
            <a:off x="-658038" y="-981454"/>
            <a:ext cx="2434823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34" h="6531">
                <a:moveTo>
                  <a:pt x="0" y="0"/>
                </a:moveTo>
                <a:lnTo>
                  <a:pt x="3834" y="3834"/>
                </a:lnTo>
                <a:lnTo>
                  <a:pt x="1138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73515" y="2789960"/>
            <a:ext cx="7693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计算机系统复习讲座（二）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47902" y="2085147"/>
            <a:ext cx="329492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Lecture</a:t>
            </a:r>
            <a:endParaRPr lang="en-US" altLang="zh-CN" sz="32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2509522" y="2363709"/>
            <a:ext cx="2703195" cy="2794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08252" y="4999440"/>
            <a:ext cx="7172958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18815" y="3649980"/>
            <a:ext cx="5752465" cy="1143000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计算学部金牌讲师团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</a:t>
            </a:r>
            <a:endParaRPr lang="en-US" altLang="zh-CN" sz="20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周宇航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0288837" y="4263957"/>
            <a:ext cx="1903163" cy="254006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97" h="4000">
                <a:moveTo>
                  <a:pt x="2997" y="0"/>
                </a:moveTo>
                <a:lnTo>
                  <a:pt x="2997" y="4000"/>
                </a:lnTo>
                <a:lnTo>
                  <a:pt x="1003" y="4000"/>
                </a:lnTo>
                <a:lnTo>
                  <a:pt x="0" y="2997"/>
                </a:lnTo>
                <a:lnTo>
                  <a:pt x="299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-29210" y="-31115"/>
            <a:ext cx="1816803" cy="163926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61" h="2582">
                <a:moveTo>
                  <a:pt x="0" y="0"/>
                </a:moveTo>
                <a:lnTo>
                  <a:pt x="1739" y="0"/>
                </a:lnTo>
                <a:lnTo>
                  <a:pt x="2861" y="1122"/>
                </a:lnTo>
                <a:lnTo>
                  <a:pt x="1402" y="2582"/>
                </a:lnTo>
                <a:lnTo>
                  <a:pt x="0" y="1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-29210" y="718144"/>
            <a:ext cx="890007" cy="178001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2" h="2803">
                <a:moveTo>
                  <a:pt x="0" y="0"/>
                </a:moveTo>
                <a:lnTo>
                  <a:pt x="1402" y="1402"/>
                </a:lnTo>
                <a:lnTo>
                  <a:pt x="0" y="2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-29210" y="1608151"/>
            <a:ext cx="1626593" cy="23631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2" h="3722">
                <a:moveTo>
                  <a:pt x="1402" y="0"/>
                </a:moveTo>
                <a:lnTo>
                  <a:pt x="2562" y="1160"/>
                </a:lnTo>
                <a:lnTo>
                  <a:pt x="0" y="3722"/>
                </a:lnTo>
                <a:lnTo>
                  <a:pt x="0" y="1402"/>
                </a:lnTo>
                <a:lnTo>
                  <a:pt x="14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979287" y="2363709"/>
            <a:ext cx="2703195" cy="2794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templates\docerresourceshop\icons\\343435333239383b333634343734373bbdb1c5c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41320" y="4065270"/>
            <a:ext cx="58102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2.4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链接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重定位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30935" y="1377315"/>
            <a:ext cx="1433830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重定位步骤：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551430" y="1265555"/>
            <a:ext cx="7794625" cy="864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1.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重定位节和符号定义（合并相同类型的节）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          </a:t>
            </a: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2.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重定位节中的符号引用（找到引用的符号所在的地址）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130935" y="2326640"/>
            <a:ext cx="2581910" cy="534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两种最基本的重定位类型：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8515" y="1513205"/>
            <a:ext cx="251460" cy="26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1850" y="2442845"/>
            <a:ext cx="251460" cy="266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42710" y="2274570"/>
            <a:ext cx="5064125" cy="17310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933450" y="2969895"/>
            <a:ext cx="4948555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R_X86_64_PC32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，表示使用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32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位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PC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相对地址的引用</a:t>
            </a: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R_X86_64_32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，表示使用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32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位绝对地址的引用</a:t>
            </a: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933450" y="3888740"/>
            <a:ext cx="4948555" cy="910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相对引用：最后效果可理解为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EA = (PC) + A 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绝对引用：最后效果可理解为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EA= A</a:t>
            </a: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5882005" y="4298950"/>
            <a:ext cx="5095875" cy="43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关键问题：机器如何计算出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“A”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？使用某种算法，把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“A”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字段算出来</a:t>
            </a:r>
            <a:endParaRPr lang="zh-CN" altLang="en-US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96390" y="5714365"/>
            <a:ext cx="2039620" cy="73533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1196975" y="4761230"/>
            <a:ext cx="4410075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相对引用中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“A”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字段的计算算法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：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4555" y="4897120"/>
            <a:ext cx="251460" cy="266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298315" y="4779010"/>
            <a:ext cx="3582035" cy="197104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8047990" y="5163820"/>
            <a:ext cx="3658870" cy="692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代公式即可算得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，链接器就会把此处（相对主函数的偏移量为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0xf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）改为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05</a:t>
            </a:r>
            <a:endParaRPr lang="en-US" altLang="zh-CN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9"/>
            </p:custDataLst>
          </p:nvPr>
        </p:nvSpPr>
        <p:spPr>
          <a:xfrm>
            <a:off x="7378065" y="3258820"/>
            <a:ext cx="202565" cy="1701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>
            <p:custDataLst>
              <p:tags r:id="rId20"/>
            </p:custDataLst>
          </p:nvPr>
        </p:nvCxnSpPr>
        <p:spPr>
          <a:xfrm flipH="1" flipV="1">
            <a:off x="7581900" y="3489325"/>
            <a:ext cx="643890" cy="16795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2700000">
            <a:off x="10980310" y="3292048"/>
            <a:ext cx="2423380" cy="2423380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16" h="3816">
                <a:moveTo>
                  <a:pt x="0" y="0"/>
                </a:moveTo>
                <a:lnTo>
                  <a:pt x="3816" y="3816"/>
                </a:lnTo>
                <a:lnTo>
                  <a:pt x="0" y="381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0373199" y="3672266"/>
            <a:ext cx="2405189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788" h="6531">
                <a:moveTo>
                  <a:pt x="0" y="0"/>
                </a:moveTo>
                <a:lnTo>
                  <a:pt x="3788" y="3788"/>
                </a:lnTo>
                <a:lnTo>
                  <a:pt x="1044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700000" flipH="1" flipV="1">
            <a:off x="-658038" y="-981454"/>
            <a:ext cx="2434823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34" h="6531">
                <a:moveTo>
                  <a:pt x="0" y="0"/>
                </a:moveTo>
                <a:lnTo>
                  <a:pt x="3834" y="3834"/>
                </a:lnTo>
                <a:lnTo>
                  <a:pt x="1138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288837" y="4263957"/>
            <a:ext cx="1903163" cy="254006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97" h="4000">
                <a:moveTo>
                  <a:pt x="2997" y="0"/>
                </a:moveTo>
                <a:lnTo>
                  <a:pt x="2997" y="4000"/>
                </a:lnTo>
                <a:lnTo>
                  <a:pt x="1003" y="4000"/>
                </a:lnTo>
                <a:lnTo>
                  <a:pt x="0" y="2997"/>
                </a:lnTo>
                <a:lnTo>
                  <a:pt x="299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-29210" y="-31115"/>
            <a:ext cx="1816803" cy="163926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61" h="2582">
                <a:moveTo>
                  <a:pt x="0" y="0"/>
                </a:moveTo>
                <a:lnTo>
                  <a:pt x="1739" y="0"/>
                </a:lnTo>
                <a:lnTo>
                  <a:pt x="2861" y="1122"/>
                </a:lnTo>
                <a:lnTo>
                  <a:pt x="1402" y="2582"/>
                </a:lnTo>
                <a:lnTo>
                  <a:pt x="0" y="1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-29210" y="718144"/>
            <a:ext cx="890007" cy="178001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2" h="2803">
                <a:moveTo>
                  <a:pt x="0" y="0"/>
                </a:moveTo>
                <a:lnTo>
                  <a:pt x="1402" y="1402"/>
                </a:lnTo>
                <a:lnTo>
                  <a:pt x="0" y="2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-29210" y="1608151"/>
            <a:ext cx="1626593" cy="23631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2" h="3722">
                <a:moveTo>
                  <a:pt x="1402" y="0"/>
                </a:moveTo>
                <a:lnTo>
                  <a:pt x="2562" y="1160"/>
                </a:lnTo>
                <a:lnTo>
                  <a:pt x="0" y="3722"/>
                </a:lnTo>
                <a:lnTo>
                  <a:pt x="0" y="1402"/>
                </a:lnTo>
                <a:lnTo>
                  <a:pt x="14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576544" y="3913088"/>
            <a:ext cx="7283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01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962277" y="2186980"/>
            <a:ext cx="6268085" cy="1896885"/>
            <a:chOff x="3051177" y="3434660"/>
            <a:chExt cx="6268085" cy="1896885"/>
          </a:xfrm>
        </p:grpSpPr>
        <p:sp>
          <p:nvSpPr>
            <p:cNvPr id="46" name="文本框 45"/>
            <p:cNvSpPr txBox="1"/>
            <p:nvPr/>
          </p:nvSpPr>
          <p:spPr>
            <a:xfrm>
              <a:off x="5280461" y="3434660"/>
              <a:ext cx="161207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3200" b="1" spc="300" dirty="0">
                  <a:solidFill>
                    <a:schemeClr val="accent1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03</a:t>
              </a:r>
              <a:endParaRPr lang="en-US" altLang="zh-CN" sz="3200" b="1" spc="300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6444967" y="3888144"/>
              <a:ext cx="1769393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77642" y="3888144"/>
              <a:ext cx="1653013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977642" y="5331545"/>
              <a:ext cx="423671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051177" y="4317945"/>
              <a:ext cx="6268085" cy="76835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4400" b="1" spc="600" dirty="0">
                  <a:solidFill>
                    <a:schemeClr val="accent1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异常控制流</a:t>
              </a:r>
              <a:endParaRPr lang="zh-CN" altLang="en-US" sz="4400" b="1" spc="600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3.1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异常控制流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17270" y="1446530"/>
            <a:ext cx="2251075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异常可以分为四类：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345" y="2065020"/>
            <a:ext cx="89757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中断：如鼠标、键盘等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I/O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设备引起的中断（联想计组所学知识）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陷阱和系统调用：如读一个文件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(read)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、创建一个新的进程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(fork)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、加载一个新的程序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(execve)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等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故障：如缺页故障（虚拟内存）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终止：如硬件错误（不可恢复的致命错误）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09130" y="1327785"/>
            <a:ext cx="4758055" cy="1016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5810" y="1610360"/>
            <a:ext cx="251460" cy="2667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886460" y="3821430"/>
            <a:ext cx="8566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异常处理：出现异常后，根据异常号，查询异常表，找到异常处理程序的地址，进行异常处理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86460" y="4415155"/>
            <a:ext cx="8566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异常处理程序运行在</a:t>
            </a:r>
            <a:r>
              <a:rPr 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内核模式</a:t>
            </a:r>
            <a:r>
              <a:rPr 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下，它们对所有的系统资源都</a:t>
            </a:r>
            <a:r>
              <a:rPr 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有完全的访问权限</a:t>
            </a:r>
            <a:endParaRPr lang="zh-CN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65810" y="5245100"/>
            <a:ext cx="4838700" cy="4559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65810" y="5847715"/>
            <a:ext cx="4839335" cy="454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05295" y="5245100"/>
            <a:ext cx="3858260" cy="1046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3.2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异常控制流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进程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17270" y="1454785"/>
            <a:ext cx="861695" cy="493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进程：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5810" y="1610360"/>
            <a:ext cx="251460" cy="2667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818005" y="1454785"/>
            <a:ext cx="8370570" cy="493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是一个执行中程序的实例，系统中的每个程序都运行在某个进程的上下文中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017270" y="2045335"/>
            <a:ext cx="7021195" cy="493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操作系统为每个进程准备独立的虚拟地址空间，代码总是从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0x00400000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开始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815205" y="2528570"/>
            <a:ext cx="670877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同时开了两个程序，每个程序代码地址都是从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0x00400000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开始，不会冲突吗？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不会，这是虚拟地址空间，虚拟内存技术会进行映射，将其分别映射到不同的物理地址上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017270" y="3269615"/>
            <a:ext cx="10205720" cy="1154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系统中的每个程序都运行在某个进程的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“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上下文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”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中，进程轮流使用处理器。内核为每个进程维持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“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上下文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”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，保存该进程的一些状态，便于恢复。上下文由一些对象的值构成，包括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通用目的寄存器、浮点寄存器、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PC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、用户栈、状态寄存器、内核栈和各种内核数据结构，如页表、进程表、文件表等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。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5810" y="3383280"/>
            <a:ext cx="251460" cy="266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17270" y="4641215"/>
            <a:ext cx="57384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操作系统内核使用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上下文切换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的机制来实现多任务，上下文切换工作在内核模式下。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5810" y="4779645"/>
            <a:ext cx="251460" cy="266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35165" y="4641215"/>
            <a:ext cx="4488815" cy="19043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20775" y="5745480"/>
            <a:ext cx="5234940" cy="4267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3.3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异常控制流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进程控制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17270" y="1430020"/>
            <a:ext cx="1835150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进程的三种状态：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4065" y="1585595"/>
            <a:ext cx="251460" cy="2667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924810" y="1430020"/>
            <a:ext cx="7578725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运行、停止（被挂起，且不会被调度）、终止（进程永远地停止了）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017270" y="2411730"/>
            <a:ext cx="2399665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进程终止的三种原因：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5810" y="2563495"/>
            <a:ext cx="251460" cy="2667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3373755" y="2103120"/>
            <a:ext cx="4610100" cy="1290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收到一个信号，该信号的默认行为是终止进程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从主程序中返回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调用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exit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1025525" y="3393440"/>
            <a:ext cx="2033905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创建进程的方法：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4065" y="3541395"/>
            <a:ext cx="251460" cy="2667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2924810" y="3426460"/>
            <a:ext cx="8209280" cy="542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fork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函数，特点是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调用一次会返回两次，父进程中返回子进程的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PID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，子进程中返回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0</a:t>
            </a:r>
            <a:endParaRPr lang="en-US" altLang="zh-CN" sz="16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861060" y="4310380"/>
            <a:ext cx="2198370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判断进程输出结果：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133090" y="4352925"/>
            <a:ext cx="4258945" cy="2194560"/>
            <a:chOff x="5079" y="6855"/>
            <a:chExt cx="6707" cy="3456"/>
          </a:xfrm>
        </p:grpSpPr>
        <p:pic>
          <p:nvPicPr>
            <p:cNvPr id="13" name="图片 1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5079" y="6855"/>
              <a:ext cx="6417" cy="345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文本框 15"/>
            <p:cNvSpPr txBox="1"/>
            <p:nvPr>
              <p:custDataLst>
                <p:tags r:id="rId14"/>
              </p:custDataLst>
            </p:nvPr>
          </p:nvSpPr>
          <p:spPr>
            <a:xfrm>
              <a:off x="7222" y="7318"/>
              <a:ext cx="4565" cy="9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fontAlgn="auto">
                <a:lnSpc>
                  <a:spcPct val="150000"/>
                </a:lnSpc>
              </a:pPr>
              <a:r>
                <a:rPr lang="zh-CN" sz="1000" b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子进程在执行完</a:t>
              </a:r>
              <a:r>
                <a:rPr lang="en-US" altLang="zh-CN" sz="1000" b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printf p1</a:t>
              </a:r>
              <a:r>
                <a:rPr lang="zh-CN" altLang="en-US" sz="1000" b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语句之后，结束了吗？</a:t>
              </a:r>
              <a:endParaRPr lang="zh-CN" altLang="en-US" sz="10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——</a:t>
              </a:r>
              <a:r>
                <a:rPr lang="zh-CN" altLang="en-US" sz="1000" b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没有结束，因为子进程还没有</a:t>
              </a:r>
              <a:r>
                <a:rPr lang="en-US" altLang="zh-CN" sz="1000" b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exit</a:t>
              </a:r>
              <a:endParaRPr lang="en-US" altLang="zh-CN" sz="10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15"/>
              </p:custDataLst>
            </p:nvPr>
          </p:nvCxnSpPr>
          <p:spPr>
            <a:xfrm>
              <a:off x="6295" y="8688"/>
              <a:ext cx="224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6"/>
              </p:custDataLst>
            </p:nvPr>
          </p:nvCxnSpPr>
          <p:spPr>
            <a:xfrm>
              <a:off x="5879" y="9130"/>
              <a:ext cx="725" cy="1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6741" y="9113"/>
              <a:ext cx="562" cy="1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>
              <p:custDataLst>
                <p:tags r:id="rId18"/>
              </p:custDataLst>
            </p:nvPr>
          </p:nvSpPr>
          <p:spPr>
            <a:xfrm>
              <a:off x="7212" y="8975"/>
              <a:ext cx="3144" cy="40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fontAlgn="auto">
                <a:lnSpc>
                  <a:spcPct val="150000"/>
                </a:lnSpc>
              </a:pPr>
              <a:r>
                <a:rPr lang="zh-CN" sz="1000" b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子进程要运行到此处才会终止</a:t>
              </a:r>
              <a:endParaRPr lang="en-US" altLang="zh-CN" sz="10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392670" y="4567555"/>
            <a:ext cx="4296410" cy="1765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3.3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异常控制流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进程控制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17270" y="1430020"/>
            <a:ext cx="1444625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回收子进程：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4065" y="1585595"/>
            <a:ext cx="251460" cy="2667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863975" y="2747645"/>
            <a:ext cx="7098665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waitpid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和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wait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函数回收，其中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waitpid(-1, &amp;status, 0)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等价于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wait(&amp;status)</a:t>
            </a: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61895" y="1463040"/>
            <a:ext cx="9048750" cy="1205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当进程终止时内核并不会立即把它从系统中清除，此时该进程被称为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“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僵死进程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”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（已经终止，但仍然消耗系统的内存资源）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，需要让父进程对其进行回收。如果父进程被终止，内核会安排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init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进程作为该进程的父进程（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init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进程的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PID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为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1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，由内核创建，不会终止，是所有进程的祖先）。</a:t>
            </a: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8025" y="2909570"/>
            <a:ext cx="251460" cy="2667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025525" y="2706370"/>
            <a:ext cx="2907030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父进程回收子进程的方法：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51255" y="3379470"/>
            <a:ext cx="9150985" cy="867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父进程调用</a:t>
            </a: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waitpid(-1, &amp;status, 0)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的效果：挂起当前进程，等待自己的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任意一个子进程终止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，之后让内核回收该子进程，</a:t>
            </a: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waitpid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返回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已终止子进程的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PID</a:t>
            </a:r>
            <a:endParaRPr lang="en-US" altLang="zh-CN" sz="14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512445" y="4499610"/>
            <a:ext cx="2850515" cy="560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结合</a:t>
            </a:r>
            <a:r>
              <a:rPr lang="en-US" alt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waitpid</a:t>
            </a:r>
            <a:r>
              <a:rPr lang="zh-CN" altLang="en-US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分析进程：</a:t>
            </a:r>
            <a:endParaRPr lang="zh-CN" altLang="en-US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7695" y="4300220"/>
            <a:ext cx="4451985" cy="2339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743190" y="4856480"/>
            <a:ext cx="4242435" cy="11791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3.4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异常控制流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加载并运行程序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47420" y="1323975"/>
            <a:ext cx="2567305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加载并运行一个新程序：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4215" y="1479550"/>
            <a:ext cx="251460" cy="2667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3514725" y="1315720"/>
            <a:ext cx="2148840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使用</a:t>
            </a:r>
            <a:r>
              <a:rPr lang="en-US" alt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execve</a:t>
            </a:r>
            <a:r>
              <a:rPr lang="zh-CN" altLang="en-US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函数</a:t>
            </a:r>
            <a:endParaRPr lang="zh-CN" altLang="en-US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918335" y="2003425"/>
            <a:ext cx="8893810" cy="736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execve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函数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调用后不返回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，会在当前进程的上下文中加载并运行一个新的程序。它会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覆盖当前进程的地址空间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，但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并没有创建新的进程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，新的程序仍然有相同的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PID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。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9360" y="2103120"/>
            <a:ext cx="8051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特点：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3255" y="3378200"/>
            <a:ext cx="4345940" cy="31534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886460" y="2846705"/>
            <a:ext cx="5209540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例如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./myecho arg1 arg2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argv[]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三个参数依次为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myecho, arg1, arg2</a:t>
            </a:r>
            <a:endParaRPr lang="en-US" altLang="zh-CN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6390640" y="3308350"/>
            <a:ext cx="3901440" cy="485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execve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函数加载运行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a.out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需要以下步骤：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39180" y="3453130"/>
            <a:ext cx="251460" cy="26670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5366385" y="3869055"/>
            <a:ext cx="6557645" cy="201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删除已存在的用户区域</a:t>
            </a:r>
            <a:endParaRPr lang="zh-CN" altLang="en-US" sz="1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映射私有区域（代码和数据区域被映射为</a:t>
            </a: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a.out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文件中的</a:t>
            </a: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.text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.data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区，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bss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区域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是请求二进制零的，映射到匿名文件，大小包含在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a.out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；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栈和堆区域也是请</a:t>
            </a:r>
            <a:endParaRPr lang="zh-CN" altLang="en-US" sz="14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求二进制零的，初始长度为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映射共享区域</a:t>
            </a:r>
            <a:endParaRPr lang="zh-CN" sz="1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设置程序计数器</a:t>
            </a: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PC</a:t>
            </a:r>
            <a:endParaRPr lang="zh-CN" sz="1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sz="1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3.5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异常控制流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信号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76325" y="1377315"/>
            <a:ext cx="1835150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信号是什么？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502535" y="1377315"/>
            <a:ext cx="8439785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一条消息，通知进程系统中发生了一个某种类型的事件。信号借助内核来发送。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0260" y="1537970"/>
            <a:ext cx="251460" cy="266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4865" y="2070735"/>
            <a:ext cx="251460" cy="2667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76325" y="1920875"/>
            <a:ext cx="2582545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一些比较常见的信号：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1086485" y="2496820"/>
            <a:ext cx="9855835" cy="3021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SIGCHLD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：一个子进程停止或终止，默认行为为忽略</a:t>
            </a:r>
            <a:endParaRPr lang="en-US" altLang="zh-CN" sz="1600" b="1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SIGINT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：来自键盘的中断，默认行为为终止</a:t>
            </a: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SIGQUIT</a:t>
            </a:r>
            <a:r>
              <a:rPr lang="zh-CN" altLang="en-US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：来自键盘的退出，默认行为为终止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SIGFPE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：浮点异常，默认行为为终止并转储内存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SIGKILL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杀死程序，默认行为为终止，</a:t>
            </a:r>
            <a:r>
              <a:rPr 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不可忽略、阻塞、捕获</a:t>
            </a:r>
            <a:endParaRPr lang="zh-CN" sz="16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SIGSTOP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：不是来自终端的停止信号，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默认行为为停止直到下一个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SIGCONT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不可忽略、阻塞、捕获</a:t>
            </a:r>
            <a:endParaRPr lang="zh-CN" sz="16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SIGTSTP</a:t>
            </a:r>
            <a:r>
              <a:rPr lang="zh-CN" altLang="en-US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：来自终端的停止信号，默认行为为停止直到下一个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SIGCONT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SIGFPE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：浮点异常，默认行为为终止并转储内存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1061720" y="5677535"/>
            <a:ext cx="903986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对于一个进程，一种类型</a:t>
            </a:r>
            <a:r>
              <a:rPr 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至多有一种待处理信号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，信号不会排队等待，</a:t>
            </a:r>
            <a:r>
              <a:rPr 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只有发送和未发送两种状态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。</a:t>
            </a: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3.5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异常控制流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信号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0260" y="1424940"/>
            <a:ext cx="251460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43480" y="3606165"/>
            <a:ext cx="6049645" cy="462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061720" y="1274445"/>
            <a:ext cx="132969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发送信号：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2331720" y="1307465"/>
            <a:ext cx="360934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1.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使用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/bin/kill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程序发送信号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2332355" y="1769110"/>
            <a:ext cx="8855710" cy="86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2.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从键盘发送信号：输入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Ctrl+C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导致内核发送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SIGINT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信号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输入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Ctrl+Z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导致内核发送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SIGTSTP</a:t>
            </a:r>
            <a:endParaRPr lang="en-US" altLang="zh-CN" sz="16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   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（停止作业）信号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到前台进程组中的每个进程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2332355" y="2542540"/>
            <a:ext cx="6881495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3.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使用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kill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函数发送信号（可以发送给自己）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2331720" y="2959735"/>
            <a:ext cx="6881495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4.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使用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alarm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函数发送信号（等待一段时间之后发送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SIGALARM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信号）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0260" y="4389120"/>
            <a:ext cx="251460" cy="26670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1061720" y="4238625"/>
            <a:ext cx="132969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接收信号：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2331720" y="4264660"/>
            <a:ext cx="8996680" cy="1265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进程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p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接收信号的时机：</a:t>
            </a:r>
            <a:r>
              <a:rPr 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内核把进程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p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从内核模式切换到用户模式时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（如从系统调用返回或是完成了一次上下文切换）。未被阻塞的信号组成一个集合，若集合非空，内核选择集合中的某个信号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k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（通常是最小的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k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）令进程强制响应。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1061720" y="5530215"/>
            <a:ext cx="132969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信号处理：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8190" y="5642610"/>
            <a:ext cx="251460" cy="2667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332355" y="5601335"/>
            <a:ext cx="8996045" cy="763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2620"/>
              </a:lnSpc>
            </a:pP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收到信号后，进程会采取某种行为（每个信号类型都有一个预定义的默认行为，如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SIGINT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的默认行为是立即终止该进程），也可以自己写一个信号处理程序来改变默认行为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567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3.5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异常控制流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信号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0260" y="1424940"/>
            <a:ext cx="251460" cy="2667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061720" y="1274445"/>
            <a:ext cx="209550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阻塞信号的机制：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061720" y="1924050"/>
            <a:ext cx="183261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隐式阻塞机制：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61720" y="2967355"/>
            <a:ext cx="267081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显式阻塞和解除阻塞机制：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8430" y="1914525"/>
            <a:ext cx="83686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内核默认阻塞</a:t>
            </a:r>
            <a:r>
              <a:rPr 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与当前正在处理信号类型相同的待处理信号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（如一个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SIGINT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信号处理程序不能被另一个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SIGINT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信号中断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3731895" y="2967355"/>
            <a:ext cx="7402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sigprocmask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函数及其辅助函数，实现阻塞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解除阻塞选定的信号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2445" y="3886835"/>
            <a:ext cx="4902835" cy="24745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5712460" y="4261485"/>
            <a:ext cx="58007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设置信号集合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SIGINT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信号放入信号集合中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Sigprocmask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函数对集合进行操作，实现阻塞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解除阻塞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2700000">
            <a:off x="10980310" y="3292048"/>
            <a:ext cx="2423380" cy="2423380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16" h="3816">
                <a:moveTo>
                  <a:pt x="0" y="0"/>
                </a:moveTo>
                <a:lnTo>
                  <a:pt x="3816" y="3816"/>
                </a:lnTo>
                <a:lnTo>
                  <a:pt x="0" y="381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0373199" y="3672266"/>
            <a:ext cx="2405189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788" h="6531">
                <a:moveTo>
                  <a:pt x="0" y="0"/>
                </a:moveTo>
                <a:lnTo>
                  <a:pt x="3788" y="3788"/>
                </a:lnTo>
                <a:lnTo>
                  <a:pt x="1044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700000" flipH="1" flipV="1">
            <a:off x="-658038" y="-981454"/>
            <a:ext cx="2434823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34" h="6531">
                <a:moveTo>
                  <a:pt x="0" y="0"/>
                </a:moveTo>
                <a:lnTo>
                  <a:pt x="3834" y="3834"/>
                </a:lnTo>
                <a:lnTo>
                  <a:pt x="1138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288837" y="4263957"/>
            <a:ext cx="1903163" cy="254006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97" h="4000">
                <a:moveTo>
                  <a:pt x="2997" y="0"/>
                </a:moveTo>
                <a:lnTo>
                  <a:pt x="2997" y="4000"/>
                </a:lnTo>
                <a:lnTo>
                  <a:pt x="1003" y="4000"/>
                </a:lnTo>
                <a:lnTo>
                  <a:pt x="0" y="2997"/>
                </a:lnTo>
                <a:lnTo>
                  <a:pt x="299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-29210" y="-31115"/>
            <a:ext cx="1816803" cy="163926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61" h="2582">
                <a:moveTo>
                  <a:pt x="0" y="0"/>
                </a:moveTo>
                <a:lnTo>
                  <a:pt x="1739" y="0"/>
                </a:lnTo>
                <a:lnTo>
                  <a:pt x="2861" y="1122"/>
                </a:lnTo>
                <a:lnTo>
                  <a:pt x="1402" y="2582"/>
                </a:lnTo>
                <a:lnTo>
                  <a:pt x="0" y="1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-29210" y="718144"/>
            <a:ext cx="890007" cy="178001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2" h="2803">
                <a:moveTo>
                  <a:pt x="0" y="0"/>
                </a:moveTo>
                <a:lnTo>
                  <a:pt x="1402" y="1402"/>
                </a:lnTo>
                <a:lnTo>
                  <a:pt x="0" y="2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-29210" y="1608151"/>
            <a:ext cx="1626593" cy="23631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2" h="3722">
                <a:moveTo>
                  <a:pt x="1402" y="0"/>
                </a:moveTo>
                <a:lnTo>
                  <a:pt x="2562" y="1160"/>
                </a:lnTo>
                <a:lnTo>
                  <a:pt x="0" y="3722"/>
                </a:lnTo>
                <a:lnTo>
                  <a:pt x="0" y="1402"/>
                </a:lnTo>
                <a:lnTo>
                  <a:pt x="14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712970" y="662305"/>
            <a:ext cx="27660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000" b="1" spc="300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  <a:cs typeface="Arial" panose="020B0604020202020204" pitchFamily="34" charset="0"/>
              </a:rPr>
              <a:t>主要内容</a:t>
            </a:r>
            <a:endParaRPr lang="zh-CN" altLang="en-US" sz="4000" b="1" spc="300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2321" y="1560551"/>
            <a:ext cx="15470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3348355" y="2303145"/>
            <a:ext cx="508552" cy="48242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236720" y="2303145"/>
            <a:ext cx="4201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  </a:t>
            </a:r>
            <a:r>
              <a:rPr lang="zh-CN" altLang="en-US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第六章</a:t>
            </a:r>
            <a:r>
              <a:rPr lang="en-US" altLang="zh-CN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</a:t>
            </a:r>
            <a:r>
              <a:rPr lang="zh-CN" altLang="en-US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存储器层次结构</a:t>
            </a:r>
            <a:endParaRPr lang="zh-CN" altLang="en-US" sz="28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3348355" y="3282012"/>
            <a:ext cx="508552" cy="48242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033528" y="3281377"/>
            <a:ext cx="39256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第七章</a:t>
            </a:r>
            <a:r>
              <a:rPr lang="en-US" altLang="zh-CN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</a:t>
            </a:r>
            <a:r>
              <a:rPr lang="zh-CN" altLang="en-US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链接</a:t>
            </a:r>
            <a:endParaRPr lang="zh-CN" altLang="en-US" sz="28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3348355" y="4260878"/>
            <a:ext cx="508552" cy="48242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4033528" y="4260243"/>
            <a:ext cx="39256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第八章</a:t>
            </a:r>
            <a:r>
              <a:rPr lang="en-US" altLang="zh-CN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</a:t>
            </a:r>
            <a:r>
              <a:rPr lang="zh-CN" altLang="en-US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异常控制流</a:t>
            </a:r>
            <a:endParaRPr lang="zh-CN" altLang="en-US" sz="28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>
            <p:custDataLst>
              <p:tags r:id="rId7"/>
            </p:custDataLst>
          </p:nvPr>
        </p:nvSpPr>
        <p:spPr>
          <a:xfrm>
            <a:off x="3348355" y="5224173"/>
            <a:ext cx="508552" cy="48242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4033528" y="5223538"/>
            <a:ext cx="39256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第九章</a:t>
            </a:r>
            <a:r>
              <a:rPr lang="en-US" altLang="zh-CN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</a:t>
            </a:r>
            <a:r>
              <a:rPr lang="zh-CN" altLang="en-US" sz="28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虚拟内存</a:t>
            </a:r>
            <a:endParaRPr lang="zh-CN" altLang="en-US" sz="28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567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3.6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异常控制流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非本地跳转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4075" y="1694815"/>
            <a:ext cx="251460" cy="2667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105535" y="1544320"/>
            <a:ext cx="680212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两个用户级的能力超强的函数：非本地跳转：</a:t>
            </a:r>
            <a:r>
              <a:rPr lang="en-US" alt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setjmp / longjmp</a:t>
            </a:r>
            <a:endParaRPr lang="zh-CN" altLang="en-US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340485" y="2402205"/>
            <a:ext cx="73660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：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915670" y="3550285"/>
            <a:ext cx="1014095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setjmp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9140" y="2402205"/>
            <a:ext cx="89154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为用户赋予一种能够随心所欲进行跳转的能力，可将控制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转移到任何位置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，且控制转移时不遵守调用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返回的规则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930400" y="3568065"/>
            <a:ext cx="93535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用来在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env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缓冲区中保存当前调用环境（包括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PC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、栈指针、通用目的寄存器），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只调用一次但能够返回多次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，一次是当第一次调用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setjmp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时，之后是每次通过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longjmp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进行返回时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915670" y="4598670"/>
            <a:ext cx="1093470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longjmp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2008505" y="4616450"/>
            <a:ext cx="9464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从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env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缓冲区中恢复调用环境，然后触发一个从最近一次初始化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env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setjmp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调用的返回，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longjmp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被调用一次，从不返回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（直接跳到了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setjmp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处）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2700000">
            <a:off x="10980310" y="3292048"/>
            <a:ext cx="2423380" cy="2423380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16" h="3816">
                <a:moveTo>
                  <a:pt x="0" y="0"/>
                </a:moveTo>
                <a:lnTo>
                  <a:pt x="3816" y="3816"/>
                </a:lnTo>
                <a:lnTo>
                  <a:pt x="0" y="381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0373199" y="3672266"/>
            <a:ext cx="2405189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788" h="6531">
                <a:moveTo>
                  <a:pt x="0" y="0"/>
                </a:moveTo>
                <a:lnTo>
                  <a:pt x="3788" y="3788"/>
                </a:lnTo>
                <a:lnTo>
                  <a:pt x="1044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700000" flipH="1" flipV="1">
            <a:off x="-658038" y="-981454"/>
            <a:ext cx="2434823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34" h="6531">
                <a:moveTo>
                  <a:pt x="0" y="0"/>
                </a:moveTo>
                <a:lnTo>
                  <a:pt x="3834" y="3834"/>
                </a:lnTo>
                <a:lnTo>
                  <a:pt x="1138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288837" y="4263957"/>
            <a:ext cx="1903163" cy="254006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97" h="4000">
                <a:moveTo>
                  <a:pt x="2997" y="0"/>
                </a:moveTo>
                <a:lnTo>
                  <a:pt x="2997" y="4000"/>
                </a:lnTo>
                <a:lnTo>
                  <a:pt x="1003" y="4000"/>
                </a:lnTo>
                <a:lnTo>
                  <a:pt x="0" y="2997"/>
                </a:lnTo>
                <a:lnTo>
                  <a:pt x="299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-29210" y="-31115"/>
            <a:ext cx="1816803" cy="163926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61" h="2582">
                <a:moveTo>
                  <a:pt x="0" y="0"/>
                </a:moveTo>
                <a:lnTo>
                  <a:pt x="1739" y="0"/>
                </a:lnTo>
                <a:lnTo>
                  <a:pt x="2861" y="1122"/>
                </a:lnTo>
                <a:lnTo>
                  <a:pt x="1402" y="2582"/>
                </a:lnTo>
                <a:lnTo>
                  <a:pt x="0" y="1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-29210" y="718144"/>
            <a:ext cx="890007" cy="178001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2" h="2803">
                <a:moveTo>
                  <a:pt x="0" y="0"/>
                </a:moveTo>
                <a:lnTo>
                  <a:pt x="1402" y="1402"/>
                </a:lnTo>
                <a:lnTo>
                  <a:pt x="0" y="2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-29210" y="1608151"/>
            <a:ext cx="1626593" cy="23631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2" h="3722">
                <a:moveTo>
                  <a:pt x="1402" y="0"/>
                </a:moveTo>
                <a:lnTo>
                  <a:pt x="2562" y="1160"/>
                </a:lnTo>
                <a:lnTo>
                  <a:pt x="0" y="3722"/>
                </a:lnTo>
                <a:lnTo>
                  <a:pt x="0" y="1402"/>
                </a:lnTo>
                <a:lnTo>
                  <a:pt x="14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576544" y="3913088"/>
            <a:ext cx="7283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01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962277" y="2186980"/>
            <a:ext cx="6268085" cy="1896885"/>
            <a:chOff x="3051177" y="3434660"/>
            <a:chExt cx="6268085" cy="1896885"/>
          </a:xfrm>
        </p:grpSpPr>
        <p:sp>
          <p:nvSpPr>
            <p:cNvPr id="46" name="文本框 45"/>
            <p:cNvSpPr txBox="1"/>
            <p:nvPr/>
          </p:nvSpPr>
          <p:spPr>
            <a:xfrm>
              <a:off x="5280461" y="3434660"/>
              <a:ext cx="161207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3200" b="1" spc="300" dirty="0">
                  <a:solidFill>
                    <a:schemeClr val="accent1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04</a:t>
              </a:r>
              <a:endParaRPr lang="en-US" altLang="zh-CN" sz="3200" b="1" spc="300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6444967" y="3888144"/>
              <a:ext cx="1769393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77642" y="3888144"/>
              <a:ext cx="1653013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977642" y="5331545"/>
              <a:ext cx="423671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051177" y="4317945"/>
              <a:ext cx="6268085" cy="76835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4400" b="1" spc="600" dirty="0">
                  <a:solidFill>
                    <a:schemeClr val="accent1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虚拟内存</a:t>
              </a:r>
              <a:endParaRPr lang="zh-CN" altLang="en-US" sz="4400" b="1" spc="600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虚拟内存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地址翻译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3965" y="2695575"/>
            <a:ext cx="5688330" cy="3728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8950" y="1642110"/>
            <a:ext cx="251460" cy="2667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584960" y="1491615"/>
            <a:ext cx="9594850" cy="930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一些关于在主存中缓存虚拟页的常识：使用全相联结构降低不命中率，写访问时使用写回</a:t>
            </a:r>
            <a:r>
              <a:rPr lang="en-US" alt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+</a:t>
            </a:r>
            <a:r>
              <a:rPr lang="zh-CN" altLang="en-US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写分配策略</a:t>
            </a:r>
            <a:endParaRPr lang="zh-CN" altLang="en-US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1685" y="1600835"/>
            <a:ext cx="856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复习：</a:t>
            </a:r>
            <a:endParaRPr lang="zh-CN" altLang="en-US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7604125" y="2178050"/>
            <a:ext cx="2859405" cy="4245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VA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虚拟地址</a:t>
            </a:r>
            <a:endParaRPr lang="en-US" altLang="zh-CN" sz="1600" b="1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VPO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虚拟页面偏移量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VPN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：虚拟页号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PA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：物理</a:t>
            </a:r>
            <a:r>
              <a:rPr lang="zh-CN" altLang="en-US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PPO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：物理页面偏移量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PPN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：物理页号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MMU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：内存管理单元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TLB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：快表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PT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：页表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PTE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：页表条目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PTEA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：页表条目地址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虚拟内存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工作过程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4585" y="1358265"/>
            <a:ext cx="251460" cy="2667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52880" y="1308735"/>
            <a:ext cx="8235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结合</a:t>
            </a:r>
            <a:r>
              <a:rPr lang="en-US" alt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cache</a:t>
            </a:r>
            <a:r>
              <a:rPr lang="zh-CN" altLang="en-US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TLB</a:t>
            </a:r>
            <a:r>
              <a:rPr lang="zh-CN" altLang="en-US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表的工作过程分析：从拿到虚拟地址，到得到想要的数据</a:t>
            </a:r>
            <a:endParaRPr lang="zh-CN" altLang="en-US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88770" y="1968500"/>
            <a:ext cx="7510780" cy="4586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5088890" y="5299075"/>
            <a:ext cx="3145790" cy="255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页表条目可以缓存，就像其他的数据字一样</a:t>
            </a:r>
            <a:endParaRPr lang="zh-CN" altLang="zh-CN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虚拟内存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—Intel Core i7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内存系统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7890" y="1426845"/>
            <a:ext cx="251460" cy="2667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49350" y="1377315"/>
            <a:ext cx="56508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一些有关</a:t>
            </a:r>
            <a:r>
              <a:rPr lang="en-US" alt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Intel Core i7</a:t>
            </a:r>
            <a:r>
              <a:rPr lang="zh-CN" altLang="en-US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系统的</a:t>
            </a:r>
            <a:r>
              <a:rPr lang="en-US" alt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常识</a:t>
            </a:r>
            <a:r>
              <a:rPr lang="en-US" alt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：（直接打小抄）</a:t>
            </a:r>
            <a:endParaRPr lang="zh-CN" altLang="en-US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2730" y="2140585"/>
            <a:ext cx="6043295" cy="41103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56680" y="2248535"/>
            <a:ext cx="5525135" cy="38944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2700000">
            <a:off x="10980310" y="3292048"/>
            <a:ext cx="2423380" cy="2423380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16" h="3816">
                <a:moveTo>
                  <a:pt x="0" y="0"/>
                </a:moveTo>
                <a:lnTo>
                  <a:pt x="3816" y="3816"/>
                </a:lnTo>
                <a:lnTo>
                  <a:pt x="0" y="381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0373199" y="3672266"/>
            <a:ext cx="2405189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788" h="6531">
                <a:moveTo>
                  <a:pt x="0" y="0"/>
                </a:moveTo>
                <a:lnTo>
                  <a:pt x="3788" y="3788"/>
                </a:lnTo>
                <a:lnTo>
                  <a:pt x="1044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700000" flipH="1" flipV="1">
            <a:off x="-658038" y="-981454"/>
            <a:ext cx="2434823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34" h="6531">
                <a:moveTo>
                  <a:pt x="0" y="0"/>
                </a:moveTo>
                <a:lnTo>
                  <a:pt x="3834" y="3834"/>
                </a:lnTo>
                <a:lnTo>
                  <a:pt x="1138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288837" y="4263957"/>
            <a:ext cx="1903163" cy="254006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97" h="4000">
                <a:moveTo>
                  <a:pt x="2997" y="0"/>
                </a:moveTo>
                <a:lnTo>
                  <a:pt x="2997" y="4000"/>
                </a:lnTo>
                <a:lnTo>
                  <a:pt x="1003" y="4000"/>
                </a:lnTo>
                <a:lnTo>
                  <a:pt x="0" y="2997"/>
                </a:lnTo>
                <a:lnTo>
                  <a:pt x="299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-29210" y="-31115"/>
            <a:ext cx="1816803" cy="163926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61" h="2582">
                <a:moveTo>
                  <a:pt x="0" y="0"/>
                </a:moveTo>
                <a:lnTo>
                  <a:pt x="1739" y="0"/>
                </a:lnTo>
                <a:lnTo>
                  <a:pt x="2861" y="1122"/>
                </a:lnTo>
                <a:lnTo>
                  <a:pt x="1402" y="2582"/>
                </a:lnTo>
                <a:lnTo>
                  <a:pt x="0" y="1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-29210" y="718144"/>
            <a:ext cx="890007" cy="178001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2" h="2803">
                <a:moveTo>
                  <a:pt x="0" y="0"/>
                </a:moveTo>
                <a:lnTo>
                  <a:pt x="1402" y="1402"/>
                </a:lnTo>
                <a:lnTo>
                  <a:pt x="0" y="2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-29210" y="1608151"/>
            <a:ext cx="1626593" cy="23631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2" h="3722">
                <a:moveTo>
                  <a:pt x="1402" y="0"/>
                </a:moveTo>
                <a:lnTo>
                  <a:pt x="2562" y="1160"/>
                </a:lnTo>
                <a:lnTo>
                  <a:pt x="0" y="3722"/>
                </a:lnTo>
                <a:lnTo>
                  <a:pt x="0" y="1402"/>
                </a:lnTo>
                <a:lnTo>
                  <a:pt x="14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576544" y="3913088"/>
            <a:ext cx="7283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01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49055" y="3049440"/>
            <a:ext cx="76938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60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谢</a:t>
            </a:r>
            <a:r>
              <a:rPr lang="en-US" altLang="zh-CN" sz="60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</a:t>
            </a:r>
            <a:r>
              <a:rPr lang="zh-CN" sz="60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谢</a:t>
            </a:r>
            <a:r>
              <a:rPr lang="en-US" altLang="zh-CN" sz="60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</a:t>
            </a:r>
            <a:r>
              <a:rPr lang="zh-CN" sz="60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观</a:t>
            </a:r>
            <a:r>
              <a:rPr lang="en-US" altLang="zh-CN" sz="60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</a:t>
            </a:r>
            <a:r>
              <a:rPr lang="zh-CN" sz="60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看</a:t>
            </a:r>
            <a:endParaRPr lang="zh-CN" sz="60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205482" y="4353010"/>
            <a:ext cx="5628005" cy="635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V="1">
            <a:off x="3281682" y="2677245"/>
            <a:ext cx="5628005" cy="635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templates\docerresourceshop\icons\\333437323831303b333437303938313bbdb1c5c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38165" y="13970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2700000">
            <a:off x="10980310" y="3292048"/>
            <a:ext cx="2423380" cy="2423380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16" h="3816">
                <a:moveTo>
                  <a:pt x="0" y="0"/>
                </a:moveTo>
                <a:lnTo>
                  <a:pt x="3816" y="3816"/>
                </a:lnTo>
                <a:lnTo>
                  <a:pt x="0" y="381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0373199" y="3672266"/>
            <a:ext cx="2405189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788" h="6531">
                <a:moveTo>
                  <a:pt x="0" y="0"/>
                </a:moveTo>
                <a:lnTo>
                  <a:pt x="3788" y="3788"/>
                </a:lnTo>
                <a:lnTo>
                  <a:pt x="1044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700000" flipH="1" flipV="1">
            <a:off x="-658038" y="-981454"/>
            <a:ext cx="2434823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34" h="6531">
                <a:moveTo>
                  <a:pt x="0" y="0"/>
                </a:moveTo>
                <a:lnTo>
                  <a:pt x="3834" y="3834"/>
                </a:lnTo>
                <a:lnTo>
                  <a:pt x="1138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288837" y="4263957"/>
            <a:ext cx="1903163" cy="254006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97" h="4000">
                <a:moveTo>
                  <a:pt x="2997" y="0"/>
                </a:moveTo>
                <a:lnTo>
                  <a:pt x="2997" y="4000"/>
                </a:lnTo>
                <a:lnTo>
                  <a:pt x="1003" y="4000"/>
                </a:lnTo>
                <a:lnTo>
                  <a:pt x="0" y="2997"/>
                </a:lnTo>
                <a:lnTo>
                  <a:pt x="299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-29210" y="-31115"/>
            <a:ext cx="1816803" cy="163926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61" h="2582">
                <a:moveTo>
                  <a:pt x="0" y="0"/>
                </a:moveTo>
                <a:lnTo>
                  <a:pt x="1739" y="0"/>
                </a:lnTo>
                <a:lnTo>
                  <a:pt x="2861" y="1122"/>
                </a:lnTo>
                <a:lnTo>
                  <a:pt x="1402" y="2582"/>
                </a:lnTo>
                <a:lnTo>
                  <a:pt x="0" y="1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-29210" y="718144"/>
            <a:ext cx="890007" cy="178001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2" h="2803">
                <a:moveTo>
                  <a:pt x="0" y="0"/>
                </a:moveTo>
                <a:lnTo>
                  <a:pt x="1402" y="1402"/>
                </a:lnTo>
                <a:lnTo>
                  <a:pt x="0" y="2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-29210" y="1608151"/>
            <a:ext cx="1626593" cy="23631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2" h="3722">
                <a:moveTo>
                  <a:pt x="1402" y="0"/>
                </a:moveTo>
                <a:lnTo>
                  <a:pt x="2562" y="1160"/>
                </a:lnTo>
                <a:lnTo>
                  <a:pt x="0" y="3722"/>
                </a:lnTo>
                <a:lnTo>
                  <a:pt x="0" y="1402"/>
                </a:lnTo>
                <a:lnTo>
                  <a:pt x="14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576544" y="3913088"/>
            <a:ext cx="7283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01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962277" y="2186980"/>
            <a:ext cx="6268085" cy="1896885"/>
            <a:chOff x="3051177" y="3434660"/>
            <a:chExt cx="6268085" cy="1896885"/>
          </a:xfrm>
        </p:grpSpPr>
        <p:sp>
          <p:nvSpPr>
            <p:cNvPr id="46" name="文本框 45"/>
            <p:cNvSpPr txBox="1"/>
            <p:nvPr/>
          </p:nvSpPr>
          <p:spPr>
            <a:xfrm>
              <a:off x="5280461" y="3434660"/>
              <a:ext cx="161207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3200" b="1" spc="300" dirty="0">
                  <a:solidFill>
                    <a:schemeClr val="accent1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01</a:t>
              </a:r>
              <a:endParaRPr lang="en-US" altLang="zh-CN" sz="3200" b="1" spc="300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6444967" y="3888144"/>
              <a:ext cx="1769393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77642" y="3888144"/>
              <a:ext cx="1653013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977642" y="5331545"/>
              <a:ext cx="423671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051177" y="4317945"/>
              <a:ext cx="6268085" cy="76835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4400" b="1" spc="600" dirty="0">
                  <a:solidFill>
                    <a:schemeClr val="accent1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存储器层次结构</a:t>
              </a:r>
              <a:endParaRPr lang="zh-CN" altLang="en-US" sz="4400" b="1" spc="600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7429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1.1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存储器层次结构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——cache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结构与工作原理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29640" y="1520825"/>
            <a:ext cx="4686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三种</a:t>
            </a:r>
            <a:r>
              <a:rPr lang="en-US" alt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cache</a:t>
            </a:r>
            <a:r>
              <a:rPr lang="zh-CN" altLang="en-US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结构：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直接映射，全相联，组相联</a:t>
            </a:r>
            <a:endParaRPr lang="zh-CN" altLang="en-US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7230" y="1556385"/>
            <a:ext cx="251460" cy="2667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358265" y="2071370"/>
            <a:ext cx="3964305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直接映射：一个组里只有一行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069455" y="1292860"/>
            <a:ext cx="3989070" cy="2176145"/>
            <a:chOff x="5515" y="3489"/>
            <a:chExt cx="8720" cy="4540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5515" y="3489"/>
              <a:ext cx="8721" cy="454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0958" y="3767"/>
              <a:ext cx="3168" cy="408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1560830" y="3644265"/>
            <a:ext cx="9698990" cy="551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ts val="256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对于一个主存地址，根据组号找到对应的组，根据标记位，查找组内是否有与之匹配且有效位为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的行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左大括号 49"/>
          <p:cNvSpPr/>
          <p:nvPr>
            <p:custDataLst>
              <p:tags r:id="rId9"/>
            </p:custDataLst>
          </p:nvPr>
        </p:nvSpPr>
        <p:spPr>
          <a:xfrm>
            <a:off x="1139825" y="2258695"/>
            <a:ext cx="218440" cy="85915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1358265" y="2474595"/>
            <a:ext cx="4398645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全相联：一共只有一个组，地址中没有索引位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1358265" y="2877820"/>
            <a:ext cx="4398645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路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组相联：一个组里有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行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485" y="3710940"/>
            <a:ext cx="11614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工作过程：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8690" y="4158615"/>
            <a:ext cx="4912995" cy="748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256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有：命中，根据块偏移找到需要的数据拿走即可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ts val="256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没有：不命中，从主存中调取该块并考虑进行替换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555" y="3743960"/>
            <a:ext cx="251460" cy="26670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5940425" y="4322445"/>
            <a:ext cx="5749925" cy="419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2560"/>
              </a:lnSpc>
            </a:pP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替换策略：最不常使用（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LFU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）、最近最少使用（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LRU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）等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512445" y="5052060"/>
            <a:ext cx="1319530" cy="419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2560"/>
              </a:lnSpc>
            </a:pPr>
            <a:r>
              <a:rPr 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写策略：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1358265" y="4946015"/>
            <a:ext cx="10679430" cy="748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256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写回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写分配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：若命中，则直接在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cache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写，等到要被替换时再调入主存；若不命中，则写主存，并且调到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cache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一份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ts val="256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写直达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非写分配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：若命中，则写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cahce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，顺便去写主存；若不命中，则绕过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cache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直接写主存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555" y="5159375"/>
            <a:ext cx="251460" cy="2667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501015" y="5976620"/>
            <a:ext cx="44983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标记位位数、组号位数、块内偏移位数的计算：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810" y="6017895"/>
            <a:ext cx="251460" cy="2667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241925" y="5825490"/>
            <a:ext cx="4910455" cy="843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直接连接符 24"/>
          <p:cNvCxnSpPr/>
          <p:nvPr>
            <p:custDataLst>
              <p:tags r:id="rId21"/>
            </p:custDataLst>
          </p:nvPr>
        </p:nvCxnSpPr>
        <p:spPr>
          <a:xfrm>
            <a:off x="5965190" y="6352540"/>
            <a:ext cx="447675" cy="12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8142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1.2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存储器层次结构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局部性与面向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cache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的优化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471295" y="1431925"/>
            <a:ext cx="1049020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局部性</a:t>
            </a:r>
            <a:endParaRPr lang="zh-CN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50950" y="1595755"/>
            <a:ext cx="251460" cy="266700"/>
          </a:xfrm>
          <a:prstGeom prst="rect">
            <a:avLst/>
          </a:prstGeom>
        </p:spPr>
      </p:pic>
      <p:sp>
        <p:nvSpPr>
          <p:cNvPr id="50" name="左大括号 49"/>
          <p:cNvSpPr/>
          <p:nvPr>
            <p:custDataLst>
              <p:tags r:id="rId4"/>
            </p:custDataLst>
          </p:nvPr>
        </p:nvSpPr>
        <p:spPr>
          <a:xfrm>
            <a:off x="2464435" y="1431925"/>
            <a:ext cx="245745" cy="61849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710180" y="1270000"/>
            <a:ext cx="5285740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时间局部性：一个存储单元可能会在不久之后再次使用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2710180" y="1837690"/>
            <a:ext cx="7749540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空间局部性：被引用的存储单元附近的其他存储单元可能会在不久后被引用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67385" y="2327910"/>
            <a:ext cx="3425825" cy="419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256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重新排列循环以提高空间局部性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5315" y="2938145"/>
            <a:ext cx="3477895" cy="31927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7162800" y="2327910"/>
            <a:ext cx="3425825" cy="419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256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使用分块来提高时间局部性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</a:t>
            </a:r>
            <a:endParaRPr 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231775" y="6217920"/>
            <a:ext cx="4951095" cy="419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2560"/>
              </a:lnSpc>
            </a:pPr>
            <a:r>
              <a:rPr lang="en-US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lang="en-US" altLang="zh-CN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大小的</a:t>
            </a:r>
            <a:r>
              <a:rPr lang="en-US" altLang="zh-CN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zh-CN" altLang="en-US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型数组中，</a:t>
            </a:r>
            <a:r>
              <a:rPr lang="en-US" altLang="zh-CN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a[0][0]</a:t>
            </a:r>
            <a:r>
              <a:rPr lang="zh-CN" altLang="en-US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需要走</a:t>
            </a:r>
            <a:r>
              <a:rPr lang="en-US" altLang="zh-CN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步才能到</a:t>
            </a:r>
            <a:r>
              <a:rPr lang="en-US" altLang="zh-CN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a[1][0]</a:t>
            </a:r>
            <a:endParaRPr lang="en-US" altLang="zh-CN" sz="1400" b="1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1819910" y="5471795"/>
            <a:ext cx="699135" cy="8242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4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√</a:t>
            </a:r>
            <a:r>
              <a:rPr lang="en-US" altLang="zh-CN" sz="4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4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3564255" y="5505450"/>
            <a:ext cx="699135" cy="745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4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√</a:t>
            </a:r>
            <a:r>
              <a:rPr lang="en-US" altLang="zh-CN" sz="4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4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725670" y="3480435"/>
            <a:ext cx="2833370" cy="19913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914640" y="3169285"/>
            <a:ext cx="4105275" cy="26263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上弧形箭头 15"/>
          <p:cNvSpPr/>
          <p:nvPr/>
        </p:nvSpPr>
        <p:spPr>
          <a:xfrm rot="20820000">
            <a:off x="6892925" y="2877185"/>
            <a:ext cx="1497965" cy="337820"/>
          </a:xfrm>
          <a:prstGeom prst="curvedDownArrow">
            <a:avLst/>
          </a:prstGeom>
          <a:solidFill>
            <a:srgbClr val="323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5713730" y="5889625"/>
            <a:ext cx="5481320" cy="748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2560"/>
              </a:lnSpc>
            </a:pPr>
            <a:r>
              <a:rPr lang="zh-CN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分块后，虽然对</a:t>
            </a:r>
            <a:r>
              <a:rPr lang="en-US" altLang="zh-CN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b[i][0]</a:t>
            </a:r>
            <a:r>
              <a:rPr lang="zh-CN" altLang="en-US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的引用仍然不命中，但是计算块内矩阵乘法时，对</a:t>
            </a:r>
            <a:r>
              <a:rPr lang="en-US" altLang="zh-CN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b[i][1]~b[i][7]</a:t>
            </a:r>
            <a:r>
              <a:rPr lang="zh-CN" altLang="en-US" sz="14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的引用均会命中</a:t>
            </a:r>
            <a:endParaRPr lang="en-US" altLang="zh-CN" sz="1400" b="1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2700000">
            <a:off x="10980310" y="3292048"/>
            <a:ext cx="2423380" cy="2423380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16" h="3816">
                <a:moveTo>
                  <a:pt x="0" y="0"/>
                </a:moveTo>
                <a:lnTo>
                  <a:pt x="3816" y="3816"/>
                </a:lnTo>
                <a:lnTo>
                  <a:pt x="0" y="381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0373199" y="3672266"/>
            <a:ext cx="2405189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788" h="6531">
                <a:moveTo>
                  <a:pt x="0" y="0"/>
                </a:moveTo>
                <a:lnTo>
                  <a:pt x="3788" y="3788"/>
                </a:lnTo>
                <a:lnTo>
                  <a:pt x="1044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700000" flipH="1" flipV="1">
            <a:off x="-658038" y="-981454"/>
            <a:ext cx="2434823" cy="4147185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3834" h="6531">
                <a:moveTo>
                  <a:pt x="0" y="0"/>
                </a:moveTo>
                <a:lnTo>
                  <a:pt x="3834" y="3834"/>
                </a:lnTo>
                <a:lnTo>
                  <a:pt x="1138" y="6531"/>
                </a:lnTo>
                <a:lnTo>
                  <a:pt x="0" y="653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288837" y="4263957"/>
            <a:ext cx="1903163" cy="254006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97" h="4000">
                <a:moveTo>
                  <a:pt x="2997" y="0"/>
                </a:moveTo>
                <a:lnTo>
                  <a:pt x="2997" y="4000"/>
                </a:lnTo>
                <a:lnTo>
                  <a:pt x="1003" y="4000"/>
                </a:lnTo>
                <a:lnTo>
                  <a:pt x="0" y="2997"/>
                </a:lnTo>
                <a:lnTo>
                  <a:pt x="299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-29210" y="-31115"/>
            <a:ext cx="1816803" cy="163926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61" h="2582">
                <a:moveTo>
                  <a:pt x="0" y="0"/>
                </a:moveTo>
                <a:lnTo>
                  <a:pt x="1739" y="0"/>
                </a:lnTo>
                <a:lnTo>
                  <a:pt x="2861" y="1122"/>
                </a:lnTo>
                <a:lnTo>
                  <a:pt x="1402" y="2582"/>
                </a:lnTo>
                <a:lnTo>
                  <a:pt x="0" y="1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-29210" y="718144"/>
            <a:ext cx="890007" cy="178001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2" h="2803">
                <a:moveTo>
                  <a:pt x="0" y="0"/>
                </a:moveTo>
                <a:lnTo>
                  <a:pt x="1402" y="1402"/>
                </a:lnTo>
                <a:lnTo>
                  <a:pt x="0" y="28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-29210" y="1608151"/>
            <a:ext cx="1626593" cy="23631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2" h="3722">
                <a:moveTo>
                  <a:pt x="1402" y="0"/>
                </a:moveTo>
                <a:lnTo>
                  <a:pt x="2562" y="1160"/>
                </a:lnTo>
                <a:lnTo>
                  <a:pt x="0" y="3722"/>
                </a:lnTo>
                <a:lnTo>
                  <a:pt x="0" y="1402"/>
                </a:lnTo>
                <a:lnTo>
                  <a:pt x="140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576544" y="3913088"/>
            <a:ext cx="728357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01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962277" y="2186980"/>
            <a:ext cx="6268085" cy="1896885"/>
            <a:chOff x="3051177" y="3434660"/>
            <a:chExt cx="6268085" cy="1896885"/>
          </a:xfrm>
        </p:grpSpPr>
        <p:sp>
          <p:nvSpPr>
            <p:cNvPr id="46" name="文本框 45"/>
            <p:cNvSpPr txBox="1"/>
            <p:nvPr/>
          </p:nvSpPr>
          <p:spPr>
            <a:xfrm>
              <a:off x="5280461" y="3434660"/>
              <a:ext cx="1612072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3200" b="1" spc="300" dirty="0">
                  <a:solidFill>
                    <a:schemeClr val="accent1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02</a:t>
              </a:r>
              <a:endParaRPr lang="en-US" altLang="zh-CN" sz="3200" b="1" spc="300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6444967" y="3888144"/>
              <a:ext cx="1769393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77642" y="3888144"/>
              <a:ext cx="1653013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977642" y="5331545"/>
              <a:ext cx="423671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051177" y="4317945"/>
              <a:ext cx="6268085" cy="76835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4400" b="1" spc="600" dirty="0">
                  <a:solidFill>
                    <a:schemeClr val="accent1"/>
                  </a:solidFill>
                  <a:latin typeface="Times New Roman" panose="02020603050405020304" charset="0"/>
                  <a:ea typeface="微软雅黑" panose="020B0503020204020204" pitchFamily="34" charset="-122"/>
                </a:rPr>
                <a:t>链接</a:t>
              </a:r>
              <a:endParaRPr lang="zh-CN" altLang="en-US" sz="4400" b="1" spc="600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2.1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链接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链接完成的任务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567815" y="1360170"/>
            <a:ext cx="9481820" cy="890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将</a:t>
            </a:r>
            <a:r>
              <a:rPr 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可重定位目标文件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组合起来，形成一个</a:t>
            </a:r>
            <a:r>
              <a:rPr 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可执行目标文件。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静态链接器必须完成的两个主要任务是</a:t>
            </a:r>
            <a:r>
              <a:rPr 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符号解析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（将每个符号引用和一个符号定义关联起来）和</a:t>
            </a:r>
            <a:r>
              <a:rPr 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重定位</a:t>
            </a:r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（把符号定义与一个内存位置关联起来，修改所有对这些符号的引用，使得它们指向这个内存位置）。</a:t>
            </a:r>
            <a:endParaRPr lang="zh-CN" altLang="zh-CN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9875" y="2806065"/>
            <a:ext cx="4707255" cy="7327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46455" y="3705225"/>
            <a:ext cx="3388995" cy="26600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2465" y="1476375"/>
            <a:ext cx="251460" cy="266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0115" y="1443355"/>
            <a:ext cx="7969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链接：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3244215" y="2806700"/>
            <a:ext cx="1664335" cy="746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541135" y="2877820"/>
            <a:ext cx="3255010" cy="10852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5953125" y="4076065"/>
            <a:ext cx="5096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符号解析要完成的任务：两个文件链接到一起后，选择哪个</a:t>
            </a: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1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6000" y="3155950"/>
            <a:ext cx="251460" cy="266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6000" y="5145405"/>
            <a:ext cx="251460" cy="266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541135" y="4660265"/>
            <a:ext cx="4107815" cy="14039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/>
          <p:cNvSpPr txBox="1"/>
          <p:nvPr>
            <p:custDataLst>
              <p:tags r:id="rId16"/>
            </p:custDataLst>
          </p:nvPr>
        </p:nvSpPr>
        <p:spPr>
          <a:xfrm>
            <a:off x="6037580" y="6174740"/>
            <a:ext cx="50965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重定位要完成的任务：如何找到</a:t>
            </a: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array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以及函数</a:t>
            </a:r>
            <a:r>
              <a:rPr lang="en-US" alt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sum</a:t>
            </a:r>
            <a:r>
              <a:rPr lang="zh-CN" altLang="en-US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的地址？</a:t>
            </a:r>
            <a:endParaRPr lang="zh-CN" altLang="en-US" sz="1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0570" y="1755775"/>
            <a:ext cx="2578100" cy="382206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06425" y="352425"/>
            <a:ext cx="6263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2.2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链接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可重定位目标文件格式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2465" y="1374775"/>
            <a:ext cx="251460" cy="266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0115" y="1341755"/>
            <a:ext cx="25380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可重定位文件格式如下：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左大括号 49"/>
          <p:cNvSpPr/>
          <p:nvPr>
            <p:custDataLst>
              <p:tags r:id="rId5"/>
            </p:custDataLst>
          </p:nvPr>
        </p:nvSpPr>
        <p:spPr>
          <a:xfrm>
            <a:off x="1812925" y="2077085"/>
            <a:ext cx="140970" cy="58293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52780" y="2206625"/>
            <a:ext cx="10934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只读代码段</a:t>
            </a:r>
            <a:endParaRPr lang="zh-CN" sz="1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左大括号 7"/>
          <p:cNvSpPr/>
          <p:nvPr>
            <p:custDataLst>
              <p:tags r:id="rId7"/>
            </p:custDataLst>
          </p:nvPr>
        </p:nvSpPr>
        <p:spPr>
          <a:xfrm>
            <a:off x="1802130" y="2937510"/>
            <a:ext cx="151765" cy="30226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651510" y="2937510"/>
            <a:ext cx="10934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读写数据段</a:t>
            </a:r>
            <a:endParaRPr lang="zh-CN" sz="1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左大括号 10"/>
          <p:cNvSpPr/>
          <p:nvPr>
            <p:custDataLst>
              <p:tags r:id="rId9"/>
            </p:custDataLst>
          </p:nvPr>
        </p:nvSpPr>
        <p:spPr>
          <a:xfrm>
            <a:off x="1753235" y="3517265"/>
            <a:ext cx="201295" cy="183388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23495" y="4257675"/>
            <a:ext cx="16732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（不需加载到内存）</a:t>
            </a:r>
            <a:endParaRPr lang="zh-CN" sz="14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4250690" y="1887855"/>
            <a:ext cx="1785620" cy="318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已编译程序的机器代码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9" name="直接箭头连接符 48"/>
          <p:cNvCxnSpPr/>
          <p:nvPr>
            <p:custDataLst>
              <p:tags r:id="rId12"/>
            </p:custDataLst>
          </p:nvPr>
        </p:nvCxnSpPr>
        <p:spPr>
          <a:xfrm flipH="1">
            <a:off x="3953510" y="2077085"/>
            <a:ext cx="365760" cy="193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4319270" y="2270125"/>
            <a:ext cx="2586990" cy="318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只读数据，如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printf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语句中的格式串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5" name="直接箭头连接符 14"/>
          <p:cNvCxnSpPr/>
          <p:nvPr>
            <p:custDataLst>
              <p:tags r:id="rId14"/>
            </p:custDataLst>
          </p:nvPr>
        </p:nvCxnSpPr>
        <p:spPr>
          <a:xfrm flipH="1">
            <a:off x="3953510" y="2466975"/>
            <a:ext cx="379095" cy="1860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7" idx="1"/>
          </p:cNvCxnSpPr>
          <p:nvPr>
            <p:custDataLst>
              <p:tags r:id="rId15"/>
            </p:custDataLst>
          </p:nvPr>
        </p:nvCxnSpPr>
        <p:spPr>
          <a:xfrm flipH="1">
            <a:off x="3897630" y="2748280"/>
            <a:ext cx="478155" cy="1974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6"/>
            </p:custDataLst>
          </p:nvPr>
        </p:nvSpPr>
        <p:spPr>
          <a:xfrm>
            <a:off x="4375785" y="2588895"/>
            <a:ext cx="2586990" cy="318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已初始化的全局和静态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变量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9" name="直接箭头连接符 18"/>
          <p:cNvCxnSpPr/>
          <p:nvPr>
            <p:custDataLst>
              <p:tags r:id="rId17"/>
            </p:custDataLst>
          </p:nvPr>
        </p:nvCxnSpPr>
        <p:spPr>
          <a:xfrm flipH="1">
            <a:off x="3953510" y="3093720"/>
            <a:ext cx="379095" cy="1282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4375785" y="2849880"/>
            <a:ext cx="2778760" cy="494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未初始化、初始化为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的全局和</a:t>
            </a:r>
            <a:r>
              <a:rPr 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静态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变量，不占据实际空间，只是占位符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1" name="直接箭头连接符 20"/>
          <p:cNvCxnSpPr/>
          <p:nvPr>
            <p:custDataLst>
              <p:tags r:id="rId19"/>
            </p:custDataLst>
          </p:nvPr>
        </p:nvCxnSpPr>
        <p:spPr>
          <a:xfrm flipH="1">
            <a:off x="3953510" y="3476625"/>
            <a:ext cx="396875" cy="755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0"/>
            </p:custDataLst>
          </p:nvPr>
        </p:nvSpPr>
        <p:spPr>
          <a:xfrm>
            <a:off x="4340860" y="3344545"/>
            <a:ext cx="1717040" cy="364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符号表，存放各种信息</a:t>
            </a:r>
            <a:endParaRPr lang="zh-CN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77595" y="5747385"/>
            <a:ext cx="3764280" cy="411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2630" y="5804535"/>
            <a:ext cx="251460" cy="2667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151255" y="6308725"/>
            <a:ext cx="3413760" cy="3200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2630" y="6362065"/>
            <a:ext cx="251460" cy="2667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7154545" y="1374775"/>
            <a:ext cx="4665980" cy="40633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2" name="矩形 31"/>
          <p:cNvSpPr/>
          <p:nvPr>
            <p:custDataLst>
              <p:tags r:id="rId29"/>
            </p:custDataLst>
          </p:nvPr>
        </p:nvSpPr>
        <p:spPr>
          <a:xfrm>
            <a:off x="7154545" y="2327275"/>
            <a:ext cx="2125345" cy="17208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30"/>
            </p:custDataLst>
          </p:nvPr>
        </p:nvSpPr>
        <p:spPr>
          <a:xfrm>
            <a:off x="7826375" y="1078865"/>
            <a:ext cx="1830070" cy="364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可重定位文件的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.text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节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606030" y="4257675"/>
            <a:ext cx="3763010" cy="25196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8" name="文本框 37"/>
          <p:cNvSpPr txBox="1"/>
          <p:nvPr>
            <p:custDataLst>
              <p:tags r:id="rId33"/>
            </p:custDataLst>
          </p:nvPr>
        </p:nvSpPr>
        <p:spPr>
          <a:xfrm>
            <a:off x="8957945" y="4257675"/>
            <a:ext cx="2612390" cy="364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.text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节的反汇编结果：一些汇编代码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34"/>
            </p:custDataLst>
          </p:nvPr>
        </p:nvSpPr>
        <p:spPr>
          <a:xfrm>
            <a:off x="4340860" y="4293870"/>
            <a:ext cx="2620645" cy="504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函数中定义的静态局部变量不在栈中管理，而是存放在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.data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或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.bss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中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606425" y="352425"/>
            <a:ext cx="438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2.3 </a:t>
            </a:r>
            <a:r>
              <a:rPr 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链接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符号解析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custGeom>
            <a:avLst/>
            <a:gdLst>
              <a:gd name="adj" fmla="val 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1" h="1141">
                <a:moveTo>
                  <a:pt x="0" y="0"/>
                </a:moveTo>
                <a:lnTo>
                  <a:pt x="1141" y="0"/>
                </a:lnTo>
                <a:lnTo>
                  <a:pt x="1141" y="24"/>
                </a:lnTo>
                <a:lnTo>
                  <a:pt x="24" y="1141"/>
                </a:lnTo>
                <a:lnTo>
                  <a:pt x="0" y="11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8347" y="1013545"/>
            <a:ext cx="10405745" cy="4445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678305" y="3050540"/>
            <a:ext cx="3708400" cy="821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也属于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全局符号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，其他模块定义，自己可以引用</a:t>
            </a:r>
            <a:endParaRPr lang="zh-CN" altLang="en-US" sz="16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3235" y="1313180"/>
            <a:ext cx="251460" cy="2667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7167245" y="1174750"/>
            <a:ext cx="3598545" cy="543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处理多重定义的符号名的三条规则：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5822315" y="1643380"/>
            <a:ext cx="6028055" cy="1153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ts val="276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规则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：不允许有多个同名的强符号（链接器会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报错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ts val="276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规则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：若有一个强符号和若干个弱符号同名，则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选择强符号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ts val="276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规则</a:t>
            </a:r>
            <a:r>
              <a:rPr lang="en-US" altLang="zh-CN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：若有多个弱符号同名，则从这些弱符号中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任选一个</a:t>
            </a:r>
            <a:endParaRPr lang="zh-CN" altLang="en-US" sz="16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3295" y="4810760"/>
            <a:ext cx="4023360" cy="1237615"/>
            <a:chOff x="1399" y="4267"/>
            <a:chExt cx="6336" cy="1949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399" y="4668"/>
              <a:ext cx="6336" cy="154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文本框 25"/>
            <p:cNvSpPr txBox="1"/>
            <p:nvPr>
              <p:custDataLst>
                <p:tags r:id="rId8"/>
              </p:custDataLst>
            </p:nvPr>
          </p:nvSpPr>
          <p:spPr>
            <a:xfrm>
              <a:off x="6748" y="4267"/>
              <a:ext cx="593" cy="83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endPara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r>
                <a:rPr lang="en-US" altLang="zh-CN" b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B</a:t>
              </a:r>
              <a:endParaRPr lang="en-US" altLang="zh-CN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167245" y="2911475"/>
            <a:ext cx="3605530" cy="24237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2910" y="1452245"/>
            <a:ext cx="251460" cy="26670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675640" y="1313815"/>
            <a:ext cx="1170305" cy="543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符号分类：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506730" y="1789430"/>
            <a:ext cx="1241425" cy="501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全局符号：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78305" y="1782445"/>
            <a:ext cx="3781425" cy="1198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自己定义，能被其他模块引用，可分为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强符号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（函数和已初始化的全局变量）和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弱符号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（未初始化的全局变量）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508000" y="3045460"/>
            <a:ext cx="1241425" cy="501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外部符号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508000" y="3942080"/>
            <a:ext cx="1241425" cy="501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600" b="1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局部符号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：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6"/>
            </p:custDataLst>
          </p:nvPr>
        </p:nvSpPr>
        <p:spPr>
          <a:xfrm>
            <a:off x="1678940" y="3942080"/>
            <a:ext cx="3780155" cy="821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又称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本地符号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，对应于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带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static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属性的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C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函数和全局变量</a:t>
            </a:r>
            <a:r>
              <a:rPr lang="zh-CN" altLang="en-US" sz="1600" b="1">
                <a:solidFill>
                  <a:srgbClr val="323F4F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，不能被其他模块引用</a:t>
            </a:r>
            <a:endParaRPr lang="zh-CN" altLang="en-US" sz="1600" b="1">
              <a:solidFill>
                <a:srgbClr val="323F4F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51955" y="5621020"/>
            <a:ext cx="4556760" cy="1752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167245" y="5925820"/>
            <a:ext cx="3726180" cy="510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3016885" y="3745230"/>
            <a:ext cx="160655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局部变量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≠</a:t>
            </a:r>
            <a:r>
              <a:rPr lang="zh-CN" altLang="en-US" sz="12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局部符号</a:t>
            </a:r>
            <a:endParaRPr lang="zh-CN" altLang="en-US" sz="1200" b="1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COMMONDATA" val="eyJjb3VudCI6MjY0OCwiaGRpZCI6ImQxNzBhMTA3NDZjNGFlNTE0NWU3MTcxZDE5ZDM0ODVmIiwidXNlckNvdW50IjoyNjQ4fQ=="/>
  <p:tag name="KSO_WPP_MARK_KEY" val="46c6d510-2bb4-40cd-8cf0-ba03b71f9b3e"/>
  <p:tag name="FULLTEXTBEAUTIFYED" val="1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10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3F4F"/>
      </a:accent1>
      <a:accent2>
        <a:srgbClr val="617A9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3F4F"/>
      </a:accent1>
      <a:accent2>
        <a:srgbClr val="617A9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4621</Words>
  <Application>WPS 演示</Application>
  <PresentationFormat>宽屏</PresentationFormat>
  <Paragraphs>382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清风 .</cp:lastModifiedBy>
  <cp:revision>2774</cp:revision>
  <dcterms:created xsi:type="dcterms:W3CDTF">2019-06-03T14:06:00Z</dcterms:created>
  <dcterms:modified xsi:type="dcterms:W3CDTF">2023-05-18T01:57:49Z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71859FA7A60945768F6F1446490B612B</vt:lpwstr>
  </property>
  <property fmtid="{D5CDD505-2E9C-101B-9397-08002B2CF9AE}" pid="3" name="KSOProductBuildVer">
    <vt:lpwstr>2052-11.1.0.14036</vt:lpwstr>
  </property>
  <property fmtid="{D5CDD505-2E9C-101B-9397-08002B2CF9AE}" pid="4" name="KSOTemplateUUID">
    <vt:lpwstr>v1.0_mb_qabxq8x8QkFGFQ2TuvFb1g==</vt:lpwstr>
  </property>
</Properties>
</file>