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media/image73.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76" r:id="rId5"/>
    <p:sldId id="279" r:id="rId6"/>
    <p:sldId id="316" r:id="rId7"/>
    <p:sldId id="346" r:id="rId8"/>
    <p:sldId id="374" r:id="rId9"/>
    <p:sldId id="375" r:id="rId10"/>
    <p:sldId id="376" r:id="rId11"/>
    <p:sldId id="377" r:id="rId12"/>
    <p:sldId id="335" r:id="rId13"/>
    <p:sldId id="378" r:id="rId14"/>
    <p:sldId id="379" r:id="rId15"/>
    <p:sldId id="380" r:id="rId16"/>
    <p:sldId id="381" r:id="rId17"/>
    <p:sldId id="382" r:id="rId18"/>
    <p:sldId id="383" r:id="rId19"/>
    <p:sldId id="384" r:id="rId20"/>
    <p:sldId id="385" r:id="rId21"/>
    <p:sldId id="388" r:id="rId22"/>
    <p:sldId id="389" r:id="rId23"/>
    <p:sldId id="390" r:id="rId24"/>
    <p:sldId id="392" r:id="rId25"/>
    <p:sldId id="391" r:id="rId26"/>
    <p:sldId id="393" r:id="rId27"/>
    <p:sldId id="394" r:id="rId28"/>
    <p:sldId id="396" r:id="rId29"/>
    <p:sldId id="395" r:id="rId30"/>
    <p:sldId id="397" r:id="rId31"/>
    <p:sldId id="398" r:id="rId32"/>
    <p:sldId id="282" r:id="rId33"/>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14" userDrawn="1">
          <p15:clr>
            <a:srgbClr val="A4A3A4"/>
          </p15:clr>
        </p15:guide>
        <p15:guide id="2" pos="38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2"/>
      </p:cViewPr>
      <p:guideLst>
        <p:guide orient="horz" pos="2314"/>
        <p:guide pos="38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gs" Target="tags/tag247.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B8B40-2363-40CB-B6AC-0112CBCE716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B8630-F474-4162-8F7A-F3B88226D09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B8B40-2363-40CB-B6AC-0112CBCE716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B8630-F474-4162-8F7A-F3B88226D09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0" Type="http://schemas.openxmlformats.org/officeDocument/2006/relationships/slideLayout" Target="../slideLayouts/slideLayout1.xml"/><Relationship Id="rId3" Type="http://schemas.openxmlformats.org/officeDocument/2006/relationships/tags" Target="../tags/tag48.xml"/><Relationship Id="rId29" Type="http://schemas.openxmlformats.org/officeDocument/2006/relationships/tags" Target="../tags/tag74.xml"/><Relationship Id="rId28" Type="http://schemas.openxmlformats.org/officeDocument/2006/relationships/tags" Target="../tags/tag73.xml"/><Relationship Id="rId27" Type="http://schemas.openxmlformats.org/officeDocument/2006/relationships/tags" Target="../tags/tag72.xml"/><Relationship Id="rId26" Type="http://schemas.openxmlformats.org/officeDocument/2006/relationships/tags" Target="../tags/tag71.xml"/><Relationship Id="rId25" Type="http://schemas.openxmlformats.org/officeDocument/2006/relationships/tags" Target="../tags/tag70.xml"/><Relationship Id="rId24" Type="http://schemas.openxmlformats.org/officeDocument/2006/relationships/tags" Target="../tags/tag69.xml"/><Relationship Id="rId23" Type="http://schemas.openxmlformats.org/officeDocument/2006/relationships/tags" Target="../tags/tag68.xml"/><Relationship Id="rId22" Type="http://schemas.openxmlformats.org/officeDocument/2006/relationships/tags" Target="../tags/tag67.xml"/><Relationship Id="rId21" Type="http://schemas.openxmlformats.org/officeDocument/2006/relationships/tags" Target="../tags/tag66.xml"/><Relationship Id="rId20" Type="http://schemas.openxmlformats.org/officeDocument/2006/relationships/tags" Target="../tags/tag65.xml"/><Relationship Id="rId2" Type="http://schemas.openxmlformats.org/officeDocument/2006/relationships/image" Target="../media/image14.png"/><Relationship Id="rId19" Type="http://schemas.openxmlformats.org/officeDocument/2006/relationships/tags" Target="../tags/tag64.xml"/><Relationship Id="rId18" Type="http://schemas.openxmlformats.org/officeDocument/2006/relationships/tags" Target="../tags/tag63.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tags" Target="../tags/tag47.xml"/></Relationships>
</file>

<file path=ppt/slides/_rels/slide11.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image" Target="../media/image15.png"/><Relationship Id="rId3" Type="http://schemas.openxmlformats.org/officeDocument/2006/relationships/tags" Target="../tags/tag77.xml"/><Relationship Id="rId2" Type="http://schemas.openxmlformats.org/officeDocument/2006/relationships/tags" Target="../tags/tag76.xml"/><Relationship Id="rId13" Type="http://schemas.openxmlformats.org/officeDocument/2006/relationships/slideLayout" Target="../slideLayouts/slideLayout1.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image" Target="../media/image18.png"/><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image" Target="../media/image17.png"/><Relationship Id="rId2" Type="http://schemas.openxmlformats.org/officeDocument/2006/relationships/tags" Target="../tags/tag86.xml"/><Relationship Id="rId13" Type="http://schemas.openxmlformats.org/officeDocument/2006/relationships/slideLayout" Target="../slideLayouts/slideLayout1.xml"/><Relationship Id="rId12" Type="http://schemas.openxmlformats.org/officeDocument/2006/relationships/tags" Target="../tags/tag93.xml"/><Relationship Id="rId11" Type="http://schemas.openxmlformats.org/officeDocument/2006/relationships/tags" Target="../tags/tag92.xml"/><Relationship Id="rId10" Type="http://schemas.openxmlformats.org/officeDocument/2006/relationships/image" Target="../media/image19.png"/><Relationship Id="rId1" Type="http://schemas.openxmlformats.org/officeDocument/2006/relationships/tags" Target="../tags/tag85.xml"/></Relationships>
</file>

<file path=ppt/slides/_rels/slide13.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image" Target="../media/image21.png"/><Relationship Id="rId5" Type="http://schemas.openxmlformats.org/officeDocument/2006/relationships/tags" Target="../tags/tag97.xml"/><Relationship Id="rId4" Type="http://schemas.openxmlformats.org/officeDocument/2006/relationships/image" Target="../media/image20.png"/><Relationship Id="rId3" Type="http://schemas.openxmlformats.org/officeDocument/2006/relationships/tags" Target="../tags/tag96.xml"/><Relationship Id="rId2" Type="http://schemas.openxmlformats.org/officeDocument/2006/relationships/tags" Target="../tags/tag95.xml"/><Relationship Id="rId10" Type="http://schemas.openxmlformats.org/officeDocument/2006/relationships/slideLayout" Target="../slideLayouts/slideLayout1.xml"/><Relationship Id="rId1" Type="http://schemas.openxmlformats.org/officeDocument/2006/relationships/tags" Target="../tags/tag94.xml"/></Relationships>
</file>

<file path=ppt/slides/_rels/slide14.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image" Target="../media/image24.png"/><Relationship Id="rId5" Type="http://schemas.openxmlformats.org/officeDocument/2006/relationships/tags" Target="../tags/tag103.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tags" Target="../tags/tag102.xml"/><Relationship Id="rId14" Type="http://schemas.openxmlformats.org/officeDocument/2006/relationships/vmlDrawing" Target="../drawings/vmlDrawing1.vml"/><Relationship Id="rId13" Type="http://schemas.openxmlformats.org/officeDocument/2006/relationships/slideLayout" Target="../slideLayouts/slideLayout1.xml"/><Relationship Id="rId12" Type="http://schemas.openxmlformats.org/officeDocument/2006/relationships/image" Target="../media/image25.wmf"/><Relationship Id="rId11" Type="http://schemas.openxmlformats.org/officeDocument/2006/relationships/oleObject" Target="../embeddings/oleObject1.bin"/><Relationship Id="rId10" Type="http://schemas.openxmlformats.org/officeDocument/2006/relationships/tags" Target="../tags/tag107.xml"/><Relationship Id="rId1" Type="http://schemas.openxmlformats.org/officeDocument/2006/relationships/tags" Target="../tags/tag10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image" Target="../media/image26.png"/><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6" Type="http://schemas.openxmlformats.org/officeDocument/2006/relationships/vmlDrawing" Target="../drawings/vmlDrawing2.vml"/><Relationship Id="rId15" Type="http://schemas.openxmlformats.org/officeDocument/2006/relationships/slideLayout" Target="../slideLayouts/slideLayout1.xml"/><Relationship Id="rId14" Type="http://schemas.openxmlformats.org/officeDocument/2006/relationships/image" Target="../media/image28.wmf"/><Relationship Id="rId13" Type="http://schemas.openxmlformats.org/officeDocument/2006/relationships/oleObject" Target="../embeddings/oleObject3.bin"/><Relationship Id="rId12" Type="http://schemas.openxmlformats.org/officeDocument/2006/relationships/tags" Target="../tags/tag116.xml"/><Relationship Id="rId11" Type="http://schemas.openxmlformats.org/officeDocument/2006/relationships/image" Target="../media/image27.wmf"/><Relationship Id="rId10" Type="http://schemas.openxmlformats.org/officeDocument/2006/relationships/oleObject" Target="../embeddings/oleObject2.bin"/><Relationship Id="rId1" Type="http://schemas.openxmlformats.org/officeDocument/2006/relationships/tags" Target="../tags/tag108.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tags" Target="../tags/tag118.xml"/><Relationship Id="rId1" Type="http://schemas.openxmlformats.org/officeDocument/2006/relationships/tags" Target="../tags/tag117.xml"/></Relationships>
</file>

<file path=ppt/slides/_rels/slide18.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tags" Target="../tags/tag125.xml"/><Relationship Id="rId7" Type="http://schemas.openxmlformats.org/officeDocument/2006/relationships/image" Target="../media/image30.png"/><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3" Type="http://schemas.openxmlformats.org/officeDocument/2006/relationships/vmlDrawing" Target="../drawings/vmlDrawing3.vml"/><Relationship Id="rId22" Type="http://schemas.openxmlformats.org/officeDocument/2006/relationships/slideLayout" Target="../slideLayouts/slideLayout1.xml"/><Relationship Id="rId21" Type="http://schemas.openxmlformats.org/officeDocument/2006/relationships/image" Target="../media/image34.wmf"/><Relationship Id="rId20" Type="http://schemas.openxmlformats.org/officeDocument/2006/relationships/oleObject" Target="../embeddings/oleObject5.bin"/><Relationship Id="rId2" Type="http://schemas.openxmlformats.org/officeDocument/2006/relationships/tags" Target="../tags/tag120.xml"/><Relationship Id="rId19" Type="http://schemas.openxmlformats.org/officeDocument/2006/relationships/tags" Target="../tags/tag132.xml"/><Relationship Id="rId18" Type="http://schemas.openxmlformats.org/officeDocument/2006/relationships/image" Target="../media/image33.wmf"/><Relationship Id="rId17" Type="http://schemas.openxmlformats.org/officeDocument/2006/relationships/oleObject" Target="../embeddings/oleObject4.bin"/><Relationship Id="rId16" Type="http://schemas.openxmlformats.org/officeDocument/2006/relationships/tags" Target="../tags/tag131.xml"/><Relationship Id="rId15" Type="http://schemas.openxmlformats.org/officeDocument/2006/relationships/tags" Target="../tags/tag130.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image" Target="../media/image32.png"/><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tags" Target="../tags/tag119.xml"/></Relationships>
</file>

<file path=ppt/slides/_rels/slide19.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image" Target="../media/image37.png"/><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image" Target="../media/image36.png"/><Relationship Id="rId4" Type="http://schemas.openxmlformats.org/officeDocument/2006/relationships/tags" Target="../tags/tag135.xml"/><Relationship Id="rId3" Type="http://schemas.openxmlformats.org/officeDocument/2006/relationships/image" Target="../media/image35.png"/><Relationship Id="rId2" Type="http://schemas.openxmlformats.org/officeDocument/2006/relationships/tags" Target="../tags/tag134.xml"/><Relationship Id="rId14" Type="http://schemas.openxmlformats.org/officeDocument/2006/relationships/slideLayout" Target="../slideLayouts/slideLayout1.xml"/><Relationship Id="rId13" Type="http://schemas.openxmlformats.org/officeDocument/2006/relationships/tags" Target="../tags/tag141.xml"/><Relationship Id="rId12" Type="http://schemas.openxmlformats.org/officeDocument/2006/relationships/tags" Target="../tags/tag140.xml"/><Relationship Id="rId11" Type="http://schemas.openxmlformats.org/officeDocument/2006/relationships/image" Target="../media/image38.png"/><Relationship Id="rId10" Type="http://schemas.openxmlformats.org/officeDocument/2006/relationships/tags" Target="../tags/tag139.xml"/><Relationship Id="rId1" Type="http://schemas.openxmlformats.org/officeDocument/2006/relationships/tags" Target="../tags/tag133.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image" Target="../media/image40.png"/><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image" Target="../media/image39.png"/><Relationship Id="rId20" Type="http://schemas.openxmlformats.org/officeDocument/2006/relationships/slideLayout" Target="../slideLayouts/slideLayout1.xml"/><Relationship Id="rId2" Type="http://schemas.openxmlformats.org/officeDocument/2006/relationships/tags" Target="../tags/tag143.xml"/><Relationship Id="rId19" Type="http://schemas.openxmlformats.org/officeDocument/2006/relationships/tags" Target="../tags/tag156.xml"/><Relationship Id="rId18" Type="http://schemas.openxmlformats.org/officeDocument/2006/relationships/tags" Target="../tags/tag155.xml"/><Relationship Id="rId17" Type="http://schemas.openxmlformats.org/officeDocument/2006/relationships/tags" Target="../tags/tag154.xml"/><Relationship Id="rId16" Type="http://schemas.openxmlformats.org/officeDocument/2006/relationships/image" Target="../media/image42.png"/><Relationship Id="rId15" Type="http://schemas.openxmlformats.org/officeDocument/2006/relationships/tags" Target="../tags/tag153.xml"/><Relationship Id="rId14" Type="http://schemas.openxmlformats.org/officeDocument/2006/relationships/tags" Target="../tags/tag152.xml"/><Relationship Id="rId13" Type="http://schemas.openxmlformats.org/officeDocument/2006/relationships/image" Target="../media/image41.png"/><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tags" Target="../tags/tag142.xml"/></Relationships>
</file>

<file path=ppt/slides/_rels/slide21.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image" Target="../media/image45.png"/><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image" Target="../media/image44.png"/><Relationship Id="rId4" Type="http://schemas.openxmlformats.org/officeDocument/2006/relationships/tags" Target="../tags/tag159.xml"/><Relationship Id="rId3" Type="http://schemas.openxmlformats.org/officeDocument/2006/relationships/image" Target="../media/image43.png"/><Relationship Id="rId20" Type="http://schemas.openxmlformats.org/officeDocument/2006/relationships/slideLayout" Target="../slideLayouts/slideLayout1.xml"/><Relationship Id="rId2" Type="http://schemas.openxmlformats.org/officeDocument/2006/relationships/tags" Target="../tags/tag158.xml"/><Relationship Id="rId19" Type="http://schemas.openxmlformats.org/officeDocument/2006/relationships/tags" Target="../tags/tag170.xml"/><Relationship Id="rId18" Type="http://schemas.openxmlformats.org/officeDocument/2006/relationships/image" Target="../media/image47.png"/><Relationship Id="rId17" Type="http://schemas.openxmlformats.org/officeDocument/2006/relationships/tags" Target="../tags/tag169.xml"/><Relationship Id="rId16" Type="http://schemas.openxmlformats.org/officeDocument/2006/relationships/tags" Target="../tags/tag168.xml"/><Relationship Id="rId15" Type="http://schemas.openxmlformats.org/officeDocument/2006/relationships/tags" Target="../tags/tag167.xml"/><Relationship Id="rId14" Type="http://schemas.openxmlformats.org/officeDocument/2006/relationships/tags" Target="../tags/tag166.xml"/><Relationship Id="rId13" Type="http://schemas.openxmlformats.org/officeDocument/2006/relationships/tags" Target="../tags/tag165.xml"/><Relationship Id="rId12" Type="http://schemas.openxmlformats.org/officeDocument/2006/relationships/tags" Target="../tags/tag164.xml"/><Relationship Id="rId11" Type="http://schemas.openxmlformats.org/officeDocument/2006/relationships/image" Target="../media/image46.png"/><Relationship Id="rId10" Type="http://schemas.openxmlformats.org/officeDocument/2006/relationships/tags" Target="../tags/tag163.xml"/><Relationship Id="rId1" Type="http://schemas.openxmlformats.org/officeDocument/2006/relationships/tags" Target="../tags/tag157.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image" Target="../media/image49.png"/><Relationship Id="rId4" Type="http://schemas.openxmlformats.org/officeDocument/2006/relationships/tags" Target="../tags/tag173.xml"/><Relationship Id="rId3" Type="http://schemas.openxmlformats.org/officeDocument/2006/relationships/image" Target="../media/image48.png"/><Relationship Id="rId2" Type="http://schemas.openxmlformats.org/officeDocument/2006/relationships/tags" Target="../tags/tag172.xml"/><Relationship Id="rId1" Type="http://schemas.openxmlformats.org/officeDocument/2006/relationships/tags" Target="../tags/tag171.xml"/></Relationships>
</file>

<file path=ppt/slides/_rels/slide23.xml.rels><?xml version="1.0" encoding="UTF-8" standalone="yes"?>
<Relationships xmlns="http://schemas.openxmlformats.org/package/2006/relationships"><Relationship Id="rId9" Type="http://schemas.openxmlformats.org/officeDocument/2006/relationships/image" Target="../media/image53.png"/><Relationship Id="rId8" Type="http://schemas.openxmlformats.org/officeDocument/2006/relationships/tags" Target="../tags/tag180.xml"/><Relationship Id="rId7" Type="http://schemas.openxmlformats.org/officeDocument/2006/relationships/image" Target="../media/image52.png"/><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image" Target="../media/image51.png"/><Relationship Id="rId3" Type="http://schemas.openxmlformats.org/officeDocument/2006/relationships/tags" Target="../tags/tag177.xml"/><Relationship Id="rId2" Type="http://schemas.openxmlformats.org/officeDocument/2006/relationships/image" Target="../media/image50.png"/><Relationship Id="rId12" Type="http://schemas.openxmlformats.org/officeDocument/2006/relationships/slideLayout" Target="../slideLayouts/slideLayout1.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tags" Target="../tags/tag176.xml"/></Relationships>
</file>

<file path=ppt/slides/_rels/slide24.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image" Target="../media/image55.png"/><Relationship Id="rId3" Type="http://schemas.openxmlformats.org/officeDocument/2006/relationships/tags" Target="../tags/tag184.xml"/><Relationship Id="rId2" Type="http://schemas.openxmlformats.org/officeDocument/2006/relationships/image" Target="../media/image54.png"/><Relationship Id="rId14" Type="http://schemas.openxmlformats.org/officeDocument/2006/relationships/slideLayout" Target="../slideLayouts/slideLayout1.xml"/><Relationship Id="rId13" Type="http://schemas.openxmlformats.org/officeDocument/2006/relationships/image" Target="../media/image56.png"/><Relationship Id="rId12" Type="http://schemas.openxmlformats.org/officeDocument/2006/relationships/tags" Target="../tags/tag192.xml"/><Relationship Id="rId11" Type="http://schemas.openxmlformats.org/officeDocument/2006/relationships/tags" Target="../tags/tag191.xml"/><Relationship Id="rId10" Type="http://schemas.openxmlformats.org/officeDocument/2006/relationships/tags" Target="../tags/tag190.xml"/><Relationship Id="rId1" Type="http://schemas.openxmlformats.org/officeDocument/2006/relationships/tags" Target="../tags/tag183.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98.xml"/><Relationship Id="rId7" Type="http://schemas.openxmlformats.org/officeDocument/2006/relationships/tags" Target="../tags/tag197.xml"/><Relationship Id="rId6" Type="http://schemas.openxmlformats.org/officeDocument/2006/relationships/image" Target="../media/image58.png"/><Relationship Id="rId5" Type="http://schemas.openxmlformats.org/officeDocument/2006/relationships/tags" Target="../tags/tag196.xml"/><Relationship Id="rId4" Type="http://schemas.openxmlformats.org/officeDocument/2006/relationships/image" Target="../media/image57.png"/><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image" Target="../media/image59.wmf"/><Relationship Id="rId7" Type="http://schemas.openxmlformats.org/officeDocument/2006/relationships/oleObject" Target="../embeddings/oleObject6.bin"/><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2" Type="http://schemas.openxmlformats.org/officeDocument/2006/relationships/vmlDrawing" Target="../drawings/vmlDrawing4.vml"/><Relationship Id="rId31" Type="http://schemas.openxmlformats.org/officeDocument/2006/relationships/slideLayout" Target="../slideLayouts/slideLayout1.xml"/><Relationship Id="rId30" Type="http://schemas.openxmlformats.org/officeDocument/2006/relationships/image" Target="../media/image64.png"/><Relationship Id="rId3" Type="http://schemas.openxmlformats.org/officeDocument/2006/relationships/tags" Target="../tags/tag201.xml"/><Relationship Id="rId29" Type="http://schemas.openxmlformats.org/officeDocument/2006/relationships/tags" Target="../tags/tag219.xml"/><Relationship Id="rId28" Type="http://schemas.openxmlformats.org/officeDocument/2006/relationships/tags" Target="../tags/tag218.xml"/><Relationship Id="rId27" Type="http://schemas.openxmlformats.org/officeDocument/2006/relationships/tags" Target="../tags/tag217.xml"/><Relationship Id="rId26" Type="http://schemas.openxmlformats.org/officeDocument/2006/relationships/tags" Target="../tags/tag216.xml"/><Relationship Id="rId25" Type="http://schemas.openxmlformats.org/officeDocument/2006/relationships/image" Target="../media/image63.png"/><Relationship Id="rId24" Type="http://schemas.openxmlformats.org/officeDocument/2006/relationships/tags" Target="../tags/tag215.xml"/><Relationship Id="rId23" Type="http://schemas.openxmlformats.org/officeDocument/2006/relationships/tags" Target="../tags/tag214.xml"/><Relationship Id="rId22" Type="http://schemas.openxmlformats.org/officeDocument/2006/relationships/tags" Target="../tags/tag213.xml"/><Relationship Id="rId21" Type="http://schemas.openxmlformats.org/officeDocument/2006/relationships/tags" Target="../tags/tag212.xml"/><Relationship Id="rId20" Type="http://schemas.openxmlformats.org/officeDocument/2006/relationships/image" Target="../media/image62.png"/><Relationship Id="rId2" Type="http://schemas.openxmlformats.org/officeDocument/2006/relationships/tags" Target="../tags/tag200.xml"/><Relationship Id="rId19" Type="http://schemas.openxmlformats.org/officeDocument/2006/relationships/tags" Target="../tags/tag211.xml"/><Relationship Id="rId18" Type="http://schemas.openxmlformats.org/officeDocument/2006/relationships/tags" Target="../tags/tag210.xml"/><Relationship Id="rId17" Type="http://schemas.openxmlformats.org/officeDocument/2006/relationships/tags" Target="../tags/tag209.xml"/><Relationship Id="rId16" Type="http://schemas.openxmlformats.org/officeDocument/2006/relationships/tags" Target="../tags/tag208.xml"/><Relationship Id="rId15" Type="http://schemas.openxmlformats.org/officeDocument/2006/relationships/tags" Target="../tags/tag207.xml"/><Relationship Id="rId14" Type="http://schemas.openxmlformats.org/officeDocument/2006/relationships/image" Target="../media/image61.wmf"/><Relationship Id="rId13" Type="http://schemas.openxmlformats.org/officeDocument/2006/relationships/oleObject" Target="../embeddings/oleObject8.bin"/><Relationship Id="rId12" Type="http://schemas.openxmlformats.org/officeDocument/2006/relationships/tags" Target="../tags/tag206.xml"/><Relationship Id="rId11" Type="http://schemas.openxmlformats.org/officeDocument/2006/relationships/image" Target="../media/image60.wmf"/><Relationship Id="rId10" Type="http://schemas.openxmlformats.org/officeDocument/2006/relationships/oleObject" Target="../embeddings/oleObject7.bin"/><Relationship Id="rId1" Type="http://schemas.openxmlformats.org/officeDocument/2006/relationships/tags" Target="../tags/tag199.xml"/></Relationships>
</file>

<file path=ppt/slides/_rels/slide28.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tags" Target="../tags/tag225.xml"/><Relationship Id="rId7" Type="http://schemas.openxmlformats.org/officeDocument/2006/relationships/image" Target="../media/image66.png"/><Relationship Id="rId6" Type="http://schemas.openxmlformats.org/officeDocument/2006/relationships/tags" Target="../tags/tag224.xml"/><Relationship Id="rId5" Type="http://schemas.openxmlformats.org/officeDocument/2006/relationships/image" Target="../media/image65.png"/><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5" Type="http://schemas.openxmlformats.org/officeDocument/2006/relationships/slideLayout" Target="../slideLayouts/slideLayout1.xml"/><Relationship Id="rId14" Type="http://schemas.openxmlformats.org/officeDocument/2006/relationships/tags" Target="../tags/tag230.xml"/><Relationship Id="rId13" Type="http://schemas.openxmlformats.org/officeDocument/2006/relationships/tags" Target="../tags/tag229.xml"/><Relationship Id="rId12" Type="http://schemas.openxmlformats.org/officeDocument/2006/relationships/tags" Target="../tags/tag228.xml"/><Relationship Id="rId11" Type="http://schemas.openxmlformats.org/officeDocument/2006/relationships/image" Target="../media/image67.png"/><Relationship Id="rId10" Type="http://schemas.openxmlformats.org/officeDocument/2006/relationships/tags" Target="../tags/tag227.xml"/><Relationship Id="rId1" Type="http://schemas.openxmlformats.org/officeDocument/2006/relationships/tags" Target="../tags/tag220.xml"/></Relationships>
</file>

<file path=ppt/slides/_rels/slide29.xml.rels><?xml version="1.0" encoding="UTF-8" standalone="yes"?>
<Relationships xmlns="http://schemas.openxmlformats.org/package/2006/relationships"><Relationship Id="rId9" Type="http://schemas.openxmlformats.org/officeDocument/2006/relationships/tags" Target="../tags/tag238.xml"/><Relationship Id="rId8" Type="http://schemas.openxmlformats.org/officeDocument/2006/relationships/image" Target="../media/image68.png"/><Relationship Id="rId7" Type="http://schemas.openxmlformats.org/officeDocument/2006/relationships/tags" Target="../tags/tag237.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1" Type="http://schemas.openxmlformats.org/officeDocument/2006/relationships/slideLayout" Target="../slideLayouts/slideLayout1.xml"/><Relationship Id="rId20" Type="http://schemas.openxmlformats.org/officeDocument/2006/relationships/tags" Target="../tags/tag246.xml"/><Relationship Id="rId2" Type="http://schemas.openxmlformats.org/officeDocument/2006/relationships/tags" Target="../tags/tag232.xml"/><Relationship Id="rId19" Type="http://schemas.openxmlformats.org/officeDocument/2006/relationships/tags" Target="../tags/tag245.xml"/><Relationship Id="rId18" Type="http://schemas.openxmlformats.org/officeDocument/2006/relationships/image" Target="../media/image71.png"/><Relationship Id="rId17" Type="http://schemas.openxmlformats.org/officeDocument/2006/relationships/tags" Target="../tags/tag244.xml"/><Relationship Id="rId16" Type="http://schemas.openxmlformats.org/officeDocument/2006/relationships/image" Target="../media/image70.png"/><Relationship Id="rId15" Type="http://schemas.openxmlformats.org/officeDocument/2006/relationships/tags" Target="../tags/tag243.xml"/><Relationship Id="rId14" Type="http://schemas.openxmlformats.org/officeDocument/2006/relationships/tags" Target="../tags/tag242.xml"/><Relationship Id="rId13" Type="http://schemas.openxmlformats.org/officeDocument/2006/relationships/tags" Target="../tags/tag241.xml"/><Relationship Id="rId12" Type="http://schemas.openxmlformats.org/officeDocument/2006/relationships/tags" Target="../tags/tag240.xml"/><Relationship Id="rId11" Type="http://schemas.openxmlformats.org/officeDocument/2006/relationships/tags" Target="../tags/tag239.xml"/><Relationship Id="rId10" Type="http://schemas.openxmlformats.org/officeDocument/2006/relationships/image" Target="../media/image69.png"/><Relationship Id="rId1" Type="http://schemas.openxmlformats.org/officeDocument/2006/relationships/tags" Target="../tags/tag2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3.svg"/><Relationship Id="rId1" Type="http://schemas.openxmlformats.org/officeDocument/2006/relationships/image" Target="../media/image72.png"/></Relationships>
</file>

<file path=ppt/slides/_rels/slide4.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0" Type="http://schemas.openxmlformats.org/officeDocument/2006/relationships/slideLayout" Target="../slideLayouts/slideLayout1.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7.xml"/><Relationship Id="rId2" Type="http://schemas.openxmlformats.org/officeDocument/2006/relationships/image" Target="../media/image3.png"/><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image" Target="../media/image5.png"/><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png"/><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image" Target="../media/image7.png"/><Relationship Id="rId3" Type="http://schemas.openxmlformats.org/officeDocument/2006/relationships/tags" Target="../tags/tag24.xml"/><Relationship Id="rId2" Type="http://schemas.openxmlformats.org/officeDocument/2006/relationships/image" Target="../media/image6.png"/><Relationship Id="rId1" Type="http://schemas.openxmlformats.org/officeDocument/2006/relationships/tags" Target="../tags/tag23.xml"/></Relationships>
</file>

<file path=ppt/slides/_rels/slide8.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image" Target="../media/image10.png"/><Relationship Id="rId3" Type="http://schemas.openxmlformats.org/officeDocument/2006/relationships/tags" Target="../tags/tag29.xml"/><Relationship Id="rId2" Type="http://schemas.openxmlformats.org/officeDocument/2006/relationships/tags" Target="../tags/tag28.xml"/><Relationship Id="rId13" Type="http://schemas.openxmlformats.org/officeDocument/2006/relationships/slideLayout" Target="../slideLayouts/slideLayout1.xml"/><Relationship Id="rId12" Type="http://schemas.openxmlformats.org/officeDocument/2006/relationships/tags" Target="../tags/tag36.xml"/><Relationship Id="rId11" Type="http://schemas.openxmlformats.org/officeDocument/2006/relationships/image" Target="../media/image11.png"/><Relationship Id="rId10" Type="http://schemas.openxmlformats.org/officeDocument/2006/relationships/tags" Target="../tags/tag35.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image" Target="../media/image12.png"/><Relationship Id="rId13" Type="http://schemas.openxmlformats.org/officeDocument/2006/relationships/slideLayout" Target="../slideLayouts/slideLayout1.xml"/><Relationship Id="rId12" Type="http://schemas.openxmlformats.org/officeDocument/2006/relationships/tags" Target="../tags/tag46.xml"/><Relationship Id="rId11" Type="http://schemas.openxmlformats.org/officeDocument/2006/relationships/image" Target="../media/image13.png"/><Relationship Id="rId10" Type="http://schemas.openxmlformats.org/officeDocument/2006/relationships/tags" Target="../tags/tag45.xml"/><Relationship Id="rId1"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rot="2700000">
            <a:off x="10980310" y="3292048"/>
            <a:ext cx="2423380" cy="242338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16" h="3816">
                <a:moveTo>
                  <a:pt x="0" y="0"/>
                </a:moveTo>
                <a:lnTo>
                  <a:pt x="3816" y="3816"/>
                </a:lnTo>
                <a:lnTo>
                  <a:pt x="0" y="3816"/>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5"/>
          <p:cNvSpPr/>
          <p:nvPr/>
        </p:nvSpPr>
        <p:spPr>
          <a:xfrm rot="2700000">
            <a:off x="10373199" y="3672266"/>
            <a:ext cx="2405189"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788" h="6531">
                <a:moveTo>
                  <a:pt x="0" y="0"/>
                </a:moveTo>
                <a:lnTo>
                  <a:pt x="3788" y="3788"/>
                </a:lnTo>
                <a:lnTo>
                  <a:pt x="1044"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10"/>
          <p:cNvSpPr/>
          <p:nvPr/>
        </p:nvSpPr>
        <p:spPr>
          <a:xfrm rot="2700000" flipH="1" flipV="1">
            <a:off x="-658038" y="-981454"/>
            <a:ext cx="2434823"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34" h="6531">
                <a:moveTo>
                  <a:pt x="0" y="0"/>
                </a:moveTo>
                <a:lnTo>
                  <a:pt x="3834" y="3834"/>
                </a:lnTo>
                <a:lnTo>
                  <a:pt x="1138"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文本框 11"/>
          <p:cNvSpPr txBox="1"/>
          <p:nvPr/>
        </p:nvSpPr>
        <p:spPr>
          <a:xfrm>
            <a:off x="2373515" y="2789960"/>
            <a:ext cx="7693890"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800" b="1" dirty="0">
                <a:solidFill>
                  <a:schemeClr val="accent1"/>
                </a:solidFill>
                <a:latin typeface="Times New Roman" panose="02020603050405020304" charset="0"/>
                <a:ea typeface="微软雅黑" panose="020B0503020204020204" pitchFamily="34" charset="-122"/>
              </a:rPr>
              <a:t>计算机网络复习讲座（二）</a:t>
            </a:r>
            <a:endParaRPr lang="zh-CN" altLang="en-US" sz="4800" b="1" dirty="0">
              <a:solidFill>
                <a:schemeClr val="accent1"/>
              </a:solidFill>
              <a:latin typeface="Times New Roman" panose="02020603050405020304" charset="0"/>
              <a:ea typeface="微软雅黑" panose="020B0503020204020204" pitchFamily="34" charset="-122"/>
            </a:endParaRPr>
          </a:p>
        </p:txBody>
      </p:sp>
      <p:sp>
        <p:nvSpPr>
          <p:cNvPr id="14" name="文本框 13"/>
          <p:cNvSpPr txBox="1"/>
          <p:nvPr/>
        </p:nvSpPr>
        <p:spPr>
          <a:xfrm>
            <a:off x="4447902" y="2085147"/>
            <a:ext cx="3294926"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dirty="0">
                <a:solidFill>
                  <a:schemeClr val="accent1"/>
                </a:solidFill>
                <a:latin typeface="Times New Roman" panose="02020603050405020304" charset="0"/>
                <a:ea typeface="微软雅黑" panose="020B0503020204020204" pitchFamily="34" charset="-122"/>
              </a:rPr>
              <a:t>Lecture</a:t>
            </a:r>
            <a:endParaRPr lang="en-US" altLang="zh-CN" sz="3200" b="1" dirty="0">
              <a:solidFill>
                <a:schemeClr val="accent1"/>
              </a:solidFill>
              <a:latin typeface="Times New Roman" panose="02020603050405020304" charset="0"/>
              <a:ea typeface="微软雅黑" panose="020B0503020204020204" pitchFamily="34" charset="-122"/>
            </a:endParaRPr>
          </a:p>
        </p:txBody>
      </p:sp>
      <p:cxnSp>
        <p:nvCxnSpPr>
          <p:cNvPr id="17" name="直接连接符 16"/>
          <p:cNvCxnSpPr/>
          <p:nvPr/>
        </p:nvCxnSpPr>
        <p:spPr>
          <a:xfrm flipV="1">
            <a:off x="2509522" y="2363709"/>
            <a:ext cx="2703195" cy="2794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508252" y="4999440"/>
            <a:ext cx="7172958"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218815" y="3649980"/>
            <a:ext cx="5752465" cy="1143000"/>
          </a:xfrm>
          <a:prstGeom prst="round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150000"/>
              </a:lnSpc>
            </a:pPr>
            <a:r>
              <a:rPr lang="zh-CN" altLang="en-US" sz="24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计算学部金牌讲师团</a:t>
            </a:r>
            <a:r>
              <a:rPr lang="en-US" altLang="zh-CN" sz="24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pPr>
            <a:r>
              <a:rPr lang="zh-CN" altLang="en-US" sz="2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周宇航</a:t>
            </a:r>
            <a:endParaRPr lang="zh-CN" altLang="en-US" sz="2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 name="任意多边形 27"/>
          <p:cNvSpPr/>
          <p:nvPr/>
        </p:nvSpPr>
        <p:spPr>
          <a:xfrm>
            <a:off x="10288837" y="4263957"/>
            <a:ext cx="1903163" cy="2540068"/>
          </a:xfrm>
          <a:custGeom>
            <a:avLst/>
            <a:gdLst/>
            <a:ahLst/>
            <a:cxnLst>
              <a:cxn ang="3">
                <a:pos x="hc" y="t"/>
              </a:cxn>
              <a:cxn ang="cd2">
                <a:pos x="l" y="vc"/>
              </a:cxn>
              <a:cxn ang="cd4">
                <a:pos x="hc" y="b"/>
              </a:cxn>
              <a:cxn ang="0">
                <a:pos x="r" y="vc"/>
              </a:cxn>
            </a:cxnLst>
            <a:rect l="l" t="t" r="r" b="b"/>
            <a:pathLst>
              <a:path w="2997" h="4000">
                <a:moveTo>
                  <a:pt x="2997" y="0"/>
                </a:moveTo>
                <a:lnTo>
                  <a:pt x="2997" y="4000"/>
                </a:lnTo>
                <a:lnTo>
                  <a:pt x="1003" y="4000"/>
                </a:lnTo>
                <a:lnTo>
                  <a:pt x="0" y="2997"/>
                </a:lnTo>
                <a:lnTo>
                  <a:pt x="2997"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53"/>
          <p:cNvSpPr/>
          <p:nvPr/>
        </p:nvSpPr>
        <p:spPr>
          <a:xfrm>
            <a:off x="-29210" y="-31115"/>
            <a:ext cx="1816803" cy="1639266"/>
          </a:xfrm>
          <a:custGeom>
            <a:avLst/>
            <a:gdLst/>
            <a:ahLst/>
            <a:cxnLst>
              <a:cxn ang="3">
                <a:pos x="hc" y="t"/>
              </a:cxn>
              <a:cxn ang="cd2">
                <a:pos x="l" y="vc"/>
              </a:cxn>
              <a:cxn ang="cd4">
                <a:pos x="hc" y="b"/>
              </a:cxn>
              <a:cxn ang="0">
                <a:pos x="r" y="vc"/>
              </a:cxn>
            </a:cxnLst>
            <a:rect l="l" t="t" r="r" b="b"/>
            <a:pathLst>
              <a:path w="2861" h="2582">
                <a:moveTo>
                  <a:pt x="0" y="0"/>
                </a:moveTo>
                <a:lnTo>
                  <a:pt x="1739" y="0"/>
                </a:lnTo>
                <a:lnTo>
                  <a:pt x="2861" y="1122"/>
                </a:lnTo>
                <a:lnTo>
                  <a:pt x="1402" y="2582"/>
                </a:lnTo>
                <a:lnTo>
                  <a:pt x="0" y="118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54"/>
          <p:cNvSpPr/>
          <p:nvPr/>
        </p:nvSpPr>
        <p:spPr>
          <a:xfrm>
            <a:off x="-29210" y="718144"/>
            <a:ext cx="890007" cy="1780014"/>
          </a:xfrm>
          <a:custGeom>
            <a:avLst/>
            <a:gdLst/>
            <a:ahLst/>
            <a:cxnLst>
              <a:cxn ang="3">
                <a:pos x="hc" y="t"/>
              </a:cxn>
              <a:cxn ang="cd2">
                <a:pos x="l" y="vc"/>
              </a:cxn>
              <a:cxn ang="cd4">
                <a:pos x="hc" y="b"/>
              </a:cxn>
              <a:cxn ang="0">
                <a:pos x="r" y="vc"/>
              </a:cxn>
            </a:cxnLst>
            <a:rect l="l" t="t" r="r" b="b"/>
            <a:pathLst>
              <a:path w="1402" h="2803">
                <a:moveTo>
                  <a:pt x="0" y="0"/>
                </a:moveTo>
                <a:lnTo>
                  <a:pt x="1402" y="1402"/>
                </a:lnTo>
                <a:lnTo>
                  <a:pt x="0" y="280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55"/>
          <p:cNvSpPr/>
          <p:nvPr/>
        </p:nvSpPr>
        <p:spPr>
          <a:xfrm>
            <a:off x="-29210" y="1608151"/>
            <a:ext cx="1626593" cy="2363180"/>
          </a:xfrm>
          <a:custGeom>
            <a:avLst/>
            <a:gdLst/>
            <a:ahLst/>
            <a:cxnLst>
              <a:cxn ang="3">
                <a:pos x="hc" y="t"/>
              </a:cxn>
              <a:cxn ang="cd2">
                <a:pos x="l" y="vc"/>
              </a:cxn>
              <a:cxn ang="cd4">
                <a:pos x="hc" y="b"/>
              </a:cxn>
              <a:cxn ang="0">
                <a:pos x="r" y="vc"/>
              </a:cxn>
            </a:cxnLst>
            <a:rect l="l" t="t" r="r" b="b"/>
            <a:pathLst>
              <a:path w="2562" h="3722">
                <a:moveTo>
                  <a:pt x="1402" y="0"/>
                </a:moveTo>
                <a:lnTo>
                  <a:pt x="2562" y="1160"/>
                </a:lnTo>
                <a:lnTo>
                  <a:pt x="0" y="3722"/>
                </a:lnTo>
                <a:lnTo>
                  <a:pt x="0" y="1402"/>
                </a:lnTo>
                <a:lnTo>
                  <a:pt x="140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 name="直接连接符 1"/>
          <p:cNvCxnSpPr/>
          <p:nvPr/>
        </p:nvCxnSpPr>
        <p:spPr>
          <a:xfrm flipV="1">
            <a:off x="6979287" y="2363709"/>
            <a:ext cx="2703195" cy="2794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descr="templates\docerresourceshop\icons\\343435333239383b333634343734373bbdb1c5c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941320" y="4065270"/>
            <a:ext cx="581025" cy="581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06425" y="352425"/>
            <a:ext cx="628586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1.4 </a:t>
            </a:r>
            <a:r>
              <a:rPr lang="zh-CN" altLang="en-US" sz="2800" b="1" dirty="0">
                <a:solidFill>
                  <a:schemeClr val="accent1"/>
                </a:solidFill>
                <a:latin typeface="Times New Roman" panose="02020603050405020304" charset="0"/>
                <a:ea typeface="微软雅黑" panose="020B0503020204020204" pitchFamily="34" charset="-122"/>
              </a:rPr>
              <a:t>网络层</a:t>
            </a:r>
            <a:r>
              <a:rPr lang="en-US" altLang="zh-CN" sz="2800" b="1" dirty="0">
                <a:solidFill>
                  <a:schemeClr val="accent1"/>
                </a:solidFill>
                <a:latin typeface="Times New Roman" panose="02020603050405020304" charset="0"/>
                <a:ea typeface="微软雅黑" panose="020B0503020204020204" pitchFamily="34" charset="-122"/>
                <a:sym typeface="+mn-ea"/>
              </a:rPr>
              <a:t>——</a:t>
            </a:r>
            <a:r>
              <a:rPr lang="zh-CN" altLang="en-US" sz="2800" b="1" dirty="0">
                <a:solidFill>
                  <a:schemeClr val="accent1"/>
                </a:solidFill>
                <a:latin typeface="Times New Roman" panose="02020603050405020304" charset="0"/>
                <a:ea typeface="微软雅黑" panose="020B0503020204020204" pitchFamily="34" charset="-122"/>
                <a:sym typeface="+mn-ea"/>
              </a:rPr>
              <a:t>数据平面综合题例题</a:t>
            </a:r>
            <a:endParaRPr lang="zh-CN" altLang="en-US" sz="2800" b="1" dirty="0">
              <a:solidFill>
                <a:schemeClr val="accent1"/>
              </a:solidFill>
              <a:latin typeface="Times New Roman" panose="02020603050405020304" charset="0"/>
              <a:ea typeface="微软雅黑" panose="020B0503020204020204" pitchFamily="34" charset="-122"/>
              <a:sym typeface="+mn-ea"/>
            </a:endParaRPr>
          </a:p>
        </p:txBody>
      </p:sp>
      <p:pic>
        <p:nvPicPr>
          <p:cNvPr id="24" name="图片 23"/>
          <p:cNvPicPr>
            <a:picLocks noChangeAspect="1"/>
          </p:cNvPicPr>
          <p:nvPr>
            <p:custDataLst>
              <p:tags r:id="rId1"/>
            </p:custDataLst>
          </p:nvPr>
        </p:nvPicPr>
        <p:blipFill>
          <a:blip r:embed="rId2"/>
          <a:stretch>
            <a:fillRect/>
          </a:stretch>
        </p:blipFill>
        <p:spPr>
          <a:xfrm>
            <a:off x="390525" y="1577975"/>
            <a:ext cx="5379085" cy="4392295"/>
          </a:xfrm>
          <a:prstGeom prst="rect">
            <a:avLst/>
          </a:prstGeom>
        </p:spPr>
      </p:pic>
      <p:sp>
        <p:nvSpPr>
          <p:cNvPr id="28" name="矩形 27"/>
          <p:cNvSpPr/>
          <p:nvPr>
            <p:custDataLst>
              <p:tags r:id="rId3"/>
            </p:custDataLst>
          </p:nvPr>
        </p:nvSpPr>
        <p:spPr>
          <a:xfrm>
            <a:off x="294640" y="1477645"/>
            <a:ext cx="5475605" cy="459168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custDataLst>
              <p:tags r:id="rId4"/>
            </p:custDataLst>
          </p:nvPr>
        </p:nvSpPr>
        <p:spPr>
          <a:xfrm>
            <a:off x="5982335" y="1293495"/>
            <a:ext cx="6095365" cy="4676775"/>
          </a:xfrm>
          <a:prstGeom prst="rect">
            <a:avLst/>
          </a:prstGeom>
          <a:noFill/>
        </p:spPr>
        <p:txBody>
          <a:bodyPr wrap="square" rtlCol="0">
            <a:noAutofit/>
          </a:bodyPr>
          <a:p>
            <a:pPr fontAlgn="auto">
              <a:lnSpc>
                <a:spcPct val="150000"/>
              </a:lnSpc>
            </a:pPr>
            <a:r>
              <a:rPr lang="en-US" sz="1400" b="1">
                <a:solidFill>
                  <a:srgbClr val="323F4F"/>
                </a:solidFill>
                <a:latin typeface="微软雅黑" panose="020B0503020204020204" pitchFamily="34" charset="-122"/>
                <a:ea typeface="微软雅黑" panose="020B0503020204020204" pitchFamily="34" charset="-122"/>
              </a:rPr>
              <a:t>1. </a:t>
            </a:r>
            <a:r>
              <a:rPr lang="zh-CN" altLang="en-US" sz="1400" b="1">
                <a:solidFill>
                  <a:srgbClr val="323F4F"/>
                </a:solidFill>
                <a:latin typeface="微软雅黑" panose="020B0503020204020204" pitchFamily="34" charset="-122"/>
                <a:ea typeface="微软雅黑" panose="020B0503020204020204" pitchFamily="34" charset="-122"/>
              </a:rPr>
              <a:t>对半分：</a:t>
            </a:r>
            <a:r>
              <a:rPr lang="en-US" altLang="zh-CN" sz="1400" b="1">
                <a:solidFill>
                  <a:srgbClr val="323F4F"/>
                </a:solidFill>
                <a:latin typeface="微软雅黑" panose="020B0503020204020204" pitchFamily="34" charset="-122"/>
                <a:ea typeface="微软雅黑" panose="020B0503020204020204" pitchFamily="34" charset="-122"/>
              </a:rPr>
              <a:t>202.118.1.0/25</a:t>
            </a:r>
            <a:r>
              <a:rPr lang="zh-CN" altLang="en-US" sz="1400" b="1">
                <a:solidFill>
                  <a:srgbClr val="323F4F"/>
                </a:solidFill>
                <a:latin typeface="微软雅黑" panose="020B0503020204020204" pitchFamily="34" charset="-122"/>
                <a:ea typeface="微软雅黑" panose="020B0503020204020204" pitchFamily="34" charset="-122"/>
              </a:rPr>
              <a:t>（假设给了局域网</a:t>
            </a:r>
            <a:r>
              <a:rPr lang="en-US" altLang="zh-CN" sz="1400" b="1">
                <a:solidFill>
                  <a:srgbClr val="323F4F"/>
                </a:solidFill>
                <a:latin typeface="微软雅黑" panose="020B0503020204020204" pitchFamily="34" charset="-122"/>
                <a:ea typeface="微软雅黑" panose="020B0503020204020204" pitchFamily="34" charset="-122"/>
              </a:rPr>
              <a:t>1</a:t>
            </a:r>
            <a:r>
              <a:rPr lang="zh-CN" altLang="en-US" sz="1400" b="1">
                <a:solidFill>
                  <a:srgbClr val="323F4F"/>
                </a:solidFill>
                <a:latin typeface="微软雅黑" panose="020B0503020204020204" pitchFamily="34" charset="-122"/>
                <a:ea typeface="微软雅黑" panose="020B0503020204020204" pitchFamily="34" charset="-122"/>
              </a:rPr>
              <a:t>）、</a:t>
            </a:r>
            <a:r>
              <a:rPr lang="en-US" altLang="zh-CN" sz="1400" b="1">
                <a:solidFill>
                  <a:srgbClr val="323F4F"/>
                </a:solidFill>
                <a:latin typeface="微软雅黑" panose="020B0503020204020204" pitchFamily="34" charset="-122"/>
                <a:ea typeface="微软雅黑" panose="020B0503020204020204" pitchFamily="34" charset="-122"/>
              </a:rPr>
              <a:t>202.118.1.128/25</a:t>
            </a:r>
            <a:r>
              <a:rPr lang="zh-CN" altLang="en-US" sz="1400" b="1">
                <a:solidFill>
                  <a:srgbClr val="323F4F"/>
                </a:solidFill>
                <a:latin typeface="微软雅黑" panose="020B0503020204020204" pitchFamily="34" charset="-122"/>
                <a:ea typeface="微软雅黑" panose="020B0503020204020204" pitchFamily="34" charset="-122"/>
              </a:rPr>
              <a:t>（假设给了局域网</a:t>
            </a:r>
            <a:r>
              <a:rPr lang="en-US" altLang="zh-CN" sz="1400" b="1">
                <a:solidFill>
                  <a:srgbClr val="323F4F"/>
                </a:solidFill>
                <a:latin typeface="微软雅黑" panose="020B0503020204020204" pitchFamily="34" charset="-122"/>
                <a:ea typeface="微软雅黑" panose="020B0503020204020204" pitchFamily="34" charset="-122"/>
              </a:rPr>
              <a:t>2</a:t>
            </a:r>
            <a:r>
              <a:rPr lang="zh-CN" altLang="en-US" sz="1400" b="1">
                <a:solidFill>
                  <a:srgbClr val="323F4F"/>
                </a:solidFill>
                <a:latin typeface="微软雅黑" panose="020B0503020204020204" pitchFamily="34" charset="-122"/>
                <a:ea typeface="微软雅黑" panose="020B0503020204020204" pitchFamily="34" charset="-122"/>
              </a:rPr>
              <a:t>），每个子网可供使用的</a:t>
            </a:r>
            <a:r>
              <a:rPr lang="en-US" altLang="zh-CN" sz="1400" b="1">
                <a:solidFill>
                  <a:srgbClr val="323F4F"/>
                </a:solidFill>
                <a:latin typeface="微软雅黑" panose="020B0503020204020204" pitchFamily="34" charset="-122"/>
                <a:ea typeface="微软雅黑" panose="020B0503020204020204" pitchFamily="34" charset="-122"/>
              </a:rPr>
              <a:t>IP</a:t>
            </a:r>
            <a:r>
              <a:rPr lang="zh-CN" altLang="en-US" sz="1400" b="1">
                <a:solidFill>
                  <a:srgbClr val="323F4F"/>
                </a:solidFill>
                <a:latin typeface="微软雅黑" panose="020B0503020204020204" pitchFamily="34" charset="-122"/>
                <a:ea typeface="微软雅黑" panose="020B0503020204020204" pitchFamily="34" charset="-122"/>
              </a:rPr>
              <a:t>地址一共</a:t>
            </a:r>
            <a:r>
              <a:rPr lang="en-US" altLang="zh-CN" sz="1400" b="1">
                <a:solidFill>
                  <a:srgbClr val="323F4F"/>
                </a:solidFill>
                <a:latin typeface="微软雅黑" panose="020B0503020204020204" pitchFamily="34" charset="-122"/>
                <a:ea typeface="微软雅黑" panose="020B0503020204020204" pitchFamily="34" charset="-122"/>
              </a:rPr>
              <a:t>2^7-2=126</a:t>
            </a:r>
            <a:r>
              <a:rPr lang="zh-CN" altLang="en-US" sz="1400" b="1">
                <a:solidFill>
                  <a:srgbClr val="323F4F"/>
                </a:solidFill>
                <a:latin typeface="微软雅黑" panose="020B0503020204020204" pitchFamily="34" charset="-122"/>
                <a:ea typeface="微软雅黑" panose="020B0503020204020204" pitchFamily="34" charset="-122"/>
              </a:rPr>
              <a:t>。</a:t>
            </a:r>
            <a:endParaRPr lang="zh-CN" altLang="en-US" sz="1400"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sz="1400" b="1">
                <a:solidFill>
                  <a:srgbClr val="323F4F"/>
                </a:solidFill>
                <a:latin typeface="微软雅黑" panose="020B0503020204020204" pitchFamily="34" charset="-122"/>
                <a:ea typeface="微软雅黑" panose="020B0503020204020204" pitchFamily="34" charset="-122"/>
              </a:rPr>
              <a:t>2. </a:t>
            </a:r>
            <a:r>
              <a:rPr lang="zh-CN" altLang="en-US" sz="1400" b="1">
                <a:solidFill>
                  <a:srgbClr val="323F4F"/>
                </a:solidFill>
                <a:latin typeface="微软雅黑" panose="020B0503020204020204" pitchFamily="34" charset="-122"/>
                <a:ea typeface="微软雅黑" panose="020B0503020204020204" pitchFamily="34" charset="-122"/>
              </a:rPr>
              <a:t>路由表如下所示：</a:t>
            </a:r>
            <a:endParaRPr lang="zh-CN" altLang="en-US" sz="1400"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sz="1400"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sz="1400"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sz="1400"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sz="1400"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sz="1400"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sz="1400"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sz="1400"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sz="1400" b="1">
                <a:solidFill>
                  <a:srgbClr val="323F4F"/>
                </a:solidFill>
                <a:latin typeface="微软雅黑" panose="020B0503020204020204" pitchFamily="34" charset="-122"/>
                <a:ea typeface="微软雅黑" panose="020B0503020204020204" pitchFamily="34" charset="-122"/>
              </a:rPr>
              <a:t>3.   202.118.1.0   -&gt;   202.118.[0 0 0 0 0 0 0 1].[0 0 0 0 0 0 0 0]</a:t>
            </a:r>
            <a:endParaRPr lang="en-US" altLang="zh-CN" sz="1400"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sz="1400" b="1">
                <a:solidFill>
                  <a:srgbClr val="323F4F"/>
                </a:solidFill>
                <a:latin typeface="微软雅黑" panose="020B0503020204020204" pitchFamily="34" charset="-122"/>
                <a:ea typeface="微软雅黑" panose="020B0503020204020204" pitchFamily="34" charset="-122"/>
              </a:rPr>
              <a:t>   202.118.1.128  -&gt;   202.118.[0 0 0 0 0 0 0 1].[1 0 0 0 0 0 0 0]</a:t>
            </a:r>
            <a:endParaRPr lang="en-US" altLang="zh-CN" sz="1400"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sz="1400" b="1">
                <a:solidFill>
                  <a:srgbClr val="323F4F"/>
                </a:solidFill>
                <a:latin typeface="微软雅黑" panose="020B0503020204020204" pitchFamily="34" charset="-122"/>
                <a:ea typeface="微软雅黑" panose="020B0503020204020204" pitchFamily="34" charset="-122"/>
              </a:rPr>
              <a:t>      </a:t>
            </a:r>
            <a:r>
              <a:rPr lang="zh-CN" altLang="en-US" sz="1400" b="1">
                <a:solidFill>
                  <a:srgbClr val="323F4F"/>
                </a:solidFill>
                <a:latin typeface="微软雅黑" panose="020B0503020204020204" pitchFamily="34" charset="-122"/>
                <a:ea typeface="微软雅黑" panose="020B0503020204020204" pitchFamily="34" charset="-122"/>
              </a:rPr>
              <a:t>聚合后的路由为：</a:t>
            </a:r>
            <a:endParaRPr lang="zh-CN" altLang="en-US" sz="1400"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en-US" altLang="zh-CN" sz="1400"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sz="1400" b="1">
                <a:solidFill>
                  <a:srgbClr val="323F4F"/>
                </a:solidFill>
                <a:latin typeface="微软雅黑" panose="020B0503020204020204" pitchFamily="34" charset="-122"/>
                <a:ea typeface="微软雅黑" panose="020B0503020204020204" pitchFamily="34" charset="-122"/>
              </a:rPr>
              <a:t>    </a:t>
            </a:r>
            <a:endParaRPr lang="en-US" altLang="zh-CN" sz="1400" b="1">
              <a:solidFill>
                <a:srgbClr val="323F4F"/>
              </a:solidFill>
              <a:latin typeface="微软雅黑" panose="020B0503020204020204" pitchFamily="34" charset="-122"/>
              <a:ea typeface="微软雅黑" panose="020B0503020204020204" pitchFamily="34" charset="-122"/>
            </a:endParaRPr>
          </a:p>
        </p:txBody>
      </p:sp>
      <p:sp>
        <p:nvSpPr>
          <p:cNvPr id="26" name="文本框 25"/>
          <p:cNvSpPr txBox="1"/>
          <p:nvPr>
            <p:custDataLst>
              <p:tags r:id="rId5"/>
            </p:custDataLst>
          </p:nvPr>
        </p:nvSpPr>
        <p:spPr>
          <a:xfrm>
            <a:off x="6219190" y="2366010"/>
            <a:ext cx="5701665" cy="502285"/>
          </a:xfrm>
          <a:prstGeom prst="rect">
            <a:avLst/>
          </a:prstGeom>
          <a:noFill/>
        </p:spPr>
        <p:txBody>
          <a:bodyPr wrap="square" rtlCol="0">
            <a:noAutofit/>
          </a:bodyPr>
          <a:p>
            <a:pPr fontAlgn="auto">
              <a:lnSpc>
                <a:spcPct val="150000"/>
              </a:lnSpc>
            </a:pPr>
            <a:r>
              <a:rPr lang="zh-CN" sz="1200" b="1">
                <a:solidFill>
                  <a:srgbClr val="323F4F"/>
                </a:solidFill>
                <a:latin typeface="微软雅黑" panose="020B0503020204020204" pitchFamily="34" charset="-122"/>
                <a:ea typeface="微软雅黑" panose="020B0503020204020204" pitchFamily="34" charset="-122"/>
              </a:rPr>
              <a:t>目的网络</a:t>
            </a:r>
            <a:r>
              <a:rPr lang="en-US" altLang="zh-CN" sz="1200" b="1">
                <a:solidFill>
                  <a:srgbClr val="323F4F"/>
                </a:solidFill>
                <a:latin typeface="微软雅黑" panose="020B0503020204020204" pitchFamily="34" charset="-122"/>
                <a:ea typeface="微软雅黑" panose="020B0503020204020204" pitchFamily="34" charset="-122"/>
              </a:rPr>
              <a:t>IP</a:t>
            </a:r>
            <a:r>
              <a:rPr lang="zh-CN" altLang="en-US" sz="1200" b="1">
                <a:solidFill>
                  <a:srgbClr val="323F4F"/>
                </a:solidFill>
                <a:latin typeface="微软雅黑" panose="020B0503020204020204" pitchFamily="34" charset="-122"/>
                <a:ea typeface="微软雅黑" panose="020B0503020204020204" pitchFamily="34" charset="-122"/>
              </a:rPr>
              <a:t>地址</a:t>
            </a:r>
            <a:r>
              <a:rPr lang="en-US" altLang="zh-CN" sz="1200" b="1">
                <a:solidFill>
                  <a:srgbClr val="323F4F"/>
                </a:solidFill>
                <a:latin typeface="微软雅黑" panose="020B0503020204020204" pitchFamily="34" charset="-122"/>
                <a:ea typeface="微软雅黑" panose="020B0503020204020204" pitchFamily="34" charset="-122"/>
                <a:sym typeface="+mn-ea"/>
              </a:rPr>
              <a:t>                </a:t>
            </a:r>
            <a:r>
              <a:rPr lang="en-US" altLang="zh-CN" sz="1200" b="1">
                <a:solidFill>
                  <a:srgbClr val="323F4F"/>
                </a:solidFill>
                <a:latin typeface="微软雅黑" panose="020B0503020204020204" pitchFamily="34" charset="-122"/>
                <a:ea typeface="微软雅黑" panose="020B0503020204020204" pitchFamily="34" charset="-122"/>
                <a:sym typeface="+mn-ea"/>
              </a:rPr>
              <a:t> </a:t>
            </a:r>
            <a:r>
              <a:rPr lang="en-US" altLang="zh-CN" sz="1200" b="1">
                <a:solidFill>
                  <a:srgbClr val="323F4F"/>
                </a:solidFill>
                <a:latin typeface="微软雅黑" panose="020B0503020204020204" pitchFamily="34" charset="-122"/>
                <a:ea typeface="微软雅黑" panose="020B0503020204020204" pitchFamily="34" charset="-122"/>
              </a:rPr>
              <a:t>  </a:t>
            </a:r>
            <a:r>
              <a:rPr lang="zh-CN" altLang="en-US" sz="1200" b="1">
                <a:solidFill>
                  <a:srgbClr val="323F4F"/>
                </a:solidFill>
                <a:latin typeface="微软雅黑" panose="020B0503020204020204" pitchFamily="34" charset="-122"/>
                <a:ea typeface="微软雅黑" panose="020B0503020204020204" pitchFamily="34" charset="-122"/>
              </a:rPr>
              <a:t>子网掩码</a:t>
            </a:r>
            <a:r>
              <a:rPr lang="en-US" altLang="zh-CN" sz="1200" b="1">
                <a:solidFill>
                  <a:srgbClr val="323F4F"/>
                </a:solidFill>
                <a:latin typeface="微软雅黑" panose="020B0503020204020204" pitchFamily="34" charset="-122"/>
                <a:ea typeface="微软雅黑" panose="020B0503020204020204" pitchFamily="34" charset="-122"/>
              </a:rPr>
              <a:t>  </a:t>
            </a:r>
            <a:r>
              <a:rPr lang="en-US" altLang="zh-CN" sz="1200" b="1">
                <a:solidFill>
                  <a:srgbClr val="323F4F"/>
                </a:solidFill>
                <a:latin typeface="微软雅黑" panose="020B0503020204020204" pitchFamily="34" charset="-122"/>
                <a:ea typeface="微软雅黑" panose="020B0503020204020204" pitchFamily="34" charset="-122"/>
                <a:sym typeface="+mn-ea"/>
              </a:rPr>
              <a:t>                 </a:t>
            </a:r>
            <a:r>
              <a:rPr lang="en-US" altLang="zh-CN" sz="1200" b="1">
                <a:solidFill>
                  <a:srgbClr val="323F4F"/>
                </a:solidFill>
                <a:latin typeface="微软雅黑" panose="020B0503020204020204" pitchFamily="34" charset="-122"/>
                <a:ea typeface="微软雅黑" panose="020B0503020204020204" pitchFamily="34" charset="-122"/>
              </a:rPr>
              <a:t> </a:t>
            </a:r>
            <a:r>
              <a:rPr lang="zh-CN" altLang="en-US" sz="1200" b="1">
                <a:solidFill>
                  <a:srgbClr val="323F4F"/>
                </a:solidFill>
                <a:latin typeface="微软雅黑" panose="020B0503020204020204" pitchFamily="34" charset="-122"/>
                <a:ea typeface="微软雅黑" panose="020B0503020204020204" pitchFamily="34" charset="-122"/>
              </a:rPr>
              <a:t>下一跳</a:t>
            </a:r>
            <a:r>
              <a:rPr lang="en-US" altLang="zh-CN" sz="1200" b="1">
                <a:solidFill>
                  <a:srgbClr val="323F4F"/>
                </a:solidFill>
                <a:latin typeface="微软雅黑" panose="020B0503020204020204" pitchFamily="34" charset="-122"/>
                <a:ea typeface="微软雅黑" panose="020B0503020204020204" pitchFamily="34" charset="-122"/>
              </a:rPr>
              <a:t>IP</a:t>
            </a:r>
            <a:r>
              <a:rPr lang="zh-CN" altLang="en-US" sz="1200" b="1">
                <a:solidFill>
                  <a:srgbClr val="323F4F"/>
                </a:solidFill>
                <a:latin typeface="微软雅黑" panose="020B0503020204020204" pitchFamily="34" charset="-122"/>
                <a:ea typeface="微软雅黑" panose="020B0503020204020204" pitchFamily="34" charset="-122"/>
              </a:rPr>
              <a:t>地址</a:t>
            </a:r>
            <a:r>
              <a:rPr lang="en-US" altLang="zh-CN" sz="1200" b="1">
                <a:solidFill>
                  <a:srgbClr val="323F4F"/>
                </a:solidFill>
                <a:latin typeface="微软雅黑" panose="020B0503020204020204" pitchFamily="34" charset="-122"/>
                <a:ea typeface="微软雅黑" panose="020B0503020204020204" pitchFamily="34" charset="-122"/>
              </a:rPr>
              <a:t> </a:t>
            </a:r>
            <a:r>
              <a:rPr lang="en-US" altLang="zh-CN" sz="1200" b="1">
                <a:solidFill>
                  <a:srgbClr val="323F4F"/>
                </a:solidFill>
                <a:latin typeface="微软雅黑" panose="020B0503020204020204" pitchFamily="34" charset="-122"/>
                <a:ea typeface="微软雅黑" panose="020B0503020204020204" pitchFamily="34" charset="-122"/>
                <a:sym typeface="+mn-ea"/>
              </a:rPr>
              <a:t>        </a:t>
            </a:r>
            <a:r>
              <a:rPr lang="en-US" altLang="zh-CN" sz="1200" b="1">
                <a:solidFill>
                  <a:srgbClr val="323F4F"/>
                </a:solidFill>
                <a:latin typeface="微软雅黑" panose="020B0503020204020204" pitchFamily="34" charset="-122"/>
                <a:ea typeface="微软雅黑" panose="020B0503020204020204" pitchFamily="34" charset="-122"/>
              </a:rPr>
              <a:t>  </a:t>
            </a:r>
            <a:r>
              <a:rPr lang="zh-CN" altLang="en-US" sz="1200" b="1">
                <a:solidFill>
                  <a:srgbClr val="323F4F"/>
                </a:solidFill>
                <a:latin typeface="微软雅黑" panose="020B0503020204020204" pitchFamily="34" charset="-122"/>
                <a:ea typeface="微软雅黑" panose="020B0503020204020204" pitchFamily="34" charset="-122"/>
              </a:rPr>
              <a:t>接口</a:t>
            </a:r>
            <a:endParaRPr lang="zh-CN" altLang="en-US" sz="1200" b="1">
              <a:solidFill>
                <a:srgbClr val="323F4F"/>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219190" y="2815590"/>
            <a:ext cx="153543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202.118.1.0</a:t>
            </a:r>
            <a:endParaRPr lang="en-US" altLang="zh-CN" sz="1400" b="1">
              <a:solidFill>
                <a:srgbClr val="323F4F"/>
              </a:solidFill>
              <a:latin typeface="微软雅黑" panose="020B0503020204020204" pitchFamily="34" charset="-122"/>
              <a:ea typeface="微软雅黑" panose="020B0503020204020204" pitchFamily="34" charset="-122"/>
              <a:sym typeface="+mn-ea"/>
            </a:endParaRPr>
          </a:p>
        </p:txBody>
      </p:sp>
      <p:sp>
        <p:nvSpPr>
          <p:cNvPr id="29" name="文本框 28"/>
          <p:cNvSpPr txBox="1"/>
          <p:nvPr>
            <p:custDataLst>
              <p:tags r:id="rId6"/>
            </p:custDataLst>
          </p:nvPr>
        </p:nvSpPr>
        <p:spPr>
          <a:xfrm>
            <a:off x="6103620" y="3249295"/>
            <a:ext cx="145796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202.118.1.128</a:t>
            </a:r>
            <a:endParaRPr lang="en-US" altLang="zh-CN" sz="1400" b="1">
              <a:solidFill>
                <a:srgbClr val="323F4F"/>
              </a:solidFill>
              <a:latin typeface="微软雅黑" panose="020B0503020204020204" pitchFamily="34" charset="-122"/>
              <a:ea typeface="微软雅黑" panose="020B0503020204020204" pitchFamily="34" charset="-122"/>
              <a:sym typeface="+mn-ea"/>
            </a:endParaRPr>
          </a:p>
        </p:txBody>
      </p:sp>
      <p:sp>
        <p:nvSpPr>
          <p:cNvPr id="30" name="文本框 29"/>
          <p:cNvSpPr txBox="1"/>
          <p:nvPr>
            <p:custDataLst>
              <p:tags r:id="rId7"/>
            </p:custDataLst>
          </p:nvPr>
        </p:nvSpPr>
        <p:spPr>
          <a:xfrm>
            <a:off x="7754620" y="2815590"/>
            <a:ext cx="185674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255.255.255.128</a:t>
            </a:r>
            <a:endParaRPr lang="en-US" altLang="zh-CN" sz="1400" b="1">
              <a:solidFill>
                <a:srgbClr val="323F4F"/>
              </a:solidFill>
              <a:latin typeface="微软雅黑" panose="020B0503020204020204" pitchFamily="34" charset="-122"/>
              <a:ea typeface="微软雅黑" panose="020B0503020204020204" pitchFamily="34" charset="-122"/>
              <a:sym typeface="+mn-ea"/>
            </a:endParaRPr>
          </a:p>
        </p:txBody>
      </p:sp>
      <p:sp>
        <p:nvSpPr>
          <p:cNvPr id="31" name="文本框 30"/>
          <p:cNvSpPr txBox="1"/>
          <p:nvPr>
            <p:custDataLst>
              <p:tags r:id="rId8"/>
            </p:custDataLst>
          </p:nvPr>
        </p:nvSpPr>
        <p:spPr>
          <a:xfrm>
            <a:off x="10006965" y="2815590"/>
            <a:ext cx="50800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a:t>
            </a:r>
            <a:endParaRPr lang="zh-CN" altLang="en-US" sz="1400" b="1">
              <a:solidFill>
                <a:srgbClr val="323F4F"/>
              </a:solidFill>
              <a:latin typeface="微软雅黑" panose="020B0503020204020204" pitchFamily="34" charset="-122"/>
              <a:ea typeface="微软雅黑" panose="020B0503020204020204" pitchFamily="34" charset="-122"/>
              <a:sym typeface="+mn-ea"/>
            </a:endParaRPr>
          </a:p>
        </p:txBody>
      </p:sp>
      <p:sp>
        <p:nvSpPr>
          <p:cNvPr id="32" name="文本框 31"/>
          <p:cNvSpPr txBox="1"/>
          <p:nvPr>
            <p:custDataLst>
              <p:tags r:id="rId9"/>
            </p:custDataLst>
          </p:nvPr>
        </p:nvSpPr>
        <p:spPr>
          <a:xfrm>
            <a:off x="11107420" y="2815590"/>
            <a:ext cx="50800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E1</a:t>
            </a:r>
            <a:endParaRPr lang="zh-CN" altLang="en-US" sz="1400" b="1">
              <a:solidFill>
                <a:srgbClr val="323F4F"/>
              </a:solidFill>
              <a:latin typeface="微软雅黑" panose="020B0503020204020204" pitchFamily="34" charset="-122"/>
              <a:ea typeface="微软雅黑" panose="020B0503020204020204" pitchFamily="34" charset="-122"/>
              <a:sym typeface="+mn-ea"/>
            </a:endParaRPr>
          </a:p>
        </p:txBody>
      </p:sp>
      <p:sp>
        <p:nvSpPr>
          <p:cNvPr id="34" name="文本框 33"/>
          <p:cNvSpPr txBox="1"/>
          <p:nvPr>
            <p:custDataLst>
              <p:tags r:id="rId10"/>
            </p:custDataLst>
          </p:nvPr>
        </p:nvSpPr>
        <p:spPr>
          <a:xfrm>
            <a:off x="7754620" y="3249295"/>
            <a:ext cx="1715135"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255.255.255.128</a:t>
            </a:r>
            <a:endParaRPr lang="en-US" altLang="zh-CN" sz="1400" b="1">
              <a:solidFill>
                <a:srgbClr val="323F4F"/>
              </a:solidFill>
              <a:latin typeface="微软雅黑" panose="020B0503020204020204" pitchFamily="34" charset="-122"/>
              <a:ea typeface="微软雅黑" panose="020B0503020204020204" pitchFamily="34" charset="-122"/>
              <a:sym typeface="+mn-ea"/>
            </a:endParaRPr>
          </a:p>
        </p:txBody>
      </p:sp>
      <p:sp>
        <p:nvSpPr>
          <p:cNvPr id="35" name="文本框 34"/>
          <p:cNvSpPr txBox="1"/>
          <p:nvPr>
            <p:custDataLst>
              <p:tags r:id="rId11"/>
            </p:custDataLst>
          </p:nvPr>
        </p:nvSpPr>
        <p:spPr>
          <a:xfrm>
            <a:off x="10006965" y="3208020"/>
            <a:ext cx="50800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a:t>
            </a:r>
            <a:endParaRPr lang="zh-CN" altLang="en-US" sz="1400" b="1">
              <a:solidFill>
                <a:srgbClr val="323F4F"/>
              </a:solidFill>
              <a:latin typeface="微软雅黑" panose="020B0503020204020204" pitchFamily="34" charset="-122"/>
              <a:ea typeface="微软雅黑" panose="020B0503020204020204" pitchFamily="34" charset="-122"/>
              <a:sym typeface="+mn-ea"/>
            </a:endParaRPr>
          </a:p>
        </p:txBody>
      </p:sp>
      <p:sp>
        <p:nvSpPr>
          <p:cNvPr id="37" name="文本框 36"/>
          <p:cNvSpPr txBox="1"/>
          <p:nvPr>
            <p:custDataLst>
              <p:tags r:id="rId12"/>
            </p:custDataLst>
          </p:nvPr>
        </p:nvSpPr>
        <p:spPr>
          <a:xfrm>
            <a:off x="11107420" y="3225800"/>
            <a:ext cx="50800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E2</a:t>
            </a:r>
            <a:endParaRPr lang="zh-CN" altLang="en-US" sz="1400" b="1">
              <a:solidFill>
                <a:srgbClr val="323F4F"/>
              </a:solidFill>
              <a:latin typeface="微软雅黑" panose="020B0503020204020204" pitchFamily="34" charset="-122"/>
              <a:ea typeface="微软雅黑" panose="020B0503020204020204" pitchFamily="34" charset="-122"/>
              <a:sym typeface="+mn-ea"/>
            </a:endParaRPr>
          </a:p>
        </p:txBody>
      </p:sp>
      <p:sp>
        <p:nvSpPr>
          <p:cNvPr id="38" name="文本框 37"/>
          <p:cNvSpPr txBox="1"/>
          <p:nvPr>
            <p:custDataLst>
              <p:tags r:id="rId13"/>
            </p:custDataLst>
          </p:nvPr>
        </p:nvSpPr>
        <p:spPr>
          <a:xfrm>
            <a:off x="6219190" y="3683000"/>
            <a:ext cx="145796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202.118.3.2</a:t>
            </a:r>
            <a:endParaRPr lang="en-US" altLang="zh-CN" sz="1400" b="1">
              <a:solidFill>
                <a:srgbClr val="323F4F"/>
              </a:solidFill>
              <a:latin typeface="微软雅黑" panose="020B0503020204020204" pitchFamily="34" charset="-122"/>
              <a:ea typeface="微软雅黑" panose="020B0503020204020204" pitchFamily="34" charset="-122"/>
              <a:sym typeface="+mn-ea"/>
            </a:endParaRPr>
          </a:p>
        </p:txBody>
      </p:sp>
      <p:sp>
        <p:nvSpPr>
          <p:cNvPr id="39" name="文本框 38"/>
          <p:cNvSpPr txBox="1"/>
          <p:nvPr>
            <p:custDataLst>
              <p:tags r:id="rId14"/>
            </p:custDataLst>
          </p:nvPr>
        </p:nvSpPr>
        <p:spPr>
          <a:xfrm>
            <a:off x="7754620" y="3683000"/>
            <a:ext cx="1715135"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255.255.255.255</a:t>
            </a:r>
            <a:endParaRPr lang="en-US" altLang="zh-CN" sz="1400" b="1">
              <a:solidFill>
                <a:srgbClr val="323F4F"/>
              </a:solidFill>
              <a:latin typeface="微软雅黑" panose="020B0503020204020204" pitchFamily="34" charset="-122"/>
              <a:ea typeface="微软雅黑" panose="020B0503020204020204" pitchFamily="34" charset="-122"/>
              <a:sym typeface="+mn-ea"/>
            </a:endParaRPr>
          </a:p>
        </p:txBody>
      </p:sp>
      <p:sp>
        <p:nvSpPr>
          <p:cNvPr id="40" name="文本框 39"/>
          <p:cNvSpPr txBox="1"/>
          <p:nvPr>
            <p:custDataLst>
              <p:tags r:id="rId15"/>
            </p:custDataLst>
          </p:nvPr>
        </p:nvSpPr>
        <p:spPr>
          <a:xfrm>
            <a:off x="9641840" y="3683000"/>
            <a:ext cx="137795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202.118.2.2</a:t>
            </a:r>
            <a:endParaRPr lang="zh-CN" altLang="en-US" sz="1400" b="1">
              <a:solidFill>
                <a:srgbClr val="323F4F"/>
              </a:solidFill>
              <a:latin typeface="微软雅黑" panose="020B0503020204020204" pitchFamily="34" charset="-122"/>
              <a:ea typeface="微软雅黑" panose="020B0503020204020204" pitchFamily="34" charset="-122"/>
              <a:sym typeface="+mn-ea"/>
            </a:endParaRPr>
          </a:p>
        </p:txBody>
      </p:sp>
      <p:sp>
        <p:nvSpPr>
          <p:cNvPr id="41" name="文本框 40"/>
          <p:cNvSpPr txBox="1"/>
          <p:nvPr>
            <p:custDataLst>
              <p:tags r:id="rId16"/>
            </p:custDataLst>
          </p:nvPr>
        </p:nvSpPr>
        <p:spPr>
          <a:xfrm>
            <a:off x="11116310" y="3672840"/>
            <a:ext cx="50800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L0</a:t>
            </a:r>
            <a:endParaRPr lang="zh-CN" altLang="en-US" sz="1400" b="1">
              <a:solidFill>
                <a:srgbClr val="323F4F"/>
              </a:solidFill>
              <a:latin typeface="微软雅黑" panose="020B0503020204020204" pitchFamily="34" charset="-122"/>
              <a:ea typeface="微软雅黑" panose="020B0503020204020204" pitchFamily="34" charset="-122"/>
              <a:sym typeface="+mn-ea"/>
            </a:endParaRPr>
          </a:p>
        </p:txBody>
      </p:sp>
      <p:sp>
        <p:nvSpPr>
          <p:cNvPr id="42" name="文本框 41"/>
          <p:cNvSpPr txBox="1"/>
          <p:nvPr>
            <p:custDataLst>
              <p:tags r:id="rId17"/>
            </p:custDataLst>
          </p:nvPr>
        </p:nvSpPr>
        <p:spPr>
          <a:xfrm>
            <a:off x="6463665" y="4116705"/>
            <a:ext cx="86233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0.0.0.0</a:t>
            </a:r>
            <a:endParaRPr lang="en-US" altLang="zh-CN" sz="1400" b="1">
              <a:solidFill>
                <a:srgbClr val="323F4F"/>
              </a:solidFill>
              <a:latin typeface="微软雅黑" panose="020B0503020204020204" pitchFamily="34" charset="-122"/>
              <a:ea typeface="微软雅黑" panose="020B0503020204020204" pitchFamily="34" charset="-122"/>
              <a:sym typeface="+mn-ea"/>
            </a:endParaRPr>
          </a:p>
        </p:txBody>
      </p:sp>
      <p:sp>
        <p:nvSpPr>
          <p:cNvPr id="43" name="文本框 42"/>
          <p:cNvSpPr txBox="1"/>
          <p:nvPr>
            <p:custDataLst>
              <p:tags r:id="rId18"/>
            </p:custDataLst>
          </p:nvPr>
        </p:nvSpPr>
        <p:spPr>
          <a:xfrm>
            <a:off x="8176260" y="4116705"/>
            <a:ext cx="1012825"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0.0.0.0</a:t>
            </a:r>
            <a:endParaRPr lang="en-US" altLang="zh-CN" sz="1400" b="1">
              <a:solidFill>
                <a:srgbClr val="323F4F"/>
              </a:solidFill>
              <a:latin typeface="微软雅黑" panose="020B0503020204020204" pitchFamily="34" charset="-122"/>
              <a:ea typeface="微软雅黑" panose="020B0503020204020204" pitchFamily="34" charset="-122"/>
              <a:sym typeface="+mn-ea"/>
            </a:endParaRPr>
          </a:p>
        </p:txBody>
      </p:sp>
      <p:sp>
        <p:nvSpPr>
          <p:cNvPr id="44" name="文本框 43"/>
          <p:cNvSpPr txBox="1"/>
          <p:nvPr>
            <p:custDataLst>
              <p:tags r:id="rId19"/>
            </p:custDataLst>
          </p:nvPr>
        </p:nvSpPr>
        <p:spPr>
          <a:xfrm>
            <a:off x="9641840" y="4116705"/>
            <a:ext cx="1433195"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202.118.2.2</a:t>
            </a:r>
            <a:endParaRPr lang="zh-CN" altLang="en-US" sz="1400" b="1">
              <a:solidFill>
                <a:srgbClr val="323F4F"/>
              </a:solidFill>
              <a:latin typeface="微软雅黑" panose="020B0503020204020204" pitchFamily="34" charset="-122"/>
              <a:ea typeface="微软雅黑" panose="020B0503020204020204" pitchFamily="34" charset="-122"/>
              <a:sym typeface="+mn-ea"/>
            </a:endParaRPr>
          </a:p>
        </p:txBody>
      </p:sp>
      <p:sp>
        <p:nvSpPr>
          <p:cNvPr id="45" name="文本框 44"/>
          <p:cNvSpPr txBox="1"/>
          <p:nvPr>
            <p:custDataLst>
              <p:tags r:id="rId20"/>
            </p:custDataLst>
          </p:nvPr>
        </p:nvSpPr>
        <p:spPr>
          <a:xfrm>
            <a:off x="11116310" y="4110990"/>
            <a:ext cx="50800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L0</a:t>
            </a:r>
            <a:endParaRPr lang="zh-CN" altLang="en-US" sz="1400" b="1">
              <a:solidFill>
                <a:srgbClr val="323F4F"/>
              </a:solidFill>
              <a:latin typeface="微软雅黑" panose="020B0503020204020204" pitchFamily="34" charset="-122"/>
              <a:ea typeface="微软雅黑" panose="020B0503020204020204" pitchFamily="34" charset="-122"/>
              <a:sym typeface="+mn-ea"/>
            </a:endParaRPr>
          </a:p>
        </p:txBody>
      </p:sp>
      <p:cxnSp>
        <p:nvCxnSpPr>
          <p:cNvPr id="47" name="直接连接符 46"/>
          <p:cNvCxnSpPr/>
          <p:nvPr>
            <p:custDataLst>
              <p:tags r:id="rId21"/>
            </p:custDataLst>
          </p:nvPr>
        </p:nvCxnSpPr>
        <p:spPr>
          <a:xfrm flipH="1">
            <a:off x="10072370" y="4549775"/>
            <a:ext cx="635" cy="770255"/>
          </a:xfrm>
          <a:prstGeom prst="line">
            <a:avLst/>
          </a:prstGeom>
          <a:ln w="2857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8" name="文本框 47"/>
          <p:cNvSpPr txBox="1"/>
          <p:nvPr>
            <p:custDataLst>
              <p:tags r:id="rId22"/>
            </p:custDataLst>
          </p:nvPr>
        </p:nvSpPr>
        <p:spPr>
          <a:xfrm>
            <a:off x="10333990" y="5274945"/>
            <a:ext cx="1743710" cy="318770"/>
          </a:xfrm>
          <a:prstGeom prst="rect">
            <a:avLst/>
          </a:prstGeom>
          <a:noFill/>
        </p:spPr>
        <p:txBody>
          <a:bodyPr wrap="square" rtlCol="0" anchor="t">
            <a:noAutofit/>
          </a:bodyPr>
          <a:p>
            <a:r>
              <a:rPr lang="zh-CN" altLang="en-US" sz="1000" b="1">
                <a:solidFill>
                  <a:srgbClr val="FF0000"/>
                </a:solidFill>
                <a:latin typeface="微软雅黑" panose="020B0503020204020204" pitchFamily="34" charset="-122"/>
                <a:ea typeface="微软雅黑" panose="020B0503020204020204" pitchFamily="34" charset="-122"/>
                <a:sym typeface="+mn-ea"/>
              </a:rPr>
              <a:t>最长可以匹配到</a:t>
            </a:r>
            <a:r>
              <a:rPr lang="en-US" altLang="zh-CN" sz="1000" b="1">
                <a:solidFill>
                  <a:srgbClr val="FF0000"/>
                </a:solidFill>
                <a:latin typeface="微软雅黑" panose="020B0503020204020204" pitchFamily="34" charset="-122"/>
                <a:ea typeface="微软雅黑" panose="020B0503020204020204" pitchFamily="34" charset="-122"/>
                <a:sym typeface="+mn-ea"/>
              </a:rPr>
              <a:t>24</a:t>
            </a:r>
            <a:r>
              <a:rPr lang="zh-CN" altLang="en-US" sz="1000" b="1">
                <a:solidFill>
                  <a:srgbClr val="FF0000"/>
                </a:solidFill>
                <a:latin typeface="微软雅黑" panose="020B0503020204020204" pitchFamily="34" charset="-122"/>
                <a:ea typeface="微软雅黑" panose="020B0503020204020204" pitchFamily="34" charset="-122"/>
                <a:sym typeface="+mn-ea"/>
              </a:rPr>
              <a:t>位网络号</a:t>
            </a:r>
            <a:endParaRPr lang="zh-CN" altLang="en-US" sz="1000" b="1">
              <a:solidFill>
                <a:srgbClr val="FF0000"/>
              </a:solidFill>
              <a:latin typeface="微软雅黑" panose="020B0503020204020204" pitchFamily="34" charset="-122"/>
              <a:ea typeface="微软雅黑" panose="020B0503020204020204" pitchFamily="34" charset="-122"/>
              <a:sym typeface="+mn-ea"/>
            </a:endParaRPr>
          </a:p>
        </p:txBody>
      </p:sp>
      <p:cxnSp>
        <p:nvCxnSpPr>
          <p:cNvPr id="49" name="直接箭头连接符 48"/>
          <p:cNvCxnSpPr/>
          <p:nvPr>
            <p:custDataLst>
              <p:tags r:id="rId23"/>
            </p:custDataLst>
          </p:nvPr>
        </p:nvCxnSpPr>
        <p:spPr>
          <a:xfrm flipH="1" flipV="1">
            <a:off x="10125710" y="5239385"/>
            <a:ext cx="260985" cy="14414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custDataLst>
              <p:tags r:id="rId24"/>
            </p:custDataLst>
          </p:nvPr>
        </p:nvSpPr>
        <p:spPr>
          <a:xfrm>
            <a:off x="6103620" y="2407920"/>
            <a:ext cx="5618480" cy="2077085"/>
          </a:xfrm>
          <a:prstGeom prst="rect">
            <a:avLst/>
          </a:prstGeom>
          <a:noFill/>
          <a:ln w="28575">
            <a:solidFill>
              <a:srgbClr val="323F4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文本框 51"/>
          <p:cNvSpPr txBox="1"/>
          <p:nvPr>
            <p:custDataLst>
              <p:tags r:id="rId25"/>
            </p:custDataLst>
          </p:nvPr>
        </p:nvSpPr>
        <p:spPr>
          <a:xfrm>
            <a:off x="6179185" y="5671820"/>
            <a:ext cx="5701665" cy="502285"/>
          </a:xfrm>
          <a:prstGeom prst="rect">
            <a:avLst/>
          </a:prstGeom>
          <a:noFill/>
        </p:spPr>
        <p:txBody>
          <a:bodyPr wrap="square" rtlCol="0">
            <a:noAutofit/>
          </a:bodyPr>
          <a:p>
            <a:pPr fontAlgn="auto">
              <a:lnSpc>
                <a:spcPct val="150000"/>
              </a:lnSpc>
            </a:pPr>
            <a:r>
              <a:rPr lang="zh-CN" sz="1200" b="1">
                <a:solidFill>
                  <a:srgbClr val="323F4F"/>
                </a:solidFill>
                <a:latin typeface="微软雅黑" panose="020B0503020204020204" pitchFamily="34" charset="-122"/>
                <a:ea typeface="微软雅黑" panose="020B0503020204020204" pitchFamily="34" charset="-122"/>
              </a:rPr>
              <a:t>目的网络</a:t>
            </a:r>
            <a:r>
              <a:rPr lang="en-US" altLang="zh-CN" sz="1200" b="1">
                <a:solidFill>
                  <a:srgbClr val="323F4F"/>
                </a:solidFill>
                <a:latin typeface="微软雅黑" panose="020B0503020204020204" pitchFamily="34" charset="-122"/>
                <a:ea typeface="微软雅黑" panose="020B0503020204020204" pitchFamily="34" charset="-122"/>
              </a:rPr>
              <a:t>IP</a:t>
            </a:r>
            <a:r>
              <a:rPr lang="zh-CN" altLang="en-US" sz="1200" b="1">
                <a:solidFill>
                  <a:srgbClr val="323F4F"/>
                </a:solidFill>
                <a:latin typeface="微软雅黑" panose="020B0503020204020204" pitchFamily="34" charset="-122"/>
                <a:ea typeface="微软雅黑" panose="020B0503020204020204" pitchFamily="34" charset="-122"/>
              </a:rPr>
              <a:t>地址</a:t>
            </a:r>
            <a:r>
              <a:rPr lang="en-US" altLang="zh-CN" sz="1200" b="1">
                <a:solidFill>
                  <a:srgbClr val="323F4F"/>
                </a:solidFill>
                <a:latin typeface="微软雅黑" panose="020B0503020204020204" pitchFamily="34" charset="-122"/>
                <a:ea typeface="微软雅黑" panose="020B0503020204020204" pitchFamily="34" charset="-122"/>
                <a:sym typeface="+mn-ea"/>
              </a:rPr>
              <a:t>                </a:t>
            </a:r>
            <a:r>
              <a:rPr lang="en-US" altLang="zh-CN" sz="1200" b="1">
                <a:solidFill>
                  <a:srgbClr val="323F4F"/>
                </a:solidFill>
                <a:latin typeface="微软雅黑" panose="020B0503020204020204" pitchFamily="34" charset="-122"/>
                <a:ea typeface="微软雅黑" panose="020B0503020204020204" pitchFamily="34" charset="-122"/>
                <a:sym typeface="+mn-ea"/>
              </a:rPr>
              <a:t> </a:t>
            </a:r>
            <a:r>
              <a:rPr lang="en-US" altLang="zh-CN" sz="1200" b="1">
                <a:solidFill>
                  <a:srgbClr val="323F4F"/>
                </a:solidFill>
                <a:latin typeface="微软雅黑" panose="020B0503020204020204" pitchFamily="34" charset="-122"/>
                <a:ea typeface="微软雅黑" panose="020B0503020204020204" pitchFamily="34" charset="-122"/>
              </a:rPr>
              <a:t>  </a:t>
            </a:r>
            <a:r>
              <a:rPr lang="zh-CN" altLang="en-US" sz="1200" b="1">
                <a:solidFill>
                  <a:srgbClr val="323F4F"/>
                </a:solidFill>
                <a:latin typeface="微软雅黑" panose="020B0503020204020204" pitchFamily="34" charset="-122"/>
                <a:ea typeface="微软雅黑" panose="020B0503020204020204" pitchFamily="34" charset="-122"/>
              </a:rPr>
              <a:t>子网掩码</a:t>
            </a:r>
            <a:r>
              <a:rPr lang="en-US" altLang="zh-CN" sz="1200" b="1">
                <a:solidFill>
                  <a:srgbClr val="323F4F"/>
                </a:solidFill>
                <a:latin typeface="微软雅黑" panose="020B0503020204020204" pitchFamily="34" charset="-122"/>
                <a:ea typeface="微软雅黑" panose="020B0503020204020204" pitchFamily="34" charset="-122"/>
              </a:rPr>
              <a:t>  </a:t>
            </a:r>
            <a:r>
              <a:rPr lang="en-US" altLang="zh-CN" sz="1200" b="1">
                <a:solidFill>
                  <a:srgbClr val="323F4F"/>
                </a:solidFill>
                <a:latin typeface="微软雅黑" panose="020B0503020204020204" pitchFamily="34" charset="-122"/>
                <a:ea typeface="微软雅黑" panose="020B0503020204020204" pitchFamily="34" charset="-122"/>
                <a:sym typeface="+mn-ea"/>
              </a:rPr>
              <a:t>                 </a:t>
            </a:r>
            <a:r>
              <a:rPr lang="en-US" altLang="zh-CN" sz="1200" b="1">
                <a:solidFill>
                  <a:srgbClr val="323F4F"/>
                </a:solidFill>
                <a:latin typeface="微软雅黑" panose="020B0503020204020204" pitchFamily="34" charset="-122"/>
                <a:ea typeface="微软雅黑" panose="020B0503020204020204" pitchFamily="34" charset="-122"/>
              </a:rPr>
              <a:t> </a:t>
            </a:r>
            <a:r>
              <a:rPr lang="zh-CN" altLang="en-US" sz="1200" b="1">
                <a:solidFill>
                  <a:srgbClr val="323F4F"/>
                </a:solidFill>
                <a:latin typeface="微软雅黑" panose="020B0503020204020204" pitchFamily="34" charset="-122"/>
                <a:ea typeface="微软雅黑" panose="020B0503020204020204" pitchFamily="34" charset="-122"/>
              </a:rPr>
              <a:t>下一跳</a:t>
            </a:r>
            <a:r>
              <a:rPr lang="en-US" altLang="zh-CN" sz="1200" b="1">
                <a:solidFill>
                  <a:srgbClr val="323F4F"/>
                </a:solidFill>
                <a:latin typeface="微软雅黑" panose="020B0503020204020204" pitchFamily="34" charset="-122"/>
                <a:ea typeface="微软雅黑" panose="020B0503020204020204" pitchFamily="34" charset="-122"/>
              </a:rPr>
              <a:t>IP</a:t>
            </a:r>
            <a:r>
              <a:rPr lang="zh-CN" altLang="en-US" sz="1200" b="1">
                <a:solidFill>
                  <a:srgbClr val="323F4F"/>
                </a:solidFill>
                <a:latin typeface="微软雅黑" panose="020B0503020204020204" pitchFamily="34" charset="-122"/>
                <a:ea typeface="微软雅黑" panose="020B0503020204020204" pitchFamily="34" charset="-122"/>
              </a:rPr>
              <a:t>地址</a:t>
            </a:r>
            <a:r>
              <a:rPr lang="en-US" altLang="zh-CN" sz="1200" b="1">
                <a:solidFill>
                  <a:srgbClr val="323F4F"/>
                </a:solidFill>
                <a:latin typeface="微软雅黑" panose="020B0503020204020204" pitchFamily="34" charset="-122"/>
                <a:ea typeface="微软雅黑" panose="020B0503020204020204" pitchFamily="34" charset="-122"/>
              </a:rPr>
              <a:t> </a:t>
            </a:r>
            <a:r>
              <a:rPr lang="en-US" altLang="zh-CN" sz="1200" b="1">
                <a:solidFill>
                  <a:srgbClr val="323F4F"/>
                </a:solidFill>
                <a:latin typeface="微软雅黑" panose="020B0503020204020204" pitchFamily="34" charset="-122"/>
                <a:ea typeface="微软雅黑" panose="020B0503020204020204" pitchFamily="34" charset="-122"/>
                <a:sym typeface="+mn-ea"/>
              </a:rPr>
              <a:t>        </a:t>
            </a:r>
            <a:r>
              <a:rPr lang="en-US" altLang="zh-CN" sz="1200" b="1">
                <a:solidFill>
                  <a:srgbClr val="323F4F"/>
                </a:solidFill>
                <a:latin typeface="微软雅黑" panose="020B0503020204020204" pitchFamily="34" charset="-122"/>
                <a:ea typeface="微软雅黑" panose="020B0503020204020204" pitchFamily="34" charset="-122"/>
              </a:rPr>
              <a:t>  </a:t>
            </a:r>
            <a:r>
              <a:rPr lang="zh-CN" altLang="en-US" sz="1200" b="1">
                <a:solidFill>
                  <a:srgbClr val="323F4F"/>
                </a:solidFill>
                <a:latin typeface="微软雅黑" panose="020B0503020204020204" pitchFamily="34" charset="-122"/>
                <a:ea typeface="微软雅黑" panose="020B0503020204020204" pitchFamily="34" charset="-122"/>
              </a:rPr>
              <a:t>接口</a:t>
            </a:r>
            <a:endParaRPr lang="zh-CN" altLang="en-US" sz="1200" b="1">
              <a:solidFill>
                <a:srgbClr val="323F4F"/>
              </a:solidFill>
              <a:latin typeface="微软雅黑" panose="020B0503020204020204" pitchFamily="34" charset="-122"/>
              <a:ea typeface="微软雅黑" panose="020B0503020204020204" pitchFamily="34" charset="-122"/>
            </a:endParaRPr>
          </a:p>
        </p:txBody>
      </p:sp>
      <p:sp>
        <p:nvSpPr>
          <p:cNvPr id="53" name="文本框 52"/>
          <p:cNvSpPr txBox="1"/>
          <p:nvPr>
            <p:custDataLst>
              <p:tags r:id="rId26"/>
            </p:custDataLst>
          </p:nvPr>
        </p:nvSpPr>
        <p:spPr>
          <a:xfrm>
            <a:off x="6201410" y="6059170"/>
            <a:ext cx="153543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202.118.1.0</a:t>
            </a:r>
            <a:endParaRPr lang="en-US" altLang="zh-CN" sz="1400" b="1">
              <a:solidFill>
                <a:srgbClr val="323F4F"/>
              </a:solidFill>
              <a:latin typeface="微软雅黑" panose="020B0503020204020204" pitchFamily="34" charset="-122"/>
              <a:ea typeface="微软雅黑" panose="020B0503020204020204" pitchFamily="34" charset="-122"/>
              <a:sym typeface="+mn-ea"/>
            </a:endParaRPr>
          </a:p>
        </p:txBody>
      </p:sp>
      <p:sp>
        <p:nvSpPr>
          <p:cNvPr id="54" name="文本框 53"/>
          <p:cNvSpPr txBox="1"/>
          <p:nvPr>
            <p:custDataLst>
              <p:tags r:id="rId27"/>
            </p:custDataLst>
          </p:nvPr>
        </p:nvSpPr>
        <p:spPr>
          <a:xfrm>
            <a:off x="7785100" y="6059170"/>
            <a:ext cx="185674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255.255.255.0</a:t>
            </a:r>
            <a:endParaRPr lang="en-US" altLang="zh-CN" sz="1400" b="1">
              <a:solidFill>
                <a:srgbClr val="323F4F"/>
              </a:solidFill>
              <a:latin typeface="微软雅黑" panose="020B0503020204020204" pitchFamily="34" charset="-122"/>
              <a:ea typeface="微软雅黑" panose="020B0503020204020204" pitchFamily="34" charset="-122"/>
              <a:sym typeface="+mn-ea"/>
            </a:endParaRPr>
          </a:p>
        </p:txBody>
      </p:sp>
      <p:sp>
        <p:nvSpPr>
          <p:cNvPr id="55" name="文本框 54"/>
          <p:cNvSpPr txBox="1"/>
          <p:nvPr>
            <p:custDataLst>
              <p:tags r:id="rId28"/>
            </p:custDataLst>
          </p:nvPr>
        </p:nvSpPr>
        <p:spPr>
          <a:xfrm>
            <a:off x="9566910" y="6059170"/>
            <a:ext cx="133477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202.118.2.1</a:t>
            </a:r>
            <a:endParaRPr lang="zh-CN" altLang="en-US" sz="1400" b="1">
              <a:solidFill>
                <a:srgbClr val="323F4F"/>
              </a:solidFill>
              <a:latin typeface="微软雅黑" panose="020B0503020204020204" pitchFamily="34" charset="-122"/>
              <a:ea typeface="微软雅黑" panose="020B0503020204020204" pitchFamily="34" charset="-122"/>
              <a:sym typeface="+mn-ea"/>
            </a:endParaRPr>
          </a:p>
        </p:txBody>
      </p:sp>
      <p:sp>
        <p:nvSpPr>
          <p:cNvPr id="56" name="文本框 55"/>
          <p:cNvSpPr txBox="1"/>
          <p:nvPr>
            <p:custDataLst>
              <p:tags r:id="rId29"/>
            </p:custDataLst>
          </p:nvPr>
        </p:nvSpPr>
        <p:spPr>
          <a:xfrm>
            <a:off x="11080750" y="6059170"/>
            <a:ext cx="50800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L0</a:t>
            </a:r>
            <a:endParaRPr lang="zh-CN" altLang="en-US" sz="1400" b="1">
              <a:solidFill>
                <a:srgbClr val="323F4F"/>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0200" y="1156970"/>
            <a:ext cx="5701665" cy="1315085"/>
          </a:xfrm>
          <a:prstGeom prst="rect">
            <a:avLst/>
          </a:prstGeom>
          <a:noFill/>
        </p:spPr>
        <p:txBody>
          <a:bodyPr wrap="square" rtlCol="0">
            <a:noAutofit/>
          </a:bodyPr>
          <a:lstStyle/>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rPr>
              <a:t>DHCP</a:t>
            </a:r>
            <a:r>
              <a:rPr lang="zh-CN" altLang="en-US" sz="1600" b="1">
                <a:solidFill>
                  <a:srgbClr val="323F4F"/>
                </a:solidFill>
                <a:latin typeface="微软雅黑" panose="020B0503020204020204" pitchFamily="34" charset="-122"/>
                <a:ea typeface="微软雅黑" panose="020B0503020204020204" pitchFamily="34" charset="-122"/>
              </a:rPr>
              <a:t>协议为应用层协议，下层基于</a:t>
            </a:r>
            <a:r>
              <a:rPr lang="en-US" altLang="zh-CN" sz="1600" b="1">
                <a:solidFill>
                  <a:srgbClr val="323F4F"/>
                </a:solidFill>
                <a:latin typeface="微软雅黑" panose="020B0503020204020204" pitchFamily="34" charset="-122"/>
                <a:ea typeface="微软雅黑" panose="020B0503020204020204" pitchFamily="34" charset="-122"/>
              </a:rPr>
              <a:t>UDP</a:t>
            </a:r>
            <a:r>
              <a:rPr lang="zh-CN" altLang="en-US" sz="1600" b="1">
                <a:solidFill>
                  <a:srgbClr val="323F4F"/>
                </a:solidFill>
                <a:latin typeface="微软雅黑" panose="020B0503020204020204" pitchFamily="34" charset="-122"/>
                <a:ea typeface="微软雅黑" panose="020B0503020204020204" pitchFamily="34" charset="-122"/>
              </a:rPr>
              <a:t>，功能是为子网内的主机配置动态的</a:t>
            </a:r>
            <a:r>
              <a:rPr lang="en-US" altLang="zh-CN" sz="1600" b="1">
                <a:solidFill>
                  <a:srgbClr val="323F4F"/>
                </a:solidFill>
                <a:latin typeface="微软雅黑" panose="020B0503020204020204" pitchFamily="34" charset="-122"/>
                <a:ea typeface="微软雅黑" panose="020B0503020204020204" pitchFamily="34" charset="-122"/>
              </a:rPr>
              <a:t>IP</a:t>
            </a:r>
            <a:r>
              <a:rPr lang="zh-CN" altLang="en-US" sz="1600" b="1">
                <a:solidFill>
                  <a:srgbClr val="323F4F"/>
                </a:solidFill>
                <a:latin typeface="微软雅黑" panose="020B0503020204020204" pitchFamily="34" charset="-122"/>
                <a:ea typeface="微软雅黑" panose="020B0503020204020204" pitchFamily="34" charset="-122"/>
              </a:rPr>
              <a:t>地址。工作过程分为</a:t>
            </a:r>
            <a:r>
              <a:rPr lang="en-US" altLang="zh-CN" sz="1600" b="1">
                <a:solidFill>
                  <a:srgbClr val="FF0000"/>
                </a:solidFill>
                <a:latin typeface="微软雅黑" panose="020B0503020204020204" pitchFamily="34" charset="-122"/>
                <a:ea typeface="微软雅黑" panose="020B0503020204020204" pitchFamily="34" charset="-122"/>
              </a:rPr>
              <a:t>DHCP</a:t>
            </a:r>
            <a:r>
              <a:rPr lang="zh-CN" altLang="en-US" sz="1600" b="1">
                <a:solidFill>
                  <a:srgbClr val="FF0000"/>
                </a:solidFill>
                <a:latin typeface="微软雅黑" panose="020B0503020204020204" pitchFamily="34" charset="-122"/>
                <a:ea typeface="微软雅黑" panose="020B0503020204020204" pitchFamily="34" charset="-122"/>
              </a:rPr>
              <a:t>发现、</a:t>
            </a:r>
            <a:r>
              <a:rPr lang="en-US" altLang="zh-CN" sz="1600" b="1">
                <a:solidFill>
                  <a:srgbClr val="FF0000"/>
                </a:solidFill>
                <a:latin typeface="微软雅黑" panose="020B0503020204020204" pitchFamily="34" charset="-122"/>
                <a:ea typeface="微软雅黑" panose="020B0503020204020204" pitchFamily="34" charset="-122"/>
              </a:rPr>
              <a:t>DHCP</a:t>
            </a:r>
            <a:r>
              <a:rPr lang="zh-CN" altLang="en-US" sz="1600" b="1">
                <a:solidFill>
                  <a:srgbClr val="FF0000"/>
                </a:solidFill>
                <a:latin typeface="微软雅黑" panose="020B0503020204020204" pitchFamily="34" charset="-122"/>
                <a:ea typeface="微软雅黑" panose="020B0503020204020204" pitchFamily="34" charset="-122"/>
              </a:rPr>
              <a:t>提供、</a:t>
            </a:r>
            <a:r>
              <a:rPr lang="en-US" altLang="zh-CN" sz="1600" b="1">
                <a:solidFill>
                  <a:srgbClr val="FF0000"/>
                </a:solidFill>
                <a:latin typeface="微软雅黑" panose="020B0503020204020204" pitchFamily="34" charset="-122"/>
                <a:ea typeface="微软雅黑" panose="020B0503020204020204" pitchFamily="34" charset="-122"/>
              </a:rPr>
              <a:t>DHCP</a:t>
            </a:r>
            <a:r>
              <a:rPr lang="zh-CN" altLang="en-US" sz="1600" b="1">
                <a:solidFill>
                  <a:srgbClr val="FF0000"/>
                </a:solidFill>
                <a:latin typeface="微软雅黑" panose="020B0503020204020204" pitchFamily="34" charset="-122"/>
                <a:ea typeface="微软雅黑" panose="020B0503020204020204" pitchFamily="34" charset="-122"/>
              </a:rPr>
              <a:t>请求、</a:t>
            </a:r>
            <a:r>
              <a:rPr lang="en-US" altLang="zh-CN" sz="1600" b="1">
                <a:solidFill>
                  <a:srgbClr val="FF0000"/>
                </a:solidFill>
                <a:latin typeface="微软雅黑" panose="020B0503020204020204" pitchFamily="34" charset="-122"/>
                <a:ea typeface="微软雅黑" panose="020B0503020204020204" pitchFamily="34" charset="-122"/>
              </a:rPr>
              <a:t>DHCP</a:t>
            </a:r>
            <a:r>
              <a:rPr lang="zh-CN" altLang="en-US" sz="1600" b="1">
                <a:solidFill>
                  <a:srgbClr val="FF0000"/>
                </a:solidFill>
                <a:latin typeface="微软雅黑" panose="020B0503020204020204" pitchFamily="34" charset="-122"/>
                <a:ea typeface="微软雅黑" panose="020B0503020204020204" pitchFamily="34" charset="-122"/>
              </a:rPr>
              <a:t>确认</a:t>
            </a:r>
            <a:r>
              <a:rPr lang="zh-CN" altLang="en-US" sz="1600" b="1">
                <a:solidFill>
                  <a:srgbClr val="323F4F"/>
                </a:solidFill>
                <a:latin typeface="微软雅黑" panose="020B0503020204020204" pitchFamily="34" charset="-122"/>
                <a:ea typeface="微软雅黑" panose="020B0503020204020204" pitchFamily="34" charset="-122"/>
              </a:rPr>
              <a:t>四步。</a:t>
            </a:r>
            <a:endParaRPr lang="zh-CN" altLang="en-US" sz="1600"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sz="1600" b="1">
              <a:solidFill>
                <a:srgbClr val="323F4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06425" y="352425"/>
            <a:ext cx="461708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1.5 </a:t>
            </a:r>
            <a:r>
              <a:rPr lang="zh-CN" altLang="en-US" sz="2800" b="1" dirty="0">
                <a:solidFill>
                  <a:schemeClr val="accent1"/>
                </a:solidFill>
                <a:latin typeface="Times New Roman" panose="02020603050405020304" charset="0"/>
                <a:ea typeface="微软雅黑" panose="020B0503020204020204" pitchFamily="34" charset="-122"/>
              </a:rPr>
              <a:t>网络层</a:t>
            </a:r>
            <a:r>
              <a:rPr lang="en-US" altLang="zh-CN" sz="2800" b="1" dirty="0">
                <a:solidFill>
                  <a:schemeClr val="accent1"/>
                </a:solidFill>
                <a:latin typeface="Times New Roman" panose="02020603050405020304" charset="0"/>
                <a:ea typeface="微软雅黑" panose="020B0503020204020204" pitchFamily="34" charset="-122"/>
              </a:rPr>
              <a:t>——</a:t>
            </a:r>
            <a:r>
              <a:rPr lang="en-US" sz="2800" b="1" dirty="0">
                <a:solidFill>
                  <a:schemeClr val="accent1"/>
                </a:solidFill>
                <a:latin typeface="Times New Roman" panose="02020603050405020304" charset="0"/>
                <a:ea typeface="微软雅黑" panose="020B0503020204020204" pitchFamily="34" charset="-122"/>
              </a:rPr>
              <a:t>DHCP</a:t>
            </a:r>
            <a:r>
              <a:rPr lang="zh-CN" altLang="en-US" sz="2800" b="1" dirty="0">
                <a:solidFill>
                  <a:schemeClr val="accent1"/>
                </a:solidFill>
                <a:latin typeface="Times New Roman" panose="02020603050405020304" charset="0"/>
                <a:ea typeface="微软雅黑" panose="020B0503020204020204" pitchFamily="34" charset="-122"/>
              </a:rPr>
              <a:t>与</a:t>
            </a:r>
            <a:r>
              <a:rPr lang="en-US" altLang="zh-CN" sz="2800" b="1" dirty="0">
                <a:solidFill>
                  <a:schemeClr val="accent1"/>
                </a:solidFill>
                <a:latin typeface="Times New Roman" panose="02020603050405020304" charset="0"/>
                <a:ea typeface="微软雅黑" panose="020B0503020204020204" pitchFamily="34" charset="-122"/>
              </a:rPr>
              <a:t>NAT</a:t>
            </a:r>
            <a:endParaRPr lang="en-US" altLang="zh-CN" sz="2800" b="1" dirty="0">
              <a:solidFill>
                <a:schemeClr val="accent1"/>
              </a:solidFill>
              <a:latin typeface="Times New Roman" panose="02020603050405020304" charset="0"/>
              <a:ea typeface="微软雅黑" panose="020B0503020204020204" pitchFamily="34" charset="-122"/>
            </a:endParaRPr>
          </a:p>
        </p:txBody>
      </p:sp>
      <p:sp>
        <p:nvSpPr>
          <p:cNvPr id="28" name="矩形 27"/>
          <p:cNvSpPr/>
          <p:nvPr>
            <p:custDataLst>
              <p:tags r:id="rId1"/>
            </p:custDataLst>
          </p:nvPr>
        </p:nvSpPr>
        <p:spPr>
          <a:xfrm>
            <a:off x="521335" y="4997450"/>
            <a:ext cx="4909185" cy="102298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custDataLst>
              <p:tags r:id="rId2"/>
            </p:custDataLst>
          </p:nvPr>
        </p:nvSpPr>
        <p:spPr>
          <a:xfrm>
            <a:off x="615950" y="4931410"/>
            <a:ext cx="4711065" cy="842010"/>
          </a:xfrm>
          <a:prstGeom prst="rect">
            <a:avLst/>
          </a:prstGeom>
          <a:noFill/>
        </p:spPr>
        <p:txBody>
          <a:bodyPr wrap="square" rtlCol="0">
            <a:noAutofit/>
          </a:bodyPr>
          <a:p>
            <a:pPr fontAlgn="auto">
              <a:lnSpc>
                <a:spcPct val="150000"/>
              </a:lnSpc>
            </a:pPr>
            <a:r>
              <a:rPr lang="zh-CN" sz="1400" b="1">
                <a:solidFill>
                  <a:srgbClr val="323F4F"/>
                </a:solidFill>
                <a:latin typeface="微软雅黑" panose="020B0503020204020204" pitchFamily="34" charset="-122"/>
                <a:ea typeface="微软雅黑" panose="020B0503020204020204" pitchFamily="34" charset="-122"/>
              </a:rPr>
              <a:t>例：主机向</a:t>
            </a:r>
            <a:r>
              <a:rPr lang="en-US" altLang="zh-CN" sz="1400" b="1">
                <a:solidFill>
                  <a:srgbClr val="323F4F"/>
                </a:solidFill>
                <a:latin typeface="微软雅黑" panose="020B0503020204020204" pitchFamily="34" charset="-122"/>
                <a:ea typeface="微软雅黑" panose="020B0503020204020204" pitchFamily="34" charset="-122"/>
              </a:rPr>
              <a:t>DHCP</a:t>
            </a:r>
            <a:r>
              <a:rPr lang="zh-CN" altLang="en-US" sz="1400" b="1">
                <a:solidFill>
                  <a:srgbClr val="323F4F"/>
                </a:solidFill>
                <a:latin typeface="微软雅黑" panose="020B0503020204020204" pitchFamily="34" charset="-122"/>
                <a:ea typeface="微软雅黑" panose="020B0503020204020204" pitchFamily="34" charset="-122"/>
              </a:rPr>
              <a:t>服务器动态获取</a:t>
            </a:r>
            <a:r>
              <a:rPr lang="en-US" altLang="zh-CN" sz="1400" b="1">
                <a:solidFill>
                  <a:srgbClr val="323F4F"/>
                </a:solidFill>
                <a:latin typeface="微软雅黑" panose="020B0503020204020204" pitchFamily="34" charset="-122"/>
                <a:ea typeface="微软雅黑" panose="020B0503020204020204" pitchFamily="34" charset="-122"/>
              </a:rPr>
              <a:t>IP</a:t>
            </a:r>
            <a:r>
              <a:rPr lang="zh-CN" altLang="en-US" sz="1400" b="1">
                <a:solidFill>
                  <a:srgbClr val="323F4F"/>
                </a:solidFill>
                <a:latin typeface="微软雅黑" panose="020B0503020204020204" pitchFamily="34" charset="-122"/>
                <a:ea typeface="微软雅黑" panose="020B0503020204020204" pitchFamily="34" charset="-122"/>
              </a:rPr>
              <a:t>地址的过程中，主机首先发送了</a:t>
            </a:r>
            <a:r>
              <a:rPr lang="en-US" altLang="zh-CN" sz="1400" b="1">
                <a:solidFill>
                  <a:srgbClr val="323F4F"/>
                </a:solidFill>
                <a:latin typeface="微软雅黑" panose="020B0503020204020204" pitchFamily="34" charset="-122"/>
                <a:ea typeface="微软雅黑" panose="020B0503020204020204" pitchFamily="34" charset="-122"/>
              </a:rPr>
              <a:t>DHCP</a:t>
            </a:r>
            <a:r>
              <a:rPr lang="zh-CN" altLang="en-US" sz="1400" b="1">
                <a:solidFill>
                  <a:srgbClr val="323F4F"/>
                </a:solidFill>
                <a:latin typeface="微软雅黑" panose="020B0503020204020204" pitchFamily="34" charset="-122"/>
                <a:ea typeface="微软雅黑" panose="020B0503020204020204" pitchFamily="34" charset="-122"/>
              </a:rPr>
              <a:t>报文</a:t>
            </a:r>
            <a:r>
              <a:rPr lang="en-US" altLang="zh-CN" sz="1400" b="1">
                <a:solidFill>
                  <a:srgbClr val="323F4F"/>
                </a:solidFill>
                <a:latin typeface="微软雅黑" panose="020B0503020204020204" pitchFamily="34" charset="-122"/>
                <a:ea typeface="微软雅黑" panose="020B0503020204020204" pitchFamily="34" charset="-122"/>
              </a:rPr>
              <a:t>M</a:t>
            </a:r>
            <a:r>
              <a:rPr lang="zh-CN" altLang="en-US" sz="1400" b="1">
                <a:solidFill>
                  <a:srgbClr val="323F4F"/>
                </a:solidFill>
                <a:latin typeface="微软雅黑" panose="020B0503020204020204" pitchFamily="34" charset="-122"/>
                <a:ea typeface="微软雅黑" panose="020B0503020204020204" pitchFamily="34" charset="-122"/>
              </a:rPr>
              <a:t>，</a:t>
            </a:r>
            <a:r>
              <a:rPr lang="en-US" altLang="zh-CN" sz="1400" b="1">
                <a:solidFill>
                  <a:srgbClr val="323F4F"/>
                </a:solidFill>
                <a:latin typeface="微软雅黑" panose="020B0503020204020204" pitchFamily="34" charset="-122"/>
                <a:ea typeface="微软雅黑" panose="020B0503020204020204" pitchFamily="34" charset="-122"/>
              </a:rPr>
              <a:t>M</a:t>
            </a:r>
            <a:r>
              <a:rPr lang="zh-CN" altLang="en-US" sz="1400" b="1">
                <a:solidFill>
                  <a:srgbClr val="323F4F"/>
                </a:solidFill>
                <a:latin typeface="微软雅黑" panose="020B0503020204020204" pitchFamily="34" charset="-122"/>
                <a:ea typeface="微软雅黑" panose="020B0503020204020204" pitchFamily="34" charset="-122"/>
              </a:rPr>
              <a:t>是哪种</a:t>
            </a:r>
            <a:r>
              <a:rPr lang="en-US" altLang="zh-CN" sz="1400" b="1">
                <a:solidFill>
                  <a:srgbClr val="323F4F"/>
                </a:solidFill>
                <a:latin typeface="微软雅黑" panose="020B0503020204020204" pitchFamily="34" charset="-122"/>
                <a:ea typeface="微软雅黑" panose="020B0503020204020204" pitchFamily="34" charset="-122"/>
              </a:rPr>
              <a:t>DHCP</a:t>
            </a:r>
            <a:r>
              <a:rPr lang="zh-CN" altLang="en-US" sz="1400" b="1">
                <a:solidFill>
                  <a:srgbClr val="323F4F"/>
                </a:solidFill>
                <a:latin typeface="微软雅黑" panose="020B0503020204020204" pitchFamily="34" charset="-122"/>
                <a:ea typeface="微软雅黑" panose="020B0503020204020204" pitchFamily="34" charset="-122"/>
              </a:rPr>
              <a:t>报文？源</a:t>
            </a:r>
            <a:r>
              <a:rPr lang="en-US" altLang="zh-CN" sz="1400" b="1">
                <a:solidFill>
                  <a:srgbClr val="323F4F"/>
                </a:solidFill>
                <a:latin typeface="微软雅黑" panose="020B0503020204020204" pitchFamily="34" charset="-122"/>
                <a:ea typeface="微软雅黑" panose="020B0503020204020204" pitchFamily="34" charset="-122"/>
              </a:rPr>
              <a:t>IP</a:t>
            </a:r>
            <a:r>
              <a:rPr lang="zh-CN" altLang="en-US" sz="1400" b="1">
                <a:solidFill>
                  <a:srgbClr val="323F4F"/>
                </a:solidFill>
                <a:latin typeface="微软雅黑" panose="020B0503020204020204" pitchFamily="34" charset="-122"/>
                <a:ea typeface="微软雅黑" panose="020B0503020204020204" pitchFamily="34" charset="-122"/>
              </a:rPr>
              <a:t>地址和目标</a:t>
            </a:r>
            <a:r>
              <a:rPr lang="en-US" altLang="zh-CN" sz="1400" b="1">
                <a:solidFill>
                  <a:srgbClr val="323F4F"/>
                </a:solidFill>
                <a:latin typeface="微软雅黑" panose="020B0503020204020204" pitchFamily="34" charset="-122"/>
                <a:ea typeface="微软雅黑" panose="020B0503020204020204" pitchFamily="34" charset="-122"/>
              </a:rPr>
              <a:t>IP</a:t>
            </a:r>
            <a:r>
              <a:rPr lang="zh-CN" altLang="en-US" sz="1400" b="1">
                <a:solidFill>
                  <a:srgbClr val="323F4F"/>
                </a:solidFill>
                <a:latin typeface="微软雅黑" panose="020B0503020204020204" pitchFamily="34" charset="-122"/>
                <a:ea typeface="微软雅黑" panose="020B0503020204020204" pitchFamily="34" charset="-122"/>
              </a:rPr>
              <a:t>地址分别是什么？</a:t>
            </a:r>
            <a:endParaRPr lang="zh-CN" altLang="en-US" sz="1400" b="1">
              <a:solidFill>
                <a:srgbClr val="323F4F"/>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3"/>
            </p:custDataLst>
          </p:nvPr>
        </p:nvPicPr>
        <p:blipFill>
          <a:blip r:embed="rId4"/>
          <a:stretch>
            <a:fillRect/>
          </a:stretch>
        </p:blipFill>
        <p:spPr>
          <a:xfrm>
            <a:off x="2388235" y="2474595"/>
            <a:ext cx="3042285" cy="2461260"/>
          </a:xfrm>
          <a:prstGeom prst="rect">
            <a:avLst/>
          </a:prstGeom>
        </p:spPr>
      </p:pic>
      <p:sp>
        <p:nvSpPr>
          <p:cNvPr id="6" name="文本框 5"/>
          <p:cNvSpPr txBox="1"/>
          <p:nvPr>
            <p:custDataLst>
              <p:tags r:id="rId5"/>
            </p:custDataLst>
          </p:nvPr>
        </p:nvSpPr>
        <p:spPr>
          <a:xfrm>
            <a:off x="512445" y="2980690"/>
            <a:ext cx="2197100" cy="605790"/>
          </a:xfrm>
          <a:prstGeom prst="rect">
            <a:avLst/>
          </a:prstGeom>
          <a:noFill/>
        </p:spPr>
        <p:txBody>
          <a:bodyPr wrap="square" rtlCol="0" anchor="t">
            <a:noAutofit/>
          </a:bodyPr>
          <a:p>
            <a:r>
              <a:rPr lang="zh-CN" altLang="en-US" sz="1200" b="1">
                <a:solidFill>
                  <a:srgbClr val="FF0000"/>
                </a:solidFill>
                <a:latin typeface="微软雅黑" panose="020B0503020204020204" pitchFamily="34" charset="-122"/>
                <a:ea typeface="微软雅黑" panose="020B0503020204020204" pitchFamily="34" charset="-122"/>
                <a:sym typeface="+mn-ea"/>
              </a:rPr>
              <a:t>客户机与</a:t>
            </a:r>
            <a:r>
              <a:rPr lang="en-US" altLang="zh-CN" sz="1200" b="1">
                <a:solidFill>
                  <a:srgbClr val="FF0000"/>
                </a:solidFill>
                <a:latin typeface="微软雅黑" panose="020B0503020204020204" pitchFamily="34" charset="-122"/>
                <a:ea typeface="微软雅黑" panose="020B0503020204020204" pitchFamily="34" charset="-122"/>
                <a:sym typeface="+mn-ea"/>
              </a:rPr>
              <a:t>DHCP</a:t>
            </a:r>
            <a:r>
              <a:rPr lang="zh-CN" altLang="en-US" sz="1200" b="1">
                <a:solidFill>
                  <a:srgbClr val="FF0000"/>
                </a:solidFill>
                <a:latin typeface="微软雅黑" panose="020B0503020204020204" pitchFamily="34" charset="-122"/>
                <a:ea typeface="微软雅黑" panose="020B0503020204020204" pitchFamily="34" charset="-122"/>
                <a:sym typeface="+mn-ea"/>
              </a:rPr>
              <a:t>服务器全程使用</a:t>
            </a:r>
            <a:r>
              <a:rPr lang="en-US" altLang="zh-CN" sz="1200" b="1">
                <a:solidFill>
                  <a:srgbClr val="FF0000"/>
                </a:solidFill>
                <a:latin typeface="微软雅黑" panose="020B0503020204020204" pitchFamily="34" charset="-122"/>
                <a:ea typeface="微软雅黑" panose="020B0503020204020204" pitchFamily="34" charset="-122"/>
                <a:sym typeface="+mn-ea"/>
              </a:rPr>
              <a:t>“</a:t>
            </a:r>
            <a:r>
              <a:rPr lang="zh-CN" altLang="en-US" sz="1200" b="1">
                <a:solidFill>
                  <a:srgbClr val="FF0000"/>
                </a:solidFill>
                <a:latin typeface="微软雅黑" panose="020B0503020204020204" pitchFamily="34" charset="-122"/>
                <a:ea typeface="微软雅黑" panose="020B0503020204020204" pitchFamily="34" charset="-122"/>
                <a:sym typeface="+mn-ea"/>
              </a:rPr>
              <a:t>大喇叭</a:t>
            </a:r>
            <a:r>
              <a:rPr lang="en-US" altLang="zh-CN" sz="1200" b="1">
                <a:solidFill>
                  <a:srgbClr val="FF0000"/>
                </a:solidFill>
                <a:latin typeface="微软雅黑" panose="020B0503020204020204" pitchFamily="34" charset="-122"/>
                <a:ea typeface="微软雅黑" panose="020B0503020204020204" pitchFamily="34" charset="-122"/>
                <a:sym typeface="+mn-ea"/>
              </a:rPr>
              <a:t>”</a:t>
            </a:r>
            <a:r>
              <a:rPr lang="zh-CN" altLang="en-US" sz="1200" b="1">
                <a:solidFill>
                  <a:srgbClr val="FF0000"/>
                </a:solidFill>
                <a:latin typeface="微软雅黑" panose="020B0503020204020204" pitchFamily="34" charset="-122"/>
                <a:ea typeface="微软雅黑" panose="020B0503020204020204" pitchFamily="34" charset="-122"/>
                <a:sym typeface="+mn-ea"/>
              </a:rPr>
              <a:t>喊话</a:t>
            </a:r>
            <a:r>
              <a:rPr lang="en-US" altLang="zh-CN" sz="1200" b="1">
                <a:solidFill>
                  <a:srgbClr val="323F4F"/>
                </a:solidFill>
                <a:latin typeface="微软雅黑" panose="020B0503020204020204" pitchFamily="34" charset="-122"/>
                <a:ea typeface="微软雅黑" panose="020B0503020204020204" pitchFamily="34" charset="-122"/>
                <a:sym typeface="+mn-ea"/>
              </a:rPr>
              <a:t> </a:t>
            </a:r>
            <a:endParaRPr lang="en-US" altLang="zh-CN" sz="1200" b="1">
              <a:solidFill>
                <a:srgbClr val="323F4F"/>
              </a:solidFill>
              <a:latin typeface="微软雅黑" panose="020B0503020204020204" pitchFamily="34" charset="-122"/>
              <a:ea typeface="微软雅黑" panose="020B0503020204020204" pitchFamily="34" charset="-122"/>
              <a:sym typeface="+mn-ea"/>
            </a:endParaRPr>
          </a:p>
        </p:txBody>
      </p:sp>
      <p:sp>
        <p:nvSpPr>
          <p:cNvPr id="17" name="文本框 16"/>
          <p:cNvSpPr txBox="1"/>
          <p:nvPr>
            <p:custDataLst>
              <p:tags r:id="rId6"/>
            </p:custDataLst>
          </p:nvPr>
        </p:nvSpPr>
        <p:spPr>
          <a:xfrm>
            <a:off x="330200" y="6082030"/>
            <a:ext cx="5701665" cy="502285"/>
          </a:xfrm>
          <a:prstGeom prst="rect">
            <a:avLst/>
          </a:prstGeom>
          <a:noFill/>
        </p:spPr>
        <p:txBody>
          <a:bodyPr wrap="square" rtlCol="0">
            <a:noAutofit/>
          </a:bodyPr>
          <a:p>
            <a:pPr fontAlgn="auto">
              <a:lnSpc>
                <a:spcPct val="150000"/>
              </a:lnSpc>
            </a:pPr>
            <a:r>
              <a:rPr lang="zh-CN" altLang="en-US" sz="1200" b="1">
                <a:solidFill>
                  <a:srgbClr val="323F4F"/>
                </a:solidFill>
                <a:latin typeface="微软雅黑" panose="020B0503020204020204" pitchFamily="34" charset="-122"/>
                <a:ea typeface="微软雅黑" panose="020B0503020204020204" pitchFamily="34" charset="-122"/>
              </a:rPr>
              <a:t>答案：</a:t>
            </a:r>
            <a:r>
              <a:rPr lang="en-US" altLang="zh-CN" sz="1200" b="1">
                <a:solidFill>
                  <a:srgbClr val="323F4F"/>
                </a:solidFill>
                <a:latin typeface="微软雅黑" panose="020B0503020204020204" pitchFamily="34" charset="-122"/>
                <a:ea typeface="微软雅黑" panose="020B0503020204020204" pitchFamily="34" charset="-122"/>
              </a:rPr>
              <a:t>DHCP</a:t>
            </a:r>
            <a:r>
              <a:rPr lang="zh-CN" altLang="en-US" sz="1200" b="1">
                <a:solidFill>
                  <a:srgbClr val="323F4F"/>
                </a:solidFill>
                <a:latin typeface="微软雅黑" panose="020B0503020204020204" pitchFamily="34" charset="-122"/>
                <a:ea typeface="微软雅黑" panose="020B0503020204020204" pitchFamily="34" charset="-122"/>
              </a:rPr>
              <a:t>发现（</a:t>
            </a:r>
            <a:r>
              <a:rPr lang="en-US" altLang="zh-CN" sz="1200" b="1">
                <a:solidFill>
                  <a:srgbClr val="323F4F"/>
                </a:solidFill>
                <a:latin typeface="微软雅黑" panose="020B0503020204020204" pitchFamily="34" charset="-122"/>
                <a:ea typeface="微软雅黑" panose="020B0503020204020204" pitchFamily="34" charset="-122"/>
              </a:rPr>
              <a:t>discover</a:t>
            </a:r>
            <a:r>
              <a:rPr lang="zh-CN" altLang="en-US" sz="1200" b="1">
                <a:solidFill>
                  <a:srgbClr val="323F4F"/>
                </a:solidFill>
                <a:latin typeface="微软雅黑" panose="020B0503020204020204" pitchFamily="34" charset="-122"/>
                <a:ea typeface="微软雅黑" panose="020B0503020204020204" pitchFamily="34" charset="-122"/>
              </a:rPr>
              <a:t>）；源</a:t>
            </a:r>
            <a:r>
              <a:rPr lang="en-US" altLang="zh-CN" sz="1200" b="1">
                <a:solidFill>
                  <a:srgbClr val="323F4F"/>
                </a:solidFill>
                <a:latin typeface="微软雅黑" panose="020B0503020204020204" pitchFamily="34" charset="-122"/>
                <a:ea typeface="微软雅黑" panose="020B0503020204020204" pitchFamily="34" charset="-122"/>
              </a:rPr>
              <a:t>IP</a:t>
            </a:r>
            <a:r>
              <a:rPr lang="zh-CN" altLang="en-US" sz="1200" b="1">
                <a:solidFill>
                  <a:srgbClr val="323F4F"/>
                </a:solidFill>
                <a:latin typeface="微软雅黑" panose="020B0503020204020204" pitchFamily="34" charset="-122"/>
                <a:ea typeface="微软雅黑" panose="020B0503020204020204" pitchFamily="34" charset="-122"/>
              </a:rPr>
              <a:t>：</a:t>
            </a:r>
            <a:r>
              <a:rPr lang="en-US" altLang="zh-CN" sz="1200" b="1">
                <a:solidFill>
                  <a:srgbClr val="323F4F"/>
                </a:solidFill>
                <a:latin typeface="微软雅黑" panose="020B0503020204020204" pitchFamily="34" charset="-122"/>
                <a:ea typeface="微软雅黑" panose="020B0503020204020204" pitchFamily="34" charset="-122"/>
              </a:rPr>
              <a:t>0.0.0.0</a:t>
            </a:r>
            <a:r>
              <a:rPr lang="zh-CN" altLang="en-US" sz="1200" b="1">
                <a:solidFill>
                  <a:srgbClr val="323F4F"/>
                </a:solidFill>
                <a:latin typeface="微软雅黑" panose="020B0503020204020204" pitchFamily="34" charset="-122"/>
                <a:ea typeface="微软雅黑" panose="020B0503020204020204" pitchFamily="34" charset="-122"/>
              </a:rPr>
              <a:t>，目的</a:t>
            </a:r>
            <a:r>
              <a:rPr lang="en-US" altLang="zh-CN" sz="1200" b="1">
                <a:solidFill>
                  <a:srgbClr val="323F4F"/>
                </a:solidFill>
                <a:latin typeface="微软雅黑" panose="020B0503020204020204" pitchFamily="34" charset="-122"/>
                <a:ea typeface="微软雅黑" panose="020B0503020204020204" pitchFamily="34" charset="-122"/>
              </a:rPr>
              <a:t>IP</a:t>
            </a:r>
            <a:r>
              <a:rPr lang="zh-CN" altLang="en-US" sz="1200" b="1">
                <a:solidFill>
                  <a:srgbClr val="323F4F"/>
                </a:solidFill>
                <a:latin typeface="微软雅黑" panose="020B0503020204020204" pitchFamily="34" charset="-122"/>
                <a:ea typeface="微软雅黑" panose="020B0503020204020204" pitchFamily="34" charset="-122"/>
              </a:rPr>
              <a:t>：</a:t>
            </a:r>
            <a:r>
              <a:rPr lang="en-US" altLang="zh-CN" sz="1200" b="1">
                <a:solidFill>
                  <a:srgbClr val="323F4F"/>
                </a:solidFill>
                <a:latin typeface="微软雅黑" panose="020B0503020204020204" pitchFamily="34" charset="-122"/>
                <a:ea typeface="微软雅黑" panose="020B0503020204020204" pitchFamily="34" charset="-122"/>
              </a:rPr>
              <a:t>255.255.255.255</a:t>
            </a:r>
            <a:endParaRPr lang="en-US" altLang="zh-CN" sz="1200" b="1">
              <a:solidFill>
                <a:srgbClr val="323F4F"/>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7"/>
            </p:custDataLst>
          </p:nvPr>
        </p:nvSpPr>
        <p:spPr>
          <a:xfrm>
            <a:off x="6240780" y="1165225"/>
            <a:ext cx="5694045" cy="1315085"/>
          </a:xfrm>
          <a:prstGeom prst="rect">
            <a:avLst/>
          </a:prstGeom>
          <a:noFill/>
        </p:spPr>
        <p:txBody>
          <a:bodyPr wrap="square" rtlCol="0">
            <a:noAutofit/>
          </a:bodyPr>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rPr>
              <a:t>NAT</a:t>
            </a:r>
            <a:r>
              <a:rPr lang="zh-CN" altLang="en-US" sz="1600" b="1">
                <a:solidFill>
                  <a:srgbClr val="323F4F"/>
                </a:solidFill>
                <a:latin typeface="微软雅黑" panose="020B0503020204020204" pitchFamily="34" charset="-122"/>
                <a:ea typeface="微软雅黑" panose="020B0503020204020204" pitchFamily="34" charset="-122"/>
              </a:rPr>
              <a:t>技术：网络地址转换可以将本地专用网络地址转换为公用的</a:t>
            </a:r>
            <a:r>
              <a:rPr lang="en-US" altLang="zh-CN" sz="1600" b="1">
                <a:solidFill>
                  <a:srgbClr val="323F4F"/>
                </a:solidFill>
                <a:latin typeface="微软雅黑" panose="020B0503020204020204" pitchFamily="34" charset="-122"/>
                <a:ea typeface="微软雅黑" panose="020B0503020204020204" pitchFamily="34" charset="-122"/>
              </a:rPr>
              <a:t>IP</a:t>
            </a:r>
            <a:r>
              <a:rPr lang="zh-CN" altLang="en-US" sz="1600" b="1">
                <a:solidFill>
                  <a:srgbClr val="323F4F"/>
                </a:solidFill>
                <a:latin typeface="微软雅黑" panose="020B0503020204020204" pitchFamily="34" charset="-122"/>
                <a:ea typeface="微软雅黑" panose="020B0503020204020204" pitchFamily="34" charset="-122"/>
              </a:rPr>
              <a:t>地址，这样本地网络地址可以对外隐藏，不同本地网络内可以使用相同地址。</a:t>
            </a:r>
            <a:endParaRPr lang="zh-CN" altLang="en-US" sz="1600" b="1">
              <a:solidFill>
                <a:srgbClr val="323F4F"/>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custDataLst>
              <p:tags r:id="rId8"/>
            </p:custDataLst>
          </p:nvPr>
        </p:nvPicPr>
        <p:blipFill>
          <a:blip r:embed="rId9"/>
          <a:stretch>
            <a:fillRect/>
          </a:stretch>
        </p:blipFill>
        <p:spPr>
          <a:xfrm>
            <a:off x="6296660" y="2671445"/>
            <a:ext cx="5638165" cy="2555875"/>
          </a:xfrm>
          <a:prstGeom prst="rect">
            <a:avLst/>
          </a:prstGeom>
        </p:spPr>
      </p:pic>
      <p:sp>
        <p:nvSpPr>
          <p:cNvPr id="22" name="文本框 21"/>
          <p:cNvSpPr txBox="1"/>
          <p:nvPr>
            <p:custDataLst>
              <p:tags r:id="rId10"/>
            </p:custDataLst>
          </p:nvPr>
        </p:nvSpPr>
        <p:spPr>
          <a:xfrm>
            <a:off x="10917555" y="2787650"/>
            <a:ext cx="587375" cy="318770"/>
          </a:xfrm>
          <a:prstGeom prst="rect">
            <a:avLst/>
          </a:prstGeom>
          <a:noFill/>
        </p:spPr>
        <p:txBody>
          <a:bodyPr wrap="square" rtlCol="0" anchor="t">
            <a:noAutofit/>
          </a:bodyPr>
          <a:p>
            <a:r>
              <a:rPr lang="zh-CN" sz="1200" b="1">
                <a:solidFill>
                  <a:srgbClr val="FF0000"/>
                </a:solidFill>
                <a:latin typeface="微软雅黑" panose="020B0503020204020204" pitchFamily="34" charset="-122"/>
                <a:ea typeface="微软雅黑" panose="020B0503020204020204" pitchFamily="34" charset="-122"/>
                <a:sym typeface="+mn-ea"/>
              </a:rPr>
              <a:t>内网</a:t>
            </a:r>
            <a:endParaRPr lang="zh-CN" sz="1200" b="1">
              <a:solidFill>
                <a:srgbClr val="323F4F"/>
              </a:solidFill>
              <a:latin typeface="微软雅黑" panose="020B0503020204020204" pitchFamily="34" charset="-122"/>
              <a:ea typeface="微软雅黑" panose="020B0503020204020204" pitchFamily="34" charset="-122"/>
              <a:sym typeface="+mn-ea"/>
            </a:endParaRPr>
          </a:p>
        </p:txBody>
      </p:sp>
      <p:cxnSp>
        <p:nvCxnSpPr>
          <p:cNvPr id="23" name="直接箭头连接符 22"/>
          <p:cNvCxnSpPr/>
          <p:nvPr/>
        </p:nvCxnSpPr>
        <p:spPr>
          <a:xfrm>
            <a:off x="11172825" y="3106420"/>
            <a:ext cx="22225" cy="43116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11"/>
            </p:custDataLst>
          </p:nvPr>
        </p:nvSpPr>
        <p:spPr>
          <a:xfrm>
            <a:off x="8502650" y="3679825"/>
            <a:ext cx="1170305" cy="385445"/>
          </a:xfrm>
          <a:prstGeom prst="rect">
            <a:avLst/>
          </a:prstGeom>
          <a:noFill/>
        </p:spPr>
        <p:txBody>
          <a:bodyPr wrap="square" rtlCol="0" anchor="t">
            <a:noAutofit/>
          </a:bodyPr>
          <a:p>
            <a:r>
              <a:rPr lang="zh-CN" altLang="en-US" sz="1000" b="1">
                <a:solidFill>
                  <a:srgbClr val="FF0000"/>
                </a:solidFill>
                <a:latin typeface="微软雅黑" panose="020B0503020204020204" pitchFamily="34" charset="-122"/>
                <a:ea typeface="微软雅黑" panose="020B0503020204020204" pitchFamily="34" charset="-122"/>
                <a:sym typeface="+mn-ea"/>
              </a:rPr>
              <a:t>配置了</a:t>
            </a:r>
            <a:r>
              <a:rPr lang="en-US" altLang="zh-CN" sz="1000" b="1">
                <a:solidFill>
                  <a:srgbClr val="FF0000"/>
                </a:solidFill>
                <a:latin typeface="微软雅黑" panose="020B0503020204020204" pitchFamily="34" charset="-122"/>
                <a:ea typeface="微软雅黑" panose="020B0503020204020204" pitchFamily="34" charset="-122"/>
                <a:sym typeface="+mn-ea"/>
              </a:rPr>
              <a:t>NAT</a:t>
            </a:r>
            <a:r>
              <a:rPr lang="zh-CN" altLang="en-US" sz="1000" b="1">
                <a:solidFill>
                  <a:srgbClr val="FF0000"/>
                </a:solidFill>
                <a:latin typeface="微软雅黑" panose="020B0503020204020204" pitchFamily="34" charset="-122"/>
                <a:ea typeface="微软雅黑" panose="020B0503020204020204" pitchFamily="34" charset="-122"/>
                <a:sym typeface="+mn-ea"/>
              </a:rPr>
              <a:t>的路由器</a:t>
            </a:r>
            <a:endParaRPr lang="zh-CN" altLang="en-US" sz="1000" b="1">
              <a:solidFill>
                <a:srgbClr val="FF0000"/>
              </a:solidFill>
              <a:latin typeface="微软雅黑" panose="020B0503020204020204" pitchFamily="34" charset="-122"/>
              <a:ea typeface="微软雅黑" panose="020B0503020204020204" pitchFamily="34" charset="-122"/>
              <a:sym typeface="+mn-ea"/>
            </a:endParaRPr>
          </a:p>
        </p:txBody>
      </p:sp>
      <p:sp>
        <p:nvSpPr>
          <p:cNvPr id="25" name="文本框 24"/>
          <p:cNvSpPr txBox="1"/>
          <p:nvPr>
            <p:custDataLst>
              <p:tags r:id="rId12"/>
            </p:custDataLst>
          </p:nvPr>
        </p:nvSpPr>
        <p:spPr>
          <a:xfrm>
            <a:off x="6903720" y="5441950"/>
            <a:ext cx="4424045" cy="318135"/>
          </a:xfrm>
          <a:prstGeom prst="rect">
            <a:avLst/>
          </a:prstGeom>
          <a:noFill/>
        </p:spPr>
        <p:txBody>
          <a:bodyPr wrap="square" rtlCol="0" anchor="t">
            <a:noAutofit/>
          </a:bodyPr>
          <a:p>
            <a:r>
              <a:rPr lang="zh-CN" sz="1200" b="1">
                <a:solidFill>
                  <a:srgbClr val="FF0000"/>
                </a:solidFill>
                <a:latin typeface="微软雅黑" panose="020B0503020204020204" pitchFamily="34" charset="-122"/>
                <a:ea typeface="微软雅黑" panose="020B0503020204020204" pitchFamily="34" charset="-122"/>
                <a:sym typeface="+mn-ea"/>
              </a:rPr>
              <a:t>相当于</a:t>
            </a:r>
            <a:r>
              <a:rPr lang="en-US" altLang="zh-CN" sz="1200" b="1">
                <a:solidFill>
                  <a:srgbClr val="FF0000"/>
                </a:solidFill>
                <a:latin typeface="微软雅黑" panose="020B0503020204020204" pitchFamily="34" charset="-122"/>
                <a:ea typeface="微软雅黑" panose="020B0503020204020204" pitchFamily="34" charset="-122"/>
                <a:sym typeface="+mn-ea"/>
              </a:rPr>
              <a:t>NAT</a:t>
            </a:r>
            <a:r>
              <a:rPr lang="zh-CN" altLang="en-US" sz="1200" b="1">
                <a:solidFill>
                  <a:srgbClr val="FF0000"/>
                </a:solidFill>
                <a:latin typeface="微软雅黑" panose="020B0503020204020204" pitchFamily="34" charset="-122"/>
                <a:ea typeface="微软雅黑" panose="020B0503020204020204" pitchFamily="34" charset="-122"/>
                <a:sym typeface="+mn-ea"/>
              </a:rPr>
              <a:t>的一个端口代表了内网中的一个主机</a:t>
            </a:r>
            <a:r>
              <a:rPr lang="en-US" altLang="zh-CN" sz="1200" b="1">
                <a:solidFill>
                  <a:srgbClr val="FF0000"/>
                </a:solidFill>
                <a:latin typeface="微软雅黑" panose="020B0503020204020204" pitchFamily="34" charset="-122"/>
                <a:ea typeface="微软雅黑" panose="020B0503020204020204" pitchFamily="34" charset="-122"/>
                <a:sym typeface="+mn-ea"/>
              </a:rPr>
              <a:t>IP</a:t>
            </a:r>
            <a:r>
              <a:rPr lang="zh-CN" altLang="en-US" sz="1200" b="1">
                <a:solidFill>
                  <a:srgbClr val="FF0000"/>
                </a:solidFill>
                <a:latin typeface="微软雅黑" panose="020B0503020204020204" pitchFamily="34" charset="-122"/>
                <a:ea typeface="微软雅黑" panose="020B0503020204020204" pitchFamily="34" charset="-122"/>
                <a:sym typeface="+mn-ea"/>
              </a:rPr>
              <a:t>地址</a:t>
            </a:r>
            <a:r>
              <a:rPr lang="en-US" altLang="zh-CN" sz="1200" b="1">
                <a:solidFill>
                  <a:srgbClr val="FF0000"/>
                </a:solidFill>
                <a:latin typeface="微软雅黑" panose="020B0503020204020204" pitchFamily="34" charset="-122"/>
                <a:ea typeface="微软雅黑" panose="020B0503020204020204" pitchFamily="34" charset="-122"/>
                <a:sym typeface="+mn-ea"/>
              </a:rPr>
              <a:t>+</a:t>
            </a:r>
            <a:r>
              <a:rPr lang="zh-CN" altLang="en-US" sz="1200" b="1">
                <a:solidFill>
                  <a:srgbClr val="FF0000"/>
                </a:solidFill>
                <a:latin typeface="微软雅黑" panose="020B0503020204020204" pitchFamily="34" charset="-122"/>
                <a:ea typeface="微软雅黑" panose="020B0503020204020204" pitchFamily="34" charset="-122"/>
                <a:sym typeface="+mn-ea"/>
              </a:rPr>
              <a:t>端口</a:t>
            </a:r>
            <a:endParaRPr lang="zh-CN" altLang="en-US" sz="1200" b="1">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28345" y="1378585"/>
            <a:ext cx="10259695" cy="2546350"/>
          </a:xfrm>
          <a:prstGeom prst="rect">
            <a:avLst/>
          </a:prstGeom>
          <a:noFill/>
        </p:spPr>
        <p:txBody>
          <a:bodyPr wrap="square" rtlCol="0">
            <a:noAutofit/>
          </a:bodyPr>
          <a:lstStyle/>
          <a:p>
            <a:pPr indent="0" fontAlgn="auto">
              <a:lnSpc>
                <a:spcPts val="3620"/>
              </a:lnSpc>
            </a:pPr>
            <a:r>
              <a:rPr lang="en-US" sz="1600" b="1">
                <a:solidFill>
                  <a:srgbClr val="323F4F"/>
                </a:solidFill>
                <a:latin typeface="微软雅黑" panose="020B0503020204020204" pitchFamily="34" charset="-122"/>
                <a:ea typeface="微软雅黑" panose="020B0503020204020204" pitchFamily="34" charset="-122"/>
              </a:rPr>
              <a:t>ICMP</a:t>
            </a:r>
            <a:r>
              <a:rPr lang="zh-CN" altLang="en-US" sz="1600" b="1">
                <a:solidFill>
                  <a:srgbClr val="323F4F"/>
                </a:solidFill>
                <a:latin typeface="微软雅黑" panose="020B0503020204020204" pitchFamily="34" charset="-122"/>
                <a:ea typeface="微软雅黑" panose="020B0503020204020204" pitchFamily="34" charset="-122"/>
              </a:rPr>
              <a:t>为</a:t>
            </a:r>
            <a:r>
              <a:rPr lang="zh-CN" altLang="en-US" sz="1600" b="1">
                <a:solidFill>
                  <a:srgbClr val="FF0000"/>
                </a:solidFill>
                <a:latin typeface="微软雅黑" panose="020B0503020204020204" pitchFamily="34" charset="-122"/>
                <a:ea typeface="微软雅黑" panose="020B0503020204020204" pitchFamily="34" charset="-122"/>
              </a:rPr>
              <a:t>网络层</a:t>
            </a:r>
            <a:r>
              <a:rPr lang="zh-CN" altLang="en-US" sz="1600" b="1">
                <a:solidFill>
                  <a:srgbClr val="323F4F"/>
                </a:solidFill>
                <a:latin typeface="微软雅黑" panose="020B0503020204020204" pitchFamily="34" charset="-122"/>
                <a:ea typeface="微软雅黑" panose="020B0503020204020204" pitchFamily="34" charset="-122"/>
              </a:rPr>
              <a:t>协议，报文内容直接作为</a:t>
            </a:r>
            <a:r>
              <a:rPr lang="en-US" altLang="zh-CN" sz="1600" b="1">
                <a:solidFill>
                  <a:srgbClr val="323F4F"/>
                </a:solidFill>
                <a:latin typeface="微软雅黑" panose="020B0503020204020204" pitchFamily="34" charset="-122"/>
                <a:ea typeface="微软雅黑" panose="020B0503020204020204" pitchFamily="34" charset="-122"/>
              </a:rPr>
              <a:t>IP</a:t>
            </a:r>
            <a:r>
              <a:rPr lang="zh-CN" altLang="en-US" sz="1600" b="1">
                <a:solidFill>
                  <a:srgbClr val="323F4F"/>
                </a:solidFill>
                <a:latin typeface="微软雅黑" panose="020B0503020204020204" pitchFamily="34" charset="-122"/>
                <a:ea typeface="微软雅黑" panose="020B0503020204020204" pitchFamily="34" charset="-122"/>
              </a:rPr>
              <a:t>数据报中的数据，具有让主机或路由器报告差错和异常情况的作用。</a:t>
            </a:r>
            <a:endParaRPr lang="zh-CN" altLang="en-US" sz="1600" b="1">
              <a:solidFill>
                <a:srgbClr val="323F4F"/>
              </a:solidFill>
              <a:latin typeface="微软雅黑" panose="020B0503020204020204" pitchFamily="34" charset="-122"/>
              <a:ea typeface="微软雅黑" panose="020B0503020204020204" pitchFamily="34" charset="-122"/>
            </a:endParaRPr>
          </a:p>
          <a:p>
            <a:pPr indent="0" fontAlgn="auto">
              <a:lnSpc>
                <a:spcPts val="3620"/>
              </a:lnSpc>
            </a:pPr>
            <a:r>
              <a:rPr lang="en-US" altLang="zh-CN" sz="1600" b="1">
                <a:solidFill>
                  <a:srgbClr val="323F4F"/>
                </a:solidFill>
                <a:latin typeface="微软雅黑" panose="020B0503020204020204" pitchFamily="34" charset="-122"/>
                <a:ea typeface="微软雅黑" panose="020B0503020204020204" pitchFamily="34" charset="-122"/>
              </a:rPr>
              <a:t>ICMP</a:t>
            </a:r>
            <a:r>
              <a:rPr lang="zh-CN" altLang="en-US" sz="1600" b="1">
                <a:solidFill>
                  <a:srgbClr val="323F4F"/>
                </a:solidFill>
                <a:latin typeface="微软雅黑" panose="020B0503020204020204" pitchFamily="34" charset="-122"/>
                <a:ea typeface="微软雅黑" panose="020B0503020204020204" pitchFamily="34" charset="-122"/>
              </a:rPr>
              <a:t>有两类报文：</a:t>
            </a:r>
            <a:r>
              <a:rPr lang="en-US" altLang="zh-CN" sz="1600" b="1">
                <a:solidFill>
                  <a:srgbClr val="323F4F"/>
                </a:solidFill>
                <a:latin typeface="微软雅黑" panose="020B0503020204020204" pitchFamily="34" charset="-122"/>
                <a:ea typeface="微软雅黑" panose="020B0503020204020204" pitchFamily="34" charset="-122"/>
              </a:rPr>
              <a:t>ICMP</a:t>
            </a:r>
            <a:r>
              <a:rPr lang="zh-CN" altLang="en-US" sz="1600" b="1">
                <a:solidFill>
                  <a:srgbClr val="323F4F"/>
                </a:solidFill>
                <a:latin typeface="微软雅黑" panose="020B0503020204020204" pitchFamily="34" charset="-122"/>
                <a:ea typeface="微软雅黑" panose="020B0503020204020204" pitchFamily="34" charset="-122"/>
              </a:rPr>
              <a:t>差错报告报文、</a:t>
            </a:r>
            <a:r>
              <a:rPr lang="en-US" altLang="zh-CN" sz="1600" b="1">
                <a:solidFill>
                  <a:srgbClr val="323F4F"/>
                </a:solidFill>
                <a:latin typeface="微软雅黑" panose="020B0503020204020204" pitchFamily="34" charset="-122"/>
                <a:ea typeface="微软雅黑" panose="020B0503020204020204" pitchFamily="34" charset="-122"/>
              </a:rPr>
              <a:t>ICMP</a:t>
            </a:r>
            <a:r>
              <a:rPr lang="zh-CN" altLang="en-US" sz="1600" b="1">
                <a:solidFill>
                  <a:srgbClr val="323F4F"/>
                </a:solidFill>
                <a:latin typeface="微软雅黑" panose="020B0503020204020204" pitchFamily="34" charset="-122"/>
                <a:ea typeface="微软雅黑" panose="020B0503020204020204" pitchFamily="34" charset="-122"/>
              </a:rPr>
              <a:t>询问报文。</a:t>
            </a:r>
            <a:endParaRPr lang="zh-CN" altLang="en-US" sz="1600" b="1">
              <a:solidFill>
                <a:srgbClr val="323F4F"/>
              </a:solidFill>
              <a:latin typeface="微软雅黑" panose="020B0503020204020204" pitchFamily="34" charset="-122"/>
              <a:ea typeface="微软雅黑" panose="020B0503020204020204" pitchFamily="34" charset="-122"/>
            </a:endParaRPr>
          </a:p>
          <a:p>
            <a:pPr indent="0" fontAlgn="auto">
              <a:lnSpc>
                <a:spcPts val="3620"/>
              </a:lnSpc>
            </a:pPr>
            <a:r>
              <a:rPr lang="en-US" altLang="zh-CN" sz="1600" b="1">
                <a:solidFill>
                  <a:srgbClr val="323F4F"/>
                </a:solidFill>
                <a:latin typeface="微软雅黑" panose="020B0503020204020204" pitchFamily="34" charset="-122"/>
                <a:ea typeface="微软雅黑" panose="020B0503020204020204" pitchFamily="34" charset="-122"/>
              </a:rPr>
              <a:t>ICMP</a:t>
            </a:r>
            <a:r>
              <a:rPr lang="zh-CN" altLang="en-US" sz="1600" b="1">
                <a:solidFill>
                  <a:srgbClr val="323F4F"/>
                </a:solidFill>
                <a:latin typeface="微软雅黑" panose="020B0503020204020204" pitchFamily="34" charset="-122"/>
                <a:ea typeface="微软雅黑" panose="020B0503020204020204" pitchFamily="34" charset="-122"/>
              </a:rPr>
              <a:t>差错报告报文有</a:t>
            </a:r>
            <a:r>
              <a:rPr lang="en-US" altLang="zh-CN" sz="1600" b="1">
                <a:solidFill>
                  <a:srgbClr val="323F4F"/>
                </a:solidFill>
                <a:latin typeface="微软雅黑" panose="020B0503020204020204" pitchFamily="34" charset="-122"/>
                <a:ea typeface="微软雅黑" panose="020B0503020204020204" pitchFamily="34" charset="-122"/>
              </a:rPr>
              <a:t>5</a:t>
            </a:r>
            <a:r>
              <a:rPr lang="zh-CN" altLang="en-US" sz="1600" b="1">
                <a:solidFill>
                  <a:srgbClr val="323F4F"/>
                </a:solidFill>
                <a:latin typeface="微软雅黑" panose="020B0503020204020204" pitchFamily="34" charset="-122"/>
                <a:ea typeface="微软雅黑" panose="020B0503020204020204" pitchFamily="34" charset="-122"/>
              </a:rPr>
              <a:t>种：目的主机不可达、源点抑制、时间超过（</a:t>
            </a:r>
            <a:r>
              <a:rPr lang="en-US" altLang="zh-CN" sz="1600" b="1">
                <a:solidFill>
                  <a:srgbClr val="323F4F"/>
                </a:solidFill>
                <a:latin typeface="微软雅黑" panose="020B0503020204020204" pitchFamily="34" charset="-122"/>
                <a:ea typeface="微软雅黑" panose="020B0503020204020204" pitchFamily="34" charset="-122"/>
              </a:rPr>
              <a:t>Traceroute</a:t>
            </a:r>
            <a:r>
              <a:rPr lang="zh-CN" altLang="en-US" sz="1600" b="1">
                <a:solidFill>
                  <a:srgbClr val="323F4F"/>
                </a:solidFill>
                <a:latin typeface="微软雅黑" panose="020B0503020204020204" pitchFamily="34" charset="-122"/>
                <a:ea typeface="微软雅黑" panose="020B0503020204020204" pitchFamily="34" charset="-122"/>
              </a:rPr>
              <a:t>）、参数问题、改变路由。</a:t>
            </a:r>
            <a:endParaRPr lang="zh-CN" altLang="en-US" sz="1600" b="1">
              <a:solidFill>
                <a:srgbClr val="323F4F"/>
              </a:solidFill>
              <a:latin typeface="微软雅黑" panose="020B0503020204020204" pitchFamily="34" charset="-122"/>
              <a:ea typeface="微软雅黑" panose="020B0503020204020204" pitchFamily="34" charset="-122"/>
            </a:endParaRPr>
          </a:p>
          <a:p>
            <a:pPr indent="0" fontAlgn="auto">
              <a:lnSpc>
                <a:spcPts val="3620"/>
              </a:lnSpc>
            </a:pPr>
            <a:r>
              <a:rPr lang="en-US" altLang="zh-CN" sz="1600" b="1">
                <a:solidFill>
                  <a:srgbClr val="323F4F"/>
                </a:solidFill>
                <a:latin typeface="微软雅黑" panose="020B0503020204020204" pitchFamily="34" charset="-122"/>
                <a:ea typeface="微软雅黑" panose="020B0503020204020204" pitchFamily="34" charset="-122"/>
              </a:rPr>
              <a:t>ICMP</a:t>
            </a:r>
            <a:r>
              <a:rPr lang="zh-CN" altLang="en-US" sz="1600" b="1">
                <a:solidFill>
                  <a:srgbClr val="323F4F"/>
                </a:solidFill>
                <a:latin typeface="微软雅黑" panose="020B0503020204020204" pitchFamily="34" charset="-122"/>
                <a:ea typeface="微软雅黑" panose="020B0503020204020204" pitchFamily="34" charset="-122"/>
              </a:rPr>
              <a:t>询问报文有</a:t>
            </a:r>
            <a:r>
              <a:rPr lang="en-US" altLang="zh-CN" sz="1600" b="1">
                <a:solidFill>
                  <a:srgbClr val="323F4F"/>
                </a:solidFill>
                <a:latin typeface="微软雅黑" panose="020B0503020204020204" pitchFamily="34" charset="-122"/>
                <a:ea typeface="微软雅黑" panose="020B0503020204020204" pitchFamily="34" charset="-122"/>
              </a:rPr>
              <a:t>4</a:t>
            </a:r>
            <a:r>
              <a:rPr lang="zh-CN" altLang="en-US" sz="1600" b="1">
                <a:solidFill>
                  <a:srgbClr val="323F4F"/>
                </a:solidFill>
                <a:latin typeface="微软雅黑" panose="020B0503020204020204" pitchFamily="34" charset="-122"/>
                <a:ea typeface="微软雅黑" panose="020B0503020204020204" pitchFamily="34" charset="-122"/>
              </a:rPr>
              <a:t>种，最常用的两种为：回送请求和回答报文（</a:t>
            </a:r>
            <a:r>
              <a:rPr lang="en-US" altLang="zh-CN" sz="1600" b="1">
                <a:solidFill>
                  <a:srgbClr val="323F4F"/>
                </a:solidFill>
                <a:latin typeface="微软雅黑" panose="020B0503020204020204" pitchFamily="34" charset="-122"/>
                <a:ea typeface="微软雅黑" panose="020B0503020204020204" pitchFamily="34" charset="-122"/>
              </a:rPr>
              <a:t>ping</a:t>
            </a:r>
            <a:r>
              <a:rPr lang="zh-CN" altLang="en-US" sz="1600" b="1">
                <a:solidFill>
                  <a:srgbClr val="323F4F"/>
                </a:solidFill>
                <a:latin typeface="微软雅黑" panose="020B0503020204020204" pitchFamily="34" charset="-122"/>
                <a:ea typeface="微软雅黑" panose="020B0503020204020204" pitchFamily="34" charset="-122"/>
              </a:rPr>
              <a:t>）、时间戳请求和回答报文。</a:t>
            </a:r>
            <a:endParaRPr lang="zh-CN" altLang="en-US" sz="1600" b="1">
              <a:solidFill>
                <a:srgbClr val="323F4F"/>
              </a:solidFill>
              <a:latin typeface="微软雅黑" panose="020B0503020204020204" pitchFamily="34" charset="-122"/>
              <a:ea typeface="微软雅黑" panose="020B0503020204020204" pitchFamily="34" charset="-122"/>
            </a:endParaRPr>
          </a:p>
          <a:p>
            <a:pPr indent="0" fontAlgn="auto">
              <a:lnSpc>
                <a:spcPts val="3620"/>
              </a:lnSpc>
            </a:pPr>
            <a:r>
              <a:rPr lang="zh-CN" altLang="en-US" sz="1600" b="1">
                <a:solidFill>
                  <a:srgbClr val="323F4F"/>
                </a:solidFill>
                <a:latin typeface="微软雅黑" panose="020B0503020204020204" pitchFamily="34" charset="-122"/>
                <a:ea typeface="微软雅黑" panose="020B0503020204020204" pitchFamily="34" charset="-122"/>
              </a:rPr>
              <a:t>不发送</a:t>
            </a:r>
            <a:r>
              <a:rPr lang="en-US" altLang="zh-CN" sz="1600" b="1">
                <a:solidFill>
                  <a:srgbClr val="323F4F"/>
                </a:solidFill>
                <a:latin typeface="微软雅黑" panose="020B0503020204020204" pitchFamily="34" charset="-122"/>
                <a:ea typeface="微软雅黑" panose="020B0503020204020204" pitchFamily="34" charset="-122"/>
              </a:rPr>
              <a:t>ICMP</a:t>
            </a:r>
            <a:r>
              <a:rPr lang="zh-CN" altLang="en-US" sz="1600" b="1">
                <a:solidFill>
                  <a:srgbClr val="323F4F"/>
                </a:solidFill>
                <a:latin typeface="微软雅黑" panose="020B0503020204020204" pitchFamily="34" charset="-122"/>
                <a:ea typeface="微软雅黑" panose="020B0503020204020204" pitchFamily="34" charset="-122"/>
              </a:rPr>
              <a:t>差错报告的情况：</a:t>
            </a:r>
            <a:r>
              <a:rPr lang="en-US" altLang="zh-CN" sz="1600" b="1">
                <a:solidFill>
                  <a:srgbClr val="323F4F"/>
                </a:solidFill>
                <a:latin typeface="微软雅黑" panose="020B0503020204020204" pitchFamily="34" charset="-122"/>
                <a:ea typeface="微软雅黑" panose="020B0503020204020204" pitchFamily="34" charset="-122"/>
              </a:rPr>
              <a:t>ICMP</a:t>
            </a:r>
            <a:r>
              <a:rPr lang="zh-CN" altLang="en-US" sz="1600" b="1">
                <a:solidFill>
                  <a:srgbClr val="323F4F"/>
                </a:solidFill>
                <a:latin typeface="微软雅黑" panose="020B0503020204020204" pitchFamily="34" charset="-122"/>
                <a:ea typeface="微软雅黑" panose="020B0503020204020204" pitchFamily="34" charset="-122"/>
              </a:rPr>
              <a:t>报告本身、非第一个分片、具有组播地址的</a:t>
            </a:r>
            <a:r>
              <a:rPr lang="en-US" altLang="zh-CN" sz="1600" b="1">
                <a:solidFill>
                  <a:srgbClr val="323F4F"/>
                </a:solidFill>
                <a:latin typeface="微软雅黑" panose="020B0503020204020204" pitchFamily="34" charset="-122"/>
                <a:ea typeface="微软雅黑" panose="020B0503020204020204" pitchFamily="34" charset="-122"/>
              </a:rPr>
              <a:t>IP</a:t>
            </a:r>
            <a:r>
              <a:rPr lang="zh-CN" altLang="en-US" sz="1600" b="1">
                <a:solidFill>
                  <a:srgbClr val="323F4F"/>
                </a:solidFill>
                <a:latin typeface="微软雅黑" panose="020B0503020204020204" pitchFamily="34" charset="-122"/>
                <a:ea typeface="微软雅黑" panose="020B0503020204020204" pitchFamily="34" charset="-122"/>
              </a:rPr>
              <a:t>数据报。</a:t>
            </a:r>
            <a:endParaRPr lang="zh-CN" altLang="en-US" sz="1600" b="1">
              <a:solidFill>
                <a:srgbClr val="323F4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06425" y="352425"/>
            <a:ext cx="461708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1.6 </a:t>
            </a:r>
            <a:r>
              <a:rPr lang="zh-CN" altLang="en-US" sz="2800" b="1" dirty="0">
                <a:solidFill>
                  <a:schemeClr val="accent1"/>
                </a:solidFill>
                <a:latin typeface="Times New Roman" panose="02020603050405020304" charset="0"/>
                <a:ea typeface="微软雅黑" panose="020B0503020204020204" pitchFamily="34" charset="-122"/>
              </a:rPr>
              <a:t>网络层</a:t>
            </a:r>
            <a:r>
              <a:rPr lang="en-US" altLang="zh-CN" sz="2800" b="1" dirty="0">
                <a:solidFill>
                  <a:schemeClr val="accent1"/>
                </a:solidFill>
                <a:latin typeface="Times New Roman" panose="02020603050405020304" charset="0"/>
                <a:ea typeface="微软雅黑" panose="020B0503020204020204" pitchFamily="34" charset="-122"/>
              </a:rPr>
              <a:t>——</a:t>
            </a:r>
            <a:r>
              <a:rPr lang="en-US" sz="2800" b="1" dirty="0">
                <a:solidFill>
                  <a:schemeClr val="accent1"/>
                </a:solidFill>
                <a:latin typeface="Times New Roman" panose="02020603050405020304" charset="0"/>
                <a:ea typeface="微软雅黑" panose="020B0503020204020204" pitchFamily="34" charset="-122"/>
              </a:rPr>
              <a:t>ICMP</a:t>
            </a:r>
            <a:r>
              <a:rPr lang="zh-CN" altLang="en-US" sz="2800" b="1" dirty="0">
                <a:solidFill>
                  <a:schemeClr val="accent1"/>
                </a:solidFill>
                <a:latin typeface="Times New Roman" panose="02020603050405020304" charset="0"/>
                <a:ea typeface="微软雅黑" panose="020B0503020204020204" pitchFamily="34" charset="-122"/>
              </a:rPr>
              <a:t>协议</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28" name="矩形 27"/>
          <p:cNvSpPr/>
          <p:nvPr>
            <p:custDataLst>
              <p:tags r:id="rId1"/>
            </p:custDataLst>
          </p:nvPr>
        </p:nvSpPr>
        <p:spPr>
          <a:xfrm>
            <a:off x="792480" y="4438015"/>
            <a:ext cx="4777105" cy="133159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custDataLst>
              <p:tags r:id="rId2"/>
            </p:custDataLst>
          </p:nvPr>
        </p:nvPicPr>
        <p:blipFill>
          <a:blip r:embed="rId3"/>
          <a:stretch>
            <a:fillRect/>
          </a:stretch>
        </p:blipFill>
        <p:spPr>
          <a:xfrm>
            <a:off x="879475" y="4515485"/>
            <a:ext cx="4653915" cy="1165860"/>
          </a:xfrm>
          <a:prstGeom prst="rect">
            <a:avLst/>
          </a:prstGeom>
        </p:spPr>
      </p:pic>
      <p:sp>
        <p:nvSpPr>
          <p:cNvPr id="7" name="文本框 6"/>
          <p:cNvSpPr txBox="1"/>
          <p:nvPr>
            <p:custDataLst>
              <p:tags r:id="rId4"/>
            </p:custDataLst>
          </p:nvPr>
        </p:nvSpPr>
        <p:spPr>
          <a:xfrm>
            <a:off x="3985895" y="4507230"/>
            <a:ext cx="403860" cy="345440"/>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C</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custDataLst>
              <p:tags r:id="rId5"/>
            </p:custDataLst>
          </p:nvPr>
        </p:nvPicPr>
        <p:blipFill>
          <a:blip r:embed="rId6"/>
          <a:stretch>
            <a:fillRect/>
          </a:stretch>
        </p:blipFill>
        <p:spPr>
          <a:xfrm>
            <a:off x="6167120" y="4382770"/>
            <a:ext cx="5228590" cy="470535"/>
          </a:xfrm>
          <a:prstGeom prst="rect">
            <a:avLst/>
          </a:prstGeom>
        </p:spPr>
      </p:pic>
      <p:sp>
        <p:nvSpPr>
          <p:cNvPr id="11" name="矩形 10"/>
          <p:cNvSpPr/>
          <p:nvPr>
            <p:custDataLst>
              <p:tags r:id="rId7"/>
            </p:custDataLst>
          </p:nvPr>
        </p:nvSpPr>
        <p:spPr>
          <a:xfrm>
            <a:off x="6080760" y="4309745"/>
            <a:ext cx="5490210" cy="73977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custDataLst>
              <p:tags r:id="rId8"/>
            </p:custDataLst>
          </p:nvPr>
        </p:nvSpPr>
        <p:spPr>
          <a:xfrm>
            <a:off x="11033125" y="4358005"/>
            <a:ext cx="403860" cy="345440"/>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B</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pic>
        <p:nvPicPr>
          <p:cNvPr id="13" name="图片 12"/>
          <p:cNvPicPr>
            <a:picLocks noChangeAspect="1"/>
          </p:cNvPicPr>
          <p:nvPr>
            <p:custDataLst>
              <p:tags r:id="rId9"/>
            </p:custDataLst>
          </p:nvPr>
        </p:nvPicPr>
        <p:blipFill>
          <a:blip r:embed="rId10"/>
          <a:stretch>
            <a:fillRect/>
          </a:stretch>
        </p:blipFill>
        <p:spPr>
          <a:xfrm>
            <a:off x="6167120" y="5292725"/>
            <a:ext cx="5403850" cy="662940"/>
          </a:xfrm>
          <a:prstGeom prst="rect">
            <a:avLst/>
          </a:prstGeom>
        </p:spPr>
      </p:pic>
      <p:sp>
        <p:nvSpPr>
          <p:cNvPr id="14" name="矩形 13"/>
          <p:cNvSpPr/>
          <p:nvPr>
            <p:custDataLst>
              <p:tags r:id="rId11"/>
            </p:custDataLst>
          </p:nvPr>
        </p:nvSpPr>
        <p:spPr>
          <a:xfrm>
            <a:off x="6080760" y="5215890"/>
            <a:ext cx="5490210" cy="80073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12"/>
            </p:custDataLst>
          </p:nvPr>
        </p:nvSpPr>
        <p:spPr>
          <a:xfrm>
            <a:off x="8069580" y="5487035"/>
            <a:ext cx="403860" cy="345440"/>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C</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11810" y="1300480"/>
            <a:ext cx="9473565" cy="544830"/>
          </a:xfrm>
          <a:prstGeom prst="rect">
            <a:avLst/>
          </a:prstGeom>
          <a:noFill/>
        </p:spPr>
        <p:txBody>
          <a:bodyPr wrap="square" rtlCol="0">
            <a:noAutofit/>
          </a:bodyPr>
          <a:lstStyle/>
          <a:p>
            <a:pPr indent="0" fontAlgn="auto">
              <a:lnSpc>
                <a:spcPct val="150000"/>
              </a:lnSpc>
            </a:pPr>
            <a:r>
              <a:rPr lang="zh-CN" sz="1600" b="1">
                <a:solidFill>
                  <a:srgbClr val="323F4F"/>
                </a:solidFill>
                <a:latin typeface="微软雅黑" panose="020B0503020204020204" pitchFamily="34" charset="-122"/>
                <a:ea typeface="微软雅黑" panose="020B0503020204020204" pitchFamily="34" charset="-122"/>
              </a:rPr>
              <a:t>两个需要掌握的基础算法：</a:t>
            </a:r>
            <a:r>
              <a:rPr lang="zh-CN" sz="1600" b="1">
                <a:solidFill>
                  <a:srgbClr val="FF0000"/>
                </a:solidFill>
                <a:latin typeface="微软雅黑" panose="020B0503020204020204" pitchFamily="34" charset="-122"/>
                <a:ea typeface="微软雅黑" panose="020B0503020204020204" pitchFamily="34" charset="-122"/>
              </a:rPr>
              <a:t>距离向量算法</a:t>
            </a:r>
            <a:r>
              <a:rPr lang="zh-CN" sz="1600" b="1">
                <a:solidFill>
                  <a:srgbClr val="323F4F"/>
                </a:solidFill>
                <a:latin typeface="微软雅黑" panose="020B0503020204020204" pitchFamily="34" charset="-122"/>
                <a:ea typeface="微软雅黑" panose="020B0503020204020204" pitchFamily="34" charset="-122"/>
              </a:rPr>
              <a:t>（基于</a:t>
            </a:r>
            <a:r>
              <a:rPr lang="zh-CN" sz="1600" b="1">
                <a:solidFill>
                  <a:srgbClr val="FF0000"/>
                </a:solidFill>
                <a:latin typeface="微软雅黑" panose="020B0503020204020204" pitchFamily="34" charset="-122"/>
                <a:ea typeface="微软雅黑" panose="020B0503020204020204" pitchFamily="34" charset="-122"/>
              </a:rPr>
              <a:t>动态规划</a:t>
            </a:r>
            <a:r>
              <a:rPr lang="zh-CN" sz="1600" b="1">
                <a:solidFill>
                  <a:srgbClr val="323F4F"/>
                </a:solidFill>
                <a:latin typeface="微软雅黑" panose="020B0503020204020204" pitchFamily="34" charset="-122"/>
                <a:ea typeface="微软雅黑" panose="020B0503020204020204" pitchFamily="34" charset="-122"/>
              </a:rPr>
              <a:t>算法）、</a:t>
            </a:r>
            <a:r>
              <a:rPr lang="zh-CN" sz="1600" b="1">
                <a:solidFill>
                  <a:srgbClr val="FF0000"/>
                </a:solidFill>
                <a:latin typeface="微软雅黑" panose="020B0503020204020204" pitchFamily="34" charset="-122"/>
                <a:ea typeface="微软雅黑" panose="020B0503020204020204" pitchFamily="34" charset="-122"/>
              </a:rPr>
              <a:t>链路状态算法</a:t>
            </a:r>
            <a:r>
              <a:rPr lang="zh-CN" sz="1600" b="1">
                <a:solidFill>
                  <a:srgbClr val="323F4F"/>
                </a:solidFill>
                <a:latin typeface="微软雅黑" panose="020B0503020204020204" pitchFamily="34" charset="-122"/>
                <a:ea typeface="微软雅黑" panose="020B0503020204020204" pitchFamily="34" charset="-122"/>
              </a:rPr>
              <a:t>（基于</a:t>
            </a:r>
            <a:r>
              <a:rPr lang="en-US" altLang="zh-CN" sz="1600" b="1">
                <a:solidFill>
                  <a:srgbClr val="FF0000"/>
                </a:solidFill>
                <a:latin typeface="微软雅黑" panose="020B0503020204020204" pitchFamily="34" charset="-122"/>
                <a:ea typeface="微软雅黑" panose="020B0503020204020204" pitchFamily="34" charset="-122"/>
              </a:rPr>
              <a:t>Dijkstra</a:t>
            </a:r>
            <a:r>
              <a:rPr lang="zh-CN" altLang="en-US" sz="1600" b="1">
                <a:solidFill>
                  <a:srgbClr val="323F4F"/>
                </a:solidFill>
                <a:latin typeface="微软雅黑" panose="020B0503020204020204" pitchFamily="34" charset="-122"/>
                <a:ea typeface="微软雅黑" panose="020B0503020204020204" pitchFamily="34" charset="-122"/>
              </a:rPr>
              <a:t>算法</a:t>
            </a:r>
            <a:r>
              <a:rPr lang="zh-CN" sz="1600" b="1">
                <a:solidFill>
                  <a:srgbClr val="323F4F"/>
                </a:solidFill>
                <a:latin typeface="微软雅黑" panose="020B0503020204020204" pitchFamily="34" charset="-122"/>
                <a:ea typeface="微软雅黑" panose="020B0503020204020204" pitchFamily="34" charset="-122"/>
              </a:rPr>
              <a:t>）</a:t>
            </a:r>
            <a:endParaRPr lang="zh-CN" altLang="en-US" sz="1600" b="1">
              <a:solidFill>
                <a:srgbClr val="323F4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06425" y="352425"/>
            <a:ext cx="496379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1.7 </a:t>
            </a:r>
            <a:r>
              <a:rPr lang="zh-CN" altLang="en-US" sz="2800" b="1" dirty="0">
                <a:solidFill>
                  <a:schemeClr val="accent1"/>
                </a:solidFill>
                <a:latin typeface="Times New Roman" panose="02020603050405020304" charset="0"/>
                <a:ea typeface="微软雅黑" panose="020B0503020204020204" pitchFamily="34" charset="-122"/>
              </a:rPr>
              <a:t>网络层</a:t>
            </a:r>
            <a:r>
              <a:rPr lang="en-US" altLang="zh-CN" sz="2800" b="1" dirty="0">
                <a:solidFill>
                  <a:schemeClr val="accent1"/>
                </a:solidFill>
                <a:latin typeface="Times New Roman" panose="02020603050405020304" charset="0"/>
                <a:ea typeface="微软雅黑" panose="020B0503020204020204" pitchFamily="34" charset="-122"/>
              </a:rPr>
              <a:t>——</a:t>
            </a:r>
            <a:r>
              <a:rPr lang="zh-CN" sz="2800" b="1" dirty="0">
                <a:solidFill>
                  <a:schemeClr val="accent1"/>
                </a:solidFill>
                <a:latin typeface="Times New Roman" panose="02020603050405020304" charset="0"/>
                <a:ea typeface="微软雅黑" panose="020B0503020204020204" pitchFamily="34" charset="-122"/>
              </a:rPr>
              <a:t>路由选择算法</a:t>
            </a:r>
            <a:endParaRPr lang="zh-CN" sz="2800" b="1" dirty="0">
              <a:solidFill>
                <a:schemeClr val="accent1"/>
              </a:solidFill>
              <a:latin typeface="Times New Roman" panose="02020603050405020304" charset="0"/>
              <a:ea typeface="微软雅黑" panose="020B0503020204020204" pitchFamily="34" charset="-122"/>
            </a:endParaRPr>
          </a:p>
        </p:txBody>
      </p:sp>
      <p:sp>
        <p:nvSpPr>
          <p:cNvPr id="28" name="矩形 27"/>
          <p:cNvSpPr/>
          <p:nvPr>
            <p:custDataLst>
              <p:tags r:id="rId1"/>
            </p:custDataLst>
          </p:nvPr>
        </p:nvSpPr>
        <p:spPr>
          <a:xfrm>
            <a:off x="417195" y="5179695"/>
            <a:ext cx="5315585" cy="137477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576070" y="1957705"/>
            <a:ext cx="9558020" cy="1198880"/>
          </a:xfrm>
          <a:prstGeom prst="rect">
            <a:avLst/>
          </a:prstGeom>
          <a:noFill/>
        </p:spPr>
        <p:txBody>
          <a:bodyPr wrap="square" rtlCol="0" anchor="t">
            <a:spAutoFit/>
          </a:bodyPr>
          <a:p>
            <a:pPr indent="0" fontAlgn="auto">
              <a:lnSpc>
                <a:spcPct val="150000"/>
              </a:lnSpc>
            </a:pPr>
            <a:r>
              <a:rPr lang="zh-CN" altLang="en-US" sz="1600" b="1">
                <a:solidFill>
                  <a:srgbClr val="323F4F"/>
                </a:solidFill>
                <a:latin typeface="微软雅黑" panose="020B0503020204020204" pitchFamily="34" charset="-122"/>
                <a:ea typeface="微软雅黑" panose="020B0503020204020204" pitchFamily="34" charset="-122"/>
                <a:sym typeface="+mn-ea"/>
              </a:rPr>
              <a:t>是</a:t>
            </a:r>
            <a:r>
              <a:rPr lang="zh-CN" altLang="en-US" sz="1600" b="1">
                <a:solidFill>
                  <a:srgbClr val="FF0000"/>
                </a:solidFill>
                <a:latin typeface="微软雅黑" panose="020B0503020204020204" pitchFamily="34" charset="-122"/>
                <a:ea typeface="微软雅黑" panose="020B0503020204020204" pitchFamily="34" charset="-122"/>
                <a:sym typeface="+mn-ea"/>
              </a:rPr>
              <a:t>应用层协议</a:t>
            </a:r>
            <a:r>
              <a:rPr lang="zh-CN" altLang="en-US" sz="1600" b="1">
                <a:solidFill>
                  <a:srgbClr val="323F4F"/>
                </a:solidFill>
                <a:latin typeface="微软雅黑" panose="020B0503020204020204" pitchFamily="34" charset="-122"/>
                <a:ea typeface="微软雅黑" panose="020B0503020204020204" pitchFamily="34" charset="-122"/>
                <a:sym typeface="+mn-ea"/>
              </a:rPr>
              <a:t>，基于</a:t>
            </a:r>
            <a:r>
              <a:rPr lang="zh-CN" altLang="en-US" sz="1600" b="1">
                <a:solidFill>
                  <a:srgbClr val="FF0000"/>
                </a:solidFill>
                <a:latin typeface="微软雅黑" panose="020B0503020204020204" pitchFamily="34" charset="-122"/>
                <a:ea typeface="微软雅黑" panose="020B0503020204020204" pitchFamily="34" charset="-122"/>
                <a:sym typeface="+mn-ea"/>
              </a:rPr>
              <a:t>UDP</a:t>
            </a:r>
            <a:r>
              <a:rPr lang="zh-CN" altLang="en-US" sz="1600" b="1">
                <a:solidFill>
                  <a:srgbClr val="323F4F"/>
                </a:solidFill>
                <a:latin typeface="微软雅黑" panose="020B0503020204020204" pitchFamily="34" charset="-122"/>
                <a:ea typeface="微软雅黑" panose="020B0503020204020204" pitchFamily="34" charset="-122"/>
                <a:sym typeface="+mn-ea"/>
              </a:rPr>
              <a:t>，使用</a:t>
            </a:r>
            <a:r>
              <a:rPr lang="zh-CN" altLang="en-US" sz="1600" b="1">
                <a:solidFill>
                  <a:srgbClr val="FF0000"/>
                </a:solidFill>
                <a:latin typeface="微软雅黑" panose="020B0503020204020204" pitchFamily="34" charset="-122"/>
                <a:ea typeface="微软雅黑" panose="020B0503020204020204" pitchFamily="34" charset="-122"/>
                <a:sym typeface="+mn-ea"/>
              </a:rPr>
              <a:t>距离向量算法</a:t>
            </a:r>
            <a:r>
              <a:rPr lang="zh-CN" altLang="en-US" sz="1600" b="1">
                <a:solidFill>
                  <a:srgbClr val="323F4F"/>
                </a:solidFill>
                <a:latin typeface="微软雅黑" panose="020B0503020204020204" pitchFamily="34" charset="-122"/>
                <a:ea typeface="微软雅黑" panose="020B0503020204020204" pitchFamily="34" charset="-122"/>
                <a:sym typeface="+mn-ea"/>
              </a:rPr>
              <a:t>，通过</a:t>
            </a:r>
            <a:r>
              <a:rPr lang="zh-CN" altLang="en-US" sz="1600" b="1">
                <a:solidFill>
                  <a:srgbClr val="FF0000"/>
                </a:solidFill>
                <a:latin typeface="微软雅黑" panose="020B0503020204020204" pitchFamily="34" charset="-122"/>
                <a:ea typeface="微软雅黑" panose="020B0503020204020204" pitchFamily="34" charset="-122"/>
                <a:sym typeface="+mn-ea"/>
              </a:rPr>
              <a:t>跳数</a:t>
            </a:r>
            <a:r>
              <a:rPr lang="zh-CN" altLang="en-US" sz="1600" b="1">
                <a:solidFill>
                  <a:srgbClr val="323F4F"/>
                </a:solidFill>
                <a:latin typeface="微软雅黑" panose="020B0503020204020204" pitchFamily="34" charset="-122"/>
                <a:ea typeface="微软雅黑" panose="020B0503020204020204" pitchFamily="34" charset="-122"/>
                <a:sym typeface="+mn-ea"/>
              </a:rPr>
              <a:t>来寻找最佳的下一跳路由器，距离（跳数）等于</a:t>
            </a:r>
            <a:r>
              <a:rPr lang="zh-CN" altLang="en-US" sz="1600" b="1">
                <a:solidFill>
                  <a:srgbClr val="FF0000"/>
                </a:solidFill>
                <a:latin typeface="微软雅黑" panose="020B0503020204020204" pitchFamily="34" charset="-122"/>
                <a:ea typeface="微软雅黑" panose="020B0503020204020204" pitchFamily="34" charset="-122"/>
                <a:sym typeface="+mn-ea"/>
              </a:rPr>
              <a:t>16表示网络不可达</a:t>
            </a:r>
            <a:r>
              <a:rPr lang="zh-CN" altLang="en-US" sz="1600" b="1">
                <a:solidFill>
                  <a:srgbClr val="323F4F"/>
                </a:solidFill>
                <a:latin typeface="微软雅黑" panose="020B0503020204020204" pitchFamily="34" charset="-122"/>
                <a:ea typeface="微软雅黑" panose="020B0503020204020204" pitchFamily="34" charset="-122"/>
                <a:sym typeface="+mn-ea"/>
              </a:rPr>
              <a:t>。RIP协议只适用于</a:t>
            </a:r>
            <a:r>
              <a:rPr lang="zh-CN" altLang="en-US" sz="1600" b="1">
                <a:solidFill>
                  <a:srgbClr val="FF0000"/>
                </a:solidFill>
                <a:latin typeface="微软雅黑" panose="020B0503020204020204" pitchFamily="34" charset="-122"/>
                <a:ea typeface="微软雅黑" panose="020B0503020204020204" pitchFamily="34" charset="-122"/>
                <a:sym typeface="+mn-ea"/>
              </a:rPr>
              <a:t>小型互联网</a:t>
            </a:r>
            <a:r>
              <a:rPr lang="zh-CN" altLang="en-US" sz="1600" b="1">
                <a:solidFill>
                  <a:srgbClr val="323F4F"/>
                </a:solidFill>
                <a:latin typeface="微软雅黑" panose="020B0503020204020204" pitchFamily="34" charset="-122"/>
                <a:ea typeface="微软雅黑" panose="020B0503020204020204" pitchFamily="34" charset="-122"/>
                <a:sym typeface="+mn-ea"/>
              </a:rPr>
              <a:t>，会出现</a:t>
            </a:r>
            <a:r>
              <a:rPr lang="zh-CN" altLang="en-US" sz="1600" b="1">
                <a:solidFill>
                  <a:srgbClr val="FF0000"/>
                </a:solidFill>
                <a:latin typeface="微软雅黑" panose="020B0503020204020204" pitchFamily="34" charset="-122"/>
                <a:ea typeface="微软雅黑" panose="020B0503020204020204" pitchFamily="34" charset="-122"/>
                <a:sym typeface="+mn-ea"/>
              </a:rPr>
              <a:t>慢收敛</a:t>
            </a:r>
            <a:r>
              <a:rPr lang="zh-CN" altLang="en-US" sz="1600" b="1">
                <a:solidFill>
                  <a:srgbClr val="323F4F"/>
                </a:solidFill>
                <a:latin typeface="微软雅黑" panose="020B0503020204020204" pitchFamily="34" charset="-122"/>
                <a:ea typeface="微软雅黑" panose="020B0503020204020204" pitchFamily="34" charset="-122"/>
                <a:sym typeface="+mn-ea"/>
              </a:rPr>
              <a:t>现象（即"坏消息传得慢"），缓解该问题的方法是使用</a:t>
            </a:r>
            <a:r>
              <a:rPr lang="zh-CN" altLang="en-US" sz="1600" b="1">
                <a:solidFill>
                  <a:srgbClr val="FF0000"/>
                </a:solidFill>
                <a:latin typeface="微软雅黑" panose="020B0503020204020204" pitchFamily="34" charset="-122"/>
                <a:ea typeface="微软雅黑" panose="020B0503020204020204" pitchFamily="34" charset="-122"/>
                <a:sym typeface="+mn-ea"/>
              </a:rPr>
              <a:t>毒性逆转（水平分裂）</a:t>
            </a:r>
            <a:r>
              <a:rPr lang="zh-CN" altLang="en-US" sz="1600" b="1">
                <a:solidFill>
                  <a:srgbClr val="323F4F"/>
                </a:solidFill>
                <a:latin typeface="微软雅黑" panose="020B0503020204020204" pitchFamily="34" charset="-122"/>
                <a:ea typeface="微软雅黑" panose="020B0503020204020204" pitchFamily="34" charset="-122"/>
                <a:sym typeface="+mn-ea"/>
              </a:rPr>
              <a:t>、</a:t>
            </a:r>
            <a:r>
              <a:rPr lang="zh-CN" altLang="en-US" sz="1600" b="1">
                <a:solidFill>
                  <a:srgbClr val="FF0000"/>
                </a:solidFill>
                <a:latin typeface="微软雅黑" panose="020B0503020204020204" pitchFamily="34" charset="-122"/>
                <a:ea typeface="微软雅黑" panose="020B0503020204020204" pitchFamily="34" charset="-122"/>
                <a:sym typeface="+mn-ea"/>
              </a:rPr>
              <a:t>设置度量值</a:t>
            </a:r>
            <a:r>
              <a:rPr lang="zh-CN" altLang="en-US" sz="1600" b="1">
                <a:solidFill>
                  <a:srgbClr val="323F4F"/>
                </a:solidFill>
                <a:latin typeface="微软雅黑" panose="020B0503020204020204" pitchFamily="34" charset="-122"/>
                <a:ea typeface="微软雅黑" panose="020B0503020204020204" pitchFamily="34" charset="-122"/>
                <a:sym typeface="+mn-ea"/>
              </a:rPr>
              <a:t>等。</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1576070" y="3235960"/>
            <a:ext cx="9376410" cy="829945"/>
          </a:xfrm>
          <a:prstGeom prst="rect">
            <a:avLst/>
          </a:prstGeom>
          <a:noFill/>
        </p:spPr>
        <p:txBody>
          <a:bodyPr wrap="square" rtlCol="0" anchor="t">
            <a:spAutoFit/>
          </a:bodyPr>
          <a:p>
            <a:pPr indent="0" fontAlgn="auto">
              <a:lnSpc>
                <a:spcPct val="150000"/>
              </a:lnSpc>
            </a:pPr>
            <a:r>
              <a:rPr lang="zh-CN" altLang="en-US" sz="1600" b="1">
                <a:solidFill>
                  <a:srgbClr val="323F4F"/>
                </a:solidFill>
                <a:latin typeface="微软雅黑" panose="020B0503020204020204" pitchFamily="34" charset="-122"/>
                <a:ea typeface="微软雅黑" panose="020B0503020204020204" pitchFamily="34" charset="-122"/>
                <a:sym typeface="+mn-ea"/>
              </a:rPr>
              <a:t>是</a:t>
            </a:r>
            <a:r>
              <a:rPr lang="zh-CN" altLang="en-US" sz="1600" b="1">
                <a:solidFill>
                  <a:srgbClr val="FF0000"/>
                </a:solidFill>
                <a:latin typeface="微软雅黑" panose="020B0503020204020204" pitchFamily="34" charset="-122"/>
                <a:ea typeface="微软雅黑" panose="020B0503020204020204" pitchFamily="34" charset="-122"/>
                <a:sym typeface="+mn-ea"/>
              </a:rPr>
              <a:t>网络层协议</a:t>
            </a:r>
            <a:r>
              <a:rPr lang="zh-CN" altLang="en-US" sz="1600" b="1">
                <a:solidFill>
                  <a:srgbClr val="323F4F"/>
                </a:solidFill>
                <a:latin typeface="微软雅黑" panose="020B0503020204020204" pitchFamily="34" charset="-122"/>
                <a:ea typeface="微软雅黑" panose="020B0503020204020204" pitchFamily="34" charset="-122"/>
                <a:sym typeface="+mn-ea"/>
              </a:rPr>
              <a:t>，内容直接封装到</a:t>
            </a:r>
            <a:r>
              <a:rPr lang="zh-CN" altLang="en-US" sz="1600" b="1">
                <a:solidFill>
                  <a:srgbClr val="FF0000"/>
                </a:solidFill>
                <a:latin typeface="微软雅黑" panose="020B0503020204020204" pitchFamily="34" charset="-122"/>
                <a:ea typeface="微软雅黑" panose="020B0503020204020204" pitchFamily="34" charset="-122"/>
                <a:sym typeface="+mn-ea"/>
              </a:rPr>
              <a:t>IP</a:t>
            </a:r>
            <a:r>
              <a:rPr lang="zh-CN" altLang="en-US" sz="1600" b="1">
                <a:solidFill>
                  <a:srgbClr val="323F4F"/>
                </a:solidFill>
                <a:latin typeface="微软雅黑" panose="020B0503020204020204" pitchFamily="34" charset="-122"/>
                <a:ea typeface="微软雅黑" panose="020B0503020204020204" pitchFamily="34" charset="-122"/>
                <a:sym typeface="+mn-ea"/>
              </a:rPr>
              <a:t>数据报中，使用</a:t>
            </a:r>
            <a:r>
              <a:rPr lang="zh-CN" altLang="en-US" sz="1600" b="1">
                <a:solidFill>
                  <a:srgbClr val="FF0000"/>
                </a:solidFill>
                <a:latin typeface="微软雅黑" panose="020B0503020204020204" pitchFamily="34" charset="-122"/>
                <a:ea typeface="微软雅黑" panose="020B0503020204020204" pitchFamily="34" charset="-122"/>
                <a:sym typeface="+mn-ea"/>
              </a:rPr>
              <a:t>链路状态算法</a:t>
            </a:r>
            <a:r>
              <a:rPr lang="zh-CN" altLang="en-US" sz="1600" b="1">
                <a:solidFill>
                  <a:srgbClr val="323F4F"/>
                </a:solidFill>
                <a:latin typeface="微软雅黑" panose="020B0503020204020204" pitchFamily="34" charset="-122"/>
                <a:ea typeface="微软雅黑" panose="020B0503020204020204" pitchFamily="34" charset="-122"/>
                <a:sym typeface="+mn-ea"/>
              </a:rPr>
              <a:t>，可灵活设置链路的权值，当链路状态发生变化时，使用</a:t>
            </a:r>
            <a:r>
              <a:rPr lang="zh-CN" altLang="en-US" sz="1600" b="1">
                <a:solidFill>
                  <a:srgbClr val="FF0000"/>
                </a:solidFill>
                <a:latin typeface="微软雅黑" panose="020B0503020204020204" pitchFamily="34" charset="-122"/>
                <a:ea typeface="微软雅黑" panose="020B0503020204020204" pitchFamily="34" charset="-122"/>
                <a:sym typeface="+mn-ea"/>
              </a:rPr>
              <a:t>洪泛法</a:t>
            </a:r>
            <a:r>
              <a:rPr lang="zh-CN" altLang="en-US" sz="1600" b="1">
                <a:solidFill>
                  <a:srgbClr val="323F4F"/>
                </a:solidFill>
                <a:latin typeface="微软雅黑" panose="020B0503020204020204" pitchFamily="34" charset="-122"/>
                <a:ea typeface="微软雅黑" panose="020B0503020204020204" pitchFamily="34" charset="-122"/>
                <a:sym typeface="+mn-ea"/>
              </a:rPr>
              <a:t>来向自治系统内所有路由器发送信息，可以用于</a:t>
            </a:r>
            <a:r>
              <a:rPr lang="zh-CN" altLang="en-US" sz="1600" b="1">
                <a:solidFill>
                  <a:srgbClr val="FF0000"/>
                </a:solidFill>
                <a:latin typeface="微软雅黑" panose="020B0503020204020204" pitchFamily="34" charset="-122"/>
                <a:ea typeface="微软雅黑" panose="020B0503020204020204" pitchFamily="34" charset="-122"/>
                <a:sym typeface="+mn-ea"/>
              </a:rPr>
              <a:t>规模较大的互联网</a:t>
            </a:r>
            <a:r>
              <a:rPr lang="zh-CN" altLang="en-US" sz="1600" b="1">
                <a:solidFill>
                  <a:srgbClr val="323F4F"/>
                </a:solidFill>
                <a:latin typeface="微软雅黑" panose="020B0503020204020204" pitchFamily="34" charset="-122"/>
                <a:ea typeface="微软雅黑" panose="020B0503020204020204" pitchFamily="34" charset="-122"/>
                <a:sym typeface="+mn-ea"/>
              </a:rPr>
              <a:t>。</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512445" y="2058035"/>
            <a:ext cx="1179195" cy="337185"/>
          </a:xfrm>
          <a:prstGeom prst="rect">
            <a:avLst/>
          </a:prstGeom>
          <a:noFill/>
        </p:spPr>
        <p:txBody>
          <a:bodyPr wrap="square" rtlCol="0" anchor="t">
            <a:spAutoFit/>
          </a:bodyPr>
          <a:p>
            <a:r>
              <a:rPr lang="zh-CN" altLang="en-US" sz="1600" b="1">
                <a:solidFill>
                  <a:srgbClr val="323F4F"/>
                </a:solidFill>
                <a:latin typeface="微软雅黑" panose="020B0503020204020204" pitchFamily="34" charset="-122"/>
                <a:ea typeface="微软雅黑" panose="020B0503020204020204" pitchFamily="34" charset="-122"/>
                <a:sym typeface="+mn-ea"/>
              </a:rPr>
              <a:t>RIP协议：</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417195" y="3352165"/>
            <a:ext cx="1300480" cy="337185"/>
          </a:xfrm>
          <a:prstGeom prst="rect">
            <a:avLst/>
          </a:prstGeom>
          <a:noFill/>
        </p:spPr>
        <p:txBody>
          <a:bodyPr wrap="square" rtlCol="0" anchor="t">
            <a:spAutoFit/>
          </a:bodyPr>
          <a:p>
            <a:r>
              <a:rPr lang="zh-CN" altLang="en-US" sz="1600" b="1">
                <a:solidFill>
                  <a:srgbClr val="323F4F"/>
                </a:solidFill>
                <a:latin typeface="微软雅黑" panose="020B0503020204020204" pitchFamily="34" charset="-122"/>
                <a:ea typeface="微软雅黑" panose="020B0503020204020204" pitchFamily="34" charset="-122"/>
                <a:sym typeface="+mn-ea"/>
              </a:rPr>
              <a:t>OSPF协议：</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16" name="文本框 15"/>
          <p:cNvSpPr txBox="1"/>
          <p:nvPr/>
        </p:nvSpPr>
        <p:spPr>
          <a:xfrm>
            <a:off x="1576070" y="4177030"/>
            <a:ext cx="9759950" cy="829945"/>
          </a:xfrm>
          <a:prstGeom prst="rect">
            <a:avLst/>
          </a:prstGeom>
          <a:noFill/>
        </p:spPr>
        <p:txBody>
          <a:bodyPr wrap="square" rtlCol="0" anchor="t">
            <a:spAutoFit/>
          </a:bodyPr>
          <a:p>
            <a:pPr indent="0" fontAlgn="auto">
              <a:lnSpc>
                <a:spcPct val="150000"/>
              </a:lnSpc>
            </a:pPr>
            <a:r>
              <a:rPr lang="zh-CN" altLang="en-US" sz="1600" b="1">
                <a:solidFill>
                  <a:srgbClr val="323F4F"/>
                </a:solidFill>
                <a:latin typeface="微软雅黑" panose="020B0503020204020204" pitchFamily="34" charset="-122"/>
                <a:ea typeface="微软雅黑" panose="020B0503020204020204" pitchFamily="34" charset="-122"/>
              </a:rPr>
              <a:t>是</a:t>
            </a:r>
            <a:r>
              <a:rPr lang="zh-CN" altLang="en-US" sz="1600" b="1">
                <a:solidFill>
                  <a:srgbClr val="FF0000"/>
                </a:solidFill>
                <a:latin typeface="微软雅黑" panose="020B0503020204020204" pitchFamily="34" charset="-122"/>
                <a:ea typeface="微软雅黑" panose="020B0503020204020204" pitchFamily="34" charset="-122"/>
              </a:rPr>
              <a:t>应用层协议</a:t>
            </a:r>
            <a:r>
              <a:rPr lang="zh-CN" altLang="en-US" sz="1600" b="1">
                <a:solidFill>
                  <a:srgbClr val="323F4F"/>
                </a:solidFill>
                <a:latin typeface="微软雅黑" panose="020B0503020204020204" pitchFamily="34" charset="-122"/>
                <a:ea typeface="微软雅黑" panose="020B0503020204020204" pitchFamily="34" charset="-122"/>
              </a:rPr>
              <a:t>，基于半永久的</a:t>
            </a:r>
            <a:r>
              <a:rPr lang="zh-CN" altLang="en-US" sz="1600" b="1">
                <a:solidFill>
                  <a:srgbClr val="FF0000"/>
                </a:solidFill>
                <a:latin typeface="微软雅黑" panose="020B0503020204020204" pitchFamily="34" charset="-122"/>
                <a:ea typeface="微软雅黑" panose="020B0503020204020204" pitchFamily="34" charset="-122"/>
              </a:rPr>
              <a:t>TCP</a:t>
            </a:r>
            <a:r>
              <a:rPr lang="zh-CN" altLang="en-US" sz="1600" b="1">
                <a:solidFill>
                  <a:srgbClr val="323F4F"/>
                </a:solidFill>
                <a:latin typeface="微软雅黑" panose="020B0503020204020204" pitchFamily="34" charset="-122"/>
                <a:ea typeface="微软雅黑" panose="020B0503020204020204" pitchFamily="34" charset="-122"/>
              </a:rPr>
              <a:t>，使用</a:t>
            </a:r>
            <a:r>
              <a:rPr lang="zh-CN" altLang="en-US" sz="1600" b="1">
                <a:solidFill>
                  <a:srgbClr val="FF0000"/>
                </a:solidFill>
                <a:latin typeface="微软雅黑" panose="020B0503020204020204" pitchFamily="34" charset="-122"/>
                <a:ea typeface="微软雅黑" panose="020B0503020204020204" pitchFamily="34" charset="-122"/>
              </a:rPr>
              <a:t>路径向量算法</a:t>
            </a:r>
            <a:r>
              <a:rPr lang="zh-CN" altLang="en-US" sz="1600" b="1">
                <a:solidFill>
                  <a:srgbClr val="323F4F"/>
                </a:solidFill>
                <a:latin typeface="微软雅黑" panose="020B0503020204020204" pitchFamily="34" charset="-122"/>
                <a:ea typeface="微软雅黑" panose="020B0503020204020204" pitchFamily="34" charset="-122"/>
              </a:rPr>
              <a:t>，求出的是具体路径，且</a:t>
            </a:r>
            <a:r>
              <a:rPr lang="zh-CN" altLang="en-US" sz="1600" b="1">
                <a:solidFill>
                  <a:srgbClr val="FF0000"/>
                </a:solidFill>
                <a:latin typeface="微软雅黑" panose="020B0503020204020204" pitchFamily="34" charset="-122"/>
                <a:ea typeface="微软雅黑" panose="020B0503020204020204" pitchFamily="34" charset="-122"/>
              </a:rPr>
              <a:t>路径不一定最优</a:t>
            </a:r>
            <a:r>
              <a:rPr lang="zh-CN" altLang="en-US" sz="1600" b="1">
                <a:solidFill>
                  <a:srgbClr val="323F4F"/>
                </a:solidFill>
                <a:latin typeface="微软雅黑" panose="020B0503020204020204" pitchFamily="34" charset="-122"/>
                <a:ea typeface="微软雅黑" panose="020B0503020204020204" pitchFamily="34" charset="-122"/>
              </a:rPr>
              <a:t>。BGP的路由表包括目的网络前缀、下一跳路由器，以及到达该目的网络所要经过的各个自治系统序列。</a:t>
            </a:r>
            <a:endParaRPr lang="zh-CN" altLang="en-US" sz="1600" b="1">
              <a:solidFill>
                <a:srgbClr val="323F4F"/>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11810" y="4265930"/>
            <a:ext cx="1127125" cy="337185"/>
          </a:xfrm>
          <a:prstGeom prst="rect">
            <a:avLst/>
          </a:prstGeom>
          <a:noFill/>
        </p:spPr>
        <p:txBody>
          <a:bodyPr wrap="square" rtlCol="0" anchor="t">
            <a:spAutoFit/>
          </a:bodyPr>
          <a:p>
            <a:r>
              <a:rPr lang="zh-CN" altLang="en-US" sz="1600" b="1">
                <a:solidFill>
                  <a:srgbClr val="323F4F"/>
                </a:solidFill>
                <a:latin typeface="微软雅黑" panose="020B0503020204020204" pitchFamily="34" charset="-122"/>
                <a:ea typeface="微软雅黑" panose="020B0503020204020204" pitchFamily="34" charset="-122"/>
                <a:sym typeface="+mn-ea"/>
              </a:rPr>
              <a:t>BGP协议：</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19" name="文本框 18"/>
          <p:cNvSpPr txBox="1"/>
          <p:nvPr>
            <p:custDataLst>
              <p:tags r:id="rId2"/>
            </p:custDataLst>
          </p:nvPr>
        </p:nvSpPr>
        <p:spPr>
          <a:xfrm>
            <a:off x="8825865" y="1017905"/>
            <a:ext cx="2753995" cy="441325"/>
          </a:xfrm>
          <a:prstGeom prst="rect">
            <a:avLst/>
          </a:prstGeom>
          <a:noFill/>
        </p:spPr>
        <p:txBody>
          <a:bodyPr wrap="square" rtlCol="0">
            <a:noAutofit/>
          </a:bodyPr>
          <a:p>
            <a:pPr fontAlgn="auto">
              <a:lnSpc>
                <a:spcPct val="150000"/>
              </a:lnSpc>
            </a:pPr>
            <a:r>
              <a:rPr lang="zh-CN" sz="1200" b="1">
                <a:solidFill>
                  <a:srgbClr val="FF0000"/>
                </a:solidFill>
                <a:latin typeface="微软雅黑" panose="020B0503020204020204" pitchFamily="34" charset="-122"/>
                <a:ea typeface="微软雅黑" panose="020B0503020204020204" pitchFamily="34" charset="-122"/>
              </a:rPr>
              <a:t>（一些需要熟练掌握的内容，但不全）</a:t>
            </a:r>
            <a:endParaRPr lang="zh-CN" sz="1200" b="1">
              <a:solidFill>
                <a:srgbClr val="FF0000"/>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custDataLst>
              <p:tags r:id="rId3"/>
            </p:custDataLst>
          </p:nvPr>
        </p:nvPicPr>
        <p:blipFill>
          <a:blip r:embed="rId4"/>
          <a:stretch>
            <a:fillRect/>
          </a:stretch>
        </p:blipFill>
        <p:spPr>
          <a:xfrm>
            <a:off x="480695" y="5258435"/>
            <a:ext cx="5165725" cy="1209040"/>
          </a:xfrm>
          <a:prstGeom prst="rect">
            <a:avLst/>
          </a:prstGeom>
        </p:spPr>
      </p:pic>
      <p:pic>
        <p:nvPicPr>
          <p:cNvPr id="22" name="图片 21"/>
          <p:cNvPicPr>
            <a:picLocks noChangeAspect="1"/>
          </p:cNvPicPr>
          <p:nvPr>
            <p:custDataLst>
              <p:tags r:id="rId5"/>
            </p:custDataLst>
          </p:nvPr>
        </p:nvPicPr>
        <p:blipFill>
          <a:blip r:embed="rId6"/>
          <a:stretch>
            <a:fillRect/>
          </a:stretch>
        </p:blipFill>
        <p:spPr>
          <a:xfrm>
            <a:off x="6550660" y="5201285"/>
            <a:ext cx="4260215" cy="1265555"/>
          </a:xfrm>
          <a:prstGeom prst="rect">
            <a:avLst/>
          </a:prstGeom>
        </p:spPr>
      </p:pic>
      <p:sp>
        <p:nvSpPr>
          <p:cNvPr id="23" name="矩形 22"/>
          <p:cNvSpPr/>
          <p:nvPr>
            <p:custDataLst>
              <p:tags r:id="rId7"/>
            </p:custDataLst>
          </p:nvPr>
        </p:nvSpPr>
        <p:spPr>
          <a:xfrm>
            <a:off x="6409690" y="5158740"/>
            <a:ext cx="4542155" cy="130810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custDataLst>
              <p:tags r:id="rId8"/>
            </p:custDataLst>
          </p:nvPr>
        </p:nvSpPr>
        <p:spPr>
          <a:xfrm>
            <a:off x="4587875" y="5390515"/>
            <a:ext cx="403860" cy="345440"/>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D</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
        <p:nvSpPr>
          <p:cNvPr id="25" name="文本框 24"/>
          <p:cNvSpPr txBox="1"/>
          <p:nvPr>
            <p:custDataLst>
              <p:tags r:id="rId9"/>
            </p:custDataLst>
          </p:nvPr>
        </p:nvSpPr>
        <p:spPr>
          <a:xfrm>
            <a:off x="10191115" y="5171440"/>
            <a:ext cx="403860" cy="345440"/>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D</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948045" y="1480185"/>
            <a:ext cx="6096000" cy="3677920"/>
          </a:xfrm>
          <a:prstGeom prst="rect">
            <a:avLst/>
          </a:prstGeom>
          <a:noFill/>
        </p:spPr>
        <p:txBody>
          <a:bodyPr wrap="square" rtlCol="0">
            <a:noAutofit/>
          </a:bodyPr>
          <a:p>
            <a:pPr indent="0" fontAlgn="auto">
              <a:lnSpc>
                <a:spcPct val="150000"/>
              </a:lnSpc>
            </a:pPr>
            <a:r>
              <a:rPr lang="zh-CN" sz="1200">
                <a:solidFill>
                  <a:schemeClr val="tx1"/>
                </a:solidFill>
                <a:latin typeface="Times New Roman" panose="02020603050405020304" charset="0"/>
                <a:ea typeface="宋体" panose="02010600030101010101" pitchFamily="2" charset="-122"/>
                <a:cs typeface="Times New Roman" panose="02020603050405020304" charset="0"/>
              </a:rPr>
              <a:t>假设</a:t>
            </a:r>
            <a:r>
              <a:rPr lang="en-US" altLang="zh-CN" sz="1200">
                <a:solidFill>
                  <a:schemeClr val="tx1"/>
                </a:solidFill>
                <a:latin typeface="Times New Roman" panose="02020603050405020304" charset="0"/>
                <a:ea typeface="宋体" panose="02010600030101010101" pitchFamily="2" charset="-122"/>
                <a:cs typeface="Times New Roman" panose="02020603050405020304" charset="0"/>
              </a:rPr>
              <a:t>Internet</a:t>
            </a:r>
            <a:r>
              <a:rPr lang="zh-CN" altLang="en-US" sz="1200">
                <a:solidFill>
                  <a:schemeClr val="tx1"/>
                </a:solidFill>
                <a:latin typeface="Times New Roman" panose="02020603050405020304" charset="0"/>
                <a:ea typeface="宋体" panose="02010600030101010101" pitchFamily="2" charset="-122"/>
                <a:cs typeface="Times New Roman" panose="02020603050405020304" charset="0"/>
              </a:rPr>
              <a:t>局部区域网络如下图所示，其中自治系统</a:t>
            </a:r>
            <a:r>
              <a:rPr lang="en-US" altLang="zh-CN" sz="1200">
                <a:solidFill>
                  <a:schemeClr val="tx1"/>
                </a:solidFill>
                <a:latin typeface="Times New Roman" panose="02020603050405020304" charset="0"/>
                <a:ea typeface="宋体" panose="02010600030101010101" pitchFamily="2" charset="-122"/>
                <a:cs typeface="Times New Roman" panose="02020603050405020304" charset="0"/>
              </a:rPr>
              <a:t>AS1</a:t>
            </a:r>
            <a:r>
              <a:rPr lang="zh-CN" altLang="en-US" sz="1200">
                <a:solidFill>
                  <a:schemeClr val="tx1"/>
                </a:solidFill>
                <a:latin typeface="Times New Roman" panose="02020603050405020304" charset="0"/>
                <a:ea typeface="宋体" panose="02010600030101010101" pitchFamily="2" charset="-122"/>
                <a:cs typeface="Times New Roman" panose="02020603050405020304" charset="0"/>
              </a:rPr>
              <a:t>规模很小，</a:t>
            </a:r>
            <a:r>
              <a:rPr lang="en-US" altLang="zh-CN" sz="1200">
                <a:solidFill>
                  <a:schemeClr val="tx1"/>
                </a:solidFill>
                <a:latin typeface="Times New Roman" panose="02020603050405020304" charset="0"/>
                <a:ea typeface="宋体" panose="02010600030101010101" pitchFamily="2" charset="-122"/>
                <a:cs typeface="Times New Roman" panose="02020603050405020304" charset="0"/>
              </a:rPr>
              <a:t>AS2</a:t>
            </a:r>
            <a:r>
              <a:rPr lang="zh-CN" altLang="en-US" sz="1200">
                <a:solidFill>
                  <a:schemeClr val="tx1"/>
                </a:solidFill>
                <a:latin typeface="Times New Roman" panose="02020603050405020304" charset="0"/>
                <a:ea typeface="宋体" panose="02010600030101010101" pitchFamily="2" charset="-122"/>
                <a:cs typeface="Times New Roman" panose="02020603050405020304" charset="0"/>
              </a:rPr>
              <a:t>规模适中，</a:t>
            </a:r>
            <a:r>
              <a:rPr lang="en-US" altLang="zh-CN" sz="1200">
                <a:solidFill>
                  <a:schemeClr val="tx1"/>
                </a:solidFill>
                <a:latin typeface="Times New Roman" panose="02020603050405020304" charset="0"/>
                <a:ea typeface="宋体" panose="02010600030101010101" pitchFamily="2" charset="-122"/>
                <a:cs typeface="Times New Roman" panose="02020603050405020304" charset="0"/>
              </a:rPr>
              <a:t>AS3</a:t>
            </a:r>
            <a:r>
              <a:rPr lang="zh-CN" altLang="en-US" sz="1200">
                <a:solidFill>
                  <a:schemeClr val="tx1"/>
                </a:solidFill>
                <a:latin typeface="Times New Roman" panose="02020603050405020304" charset="0"/>
                <a:ea typeface="宋体" panose="02010600030101010101" pitchFamily="2" charset="-122"/>
                <a:cs typeface="Times New Roman" panose="02020603050405020304" charset="0"/>
              </a:rPr>
              <a:t>规模很大。现需要从候选的路由协议</a:t>
            </a:r>
            <a:r>
              <a:rPr lang="en-US" altLang="zh-CN" sz="1200">
                <a:solidFill>
                  <a:schemeClr val="tx1"/>
                </a:solidFill>
                <a:latin typeface="Times New Roman" panose="02020603050405020304" charset="0"/>
                <a:ea typeface="宋体" panose="02010600030101010101" pitchFamily="2" charset="-122"/>
                <a:cs typeface="Times New Roman" panose="02020603050405020304" charset="0"/>
              </a:rPr>
              <a:t>RIP</a:t>
            </a:r>
            <a:r>
              <a:rPr lang="zh-CN" altLang="en-US" sz="1200">
                <a:solidFill>
                  <a:schemeClr val="tx1"/>
                </a:solidFill>
                <a:latin typeface="Times New Roman" panose="02020603050405020304" charset="0"/>
                <a:ea typeface="宋体" panose="02010600030101010101" pitchFamily="2" charset="-122"/>
                <a:cs typeface="Times New Roman" panose="02020603050405020304" charset="0"/>
              </a:rPr>
              <a:t>、</a:t>
            </a:r>
            <a:r>
              <a:rPr lang="en-US" altLang="zh-CN" sz="1200">
                <a:solidFill>
                  <a:schemeClr val="tx1"/>
                </a:solidFill>
                <a:latin typeface="Times New Roman" panose="02020603050405020304" charset="0"/>
                <a:ea typeface="宋体" panose="02010600030101010101" pitchFamily="2" charset="-122"/>
                <a:cs typeface="Times New Roman" panose="02020603050405020304" charset="0"/>
              </a:rPr>
              <a:t>OSPF</a:t>
            </a:r>
            <a:r>
              <a:rPr lang="zh-CN" altLang="en-US" sz="1200">
                <a:solidFill>
                  <a:schemeClr val="tx1"/>
                </a:solidFill>
                <a:latin typeface="Times New Roman" panose="02020603050405020304" charset="0"/>
                <a:ea typeface="宋体" panose="02010600030101010101" pitchFamily="2" charset="-122"/>
                <a:cs typeface="Times New Roman" panose="02020603050405020304" charset="0"/>
              </a:rPr>
              <a:t>和</a:t>
            </a:r>
            <a:r>
              <a:rPr lang="en-US" altLang="zh-CN" sz="1200">
                <a:solidFill>
                  <a:schemeClr val="tx1"/>
                </a:solidFill>
                <a:latin typeface="Times New Roman" panose="02020603050405020304" charset="0"/>
                <a:ea typeface="宋体" panose="02010600030101010101" pitchFamily="2" charset="-122"/>
                <a:cs typeface="Times New Roman" panose="02020603050405020304" charset="0"/>
              </a:rPr>
              <a:t>BGP</a:t>
            </a:r>
            <a:r>
              <a:rPr lang="zh-CN" altLang="en-US" sz="1200">
                <a:solidFill>
                  <a:schemeClr val="tx1"/>
                </a:solidFill>
                <a:latin typeface="Times New Roman" panose="02020603050405020304" charset="0"/>
                <a:ea typeface="宋体" panose="02010600030101010101" pitchFamily="2" charset="-122"/>
                <a:cs typeface="Times New Roman" panose="02020603050405020304" charset="0"/>
              </a:rPr>
              <a:t>中，为该局部网络优选内部网关协议和外部网关协议。请回答下列问题：</a:t>
            </a:r>
            <a:r>
              <a:rPr lang="zh-CN" altLang="en-US" sz="1000" b="1">
                <a:solidFill>
                  <a:srgbClr val="323F4F"/>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b="1">
                <a:solidFill>
                  <a:srgbClr val="323F4F"/>
                </a:solidFill>
                <a:latin typeface="微软雅黑" panose="020B0503020204020204" pitchFamily="34" charset="-122"/>
                <a:ea typeface="微软雅黑" panose="020B0503020204020204" pitchFamily="34" charset="-122"/>
                <a:cs typeface="微软雅黑" panose="020B0503020204020204" pitchFamily="34" charset="-122"/>
              </a:rPr>
              <a:t>2019</a:t>
            </a:r>
            <a:r>
              <a:rPr lang="zh-CN" altLang="en-US" sz="1000" b="1">
                <a:solidFill>
                  <a:srgbClr val="323F4F"/>
                </a:solidFill>
                <a:latin typeface="微软雅黑" panose="020B0503020204020204" pitchFamily="34" charset="-122"/>
                <a:ea typeface="微软雅黑" panose="020B0503020204020204" pitchFamily="34" charset="-122"/>
                <a:cs typeface="微软雅黑" panose="020B0503020204020204" pitchFamily="34" charset="-122"/>
              </a:rPr>
              <a:t>期末题）</a:t>
            </a:r>
            <a:endParaRPr lang="zh-CN" altLang="en-US" sz="1200" b="1">
              <a:solidFill>
                <a:srgbClr val="323F4F"/>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endParaRPr lang="zh-CN" altLang="en-US" sz="1200">
              <a:solidFill>
                <a:schemeClr val="tx1"/>
              </a:solidFill>
              <a:latin typeface="Times New Roman" panose="02020603050405020304" charset="0"/>
              <a:ea typeface="宋体" panose="02010600030101010101" pitchFamily="2" charset="-122"/>
              <a:cs typeface="Times New Roman" panose="02020603050405020304" charset="0"/>
            </a:endParaRPr>
          </a:p>
          <a:p>
            <a:pPr indent="0" fontAlgn="auto">
              <a:lnSpc>
                <a:spcPct val="150000"/>
              </a:lnSpc>
            </a:pPr>
            <a:endParaRPr lang="zh-CN" altLang="en-US" sz="1200">
              <a:solidFill>
                <a:schemeClr val="tx1"/>
              </a:solidFill>
              <a:latin typeface="Times New Roman" panose="02020603050405020304" charset="0"/>
              <a:ea typeface="宋体" panose="02010600030101010101" pitchFamily="2" charset="-122"/>
              <a:cs typeface="Times New Roman" panose="02020603050405020304" charset="0"/>
            </a:endParaRPr>
          </a:p>
          <a:p>
            <a:pPr indent="0" fontAlgn="auto">
              <a:lnSpc>
                <a:spcPct val="150000"/>
              </a:lnSpc>
            </a:pPr>
            <a:endParaRPr lang="zh-CN" altLang="en-US" sz="1200">
              <a:solidFill>
                <a:schemeClr val="tx1"/>
              </a:solidFill>
              <a:latin typeface="Times New Roman" panose="02020603050405020304" charset="0"/>
              <a:ea typeface="宋体" panose="02010600030101010101" pitchFamily="2" charset="-122"/>
              <a:cs typeface="Times New Roman" panose="02020603050405020304" charset="0"/>
            </a:endParaRPr>
          </a:p>
          <a:p>
            <a:pPr indent="0" fontAlgn="auto">
              <a:lnSpc>
                <a:spcPct val="150000"/>
              </a:lnSpc>
            </a:pPr>
            <a:endParaRPr lang="zh-CN" altLang="en-US" sz="1200">
              <a:solidFill>
                <a:schemeClr val="tx1"/>
              </a:solidFill>
              <a:latin typeface="Times New Roman" panose="02020603050405020304" charset="0"/>
              <a:ea typeface="宋体" panose="02010600030101010101" pitchFamily="2" charset="-122"/>
              <a:cs typeface="Times New Roman" panose="02020603050405020304" charset="0"/>
            </a:endParaRPr>
          </a:p>
          <a:p>
            <a:pPr indent="0" fontAlgn="auto">
              <a:lnSpc>
                <a:spcPct val="150000"/>
              </a:lnSpc>
            </a:pPr>
            <a:endParaRPr lang="zh-CN" altLang="en-US" sz="1200">
              <a:solidFill>
                <a:schemeClr val="tx1"/>
              </a:solidFill>
              <a:latin typeface="Times New Roman" panose="02020603050405020304" charset="0"/>
              <a:ea typeface="宋体" panose="02010600030101010101" pitchFamily="2" charset="-122"/>
              <a:cs typeface="Times New Roman" panose="02020603050405020304" charset="0"/>
            </a:endParaRPr>
          </a:p>
          <a:p>
            <a:pPr indent="0" fontAlgn="auto">
              <a:lnSpc>
                <a:spcPct val="150000"/>
              </a:lnSpc>
            </a:pPr>
            <a:r>
              <a:rPr lang="zh-CN" altLang="en-US" sz="1200">
                <a:solidFill>
                  <a:schemeClr val="tx1"/>
                </a:solidFill>
                <a:latin typeface="Times New Roman" panose="02020603050405020304" charset="0"/>
                <a:ea typeface="宋体" panose="02010600030101010101" pitchFamily="2" charset="-122"/>
                <a:cs typeface="Times New Roman" panose="02020603050405020304" charset="0"/>
              </a:rPr>
              <a:t>（</a:t>
            </a:r>
            <a:r>
              <a:rPr lang="en-US" altLang="zh-CN" sz="1200">
                <a:solidFill>
                  <a:schemeClr val="tx1"/>
                </a:solidFill>
                <a:latin typeface="Times New Roman" panose="02020603050405020304" charset="0"/>
                <a:ea typeface="宋体" panose="02010600030101010101" pitchFamily="2" charset="-122"/>
                <a:cs typeface="Times New Roman" panose="02020603050405020304" charset="0"/>
              </a:rPr>
              <a:t>1</a:t>
            </a:r>
            <a:r>
              <a:rPr lang="zh-CN" altLang="en-US" sz="1200">
                <a:solidFill>
                  <a:schemeClr val="tx1"/>
                </a:solidFill>
                <a:latin typeface="Times New Roman" panose="02020603050405020304" charset="0"/>
                <a:ea typeface="宋体" panose="02010600030101010101" pitchFamily="2" charset="-122"/>
                <a:cs typeface="Times New Roman" panose="02020603050405020304" charset="0"/>
              </a:rPr>
              <a:t>）自治系统</a:t>
            </a:r>
            <a:r>
              <a:rPr lang="en-US" altLang="zh-CN" sz="1200">
                <a:solidFill>
                  <a:schemeClr val="tx1"/>
                </a:solidFill>
                <a:latin typeface="Times New Roman" panose="02020603050405020304" charset="0"/>
                <a:ea typeface="宋体" panose="02010600030101010101" pitchFamily="2" charset="-122"/>
                <a:cs typeface="Times New Roman" panose="02020603050405020304" charset="0"/>
              </a:rPr>
              <a:t>AS3</a:t>
            </a:r>
            <a:r>
              <a:rPr lang="zh-CN" altLang="en-US" sz="1200">
                <a:solidFill>
                  <a:schemeClr val="tx1"/>
                </a:solidFill>
                <a:latin typeface="Times New Roman" panose="02020603050405020304" charset="0"/>
                <a:ea typeface="宋体" panose="02010600030101010101" pitchFamily="2" charset="-122"/>
                <a:cs typeface="Times New Roman" panose="02020603050405020304" charset="0"/>
              </a:rPr>
              <a:t>应该选择哪个内部网关协议？该路由协议主要有哪些优点？</a:t>
            </a:r>
            <a:endParaRPr lang="zh-CN" altLang="en-US" sz="1200">
              <a:solidFill>
                <a:schemeClr val="tx1"/>
              </a:solidFill>
              <a:latin typeface="Times New Roman" panose="02020603050405020304" charset="0"/>
              <a:ea typeface="宋体" panose="02010600030101010101" pitchFamily="2" charset="-122"/>
              <a:cs typeface="Times New Roman" panose="02020603050405020304" charset="0"/>
            </a:endParaRPr>
          </a:p>
          <a:p>
            <a:pPr indent="0" fontAlgn="auto">
              <a:lnSpc>
                <a:spcPct val="150000"/>
              </a:lnSpc>
            </a:pPr>
            <a:r>
              <a:rPr lang="zh-CN" altLang="en-US" sz="1200">
                <a:solidFill>
                  <a:schemeClr val="tx1"/>
                </a:solidFill>
                <a:latin typeface="Times New Roman" panose="02020603050405020304" charset="0"/>
                <a:ea typeface="宋体" panose="02010600030101010101" pitchFamily="2" charset="-122"/>
                <a:cs typeface="Times New Roman" panose="02020603050405020304" charset="0"/>
              </a:rPr>
              <a:t>（</a:t>
            </a:r>
            <a:r>
              <a:rPr lang="en-US" altLang="zh-CN" sz="1200">
                <a:solidFill>
                  <a:schemeClr val="tx1"/>
                </a:solidFill>
                <a:latin typeface="Times New Roman" panose="02020603050405020304" charset="0"/>
                <a:ea typeface="宋体" panose="02010600030101010101" pitchFamily="2" charset="-122"/>
                <a:cs typeface="Times New Roman" panose="02020603050405020304" charset="0"/>
              </a:rPr>
              <a:t>2</a:t>
            </a:r>
            <a:r>
              <a:rPr lang="zh-CN" altLang="en-US" sz="1200">
                <a:solidFill>
                  <a:schemeClr val="tx1"/>
                </a:solidFill>
                <a:latin typeface="Times New Roman" panose="02020603050405020304" charset="0"/>
                <a:ea typeface="宋体" panose="02010600030101010101" pitchFamily="2" charset="-122"/>
                <a:cs typeface="Times New Roman" panose="02020603050405020304" charset="0"/>
              </a:rPr>
              <a:t>）</a:t>
            </a:r>
            <a:r>
              <a:rPr lang="en-US" altLang="zh-CN" sz="1200">
                <a:solidFill>
                  <a:schemeClr val="tx1"/>
                </a:solidFill>
                <a:latin typeface="Times New Roman" panose="02020603050405020304" charset="0"/>
                <a:ea typeface="宋体" panose="02010600030101010101" pitchFamily="2" charset="-122"/>
                <a:cs typeface="Times New Roman" panose="02020603050405020304" charset="0"/>
              </a:rPr>
              <a:t>AS3</a:t>
            </a:r>
            <a:r>
              <a:rPr lang="zh-CN" altLang="en-US" sz="1200">
                <a:solidFill>
                  <a:schemeClr val="tx1"/>
                </a:solidFill>
                <a:latin typeface="Times New Roman" panose="02020603050405020304" charset="0"/>
                <a:ea typeface="宋体" panose="02010600030101010101" pitchFamily="2" charset="-122"/>
                <a:cs typeface="Times New Roman" panose="02020603050405020304" charset="0"/>
              </a:rPr>
              <a:t>所选择内部网关协议基于什么路由算法优选路由？请给出由该算法计算路由部分的算法描述，并分析其时间复杂度。</a:t>
            </a:r>
            <a:endParaRPr lang="zh-CN" altLang="en-US" sz="1200">
              <a:solidFill>
                <a:schemeClr val="tx1"/>
              </a:solidFill>
              <a:latin typeface="Times New Roman" panose="02020603050405020304" charset="0"/>
              <a:ea typeface="宋体" panose="02010600030101010101" pitchFamily="2" charset="-122"/>
              <a:cs typeface="Times New Roman" panose="02020603050405020304" charset="0"/>
            </a:endParaRPr>
          </a:p>
          <a:p>
            <a:pPr indent="0" fontAlgn="auto">
              <a:lnSpc>
                <a:spcPct val="150000"/>
              </a:lnSpc>
            </a:pPr>
            <a:r>
              <a:rPr lang="zh-CN" altLang="en-US" sz="1200">
                <a:solidFill>
                  <a:schemeClr val="tx1"/>
                </a:solidFill>
                <a:latin typeface="Times New Roman" panose="02020603050405020304" charset="0"/>
                <a:ea typeface="宋体" panose="02010600030101010101" pitchFamily="2" charset="-122"/>
                <a:cs typeface="Times New Roman" panose="02020603050405020304" charset="0"/>
              </a:rPr>
              <a:t>（</a:t>
            </a:r>
            <a:r>
              <a:rPr lang="en-US" altLang="zh-CN" sz="1200">
                <a:solidFill>
                  <a:schemeClr val="tx1"/>
                </a:solidFill>
                <a:latin typeface="Times New Roman" panose="02020603050405020304" charset="0"/>
                <a:ea typeface="宋体" panose="02010600030101010101" pitchFamily="2" charset="-122"/>
                <a:cs typeface="Times New Roman" panose="02020603050405020304" charset="0"/>
              </a:rPr>
              <a:t>3</a:t>
            </a:r>
            <a:r>
              <a:rPr lang="zh-CN" altLang="en-US" sz="1200">
                <a:solidFill>
                  <a:schemeClr val="tx1"/>
                </a:solidFill>
                <a:latin typeface="Times New Roman" panose="02020603050405020304" charset="0"/>
                <a:ea typeface="宋体" panose="02010600030101010101" pitchFamily="2" charset="-122"/>
                <a:cs typeface="Times New Roman" panose="02020603050405020304" charset="0"/>
              </a:rPr>
              <a:t>）在自治系统间交换路由信息时，应该选择哪个路由协议？该协议的报文直接封装到什么协议的数据报中进行传输？</a:t>
            </a:r>
            <a:endParaRPr lang="zh-CN" altLang="en-US" sz="1200">
              <a:solidFill>
                <a:schemeClr val="tx1"/>
              </a:solidFill>
              <a:latin typeface="Times New Roman" panose="02020603050405020304" charset="0"/>
              <a:ea typeface="宋体" panose="02010600030101010101" pitchFamily="2" charset="-122"/>
              <a:cs typeface="Times New Roman" panose="02020603050405020304" charset="0"/>
            </a:endParaRPr>
          </a:p>
          <a:p>
            <a:pPr indent="0" fontAlgn="auto">
              <a:lnSpc>
                <a:spcPct val="150000"/>
              </a:lnSpc>
            </a:pPr>
            <a:endParaRPr lang="zh-CN" altLang="en-US" sz="1200">
              <a:solidFill>
                <a:schemeClr val="tx1"/>
              </a:solidFill>
              <a:latin typeface="Times New Roman" panose="02020603050405020304" charset="0"/>
              <a:ea typeface="宋体" panose="02010600030101010101" pitchFamily="2" charset="-122"/>
              <a:cs typeface="Times New Roman" panose="02020603050405020304" charset="0"/>
            </a:endParaRPr>
          </a:p>
        </p:txBody>
      </p:sp>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6425" y="352425"/>
            <a:ext cx="619061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1.7 </a:t>
            </a:r>
            <a:r>
              <a:rPr lang="zh-CN" altLang="en-US" sz="2800" b="1" dirty="0">
                <a:solidFill>
                  <a:schemeClr val="accent1"/>
                </a:solidFill>
                <a:latin typeface="Times New Roman" panose="02020603050405020304" charset="0"/>
                <a:ea typeface="微软雅黑" panose="020B0503020204020204" pitchFamily="34" charset="-122"/>
              </a:rPr>
              <a:t>网络层</a:t>
            </a:r>
            <a:r>
              <a:rPr lang="en-US" altLang="zh-CN" sz="2800" b="1" dirty="0">
                <a:solidFill>
                  <a:schemeClr val="accent1"/>
                </a:solidFill>
                <a:latin typeface="Times New Roman" panose="02020603050405020304" charset="0"/>
                <a:ea typeface="微软雅黑" panose="020B0503020204020204" pitchFamily="34" charset="-122"/>
              </a:rPr>
              <a:t>——</a:t>
            </a:r>
            <a:r>
              <a:rPr lang="zh-CN" altLang="en-US" sz="2800" b="1" dirty="0">
                <a:solidFill>
                  <a:schemeClr val="accent1"/>
                </a:solidFill>
                <a:latin typeface="Times New Roman" panose="02020603050405020304" charset="0"/>
                <a:ea typeface="微软雅黑" panose="020B0503020204020204" pitchFamily="34" charset="-122"/>
              </a:rPr>
              <a:t>控制平面综合题例题</a:t>
            </a:r>
            <a:endParaRPr lang="zh-CN" sz="2800" b="1" dirty="0">
              <a:solidFill>
                <a:schemeClr val="accent1"/>
              </a:solidFill>
              <a:latin typeface="Times New Roman" panose="02020603050405020304" charset="0"/>
              <a:ea typeface="微软雅黑" panose="020B0503020204020204" pitchFamily="34" charset="-122"/>
            </a:endParaRPr>
          </a:p>
        </p:txBody>
      </p:sp>
      <p:sp>
        <p:nvSpPr>
          <p:cNvPr id="28" name="矩形 27"/>
          <p:cNvSpPr/>
          <p:nvPr>
            <p:custDataLst>
              <p:tags r:id="rId1"/>
            </p:custDataLst>
          </p:nvPr>
        </p:nvSpPr>
        <p:spPr>
          <a:xfrm>
            <a:off x="292100" y="1523365"/>
            <a:ext cx="5415280" cy="248856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custDataLst>
              <p:tags r:id="rId2"/>
            </p:custDataLst>
          </p:nvPr>
        </p:nvPicPr>
        <p:blipFill>
          <a:blip r:embed="rId3"/>
          <a:stretch>
            <a:fillRect/>
          </a:stretch>
        </p:blipFill>
        <p:spPr>
          <a:xfrm>
            <a:off x="400685" y="1644015"/>
            <a:ext cx="5194935" cy="2246630"/>
          </a:xfrm>
          <a:prstGeom prst="rect">
            <a:avLst/>
          </a:prstGeom>
        </p:spPr>
      </p:pic>
      <p:pic>
        <p:nvPicPr>
          <p:cNvPr id="8" name="图片 7"/>
          <p:cNvPicPr>
            <a:picLocks noChangeAspect="1"/>
          </p:cNvPicPr>
          <p:nvPr/>
        </p:nvPicPr>
        <p:blipFill>
          <a:blip r:embed="rId4"/>
          <a:stretch>
            <a:fillRect/>
          </a:stretch>
        </p:blipFill>
        <p:spPr>
          <a:xfrm>
            <a:off x="7664450" y="2421890"/>
            <a:ext cx="2548890" cy="1256665"/>
          </a:xfrm>
          <a:prstGeom prst="rect">
            <a:avLst/>
          </a:prstGeom>
        </p:spPr>
      </p:pic>
      <p:sp>
        <p:nvSpPr>
          <p:cNvPr id="13" name="矩形 12"/>
          <p:cNvSpPr/>
          <p:nvPr/>
        </p:nvSpPr>
        <p:spPr>
          <a:xfrm>
            <a:off x="5834380" y="1480185"/>
            <a:ext cx="6209030" cy="367792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4" name="图片 13"/>
          <p:cNvPicPr>
            <a:picLocks noChangeAspect="1"/>
          </p:cNvPicPr>
          <p:nvPr>
            <p:custDataLst>
              <p:tags r:id="rId5"/>
            </p:custDataLst>
          </p:nvPr>
        </p:nvPicPr>
        <p:blipFill>
          <a:blip r:embed="rId6"/>
          <a:stretch>
            <a:fillRect/>
          </a:stretch>
        </p:blipFill>
        <p:spPr>
          <a:xfrm>
            <a:off x="835660" y="4157345"/>
            <a:ext cx="4215765" cy="2515870"/>
          </a:xfrm>
          <a:prstGeom prst="rect">
            <a:avLst/>
          </a:prstGeom>
        </p:spPr>
      </p:pic>
      <p:cxnSp>
        <p:nvCxnSpPr>
          <p:cNvPr id="15" name="直接连接符 14"/>
          <p:cNvCxnSpPr/>
          <p:nvPr/>
        </p:nvCxnSpPr>
        <p:spPr>
          <a:xfrm>
            <a:off x="2591435" y="6673215"/>
            <a:ext cx="1914525" cy="1016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圆柱形 21"/>
          <p:cNvSpPr/>
          <p:nvPr/>
        </p:nvSpPr>
        <p:spPr>
          <a:xfrm>
            <a:off x="4364355" y="3723005"/>
            <a:ext cx="313690" cy="245745"/>
          </a:xfrm>
          <a:prstGeom prst="can">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柱形 22"/>
          <p:cNvSpPr/>
          <p:nvPr>
            <p:custDataLst>
              <p:tags r:id="rId7"/>
            </p:custDataLst>
          </p:nvPr>
        </p:nvSpPr>
        <p:spPr>
          <a:xfrm>
            <a:off x="5051425" y="3637280"/>
            <a:ext cx="323850" cy="253365"/>
          </a:xfrm>
          <a:prstGeom prst="can">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custDataLst>
              <p:tags r:id="rId8"/>
            </p:custDataLst>
          </p:nvPr>
        </p:nvSpPr>
        <p:spPr>
          <a:xfrm>
            <a:off x="4364355" y="3545205"/>
            <a:ext cx="403860" cy="345440"/>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B</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
        <p:nvSpPr>
          <p:cNvPr id="25" name="文本框 24"/>
          <p:cNvSpPr txBox="1"/>
          <p:nvPr>
            <p:custDataLst>
              <p:tags r:id="rId9"/>
            </p:custDataLst>
          </p:nvPr>
        </p:nvSpPr>
        <p:spPr>
          <a:xfrm>
            <a:off x="5051425" y="3468370"/>
            <a:ext cx="403860" cy="345440"/>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C</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cxnSp>
        <p:nvCxnSpPr>
          <p:cNvPr id="26" name="直接连接符 25"/>
          <p:cNvCxnSpPr>
            <a:stCxn id="24" idx="2"/>
            <a:endCxn id="25" idx="2"/>
          </p:cNvCxnSpPr>
          <p:nvPr>
            <p:custDataLst>
              <p:tags r:id="rId10"/>
            </p:custDataLst>
          </p:nvPr>
        </p:nvCxnSpPr>
        <p:spPr>
          <a:xfrm flipV="1">
            <a:off x="4566285" y="3813810"/>
            <a:ext cx="687070" cy="7683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527165" y="5440680"/>
            <a:ext cx="4606925" cy="1017270"/>
          </a:xfrm>
          <a:prstGeom prst="rect">
            <a:avLst/>
          </a:prstGeom>
          <a:noFill/>
        </p:spPr>
        <p:txBody>
          <a:bodyPr wrap="square" rtlCol="0" anchor="t">
            <a:noAutofit/>
          </a:bodyPr>
          <a:p>
            <a:pPr indent="0" fontAlgn="auto">
              <a:lnSpc>
                <a:spcPct val="150000"/>
              </a:lnSpc>
            </a:pPr>
            <a:r>
              <a:rPr lang="zh-CN" altLang="en-US" sz="1200" b="1">
                <a:solidFill>
                  <a:srgbClr val="323F4F"/>
                </a:solidFill>
                <a:latin typeface="微软雅黑" panose="020B0503020204020204" pitchFamily="34" charset="-122"/>
                <a:ea typeface="微软雅黑" panose="020B0503020204020204" pitchFamily="34" charset="-122"/>
              </a:rPr>
              <a:t>（</a:t>
            </a:r>
            <a:r>
              <a:rPr lang="en-US" altLang="zh-CN" sz="1200" b="1">
                <a:solidFill>
                  <a:srgbClr val="323F4F"/>
                </a:solidFill>
                <a:latin typeface="微软雅黑" panose="020B0503020204020204" pitchFamily="34" charset="-122"/>
                <a:ea typeface="微软雅黑" panose="020B0503020204020204" pitchFamily="34" charset="-122"/>
              </a:rPr>
              <a:t>1</a:t>
            </a:r>
            <a:r>
              <a:rPr lang="zh-CN" altLang="en-US" sz="1200" b="1">
                <a:solidFill>
                  <a:srgbClr val="323F4F"/>
                </a:solidFill>
                <a:latin typeface="微软雅黑" panose="020B0503020204020204" pitchFamily="34" charset="-122"/>
                <a:ea typeface="微软雅黑" panose="020B0503020204020204" pitchFamily="34" charset="-122"/>
              </a:rPr>
              <a:t>）</a:t>
            </a:r>
            <a:r>
              <a:rPr lang="en-US" altLang="zh-CN" sz="1200" b="1">
                <a:solidFill>
                  <a:srgbClr val="323F4F"/>
                </a:solidFill>
                <a:latin typeface="微软雅黑" panose="020B0503020204020204" pitchFamily="34" charset="-122"/>
                <a:ea typeface="微软雅黑" panose="020B0503020204020204" pitchFamily="34" charset="-122"/>
              </a:rPr>
              <a:t>OSPF</a:t>
            </a:r>
            <a:r>
              <a:rPr lang="zh-CN" altLang="en-US" sz="1200" b="1">
                <a:solidFill>
                  <a:srgbClr val="323F4F"/>
                </a:solidFill>
                <a:latin typeface="微软雅黑" panose="020B0503020204020204" pitchFamily="34" charset="-122"/>
                <a:ea typeface="微软雅黑" panose="020B0503020204020204" pitchFamily="34" charset="-122"/>
              </a:rPr>
              <a:t>协议。优点：灵活，收敛快，扩展性好</a:t>
            </a:r>
            <a:r>
              <a:rPr lang="en-US" altLang="zh-CN" sz="1200" b="1">
                <a:solidFill>
                  <a:srgbClr val="323F4F"/>
                </a:solidFill>
                <a:latin typeface="微软雅黑" panose="020B0503020204020204" pitchFamily="34" charset="-122"/>
                <a:ea typeface="微软雅黑" panose="020B0503020204020204" pitchFamily="34" charset="-122"/>
              </a:rPr>
              <a:t>......</a:t>
            </a:r>
            <a:endParaRPr lang="en-US" altLang="zh-CN" sz="1200" b="1">
              <a:solidFill>
                <a:srgbClr val="323F4F"/>
              </a:solidFill>
              <a:latin typeface="微软雅黑" panose="020B0503020204020204" pitchFamily="34" charset="-122"/>
              <a:ea typeface="微软雅黑" panose="020B0503020204020204" pitchFamily="34" charset="-122"/>
            </a:endParaRPr>
          </a:p>
          <a:p>
            <a:pPr indent="0" fontAlgn="auto">
              <a:lnSpc>
                <a:spcPct val="150000"/>
              </a:lnSpc>
            </a:pPr>
            <a:r>
              <a:rPr lang="zh-CN" altLang="en-US" sz="1200" b="1">
                <a:solidFill>
                  <a:srgbClr val="323F4F"/>
                </a:solidFill>
                <a:latin typeface="微软雅黑" panose="020B0503020204020204" pitchFamily="34" charset="-122"/>
                <a:ea typeface="微软雅黑" panose="020B0503020204020204" pitchFamily="34" charset="-122"/>
              </a:rPr>
              <a:t>（</a:t>
            </a:r>
            <a:r>
              <a:rPr lang="en-US" altLang="zh-CN" sz="1200" b="1">
                <a:solidFill>
                  <a:srgbClr val="323F4F"/>
                </a:solidFill>
                <a:latin typeface="微软雅黑" panose="020B0503020204020204" pitchFamily="34" charset="-122"/>
                <a:ea typeface="微软雅黑" panose="020B0503020204020204" pitchFamily="34" charset="-122"/>
              </a:rPr>
              <a:t>2</a:t>
            </a:r>
            <a:r>
              <a:rPr lang="zh-CN" altLang="en-US" sz="1200" b="1">
                <a:solidFill>
                  <a:srgbClr val="323F4F"/>
                </a:solidFill>
                <a:latin typeface="微软雅黑" panose="020B0503020204020204" pitchFamily="34" charset="-122"/>
                <a:ea typeface="微软雅黑" panose="020B0503020204020204" pitchFamily="34" charset="-122"/>
              </a:rPr>
              <a:t>）</a:t>
            </a:r>
            <a:r>
              <a:rPr lang="en-US" altLang="zh-CN" sz="1200" b="1">
                <a:solidFill>
                  <a:srgbClr val="323F4F"/>
                </a:solidFill>
                <a:latin typeface="微软雅黑" panose="020B0503020204020204" pitchFamily="34" charset="-122"/>
                <a:ea typeface="微软雅黑" panose="020B0503020204020204" pitchFamily="34" charset="-122"/>
              </a:rPr>
              <a:t>Dijkstra</a:t>
            </a:r>
            <a:r>
              <a:rPr lang="zh-CN" altLang="en-US" sz="1200" b="1">
                <a:solidFill>
                  <a:srgbClr val="323F4F"/>
                </a:solidFill>
                <a:latin typeface="微软雅黑" panose="020B0503020204020204" pitchFamily="34" charset="-122"/>
                <a:ea typeface="微软雅黑" panose="020B0503020204020204" pitchFamily="34" charset="-122"/>
              </a:rPr>
              <a:t>算法。（此处不展开描述）</a:t>
            </a:r>
            <a:r>
              <a:rPr lang="en-US" altLang="zh-CN" sz="1200" b="1">
                <a:solidFill>
                  <a:srgbClr val="323F4F"/>
                </a:solidFill>
                <a:latin typeface="微软雅黑" panose="020B0503020204020204" pitchFamily="34" charset="-122"/>
                <a:ea typeface="微软雅黑" panose="020B0503020204020204" pitchFamily="34" charset="-122"/>
              </a:rPr>
              <a:t> </a:t>
            </a:r>
            <a:r>
              <a:rPr lang="zh-CN" altLang="en-US" sz="1200" b="1">
                <a:solidFill>
                  <a:srgbClr val="323F4F"/>
                </a:solidFill>
                <a:latin typeface="微软雅黑" panose="020B0503020204020204" pitchFamily="34" charset="-122"/>
                <a:ea typeface="微软雅黑" panose="020B0503020204020204" pitchFamily="34" charset="-122"/>
              </a:rPr>
              <a:t>时间复杂度</a:t>
            </a:r>
            <a:r>
              <a:rPr lang="en-US" altLang="zh-CN" sz="1200" b="1">
                <a:solidFill>
                  <a:srgbClr val="323F4F"/>
                </a:solidFill>
                <a:latin typeface="微软雅黑" panose="020B0503020204020204" pitchFamily="34" charset="-122"/>
                <a:ea typeface="微软雅黑" panose="020B0503020204020204" pitchFamily="34" charset="-122"/>
              </a:rPr>
              <a:t>             </a:t>
            </a:r>
            <a:r>
              <a:rPr lang="zh-CN" altLang="en-US" sz="1200" b="1">
                <a:solidFill>
                  <a:srgbClr val="323F4F"/>
                </a:solidFill>
                <a:latin typeface="微软雅黑" panose="020B0503020204020204" pitchFamily="34" charset="-122"/>
                <a:ea typeface="微软雅黑" panose="020B0503020204020204" pitchFamily="34" charset="-122"/>
              </a:rPr>
              <a:t>。</a:t>
            </a:r>
            <a:endParaRPr lang="en-US" altLang="zh-CN" sz="1200" b="1">
              <a:solidFill>
                <a:srgbClr val="323F4F"/>
              </a:solidFill>
              <a:latin typeface="微软雅黑" panose="020B0503020204020204" pitchFamily="34" charset="-122"/>
              <a:ea typeface="微软雅黑" panose="020B0503020204020204" pitchFamily="34" charset="-122"/>
            </a:endParaRPr>
          </a:p>
          <a:p>
            <a:pPr indent="0" fontAlgn="auto">
              <a:lnSpc>
                <a:spcPct val="150000"/>
              </a:lnSpc>
            </a:pPr>
            <a:r>
              <a:rPr lang="zh-CN" altLang="en-US" sz="1200" b="1">
                <a:solidFill>
                  <a:srgbClr val="323F4F"/>
                </a:solidFill>
                <a:latin typeface="微软雅黑" panose="020B0503020204020204" pitchFamily="34" charset="-122"/>
                <a:ea typeface="微软雅黑" panose="020B0503020204020204" pitchFamily="34" charset="-122"/>
              </a:rPr>
              <a:t>（</a:t>
            </a:r>
            <a:r>
              <a:rPr lang="en-US" altLang="zh-CN" sz="1200" b="1">
                <a:solidFill>
                  <a:srgbClr val="323F4F"/>
                </a:solidFill>
                <a:latin typeface="微软雅黑" panose="020B0503020204020204" pitchFamily="34" charset="-122"/>
                <a:ea typeface="微软雅黑" panose="020B0503020204020204" pitchFamily="34" charset="-122"/>
              </a:rPr>
              <a:t>3</a:t>
            </a:r>
            <a:r>
              <a:rPr lang="zh-CN" altLang="en-US" sz="1200" b="1">
                <a:solidFill>
                  <a:srgbClr val="323F4F"/>
                </a:solidFill>
                <a:latin typeface="微软雅黑" panose="020B0503020204020204" pitchFamily="34" charset="-122"/>
                <a:ea typeface="微软雅黑" panose="020B0503020204020204" pitchFamily="34" charset="-122"/>
              </a:rPr>
              <a:t>）</a:t>
            </a:r>
            <a:r>
              <a:rPr lang="en-US" altLang="zh-CN" sz="1200" b="1">
                <a:solidFill>
                  <a:srgbClr val="323F4F"/>
                </a:solidFill>
                <a:latin typeface="微软雅黑" panose="020B0503020204020204" pitchFamily="34" charset="-122"/>
                <a:ea typeface="微软雅黑" panose="020B0503020204020204" pitchFamily="34" charset="-122"/>
              </a:rPr>
              <a:t>BGP</a:t>
            </a:r>
            <a:r>
              <a:rPr lang="zh-CN" altLang="en-US" sz="1200" b="1">
                <a:solidFill>
                  <a:srgbClr val="323F4F"/>
                </a:solidFill>
                <a:latin typeface="微软雅黑" panose="020B0503020204020204" pitchFamily="34" charset="-122"/>
                <a:ea typeface="微软雅黑" panose="020B0503020204020204" pitchFamily="34" charset="-122"/>
              </a:rPr>
              <a:t>，封装到</a:t>
            </a:r>
            <a:r>
              <a:rPr lang="en-US" altLang="zh-CN" sz="1200" b="1">
                <a:solidFill>
                  <a:srgbClr val="323F4F"/>
                </a:solidFill>
                <a:latin typeface="微软雅黑" panose="020B0503020204020204" pitchFamily="34" charset="-122"/>
                <a:ea typeface="微软雅黑" panose="020B0503020204020204" pitchFamily="34" charset="-122"/>
              </a:rPr>
              <a:t>TCP</a:t>
            </a:r>
            <a:r>
              <a:rPr lang="zh-CN" altLang="en-US" sz="1200" b="1">
                <a:solidFill>
                  <a:srgbClr val="323F4F"/>
                </a:solidFill>
                <a:latin typeface="微软雅黑" panose="020B0503020204020204" pitchFamily="34" charset="-122"/>
                <a:ea typeface="微软雅黑" panose="020B0503020204020204" pitchFamily="34" charset="-122"/>
              </a:rPr>
              <a:t>数据报中。</a:t>
            </a:r>
            <a:endParaRPr lang="zh-CN" altLang="en-US" sz="1200" b="1">
              <a:solidFill>
                <a:srgbClr val="323F4F"/>
              </a:solidFill>
              <a:latin typeface="微软雅黑" panose="020B0503020204020204" pitchFamily="34" charset="-122"/>
              <a:ea typeface="微软雅黑" panose="020B0503020204020204" pitchFamily="34" charset="-122"/>
            </a:endParaRPr>
          </a:p>
        </p:txBody>
      </p:sp>
      <p:graphicFrame>
        <p:nvGraphicFramePr>
          <p:cNvPr id="16" name="对象 15"/>
          <p:cNvGraphicFramePr>
            <a:graphicFrameLocks noChangeAspect="1"/>
          </p:cNvGraphicFramePr>
          <p:nvPr/>
        </p:nvGraphicFramePr>
        <p:xfrm>
          <a:off x="10285095" y="5811520"/>
          <a:ext cx="513080" cy="275590"/>
        </p:xfrm>
        <a:graphic>
          <a:graphicData uri="http://schemas.openxmlformats.org/presentationml/2006/ole">
            <mc:AlternateContent xmlns:mc="http://schemas.openxmlformats.org/markup-compatibility/2006">
              <mc:Choice xmlns:v="urn:schemas-microsoft-com:vml" Requires="v">
                <p:oleObj spid="_x0000_s5" name="AxMath" r:id="rId11" imgW="476885" imgH="257175" progId="Equation.AxMath">
                  <p:embed/>
                </p:oleObj>
              </mc:Choice>
              <mc:Fallback>
                <p:oleObj name="AxMath" r:id="rId11" imgW="476885" imgH="257175" progId="Equation.AxMath">
                  <p:embed/>
                  <p:pic>
                    <p:nvPicPr>
                      <p:cNvPr id="0" name="对象 11"/>
                      <p:cNvPicPr/>
                      <p:nvPr/>
                    </p:nvPicPr>
                    <p:blipFill>
                      <a:blip r:embed="rId12"/>
                      <a:stretch>
                        <a:fillRect/>
                      </a:stretch>
                    </p:blipFill>
                    <p:spPr>
                      <a:xfrm>
                        <a:off x="10285095" y="5811520"/>
                        <a:ext cx="513080" cy="27559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27" grpId="0"/>
      <p:bldP spid="12" grpId="1"/>
      <p:bldP spid="13" grpId="1" animBg="1"/>
      <p:bldP spid="2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rot="2700000">
            <a:off x="10980310" y="3292048"/>
            <a:ext cx="2423380" cy="242338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16" h="3816">
                <a:moveTo>
                  <a:pt x="0" y="0"/>
                </a:moveTo>
                <a:lnTo>
                  <a:pt x="3816" y="3816"/>
                </a:lnTo>
                <a:lnTo>
                  <a:pt x="0" y="3816"/>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5"/>
          <p:cNvSpPr/>
          <p:nvPr/>
        </p:nvSpPr>
        <p:spPr>
          <a:xfrm rot="2700000">
            <a:off x="10373199" y="3672266"/>
            <a:ext cx="2405189"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788" h="6531">
                <a:moveTo>
                  <a:pt x="0" y="0"/>
                </a:moveTo>
                <a:lnTo>
                  <a:pt x="3788" y="3788"/>
                </a:lnTo>
                <a:lnTo>
                  <a:pt x="1044"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10"/>
          <p:cNvSpPr/>
          <p:nvPr/>
        </p:nvSpPr>
        <p:spPr>
          <a:xfrm rot="2700000" flipH="1" flipV="1">
            <a:off x="-658038" y="-981454"/>
            <a:ext cx="2434823"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34" h="6531">
                <a:moveTo>
                  <a:pt x="0" y="0"/>
                </a:moveTo>
                <a:lnTo>
                  <a:pt x="3834" y="3834"/>
                </a:lnTo>
                <a:lnTo>
                  <a:pt x="1138"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27"/>
          <p:cNvSpPr/>
          <p:nvPr/>
        </p:nvSpPr>
        <p:spPr>
          <a:xfrm>
            <a:off x="10288837" y="4263957"/>
            <a:ext cx="1903163" cy="2540068"/>
          </a:xfrm>
          <a:custGeom>
            <a:avLst/>
            <a:gdLst/>
            <a:ahLst/>
            <a:cxnLst>
              <a:cxn ang="3">
                <a:pos x="hc" y="t"/>
              </a:cxn>
              <a:cxn ang="cd2">
                <a:pos x="l" y="vc"/>
              </a:cxn>
              <a:cxn ang="cd4">
                <a:pos x="hc" y="b"/>
              </a:cxn>
              <a:cxn ang="0">
                <a:pos x="r" y="vc"/>
              </a:cxn>
            </a:cxnLst>
            <a:rect l="l" t="t" r="r" b="b"/>
            <a:pathLst>
              <a:path w="2997" h="4000">
                <a:moveTo>
                  <a:pt x="2997" y="0"/>
                </a:moveTo>
                <a:lnTo>
                  <a:pt x="2997" y="4000"/>
                </a:lnTo>
                <a:lnTo>
                  <a:pt x="1003" y="4000"/>
                </a:lnTo>
                <a:lnTo>
                  <a:pt x="0" y="2997"/>
                </a:lnTo>
                <a:lnTo>
                  <a:pt x="2997"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53"/>
          <p:cNvSpPr/>
          <p:nvPr/>
        </p:nvSpPr>
        <p:spPr>
          <a:xfrm>
            <a:off x="-29210" y="-31115"/>
            <a:ext cx="1816803" cy="1639266"/>
          </a:xfrm>
          <a:custGeom>
            <a:avLst/>
            <a:gdLst/>
            <a:ahLst/>
            <a:cxnLst>
              <a:cxn ang="3">
                <a:pos x="hc" y="t"/>
              </a:cxn>
              <a:cxn ang="cd2">
                <a:pos x="l" y="vc"/>
              </a:cxn>
              <a:cxn ang="cd4">
                <a:pos x="hc" y="b"/>
              </a:cxn>
              <a:cxn ang="0">
                <a:pos x="r" y="vc"/>
              </a:cxn>
            </a:cxnLst>
            <a:rect l="l" t="t" r="r" b="b"/>
            <a:pathLst>
              <a:path w="2861" h="2582">
                <a:moveTo>
                  <a:pt x="0" y="0"/>
                </a:moveTo>
                <a:lnTo>
                  <a:pt x="1739" y="0"/>
                </a:lnTo>
                <a:lnTo>
                  <a:pt x="2861" y="1122"/>
                </a:lnTo>
                <a:lnTo>
                  <a:pt x="1402" y="2582"/>
                </a:lnTo>
                <a:lnTo>
                  <a:pt x="0" y="118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54"/>
          <p:cNvSpPr/>
          <p:nvPr/>
        </p:nvSpPr>
        <p:spPr>
          <a:xfrm>
            <a:off x="-29210" y="718144"/>
            <a:ext cx="890007" cy="1780014"/>
          </a:xfrm>
          <a:custGeom>
            <a:avLst/>
            <a:gdLst/>
            <a:ahLst/>
            <a:cxnLst>
              <a:cxn ang="3">
                <a:pos x="hc" y="t"/>
              </a:cxn>
              <a:cxn ang="cd2">
                <a:pos x="l" y="vc"/>
              </a:cxn>
              <a:cxn ang="cd4">
                <a:pos x="hc" y="b"/>
              </a:cxn>
              <a:cxn ang="0">
                <a:pos x="r" y="vc"/>
              </a:cxn>
            </a:cxnLst>
            <a:rect l="l" t="t" r="r" b="b"/>
            <a:pathLst>
              <a:path w="1402" h="2803">
                <a:moveTo>
                  <a:pt x="0" y="0"/>
                </a:moveTo>
                <a:lnTo>
                  <a:pt x="1402" y="1402"/>
                </a:lnTo>
                <a:lnTo>
                  <a:pt x="0" y="280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55"/>
          <p:cNvSpPr/>
          <p:nvPr/>
        </p:nvSpPr>
        <p:spPr>
          <a:xfrm>
            <a:off x="-29210" y="1608151"/>
            <a:ext cx="1626593" cy="2363180"/>
          </a:xfrm>
          <a:custGeom>
            <a:avLst/>
            <a:gdLst/>
            <a:ahLst/>
            <a:cxnLst>
              <a:cxn ang="3">
                <a:pos x="hc" y="t"/>
              </a:cxn>
              <a:cxn ang="cd2">
                <a:pos x="l" y="vc"/>
              </a:cxn>
              <a:cxn ang="cd4">
                <a:pos x="hc" y="b"/>
              </a:cxn>
              <a:cxn ang="0">
                <a:pos x="r" y="vc"/>
              </a:cxn>
            </a:cxnLst>
            <a:rect l="l" t="t" r="r" b="b"/>
            <a:pathLst>
              <a:path w="2562" h="3722">
                <a:moveTo>
                  <a:pt x="1402" y="0"/>
                </a:moveTo>
                <a:lnTo>
                  <a:pt x="2562" y="1160"/>
                </a:lnTo>
                <a:lnTo>
                  <a:pt x="0" y="3722"/>
                </a:lnTo>
                <a:lnTo>
                  <a:pt x="0" y="1402"/>
                </a:lnTo>
                <a:lnTo>
                  <a:pt x="140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文本框 26"/>
          <p:cNvSpPr txBox="1"/>
          <p:nvPr/>
        </p:nvSpPr>
        <p:spPr>
          <a:xfrm>
            <a:off x="2576544" y="3913088"/>
            <a:ext cx="728357" cy="398780"/>
          </a:xfrm>
          <a:prstGeom prst="rect">
            <a:avLst/>
          </a:prstGeom>
          <a:noFill/>
          <a:ln>
            <a:noFill/>
          </a:ln>
        </p:spPr>
        <p:txBody>
          <a:bodyPr wrap="square" rtlCol="0">
            <a:spAutoFit/>
          </a:bodyPr>
          <a:lstStyle/>
          <a:p>
            <a:pPr algn="ctr"/>
            <a:r>
              <a:rPr lang="en-US" altLang="zh-CN" sz="2000" dirty="0">
                <a:solidFill>
                  <a:schemeClr val="bg1"/>
                </a:solidFill>
                <a:latin typeface="Times New Roman" panose="02020603050405020304" charset="0"/>
                <a:ea typeface="微软雅黑" panose="020B0503020204020204" pitchFamily="34" charset="-122"/>
              </a:rPr>
              <a:t>01</a:t>
            </a:r>
            <a:endParaRPr lang="en-US" altLang="zh-CN" sz="2000" dirty="0">
              <a:solidFill>
                <a:schemeClr val="bg1"/>
              </a:solidFill>
              <a:latin typeface="Times New Roman" panose="02020603050405020304" charset="0"/>
              <a:ea typeface="微软雅黑" panose="020B0503020204020204" pitchFamily="34" charset="-122"/>
            </a:endParaRPr>
          </a:p>
        </p:txBody>
      </p:sp>
      <p:grpSp>
        <p:nvGrpSpPr>
          <p:cNvPr id="45" name="组合 44"/>
          <p:cNvGrpSpPr/>
          <p:nvPr/>
        </p:nvGrpSpPr>
        <p:grpSpPr>
          <a:xfrm>
            <a:off x="2962277" y="2186980"/>
            <a:ext cx="6268085" cy="1896885"/>
            <a:chOff x="3051177" y="3434660"/>
            <a:chExt cx="6268085" cy="1896885"/>
          </a:xfrm>
        </p:grpSpPr>
        <p:sp>
          <p:nvSpPr>
            <p:cNvPr id="46" name="文本框 45"/>
            <p:cNvSpPr txBox="1"/>
            <p:nvPr/>
          </p:nvSpPr>
          <p:spPr>
            <a:xfrm>
              <a:off x="5280461" y="3434660"/>
              <a:ext cx="1612072"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3200" b="1" spc="300" dirty="0">
                  <a:solidFill>
                    <a:schemeClr val="accent1"/>
                  </a:solidFill>
                  <a:latin typeface="Times New Roman" panose="02020603050405020304" charset="0"/>
                  <a:ea typeface="微软雅黑" panose="020B0503020204020204" pitchFamily="34" charset="-122"/>
                </a:rPr>
                <a:t>02</a:t>
              </a:r>
              <a:endParaRPr lang="en-US" altLang="zh-CN" sz="3200" b="1" spc="300" dirty="0">
                <a:solidFill>
                  <a:schemeClr val="accent1"/>
                </a:solidFill>
                <a:latin typeface="Times New Roman" panose="02020603050405020304" charset="0"/>
                <a:ea typeface="微软雅黑" panose="020B0503020204020204" pitchFamily="34" charset="-122"/>
              </a:endParaRPr>
            </a:p>
          </p:txBody>
        </p:sp>
        <p:cxnSp>
          <p:nvCxnSpPr>
            <p:cNvPr id="47" name="直接连接符 46"/>
            <p:cNvCxnSpPr/>
            <p:nvPr/>
          </p:nvCxnSpPr>
          <p:spPr>
            <a:xfrm>
              <a:off x="6444967" y="3888144"/>
              <a:ext cx="17693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77642" y="3888144"/>
              <a:ext cx="165301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7642" y="5331545"/>
              <a:ext cx="423671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051177" y="4317945"/>
              <a:ext cx="6268085" cy="768350"/>
            </a:xfrm>
            <a:prstGeom prst="rect">
              <a:avLst/>
            </a:prstGeom>
            <a:noFill/>
          </p:spPr>
          <p:txBody>
            <a:bodyPr vert="horz" wrap="square" rtlCol="0">
              <a:spAutoFit/>
            </a:bodyPr>
            <a:lstStyle/>
            <a:p>
              <a:pPr algn="ctr"/>
              <a:r>
                <a:rPr lang="zh-CN" altLang="en-US" sz="4400" b="1" spc="600" dirty="0">
                  <a:solidFill>
                    <a:schemeClr val="accent1"/>
                  </a:solidFill>
                  <a:latin typeface="Times New Roman" panose="02020603050405020304" charset="0"/>
                  <a:ea typeface="微软雅黑" panose="020B0503020204020204" pitchFamily="34" charset="-122"/>
                </a:rPr>
                <a:t>数据链路层</a:t>
              </a:r>
              <a:endParaRPr lang="zh-CN" altLang="en-US" sz="4400" b="1" spc="600" dirty="0">
                <a:solidFill>
                  <a:schemeClr val="accent1"/>
                </a:solidFill>
                <a:latin typeface="Times New Roman" panose="02020603050405020304" charset="0"/>
                <a:ea typeface="微软雅黑" panose="020B0503020204020204" pitchFamily="34" charset="-122"/>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6425" y="352425"/>
            <a:ext cx="619061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2.1 </a:t>
            </a:r>
            <a:r>
              <a:rPr lang="zh-CN" sz="2800" b="1" dirty="0">
                <a:solidFill>
                  <a:schemeClr val="accent1"/>
                </a:solidFill>
                <a:latin typeface="Times New Roman" panose="02020603050405020304" charset="0"/>
                <a:ea typeface="微软雅黑" panose="020B0503020204020204" pitchFamily="34" charset="-122"/>
              </a:rPr>
              <a:t>数据链路层</a:t>
            </a:r>
            <a:r>
              <a:rPr lang="en-US" altLang="zh-CN" sz="2800" b="1" dirty="0">
                <a:solidFill>
                  <a:schemeClr val="accent1"/>
                </a:solidFill>
                <a:latin typeface="Times New Roman" panose="02020603050405020304" charset="0"/>
                <a:ea typeface="微软雅黑" panose="020B0503020204020204" pitchFamily="34" charset="-122"/>
              </a:rPr>
              <a:t>——</a:t>
            </a:r>
            <a:r>
              <a:rPr lang="zh-CN" altLang="en-US" sz="2800" b="1" dirty="0">
                <a:solidFill>
                  <a:schemeClr val="accent1"/>
                </a:solidFill>
                <a:latin typeface="Times New Roman" panose="02020603050405020304" charset="0"/>
                <a:ea typeface="微软雅黑" panose="020B0503020204020204" pitchFamily="34" charset="-122"/>
              </a:rPr>
              <a:t>概述与差错检测</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4" name="文本框 3"/>
          <p:cNvSpPr txBox="1"/>
          <p:nvPr>
            <p:custDataLst>
              <p:tags r:id="rId1"/>
            </p:custDataLst>
          </p:nvPr>
        </p:nvSpPr>
        <p:spPr>
          <a:xfrm>
            <a:off x="512445" y="1377315"/>
            <a:ext cx="1833880" cy="688340"/>
          </a:xfrm>
          <a:prstGeom prst="rect">
            <a:avLst/>
          </a:prstGeom>
          <a:noFill/>
        </p:spPr>
        <p:txBody>
          <a:bodyPr wrap="square" rtlCol="0">
            <a:no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数据链路层功能：</a:t>
            </a:r>
            <a:endParaRPr lang="zh-CN"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2295525" y="1377315"/>
            <a:ext cx="9420225" cy="1198880"/>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在物理层提供服务的基础上向网络层提供服务，主要作用是加强物理层传输原始比特流的功能，将物理层可能出错的物理链接改造为逻辑上无差错的数据链路。数据链路层负责通过一条链路从一个结点向另一个</a:t>
            </a:r>
            <a:r>
              <a:rPr lang="zh-CN" sz="1600" b="1">
                <a:solidFill>
                  <a:srgbClr val="FF0000"/>
                </a:solidFill>
                <a:latin typeface="微软雅黑" panose="020B0503020204020204" pitchFamily="34" charset="-122"/>
                <a:ea typeface="微软雅黑" panose="020B0503020204020204" pitchFamily="34" charset="-122"/>
                <a:sym typeface="+mn-ea"/>
              </a:rPr>
              <a:t>物理链路直接相连的相邻结点</a:t>
            </a:r>
            <a:r>
              <a:rPr lang="zh-CN" sz="1600" b="1">
                <a:solidFill>
                  <a:srgbClr val="323F4F"/>
                </a:solidFill>
                <a:latin typeface="微软雅黑" panose="020B0503020204020204" pitchFamily="34" charset="-122"/>
                <a:ea typeface="微软雅黑" panose="020B0503020204020204" pitchFamily="34" charset="-122"/>
                <a:sym typeface="+mn-ea"/>
              </a:rPr>
              <a:t>传送数据报，具有</a:t>
            </a:r>
            <a:r>
              <a:rPr lang="zh-CN" sz="1600" b="1">
                <a:solidFill>
                  <a:srgbClr val="FF0000"/>
                </a:solidFill>
                <a:latin typeface="微软雅黑" panose="020B0503020204020204" pitchFamily="34" charset="-122"/>
                <a:ea typeface="微软雅黑" panose="020B0503020204020204" pitchFamily="34" charset="-122"/>
                <a:sym typeface="+mn-ea"/>
              </a:rPr>
              <a:t>流量控制、差错控制、访问接入控制</a:t>
            </a:r>
            <a:r>
              <a:rPr lang="zh-CN" sz="1600" b="1">
                <a:solidFill>
                  <a:srgbClr val="323F4F"/>
                </a:solidFill>
                <a:latin typeface="微软雅黑" panose="020B0503020204020204" pitchFamily="34" charset="-122"/>
                <a:ea typeface="微软雅黑" panose="020B0503020204020204" pitchFamily="34" charset="-122"/>
                <a:sym typeface="+mn-ea"/>
              </a:rPr>
              <a:t>的功能。</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7" name="文本框 6"/>
          <p:cNvSpPr txBox="1"/>
          <p:nvPr>
            <p:custDataLst>
              <p:tags r:id="rId2"/>
            </p:custDataLst>
          </p:nvPr>
        </p:nvSpPr>
        <p:spPr>
          <a:xfrm>
            <a:off x="512445" y="2870200"/>
            <a:ext cx="1242060" cy="575945"/>
          </a:xfrm>
          <a:prstGeom prst="rect">
            <a:avLst/>
          </a:prstGeom>
          <a:noFill/>
        </p:spPr>
        <p:txBody>
          <a:bodyPr wrap="square" rtlCol="0">
            <a:no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差错控制：</a:t>
            </a:r>
            <a:endParaRPr lang="zh-CN"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9" name="文本框 8"/>
          <p:cNvSpPr txBox="1"/>
          <p:nvPr>
            <p:custDataLst>
              <p:tags r:id="rId3"/>
            </p:custDataLst>
          </p:nvPr>
        </p:nvSpPr>
        <p:spPr>
          <a:xfrm>
            <a:off x="1612900" y="2870200"/>
            <a:ext cx="6965950" cy="1198880"/>
          </a:xfrm>
          <a:prstGeom prst="rect">
            <a:avLst/>
          </a:prstGeom>
          <a:noFill/>
        </p:spPr>
        <p:txBody>
          <a:bodyPr wrap="square" rtlCol="0" anchor="t">
            <a:spAutoFit/>
          </a:bodyPr>
          <a:p>
            <a:pPr fontAlgn="auto">
              <a:lnSpc>
                <a:spcPct val="150000"/>
              </a:lnSpc>
            </a:pPr>
            <a:r>
              <a:rPr lang="en-US" altLang="zh-CN" sz="1600" b="1">
                <a:solidFill>
                  <a:srgbClr val="323F4F"/>
                </a:solidFill>
                <a:latin typeface="微软雅黑" panose="020B0503020204020204" pitchFamily="34" charset="-122"/>
                <a:ea typeface="微软雅黑" panose="020B0503020204020204" pitchFamily="34" charset="-122"/>
                <a:sym typeface="+mn-ea"/>
              </a:rPr>
              <a:t>· </a:t>
            </a:r>
            <a:r>
              <a:rPr lang="zh-CN" altLang="en-US" sz="1600" b="1">
                <a:solidFill>
                  <a:srgbClr val="323F4F"/>
                </a:solidFill>
                <a:latin typeface="微软雅黑" panose="020B0503020204020204" pitchFamily="34" charset="-122"/>
                <a:ea typeface="微软雅黑" panose="020B0503020204020204" pitchFamily="34" charset="-122"/>
                <a:sym typeface="+mn-ea"/>
              </a:rPr>
              <a:t>编码的汉明距离</a:t>
            </a:r>
            <a:r>
              <a:rPr lang="en-US" altLang="zh-CN" sz="1600" b="1">
                <a:solidFill>
                  <a:srgbClr val="323F4F"/>
                </a:solidFill>
                <a:latin typeface="微软雅黑" panose="020B0503020204020204" pitchFamily="34" charset="-122"/>
                <a:ea typeface="微软雅黑" panose="020B0503020204020204" pitchFamily="34" charset="-122"/>
                <a:sym typeface="+mn-ea"/>
              </a:rPr>
              <a:t>d</a:t>
            </a:r>
            <a:r>
              <a:rPr lang="zh-CN" altLang="en-US" sz="1600" b="1">
                <a:solidFill>
                  <a:srgbClr val="323F4F"/>
                </a:solidFill>
                <a:latin typeface="微软雅黑" panose="020B0503020204020204" pitchFamily="34" charset="-122"/>
                <a:ea typeface="微软雅黑" panose="020B0503020204020204" pitchFamily="34" charset="-122"/>
                <a:sym typeface="+mn-ea"/>
              </a:rPr>
              <a:t>：</a:t>
            </a:r>
            <a:r>
              <a:rPr lang="en-US" altLang="zh-CN" sz="1600" b="1">
                <a:solidFill>
                  <a:srgbClr val="323F4F"/>
                </a:solidFill>
                <a:latin typeface="微软雅黑" panose="020B0503020204020204" pitchFamily="34" charset="-122"/>
                <a:ea typeface="微软雅黑" panose="020B0503020204020204" pitchFamily="34" charset="-122"/>
                <a:sym typeface="+mn-ea"/>
              </a:rPr>
              <a:t>n</a:t>
            </a:r>
            <a:r>
              <a:rPr lang="zh-CN" altLang="en-US" sz="1600" b="1">
                <a:solidFill>
                  <a:srgbClr val="323F4F"/>
                </a:solidFill>
                <a:latin typeface="微软雅黑" panose="020B0503020204020204" pitchFamily="34" charset="-122"/>
                <a:ea typeface="微软雅黑" panose="020B0503020204020204" pitchFamily="34" charset="-122"/>
                <a:sym typeface="+mn-ea"/>
              </a:rPr>
              <a:t>位编码中任意两个码字至少有</a:t>
            </a:r>
            <a:r>
              <a:rPr lang="en-US" altLang="zh-CN" sz="1600" b="1">
                <a:solidFill>
                  <a:srgbClr val="323F4F"/>
                </a:solidFill>
                <a:latin typeface="微软雅黑" panose="020B0503020204020204" pitchFamily="34" charset="-122"/>
                <a:ea typeface="微软雅黑" panose="020B0503020204020204" pitchFamily="34" charset="-122"/>
                <a:sym typeface="+mn-ea"/>
              </a:rPr>
              <a:t>d</a:t>
            </a:r>
            <a:r>
              <a:rPr lang="zh-CN" altLang="en-US" sz="1600" b="1">
                <a:solidFill>
                  <a:srgbClr val="323F4F"/>
                </a:solidFill>
                <a:latin typeface="微软雅黑" panose="020B0503020204020204" pitchFamily="34" charset="-122"/>
                <a:ea typeface="微软雅黑" panose="020B0503020204020204" pitchFamily="34" charset="-122"/>
                <a:sym typeface="+mn-ea"/>
              </a:rPr>
              <a:t>位不同。</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a:p>
            <a:pPr fontAlgn="auto">
              <a:lnSpc>
                <a:spcPct val="150000"/>
              </a:lnSpc>
            </a:pPr>
            <a:r>
              <a:rPr lang="en-US" altLang="zh-CN" sz="1600" b="1">
                <a:solidFill>
                  <a:srgbClr val="323F4F"/>
                </a:solidFill>
                <a:latin typeface="微软雅黑" panose="020B0503020204020204" pitchFamily="34" charset="-122"/>
                <a:ea typeface="微软雅黑" panose="020B0503020204020204" pitchFamily="34" charset="-122"/>
                <a:sym typeface="+mn-ea"/>
              </a:rPr>
              <a:t>· </a:t>
            </a:r>
            <a:r>
              <a:rPr lang="zh-CN" altLang="en-US" sz="1600" b="1">
                <a:solidFill>
                  <a:srgbClr val="323F4F"/>
                </a:solidFill>
                <a:latin typeface="微软雅黑" panose="020B0503020204020204" pitchFamily="34" charset="-122"/>
                <a:ea typeface="微软雅黑" panose="020B0503020204020204" pitchFamily="34" charset="-122"/>
                <a:sym typeface="+mn-ea"/>
              </a:rPr>
              <a:t>对于检错码：若想要</a:t>
            </a:r>
            <a:r>
              <a:rPr lang="zh-CN" altLang="en-US" sz="1600" b="1">
                <a:solidFill>
                  <a:srgbClr val="FF0000"/>
                </a:solidFill>
                <a:latin typeface="微软雅黑" panose="020B0503020204020204" pitchFamily="34" charset="-122"/>
                <a:ea typeface="微软雅黑" panose="020B0503020204020204" pitchFamily="34" charset="-122"/>
                <a:sym typeface="+mn-ea"/>
              </a:rPr>
              <a:t>检测</a:t>
            </a:r>
            <a:r>
              <a:rPr lang="en-US" altLang="zh-CN" sz="1600" b="1">
                <a:solidFill>
                  <a:srgbClr val="323F4F"/>
                </a:solidFill>
                <a:latin typeface="微软雅黑" panose="020B0503020204020204" pitchFamily="34" charset="-122"/>
                <a:ea typeface="微软雅黑" panose="020B0503020204020204" pitchFamily="34" charset="-122"/>
                <a:sym typeface="+mn-ea"/>
              </a:rPr>
              <a:t>r</a:t>
            </a:r>
            <a:r>
              <a:rPr lang="zh-CN" altLang="en-US" sz="1600" b="1">
                <a:solidFill>
                  <a:srgbClr val="323F4F"/>
                </a:solidFill>
                <a:latin typeface="微软雅黑" panose="020B0503020204020204" pitchFamily="34" charset="-122"/>
                <a:ea typeface="微软雅黑" panose="020B0503020204020204" pitchFamily="34" charset="-122"/>
                <a:sym typeface="+mn-ea"/>
              </a:rPr>
              <a:t>位的差错，则需要满足的关系式为</a:t>
            </a:r>
            <a:r>
              <a:rPr lang="en-US" altLang="zh-CN" sz="1600" b="1">
                <a:solidFill>
                  <a:srgbClr val="323F4F"/>
                </a:solidFill>
                <a:latin typeface="微软雅黑" panose="020B0503020204020204" pitchFamily="34" charset="-122"/>
                <a:ea typeface="微软雅黑" panose="020B0503020204020204" pitchFamily="34" charset="-122"/>
                <a:sym typeface="+mn-ea"/>
              </a:rPr>
              <a:t>              </a:t>
            </a:r>
            <a:r>
              <a:rPr lang="zh-CN" altLang="en-US" sz="1600" b="1">
                <a:solidFill>
                  <a:srgbClr val="323F4F"/>
                </a:solidFill>
                <a:latin typeface="微软雅黑" panose="020B0503020204020204" pitchFamily="34" charset="-122"/>
                <a:ea typeface="微软雅黑" panose="020B0503020204020204" pitchFamily="34" charset="-122"/>
                <a:sym typeface="+mn-ea"/>
              </a:rPr>
              <a:t>。</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a:p>
            <a:pPr fontAlgn="auto">
              <a:lnSpc>
                <a:spcPct val="150000"/>
              </a:lnSpc>
            </a:pPr>
            <a:r>
              <a:rPr lang="en-US" altLang="zh-CN" sz="1600" b="1">
                <a:solidFill>
                  <a:srgbClr val="323F4F"/>
                </a:solidFill>
                <a:latin typeface="微软雅黑" panose="020B0503020204020204" pitchFamily="34" charset="-122"/>
                <a:ea typeface="微软雅黑" panose="020B0503020204020204" pitchFamily="34" charset="-122"/>
                <a:sym typeface="+mn-ea"/>
              </a:rPr>
              <a:t>· </a:t>
            </a:r>
            <a:r>
              <a:rPr lang="zh-CN" altLang="en-US" sz="1600" b="1">
                <a:solidFill>
                  <a:srgbClr val="323F4F"/>
                </a:solidFill>
                <a:latin typeface="微软雅黑" panose="020B0503020204020204" pitchFamily="34" charset="-122"/>
                <a:ea typeface="微软雅黑" panose="020B0503020204020204" pitchFamily="34" charset="-122"/>
                <a:sym typeface="+mn-ea"/>
              </a:rPr>
              <a:t>对于纠错码：若想要</a:t>
            </a:r>
            <a:r>
              <a:rPr lang="zh-CN" altLang="en-US" sz="1600" b="1">
                <a:solidFill>
                  <a:srgbClr val="FF0000"/>
                </a:solidFill>
                <a:latin typeface="微软雅黑" panose="020B0503020204020204" pitchFamily="34" charset="-122"/>
                <a:ea typeface="微软雅黑" panose="020B0503020204020204" pitchFamily="34" charset="-122"/>
                <a:sym typeface="+mn-ea"/>
              </a:rPr>
              <a:t>纠正</a:t>
            </a:r>
            <a:r>
              <a:rPr lang="en-US" altLang="zh-CN" sz="1600" b="1">
                <a:solidFill>
                  <a:srgbClr val="323F4F"/>
                </a:solidFill>
                <a:latin typeface="微软雅黑" panose="020B0503020204020204" pitchFamily="34" charset="-122"/>
                <a:ea typeface="微软雅黑" panose="020B0503020204020204" pitchFamily="34" charset="-122"/>
                <a:sym typeface="+mn-ea"/>
              </a:rPr>
              <a:t>r</a:t>
            </a:r>
            <a:r>
              <a:rPr lang="zh-CN" altLang="en-US" sz="1600" b="1">
                <a:solidFill>
                  <a:srgbClr val="323F4F"/>
                </a:solidFill>
                <a:latin typeface="微软雅黑" panose="020B0503020204020204" pitchFamily="34" charset="-122"/>
                <a:ea typeface="微软雅黑" panose="020B0503020204020204" pitchFamily="34" charset="-122"/>
                <a:sym typeface="+mn-ea"/>
              </a:rPr>
              <a:t>位的差错，则需要满足的关系式为</a:t>
            </a:r>
            <a:r>
              <a:rPr lang="en-US" altLang="zh-CN" sz="1600" b="1">
                <a:solidFill>
                  <a:srgbClr val="323F4F"/>
                </a:solidFill>
                <a:latin typeface="微软雅黑" panose="020B0503020204020204" pitchFamily="34" charset="-122"/>
                <a:ea typeface="微软雅黑" panose="020B0503020204020204" pitchFamily="34" charset="-122"/>
                <a:sym typeface="+mn-ea"/>
              </a:rPr>
              <a:t>                </a:t>
            </a:r>
            <a:r>
              <a:rPr lang="zh-CN" altLang="en-US" sz="1600" b="1">
                <a:solidFill>
                  <a:srgbClr val="323F4F"/>
                </a:solidFill>
                <a:latin typeface="微软雅黑" panose="020B0503020204020204" pitchFamily="34" charset="-122"/>
                <a:ea typeface="微软雅黑" panose="020B0503020204020204" pitchFamily="34" charset="-122"/>
                <a:sym typeface="+mn-ea"/>
              </a:rPr>
              <a:t>。</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10" name="文本框 9"/>
          <p:cNvSpPr txBox="1"/>
          <p:nvPr>
            <p:custDataLst>
              <p:tags r:id="rId4"/>
            </p:custDataLst>
          </p:nvPr>
        </p:nvSpPr>
        <p:spPr>
          <a:xfrm>
            <a:off x="8395970" y="3115310"/>
            <a:ext cx="3557270" cy="888365"/>
          </a:xfrm>
          <a:prstGeom prst="rect">
            <a:avLst/>
          </a:prstGeom>
          <a:noFill/>
        </p:spPr>
        <p:txBody>
          <a:bodyPr wrap="square" rtlCol="0">
            <a:noAutofit/>
          </a:bodyPr>
          <a:p>
            <a:pPr fontAlgn="auto">
              <a:lnSpc>
                <a:spcPct val="150000"/>
              </a:lnSpc>
            </a:pPr>
            <a:r>
              <a:rPr lang="zh-CN" sz="1200" b="1">
                <a:solidFill>
                  <a:srgbClr val="FF0000"/>
                </a:solidFill>
                <a:latin typeface="微软雅黑" panose="020B0503020204020204" pitchFamily="34" charset="-122"/>
                <a:ea typeface="微软雅黑" panose="020B0503020204020204" pitchFamily="34" charset="-122"/>
                <a:sym typeface="+mn-ea"/>
              </a:rPr>
              <a:t>例：用</a:t>
            </a:r>
            <a:r>
              <a:rPr lang="en-US" altLang="zh-CN" sz="1200" b="1">
                <a:solidFill>
                  <a:srgbClr val="FF0000"/>
                </a:solidFill>
                <a:latin typeface="微软雅黑" panose="020B0503020204020204" pitchFamily="34" charset="-122"/>
                <a:ea typeface="微软雅黑" panose="020B0503020204020204" pitchFamily="34" charset="-122"/>
                <a:sym typeface="+mn-ea"/>
              </a:rPr>
              <a:t>{11111}</a:t>
            </a:r>
            <a:r>
              <a:rPr lang="zh-CN" altLang="en-US" sz="1200" b="1">
                <a:solidFill>
                  <a:srgbClr val="FF0000"/>
                </a:solidFill>
                <a:latin typeface="微软雅黑" panose="020B0503020204020204" pitchFamily="34" charset="-122"/>
                <a:ea typeface="微软雅黑" panose="020B0503020204020204" pitchFamily="34" charset="-122"/>
                <a:sym typeface="+mn-ea"/>
              </a:rPr>
              <a:t>代表</a:t>
            </a:r>
            <a:r>
              <a:rPr lang="en-US" altLang="zh-CN" sz="1200" b="1">
                <a:solidFill>
                  <a:srgbClr val="FF0000"/>
                </a:solidFill>
                <a:latin typeface="微软雅黑" panose="020B0503020204020204" pitchFamily="34" charset="-122"/>
                <a:ea typeface="微软雅黑" panose="020B0503020204020204" pitchFamily="34" charset="-122"/>
                <a:sym typeface="+mn-ea"/>
              </a:rPr>
              <a:t>1</a:t>
            </a:r>
            <a:r>
              <a:rPr lang="zh-CN" altLang="en-US" sz="1200" b="1">
                <a:solidFill>
                  <a:srgbClr val="FF0000"/>
                </a:solidFill>
                <a:latin typeface="微软雅黑" panose="020B0503020204020204" pitchFamily="34" charset="-122"/>
                <a:ea typeface="微软雅黑" panose="020B0503020204020204" pitchFamily="34" charset="-122"/>
                <a:sym typeface="+mn-ea"/>
              </a:rPr>
              <a:t>，</a:t>
            </a:r>
            <a:r>
              <a:rPr lang="en-US" altLang="zh-CN" sz="1200" b="1">
                <a:solidFill>
                  <a:srgbClr val="FF0000"/>
                </a:solidFill>
                <a:latin typeface="微软雅黑" panose="020B0503020204020204" pitchFamily="34" charset="-122"/>
                <a:ea typeface="微软雅黑" panose="020B0503020204020204" pitchFamily="34" charset="-122"/>
                <a:sym typeface="+mn-ea"/>
              </a:rPr>
              <a:t>{00000}</a:t>
            </a:r>
            <a:r>
              <a:rPr lang="zh-CN" altLang="en-US" sz="1200" b="1">
                <a:solidFill>
                  <a:srgbClr val="FF0000"/>
                </a:solidFill>
                <a:latin typeface="微软雅黑" panose="020B0503020204020204" pitchFamily="34" charset="-122"/>
                <a:ea typeface="微软雅黑" panose="020B0503020204020204" pitchFamily="34" charset="-122"/>
                <a:sym typeface="+mn-ea"/>
              </a:rPr>
              <a:t>代表</a:t>
            </a:r>
            <a:r>
              <a:rPr lang="en-US" altLang="zh-CN" sz="1200" b="1">
                <a:solidFill>
                  <a:srgbClr val="FF0000"/>
                </a:solidFill>
                <a:latin typeface="微软雅黑" panose="020B0503020204020204" pitchFamily="34" charset="-122"/>
                <a:ea typeface="微软雅黑" panose="020B0503020204020204" pitchFamily="34" charset="-122"/>
                <a:sym typeface="+mn-ea"/>
              </a:rPr>
              <a:t>0</a:t>
            </a:r>
            <a:r>
              <a:rPr lang="zh-CN" altLang="en-US" sz="1200" b="1">
                <a:solidFill>
                  <a:srgbClr val="FF0000"/>
                </a:solidFill>
                <a:latin typeface="微软雅黑" panose="020B0503020204020204" pitchFamily="34" charset="-122"/>
                <a:ea typeface="微软雅黑" panose="020B0503020204020204" pitchFamily="34" charset="-122"/>
                <a:sym typeface="+mn-ea"/>
              </a:rPr>
              <a:t>，则汉明距离为</a:t>
            </a:r>
            <a:r>
              <a:rPr lang="en-US" altLang="zh-CN" sz="1200" b="1">
                <a:solidFill>
                  <a:srgbClr val="FF0000"/>
                </a:solidFill>
                <a:latin typeface="微软雅黑" panose="020B0503020204020204" pitchFamily="34" charset="-122"/>
                <a:ea typeface="微软雅黑" panose="020B0503020204020204" pitchFamily="34" charset="-122"/>
                <a:sym typeface="+mn-ea"/>
              </a:rPr>
              <a:t>5</a:t>
            </a:r>
            <a:r>
              <a:rPr lang="zh-CN" altLang="en-US" sz="1200" b="1">
                <a:solidFill>
                  <a:srgbClr val="FF0000"/>
                </a:solidFill>
                <a:latin typeface="微软雅黑" panose="020B0503020204020204" pitchFamily="34" charset="-122"/>
                <a:ea typeface="微软雅黑" panose="020B0503020204020204" pitchFamily="34" charset="-122"/>
                <a:sym typeface="+mn-ea"/>
              </a:rPr>
              <a:t>，可以检测</a:t>
            </a:r>
            <a:r>
              <a:rPr lang="en-US" altLang="zh-CN" sz="1200" b="1">
                <a:solidFill>
                  <a:srgbClr val="FF0000"/>
                </a:solidFill>
                <a:latin typeface="微软雅黑" panose="020B0503020204020204" pitchFamily="34" charset="-122"/>
                <a:ea typeface="微软雅黑" panose="020B0503020204020204" pitchFamily="34" charset="-122"/>
                <a:sym typeface="+mn-ea"/>
              </a:rPr>
              <a:t>4</a:t>
            </a:r>
            <a:r>
              <a:rPr lang="zh-CN" altLang="en-US" sz="1200" b="1">
                <a:solidFill>
                  <a:srgbClr val="FF0000"/>
                </a:solidFill>
                <a:latin typeface="微软雅黑" panose="020B0503020204020204" pitchFamily="34" charset="-122"/>
                <a:ea typeface="微软雅黑" panose="020B0503020204020204" pitchFamily="34" charset="-122"/>
                <a:sym typeface="+mn-ea"/>
              </a:rPr>
              <a:t>位的差错，纠正</a:t>
            </a:r>
            <a:r>
              <a:rPr lang="en-US" altLang="zh-CN" sz="1200" b="1">
                <a:solidFill>
                  <a:srgbClr val="FF0000"/>
                </a:solidFill>
                <a:latin typeface="微软雅黑" panose="020B0503020204020204" pitchFamily="34" charset="-122"/>
                <a:ea typeface="微软雅黑" panose="020B0503020204020204" pitchFamily="34" charset="-122"/>
                <a:sym typeface="+mn-ea"/>
              </a:rPr>
              <a:t>2</a:t>
            </a:r>
            <a:r>
              <a:rPr lang="zh-CN" altLang="en-US" sz="1200" b="1">
                <a:solidFill>
                  <a:srgbClr val="FF0000"/>
                </a:solidFill>
                <a:latin typeface="微软雅黑" panose="020B0503020204020204" pitchFamily="34" charset="-122"/>
                <a:ea typeface="微软雅黑" panose="020B0503020204020204" pitchFamily="34" charset="-122"/>
                <a:sym typeface="+mn-ea"/>
              </a:rPr>
              <a:t>位的差错。</a:t>
            </a:r>
            <a:endParaRPr lang="zh-CN" altLang="en-US" sz="1200" b="1">
              <a:solidFill>
                <a:srgbClr val="FF0000"/>
              </a:solidFill>
              <a:latin typeface="微软雅黑" panose="020B0503020204020204" pitchFamily="34" charset="-122"/>
              <a:ea typeface="微软雅黑" panose="020B0503020204020204" pitchFamily="34" charset="-122"/>
              <a:sym typeface="+mn-ea"/>
            </a:endParaRPr>
          </a:p>
        </p:txBody>
      </p:sp>
      <p:sp>
        <p:nvSpPr>
          <p:cNvPr id="11" name="文本框 10"/>
          <p:cNvSpPr txBox="1"/>
          <p:nvPr>
            <p:custDataLst>
              <p:tags r:id="rId5"/>
            </p:custDataLst>
          </p:nvPr>
        </p:nvSpPr>
        <p:spPr>
          <a:xfrm>
            <a:off x="512445" y="4435475"/>
            <a:ext cx="798195" cy="575945"/>
          </a:xfrm>
          <a:prstGeom prst="rect">
            <a:avLst/>
          </a:prstGeom>
          <a:noFill/>
        </p:spPr>
        <p:txBody>
          <a:bodyPr wrap="square" rtlCol="0">
            <a:noAutofit/>
          </a:bodyPr>
          <a:p>
            <a:pPr fontAlgn="auto">
              <a:lnSpc>
                <a:spcPct val="150000"/>
              </a:lnSpc>
            </a:pPr>
            <a:r>
              <a:rPr lang="en-US" altLang="zh-CN" sz="1600" b="1">
                <a:solidFill>
                  <a:srgbClr val="323F4F"/>
                </a:solidFill>
                <a:latin typeface="微软雅黑" panose="020B0503020204020204" pitchFamily="34" charset="-122"/>
                <a:ea typeface="微软雅黑" panose="020B0503020204020204" pitchFamily="34" charset="-122"/>
                <a:sym typeface="+mn-ea"/>
              </a:rPr>
              <a:t>CRC</a:t>
            </a:r>
            <a:r>
              <a:rPr lang="zh-CN" sz="1600" b="1">
                <a:solidFill>
                  <a:srgbClr val="323F4F"/>
                </a:solidFill>
                <a:latin typeface="微软雅黑" panose="020B0503020204020204" pitchFamily="34" charset="-122"/>
                <a:ea typeface="微软雅黑" panose="020B0503020204020204" pitchFamily="34" charset="-122"/>
                <a:sym typeface="+mn-ea"/>
              </a:rPr>
              <a:t>：</a:t>
            </a:r>
            <a:endParaRPr lang="zh-CN" altLang="zh-CN" sz="1600" b="1">
              <a:solidFill>
                <a:srgbClr val="323F4F"/>
              </a:solidFill>
              <a:latin typeface="微软雅黑" panose="020B0503020204020204" pitchFamily="34" charset="-122"/>
              <a:ea typeface="微软雅黑" panose="020B0503020204020204" pitchFamily="34" charset="-122"/>
              <a:sym typeface="+mn-ea"/>
            </a:endParaRPr>
          </a:p>
        </p:txBody>
      </p:sp>
      <p:pic>
        <p:nvPicPr>
          <p:cNvPr id="17" name="图片 16"/>
          <p:cNvPicPr>
            <a:picLocks noChangeAspect="1"/>
          </p:cNvPicPr>
          <p:nvPr>
            <p:custDataLst>
              <p:tags r:id="rId6"/>
            </p:custDataLst>
          </p:nvPr>
        </p:nvPicPr>
        <p:blipFill>
          <a:blip r:embed="rId7"/>
          <a:stretch>
            <a:fillRect/>
          </a:stretch>
        </p:blipFill>
        <p:spPr>
          <a:xfrm>
            <a:off x="1118870" y="4523105"/>
            <a:ext cx="6910705" cy="1205230"/>
          </a:xfrm>
          <a:prstGeom prst="rect">
            <a:avLst/>
          </a:prstGeom>
        </p:spPr>
      </p:pic>
      <p:sp>
        <p:nvSpPr>
          <p:cNvPr id="20" name="文本框 19"/>
          <p:cNvSpPr txBox="1"/>
          <p:nvPr>
            <p:custDataLst>
              <p:tags r:id="rId8"/>
            </p:custDataLst>
          </p:nvPr>
        </p:nvSpPr>
        <p:spPr>
          <a:xfrm>
            <a:off x="1860550" y="5921375"/>
            <a:ext cx="3514725" cy="345440"/>
          </a:xfrm>
          <a:prstGeom prst="rect">
            <a:avLst/>
          </a:prstGeom>
          <a:noFill/>
        </p:spPr>
        <p:txBody>
          <a:bodyPr wrap="square" rtlCol="0" anchor="t">
            <a:noAutofit/>
          </a:bodyPr>
          <a:p>
            <a:r>
              <a:rPr lang="en-US" sz="1400" b="1">
                <a:solidFill>
                  <a:srgbClr val="323F4F"/>
                </a:solidFill>
                <a:latin typeface="微软雅黑" panose="020B0503020204020204" pitchFamily="34" charset="-122"/>
                <a:ea typeface="微软雅黑" panose="020B0503020204020204" pitchFamily="34" charset="-122"/>
                <a:sym typeface="+mn-ea"/>
              </a:rPr>
              <a:t>G=1101</a:t>
            </a:r>
            <a:r>
              <a:rPr lang="zh-CN" altLang="en-US" sz="1400" b="1">
                <a:solidFill>
                  <a:srgbClr val="323F4F"/>
                </a:solidFill>
                <a:latin typeface="微软雅黑" panose="020B0503020204020204" pitchFamily="34" charset="-122"/>
                <a:ea typeface="微软雅黑" panose="020B0503020204020204" pitchFamily="34" charset="-122"/>
                <a:sym typeface="+mn-ea"/>
              </a:rPr>
              <a:t>，</a:t>
            </a:r>
            <a:r>
              <a:rPr lang="en-US" altLang="zh-CN" sz="1400" b="1">
                <a:solidFill>
                  <a:srgbClr val="323F4F"/>
                </a:solidFill>
                <a:latin typeface="微软雅黑" panose="020B0503020204020204" pitchFamily="34" charset="-122"/>
                <a:ea typeface="微软雅黑" panose="020B0503020204020204" pitchFamily="34" charset="-122"/>
                <a:sym typeface="+mn-ea"/>
              </a:rPr>
              <a:t>M=101001</a:t>
            </a:r>
            <a:r>
              <a:rPr lang="zh-CN" altLang="en-US" sz="1400" b="1">
                <a:solidFill>
                  <a:srgbClr val="323F4F"/>
                </a:solidFill>
                <a:latin typeface="微软雅黑" panose="020B0503020204020204" pitchFamily="34" charset="-122"/>
                <a:ea typeface="微软雅黑" panose="020B0503020204020204" pitchFamily="34" charset="-122"/>
                <a:sym typeface="+mn-ea"/>
              </a:rPr>
              <a:t>，求发送的数据？</a:t>
            </a:r>
            <a:endParaRPr lang="en-US" altLang="zh-CN" sz="1400" b="1">
              <a:solidFill>
                <a:srgbClr val="323F4F"/>
              </a:solidFill>
              <a:latin typeface="微软雅黑" panose="020B0503020204020204" pitchFamily="34" charset="-122"/>
              <a:ea typeface="微软雅黑" panose="020B0503020204020204" pitchFamily="34" charset="-122"/>
              <a:sym typeface="+mn-ea"/>
            </a:endParaRPr>
          </a:p>
        </p:txBody>
      </p:sp>
      <p:graphicFrame>
        <p:nvGraphicFramePr>
          <p:cNvPr id="16" name="对象 15"/>
          <p:cNvGraphicFramePr>
            <a:graphicFrameLocks noChangeAspect="1"/>
          </p:cNvGraphicFramePr>
          <p:nvPr>
            <p:custDataLst>
              <p:tags r:id="rId9"/>
            </p:custDataLst>
          </p:nvPr>
        </p:nvGraphicFramePr>
        <p:xfrm>
          <a:off x="7236460" y="3364230"/>
          <a:ext cx="801370" cy="304800"/>
        </p:xfrm>
        <a:graphic>
          <a:graphicData uri="http://schemas.openxmlformats.org/presentationml/2006/ole">
            <mc:AlternateContent xmlns:mc="http://schemas.openxmlformats.org/markup-compatibility/2006">
              <mc:Choice xmlns:v="urn:schemas-microsoft-com:vml" Requires="v">
                <p:oleObj spid="_x0000_s2" name="AxMath" r:id="rId10" imgW="681355" imgH="245745" progId="Equation.AxMath">
                  <p:embed/>
                </p:oleObj>
              </mc:Choice>
              <mc:Fallback>
                <p:oleObj name="AxMath" r:id="rId10" imgW="681355" imgH="245745" progId="Equation.AxMath">
                  <p:embed/>
                  <p:pic>
                    <p:nvPicPr>
                      <p:cNvPr id="0" name="对象 11"/>
                      <p:cNvPicPr/>
                      <p:nvPr/>
                    </p:nvPicPr>
                    <p:blipFill>
                      <a:blip r:embed="rId11"/>
                      <a:stretch>
                        <a:fillRect/>
                      </a:stretch>
                    </p:blipFill>
                    <p:spPr>
                      <a:xfrm>
                        <a:off x="7236460" y="3364230"/>
                        <a:ext cx="801370" cy="304800"/>
                      </a:xfrm>
                      <a:prstGeom prst="rect">
                        <a:avLst/>
                      </a:prstGeom>
                    </p:spPr>
                  </p:pic>
                </p:oleObj>
              </mc:Fallback>
            </mc:AlternateContent>
          </a:graphicData>
        </a:graphic>
      </p:graphicFrame>
      <p:graphicFrame>
        <p:nvGraphicFramePr>
          <p:cNvPr id="6" name="对象 5"/>
          <p:cNvGraphicFramePr>
            <a:graphicFrameLocks noChangeAspect="1"/>
          </p:cNvGraphicFramePr>
          <p:nvPr>
            <p:custDataLst>
              <p:tags r:id="rId12"/>
            </p:custDataLst>
          </p:nvPr>
        </p:nvGraphicFramePr>
        <p:xfrm>
          <a:off x="7236143" y="3748405"/>
          <a:ext cx="902335" cy="304800"/>
        </p:xfrm>
        <a:graphic>
          <a:graphicData uri="http://schemas.openxmlformats.org/presentationml/2006/ole">
            <mc:AlternateContent xmlns:mc="http://schemas.openxmlformats.org/markup-compatibility/2006">
              <mc:Choice xmlns:v="urn:schemas-microsoft-com:vml" Requires="v">
                <p:oleObj spid="_x0000_s8" name="AxMath" r:id="rId13" imgW="767080" imgH="245745" progId="Equation.AxMath">
                  <p:embed/>
                </p:oleObj>
              </mc:Choice>
              <mc:Fallback>
                <p:oleObj name="AxMath" r:id="rId13" imgW="767080" imgH="245745" progId="Equation.AxMath">
                  <p:embed/>
                  <p:pic>
                    <p:nvPicPr>
                      <p:cNvPr id="0" name="对象 11"/>
                      <p:cNvPicPr/>
                      <p:nvPr/>
                    </p:nvPicPr>
                    <p:blipFill>
                      <a:blip r:embed="rId14"/>
                      <a:stretch>
                        <a:fillRect/>
                      </a:stretch>
                    </p:blipFill>
                    <p:spPr>
                      <a:xfrm>
                        <a:off x="7236143" y="3748405"/>
                        <a:ext cx="902335" cy="3048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6425" y="352425"/>
            <a:ext cx="6903720"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2.2 </a:t>
            </a:r>
            <a:r>
              <a:rPr lang="zh-CN" sz="2800" b="1" dirty="0">
                <a:solidFill>
                  <a:schemeClr val="accent1"/>
                </a:solidFill>
                <a:latin typeface="Times New Roman" panose="02020603050405020304" charset="0"/>
                <a:ea typeface="微软雅黑" panose="020B0503020204020204" pitchFamily="34" charset="-122"/>
              </a:rPr>
              <a:t>数据链路层</a:t>
            </a:r>
            <a:r>
              <a:rPr lang="en-US" altLang="zh-CN" sz="2800" b="1" dirty="0">
                <a:solidFill>
                  <a:schemeClr val="accent1"/>
                </a:solidFill>
                <a:latin typeface="Times New Roman" panose="02020603050405020304" charset="0"/>
                <a:ea typeface="微软雅黑" panose="020B0503020204020204" pitchFamily="34" charset="-122"/>
              </a:rPr>
              <a:t>——</a:t>
            </a:r>
            <a:r>
              <a:rPr lang="zh-CN" altLang="en-US" sz="2800" b="1" dirty="0">
                <a:solidFill>
                  <a:schemeClr val="accent1"/>
                </a:solidFill>
                <a:latin typeface="Times New Roman" panose="02020603050405020304" charset="0"/>
                <a:ea typeface="微软雅黑" panose="020B0503020204020204" pitchFamily="34" charset="-122"/>
              </a:rPr>
              <a:t>多路访问控制</a:t>
            </a:r>
            <a:r>
              <a:rPr lang="zh-CN" altLang="en-US" sz="2800" b="1" dirty="0">
                <a:solidFill>
                  <a:schemeClr val="accent1"/>
                </a:solidFill>
                <a:latin typeface="Times New Roman" panose="02020603050405020304" charset="0"/>
                <a:ea typeface="微软雅黑" panose="020B0503020204020204" pitchFamily="34" charset="-122"/>
              </a:rPr>
              <a:t>协议综述</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4" name="文本框 3"/>
          <p:cNvSpPr txBox="1"/>
          <p:nvPr>
            <p:custDataLst>
              <p:tags r:id="rId1"/>
            </p:custDataLst>
          </p:nvPr>
        </p:nvSpPr>
        <p:spPr>
          <a:xfrm>
            <a:off x="669925" y="1554480"/>
            <a:ext cx="3546475" cy="514350"/>
          </a:xfrm>
          <a:prstGeom prst="rect">
            <a:avLst/>
          </a:prstGeom>
          <a:noFill/>
        </p:spPr>
        <p:txBody>
          <a:bodyPr wrap="square" rtlCol="0">
            <a:noAutofit/>
          </a:bodyPr>
          <a:p>
            <a:pPr fontAlgn="auto">
              <a:lnSpc>
                <a:spcPct val="150000"/>
              </a:lnSpc>
            </a:pPr>
            <a:r>
              <a:rPr lang="zh-CN" altLang="en-US" sz="1600" b="1">
                <a:solidFill>
                  <a:srgbClr val="323F4F"/>
                </a:solidFill>
                <a:latin typeface="微软雅黑" panose="020B0503020204020204" pitchFamily="34" charset="-122"/>
                <a:ea typeface="微软雅黑" panose="020B0503020204020204" pitchFamily="34" charset="-122"/>
                <a:sym typeface="+mn-ea"/>
              </a:rPr>
              <a:t>多路访问控制（</a:t>
            </a:r>
            <a:r>
              <a:rPr lang="en-US" altLang="zh-CN" sz="1600" b="1">
                <a:solidFill>
                  <a:srgbClr val="323F4F"/>
                </a:solidFill>
                <a:latin typeface="微软雅黑" panose="020B0503020204020204" pitchFamily="34" charset="-122"/>
                <a:ea typeface="微软雅黑" panose="020B0503020204020204" pitchFamily="34" charset="-122"/>
                <a:sym typeface="+mn-ea"/>
              </a:rPr>
              <a:t>MAC</a:t>
            </a:r>
            <a:r>
              <a:rPr lang="zh-CN" altLang="en-US" sz="1600" b="1">
                <a:solidFill>
                  <a:srgbClr val="323F4F"/>
                </a:solidFill>
                <a:latin typeface="微软雅黑" panose="020B0503020204020204" pitchFamily="34" charset="-122"/>
                <a:ea typeface="微软雅黑" panose="020B0503020204020204" pitchFamily="34" charset="-122"/>
                <a:sym typeface="+mn-ea"/>
              </a:rPr>
              <a:t>）协议的任务</a:t>
            </a:r>
            <a:r>
              <a:rPr lang="zh-CN" sz="1600" b="1">
                <a:solidFill>
                  <a:srgbClr val="323F4F"/>
                </a:solidFill>
                <a:latin typeface="微软雅黑" panose="020B0503020204020204" pitchFamily="34" charset="-122"/>
                <a:ea typeface="微软雅黑" panose="020B0503020204020204" pitchFamily="34" charset="-122"/>
                <a:sym typeface="+mn-ea"/>
              </a:rPr>
              <a:t>：</a:t>
            </a:r>
            <a:endParaRPr lang="zh-CN"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4216400" y="1554480"/>
            <a:ext cx="6296025" cy="46037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为使用介质的每个结点隔离来自同一信道上其他结点所传送的信号。</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custDataLst>
              <p:tags r:id="rId2"/>
            </p:custDataLst>
          </p:nvPr>
        </p:nvPicPr>
        <p:blipFill>
          <a:blip r:embed="rId3"/>
          <a:stretch>
            <a:fillRect/>
          </a:stretch>
        </p:blipFill>
        <p:spPr>
          <a:xfrm>
            <a:off x="1115695" y="2493010"/>
            <a:ext cx="9396730" cy="301434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6425" y="352425"/>
            <a:ext cx="619061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2.3 </a:t>
            </a:r>
            <a:r>
              <a:rPr lang="zh-CN" sz="2800" b="1" dirty="0">
                <a:solidFill>
                  <a:schemeClr val="accent1"/>
                </a:solidFill>
                <a:latin typeface="Times New Roman" panose="02020603050405020304" charset="0"/>
                <a:ea typeface="微软雅黑" panose="020B0503020204020204" pitchFamily="34" charset="-122"/>
              </a:rPr>
              <a:t>数据链路层</a:t>
            </a:r>
            <a:r>
              <a:rPr lang="en-US" altLang="zh-CN" sz="2800" b="1" dirty="0">
                <a:solidFill>
                  <a:schemeClr val="accent1"/>
                </a:solidFill>
                <a:latin typeface="Times New Roman" panose="02020603050405020304" charset="0"/>
                <a:ea typeface="微软雅黑" panose="020B0503020204020204" pitchFamily="34" charset="-122"/>
              </a:rPr>
              <a:t>——</a:t>
            </a:r>
            <a:r>
              <a:rPr lang="zh-CN" altLang="en-US" sz="2800" b="1" dirty="0">
                <a:solidFill>
                  <a:schemeClr val="accent1"/>
                </a:solidFill>
                <a:latin typeface="Times New Roman" panose="02020603050405020304" charset="0"/>
                <a:ea typeface="微软雅黑" panose="020B0503020204020204" pitchFamily="34" charset="-122"/>
              </a:rPr>
              <a:t>随机访问</a:t>
            </a:r>
            <a:r>
              <a:rPr lang="en-US" altLang="zh-CN" sz="2800" b="1" dirty="0">
                <a:solidFill>
                  <a:schemeClr val="accent1"/>
                </a:solidFill>
                <a:latin typeface="Times New Roman" panose="02020603050405020304" charset="0"/>
                <a:ea typeface="微软雅黑" panose="020B0503020204020204" pitchFamily="34" charset="-122"/>
              </a:rPr>
              <a:t>MAC</a:t>
            </a:r>
            <a:r>
              <a:rPr lang="zh-CN" altLang="en-US" sz="2800" b="1" dirty="0">
                <a:solidFill>
                  <a:schemeClr val="accent1"/>
                </a:solidFill>
                <a:latin typeface="Times New Roman" panose="02020603050405020304" charset="0"/>
                <a:ea typeface="微软雅黑" panose="020B0503020204020204" pitchFamily="34" charset="-122"/>
              </a:rPr>
              <a:t>协议</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4" name="文本框 3"/>
          <p:cNvSpPr txBox="1"/>
          <p:nvPr>
            <p:custDataLst>
              <p:tags r:id="rId1"/>
            </p:custDataLst>
          </p:nvPr>
        </p:nvSpPr>
        <p:spPr>
          <a:xfrm>
            <a:off x="669925" y="1331595"/>
            <a:ext cx="1727835" cy="514350"/>
          </a:xfrm>
          <a:prstGeom prst="rect">
            <a:avLst/>
          </a:prstGeom>
          <a:noFill/>
        </p:spPr>
        <p:txBody>
          <a:bodyPr wrap="square" rtlCol="0">
            <a:no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纯</a:t>
            </a:r>
            <a:r>
              <a:rPr lang="en-US" altLang="zh-CN" sz="1600" b="1">
                <a:solidFill>
                  <a:srgbClr val="323F4F"/>
                </a:solidFill>
                <a:latin typeface="微软雅黑" panose="020B0503020204020204" pitchFamily="34" charset="-122"/>
                <a:ea typeface="微软雅黑" panose="020B0503020204020204" pitchFamily="34" charset="-122"/>
                <a:sym typeface="+mn-ea"/>
              </a:rPr>
              <a:t>ALOHA</a:t>
            </a:r>
            <a:r>
              <a:rPr lang="zh-CN" altLang="en-US" sz="1600" b="1">
                <a:solidFill>
                  <a:srgbClr val="323F4F"/>
                </a:solidFill>
                <a:latin typeface="微软雅黑" panose="020B0503020204020204" pitchFamily="34" charset="-122"/>
                <a:ea typeface="微软雅黑" panose="020B0503020204020204" pitchFamily="34" charset="-122"/>
                <a:sym typeface="+mn-ea"/>
              </a:rPr>
              <a:t>协议</a:t>
            </a:r>
            <a:r>
              <a:rPr lang="zh-CN" sz="1600" b="1">
                <a:solidFill>
                  <a:srgbClr val="323F4F"/>
                </a:solidFill>
                <a:latin typeface="微软雅黑" panose="020B0503020204020204" pitchFamily="34" charset="-122"/>
                <a:ea typeface="微软雅黑" panose="020B0503020204020204" pitchFamily="34" charset="-122"/>
                <a:sym typeface="+mn-ea"/>
              </a:rPr>
              <a:t>：</a:t>
            </a:r>
            <a:endParaRPr lang="zh-CN"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2397760" y="1331595"/>
            <a:ext cx="8367395" cy="1198880"/>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网络中的任何一个站点</a:t>
            </a:r>
            <a:r>
              <a:rPr lang="zh-CN" sz="1600" b="1">
                <a:solidFill>
                  <a:srgbClr val="FF0000"/>
                </a:solidFill>
                <a:latin typeface="微软雅黑" panose="020B0503020204020204" pitchFamily="34" charset="-122"/>
                <a:ea typeface="微软雅黑" panose="020B0503020204020204" pitchFamily="34" charset="-122"/>
                <a:sym typeface="+mn-ea"/>
              </a:rPr>
              <a:t>不进行任何检测就发送数据</a:t>
            </a:r>
            <a:r>
              <a:rPr lang="zh-CN" sz="1600" b="1">
                <a:solidFill>
                  <a:srgbClr val="323F4F"/>
                </a:solidFill>
                <a:latin typeface="微软雅黑" panose="020B0503020204020204" pitchFamily="34" charset="-122"/>
                <a:ea typeface="微软雅黑" panose="020B0503020204020204" pitchFamily="34" charset="-122"/>
                <a:sym typeface="+mn-ea"/>
              </a:rPr>
              <a:t>，如果在一段时间内</a:t>
            </a:r>
            <a:r>
              <a:rPr lang="zh-CN" sz="1600" b="1">
                <a:solidFill>
                  <a:srgbClr val="FF0000"/>
                </a:solidFill>
                <a:latin typeface="微软雅黑" panose="020B0503020204020204" pitchFamily="34" charset="-122"/>
                <a:ea typeface="微软雅黑" panose="020B0503020204020204" pitchFamily="34" charset="-122"/>
                <a:sym typeface="+mn-ea"/>
              </a:rPr>
              <a:t>未收到确认</a:t>
            </a:r>
            <a:r>
              <a:rPr lang="zh-CN" sz="1600" b="1">
                <a:solidFill>
                  <a:srgbClr val="323F4F"/>
                </a:solidFill>
                <a:latin typeface="微软雅黑" panose="020B0503020204020204" pitchFamily="34" charset="-122"/>
                <a:ea typeface="微软雅黑" panose="020B0503020204020204" pitchFamily="34" charset="-122"/>
                <a:sym typeface="+mn-ea"/>
              </a:rPr>
              <a:t>，则站点认为传输过程中发生了</a:t>
            </a:r>
            <a:r>
              <a:rPr lang="zh-CN" sz="1600" b="1">
                <a:solidFill>
                  <a:srgbClr val="FF0000"/>
                </a:solidFill>
                <a:latin typeface="微软雅黑" panose="020B0503020204020204" pitchFamily="34" charset="-122"/>
                <a:ea typeface="微软雅黑" panose="020B0503020204020204" pitchFamily="34" charset="-122"/>
                <a:sym typeface="+mn-ea"/>
              </a:rPr>
              <a:t>冲突</a:t>
            </a:r>
            <a:r>
              <a:rPr lang="zh-CN" sz="1600" b="1">
                <a:solidFill>
                  <a:srgbClr val="323F4F"/>
                </a:solidFill>
                <a:latin typeface="微软雅黑" panose="020B0503020204020204" pitchFamily="34" charset="-122"/>
                <a:ea typeface="微软雅黑" panose="020B0503020204020204" pitchFamily="34" charset="-122"/>
                <a:sym typeface="+mn-ea"/>
              </a:rPr>
              <a:t>，发送站点需要</a:t>
            </a:r>
            <a:r>
              <a:rPr lang="zh-CN" sz="1600" b="1">
                <a:solidFill>
                  <a:srgbClr val="FF0000"/>
                </a:solidFill>
                <a:latin typeface="微软雅黑" panose="020B0503020204020204" pitchFamily="34" charset="-122"/>
                <a:ea typeface="微软雅黑" panose="020B0503020204020204" pitchFamily="34" charset="-122"/>
                <a:sym typeface="+mn-ea"/>
              </a:rPr>
              <a:t>等待一段随机时间</a:t>
            </a:r>
            <a:r>
              <a:rPr lang="zh-CN" sz="1600" b="1">
                <a:solidFill>
                  <a:srgbClr val="323F4F"/>
                </a:solidFill>
                <a:latin typeface="微软雅黑" panose="020B0503020204020204" pitchFamily="34" charset="-122"/>
                <a:ea typeface="微软雅黑" panose="020B0503020204020204" pitchFamily="34" charset="-122"/>
                <a:sym typeface="+mn-ea"/>
              </a:rPr>
              <a:t>后再发送数据。信道利用率很低，为</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2" name="文本框 1"/>
          <p:cNvSpPr txBox="1"/>
          <p:nvPr>
            <p:custDataLst>
              <p:tags r:id="rId2"/>
            </p:custDataLst>
          </p:nvPr>
        </p:nvSpPr>
        <p:spPr>
          <a:xfrm>
            <a:off x="487680" y="2595245"/>
            <a:ext cx="2092960" cy="514350"/>
          </a:xfrm>
          <a:prstGeom prst="rect">
            <a:avLst/>
          </a:prstGeom>
          <a:noFill/>
        </p:spPr>
        <p:txBody>
          <a:bodyPr wrap="square" rtlCol="0">
            <a:no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时隙</a:t>
            </a:r>
            <a:r>
              <a:rPr lang="en-US" altLang="zh-CN" sz="1600" b="1">
                <a:solidFill>
                  <a:srgbClr val="323F4F"/>
                </a:solidFill>
                <a:latin typeface="微软雅黑" panose="020B0503020204020204" pitchFamily="34" charset="-122"/>
                <a:ea typeface="微软雅黑" panose="020B0503020204020204" pitchFamily="34" charset="-122"/>
                <a:sym typeface="+mn-ea"/>
              </a:rPr>
              <a:t>ALOHA</a:t>
            </a:r>
            <a:r>
              <a:rPr lang="zh-CN" altLang="en-US" sz="1600" b="1">
                <a:solidFill>
                  <a:srgbClr val="323F4F"/>
                </a:solidFill>
                <a:latin typeface="微软雅黑" panose="020B0503020204020204" pitchFamily="34" charset="-122"/>
                <a:ea typeface="微软雅黑" panose="020B0503020204020204" pitchFamily="34" charset="-122"/>
                <a:sym typeface="+mn-ea"/>
              </a:rPr>
              <a:t>协议</a:t>
            </a:r>
            <a:r>
              <a:rPr lang="zh-CN" sz="1600" b="1">
                <a:solidFill>
                  <a:srgbClr val="323F4F"/>
                </a:solidFill>
                <a:latin typeface="微软雅黑" panose="020B0503020204020204" pitchFamily="34" charset="-122"/>
                <a:ea typeface="微软雅黑" panose="020B0503020204020204" pitchFamily="34" charset="-122"/>
                <a:sym typeface="+mn-ea"/>
              </a:rPr>
              <a:t>：</a:t>
            </a:r>
            <a:endParaRPr lang="zh-CN"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7" name="文本框 6"/>
          <p:cNvSpPr txBox="1"/>
          <p:nvPr>
            <p:custDataLst>
              <p:tags r:id="rId3"/>
            </p:custDataLst>
          </p:nvPr>
        </p:nvSpPr>
        <p:spPr>
          <a:xfrm>
            <a:off x="2398395" y="2595245"/>
            <a:ext cx="8367395" cy="1198880"/>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是</a:t>
            </a:r>
            <a:r>
              <a:rPr lang="en-US" altLang="zh-CN" sz="1600" b="1">
                <a:solidFill>
                  <a:srgbClr val="323F4F"/>
                </a:solidFill>
                <a:latin typeface="微软雅黑" panose="020B0503020204020204" pitchFamily="34" charset="-122"/>
                <a:ea typeface="微软雅黑" panose="020B0503020204020204" pitchFamily="34" charset="-122"/>
                <a:sym typeface="+mn-ea"/>
              </a:rPr>
              <a:t>ALOHA</a:t>
            </a:r>
            <a:r>
              <a:rPr lang="zh-CN" altLang="en-US" sz="1600" b="1">
                <a:solidFill>
                  <a:srgbClr val="323F4F"/>
                </a:solidFill>
                <a:latin typeface="微软雅黑" panose="020B0503020204020204" pitchFamily="34" charset="-122"/>
                <a:ea typeface="微软雅黑" panose="020B0503020204020204" pitchFamily="34" charset="-122"/>
                <a:sym typeface="+mn-ea"/>
              </a:rPr>
              <a:t>协议的改进版本，按照发送一帧的时间</a:t>
            </a:r>
            <a:r>
              <a:rPr lang="zh-CN" altLang="en-US" sz="1600" b="1">
                <a:solidFill>
                  <a:srgbClr val="FF0000"/>
                </a:solidFill>
                <a:latin typeface="微软雅黑" panose="020B0503020204020204" pitchFamily="34" charset="-122"/>
                <a:ea typeface="微软雅黑" panose="020B0503020204020204" pitchFamily="34" charset="-122"/>
                <a:sym typeface="+mn-ea"/>
              </a:rPr>
              <a:t>划分一个个等长的时隙</a:t>
            </a:r>
            <a:r>
              <a:rPr lang="zh-CN" altLang="en-US" sz="1600" b="1">
                <a:solidFill>
                  <a:srgbClr val="323F4F"/>
                </a:solidFill>
                <a:latin typeface="微软雅黑" panose="020B0503020204020204" pitchFamily="34" charset="-122"/>
                <a:ea typeface="微软雅黑" panose="020B0503020204020204" pitchFamily="34" charset="-122"/>
                <a:sym typeface="+mn-ea"/>
              </a:rPr>
              <a:t>，各结点只能在时隙开始时刻发送帧。若发生冲突，则该结点</a:t>
            </a:r>
            <a:r>
              <a:rPr lang="zh-CN" altLang="en-US" sz="1600" b="1">
                <a:solidFill>
                  <a:srgbClr val="FF0000"/>
                </a:solidFill>
                <a:latin typeface="微软雅黑" panose="020B0503020204020204" pitchFamily="34" charset="-122"/>
                <a:ea typeface="微软雅黑" panose="020B0503020204020204" pitchFamily="34" charset="-122"/>
                <a:sym typeface="+mn-ea"/>
              </a:rPr>
              <a:t>在下一个时隙以概率</a:t>
            </a:r>
            <a:r>
              <a:rPr lang="en-US" altLang="zh-CN" sz="1600" b="1">
                <a:solidFill>
                  <a:srgbClr val="FF0000"/>
                </a:solidFill>
                <a:latin typeface="微软雅黑" panose="020B0503020204020204" pitchFamily="34" charset="-122"/>
                <a:ea typeface="微软雅黑" panose="020B0503020204020204" pitchFamily="34" charset="-122"/>
                <a:sym typeface="+mn-ea"/>
              </a:rPr>
              <a:t>p</a:t>
            </a:r>
            <a:r>
              <a:rPr lang="zh-CN" altLang="en-US" sz="1600" b="1">
                <a:solidFill>
                  <a:srgbClr val="FF0000"/>
                </a:solidFill>
                <a:latin typeface="微软雅黑" panose="020B0503020204020204" pitchFamily="34" charset="-122"/>
                <a:ea typeface="微软雅黑" panose="020B0503020204020204" pitchFamily="34" charset="-122"/>
                <a:sym typeface="+mn-ea"/>
              </a:rPr>
              <a:t>尝试重传该帧，直至成功</a:t>
            </a:r>
            <a:r>
              <a:rPr lang="zh-CN" altLang="en-US" sz="1600" b="1">
                <a:solidFill>
                  <a:srgbClr val="323F4F"/>
                </a:solidFill>
                <a:latin typeface="微软雅黑" panose="020B0503020204020204" pitchFamily="34" charset="-122"/>
                <a:ea typeface="微软雅黑" panose="020B0503020204020204" pitchFamily="34" charset="-122"/>
                <a:sym typeface="+mn-ea"/>
              </a:rPr>
              <a:t>。信道利用率有所提高，为</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8" name="文本框 7"/>
          <p:cNvSpPr txBox="1"/>
          <p:nvPr>
            <p:custDataLst>
              <p:tags r:id="rId4"/>
            </p:custDataLst>
          </p:nvPr>
        </p:nvSpPr>
        <p:spPr>
          <a:xfrm>
            <a:off x="948690" y="3902075"/>
            <a:ext cx="1449705" cy="514350"/>
          </a:xfrm>
          <a:prstGeom prst="rect">
            <a:avLst/>
          </a:prstGeom>
          <a:noFill/>
        </p:spPr>
        <p:txBody>
          <a:bodyPr wrap="square" rtlCol="0">
            <a:noAutofit/>
          </a:bodyPr>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sym typeface="+mn-ea"/>
              </a:rPr>
              <a:t>CSMA</a:t>
            </a:r>
            <a:r>
              <a:rPr lang="zh-CN" altLang="en-US" sz="1600" b="1">
                <a:solidFill>
                  <a:srgbClr val="323F4F"/>
                </a:solidFill>
                <a:latin typeface="微软雅黑" panose="020B0503020204020204" pitchFamily="34" charset="-122"/>
                <a:ea typeface="微软雅黑" panose="020B0503020204020204" pitchFamily="34" charset="-122"/>
                <a:sym typeface="+mn-ea"/>
              </a:rPr>
              <a:t>协议</a:t>
            </a:r>
            <a:r>
              <a:rPr lang="zh-CN" sz="1600" b="1">
                <a:solidFill>
                  <a:srgbClr val="323F4F"/>
                </a:solidFill>
                <a:latin typeface="微软雅黑" panose="020B0503020204020204" pitchFamily="34" charset="-122"/>
                <a:ea typeface="微软雅黑" panose="020B0503020204020204" pitchFamily="34" charset="-122"/>
                <a:sym typeface="+mn-ea"/>
              </a:rPr>
              <a:t>：</a:t>
            </a:r>
            <a:endParaRPr lang="zh-CN"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9" name="文本框 8"/>
          <p:cNvSpPr txBox="1"/>
          <p:nvPr>
            <p:custDataLst>
              <p:tags r:id="rId5"/>
            </p:custDataLst>
          </p:nvPr>
        </p:nvSpPr>
        <p:spPr>
          <a:xfrm>
            <a:off x="2398395" y="3902075"/>
            <a:ext cx="8367395" cy="82994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分为</a:t>
            </a:r>
            <a:r>
              <a:rPr lang="en-US" altLang="zh-CN" sz="1600" b="1">
                <a:solidFill>
                  <a:srgbClr val="323F4F"/>
                </a:solidFill>
                <a:latin typeface="微软雅黑" panose="020B0503020204020204" pitchFamily="34" charset="-122"/>
                <a:ea typeface="微软雅黑" panose="020B0503020204020204" pitchFamily="34" charset="-122"/>
                <a:sym typeface="+mn-ea"/>
              </a:rPr>
              <a:t>1-</a:t>
            </a:r>
            <a:r>
              <a:rPr lang="zh-CN" altLang="en-US" sz="1600" b="1">
                <a:solidFill>
                  <a:srgbClr val="323F4F"/>
                </a:solidFill>
                <a:latin typeface="微软雅黑" panose="020B0503020204020204" pitchFamily="34" charset="-122"/>
                <a:ea typeface="微软雅黑" panose="020B0503020204020204" pitchFamily="34" charset="-122"/>
                <a:sym typeface="+mn-ea"/>
              </a:rPr>
              <a:t>坚持</a:t>
            </a:r>
            <a:r>
              <a:rPr lang="en-US" altLang="zh-CN" sz="1600" b="1">
                <a:solidFill>
                  <a:srgbClr val="323F4F"/>
                </a:solidFill>
                <a:latin typeface="微软雅黑" panose="020B0503020204020204" pitchFamily="34" charset="-122"/>
                <a:ea typeface="微软雅黑" panose="020B0503020204020204" pitchFamily="34" charset="-122"/>
                <a:sym typeface="+mn-ea"/>
              </a:rPr>
              <a:t>CSMA</a:t>
            </a:r>
            <a:r>
              <a:rPr lang="zh-CN" altLang="en-US" sz="1600" b="1">
                <a:solidFill>
                  <a:srgbClr val="323F4F"/>
                </a:solidFill>
                <a:latin typeface="微软雅黑" panose="020B0503020204020204" pitchFamily="34" charset="-122"/>
                <a:ea typeface="微软雅黑" panose="020B0503020204020204" pitchFamily="34" charset="-122"/>
                <a:sym typeface="+mn-ea"/>
              </a:rPr>
              <a:t>、非坚持</a:t>
            </a:r>
            <a:r>
              <a:rPr lang="en-US" altLang="zh-CN" sz="1600" b="1">
                <a:solidFill>
                  <a:srgbClr val="323F4F"/>
                </a:solidFill>
                <a:latin typeface="微软雅黑" panose="020B0503020204020204" pitchFamily="34" charset="-122"/>
                <a:ea typeface="微软雅黑" panose="020B0503020204020204" pitchFamily="34" charset="-122"/>
                <a:sym typeface="+mn-ea"/>
              </a:rPr>
              <a:t>CSMA</a:t>
            </a:r>
            <a:r>
              <a:rPr lang="zh-CN" altLang="en-US" sz="1600" b="1">
                <a:solidFill>
                  <a:srgbClr val="323F4F"/>
                </a:solidFill>
                <a:latin typeface="微软雅黑" panose="020B0503020204020204" pitchFamily="34" charset="-122"/>
                <a:ea typeface="微软雅黑" panose="020B0503020204020204" pitchFamily="34" charset="-122"/>
                <a:sym typeface="+mn-ea"/>
              </a:rPr>
              <a:t>、</a:t>
            </a:r>
            <a:r>
              <a:rPr lang="en-US" altLang="zh-CN" sz="1600" b="1">
                <a:solidFill>
                  <a:srgbClr val="323F4F"/>
                </a:solidFill>
                <a:latin typeface="微软雅黑" panose="020B0503020204020204" pitchFamily="34" charset="-122"/>
                <a:ea typeface="微软雅黑" panose="020B0503020204020204" pitchFamily="34" charset="-122"/>
                <a:sym typeface="+mn-ea"/>
              </a:rPr>
              <a:t>p-</a:t>
            </a:r>
            <a:r>
              <a:rPr lang="zh-CN" altLang="en-US" sz="1600" b="1">
                <a:solidFill>
                  <a:srgbClr val="323F4F"/>
                </a:solidFill>
                <a:latin typeface="微软雅黑" panose="020B0503020204020204" pitchFamily="34" charset="-122"/>
                <a:ea typeface="微软雅黑" panose="020B0503020204020204" pitchFamily="34" charset="-122"/>
                <a:sym typeface="+mn-ea"/>
              </a:rPr>
              <a:t>坚持</a:t>
            </a:r>
            <a:r>
              <a:rPr lang="en-US" altLang="zh-CN" sz="1600" b="1">
                <a:solidFill>
                  <a:srgbClr val="323F4F"/>
                </a:solidFill>
                <a:latin typeface="微软雅黑" panose="020B0503020204020204" pitchFamily="34" charset="-122"/>
                <a:ea typeface="微软雅黑" panose="020B0503020204020204" pitchFamily="34" charset="-122"/>
                <a:sym typeface="+mn-ea"/>
              </a:rPr>
              <a:t>CSMA</a:t>
            </a:r>
            <a:r>
              <a:rPr lang="zh-CN" altLang="en-US" sz="1600" b="1">
                <a:solidFill>
                  <a:srgbClr val="323F4F"/>
                </a:solidFill>
                <a:latin typeface="微软雅黑" panose="020B0503020204020204" pitchFamily="34" charset="-122"/>
                <a:ea typeface="微软雅黑" panose="020B0503020204020204" pitchFamily="34" charset="-122"/>
                <a:sym typeface="+mn-ea"/>
              </a:rPr>
              <a:t>。大致思路为，发送</a:t>
            </a:r>
            <a:r>
              <a:rPr lang="zh-CN" altLang="en-US" sz="1600" b="1">
                <a:solidFill>
                  <a:srgbClr val="FF0000"/>
                </a:solidFill>
                <a:latin typeface="微软雅黑" panose="020B0503020204020204" pitchFamily="34" charset="-122"/>
                <a:ea typeface="微软雅黑" panose="020B0503020204020204" pitchFamily="34" charset="-122"/>
                <a:sym typeface="+mn-ea"/>
              </a:rPr>
              <a:t>帧之前监听信道</a:t>
            </a:r>
            <a:r>
              <a:rPr lang="zh-CN" altLang="en-US" sz="1600" b="1">
                <a:solidFill>
                  <a:srgbClr val="323F4F"/>
                </a:solidFill>
                <a:latin typeface="微软雅黑" panose="020B0503020204020204" pitchFamily="34" charset="-122"/>
                <a:ea typeface="微软雅黑" panose="020B0503020204020204" pitchFamily="34" charset="-122"/>
                <a:sym typeface="+mn-ea"/>
              </a:rPr>
              <a:t>，</a:t>
            </a:r>
            <a:r>
              <a:rPr lang="zh-CN" altLang="en-US" sz="1600" b="1">
                <a:solidFill>
                  <a:srgbClr val="FF0000"/>
                </a:solidFill>
                <a:latin typeface="微软雅黑" panose="020B0503020204020204" pitchFamily="34" charset="-122"/>
                <a:ea typeface="微软雅黑" panose="020B0503020204020204" pitchFamily="34" charset="-122"/>
                <a:sym typeface="+mn-ea"/>
              </a:rPr>
              <a:t>若空闲则尝试发送帧，否则推迟发送</a:t>
            </a:r>
            <a:r>
              <a:rPr lang="zh-CN" altLang="en-US" sz="1600" b="1">
                <a:solidFill>
                  <a:srgbClr val="323F4F"/>
                </a:solidFill>
                <a:latin typeface="微软雅黑" panose="020B0503020204020204" pitchFamily="34" charset="-122"/>
                <a:ea typeface="微软雅黑" panose="020B0503020204020204" pitchFamily="34" charset="-122"/>
                <a:sym typeface="+mn-ea"/>
              </a:rPr>
              <a:t>。三种协议在信道空闲和信道忙时具体的处理方式如下：</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pic>
        <p:nvPicPr>
          <p:cNvPr id="10" name="图片 9"/>
          <p:cNvPicPr>
            <a:picLocks noChangeAspect="1"/>
          </p:cNvPicPr>
          <p:nvPr>
            <p:custDataLst>
              <p:tags r:id="rId6"/>
            </p:custDataLst>
          </p:nvPr>
        </p:nvPicPr>
        <p:blipFill>
          <a:blip r:embed="rId7"/>
          <a:stretch>
            <a:fillRect/>
          </a:stretch>
        </p:blipFill>
        <p:spPr>
          <a:xfrm>
            <a:off x="2082800" y="4830445"/>
            <a:ext cx="7446010" cy="864870"/>
          </a:xfrm>
          <a:prstGeom prst="rect">
            <a:avLst/>
          </a:prstGeom>
        </p:spPr>
      </p:pic>
      <p:pic>
        <p:nvPicPr>
          <p:cNvPr id="11" name="图片 10"/>
          <p:cNvPicPr>
            <a:picLocks noChangeAspect="1"/>
          </p:cNvPicPr>
          <p:nvPr>
            <p:custDataLst>
              <p:tags r:id="rId8"/>
            </p:custDataLst>
          </p:nvPr>
        </p:nvPicPr>
        <p:blipFill>
          <a:blip r:embed="rId9"/>
          <a:stretch>
            <a:fillRect/>
          </a:stretch>
        </p:blipFill>
        <p:spPr>
          <a:xfrm>
            <a:off x="250825" y="5999480"/>
            <a:ext cx="5671185" cy="477520"/>
          </a:xfrm>
          <a:prstGeom prst="rect">
            <a:avLst/>
          </a:prstGeom>
        </p:spPr>
      </p:pic>
      <p:sp>
        <p:nvSpPr>
          <p:cNvPr id="28" name="矩形 27"/>
          <p:cNvSpPr/>
          <p:nvPr>
            <p:custDataLst>
              <p:tags r:id="rId10"/>
            </p:custDataLst>
          </p:nvPr>
        </p:nvSpPr>
        <p:spPr>
          <a:xfrm>
            <a:off x="226060" y="5915025"/>
            <a:ext cx="5770880" cy="64643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p:cNvPicPr>
            <a:picLocks noChangeAspect="1"/>
          </p:cNvPicPr>
          <p:nvPr>
            <p:custDataLst>
              <p:tags r:id="rId11"/>
            </p:custDataLst>
          </p:nvPr>
        </p:nvPicPr>
        <p:blipFill>
          <a:blip r:embed="rId12"/>
          <a:stretch>
            <a:fillRect/>
          </a:stretch>
        </p:blipFill>
        <p:spPr>
          <a:xfrm>
            <a:off x="6257290" y="5986145"/>
            <a:ext cx="5680075" cy="490855"/>
          </a:xfrm>
          <a:prstGeom prst="rect">
            <a:avLst/>
          </a:prstGeom>
        </p:spPr>
      </p:pic>
      <p:sp>
        <p:nvSpPr>
          <p:cNvPr id="13" name="矩形 12"/>
          <p:cNvSpPr/>
          <p:nvPr>
            <p:custDataLst>
              <p:tags r:id="rId13"/>
            </p:custDataLst>
          </p:nvPr>
        </p:nvSpPr>
        <p:spPr>
          <a:xfrm>
            <a:off x="6166485" y="5915025"/>
            <a:ext cx="5770880" cy="64643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custDataLst>
              <p:tags r:id="rId14"/>
            </p:custDataLst>
          </p:nvPr>
        </p:nvSpPr>
        <p:spPr>
          <a:xfrm>
            <a:off x="2152015" y="5961380"/>
            <a:ext cx="403860" cy="345440"/>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C</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
        <p:nvSpPr>
          <p:cNvPr id="14" name="文本框 13"/>
          <p:cNvSpPr txBox="1"/>
          <p:nvPr>
            <p:custDataLst>
              <p:tags r:id="rId15"/>
            </p:custDataLst>
          </p:nvPr>
        </p:nvSpPr>
        <p:spPr>
          <a:xfrm>
            <a:off x="11022330" y="5961380"/>
            <a:ext cx="403860" cy="345440"/>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B</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graphicFrame>
        <p:nvGraphicFramePr>
          <p:cNvPr id="16" name="对象 15"/>
          <p:cNvGraphicFramePr>
            <a:graphicFrameLocks noChangeAspect="1"/>
          </p:cNvGraphicFramePr>
          <p:nvPr>
            <p:custDataLst>
              <p:tags r:id="rId16"/>
            </p:custDataLst>
          </p:nvPr>
        </p:nvGraphicFramePr>
        <p:xfrm>
          <a:off x="3122613" y="2092325"/>
          <a:ext cx="1075055" cy="558800"/>
        </p:xfrm>
        <a:graphic>
          <a:graphicData uri="http://schemas.openxmlformats.org/presentationml/2006/ole">
            <mc:AlternateContent xmlns:mc="http://schemas.openxmlformats.org/markup-compatibility/2006">
              <mc:Choice xmlns:v="urn:schemas-microsoft-com:vml" Requires="v">
                <p:oleObj spid="_x0000_s15" name="AxMath" r:id="rId17" imgW="913765" imgH="450215" progId="Equation.AxMath">
                  <p:embed/>
                </p:oleObj>
              </mc:Choice>
              <mc:Fallback>
                <p:oleObj name="AxMath" r:id="rId17" imgW="913765" imgH="450215" progId="Equation.AxMath">
                  <p:embed/>
                  <p:pic>
                    <p:nvPicPr>
                      <p:cNvPr id="0" name="对象 11"/>
                      <p:cNvPicPr/>
                      <p:nvPr/>
                    </p:nvPicPr>
                    <p:blipFill>
                      <a:blip r:embed="rId18"/>
                      <a:stretch>
                        <a:fillRect/>
                      </a:stretch>
                    </p:blipFill>
                    <p:spPr>
                      <a:xfrm>
                        <a:off x="3122613" y="2092325"/>
                        <a:ext cx="1075055" cy="558800"/>
                      </a:xfrm>
                      <a:prstGeom prst="rect">
                        <a:avLst/>
                      </a:prstGeom>
                    </p:spPr>
                  </p:pic>
                </p:oleObj>
              </mc:Fallback>
            </mc:AlternateContent>
          </a:graphicData>
        </a:graphic>
      </p:graphicFrame>
      <p:graphicFrame>
        <p:nvGraphicFramePr>
          <p:cNvPr id="17" name="对象 16"/>
          <p:cNvGraphicFramePr>
            <a:graphicFrameLocks noChangeAspect="1"/>
          </p:cNvGraphicFramePr>
          <p:nvPr>
            <p:custDataLst>
              <p:tags r:id="rId19"/>
            </p:custDataLst>
          </p:nvPr>
        </p:nvGraphicFramePr>
        <p:xfrm>
          <a:off x="4762500" y="3359785"/>
          <a:ext cx="994410" cy="558800"/>
        </p:xfrm>
        <a:graphic>
          <a:graphicData uri="http://schemas.openxmlformats.org/presentationml/2006/ole">
            <mc:AlternateContent xmlns:mc="http://schemas.openxmlformats.org/markup-compatibility/2006">
              <mc:Choice xmlns:v="urn:schemas-microsoft-com:vml" Requires="v">
                <p:oleObj spid="_x0000_s19" name="AxMath" r:id="rId20" imgW="816610" imgH="450215" progId="Equation.AxMath">
                  <p:embed/>
                </p:oleObj>
              </mc:Choice>
              <mc:Fallback>
                <p:oleObj name="AxMath" r:id="rId20" imgW="816610" imgH="450215" progId="Equation.AxMath">
                  <p:embed/>
                  <p:pic>
                    <p:nvPicPr>
                      <p:cNvPr id="0" name="对象 11"/>
                      <p:cNvPicPr/>
                      <p:nvPr/>
                    </p:nvPicPr>
                    <p:blipFill>
                      <a:blip r:embed="rId21"/>
                      <a:stretch>
                        <a:fillRect/>
                      </a:stretch>
                    </p:blipFill>
                    <p:spPr>
                      <a:xfrm>
                        <a:off x="4762500" y="3359785"/>
                        <a:ext cx="994410" cy="5588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6425" y="352425"/>
            <a:ext cx="6903720"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2.3 </a:t>
            </a:r>
            <a:r>
              <a:rPr lang="zh-CN" sz="2800" b="1" dirty="0">
                <a:solidFill>
                  <a:schemeClr val="accent1"/>
                </a:solidFill>
                <a:latin typeface="Times New Roman" panose="02020603050405020304" charset="0"/>
                <a:ea typeface="微软雅黑" panose="020B0503020204020204" pitchFamily="34" charset="-122"/>
              </a:rPr>
              <a:t>数据链路层</a:t>
            </a:r>
            <a:r>
              <a:rPr lang="en-US" altLang="zh-CN" sz="2800" b="1" dirty="0">
                <a:solidFill>
                  <a:schemeClr val="accent1"/>
                </a:solidFill>
                <a:latin typeface="Times New Roman" panose="02020603050405020304" charset="0"/>
                <a:ea typeface="微软雅黑" panose="020B0503020204020204" pitchFamily="34" charset="-122"/>
              </a:rPr>
              <a:t>——</a:t>
            </a:r>
            <a:r>
              <a:rPr lang="zh-CN" altLang="en-US" sz="2800" b="1" dirty="0">
                <a:solidFill>
                  <a:schemeClr val="accent1"/>
                </a:solidFill>
                <a:latin typeface="Times New Roman" panose="02020603050405020304" charset="0"/>
                <a:ea typeface="微软雅黑" panose="020B0503020204020204" pitchFamily="34" charset="-122"/>
              </a:rPr>
              <a:t>随机访问</a:t>
            </a:r>
            <a:r>
              <a:rPr lang="en-US" altLang="zh-CN" sz="2800" b="1" dirty="0">
                <a:solidFill>
                  <a:schemeClr val="accent1"/>
                </a:solidFill>
                <a:latin typeface="Times New Roman" panose="02020603050405020304" charset="0"/>
                <a:ea typeface="微软雅黑" panose="020B0503020204020204" pitchFamily="34" charset="-122"/>
              </a:rPr>
              <a:t>MAC</a:t>
            </a:r>
            <a:r>
              <a:rPr lang="zh-CN" altLang="en-US" sz="2800" b="1" dirty="0">
                <a:solidFill>
                  <a:schemeClr val="accent1"/>
                </a:solidFill>
                <a:latin typeface="Times New Roman" panose="02020603050405020304" charset="0"/>
                <a:ea typeface="微软雅黑" panose="020B0503020204020204" pitchFamily="34" charset="-122"/>
              </a:rPr>
              <a:t>协议</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4" name="文本框 3"/>
          <p:cNvSpPr txBox="1"/>
          <p:nvPr>
            <p:custDataLst>
              <p:tags r:id="rId1"/>
            </p:custDataLst>
          </p:nvPr>
        </p:nvSpPr>
        <p:spPr>
          <a:xfrm>
            <a:off x="669925" y="1377315"/>
            <a:ext cx="1927860" cy="514350"/>
          </a:xfrm>
          <a:prstGeom prst="rect">
            <a:avLst/>
          </a:prstGeom>
          <a:noFill/>
        </p:spPr>
        <p:txBody>
          <a:bodyPr wrap="square" rtlCol="0">
            <a:noAutofit/>
          </a:bodyPr>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sym typeface="+mn-ea"/>
              </a:rPr>
              <a:t>CSMA/CD</a:t>
            </a:r>
            <a:r>
              <a:rPr lang="zh-CN" altLang="en-US" sz="1600" b="1">
                <a:solidFill>
                  <a:srgbClr val="323F4F"/>
                </a:solidFill>
                <a:latin typeface="微软雅黑" panose="020B0503020204020204" pitchFamily="34" charset="-122"/>
                <a:ea typeface="微软雅黑" panose="020B0503020204020204" pitchFamily="34" charset="-122"/>
                <a:sym typeface="+mn-ea"/>
              </a:rPr>
              <a:t>协议：</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2440940" y="1377315"/>
            <a:ext cx="8693150" cy="46037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是</a:t>
            </a:r>
            <a:r>
              <a:rPr lang="en-US" altLang="zh-CN" sz="1600" b="1">
                <a:solidFill>
                  <a:srgbClr val="323F4F"/>
                </a:solidFill>
                <a:latin typeface="微软雅黑" panose="020B0503020204020204" pitchFamily="34" charset="-122"/>
                <a:ea typeface="微软雅黑" panose="020B0503020204020204" pitchFamily="34" charset="-122"/>
                <a:sym typeface="+mn-ea"/>
              </a:rPr>
              <a:t>CSMA</a:t>
            </a:r>
            <a:r>
              <a:rPr lang="zh-CN" altLang="en-US" sz="1600" b="1">
                <a:solidFill>
                  <a:srgbClr val="323F4F"/>
                </a:solidFill>
                <a:latin typeface="微软雅黑" panose="020B0503020204020204" pitchFamily="34" charset="-122"/>
                <a:ea typeface="微软雅黑" panose="020B0503020204020204" pitchFamily="34" charset="-122"/>
                <a:sym typeface="+mn-ea"/>
              </a:rPr>
              <a:t>协议的改进版本，工作流程可概括为</a:t>
            </a:r>
            <a:r>
              <a:rPr lang="en-US" altLang="zh-CN" sz="1600" b="1">
                <a:solidFill>
                  <a:srgbClr val="323F4F"/>
                </a:solidFill>
                <a:latin typeface="微软雅黑" panose="020B0503020204020204" pitchFamily="34" charset="-122"/>
                <a:ea typeface="微软雅黑" panose="020B0503020204020204" pitchFamily="34" charset="-122"/>
                <a:sym typeface="+mn-ea"/>
              </a:rPr>
              <a:t>“</a:t>
            </a:r>
            <a:r>
              <a:rPr lang="zh-CN" altLang="en-US" sz="1600" b="1">
                <a:solidFill>
                  <a:srgbClr val="FF0000"/>
                </a:solidFill>
                <a:latin typeface="微软雅黑" panose="020B0503020204020204" pitchFamily="34" charset="-122"/>
                <a:ea typeface="微软雅黑" panose="020B0503020204020204" pitchFamily="34" charset="-122"/>
                <a:sym typeface="+mn-ea"/>
              </a:rPr>
              <a:t>先听后发、边听边发、冲突停发、随机重发</a:t>
            </a:r>
            <a:r>
              <a:rPr lang="en-US" altLang="zh-CN" sz="1600" b="1">
                <a:solidFill>
                  <a:srgbClr val="323F4F"/>
                </a:solidFill>
                <a:latin typeface="微软雅黑" panose="020B0503020204020204" pitchFamily="34" charset="-122"/>
                <a:ea typeface="微软雅黑" panose="020B0503020204020204" pitchFamily="34" charset="-122"/>
                <a:sym typeface="+mn-ea"/>
              </a:rPr>
              <a:t>”</a:t>
            </a:r>
            <a:r>
              <a:rPr lang="zh-CN" altLang="en-US" sz="1600" b="1">
                <a:solidFill>
                  <a:srgbClr val="323F4F"/>
                </a:solidFill>
                <a:latin typeface="微软雅黑" panose="020B0503020204020204" pitchFamily="34" charset="-122"/>
                <a:ea typeface="微软雅黑" panose="020B0503020204020204" pitchFamily="34" charset="-122"/>
                <a:sym typeface="+mn-ea"/>
              </a:rPr>
              <a:t>。</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pic>
        <p:nvPicPr>
          <p:cNvPr id="20" name="图片 19"/>
          <p:cNvPicPr>
            <a:picLocks noChangeAspect="1"/>
          </p:cNvPicPr>
          <p:nvPr>
            <p:custDataLst>
              <p:tags r:id="rId2"/>
            </p:custDataLst>
          </p:nvPr>
        </p:nvPicPr>
        <p:blipFill>
          <a:blip r:embed="rId3"/>
          <a:stretch>
            <a:fillRect/>
          </a:stretch>
        </p:blipFill>
        <p:spPr>
          <a:xfrm>
            <a:off x="215265" y="2035175"/>
            <a:ext cx="6747510" cy="3199130"/>
          </a:xfrm>
          <a:prstGeom prst="rect">
            <a:avLst/>
          </a:prstGeom>
        </p:spPr>
      </p:pic>
      <p:pic>
        <p:nvPicPr>
          <p:cNvPr id="22" name="图片 21"/>
          <p:cNvPicPr>
            <a:picLocks noChangeAspect="1"/>
          </p:cNvPicPr>
          <p:nvPr>
            <p:custDataLst>
              <p:tags r:id="rId4"/>
            </p:custDataLst>
          </p:nvPr>
        </p:nvPicPr>
        <p:blipFill>
          <a:blip r:embed="rId5"/>
          <a:stretch>
            <a:fillRect/>
          </a:stretch>
        </p:blipFill>
        <p:spPr>
          <a:xfrm>
            <a:off x="7347585" y="2207895"/>
            <a:ext cx="4437380" cy="1517015"/>
          </a:xfrm>
          <a:prstGeom prst="rect">
            <a:avLst/>
          </a:prstGeom>
        </p:spPr>
      </p:pic>
      <p:sp>
        <p:nvSpPr>
          <p:cNvPr id="28" name="矩形 27"/>
          <p:cNvSpPr/>
          <p:nvPr>
            <p:custDataLst>
              <p:tags r:id="rId6"/>
            </p:custDataLst>
          </p:nvPr>
        </p:nvSpPr>
        <p:spPr>
          <a:xfrm>
            <a:off x="6963410" y="4041775"/>
            <a:ext cx="5081905" cy="76390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3" name="图片 22"/>
          <p:cNvPicPr>
            <a:picLocks noChangeAspect="1"/>
          </p:cNvPicPr>
          <p:nvPr>
            <p:custDataLst>
              <p:tags r:id="rId7"/>
            </p:custDataLst>
          </p:nvPr>
        </p:nvPicPr>
        <p:blipFill>
          <a:blip r:embed="rId8"/>
          <a:stretch>
            <a:fillRect/>
          </a:stretch>
        </p:blipFill>
        <p:spPr>
          <a:xfrm>
            <a:off x="6983095" y="4095115"/>
            <a:ext cx="5029200" cy="651510"/>
          </a:xfrm>
          <a:prstGeom prst="rect">
            <a:avLst/>
          </a:prstGeom>
        </p:spPr>
      </p:pic>
      <p:sp>
        <p:nvSpPr>
          <p:cNvPr id="24" name="文本框 23"/>
          <p:cNvSpPr txBox="1"/>
          <p:nvPr>
            <p:custDataLst>
              <p:tags r:id="rId9"/>
            </p:custDataLst>
          </p:nvPr>
        </p:nvSpPr>
        <p:spPr>
          <a:xfrm>
            <a:off x="8508365" y="4275455"/>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D</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pic>
        <p:nvPicPr>
          <p:cNvPr id="26" name="图片 25"/>
          <p:cNvPicPr>
            <a:picLocks noChangeAspect="1"/>
          </p:cNvPicPr>
          <p:nvPr>
            <p:custDataLst>
              <p:tags r:id="rId10"/>
            </p:custDataLst>
          </p:nvPr>
        </p:nvPicPr>
        <p:blipFill>
          <a:blip r:embed="rId11"/>
          <a:stretch>
            <a:fillRect/>
          </a:stretch>
        </p:blipFill>
        <p:spPr>
          <a:xfrm>
            <a:off x="728345" y="5563870"/>
            <a:ext cx="5368290" cy="664845"/>
          </a:xfrm>
          <a:prstGeom prst="rect">
            <a:avLst/>
          </a:prstGeom>
        </p:spPr>
      </p:pic>
      <p:sp>
        <p:nvSpPr>
          <p:cNvPr id="27" name="矩形 26"/>
          <p:cNvSpPr/>
          <p:nvPr>
            <p:custDataLst>
              <p:tags r:id="rId12"/>
            </p:custDataLst>
          </p:nvPr>
        </p:nvSpPr>
        <p:spPr>
          <a:xfrm>
            <a:off x="669925" y="5495925"/>
            <a:ext cx="5586730" cy="76390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custDataLst>
              <p:tags r:id="rId13"/>
            </p:custDataLst>
          </p:nvPr>
        </p:nvSpPr>
        <p:spPr>
          <a:xfrm>
            <a:off x="4763770" y="5547360"/>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C</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rot="2700000">
            <a:off x="10980310" y="3292048"/>
            <a:ext cx="2423380" cy="242338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16" h="3816">
                <a:moveTo>
                  <a:pt x="0" y="0"/>
                </a:moveTo>
                <a:lnTo>
                  <a:pt x="3816" y="3816"/>
                </a:lnTo>
                <a:lnTo>
                  <a:pt x="0" y="3816"/>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5"/>
          <p:cNvSpPr/>
          <p:nvPr/>
        </p:nvSpPr>
        <p:spPr>
          <a:xfrm rot="2700000">
            <a:off x="10373199" y="3672266"/>
            <a:ext cx="2405189"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788" h="6531">
                <a:moveTo>
                  <a:pt x="0" y="0"/>
                </a:moveTo>
                <a:lnTo>
                  <a:pt x="3788" y="3788"/>
                </a:lnTo>
                <a:lnTo>
                  <a:pt x="1044"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10"/>
          <p:cNvSpPr/>
          <p:nvPr/>
        </p:nvSpPr>
        <p:spPr>
          <a:xfrm rot="2700000" flipH="1" flipV="1">
            <a:off x="-658038" y="-981454"/>
            <a:ext cx="2434823"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34" h="6531">
                <a:moveTo>
                  <a:pt x="0" y="0"/>
                </a:moveTo>
                <a:lnTo>
                  <a:pt x="3834" y="3834"/>
                </a:lnTo>
                <a:lnTo>
                  <a:pt x="1138"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27"/>
          <p:cNvSpPr/>
          <p:nvPr/>
        </p:nvSpPr>
        <p:spPr>
          <a:xfrm>
            <a:off x="10288837" y="4263957"/>
            <a:ext cx="1903163" cy="2540068"/>
          </a:xfrm>
          <a:custGeom>
            <a:avLst/>
            <a:gdLst/>
            <a:ahLst/>
            <a:cxnLst>
              <a:cxn ang="3">
                <a:pos x="hc" y="t"/>
              </a:cxn>
              <a:cxn ang="cd2">
                <a:pos x="l" y="vc"/>
              </a:cxn>
              <a:cxn ang="cd4">
                <a:pos x="hc" y="b"/>
              </a:cxn>
              <a:cxn ang="0">
                <a:pos x="r" y="vc"/>
              </a:cxn>
            </a:cxnLst>
            <a:rect l="l" t="t" r="r" b="b"/>
            <a:pathLst>
              <a:path w="2997" h="4000">
                <a:moveTo>
                  <a:pt x="2997" y="0"/>
                </a:moveTo>
                <a:lnTo>
                  <a:pt x="2997" y="4000"/>
                </a:lnTo>
                <a:lnTo>
                  <a:pt x="1003" y="4000"/>
                </a:lnTo>
                <a:lnTo>
                  <a:pt x="0" y="2997"/>
                </a:lnTo>
                <a:lnTo>
                  <a:pt x="2997"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53"/>
          <p:cNvSpPr/>
          <p:nvPr/>
        </p:nvSpPr>
        <p:spPr>
          <a:xfrm>
            <a:off x="-29210" y="-31115"/>
            <a:ext cx="1816803" cy="1639266"/>
          </a:xfrm>
          <a:custGeom>
            <a:avLst/>
            <a:gdLst/>
            <a:ahLst/>
            <a:cxnLst>
              <a:cxn ang="3">
                <a:pos x="hc" y="t"/>
              </a:cxn>
              <a:cxn ang="cd2">
                <a:pos x="l" y="vc"/>
              </a:cxn>
              <a:cxn ang="cd4">
                <a:pos x="hc" y="b"/>
              </a:cxn>
              <a:cxn ang="0">
                <a:pos x="r" y="vc"/>
              </a:cxn>
            </a:cxnLst>
            <a:rect l="l" t="t" r="r" b="b"/>
            <a:pathLst>
              <a:path w="2861" h="2582">
                <a:moveTo>
                  <a:pt x="0" y="0"/>
                </a:moveTo>
                <a:lnTo>
                  <a:pt x="1739" y="0"/>
                </a:lnTo>
                <a:lnTo>
                  <a:pt x="2861" y="1122"/>
                </a:lnTo>
                <a:lnTo>
                  <a:pt x="1402" y="2582"/>
                </a:lnTo>
                <a:lnTo>
                  <a:pt x="0" y="118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54"/>
          <p:cNvSpPr/>
          <p:nvPr/>
        </p:nvSpPr>
        <p:spPr>
          <a:xfrm>
            <a:off x="-29210" y="718144"/>
            <a:ext cx="890007" cy="1780014"/>
          </a:xfrm>
          <a:custGeom>
            <a:avLst/>
            <a:gdLst/>
            <a:ahLst/>
            <a:cxnLst>
              <a:cxn ang="3">
                <a:pos x="hc" y="t"/>
              </a:cxn>
              <a:cxn ang="cd2">
                <a:pos x="l" y="vc"/>
              </a:cxn>
              <a:cxn ang="cd4">
                <a:pos x="hc" y="b"/>
              </a:cxn>
              <a:cxn ang="0">
                <a:pos x="r" y="vc"/>
              </a:cxn>
            </a:cxnLst>
            <a:rect l="l" t="t" r="r" b="b"/>
            <a:pathLst>
              <a:path w="1402" h="2803">
                <a:moveTo>
                  <a:pt x="0" y="0"/>
                </a:moveTo>
                <a:lnTo>
                  <a:pt x="1402" y="1402"/>
                </a:lnTo>
                <a:lnTo>
                  <a:pt x="0" y="280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55"/>
          <p:cNvSpPr/>
          <p:nvPr/>
        </p:nvSpPr>
        <p:spPr>
          <a:xfrm>
            <a:off x="-29210" y="1608151"/>
            <a:ext cx="1626593" cy="2363180"/>
          </a:xfrm>
          <a:custGeom>
            <a:avLst/>
            <a:gdLst/>
            <a:ahLst/>
            <a:cxnLst>
              <a:cxn ang="3">
                <a:pos x="hc" y="t"/>
              </a:cxn>
              <a:cxn ang="cd2">
                <a:pos x="l" y="vc"/>
              </a:cxn>
              <a:cxn ang="cd4">
                <a:pos x="hc" y="b"/>
              </a:cxn>
              <a:cxn ang="0">
                <a:pos x="r" y="vc"/>
              </a:cxn>
            </a:cxnLst>
            <a:rect l="l" t="t" r="r" b="b"/>
            <a:pathLst>
              <a:path w="2562" h="3722">
                <a:moveTo>
                  <a:pt x="1402" y="0"/>
                </a:moveTo>
                <a:lnTo>
                  <a:pt x="2562" y="1160"/>
                </a:lnTo>
                <a:lnTo>
                  <a:pt x="0" y="3722"/>
                </a:lnTo>
                <a:lnTo>
                  <a:pt x="0" y="1402"/>
                </a:lnTo>
                <a:lnTo>
                  <a:pt x="140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文本框 40"/>
          <p:cNvSpPr txBox="1"/>
          <p:nvPr/>
        </p:nvSpPr>
        <p:spPr>
          <a:xfrm>
            <a:off x="4712970" y="662305"/>
            <a:ext cx="2766060" cy="860425"/>
          </a:xfrm>
          <a:prstGeom prst="rect">
            <a:avLst/>
          </a:prstGeom>
          <a:noFill/>
        </p:spPr>
        <p:txBody>
          <a:bodyPr wrap="square" rtlCol="0">
            <a:spAutoFit/>
          </a:bodyPr>
          <a:lstStyle/>
          <a:p>
            <a:pPr algn="ctr">
              <a:lnSpc>
                <a:spcPct val="125000"/>
              </a:lnSpc>
            </a:pPr>
            <a:r>
              <a:rPr lang="zh-CN" altLang="en-US" sz="4000" b="1" spc="300" dirty="0">
                <a:solidFill>
                  <a:schemeClr val="accent1"/>
                </a:solidFill>
                <a:latin typeface="Times New Roman" panose="02020603050405020304" charset="0"/>
                <a:ea typeface="微软雅黑" panose="020B0503020204020204" pitchFamily="34" charset="-122"/>
                <a:cs typeface="Arial" panose="020B0604020202020204" pitchFamily="34" charset="0"/>
              </a:rPr>
              <a:t>主要内容</a:t>
            </a:r>
            <a:endParaRPr lang="zh-CN" altLang="en-US" sz="4000" b="1" spc="300" dirty="0">
              <a:solidFill>
                <a:schemeClr val="accent1"/>
              </a:solidFill>
              <a:latin typeface="Times New Roman" panose="02020603050405020304" charset="0"/>
              <a:ea typeface="微软雅黑" panose="020B0503020204020204" pitchFamily="34" charset="-122"/>
              <a:cs typeface="Arial" panose="020B0604020202020204" pitchFamily="34" charset="0"/>
            </a:endParaRPr>
          </a:p>
        </p:txBody>
      </p:sp>
      <p:sp>
        <p:nvSpPr>
          <p:cNvPr id="40" name="文本框 39"/>
          <p:cNvSpPr txBox="1"/>
          <p:nvPr/>
        </p:nvSpPr>
        <p:spPr>
          <a:xfrm>
            <a:off x="5322321" y="1560551"/>
            <a:ext cx="1547068" cy="368300"/>
          </a:xfrm>
          <a:prstGeom prst="rect">
            <a:avLst/>
          </a:prstGeom>
          <a:noFill/>
        </p:spPr>
        <p:txBody>
          <a:bodyPr wrap="square" rtlCol="0">
            <a:spAutoFit/>
          </a:bodyPr>
          <a:lstStyle/>
          <a:p>
            <a:pPr algn="dist"/>
            <a:r>
              <a:rPr lang="en-US" altLang="zh-CN" b="1" dirty="0">
                <a:solidFill>
                  <a:schemeClr val="accent1"/>
                </a:solidFill>
                <a:latin typeface="Times New Roman" panose="02020603050405020304" charset="0"/>
                <a:ea typeface="微软雅黑" panose="020B0503020204020204" pitchFamily="34" charset="-122"/>
                <a:cs typeface="Arial" panose="020B0604020202020204" pitchFamily="34" charset="0"/>
              </a:rPr>
              <a:t>CONTENTS</a:t>
            </a:r>
            <a:endParaRPr lang="en-US" altLang="zh-CN" b="1" dirty="0">
              <a:solidFill>
                <a:schemeClr val="accent1"/>
              </a:solidFill>
              <a:latin typeface="Times New Roman" panose="02020603050405020304" charset="0"/>
              <a:ea typeface="微软雅黑" panose="020B0503020204020204" pitchFamily="34" charset="-122"/>
              <a:cs typeface="Arial" panose="020B0604020202020204" pitchFamily="34" charset="0"/>
            </a:endParaRPr>
          </a:p>
        </p:txBody>
      </p:sp>
      <p:sp>
        <p:nvSpPr>
          <p:cNvPr id="3" name="椭圆 2"/>
          <p:cNvSpPr/>
          <p:nvPr>
            <p:custDataLst>
              <p:tags r:id="rId1"/>
            </p:custDataLst>
          </p:nvPr>
        </p:nvSpPr>
        <p:spPr>
          <a:xfrm>
            <a:off x="4042410" y="2552065"/>
            <a:ext cx="508552" cy="482423"/>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latin typeface="微软雅黑" panose="020B0503020204020204" pitchFamily="34" charset="-122"/>
                <a:ea typeface="微软雅黑" panose="020B0503020204020204" pitchFamily="34" charset="-122"/>
              </a:rPr>
              <a:t>1</a:t>
            </a:r>
            <a:endParaRPr lang="en-US" altLang="zh-CN" sz="2400" b="1">
              <a:latin typeface="微软雅黑" panose="020B0503020204020204" pitchFamily="34" charset="-122"/>
              <a:ea typeface="微软雅黑" panose="020B0503020204020204" pitchFamily="34" charset="-122"/>
            </a:endParaRPr>
          </a:p>
        </p:txBody>
      </p:sp>
      <p:sp>
        <p:nvSpPr>
          <p:cNvPr id="8" name="文本框 7"/>
          <p:cNvSpPr txBox="1"/>
          <p:nvPr>
            <p:custDataLst>
              <p:tags r:id="rId2"/>
            </p:custDataLst>
          </p:nvPr>
        </p:nvSpPr>
        <p:spPr>
          <a:xfrm>
            <a:off x="4930775" y="2552065"/>
            <a:ext cx="4201160" cy="521970"/>
          </a:xfrm>
          <a:prstGeom prst="rect">
            <a:avLst/>
          </a:prstGeom>
          <a:noFill/>
        </p:spPr>
        <p:txBody>
          <a:bodyPr wrap="square" rtlCol="0">
            <a:spAutoFit/>
          </a:bodyPr>
          <a:p>
            <a:r>
              <a:rPr lang="en-US" altLang="zh-CN" sz="2800" b="1">
                <a:solidFill>
                  <a:srgbClr val="323F4F"/>
                </a:solidFill>
                <a:latin typeface="微软雅黑" panose="020B0503020204020204" pitchFamily="34" charset="-122"/>
                <a:ea typeface="微软雅黑" panose="020B0503020204020204" pitchFamily="34" charset="-122"/>
              </a:rPr>
              <a:t>     </a:t>
            </a:r>
            <a:r>
              <a:rPr lang="zh-CN" altLang="en-US" sz="2800" b="1">
                <a:solidFill>
                  <a:srgbClr val="323F4F"/>
                </a:solidFill>
                <a:latin typeface="微软雅黑" panose="020B0503020204020204" pitchFamily="34" charset="-122"/>
                <a:ea typeface="微软雅黑" panose="020B0503020204020204" pitchFamily="34" charset="-122"/>
              </a:rPr>
              <a:t>网络层</a:t>
            </a:r>
            <a:endParaRPr lang="zh-CN" altLang="en-US" sz="2800" b="1">
              <a:solidFill>
                <a:srgbClr val="323F4F"/>
              </a:solidFill>
              <a:latin typeface="微软雅黑" panose="020B0503020204020204" pitchFamily="34" charset="-122"/>
              <a:ea typeface="微软雅黑" panose="020B0503020204020204" pitchFamily="34" charset="-122"/>
            </a:endParaRPr>
          </a:p>
        </p:txBody>
      </p:sp>
      <p:sp>
        <p:nvSpPr>
          <p:cNvPr id="9" name="椭圆 8"/>
          <p:cNvSpPr/>
          <p:nvPr>
            <p:custDataLst>
              <p:tags r:id="rId3"/>
            </p:custDataLst>
          </p:nvPr>
        </p:nvSpPr>
        <p:spPr>
          <a:xfrm>
            <a:off x="4042410" y="3530932"/>
            <a:ext cx="508552" cy="482423"/>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latin typeface="微软雅黑" panose="020B0503020204020204" pitchFamily="34" charset="-122"/>
                <a:ea typeface="微软雅黑" panose="020B0503020204020204" pitchFamily="34" charset="-122"/>
              </a:rPr>
              <a:t>2</a:t>
            </a:r>
            <a:endParaRPr lang="en-US" altLang="zh-CN" sz="2400" b="1">
              <a:latin typeface="微软雅黑" panose="020B0503020204020204" pitchFamily="34" charset="-122"/>
              <a:ea typeface="微软雅黑" panose="020B0503020204020204" pitchFamily="34" charset="-122"/>
            </a:endParaRPr>
          </a:p>
        </p:txBody>
      </p:sp>
      <p:sp>
        <p:nvSpPr>
          <p:cNvPr id="10" name="文本框 9"/>
          <p:cNvSpPr txBox="1"/>
          <p:nvPr>
            <p:custDataLst>
              <p:tags r:id="rId4"/>
            </p:custDataLst>
          </p:nvPr>
        </p:nvSpPr>
        <p:spPr>
          <a:xfrm>
            <a:off x="4930783" y="3530932"/>
            <a:ext cx="3925663" cy="521970"/>
          </a:xfrm>
          <a:prstGeom prst="rect">
            <a:avLst/>
          </a:prstGeom>
          <a:noFill/>
        </p:spPr>
        <p:txBody>
          <a:bodyPr wrap="square" rtlCol="0">
            <a:spAutoFit/>
          </a:bodyPr>
          <a:p>
            <a:r>
              <a:rPr lang="en-US" altLang="zh-CN" sz="2800" b="1">
                <a:solidFill>
                  <a:srgbClr val="323F4F"/>
                </a:solidFill>
                <a:latin typeface="微软雅黑" panose="020B0503020204020204" pitchFamily="34" charset="-122"/>
                <a:ea typeface="微软雅黑" panose="020B0503020204020204" pitchFamily="34" charset="-122"/>
              </a:rPr>
              <a:t>     </a:t>
            </a:r>
            <a:r>
              <a:rPr lang="zh-CN" altLang="en-US" sz="2800" b="1">
                <a:solidFill>
                  <a:srgbClr val="323F4F"/>
                </a:solidFill>
                <a:latin typeface="微软雅黑" panose="020B0503020204020204" pitchFamily="34" charset="-122"/>
                <a:ea typeface="微软雅黑" panose="020B0503020204020204" pitchFamily="34" charset="-122"/>
              </a:rPr>
              <a:t>数据链路层</a:t>
            </a:r>
            <a:endParaRPr lang="zh-CN" altLang="en-US" sz="2800" b="1">
              <a:solidFill>
                <a:srgbClr val="323F4F"/>
              </a:solidFill>
              <a:latin typeface="微软雅黑" panose="020B0503020204020204" pitchFamily="34" charset="-122"/>
              <a:ea typeface="微软雅黑" panose="020B0503020204020204" pitchFamily="34" charset="-122"/>
            </a:endParaRPr>
          </a:p>
        </p:txBody>
      </p:sp>
      <p:sp>
        <p:nvSpPr>
          <p:cNvPr id="12" name="椭圆 11"/>
          <p:cNvSpPr/>
          <p:nvPr>
            <p:custDataLst>
              <p:tags r:id="rId5"/>
            </p:custDataLst>
          </p:nvPr>
        </p:nvSpPr>
        <p:spPr>
          <a:xfrm>
            <a:off x="4042410" y="4509798"/>
            <a:ext cx="508552" cy="482423"/>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latin typeface="微软雅黑" panose="020B0503020204020204" pitchFamily="34" charset="-122"/>
                <a:ea typeface="微软雅黑" panose="020B0503020204020204" pitchFamily="34" charset="-122"/>
              </a:rPr>
              <a:t>3</a:t>
            </a:r>
            <a:endParaRPr lang="en-US" altLang="zh-CN" sz="2400" b="1">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4930783" y="4509798"/>
            <a:ext cx="3925663" cy="521970"/>
          </a:xfrm>
          <a:prstGeom prst="rect">
            <a:avLst/>
          </a:prstGeom>
          <a:noFill/>
        </p:spPr>
        <p:txBody>
          <a:bodyPr wrap="square" rtlCol="0">
            <a:spAutoFit/>
          </a:bodyPr>
          <a:p>
            <a:r>
              <a:rPr lang="en-US" altLang="zh-CN" sz="2800" b="1">
                <a:solidFill>
                  <a:srgbClr val="323F4F"/>
                </a:solidFill>
                <a:latin typeface="微软雅黑" panose="020B0503020204020204" pitchFamily="34" charset="-122"/>
                <a:ea typeface="微软雅黑" panose="020B0503020204020204" pitchFamily="34" charset="-122"/>
              </a:rPr>
              <a:t>     </a:t>
            </a:r>
            <a:r>
              <a:rPr lang="zh-CN" altLang="en-US" sz="2800" b="1">
                <a:solidFill>
                  <a:srgbClr val="323F4F"/>
                </a:solidFill>
                <a:latin typeface="微软雅黑" panose="020B0503020204020204" pitchFamily="34" charset="-122"/>
                <a:ea typeface="微软雅黑" panose="020B0503020204020204" pitchFamily="34" charset="-122"/>
              </a:rPr>
              <a:t>物理层</a:t>
            </a:r>
            <a:endParaRPr lang="zh-CN" altLang="en-US" sz="2800" b="1">
              <a:solidFill>
                <a:srgbClr val="323F4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6425" y="352425"/>
            <a:ext cx="6903720"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2.3 </a:t>
            </a:r>
            <a:r>
              <a:rPr lang="zh-CN" sz="2800" b="1" dirty="0">
                <a:solidFill>
                  <a:schemeClr val="accent1"/>
                </a:solidFill>
                <a:latin typeface="Times New Roman" panose="02020603050405020304" charset="0"/>
                <a:ea typeface="微软雅黑" panose="020B0503020204020204" pitchFamily="34" charset="-122"/>
              </a:rPr>
              <a:t>数据链路层</a:t>
            </a:r>
            <a:r>
              <a:rPr lang="en-US" altLang="zh-CN" sz="2800" b="1" dirty="0">
                <a:solidFill>
                  <a:schemeClr val="accent1"/>
                </a:solidFill>
                <a:latin typeface="Times New Roman" panose="02020603050405020304" charset="0"/>
                <a:ea typeface="微软雅黑" panose="020B0503020204020204" pitchFamily="34" charset="-122"/>
              </a:rPr>
              <a:t>——</a:t>
            </a:r>
            <a:r>
              <a:rPr lang="zh-CN" altLang="en-US" sz="2800" b="1" dirty="0">
                <a:solidFill>
                  <a:schemeClr val="accent1"/>
                </a:solidFill>
                <a:latin typeface="Times New Roman" panose="02020603050405020304" charset="0"/>
                <a:ea typeface="微软雅黑" panose="020B0503020204020204" pitchFamily="34" charset="-122"/>
              </a:rPr>
              <a:t>随机访问</a:t>
            </a:r>
            <a:r>
              <a:rPr lang="en-US" altLang="zh-CN" sz="2800" b="1" dirty="0">
                <a:solidFill>
                  <a:schemeClr val="accent1"/>
                </a:solidFill>
                <a:latin typeface="Times New Roman" panose="02020603050405020304" charset="0"/>
                <a:ea typeface="微软雅黑" panose="020B0503020204020204" pitchFamily="34" charset="-122"/>
              </a:rPr>
              <a:t>MAC</a:t>
            </a:r>
            <a:r>
              <a:rPr lang="zh-CN" altLang="en-US" sz="2800" b="1" dirty="0">
                <a:solidFill>
                  <a:schemeClr val="accent1"/>
                </a:solidFill>
                <a:latin typeface="Times New Roman" panose="02020603050405020304" charset="0"/>
                <a:ea typeface="微软雅黑" panose="020B0503020204020204" pitchFamily="34" charset="-122"/>
              </a:rPr>
              <a:t>协议</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4" name="文本框 3"/>
          <p:cNvSpPr txBox="1"/>
          <p:nvPr>
            <p:custDataLst>
              <p:tags r:id="rId1"/>
            </p:custDataLst>
          </p:nvPr>
        </p:nvSpPr>
        <p:spPr>
          <a:xfrm>
            <a:off x="669925" y="1283335"/>
            <a:ext cx="1927860" cy="514350"/>
          </a:xfrm>
          <a:prstGeom prst="rect">
            <a:avLst/>
          </a:prstGeom>
          <a:noFill/>
        </p:spPr>
        <p:txBody>
          <a:bodyPr wrap="square" rtlCol="0">
            <a:noAutofit/>
          </a:bodyPr>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sym typeface="+mn-ea"/>
              </a:rPr>
              <a:t>CSMA/CA</a:t>
            </a:r>
            <a:r>
              <a:rPr lang="zh-CN" altLang="en-US" sz="1600" b="1">
                <a:solidFill>
                  <a:srgbClr val="323F4F"/>
                </a:solidFill>
                <a:latin typeface="微软雅黑" panose="020B0503020204020204" pitchFamily="34" charset="-122"/>
                <a:ea typeface="微软雅黑" panose="020B0503020204020204" pitchFamily="34" charset="-122"/>
                <a:sym typeface="+mn-ea"/>
              </a:rPr>
              <a:t>协议：</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2425065" y="1283335"/>
            <a:ext cx="9119235" cy="46037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应用于</a:t>
            </a:r>
            <a:r>
              <a:rPr lang="en-US" altLang="zh-CN" sz="1600" b="1">
                <a:solidFill>
                  <a:srgbClr val="FF0000"/>
                </a:solidFill>
                <a:latin typeface="微软雅黑" panose="020B0503020204020204" pitchFamily="34" charset="-122"/>
                <a:ea typeface="微软雅黑" panose="020B0503020204020204" pitchFamily="34" charset="-122"/>
                <a:sym typeface="+mn-ea"/>
              </a:rPr>
              <a:t>802.11</a:t>
            </a:r>
            <a:r>
              <a:rPr lang="zh-CN" altLang="en-US" sz="1600" b="1">
                <a:solidFill>
                  <a:srgbClr val="323F4F"/>
                </a:solidFill>
                <a:latin typeface="微软雅黑" panose="020B0503020204020204" pitchFamily="34" charset="-122"/>
                <a:ea typeface="微软雅黑" panose="020B0503020204020204" pitchFamily="34" charset="-122"/>
                <a:sym typeface="+mn-ea"/>
              </a:rPr>
              <a:t>标准的无线局域网</a:t>
            </a:r>
            <a:r>
              <a:rPr lang="zh-CN" sz="1600" b="1">
                <a:solidFill>
                  <a:srgbClr val="323F4F"/>
                </a:solidFill>
                <a:latin typeface="微软雅黑" panose="020B0503020204020204" pitchFamily="34" charset="-122"/>
                <a:ea typeface="微软雅黑" panose="020B0503020204020204" pitchFamily="34" charset="-122"/>
                <a:sym typeface="+mn-ea"/>
              </a:rPr>
              <a:t>，将</a:t>
            </a:r>
            <a:r>
              <a:rPr lang="en-US" altLang="zh-CN" sz="1600" b="1">
                <a:solidFill>
                  <a:srgbClr val="323F4F"/>
                </a:solidFill>
                <a:latin typeface="微软雅黑" panose="020B0503020204020204" pitchFamily="34" charset="-122"/>
                <a:ea typeface="微软雅黑" panose="020B0503020204020204" pitchFamily="34" charset="-122"/>
                <a:sym typeface="+mn-ea"/>
              </a:rPr>
              <a:t>CSMA/CD</a:t>
            </a:r>
            <a:r>
              <a:rPr lang="zh-CN" altLang="en-US" sz="1600" b="1">
                <a:solidFill>
                  <a:srgbClr val="323F4F"/>
                </a:solidFill>
                <a:latin typeface="微软雅黑" panose="020B0503020204020204" pitchFamily="34" charset="-122"/>
                <a:ea typeface="微软雅黑" panose="020B0503020204020204" pitchFamily="34" charset="-122"/>
                <a:sym typeface="+mn-ea"/>
              </a:rPr>
              <a:t>协议进行了修改，把碰撞检测改为了</a:t>
            </a:r>
            <a:r>
              <a:rPr lang="zh-CN" altLang="en-US" sz="1600" b="1">
                <a:solidFill>
                  <a:srgbClr val="FF0000"/>
                </a:solidFill>
                <a:latin typeface="微软雅黑" panose="020B0503020204020204" pitchFamily="34" charset="-122"/>
                <a:ea typeface="微软雅黑" panose="020B0503020204020204" pitchFamily="34" charset="-122"/>
                <a:sym typeface="+mn-ea"/>
              </a:rPr>
              <a:t>碰撞避免</a:t>
            </a:r>
            <a:r>
              <a:rPr lang="zh-CN" altLang="en-US" sz="1600" b="1">
                <a:solidFill>
                  <a:srgbClr val="323F4F"/>
                </a:solidFill>
                <a:latin typeface="微软雅黑" panose="020B0503020204020204" pitchFamily="34" charset="-122"/>
                <a:ea typeface="微软雅黑" panose="020B0503020204020204" pitchFamily="34" charset="-122"/>
                <a:sym typeface="+mn-ea"/>
              </a:rPr>
              <a:t>。</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custDataLst>
              <p:tags r:id="rId2"/>
            </p:custDataLst>
          </p:nvPr>
        </p:nvPicPr>
        <p:blipFill>
          <a:blip r:embed="rId3"/>
          <a:stretch>
            <a:fillRect/>
          </a:stretch>
        </p:blipFill>
        <p:spPr>
          <a:xfrm>
            <a:off x="438785" y="1780540"/>
            <a:ext cx="5836920" cy="2018665"/>
          </a:xfrm>
          <a:prstGeom prst="rect">
            <a:avLst/>
          </a:prstGeom>
        </p:spPr>
      </p:pic>
      <p:sp>
        <p:nvSpPr>
          <p:cNvPr id="6" name="文本框 5"/>
          <p:cNvSpPr txBox="1"/>
          <p:nvPr>
            <p:custDataLst>
              <p:tags r:id="rId4"/>
            </p:custDataLst>
          </p:nvPr>
        </p:nvSpPr>
        <p:spPr>
          <a:xfrm>
            <a:off x="8863330" y="1968500"/>
            <a:ext cx="1418590" cy="414020"/>
          </a:xfrm>
          <a:prstGeom prst="rect">
            <a:avLst/>
          </a:prstGeom>
          <a:noFill/>
        </p:spPr>
        <p:txBody>
          <a:bodyPr wrap="square" rtlCol="0" anchor="t">
            <a:spAutoFit/>
          </a:bodyPr>
          <a:p>
            <a:pPr fontAlgn="auto">
              <a:lnSpc>
                <a:spcPct val="150000"/>
              </a:lnSpc>
            </a:pPr>
            <a:r>
              <a:rPr lang="zh-CN" sz="1400" b="1">
                <a:solidFill>
                  <a:srgbClr val="323F4F"/>
                </a:solidFill>
                <a:latin typeface="微软雅黑" panose="020B0503020204020204" pitchFamily="34" charset="-122"/>
                <a:ea typeface="微软雅黑" panose="020B0503020204020204" pitchFamily="34" charset="-122"/>
                <a:sym typeface="+mn-ea"/>
              </a:rPr>
              <a:t>工作过程：</a:t>
            </a:r>
            <a:endParaRPr lang="zh-CN" altLang="zh-CN" sz="1400" b="1">
              <a:solidFill>
                <a:srgbClr val="323F4F"/>
              </a:solidFill>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custDataLst>
              <p:tags r:id="rId5"/>
            </p:custDataLst>
          </p:nvPr>
        </p:nvPicPr>
        <p:blipFill>
          <a:blip r:embed="rId6"/>
          <a:stretch>
            <a:fillRect/>
          </a:stretch>
        </p:blipFill>
        <p:spPr>
          <a:xfrm>
            <a:off x="7792720" y="2382520"/>
            <a:ext cx="2973705" cy="2667635"/>
          </a:xfrm>
          <a:prstGeom prst="rect">
            <a:avLst/>
          </a:prstGeom>
        </p:spPr>
      </p:pic>
      <p:sp>
        <p:nvSpPr>
          <p:cNvPr id="8" name="文本框 7"/>
          <p:cNvSpPr txBox="1"/>
          <p:nvPr>
            <p:custDataLst>
              <p:tags r:id="rId7"/>
            </p:custDataLst>
          </p:nvPr>
        </p:nvSpPr>
        <p:spPr>
          <a:xfrm>
            <a:off x="6664960" y="2009775"/>
            <a:ext cx="2288540" cy="372745"/>
          </a:xfrm>
          <a:prstGeom prst="rect">
            <a:avLst/>
          </a:prstGeom>
          <a:noFill/>
        </p:spPr>
        <p:txBody>
          <a:bodyPr wrap="square" rtlCol="0" anchor="t">
            <a:noAutofit/>
          </a:bodyPr>
          <a:p>
            <a:r>
              <a:rPr lang="zh-CN" altLang="en-US" sz="1000" b="1">
                <a:solidFill>
                  <a:srgbClr val="FF0000"/>
                </a:solidFill>
                <a:latin typeface="微软雅黑" panose="020B0503020204020204" pitchFamily="34" charset="-122"/>
                <a:ea typeface="微软雅黑" panose="020B0503020204020204" pitchFamily="34" charset="-122"/>
                <a:sym typeface="+mn-ea"/>
              </a:rPr>
              <a:t>这张图容易考，最好把整张图背过去，记住所有的细节</a:t>
            </a:r>
            <a:endParaRPr lang="zh-CN" altLang="en-US" sz="1000" b="1">
              <a:solidFill>
                <a:srgbClr val="FF0000"/>
              </a:solidFill>
              <a:latin typeface="微软雅黑" panose="020B0503020204020204" pitchFamily="34" charset="-122"/>
              <a:ea typeface="微软雅黑" panose="020B0503020204020204" pitchFamily="34" charset="-122"/>
              <a:sym typeface="+mn-ea"/>
            </a:endParaRPr>
          </a:p>
        </p:txBody>
      </p:sp>
      <p:sp>
        <p:nvSpPr>
          <p:cNvPr id="9" name="矩形 8"/>
          <p:cNvSpPr/>
          <p:nvPr>
            <p:custDataLst>
              <p:tags r:id="rId8"/>
            </p:custDataLst>
          </p:nvPr>
        </p:nvSpPr>
        <p:spPr>
          <a:xfrm>
            <a:off x="7863840" y="2842260"/>
            <a:ext cx="497840" cy="20828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custDataLst>
              <p:tags r:id="rId9"/>
            </p:custDataLst>
          </p:nvPr>
        </p:nvSpPr>
        <p:spPr>
          <a:xfrm>
            <a:off x="9346565" y="3223895"/>
            <a:ext cx="507365" cy="21272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custDataLst>
              <p:tags r:id="rId10"/>
            </p:custDataLst>
          </p:nvPr>
        </p:nvSpPr>
        <p:spPr>
          <a:xfrm>
            <a:off x="7863840" y="3587115"/>
            <a:ext cx="497840" cy="21590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custDataLst>
              <p:tags r:id="rId11"/>
            </p:custDataLst>
          </p:nvPr>
        </p:nvSpPr>
        <p:spPr>
          <a:xfrm>
            <a:off x="9346565" y="4375785"/>
            <a:ext cx="515620" cy="21209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3" name="图片 12"/>
          <p:cNvPicPr>
            <a:picLocks noChangeAspect="1"/>
          </p:cNvPicPr>
          <p:nvPr>
            <p:custDataLst>
              <p:tags r:id="rId12"/>
            </p:custDataLst>
          </p:nvPr>
        </p:nvPicPr>
        <p:blipFill>
          <a:blip r:embed="rId13"/>
          <a:stretch>
            <a:fillRect/>
          </a:stretch>
        </p:blipFill>
        <p:spPr>
          <a:xfrm>
            <a:off x="1054735" y="3972560"/>
            <a:ext cx="4652010" cy="2667635"/>
          </a:xfrm>
          <a:prstGeom prst="rect">
            <a:avLst/>
          </a:prstGeom>
        </p:spPr>
      </p:pic>
      <p:sp>
        <p:nvSpPr>
          <p:cNvPr id="14" name="矩形 13"/>
          <p:cNvSpPr/>
          <p:nvPr>
            <p:custDataLst>
              <p:tags r:id="rId14"/>
            </p:custDataLst>
          </p:nvPr>
        </p:nvSpPr>
        <p:spPr>
          <a:xfrm>
            <a:off x="969010" y="3892550"/>
            <a:ext cx="4777105" cy="280860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 name="图片 14"/>
          <p:cNvPicPr>
            <a:picLocks noChangeAspect="1"/>
          </p:cNvPicPr>
          <p:nvPr>
            <p:custDataLst>
              <p:tags r:id="rId15"/>
            </p:custDataLst>
          </p:nvPr>
        </p:nvPicPr>
        <p:blipFill>
          <a:blip r:embed="rId16"/>
          <a:stretch>
            <a:fillRect/>
          </a:stretch>
        </p:blipFill>
        <p:spPr>
          <a:xfrm>
            <a:off x="6600825" y="5585460"/>
            <a:ext cx="5105400" cy="638175"/>
          </a:xfrm>
          <a:prstGeom prst="rect">
            <a:avLst/>
          </a:prstGeom>
        </p:spPr>
      </p:pic>
      <p:sp>
        <p:nvSpPr>
          <p:cNvPr id="16" name="矩形 15"/>
          <p:cNvSpPr/>
          <p:nvPr>
            <p:custDataLst>
              <p:tags r:id="rId17"/>
            </p:custDataLst>
          </p:nvPr>
        </p:nvSpPr>
        <p:spPr>
          <a:xfrm>
            <a:off x="6519545" y="5503545"/>
            <a:ext cx="5268595" cy="79883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custDataLst>
              <p:tags r:id="rId18"/>
            </p:custDataLst>
          </p:nvPr>
        </p:nvSpPr>
        <p:spPr>
          <a:xfrm>
            <a:off x="11368405" y="5556885"/>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D</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
        <p:nvSpPr>
          <p:cNvPr id="19" name="文本框 18"/>
          <p:cNvSpPr txBox="1"/>
          <p:nvPr>
            <p:custDataLst>
              <p:tags r:id="rId19"/>
            </p:custDataLst>
          </p:nvPr>
        </p:nvSpPr>
        <p:spPr>
          <a:xfrm>
            <a:off x="1567815" y="4271645"/>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A</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6425" y="352425"/>
            <a:ext cx="6903720"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2.4 </a:t>
            </a:r>
            <a:r>
              <a:rPr lang="zh-CN" sz="2800" b="1" dirty="0">
                <a:solidFill>
                  <a:schemeClr val="accent1"/>
                </a:solidFill>
                <a:latin typeface="Times New Roman" panose="02020603050405020304" charset="0"/>
                <a:ea typeface="微软雅黑" panose="020B0503020204020204" pitchFamily="34" charset="-122"/>
              </a:rPr>
              <a:t>数据链路层</a:t>
            </a:r>
            <a:r>
              <a:rPr lang="en-US" altLang="zh-CN" sz="2800" b="1" dirty="0">
                <a:solidFill>
                  <a:schemeClr val="accent1"/>
                </a:solidFill>
                <a:latin typeface="Times New Roman" panose="02020603050405020304" charset="0"/>
                <a:ea typeface="微软雅黑" panose="020B0503020204020204" pitchFamily="34" charset="-122"/>
              </a:rPr>
              <a:t>——</a:t>
            </a:r>
            <a:r>
              <a:rPr lang="en-US" sz="2800" b="1" dirty="0">
                <a:solidFill>
                  <a:schemeClr val="accent1"/>
                </a:solidFill>
                <a:latin typeface="Times New Roman" panose="02020603050405020304" charset="0"/>
                <a:ea typeface="微软雅黑" panose="020B0503020204020204" pitchFamily="34" charset="-122"/>
              </a:rPr>
              <a:t>ARP</a:t>
            </a:r>
            <a:r>
              <a:rPr lang="zh-CN" altLang="en-US" sz="2800" b="1" dirty="0">
                <a:solidFill>
                  <a:schemeClr val="accent1"/>
                </a:solidFill>
                <a:latin typeface="Times New Roman" panose="02020603050405020304" charset="0"/>
                <a:ea typeface="微软雅黑" panose="020B0503020204020204" pitchFamily="34" charset="-122"/>
              </a:rPr>
              <a:t>协议</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4" name="文本框 3"/>
          <p:cNvSpPr txBox="1"/>
          <p:nvPr>
            <p:custDataLst>
              <p:tags r:id="rId1"/>
            </p:custDataLst>
          </p:nvPr>
        </p:nvSpPr>
        <p:spPr>
          <a:xfrm>
            <a:off x="1837690" y="1215390"/>
            <a:ext cx="1205230" cy="514350"/>
          </a:xfrm>
          <a:prstGeom prst="rect">
            <a:avLst/>
          </a:prstGeom>
          <a:noFill/>
        </p:spPr>
        <p:txBody>
          <a:bodyPr wrap="square" rtlCol="0">
            <a:noAutofit/>
          </a:bodyPr>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sym typeface="+mn-ea"/>
              </a:rPr>
              <a:t>ARP</a:t>
            </a:r>
            <a:r>
              <a:rPr lang="zh-CN" altLang="en-US" sz="1600" b="1">
                <a:solidFill>
                  <a:srgbClr val="323F4F"/>
                </a:solidFill>
                <a:latin typeface="微软雅黑" panose="020B0503020204020204" pitchFamily="34" charset="-122"/>
                <a:ea typeface="微软雅黑" panose="020B0503020204020204" pitchFamily="34" charset="-122"/>
                <a:sym typeface="+mn-ea"/>
              </a:rPr>
              <a:t>协议：</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3042920" y="1215390"/>
            <a:ext cx="6909435" cy="46037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工作在网络层，用来完成</a:t>
            </a:r>
            <a:r>
              <a:rPr lang="en-US" altLang="zh-CN" sz="1600" b="1">
                <a:solidFill>
                  <a:srgbClr val="FF0000"/>
                </a:solidFill>
                <a:latin typeface="微软雅黑" panose="020B0503020204020204" pitchFamily="34" charset="-122"/>
                <a:ea typeface="微软雅黑" panose="020B0503020204020204" pitchFamily="34" charset="-122"/>
                <a:sym typeface="+mn-ea"/>
              </a:rPr>
              <a:t>IP</a:t>
            </a:r>
            <a:r>
              <a:rPr lang="zh-CN" altLang="en-US" sz="1600" b="1">
                <a:solidFill>
                  <a:srgbClr val="FF0000"/>
                </a:solidFill>
                <a:latin typeface="微软雅黑" panose="020B0503020204020204" pitchFamily="34" charset="-122"/>
                <a:ea typeface="微软雅黑" panose="020B0503020204020204" pitchFamily="34" charset="-122"/>
                <a:sym typeface="+mn-ea"/>
              </a:rPr>
              <a:t>地址到</a:t>
            </a:r>
            <a:r>
              <a:rPr lang="en-US" altLang="zh-CN" sz="1600" b="1">
                <a:solidFill>
                  <a:srgbClr val="FF0000"/>
                </a:solidFill>
                <a:latin typeface="微软雅黑" panose="020B0503020204020204" pitchFamily="34" charset="-122"/>
                <a:ea typeface="微软雅黑" panose="020B0503020204020204" pitchFamily="34" charset="-122"/>
                <a:sym typeface="+mn-ea"/>
              </a:rPr>
              <a:t>MAC</a:t>
            </a:r>
            <a:r>
              <a:rPr lang="zh-CN" altLang="en-US" sz="1600" b="1">
                <a:solidFill>
                  <a:srgbClr val="FF0000"/>
                </a:solidFill>
                <a:latin typeface="微软雅黑" panose="020B0503020204020204" pitchFamily="34" charset="-122"/>
                <a:ea typeface="微软雅黑" panose="020B0503020204020204" pitchFamily="34" charset="-122"/>
                <a:sym typeface="+mn-ea"/>
              </a:rPr>
              <a:t>地址的映射</a:t>
            </a:r>
            <a:r>
              <a:rPr lang="zh-CN" altLang="en-US" sz="1600" b="1">
                <a:solidFill>
                  <a:srgbClr val="323F4F"/>
                </a:solidFill>
                <a:latin typeface="微软雅黑" panose="020B0503020204020204" pitchFamily="34" charset="-122"/>
                <a:ea typeface="微软雅黑" panose="020B0503020204020204" pitchFamily="34" charset="-122"/>
                <a:sym typeface="+mn-ea"/>
              </a:rPr>
              <a:t>。工作过程如下：</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pic>
        <p:nvPicPr>
          <p:cNvPr id="20" name="图片 19"/>
          <p:cNvPicPr>
            <a:picLocks noChangeAspect="1"/>
          </p:cNvPicPr>
          <p:nvPr>
            <p:custDataLst>
              <p:tags r:id="rId2"/>
            </p:custDataLst>
          </p:nvPr>
        </p:nvPicPr>
        <p:blipFill>
          <a:blip r:embed="rId3"/>
          <a:stretch>
            <a:fillRect/>
          </a:stretch>
        </p:blipFill>
        <p:spPr>
          <a:xfrm>
            <a:off x="2023110" y="1793240"/>
            <a:ext cx="7816850" cy="1620520"/>
          </a:xfrm>
          <a:prstGeom prst="rect">
            <a:avLst/>
          </a:prstGeom>
        </p:spPr>
      </p:pic>
      <p:pic>
        <p:nvPicPr>
          <p:cNvPr id="21" name="图片 20"/>
          <p:cNvPicPr>
            <a:picLocks noChangeAspect="1"/>
          </p:cNvPicPr>
          <p:nvPr>
            <p:custDataLst>
              <p:tags r:id="rId4"/>
            </p:custDataLst>
          </p:nvPr>
        </p:nvPicPr>
        <p:blipFill>
          <a:blip r:embed="rId5"/>
          <a:stretch>
            <a:fillRect/>
          </a:stretch>
        </p:blipFill>
        <p:spPr>
          <a:xfrm>
            <a:off x="6741160" y="4361815"/>
            <a:ext cx="4826635" cy="482600"/>
          </a:xfrm>
          <a:prstGeom prst="rect">
            <a:avLst/>
          </a:prstGeom>
        </p:spPr>
      </p:pic>
      <p:sp>
        <p:nvSpPr>
          <p:cNvPr id="22" name="矩形 21"/>
          <p:cNvSpPr/>
          <p:nvPr>
            <p:custDataLst>
              <p:tags r:id="rId6"/>
            </p:custDataLst>
          </p:nvPr>
        </p:nvSpPr>
        <p:spPr>
          <a:xfrm>
            <a:off x="6691630" y="4324985"/>
            <a:ext cx="4843145" cy="54419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3" name="图片 22"/>
          <p:cNvPicPr>
            <a:picLocks noChangeAspect="1"/>
          </p:cNvPicPr>
          <p:nvPr>
            <p:custDataLst>
              <p:tags r:id="rId7"/>
            </p:custDataLst>
          </p:nvPr>
        </p:nvPicPr>
        <p:blipFill>
          <a:blip r:embed="rId8"/>
          <a:stretch>
            <a:fillRect/>
          </a:stretch>
        </p:blipFill>
        <p:spPr>
          <a:xfrm>
            <a:off x="6793865" y="5406390"/>
            <a:ext cx="4740910" cy="636905"/>
          </a:xfrm>
          <a:prstGeom prst="rect">
            <a:avLst/>
          </a:prstGeom>
        </p:spPr>
      </p:pic>
      <p:sp>
        <p:nvSpPr>
          <p:cNvPr id="24" name="矩形 23"/>
          <p:cNvSpPr/>
          <p:nvPr>
            <p:custDataLst>
              <p:tags r:id="rId9"/>
            </p:custDataLst>
          </p:nvPr>
        </p:nvSpPr>
        <p:spPr>
          <a:xfrm>
            <a:off x="6711315" y="5361940"/>
            <a:ext cx="4823460" cy="70485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6" name="图片 25"/>
          <p:cNvPicPr>
            <a:picLocks noChangeAspect="1"/>
          </p:cNvPicPr>
          <p:nvPr>
            <p:custDataLst>
              <p:tags r:id="rId10"/>
            </p:custDataLst>
          </p:nvPr>
        </p:nvPicPr>
        <p:blipFill>
          <a:blip r:embed="rId11"/>
          <a:stretch>
            <a:fillRect/>
          </a:stretch>
        </p:blipFill>
        <p:spPr>
          <a:xfrm>
            <a:off x="512445" y="3598545"/>
            <a:ext cx="5301615" cy="2936240"/>
          </a:xfrm>
          <a:prstGeom prst="rect">
            <a:avLst/>
          </a:prstGeom>
        </p:spPr>
      </p:pic>
      <p:sp>
        <p:nvSpPr>
          <p:cNvPr id="27" name="文本框 26"/>
          <p:cNvSpPr txBox="1"/>
          <p:nvPr>
            <p:custDataLst>
              <p:tags r:id="rId12"/>
            </p:custDataLst>
          </p:nvPr>
        </p:nvSpPr>
        <p:spPr>
          <a:xfrm>
            <a:off x="3672840" y="3598545"/>
            <a:ext cx="2844165" cy="280670"/>
          </a:xfrm>
          <a:prstGeom prst="rect">
            <a:avLst/>
          </a:prstGeom>
          <a:noFill/>
        </p:spPr>
        <p:txBody>
          <a:bodyPr wrap="square" rtlCol="0" anchor="t">
            <a:noAutofit/>
          </a:bodyPr>
          <a:p>
            <a:r>
              <a:rPr lang="en-US" altLang="zh-CN" sz="1000" b="1">
                <a:solidFill>
                  <a:srgbClr val="FF0000"/>
                </a:solidFill>
                <a:latin typeface="微软雅黑" panose="020B0503020204020204" pitchFamily="34" charset="-122"/>
                <a:ea typeface="微软雅黑" panose="020B0503020204020204" pitchFamily="34" charset="-122"/>
                <a:sym typeface="+mn-ea"/>
              </a:rPr>
              <a:t>H1</a:t>
            </a:r>
            <a:r>
              <a:rPr lang="zh-CN" altLang="en-US" sz="1000" b="1">
                <a:solidFill>
                  <a:srgbClr val="FF0000"/>
                </a:solidFill>
                <a:latin typeface="微软雅黑" panose="020B0503020204020204" pitchFamily="34" charset="-122"/>
                <a:ea typeface="微软雅黑" panose="020B0503020204020204" pitchFamily="34" charset="-122"/>
                <a:sym typeface="+mn-ea"/>
              </a:rPr>
              <a:t>在向</a:t>
            </a:r>
            <a:r>
              <a:rPr lang="en-US" altLang="zh-CN" sz="1000" b="1">
                <a:solidFill>
                  <a:srgbClr val="FF0000"/>
                </a:solidFill>
                <a:latin typeface="微软雅黑" panose="020B0503020204020204" pitchFamily="34" charset="-122"/>
                <a:ea typeface="微软雅黑" panose="020B0503020204020204" pitchFamily="34" charset="-122"/>
                <a:sym typeface="+mn-ea"/>
              </a:rPr>
              <a:t>H4</a:t>
            </a:r>
            <a:r>
              <a:rPr lang="zh-CN" altLang="en-US" sz="1000" b="1">
                <a:solidFill>
                  <a:srgbClr val="FF0000"/>
                </a:solidFill>
                <a:latin typeface="微软雅黑" panose="020B0503020204020204" pitchFamily="34" charset="-122"/>
                <a:ea typeface="微软雅黑" panose="020B0503020204020204" pitchFamily="34" charset="-122"/>
                <a:sym typeface="+mn-ea"/>
              </a:rPr>
              <a:t>通信的过程中，如何使用</a:t>
            </a:r>
            <a:r>
              <a:rPr lang="en-US" altLang="zh-CN" sz="1000" b="1">
                <a:solidFill>
                  <a:srgbClr val="FF0000"/>
                </a:solidFill>
                <a:latin typeface="微软雅黑" panose="020B0503020204020204" pitchFamily="34" charset="-122"/>
                <a:ea typeface="微软雅黑" panose="020B0503020204020204" pitchFamily="34" charset="-122"/>
                <a:sym typeface="+mn-ea"/>
              </a:rPr>
              <a:t>ARP</a:t>
            </a:r>
            <a:r>
              <a:rPr lang="zh-CN" altLang="en-US" sz="1000" b="1">
                <a:solidFill>
                  <a:srgbClr val="FF0000"/>
                </a:solidFill>
                <a:latin typeface="微软雅黑" panose="020B0503020204020204" pitchFamily="34" charset="-122"/>
                <a:ea typeface="微软雅黑" panose="020B0503020204020204" pitchFamily="34" charset="-122"/>
                <a:sym typeface="+mn-ea"/>
              </a:rPr>
              <a:t>协议？</a:t>
            </a:r>
            <a:endParaRPr lang="zh-CN" altLang="en-US" sz="1000" b="1">
              <a:solidFill>
                <a:srgbClr val="FF0000"/>
              </a:solidFill>
              <a:latin typeface="微软雅黑" panose="020B0503020204020204" pitchFamily="34" charset="-122"/>
              <a:ea typeface="微软雅黑" panose="020B0503020204020204" pitchFamily="34" charset="-122"/>
              <a:sym typeface="+mn-ea"/>
            </a:endParaRPr>
          </a:p>
        </p:txBody>
      </p:sp>
      <p:sp>
        <p:nvSpPr>
          <p:cNvPr id="28" name="文本框 27"/>
          <p:cNvSpPr txBox="1"/>
          <p:nvPr>
            <p:custDataLst>
              <p:tags r:id="rId13"/>
            </p:custDataLst>
          </p:nvPr>
        </p:nvSpPr>
        <p:spPr>
          <a:xfrm>
            <a:off x="8969375" y="4333240"/>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C</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
        <p:nvSpPr>
          <p:cNvPr id="29" name="文本框 28"/>
          <p:cNvSpPr txBox="1"/>
          <p:nvPr>
            <p:custDataLst>
              <p:tags r:id="rId14"/>
            </p:custDataLst>
          </p:nvPr>
        </p:nvSpPr>
        <p:spPr>
          <a:xfrm>
            <a:off x="10582275" y="4366260"/>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A</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
        <p:nvSpPr>
          <p:cNvPr id="30" name="文本框 29"/>
          <p:cNvSpPr txBox="1"/>
          <p:nvPr>
            <p:custDataLst>
              <p:tags r:id="rId15"/>
            </p:custDataLst>
          </p:nvPr>
        </p:nvSpPr>
        <p:spPr>
          <a:xfrm>
            <a:off x="8827135" y="5361940"/>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A</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
        <p:nvSpPr>
          <p:cNvPr id="31" name="文本框 30"/>
          <p:cNvSpPr txBox="1"/>
          <p:nvPr>
            <p:custDataLst>
              <p:tags r:id="rId16"/>
            </p:custDataLst>
          </p:nvPr>
        </p:nvSpPr>
        <p:spPr>
          <a:xfrm>
            <a:off x="7261225" y="2005330"/>
            <a:ext cx="4394835" cy="321945"/>
          </a:xfrm>
          <a:prstGeom prst="rect">
            <a:avLst/>
          </a:prstGeom>
          <a:noFill/>
        </p:spPr>
        <p:txBody>
          <a:bodyPr wrap="square" rtlCol="0" anchor="t">
            <a:spAutoFit/>
          </a:bodyPr>
          <a:p>
            <a:pPr fontAlgn="auto">
              <a:lnSpc>
                <a:spcPct val="150000"/>
              </a:lnSpc>
            </a:pPr>
            <a:r>
              <a:rPr lang="zh-CN" sz="1000" b="1">
                <a:solidFill>
                  <a:srgbClr val="FF0000"/>
                </a:solidFill>
                <a:latin typeface="微软雅黑" panose="020B0503020204020204" pitchFamily="34" charset="-122"/>
                <a:ea typeface="微软雅黑" panose="020B0503020204020204" pitchFamily="34" charset="-122"/>
                <a:sym typeface="+mn-ea"/>
              </a:rPr>
              <a:t>注意</a:t>
            </a:r>
            <a:r>
              <a:rPr lang="en-US" altLang="zh-CN" sz="1000" b="1">
                <a:solidFill>
                  <a:srgbClr val="FF0000"/>
                </a:solidFill>
                <a:latin typeface="微软雅黑" panose="020B0503020204020204" pitchFamily="34" charset="-122"/>
                <a:ea typeface="微软雅黑" panose="020B0503020204020204" pitchFamily="34" charset="-122"/>
                <a:sym typeface="+mn-ea"/>
              </a:rPr>
              <a:t>ARP</a:t>
            </a:r>
            <a:r>
              <a:rPr lang="zh-CN" altLang="en-US" sz="1000" b="1">
                <a:solidFill>
                  <a:srgbClr val="FF0000"/>
                </a:solidFill>
                <a:latin typeface="微软雅黑" panose="020B0503020204020204" pitchFamily="34" charset="-122"/>
                <a:ea typeface="微软雅黑" panose="020B0503020204020204" pitchFamily="34" charset="-122"/>
                <a:sym typeface="+mn-ea"/>
              </a:rPr>
              <a:t>查询分组：目的</a:t>
            </a:r>
            <a:r>
              <a:rPr lang="en-US" altLang="zh-CN" sz="1000" b="1">
                <a:solidFill>
                  <a:srgbClr val="FF0000"/>
                </a:solidFill>
                <a:latin typeface="微软雅黑" panose="020B0503020204020204" pitchFamily="34" charset="-122"/>
                <a:ea typeface="微软雅黑" panose="020B0503020204020204" pitchFamily="34" charset="-122"/>
                <a:sym typeface="+mn-ea"/>
              </a:rPr>
              <a:t>IP</a:t>
            </a:r>
            <a:r>
              <a:rPr lang="zh-CN" altLang="en-US" sz="1000" b="1">
                <a:solidFill>
                  <a:srgbClr val="FF0000"/>
                </a:solidFill>
                <a:latin typeface="微软雅黑" panose="020B0503020204020204" pitchFamily="34" charset="-122"/>
                <a:ea typeface="微软雅黑" panose="020B0503020204020204" pitchFamily="34" charset="-122"/>
                <a:sym typeface="+mn-ea"/>
              </a:rPr>
              <a:t>地址为</a:t>
            </a:r>
            <a:r>
              <a:rPr lang="en-US" altLang="zh-CN" sz="1000" b="1">
                <a:solidFill>
                  <a:srgbClr val="FF0000"/>
                </a:solidFill>
                <a:latin typeface="微软雅黑" panose="020B0503020204020204" pitchFamily="34" charset="-122"/>
                <a:ea typeface="微软雅黑" panose="020B0503020204020204" pitchFamily="34" charset="-122"/>
                <a:sym typeface="+mn-ea"/>
              </a:rPr>
              <a:t>B</a:t>
            </a:r>
            <a:r>
              <a:rPr lang="zh-CN" altLang="en-US" sz="1000" b="1">
                <a:solidFill>
                  <a:srgbClr val="FF0000"/>
                </a:solidFill>
                <a:latin typeface="微软雅黑" panose="020B0503020204020204" pitchFamily="34" charset="-122"/>
                <a:ea typeface="微软雅黑" panose="020B0503020204020204" pitchFamily="34" charset="-122"/>
                <a:sym typeface="+mn-ea"/>
              </a:rPr>
              <a:t>的</a:t>
            </a:r>
            <a:r>
              <a:rPr lang="en-US" altLang="zh-CN" sz="1000" b="1">
                <a:solidFill>
                  <a:srgbClr val="FF0000"/>
                </a:solidFill>
                <a:latin typeface="微软雅黑" panose="020B0503020204020204" pitchFamily="34" charset="-122"/>
                <a:ea typeface="微软雅黑" panose="020B0503020204020204" pitchFamily="34" charset="-122"/>
                <a:sym typeface="+mn-ea"/>
              </a:rPr>
              <a:t>IP</a:t>
            </a:r>
            <a:r>
              <a:rPr lang="zh-CN" altLang="en-US" sz="1000" b="1">
                <a:solidFill>
                  <a:srgbClr val="FF0000"/>
                </a:solidFill>
                <a:latin typeface="微软雅黑" panose="020B0503020204020204" pitchFamily="34" charset="-122"/>
                <a:ea typeface="微软雅黑" panose="020B0503020204020204" pitchFamily="34" charset="-122"/>
                <a:sym typeface="+mn-ea"/>
              </a:rPr>
              <a:t>地址，目的</a:t>
            </a:r>
            <a:r>
              <a:rPr lang="en-US" altLang="zh-CN" sz="1000" b="1">
                <a:solidFill>
                  <a:srgbClr val="FF0000"/>
                </a:solidFill>
                <a:latin typeface="微软雅黑" panose="020B0503020204020204" pitchFamily="34" charset="-122"/>
                <a:ea typeface="微软雅黑" panose="020B0503020204020204" pitchFamily="34" charset="-122"/>
                <a:sym typeface="+mn-ea"/>
              </a:rPr>
              <a:t>MAC</a:t>
            </a:r>
            <a:r>
              <a:rPr lang="zh-CN" altLang="en-US" sz="1000" b="1">
                <a:solidFill>
                  <a:srgbClr val="FF0000"/>
                </a:solidFill>
                <a:latin typeface="微软雅黑" panose="020B0503020204020204" pitchFamily="34" charset="-122"/>
                <a:ea typeface="微软雅黑" panose="020B0503020204020204" pitchFamily="34" charset="-122"/>
                <a:sym typeface="+mn-ea"/>
              </a:rPr>
              <a:t>地址为广播地址</a:t>
            </a:r>
            <a:endParaRPr lang="zh-CN" altLang="en-US" sz="1000" b="1">
              <a:solidFill>
                <a:srgbClr val="FF0000"/>
              </a:solidFill>
              <a:latin typeface="微软雅黑" panose="020B0503020204020204" pitchFamily="34" charset="-122"/>
              <a:ea typeface="微软雅黑" panose="020B0503020204020204" pitchFamily="34" charset="-122"/>
              <a:sym typeface="+mn-ea"/>
            </a:endParaRPr>
          </a:p>
        </p:txBody>
      </p:sp>
      <p:pic>
        <p:nvPicPr>
          <p:cNvPr id="32" name="图片 31"/>
          <p:cNvPicPr>
            <a:picLocks noChangeAspect="1"/>
          </p:cNvPicPr>
          <p:nvPr>
            <p:custDataLst>
              <p:tags r:id="rId17"/>
            </p:custDataLst>
          </p:nvPr>
        </p:nvPicPr>
        <p:blipFill>
          <a:blip r:embed="rId18"/>
          <a:stretch>
            <a:fillRect/>
          </a:stretch>
        </p:blipFill>
        <p:spPr>
          <a:xfrm>
            <a:off x="10071735" y="2440940"/>
            <a:ext cx="1640205" cy="1019810"/>
          </a:xfrm>
          <a:prstGeom prst="rect">
            <a:avLst/>
          </a:prstGeom>
        </p:spPr>
      </p:pic>
      <p:sp>
        <p:nvSpPr>
          <p:cNvPr id="34" name="矩形 33"/>
          <p:cNvSpPr/>
          <p:nvPr>
            <p:custDataLst>
              <p:tags r:id="rId19"/>
            </p:custDataLst>
          </p:nvPr>
        </p:nvSpPr>
        <p:spPr>
          <a:xfrm>
            <a:off x="10012680" y="2397125"/>
            <a:ext cx="1765935" cy="109664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7172325" y="6126480"/>
            <a:ext cx="4064000" cy="368300"/>
          </a:xfrm>
          <a:prstGeom prst="rect">
            <a:avLst/>
          </a:prstGeom>
          <a:noFill/>
        </p:spPr>
        <p:txBody>
          <a:bodyPr wrap="square" rtlCol="0">
            <a:spAutoFit/>
          </a:bodyPr>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6425" y="352425"/>
            <a:ext cx="6903720"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2.5 </a:t>
            </a:r>
            <a:r>
              <a:rPr lang="zh-CN" sz="2800" b="1" dirty="0">
                <a:solidFill>
                  <a:schemeClr val="accent1"/>
                </a:solidFill>
                <a:latin typeface="Times New Roman" panose="02020603050405020304" charset="0"/>
                <a:ea typeface="微软雅黑" panose="020B0503020204020204" pitchFamily="34" charset="-122"/>
              </a:rPr>
              <a:t>数据链路层</a:t>
            </a:r>
            <a:r>
              <a:rPr lang="en-US" altLang="zh-CN" sz="2800" b="1" dirty="0">
                <a:solidFill>
                  <a:schemeClr val="accent1"/>
                </a:solidFill>
                <a:latin typeface="Times New Roman" panose="02020603050405020304" charset="0"/>
                <a:ea typeface="微软雅黑" panose="020B0503020204020204" pitchFamily="34" charset="-122"/>
              </a:rPr>
              <a:t>——</a:t>
            </a:r>
            <a:r>
              <a:rPr lang="zh-CN" altLang="en-US" sz="2800" b="1" dirty="0">
                <a:solidFill>
                  <a:schemeClr val="accent1"/>
                </a:solidFill>
                <a:latin typeface="Times New Roman" panose="02020603050405020304" charset="0"/>
                <a:ea typeface="微软雅黑" panose="020B0503020204020204" pitchFamily="34" charset="-122"/>
              </a:rPr>
              <a:t>以太网</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5" name="文本框 4"/>
          <p:cNvSpPr txBox="1"/>
          <p:nvPr>
            <p:custDataLst>
              <p:tags r:id="rId1"/>
            </p:custDataLst>
          </p:nvPr>
        </p:nvSpPr>
        <p:spPr>
          <a:xfrm>
            <a:off x="3010535" y="1370330"/>
            <a:ext cx="4925695" cy="46037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以太网是应用最广泛的</a:t>
            </a:r>
            <a:r>
              <a:rPr lang="zh-CN" sz="1600" b="1">
                <a:solidFill>
                  <a:srgbClr val="FF0000"/>
                </a:solidFill>
                <a:latin typeface="微软雅黑" panose="020B0503020204020204" pitchFamily="34" charset="-122"/>
                <a:ea typeface="微软雅黑" panose="020B0503020204020204" pitchFamily="34" charset="-122"/>
                <a:sym typeface="+mn-ea"/>
              </a:rPr>
              <a:t>有线局域网</a:t>
            </a:r>
            <a:r>
              <a:rPr lang="zh-CN" sz="1600" b="1">
                <a:solidFill>
                  <a:srgbClr val="323F4F"/>
                </a:solidFill>
                <a:latin typeface="微软雅黑" panose="020B0503020204020204" pitchFamily="34" charset="-122"/>
                <a:ea typeface="微软雅黑" panose="020B0503020204020204" pitchFamily="34" charset="-122"/>
                <a:sym typeface="+mn-ea"/>
              </a:rPr>
              <a:t>，具有以下特点：</a:t>
            </a:r>
            <a:endParaRPr lang="zh-CN" sz="1600" b="1">
              <a:solidFill>
                <a:srgbClr val="323F4F"/>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custDataLst>
              <p:tags r:id="rId2"/>
            </p:custDataLst>
          </p:nvPr>
        </p:nvPicPr>
        <p:blipFill>
          <a:blip r:embed="rId3"/>
          <a:stretch>
            <a:fillRect/>
          </a:stretch>
        </p:blipFill>
        <p:spPr>
          <a:xfrm>
            <a:off x="1716405" y="2036445"/>
            <a:ext cx="8759190" cy="267208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2852420" y="5212080"/>
            <a:ext cx="4510405" cy="704215"/>
          </a:xfrm>
          <a:prstGeom prst="rect">
            <a:avLst/>
          </a:prstGeom>
        </p:spPr>
      </p:pic>
      <p:sp>
        <p:nvSpPr>
          <p:cNvPr id="8" name="矩形 7"/>
          <p:cNvSpPr/>
          <p:nvPr>
            <p:custDataLst>
              <p:tags r:id="rId6"/>
            </p:custDataLst>
          </p:nvPr>
        </p:nvSpPr>
        <p:spPr>
          <a:xfrm>
            <a:off x="2776220" y="5141595"/>
            <a:ext cx="4823460" cy="87757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custDataLst>
              <p:tags r:id="rId7"/>
            </p:custDataLst>
          </p:nvPr>
        </p:nvSpPr>
        <p:spPr>
          <a:xfrm>
            <a:off x="6022975" y="5182870"/>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A</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6425" y="352425"/>
            <a:ext cx="6903720"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2.6 </a:t>
            </a:r>
            <a:r>
              <a:rPr lang="zh-CN" sz="2800" b="1" dirty="0">
                <a:solidFill>
                  <a:schemeClr val="accent1"/>
                </a:solidFill>
                <a:latin typeface="Times New Roman" panose="02020603050405020304" charset="0"/>
                <a:ea typeface="微软雅黑" panose="020B0503020204020204" pitchFamily="34" charset="-122"/>
              </a:rPr>
              <a:t>数据链路层</a:t>
            </a:r>
            <a:r>
              <a:rPr lang="en-US" altLang="zh-CN" sz="2800" b="1" dirty="0">
                <a:solidFill>
                  <a:schemeClr val="accent1"/>
                </a:solidFill>
                <a:latin typeface="Times New Roman" panose="02020603050405020304" charset="0"/>
                <a:ea typeface="微软雅黑" panose="020B0503020204020204" pitchFamily="34" charset="-122"/>
              </a:rPr>
              <a:t>——</a:t>
            </a:r>
            <a:r>
              <a:rPr lang="zh-CN" altLang="en-US" sz="2800" b="1" dirty="0">
                <a:solidFill>
                  <a:schemeClr val="accent1"/>
                </a:solidFill>
                <a:latin typeface="Times New Roman" panose="02020603050405020304" charset="0"/>
                <a:ea typeface="微软雅黑" panose="020B0503020204020204" pitchFamily="34" charset="-122"/>
              </a:rPr>
              <a:t>交换机</a:t>
            </a:r>
            <a:endParaRPr lang="en-US" altLang="zh-CN" sz="2800" b="1" dirty="0">
              <a:solidFill>
                <a:schemeClr val="accent1"/>
              </a:solidFill>
              <a:latin typeface="Times New Roman" panose="02020603050405020304" charset="0"/>
              <a:ea typeface="微软雅黑" panose="020B0503020204020204" pitchFamily="34" charset="-122"/>
            </a:endParaRPr>
          </a:p>
        </p:txBody>
      </p:sp>
      <p:sp>
        <p:nvSpPr>
          <p:cNvPr id="7" name="文本框 6"/>
          <p:cNvSpPr txBox="1"/>
          <p:nvPr>
            <p:custDataLst>
              <p:tags r:id="rId1"/>
            </p:custDataLst>
          </p:nvPr>
        </p:nvSpPr>
        <p:spPr>
          <a:xfrm>
            <a:off x="1113155" y="1296670"/>
            <a:ext cx="9904095" cy="1198880"/>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链路层交换机对于子网中的主机和路由器都是透明的，作用是根据</a:t>
            </a:r>
            <a:r>
              <a:rPr lang="en-US" altLang="zh-CN" sz="1600" b="1">
                <a:solidFill>
                  <a:srgbClr val="323F4F"/>
                </a:solidFill>
                <a:latin typeface="微软雅黑" panose="020B0503020204020204" pitchFamily="34" charset="-122"/>
                <a:ea typeface="微软雅黑" panose="020B0503020204020204" pitchFamily="34" charset="-122"/>
                <a:sym typeface="+mn-ea"/>
              </a:rPr>
              <a:t>MAC</a:t>
            </a:r>
            <a:r>
              <a:rPr lang="zh-CN" altLang="en-US" sz="1600" b="1">
                <a:solidFill>
                  <a:srgbClr val="323F4F"/>
                </a:solidFill>
                <a:latin typeface="微软雅黑" panose="020B0503020204020204" pitchFamily="34" charset="-122"/>
                <a:ea typeface="微软雅黑" panose="020B0503020204020204" pitchFamily="34" charset="-122"/>
                <a:sym typeface="+mn-ea"/>
              </a:rPr>
              <a:t>地址存储</a:t>
            </a:r>
            <a:r>
              <a:rPr lang="en-US" altLang="zh-CN" sz="1600" b="1">
                <a:solidFill>
                  <a:srgbClr val="323F4F"/>
                </a:solidFill>
                <a:latin typeface="微软雅黑" panose="020B0503020204020204" pitchFamily="34" charset="-122"/>
                <a:ea typeface="微软雅黑" panose="020B0503020204020204" pitchFamily="34" charset="-122"/>
                <a:sym typeface="+mn-ea"/>
              </a:rPr>
              <a:t>-</a:t>
            </a:r>
            <a:r>
              <a:rPr lang="zh-CN" altLang="en-US" sz="1600" b="1">
                <a:solidFill>
                  <a:srgbClr val="323F4F"/>
                </a:solidFill>
                <a:latin typeface="微软雅黑" panose="020B0503020204020204" pitchFamily="34" charset="-122"/>
                <a:ea typeface="微软雅黑" panose="020B0503020204020204" pitchFamily="34" charset="-122"/>
                <a:sym typeface="+mn-ea"/>
              </a:rPr>
              <a:t>转发链路层帧。交换机中存有交换表，一个表项包含了</a:t>
            </a:r>
            <a:r>
              <a:rPr lang="en-US" altLang="zh-CN" sz="1600" b="1">
                <a:solidFill>
                  <a:srgbClr val="323F4F"/>
                </a:solidFill>
                <a:latin typeface="微软雅黑" panose="020B0503020204020204" pitchFamily="34" charset="-122"/>
                <a:ea typeface="微软雅黑" panose="020B0503020204020204" pitchFamily="34" charset="-122"/>
                <a:sym typeface="+mn-ea"/>
              </a:rPr>
              <a:t>MAC</a:t>
            </a:r>
            <a:r>
              <a:rPr lang="zh-CN" altLang="en-US" sz="1600" b="1">
                <a:solidFill>
                  <a:srgbClr val="323F4F"/>
                </a:solidFill>
                <a:latin typeface="微软雅黑" panose="020B0503020204020204" pitchFamily="34" charset="-122"/>
                <a:ea typeface="微软雅黑" panose="020B0503020204020204" pitchFamily="34" charset="-122"/>
                <a:sym typeface="+mn-ea"/>
              </a:rPr>
              <a:t>地址以及连通该</a:t>
            </a:r>
            <a:r>
              <a:rPr lang="en-US" altLang="zh-CN" sz="1600" b="1">
                <a:solidFill>
                  <a:srgbClr val="323F4F"/>
                </a:solidFill>
                <a:latin typeface="微软雅黑" panose="020B0503020204020204" pitchFamily="34" charset="-122"/>
                <a:ea typeface="微软雅黑" panose="020B0503020204020204" pitchFamily="34" charset="-122"/>
                <a:sym typeface="+mn-ea"/>
              </a:rPr>
              <a:t>MAC</a:t>
            </a:r>
            <a:r>
              <a:rPr lang="zh-CN" altLang="en-US" sz="1600" b="1">
                <a:solidFill>
                  <a:srgbClr val="323F4F"/>
                </a:solidFill>
                <a:latin typeface="微软雅黑" panose="020B0503020204020204" pitchFamily="34" charset="-122"/>
                <a:ea typeface="微软雅黑" panose="020B0503020204020204" pitchFamily="34" charset="-122"/>
                <a:sym typeface="+mn-ea"/>
              </a:rPr>
              <a:t>地址的交换机端口。交换机可以通过</a:t>
            </a:r>
            <a:r>
              <a:rPr lang="zh-CN" altLang="en-US" sz="1600" b="1">
                <a:solidFill>
                  <a:srgbClr val="FF0000"/>
                </a:solidFill>
                <a:latin typeface="微软雅黑" panose="020B0503020204020204" pitchFamily="34" charset="-122"/>
                <a:ea typeface="微软雅黑" panose="020B0503020204020204" pitchFamily="34" charset="-122"/>
                <a:sym typeface="+mn-ea"/>
              </a:rPr>
              <a:t>自学习</a:t>
            </a:r>
            <a:r>
              <a:rPr lang="zh-CN" altLang="en-US" sz="1600" b="1">
                <a:solidFill>
                  <a:srgbClr val="323F4F"/>
                </a:solidFill>
                <a:latin typeface="微软雅黑" panose="020B0503020204020204" pitchFamily="34" charset="-122"/>
                <a:ea typeface="微软雅黑" panose="020B0503020204020204" pitchFamily="34" charset="-122"/>
                <a:sym typeface="+mn-ea"/>
              </a:rPr>
              <a:t>来维护该交换表。链路层交换机只能隔离冲突域，不能隔离广播域。</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2"/>
          <a:stretch>
            <a:fillRect/>
          </a:stretch>
        </p:blipFill>
        <p:spPr>
          <a:xfrm>
            <a:off x="6160770" y="4941570"/>
            <a:ext cx="4770120" cy="1644015"/>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1019810" y="2877185"/>
            <a:ext cx="4362450" cy="1741805"/>
          </a:xfrm>
          <a:prstGeom prst="rect">
            <a:avLst/>
          </a:prstGeom>
        </p:spPr>
      </p:pic>
      <p:sp>
        <p:nvSpPr>
          <p:cNvPr id="27" name="文本框 26"/>
          <p:cNvSpPr txBox="1"/>
          <p:nvPr>
            <p:custDataLst>
              <p:tags r:id="rId5"/>
            </p:custDataLst>
          </p:nvPr>
        </p:nvSpPr>
        <p:spPr>
          <a:xfrm>
            <a:off x="2271395" y="2611755"/>
            <a:ext cx="1859915" cy="280670"/>
          </a:xfrm>
          <a:prstGeom prst="rect">
            <a:avLst/>
          </a:prstGeom>
          <a:noFill/>
        </p:spPr>
        <p:txBody>
          <a:bodyPr wrap="square" rtlCol="0" anchor="t">
            <a:noAutofit/>
          </a:bodyPr>
          <a:p>
            <a:r>
              <a:rPr lang="zh-CN" sz="1200" b="1">
                <a:solidFill>
                  <a:srgbClr val="FF0000"/>
                </a:solidFill>
                <a:latin typeface="微软雅黑" panose="020B0503020204020204" pitchFamily="34" charset="-122"/>
                <a:ea typeface="微软雅黑" panose="020B0503020204020204" pitchFamily="34" charset="-122"/>
                <a:sym typeface="+mn-ea"/>
              </a:rPr>
              <a:t>考虑</a:t>
            </a:r>
            <a:r>
              <a:rPr lang="en-US" altLang="zh-CN" sz="1200" b="1">
                <a:solidFill>
                  <a:srgbClr val="FF0000"/>
                </a:solidFill>
                <a:latin typeface="微软雅黑" panose="020B0503020204020204" pitchFamily="34" charset="-122"/>
                <a:ea typeface="微软雅黑" panose="020B0503020204020204" pitchFamily="34" charset="-122"/>
                <a:sym typeface="+mn-ea"/>
              </a:rPr>
              <a:t>A</a:t>
            </a:r>
            <a:r>
              <a:rPr lang="zh-CN" altLang="en-US" sz="1200" b="1">
                <a:solidFill>
                  <a:srgbClr val="FF0000"/>
                </a:solidFill>
                <a:latin typeface="微软雅黑" panose="020B0503020204020204" pitchFamily="34" charset="-122"/>
                <a:ea typeface="微软雅黑" panose="020B0503020204020204" pitchFamily="34" charset="-122"/>
                <a:sym typeface="+mn-ea"/>
              </a:rPr>
              <a:t>向</a:t>
            </a:r>
            <a:r>
              <a:rPr lang="en-US" altLang="zh-CN" sz="1200" b="1">
                <a:solidFill>
                  <a:srgbClr val="FF0000"/>
                </a:solidFill>
                <a:latin typeface="微软雅黑" panose="020B0503020204020204" pitchFamily="34" charset="-122"/>
                <a:ea typeface="微软雅黑" panose="020B0503020204020204" pitchFamily="34" charset="-122"/>
                <a:sym typeface="+mn-ea"/>
              </a:rPr>
              <a:t>B</a:t>
            </a:r>
            <a:r>
              <a:rPr lang="zh-CN" altLang="en-US" sz="1200" b="1">
                <a:solidFill>
                  <a:srgbClr val="FF0000"/>
                </a:solidFill>
                <a:latin typeface="微软雅黑" panose="020B0503020204020204" pitchFamily="34" charset="-122"/>
                <a:ea typeface="微软雅黑" panose="020B0503020204020204" pitchFamily="34" charset="-122"/>
                <a:sym typeface="+mn-ea"/>
              </a:rPr>
              <a:t>发送数据帧：</a:t>
            </a:r>
            <a:endParaRPr lang="zh-CN" altLang="en-US" sz="1200" b="1">
              <a:solidFill>
                <a:srgbClr val="FF0000"/>
              </a:solidFill>
              <a:latin typeface="微软雅黑" panose="020B0503020204020204" pitchFamily="34" charset="-122"/>
              <a:ea typeface="微软雅黑" panose="020B0503020204020204" pitchFamily="34" charset="-122"/>
              <a:sym typeface="+mn-ea"/>
            </a:endParaRPr>
          </a:p>
        </p:txBody>
      </p:sp>
      <p:sp>
        <p:nvSpPr>
          <p:cNvPr id="10" name="文本框 9"/>
          <p:cNvSpPr txBox="1"/>
          <p:nvPr>
            <p:custDataLst>
              <p:tags r:id="rId6"/>
            </p:custDataLst>
          </p:nvPr>
        </p:nvSpPr>
        <p:spPr>
          <a:xfrm>
            <a:off x="1550670" y="4629785"/>
            <a:ext cx="3190240" cy="573405"/>
          </a:xfrm>
          <a:prstGeom prst="rect">
            <a:avLst/>
          </a:prstGeom>
          <a:noFill/>
        </p:spPr>
        <p:txBody>
          <a:bodyPr wrap="square" rtlCol="0" anchor="t">
            <a:noAutofit/>
          </a:bodyPr>
          <a:p>
            <a:r>
              <a:rPr lang="zh-CN" sz="1200" b="1">
                <a:solidFill>
                  <a:srgbClr val="FF0000"/>
                </a:solidFill>
                <a:latin typeface="微软雅黑" panose="020B0503020204020204" pitchFamily="34" charset="-122"/>
                <a:ea typeface="微软雅黑" panose="020B0503020204020204" pitchFamily="34" charset="-122"/>
                <a:sym typeface="+mn-ea"/>
              </a:rPr>
              <a:t>交换表里没有</a:t>
            </a:r>
            <a:r>
              <a:rPr lang="en-US" altLang="zh-CN" sz="1200" b="1">
                <a:solidFill>
                  <a:srgbClr val="FF0000"/>
                </a:solidFill>
                <a:latin typeface="微软雅黑" panose="020B0503020204020204" pitchFamily="34" charset="-122"/>
                <a:ea typeface="微软雅黑" panose="020B0503020204020204" pitchFamily="34" charset="-122"/>
                <a:sym typeface="+mn-ea"/>
              </a:rPr>
              <a:t>MAC</a:t>
            </a:r>
            <a:r>
              <a:rPr lang="zh-CN" altLang="en-US" sz="1200" b="1">
                <a:solidFill>
                  <a:srgbClr val="FF0000"/>
                </a:solidFill>
                <a:latin typeface="微软雅黑" panose="020B0503020204020204" pitchFamily="34" charset="-122"/>
                <a:ea typeface="微软雅黑" panose="020B0503020204020204" pitchFamily="34" charset="-122"/>
                <a:sym typeface="+mn-ea"/>
              </a:rPr>
              <a:t>地址对应的接口怎么办？</a:t>
            </a:r>
            <a:endParaRPr lang="zh-CN" altLang="en-US" sz="1200" b="1">
              <a:solidFill>
                <a:srgbClr val="FF0000"/>
              </a:solidFill>
              <a:latin typeface="微软雅黑" panose="020B0503020204020204" pitchFamily="34" charset="-122"/>
              <a:ea typeface="微软雅黑" panose="020B0503020204020204" pitchFamily="34" charset="-122"/>
              <a:sym typeface="+mn-ea"/>
            </a:endParaRPr>
          </a:p>
          <a:p>
            <a:r>
              <a:rPr lang="zh-CN" altLang="en-US" sz="1200" b="1">
                <a:solidFill>
                  <a:srgbClr val="FF0000"/>
                </a:solidFill>
                <a:latin typeface="微软雅黑" panose="020B0503020204020204" pitchFamily="34" charset="-122"/>
                <a:ea typeface="微软雅黑" panose="020B0503020204020204" pitchFamily="34" charset="-122"/>
                <a:sym typeface="+mn-ea"/>
              </a:rPr>
              <a:t>复制帧，然后向所有的接口转发</a:t>
            </a:r>
            <a:endParaRPr lang="zh-CN" altLang="en-US" sz="1200" b="1">
              <a:solidFill>
                <a:srgbClr val="FF0000"/>
              </a:solidFill>
              <a:latin typeface="微软雅黑" panose="020B0503020204020204" pitchFamily="34" charset="-122"/>
              <a:ea typeface="微软雅黑" panose="020B0503020204020204" pitchFamily="34" charset="-122"/>
              <a:sym typeface="+mn-ea"/>
            </a:endParaRPr>
          </a:p>
        </p:txBody>
      </p:sp>
      <p:sp>
        <p:nvSpPr>
          <p:cNvPr id="11" name="矩形 10"/>
          <p:cNvSpPr/>
          <p:nvPr/>
        </p:nvSpPr>
        <p:spPr>
          <a:xfrm>
            <a:off x="6096635" y="4874260"/>
            <a:ext cx="4834255" cy="176720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p:cNvPicPr>
            <a:picLocks noChangeAspect="1"/>
          </p:cNvPicPr>
          <p:nvPr/>
        </p:nvPicPr>
        <p:blipFill>
          <a:blip r:embed="rId7"/>
          <a:stretch>
            <a:fillRect/>
          </a:stretch>
        </p:blipFill>
        <p:spPr>
          <a:xfrm>
            <a:off x="6357620" y="2649220"/>
            <a:ext cx="4392930" cy="1994535"/>
          </a:xfrm>
          <a:prstGeom prst="rect">
            <a:avLst/>
          </a:prstGeom>
        </p:spPr>
      </p:pic>
      <p:sp>
        <p:nvSpPr>
          <p:cNvPr id="13" name="矩形 12"/>
          <p:cNvSpPr/>
          <p:nvPr/>
        </p:nvSpPr>
        <p:spPr>
          <a:xfrm>
            <a:off x="6293485" y="2579370"/>
            <a:ext cx="4449445" cy="212344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9938385" y="2935605"/>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B</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
        <p:nvSpPr>
          <p:cNvPr id="15" name="文本框 14"/>
          <p:cNvSpPr txBox="1"/>
          <p:nvPr/>
        </p:nvSpPr>
        <p:spPr>
          <a:xfrm>
            <a:off x="9848215" y="5107940"/>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D</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pic>
        <p:nvPicPr>
          <p:cNvPr id="16" name="图片 15"/>
          <p:cNvPicPr>
            <a:picLocks noChangeAspect="1"/>
          </p:cNvPicPr>
          <p:nvPr>
            <p:custDataLst>
              <p:tags r:id="rId8"/>
            </p:custDataLst>
          </p:nvPr>
        </p:nvPicPr>
        <p:blipFill>
          <a:blip r:embed="rId9"/>
          <a:stretch>
            <a:fillRect/>
          </a:stretch>
        </p:blipFill>
        <p:spPr>
          <a:xfrm>
            <a:off x="833755" y="5496560"/>
            <a:ext cx="4548505" cy="454025"/>
          </a:xfrm>
          <a:prstGeom prst="rect">
            <a:avLst/>
          </a:prstGeom>
        </p:spPr>
      </p:pic>
      <p:sp>
        <p:nvSpPr>
          <p:cNvPr id="17" name="矩形 16"/>
          <p:cNvSpPr/>
          <p:nvPr>
            <p:custDataLst>
              <p:tags r:id="rId10"/>
            </p:custDataLst>
          </p:nvPr>
        </p:nvSpPr>
        <p:spPr>
          <a:xfrm>
            <a:off x="788035" y="5432425"/>
            <a:ext cx="4594225" cy="58420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custDataLst>
              <p:tags r:id="rId11"/>
            </p:custDataLst>
          </p:nvPr>
        </p:nvSpPr>
        <p:spPr>
          <a:xfrm>
            <a:off x="4782820" y="5459730"/>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D</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p:bldP spid="15" grpId="0"/>
      <p:bldP spid="11" grpId="1" animBg="1"/>
      <p:bldP spid="13" grpId="1" animBg="1"/>
      <p:bldP spid="14" grpId="1"/>
      <p:bldP spid="15"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custDataLst>
              <p:tags r:id="rId1"/>
            </p:custDataLst>
          </p:nvPr>
        </p:nvPicPr>
        <p:blipFill>
          <a:blip r:embed="rId2"/>
          <a:stretch>
            <a:fillRect/>
          </a:stretch>
        </p:blipFill>
        <p:spPr>
          <a:xfrm>
            <a:off x="7129780" y="4565015"/>
            <a:ext cx="4313555" cy="1263650"/>
          </a:xfrm>
          <a:prstGeom prst="rect">
            <a:avLst/>
          </a:prstGeom>
        </p:spPr>
      </p:pic>
      <p:pic>
        <p:nvPicPr>
          <p:cNvPr id="17" name="图片 16"/>
          <p:cNvPicPr>
            <a:picLocks noChangeAspect="1"/>
          </p:cNvPicPr>
          <p:nvPr>
            <p:custDataLst>
              <p:tags r:id="rId3"/>
            </p:custDataLst>
          </p:nvPr>
        </p:nvPicPr>
        <p:blipFill>
          <a:blip r:embed="rId4"/>
          <a:stretch>
            <a:fillRect/>
          </a:stretch>
        </p:blipFill>
        <p:spPr>
          <a:xfrm>
            <a:off x="417830" y="4058920"/>
            <a:ext cx="2788285" cy="2459355"/>
          </a:xfrm>
          <a:prstGeom prst="rect">
            <a:avLst/>
          </a:prstGeom>
        </p:spPr>
      </p:pic>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6425" y="352425"/>
            <a:ext cx="6903720"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2.7 </a:t>
            </a:r>
            <a:r>
              <a:rPr lang="zh-CN" sz="2800" b="1" dirty="0">
                <a:solidFill>
                  <a:schemeClr val="accent1"/>
                </a:solidFill>
                <a:latin typeface="Times New Roman" panose="02020603050405020304" charset="0"/>
                <a:ea typeface="微软雅黑" panose="020B0503020204020204" pitchFamily="34" charset="-122"/>
              </a:rPr>
              <a:t>数据链路层</a:t>
            </a:r>
            <a:r>
              <a:rPr lang="en-US" altLang="zh-CN" sz="2800" b="1" dirty="0">
                <a:solidFill>
                  <a:schemeClr val="accent1"/>
                </a:solidFill>
                <a:latin typeface="Times New Roman" panose="02020603050405020304" charset="0"/>
                <a:ea typeface="微软雅黑" panose="020B0503020204020204" pitchFamily="34" charset="-122"/>
              </a:rPr>
              <a:t>——VLAN</a:t>
            </a:r>
            <a:endParaRPr lang="en-US" altLang="zh-CN" sz="2800" b="1" dirty="0">
              <a:solidFill>
                <a:schemeClr val="accent1"/>
              </a:solidFill>
              <a:latin typeface="Times New Roman" panose="02020603050405020304" charset="0"/>
              <a:ea typeface="微软雅黑" panose="020B0503020204020204" pitchFamily="34" charset="-122"/>
            </a:endParaRPr>
          </a:p>
        </p:txBody>
      </p:sp>
      <p:sp>
        <p:nvSpPr>
          <p:cNvPr id="7" name="文本框 6"/>
          <p:cNvSpPr txBox="1"/>
          <p:nvPr>
            <p:custDataLst>
              <p:tags r:id="rId5"/>
            </p:custDataLst>
          </p:nvPr>
        </p:nvSpPr>
        <p:spPr>
          <a:xfrm>
            <a:off x="1026795" y="1189355"/>
            <a:ext cx="10313035" cy="82994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虚拟局域网（</a:t>
            </a:r>
            <a:r>
              <a:rPr lang="en-US" altLang="zh-CN" sz="1600" b="1">
                <a:solidFill>
                  <a:srgbClr val="323F4F"/>
                </a:solidFill>
                <a:latin typeface="微软雅黑" panose="020B0503020204020204" pitchFamily="34" charset="-122"/>
                <a:ea typeface="微软雅黑" panose="020B0503020204020204" pitchFamily="34" charset="-122"/>
                <a:sym typeface="+mn-ea"/>
              </a:rPr>
              <a:t>VLAN</a:t>
            </a:r>
            <a:r>
              <a:rPr lang="zh-CN" sz="1600" b="1">
                <a:solidFill>
                  <a:srgbClr val="323F4F"/>
                </a:solidFill>
                <a:latin typeface="微软雅黑" panose="020B0503020204020204" pitchFamily="34" charset="-122"/>
                <a:ea typeface="微软雅黑" panose="020B0503020204020204" pitchFamily="34" charset="-122"/>
                <a:sym typeface="+mn-ea"/>
              </a:rPr>
              <a:t>）技术支持多个局域网共享一台交换机，在交换机中可以设置</a:t>
            </a:r>
            <a:r>
              <a:rPr lang="en-US" altLang="zh-CN" sz="1600" b="1">
                <a:solidFill>
                  <a:srgbClr val="323F4F"/>
                </a:solidFill>
                <a:latin typeface="微软雅黑" panose="020B0503020204020204" pitchFamily="34" charset="-122"/>
                <a:ea typeface="微软雅黑" panose="020B0503020204020204" pitchFamily="34" charset="-122"/>
                <a:sym typeface="+mn-ea"/>
              </a:rPr>
              <a:t>VLAN</a:t>
            </a:r>
            <a:r>
              <a:rPr lang="zh-CN" altLang="en-US" sz="1600" b="1">
                <a:solidFill>
                  <a:srgbClr val="323F4F"/>
                </a:solidFill>
                <a:latin typeface="微软雅黑" panose="020B0503020204020204" pitchFamily="34" charset="-122"/>
                <a:ea typeface="微软雅黑" panose="020B0503020204020204" pitchFamily="34" charset="-122"/>
                <a:sym typeface="+mn-ea"/>
              </a:rPr>
              <a:t>，并将不同的接口划分到不同的</a:t>
            </a:r>
            <a:r>
              <a:rPr lang="en-US" altLang="zh-CN" sz="1600" b="1">
                <a:solidFill>
                  <a:srgbClr val="323F4F"/>
                </a:solidFill>
                <a:latin typeface="微软雅黑" panose="020B0503020204020204" pitchFamily="34" charset="-122"/>
                <a:ea typeface="微软雅黑" panose="020B0503020204020204" pitchFamily="34" charset="-122"/>
                <a:sym typeface="+mn-ea"/>
              </a:rPr>
              <a:t>VLAN</a:t>
            </a:r>
            <a:r>
              <a:rPr lang="zh-CN" altLang="en-US" sz="1600" b="1">
                <a:solidFill>
                  <a:srgbClr val="323F4F"/>
                </a:solidFill>
                <a:latin typeface="微软雅黑" panose="020B0503020204020204" pitchFamily="34" charset="-122"/>
                <a:ea typeface="微软雅黑" panose="020B0503020204020204" pitchFamily="34" charset="-122"/>
                <a:sym typeface="+mn-ea"/>
              </a:rPr>
              <a:t>中。不同的</a:t>
            </a:r>
            <a:r>
              <a:rPr lang="en-US" altLang="zh-CN" sz="1600" b="1">
                <a:solidFill>
                  <a:srgbClr val="323F4F"/>
                </a:solidFill>
                <a:latin typeface="微软雅黑" panose="020B0503020204020204" pitchFamily="34" charset="-122"/>
                <a:ea typeface="微软雅黑" panose="020B0503020204020204" pitchFamily="34" charset="-122"/>
                <a:sym typeface="+mn-ea"/>
              </a:rPr>
              <a:t>VLAN</a:t>
            </a:r>
            <a:r>
              <a:rPr lang="zh-CN" altLang="en-US" sz="1600" b="1">
                <a:solidFill>
                  <a:srgbClr val="323F4F"/>
                </a:solidFill>
                <a:latin typeface="微软雅黑" panose="020B0503020204020204" pitchFamily="34" charset="-122"/>
                <a:ea typeface="微软雅黑" panose="020B0503020204020204" pitchFamily="34" charset="-122"/>
                <a:sym typeface="+mn-ea"/>
              </a:rPr>
              <a:t>之间不能够直接进行相互通信，从而实现流量隔离的作用。（划分了广播域）</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11" name="矩形 10"/>
          <p:cNvSpPr/>
          <p:nvPr>
            <p:custDataLst>
              <p:tags r:id="rId6"/>
            </p:custDataLst>
          </p:nvPr>
        </p:nvSpPr>
        <p:spPr>
          <a:xfrm>
            <a:off x="7016750" y="4487545"/>
            <a:ext cx="4547870" cy="140462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7"/>
            </p:custDataLst>
          </p:nvPr>
        </p:nvSpPr>
        <p:spPr>
          <a:xfrm>
            <a:off x="10989945" y="4565015"/>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B</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
        <p:nvSpPr>
          <p:cNvPr id="2" name="文本框 1"/>
          <p:cNvSpPr txBox="1"/>
          <p:nvPr>
            <p:custDataLst>
              <p:tags r:id="rId8"/>
            </p:custDataLst>
          </p:nvPr>
        </p:nvSpPr>
        <p:spPr>
          <a:xfrm>
            <a:off x="1026795" y="2129790"/>
            <a:ext cx="9904095" cy="46037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实现在不同的</a:t>
            </a:r>
            <a:r>
              <a:rPr lang="en-US" altLang="zh-CN" sz="1600" b="1">
                <a:solidFill>
                  <a:srgbClr val="323F4F"/>
                </a:solidFill>
                <a:latin typeface="微软雅黑" panose="020B0503020204020204" pitchFamily="34" charset="-122"/>
                <a:ea typeface="微软雅黑" panose="020B0503020204020204" pitchFamily="34" charset="-122"/>
                <a:sym typeface="+mn-ea"/>
              </a:rPr>
              <a:t>VLAN</a:t>
            </a:r>
            <a:r>
              <a:rPr lang="zh-CN" altLang="en-US" sz="1600" b="1">
                <a:solidFill>
                  <a:srgbClr val="323F4F"/>
                </a:solidFill>
                <a:latin typeface="微软雅黑" panose="020B0503020204020204" pitchFamily="34" charset="-122"/>
                <a:ea typeface="微软雅黑" panose="020B0503020204020204" pitchFamily="34" charset="-122"/>
                <a:sym typeface="+mn-ea"/>
              </a:rPr>
              <a:t>间进行信息交换的方法：让路由器与该交换机连接，由路由器进行路由。</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4" name="文本框 3"/>
          <p:cNvSpPr txBox="1"/>
          <p:nvPr>
            <p:custDataLst>
              <p:tags r:id="rId9"/>
            </p:custDataLst>
          </p:nvPr>
        </p:nvSpPr>
        <p:spPr>
          <a:xfrm>
            <a:off x="1026795" y="2650490"/>
            <a:ext cx="9904095" cy="82994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若要跨越多个交换机实现同一个</a:t>
            </a:r>
            <a:r>
              <a:rPr lang="en-US" altLang="zh-CN" sz="1600" b="1">
                <a:solidFill>
                  <a:srgbClr val="323F4F"/>
                </a:solidFill>
                <a:latin typeface="微软雅黑" panose="020B0503020204020204" pitchFamily="34" charset="-122"/>
                <a:ea typeface="微软雅黑" panose="020B0503020204020204" pitchFamily="34" charset="-122"/>
                <a:sym typeface="+mn-ea"/>
              </a:rPr>
              <a:t>VLAN</a:t>
            </a:r>
            <a:r>
              <a:rPr lang="zh-CN" altLang="en-US" sz="1600" b="1">
                <a:solidFill>
                  <a:srgbClr val="323F4F"/>
                </a:solidFill>
                <a:latin typeface="微软雅黑" panose="020B0503020204020204" pitchFamily="34" charset="-122"/>
                <a:ea typeface="微软雅黑" panose="020B0503020204020204" pitchFamily="34" charset="-122"/>
                <a:sym typeface="+mn-ea"/>
              </a:rPr>
              <a:t>：需要将端口类型设置为</a:t>
            </a:r>
            <a:r>
              <a:rPr lang="en-US" altLang="zh-CN" sz="1600" b="1">
                <a:solidFill>
                  <a:srgbClr val="FF0000"/>
                </a:solidFill>
                <a:latin typeface="微软雅黑" panose="020B0503020204020204" pitchFamily="34" charset="-122"/>
                <a:ea typeface="微软雅黑" panose="020B0503020204020204" pitchFamily="34" charset="-122"/>
                <a:sym typeface="+mn-ea"/>
              </a:rPr>
              <a:t>trunk</a:t>
            </a:r>
            <a:r>
              <a:rPr lang="zh-CN" altLang="en-US" sz="1600" b="1">
                <a:solidFill>
                  <a:srgbClr val="323F4F"/>
                </a:solidFill>
                <a:latin typeface="微软雅黑" panose="020B0503020204020204" pitchFamily="34" charset="-122"/>
                <a:ea typeface="微软雅黑" panose="020B0503020204020204" pitchFamily="34" charset="-122"/>
                <a:sym typeface="+mn-ea"/>
              </a:rPr>
              <a:t>，该类型端口允许不同</a:t>
            </a:r>
            <a:r>
              <a:rPr lang="en-US" altLang="zh-CN" sz="1600" b="1">
                <a:solidFill>
                  <a:srgbClr val="323F4F"/>
                </a:solidFill>
                <a:latin typeface="微软雅黑" panose="020B0503020204020204" pitchFamily="34" charset="-122"/>
                <a:ea typeface="微软雅黑" panose="020B0503020204020204" pitchFamily="34" charset="-122"/>
                <a:sym typeface="+mn-ea"/>
              </a:rPr>
              <a:t>VLAN</a:t>
            </a:r>
            <a:r>
              <a:rPr lang="zh-CN" altLang="en-US" sz="1600" b="1">
                <a:solidFill>
                  <a:srgbClr val="323F4F"/>
                </a:solidFill>
                <a:latin typeface="微软雅黑" panose="020B0503020204020204" pitchFamily="34" charset="-122"/>
                <a:ea typeface="微软雅黑" panose="020B0503020204020204" pitchFamily="34" charset="-122"/>
                <a:sym typeface="+mn-ea"/>
              </a:rPr>
              <a:t>的数据通过。此外还要使用</a:t>
            </a:r>
            <a:r>
              <a:rPr lang="en-US" altLang="zh-CN" sz="1600" b="1">
                <a:solidFill>
                  <a:srgbClr val="FF0000"/>
                </a:solidFill>
                <a:latin typeface="微软雅黑" panose="020B0503020204020204" pitchFamily="34" charset="-122"/>
                <a:ea typeface="微软雅黑" panose="020B0503020204020204" pitchFamily="34" charset="-122"/>
                <a:sym typeface="+mn-ea"/>
              </a:rPr>
              <a:t>802.1Q</a:t>
            </a:r>
            <a:r>
              <a:rPr lang="zh-CN" altLang="en-US" sz="1600" b="1">
                <a:solidFill>
                  <a:srgbClr val="323F4F"/>
                </a:solidFill>
                <a:latin typeface="微软雅黑" panose="020B0503020204020204" pitchFamily="34" charset="-122"/>
                <a:ea typeface="微软雅黑" panose="020B0503020204020204" pitchFamily="34" charset="-122"/>
                <a:sym typeface="+mn-ea"/>
              </a:rPr>
              <a:t>协议，表明转发出去的帧属于哪个</a:t>
            </a:r>
            <a:r>
              <a:rPr lang="en-US" altLang="zh-CN" sz="1600" b="1">
                <a:solidFill>
                  <a:srgbClr val="323F4F"/>
                </a:solidFill>
                <a:latin typeface="微软雅黑" panose="020B0503020204020204" pitchFamily="34" charset="-122"/>
                <a:ea typeface="微软雅黑" panose="020B0503020204020204" pitchFamily="34" charset="-122"/>
                <a:sym typeface="+mn-ea"/>
              </a:rPr>
              <a:t>VLAN</a:t>
            </a:r>
            <a:r>
              <a:rPr lang="zh-CN" altLang="en-US" sz="1600" b="1">
                <a:solidFill>
                  <a:srgbClr val="323F4F"/>
                </a:solidFill>
                <a:latin typeface="微软雅黑" panose="020B0503020204020204" pitchFamily="34" charset="-122"/>
                <a:ea typeface="微软雅黑" panose="020B0503020204020204" pitchFamily="34" charset="-122"/>
                <a:sym typeface="+mn-ea"/>
              </a:rPr>
              <a:t>。</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6" name="矩形 5"/>
          <p:cNvSpPr/>
          <p:nvPr>
            <p:custDataLst>
              <p:tags r:id="rId10"/>
            </p:custDataLst>
          </p:nvPr>
        </p:nvSpPr>
        <p:spPr>
          <a:xfrm>
            <a:off x="417830" y="3937000"/>
            <a:ext cx="5936615" cy="262826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custDataLst>
              <p:tags r:id="rId11"/>
            </p:custDataLst>
          </p:nvPr>
        </p:nvSpPr>
        <p:spPr>
          <a:xfrm>
            <a:off x="1603375" y="3608705"/>
            <a:ext cx="3688080" cy="291465"/>
          </a:xfrm>
          <a:prstGeom prst="rect">
            <a:avLst/>
          </a:prstGeom>
          <a:noFill/>
        </p:spPr>
        <p:txBody>
          <a:bodyPr wrap="square" rtlCol="0" anchor="t">
            <a:noAutofit/>
          </a:bodyPr>
          <a:p>
            <a:r>
              <a:rPr lang="zh-CN" altLang="en-US" sz="1000" b="1">
                <a:solidFill>
                  <a:srgbClr val="FF0000"/>
                </a:solidFill>
                <a:latin typeface="微软雅黑" panose="020B0503020204020204" pitchFamily="34" charset="-122"/>
                <a:ea typeface="微软雅黑" panose="020B0503020204020204" pitchFamily="34" charset="-122"/>
                <a:sym typeface="+mn-ea"/>
              </a:rPr>
              <a:t>计网实验</a:t>
            </a:r>
            <a:r>
              <a:rPr lang="en-US" altLang="zh-CN" sz="1000" b="1">
                <a:solidFill>
                  <a:srgbClr val="FF0000"/>
                </a:solidFill>
                <a:latin typeface="微软雅黑" panose="020B0503020204020204" pitchFamily="34" charset="-122"/>
                <a:ea typeface="微软雅黑" panose="020B0503020204020204" pitchFamily="34" charset="-122"/>
                <a:sym typeface="+mn-ea"/>
              </a:rPr>
              <a:t>4</a:t>
            </a:r>
            <a:r>
              <a:rPr lang="zh-CN" altLang="en-US" sz="1000" b="1">
                <a:solidFill>
                  <a:srgbClr val="FF0000"/>
                </a:solidFill>
                <a:latin typeface="微软雅黑" panose="020B0503020204020204" pitchFamily="34" charset="-122"/>
                <a:ea typeface="微软雅黑" panose="020B0503020204020204" pitchFamily="34" charset="-122"/>
                <a:sym typeface="+mn-ea"/>
              </a:rPr>
              <a:t>宿舍区，此处使用了第三层交换机完成路由功能</a:t>
            </a:r>
            <a:endParaRPr lang="zh-CN" altLang="en-US" sz="1000" b="1">
              <a:solidFill>
                <a:srgbClr val="FF0000"/>
              </a:solidFill>
              <a:latin typeface="微软雅黑" panose="020B0503020204020204" pitchFamily="34" charset="-122"/>
              <a:ea typeface="微软雅黑" panose="020B0503020204020204" pitchFamily="34" charset="-122"/>
              <a:sym typeface="+mn-ea"/>
            </a:endParaRPr>
          </a:p>
        </p:txBody>
      </p:sp>
      <p:pic>
        <p:nvPicPr>
          <p:cNvPr id="22" name="图片 21"/>
          <p:cNvPicPr>
            <a:picLocks noChangeAspect="1"/>
          </p:cNvPicPr>
          <p:nvPr>
            <p:custDataLst>
              <p:tags r:id="rId12"/>
            </p:custDataLst>
          </p:nvPr>
        </p:nvPicPr>
        <p:blipFill>
          <a:blip r:embed="rId13"/>
          <a:stretch>
            <a:fillRect/>
          </a:stretch>
        </p:blipFill>
        <p:spPr>
          <a:xfrm>
            <a:off x="3206115" y="4028440"/>
            <a:ext cx="3061335" cy="248856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0092" y="1005290"/>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6425" y="352425"/>
            <a:ext cx="6903720"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2.8 </a:t>
            </a:r>
            <a:r>
              <a:rPr lang="zh-CN" sz="2800" b="1" dirty="0">
                <a:solidFill>
                  <a:schemeClr val="accent1"/>
                </a:solidFill>
                <a:latin typeface="Times New Roman" panose="02020603050405020304" charset="0"/>
                <a:ea typeface="微软雅黑" panose="020B0503020204020204" pitchFamily="34" charset="-122"/>
              </a:rPr>
              <a:t>数据链路层</a:t>
            </a:r>
            <a:r>
              <a:rPr lang="en-US" altLang="zh-CN" sz="2800" b="1" dirty="0">
                <a:solidFill>
                  <a:schemeClr val="accent1"/>
                </a:solidFill>
                <a:latin typeface="Times New Roman" panose="02020603050405020304" charset="0"/>
                <a:ea typeface="微软雅黑" panose="020B0503020204020204" pitchFamily="34" charset="-122"/>
              </a:rPr>
              <a:t>——PPP</a:t>
            </a:r>
            <a:r>
              <a:rPr lang="zh-CN" altLang="en-US" sz="2800" b="1" dirty="0">
                <a:solidFill>
                  <a:schemeClr val="accent1"/>
                </a:solidFill>
                <a:latin typeface="Times New Roman" panose="02020603050405020304" charset="0"/>
                <a:ea typeface="微软雅黑" panose="020B0503020204020204" pitchFamily="34" charset="-122"/>
              </a:rPr>
              <a:t>协议</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7" name="文本框 6"/>
          <p:cNvSpPr txBox="1"/>
          <p:nvPr>
            <p:custDataLst>
              <p:tags r:id="rId1"/>
            </p:custDataLst>
          </p:nvPr>
        </p:nvSpPr>
        <p:spPr>
          <a:xfrm>
            <a:off x="1026795" y="1189355"/>
            <a:ext cx="10313035" cy="829945"/>
          </a:xfrm>
          <a:prstGeom prst="rect">
            <a:avLst/>
          </a:prstGeom>
          <a:noFill/>
        </p:spPr>
        <p:txBody>
          <a:bodyPr wrap="square" rtlCol="0" anchor="t">
            <a:spAutoFit/>
          </a:bodyPr>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sym typeface="+mn-ea"/>
              </a:rPr>
              <a:t>PPP</a:t>
            </a:r>
            <a:r>
              <a:rPr lang="zh-CN" altLang="en-US" sz="1600" b="1">
                <a:solidFill>
                  <a:srgbClr val="323F4F"/>
                </a:solidFill>
                <a:latin typeface="微软雅黑" panose="020B0503020204020204" pitchFamily="34" charset="-122"/>
                <a:ea typeface="微软雅黑" panose="020B0503020204020204" pitchFamily="34" charset="-122"/>
                <a:sym typeface="+mn-ea"/>
              </a:rPr>
              <a:t>协议即点对点协议，是使用串行线路通信的面向字节的协议，仅一个发送端和一个接收端，不存在冲突，不需要使用复杂的介质控制访问。它具有以下特点：</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6" name="矩形 5"/>
          <p:cNvSpPr/>
          <p:nvPr>
            <p:custDataLst>
              <p:tags r:id="rId2"/>
            </p:custDataLst>
          </p:nvPr>
        </p:nvSpPr>
        <p:spPr>
          <a:xfrm>
            <a:off x="6441440" y="4462780"/>
            <a:ext cx="5052060" cy="176022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custDataLst>
              <p:tags r:id="rId3"/>
            </p:custDataLst>
          </p:nvPr>
        </p:nvPicPr>
        <p:blipFill>
          <a:blip r:embed="rId4"/>
          <a:stretch>
            <a:fillRect/>
          </a:stretch>
        </p:blipFill>
        <p:spPr>
          <a:xfrm>
            <a:off x="1608455" y="2331085"/>
            <a:ext cx="8457565" cy="1819910"/>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6485890" y="4535805"/>
            <a:ext cx="4958080" cy="1630680"/>
          </a:xfrm>
          <a:prstGeom prst="rect">
            <a:avLst/>
          </a:prstGeom>
        </p:spPr>
      </p:pic>
      <p:sp>
        <p:nvSpPr>
          <p:cNvPr id="9" name="文本框 8"/>
          <p:cNvSpPr txBox="1"/>
          <p:nvPr>
            <p:custDataLst>
              <p:tags r:id="rId7"/>
            </p:custDataLst>
          </p:nvPr>
        </p:nvSpPr>
        <p:spPr>
          <a:xfrm>
            <a:off x="408940" y="4535805"/>
            <a:ext cx="5687060" cy="1198880"/>
          </a:xfrm>
          <a:prstGeom prst="rect">
            <a:avLst/>
          </a:prstGeom>
          <a:noFill/>
        </p:spPr>
        <p:txBody>
          <a:bodyPr wrap="square" rtlCol="0" anchor="t">
            <a:spAutoFit/>
          </a:bodyPr>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sym typeface="+mn-ea"/>
              </a:rPr>
              <a:t>PPP</a:t>
            </a:r>
            <a:r>
              <a:rPr lang="zh-CN" altLang="en-US" sz="1600" b="1">
                <a:solidFill>
                  <a:srgbClr val="323F4F"/>
                </a:solidFill>
                <a:latin typeface="微软雅黑" panose="020B0503020204020204" pitchFamily="34" charset="-122"/>
                <a:ea typeface="微软雅黑" panose="020B0503020204020204" pitchFamily="34" charset="-122"/>
                <a:sym typeface="+mn-ea"/>
              </a:rPr>
              <a:t>帧中具有地址、控制、上层协议、</a:t>
            </a:r>
            <a:r>
              <a:rPr lang="en-US" altLang="zh-CN" sz="1600" b="1">
                <a:solidFill>
                  <a:srgbClr val="323F4F"/>
                </a:solidFill>
                <a:latin typeface="微软雅黑" panose="020B0503020204020204" pitchFamily="34" charset="-122"/>
                <a:ea typeface="微软雅黑" panose="020B0503020204020204" pitchFamily="34" charset="-122"/>
                <a:sym typeface="+mn-ea"/>
              </a:rPr>
              <a:t>CRC</a:t>
            </a:r>
            <a:r>
              <a:rPr lang="zh-CN" altLang="en-US" sz="1600" b="1">
                <a:solidFill>
                  <a:srgbClr val="323F4F"/>
                </a:solidFill>
                <a:latin typeface="微软雅黑" panose="020B0503020204020204" pitchFamily="34" charset="-122"/>
                <a:ea typeface="微软雅黑" panose="020B0503020204020204" pitchFamily="34" charset="-122"/>
                <a:sym typeface="+mn-ea"/>
              </a:rPr>
              <a:t>校验的字段，双方可以在传输之前进行协商（设置链路层信息和网络层信息），地址和控制字段可以丢弃</a:t>
            </a:r>
            <a:r>
              <a:rPr lang="zh-CN" sz="1600" b="1">
                <a:solidFill>
                  <a:srgbClr val="323F4F"/>
                </a:solidFill>
                <a:latin typeface="微软雅黑" panose="020B0503020204020204" pitchFamily="34" charset="-122"/>
                <a:ea typeface="微软雅黑" panose="020B0503020204020204" pitchFamily="34" charset="-122"/>
                <a:sym typeface="+mn-ea"/>
              </a:rPr>
              <a:t>。（点对点链路，事先商量好）</a:t>
            </a:r>
            <a:endParaRPr 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10" name="文本框 9"/>
          <p:cNvSpPr txBox="1"/>
          <p:nvPr>
            <p:custDataLst>
              <p:tags r:id="rId8"/>
            </p:custDataLst>
          </p:nvPr>
        </p:nvSpPr>
        <p:spPr>
          <a:xfrm>
            <a:off x="9846945" y="4487545"/>
            <a:ext cx="403860" cy="340995"/>
          </a:xfrm>
          <a:prstGeom prst="rect">
            <a:avLst/>
          </a:prstGeom>
          <a:noFill/>
        </p:spPr>
        <p:txBody>
          <a:bodyPr wrap="square" rtlCol="0" anchor="t">
            <a:noAutofit/>
          </a:bodyPr>
          <a:p>
            <a:r>
              <a:rPr lang="en-US" sz="1400" b="1">
                <a:solidFill>
                  <a:srgbClr val="FF0000"/>
                </a:solidFill>
                <a:latin typeface="微软雅黑" panose="020B0503020204020204" pitchFamily="34" charset="-122"/>
                <a:ea typeface="微软雅黑" panose="020B0503020204020204" pitchFamily="34" charset="-122"/>
                <a:sym typeface="+mn-ea"/>
              </a:rPr>
              <a:t>B</a:t>
            </a:r>
            <a:endParaRPr lang="en-US" sz="1400" b="1">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rot="2700000">
            <a:off x="10980310" y="3292048"/>
            <a:ext cx="2423380" cy="242338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16" h="3816">
                <a:moveTo>
                  <a:pt x="0" y="0"/>
                </a:moveTo>
                <a:lnTo>
                  <a:pt x="3816" y="3816"/>
                </a:lnTo>
                <a:lnTo>
                  <a:pt x="0" y="3816"/>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5"/>
          <p:cNvSpPr/>
          <p:nvPr/>
        </p:nvSpPr>
        <p:spPr>
          <a:xfrm rot="2700000">
            <a:off x="10373199" y="3672266"/>
            <a:ext cx="2405189"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788" h="6531">
                <a:moveTo>
                  <a:pt x="0" y="0"/>
                </a:moveTo>
                <a:lnTo>
                  <a:pt x="3788" y="3788"/>
                </a:lnTo>
                <a:lnTo>
                  <a:pt x="1044"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10"/>
          <p:cNvSpPr/>
          <p:nvPr/>
        </p:nvSpPr>
        <p:spPr>
          <a:xfrm rot="2700000" flipH="1" flipV="1">
            <a:off x="-658038" y="-981454"/>
            <a:ext cx="2434823"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34" h="6531">
                <a:moveTo>
                  <a:pt x="0" y="0"/>
                </a:moveTo>
                <a:lnTo>
                  <a:pt x="3834" y="3834"/>
                </a:lnTo>
                <a:lnTo>
                  <a:pt x="1138"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27"/>
          <p:cNvSpPr/>
          <p:nvPr/>
        </p:nvSpPr>
        <p:spPr>
          <a:xfrm>
            <a:off x="10288837" y="4263957"/>
            <a:ext cx="1903163" cy="2540068"/>
          </a:xfrm>
          <a:custGeom>
            <a:avLst/>
            <a:gdLst/>
            <a:ahLst/>
            <a:cxnLst>
              <a:cxn ang="3">
                <a:pos x="hc" y="t"/>
              </a:cxn>
              <a:cxn ang="cd2">
                <a:pos x="l" y="vc"/>
              </a:cxn>
              <a:cxn ang="cd4">
                <a:pos x="hc" y="b"/>
              </a:cxn>
              <a:cxn ang="0">
                <a:pos x="r" y="vc"/>
              </a:cxn>
            </a:cxnLst>
            <a:rect l="l" t="t" r="r" b="b"/>
            <a:pathLst>
              <a:path w="2997" h="4000">
                <a:moveTo>
                  <a:pt x="2997" y="0"/>
                </a:moveTo>
                <a:lnTo>
                  <a:pt x="2997" y="4000"/>
                </a:lnTo>
                <a:lnTo>
                  <a:pt x="1003" y="4000"/>
                </a:lnTo>
                <a:lnTo>
                  <a:pt x="0" y="2997"/>
                </a:lnTo>
                <a:lnTo>
                  <a:pt x="2997"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53"/>
          <p:cNvSpPr/>
          <p:nvPr/>
        </p:nvSpPr>
        <p:spPr>
          <a:xfrm>
            <a:off x="-29210" y="-31115"/>
            <a:ext cx="1816803" cy="1639266"/>
          </a:xfrm>
          <a:custGeom>
            <a:avLst/>
            <a:gdLst/>
            <a:ahLst/>
            <a:cxnLst>
              <a:cxn ang="3">
                <a:pos x="hc" y="t"/>
              </a:cxn>
              <a:cxn ang="cd2">
                <a:pos x="l" y="vc"/>
              </a:cxn>
              <a:cxn ang="cd4">
                <a:pos x="hc" y="b"/>
              </a:cxn>
              <a:cxn ang="0">
                <a:pos x="r" y="vc"/>
              </a:cxn>
            </a:cxnLst>
            <a:rect l="l" t="t" r="r" b="b"/>
            <a:pathLst>
              <a:path w="2861" h="2582">
                <a:moveTo>
                  <a:pt x="0" y="0"/>
                </a:moveTo>
                <a:lnTo>
                  <a:pt x="1739" y="0"/>
                </a:lnTo>
                <a:lnTo>
                  <a:pt x="2861" y="1122"/>
                </a:lnTo>
                <a:lnTo>
                  <a:pt x="1402" y="2582"/>
                </a:lnTo>
                <a:lnTo>
                  <a:pt x="0" y="118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54"/>
          <p:cNvSpPr/>
          <p:nvPr/>
        </p:nvSpPr>
        <p:spPr>
          <a:xfrm>
            <a:off x="-29210" y="718144"/>
            <a:ext cx="890007" cy="1780014"/>
          </a:xfrm>
          <a:custGeom>
            <a:avLst/>
            <a:gdLst/>
            <a:ahLst/>
            <a:cxnLst>
              <a:cxn ang="3">
                <a:pos x="hc" y="t"/>
              </a:cxn>
              <a:cxn ang="cd2">
                <a:pos x="l" y="vc"/>
              </a:cxn>
              <a:cxn ang="cd4">
                <a:pos x="hc" y="b"/>
              </a:cxn>
              <a:cxn ang="0">
                <a:pos x="r" y="vc"/>
              </a:cxn>
            </a:cxnLst>
            <a:rect l="l" t="t" r="r" b="b"/>
            <a:pathLst>
              <a:path w="1402" h="2803">
                <a:moveTo>
                  <a:pt x="0" y="0"/>
                </a:moveTo>
                <a:lnTo>
                  <a:pt x="1402" y="1402"/>
                </a:lnTo>
                <a:lnTo>
                  <a:pt x="0" y="280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55"/>
          <p:cNvSpPr/>
          <p:nvPr/>
        </p:nvSpPr>
        <p:spPr>
          <a:xfrm>
            <a:off x="-29210" y="1608151"/>
            <a:ext cx="1626593" cy="2363180"/>
          </a:xfrm>
          <a:custGeom>
            <a:avLst/>
            <a:gdLst/>
            <a:ahLst/>
            <a:cxnLst>
              <a:cxn ang="3">
                <a:pos x="hc" y="t"/>
              </a:cxn>
              <a:cxn ang="cd2">
                <a:pos x="l" y="vc"/>
              </a:cxn>
              <a:cxn ang="cd4">
                <a:pos x="hc" y="b"/>
              </a:cxn>
              <a:cxn ang="0">
                <a:pos x="r" y="vc"/>
              </a:cxn>
            </a:cxnLst>
            <a:rect l="l" t="t" r="r" b="b"/>
            <a:pathLst>
              <a:path w="2562" h="3722">
                <a:moveTo>
                  <a:pt x="1402" y="0"/>
                </a:moveTo>
                <a:lnTo>
                  <a:pt x="2562" y="1160"/>
                </a:lnTo>
                <a:lnTo>
                  <a:pt x="0" y="3722"/>
                </a:lnTo>
                <a:lnTo>
                  <a:pt x="0" y="1402"/>
                </a:lnTo>
                <a:lnTo>
                  <a:pt x="140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文本框 26"/>
          <p:cNvSpPr txBox="1"/>
          <p:nvPr/>
        </p:nvSpPr>
        <p:spPr>
          <a:xfrm>
            <a:off x="2576544" y="3913088"/>
            <a:ext cx="728357" cy="398780"/>
          </a:xfrm>
          <a:prstGeom prst="rect">
            <a:avLst/>
          </a:prstGeom>
          <a:noFill/>
          <a:ln>
            <a:noFill/>
          </a:ln>
        </p:spPr>
        <p:txBody>
          <a:bodyPr wrap="square" rtlCol="0">
            <a:spAutoFit/>
          </a:bodyPr>
          <a:lstStyle/>
          <a:p>
            <a:pPr algn="ctr"/>
            <a:r>
              <a:rPr lang="en-US" altLang="zh-CN" sz="2000" dirty="0">
                <a:solidFill>
                  <a:schemeClr val="bg1"/>
                </a:solidFill>
                <a:latin typeface="Times New Roman" panose="02020603050405020304" charset="0"/>
                <a:ea typeface="微软雅黑" panose="020B0503020204020204" pitchFamily="34" charset="-122"/>
              </a:rPr>
              <a:t>01</a:t>
            </a:r>
            <a:endParaRPr lang="en-US" altLang="zh-CN" sz="2000" dirty="0">
              <a:solidFill>
                <a:schemeClr val="bg1"/>
              </a:solidFill>
              <a:latin typeface="Times New Roman" panose="02020603050405020304" charset="0"/>
              <a:ea typeface="微软雅黑" panose="020B0503020204020204" pitchFamily="34" charset="-122"/>
            </a:endParaRPr>
          </a:p>
        </p:txBody>
      </p:sp>
      <p:grpSp>
        <p:nvGrpSpPr>
          <p:cNvPr id="45" name="组合 44"/>
          <p:cNvGrpSpPr/>
          <p:nvPr/>
        </p:nvGrpSpPr>
        <p:grpSpPr>
          <a:xfrm>
            <a:off x="2962277" y="2186980"/>
            <a:ext cx="6268085" cy="1896885"/>
            <a:chOff x="3051177" y="3434660"/>
            <a:chExt cx="6268085" cy="1896885"/>
          </a:xfrm>
        </p:grpSpPr>
        <p:sp>
          <p:nvSpPr>
            <p:cNvPr id="46" name="文本框 45"/>
            <p:cNvSpPr txBox="1"/>
            <p:nvPr/>
          </p:nvSpPr>
          <p:spPr>
            <a:xfrm>
              <a:off x="5280461" y="3434660"/>
              <a:ext cx="1612072"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3200" b="1" spc="300" dirty="0">
                  <a:solidFill>
                    <a:schemeClr val="accent1"/>
                  </a:solidFill>
                  <a:latin typeface="Times New Roman" panose="02020603050405020304" charset="0"/>
                  <a:ea typeface="微软雅黑" panose="020B0503020204020204" pitchFamily="34" charset="-122"/>
                </a:rPr>
                <a:t>03</a:t>
              </a:r>
              <a:endParaRPr lang="en-US" altLang="zh-CN" sz="3200" b="1" spc="300" dirty="0">
                <a:solidFill>
                  <a:schemeClr val="accent1"/>
                </a:solidFill>
                <a:latin typeface="Times New Roman" panose="02020603050405020304" charset="0"/>
                <a:ea typeface="微软雅黑" panose="020B0503020204020204" pitchFamily="34" charset="-122"/>
              </a:endParaRPr>
            </a:p>
          </p:txBody>
        </p:sp>
        <p:cxnSp>
          <p:nvCxnSpPr>
            <p:cNvPr id="47" name="直接连接符 46"/>
            <p:cNvCxnSpPr/>
            <p:nvPr/>
          </p:nvCxnSpPr>
          <p:spPr>
            <a:xfrm>
              <a:off x="6444967" y="3888144"/>
              <a:ext cx="17693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77642" y="3888144"/>
              <a:ext cx="165301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7642" y="5331545"/>
              <a:ext cx="423671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051177" y="4317945"/>
              <a:ext cx="6268085" cy="768350"/>
            </a:xfrm>
            <a:prstGeom prst="rect">
              <a:avLst/>
            </a:prstGeom>
            <a:noFill/>
          </p:spPr>
          <p:txBody>
            <a:bodyPr vert="horz" wrap="square" rtlCol="0">
              <a:spAutoFit/>
            </a:bodyPr>
            <a:lstStyle/>
            <a:p>
              <a:pPr algn="ctr"/>
              <a:r>
                <a:rPr lang="zh-CN" altLang="en-US" sz="4400" b="1" spc="600" dirty="0">
                  <a:solidFill>
                    <a:schemeClr val="accent1"/>
                  </a:solidFill>
                  <a:latin typeface="Times New Roman" panose="02020603050405020304" charset="0"/>
                  <a:ea typeface="微软雅黑" panose="020B0503020204020204" pitchFamily="34" charset="-122"/>
                </a:rPr>
                <a:t>物理层</a:t>
              </a:r>
              <a:endParaRPr lang="zh-CN" altLang="en-US" sz="4400" b="1" spc="600" dirty="0">
                <a:solidFill>
                  <a:schemeClr val="accent1"/>
                </a:solidFill>
                <a:latin typeface="Times New Roman" panose="02020603050405020304" charset="0"/>
                <a:ea typeface="微软雅黑" panose="020B0503020204020204" pitchFamily="34" charset="-122"/>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6425" y="352425"/>
            <a:ext cx="4458970"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3.1 </a:t>
            </a:r>
            <a:r>
              <a:rPr lang="zh-CN" sz="2800" b="1" dirty="0">
                <a:solidFill>
                  <a:schemeClr val="accent1"/>
                </a:solidFill>
                <a:latin typeface="Times New Roman" panose="02020603050405020304" charset="0"/>
                <a:ea typeface="微软雅黑" panose="020B0503020204020204" pitchFamily="34" charset="-122"/>
              </a:rPr>
              <a:t>物理层</a:t>
            </a:r>
            <a:r>
              <a:rPr lang="en-US" altLang="zh-CN" sz="2800" b="1" dirty="0">
                <a:solidFill>
                  <a:schemeClr val="accent1"/>
                </a:solidFill>
                <a:latin typeface="Times New Roman" panose="02020603050405020304" charset="0"/>
                <a:ea typeface="微软雅黑" panose="020B0503020204020204" pitchFamily="34" charset="-122"/>
              </a:rPr>
              <a:t>——</a:t>
            </a:r>
            <a:r>
              <a:rPr lang="zh-CN" altLang="en-US" sz="2800" b="1" dirty="0">
                <a:solidFill>
                  <a:schemeClr val="accent1"/>
                </a:solidFill>
                <a:latin typeface="Times New Roman" panose="02020603050405020304" charset="0"/>
                <a:ea typeface="微软雅黑" panose="020B0503020204020204" pitchFamily="34" charset="-122"/>
              </a:rPr>
              <a:t>概念</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7" name="文本框 6"/>
          <p:cNvSpPr txBox="1"/>
          <p:nvPr>
            <p:custDataLst>
              <p:tags r:id="rId1"/>
            </p:custDataLst>
          </p:nvPr>
        </p:nvSpPr>
        <p:spPr>
          <a:xfrm>
            <a:off x="1026795" y="1189355"/>
            <a:ext cx="3014345" cy="46037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几个重要的概念（只多不少）：</a:t>
            </a:r>
            <a:endParaRPr 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9" name="文本框 8"/>
          <p:cNvSpPr txBox="1"/>
          <p:nvPr>
            <p:custDataLst>
              <p:tags r:id="rId2"/>
            </p:custDataLst>
          </p:nvPr>
        </p:nvSpPr>
        <p:spPr>
          <a:xfrm>
            <a:off x="512445" y="1731010"/>
            <a:ext cx="926465" cy="460375"/>
          </a:xfrm>
          <a:prstGeom prst="rect">
            <a:avLst/>
          </a:prstGeom>
          <a:noFill/>
        </p:spPr>
        <p:txBody>
          <a:bodyPr wrap="square" rtlCol="0" anchor="t">
            <a:spAutoFit/>
          </a:bodyPr>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sym typeface="+mn-ea"/>
              </a:rPr>
              <a:t>· </a:t>
            </a:r>
            <a:r>
              <a:rPr lang="zh-CN" altLang="en-US" sz="1600" b="1">
                <a:solidFill>
                  <a:srgbClr val="323F4F"/>
                </a:solidFill>
                <a:latin typeface="微软雅黑" panose="020B0503020204020204" pitchFamily="34" charset="-122"/>
                <a:ea typeface="微软雅黑" panose="020B0503020204020204" pitchFamily="34" charset="-122"/>
                <a:sym typeface="+mn-ea"/>
              </a:rPr>
              <a:t>信道：</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2" name="文本框 1"/>
          <p:cNvSpPr txBox="1"/>
          <p:nvPr>
            <p:custDataLst>
              <p:tags r:id="rId3"/>
            </p:custDataLst>
          </p:nvPr>
        </p:nvSpPr>
        <p:spPr>
          <a:xfrm>
            <a:off x="1341120" y="1731645"/>
            <a:ext cx="9684385" cy="82994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按传输信号形式的不同，可分为模拟信道和数字信道；按传输介质的不同，可分为无线信道和有线信道。信道上传送的信号可分为基带信号和宽带信号，基带传输对应的是数字信道，宽带传输对应的是模拟信道。</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4" name="文本框 3"/>
          <p:cNvSpPr txBox="1"/>
          <p:nvPr>
            <p:custDataLst>
              <p:tags r:id="rId4"/>
            </p:custDataLst>
          </p:nvPr>
        </p:nvSpPr>
        <p:spPr>
          <a:xfrm>
            <a:off x="512445" y="2643505"/>
            <a:ext cx="1883410" cy="460375"/>
          </a:xfrm>
          <a:prstGeom prst="rect">
            <a:avLst/>
          </a:prstGeom>
          <a:noFill/>
        </p:spPr>
        <p:txBody>
          <a:bodyPr wrap="square" rtlCol="0" anchor="t">
            <a:spAutoFit/>
          </a:bodyPr>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sym typeface="+mn-ea"/>
              </a:rPr>
              <a:t>· </a:t>
            </a:r>
            <a:r>
              <a:rPr lang="zh-CN" altLang="en-US" sz="1600" b="1">
                <a:solidFill>
                  <a:srgbClr val="323F4F"/>
                </a:solidFill>
                <a:latin typeface="微软雅黑" panose="020B0503020204020204" pitchFamily="34" charset="-122"/>
                <a:ea typeface="微软雅黑" panose="020B0503020204020204" pitchFamily="34" charset="-122"/>
                <a:sym typeface="+mn-ea"/>
              </a:rPr>
              <a:t>码元传输速率</a:t>
            </a:r>
            <a:r>
              <a:rPr lang="zh-CN" altLang="en-US" sz="1600" b="1">
                <a:solidFill>
                  <a:srgbClr val="323F4F"/>
                </a:solidFill>
                <a:latin typeface="微软雅黑" panose="020B0503020204020204" pitchFamily="34" charset="-122"/>
                <a:ea typeface="微软雅黑" panose="020B0503020204020204" pitchFamily="34" charset="-122"/>
                <a:sym typeface="+mn-ea"/>
              </a:rPr>
              <a:t>：</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grpSp>
        <p:nvGrpSpPr>
          <p:cNvPr id="22" name="组合 21"/>
          <p:cNvGrpSpPr/>
          <p:nvPr/>
        </p:nvGrpSpPr>
        <p:grpSpPr>
          <a:xfrm>
            <a:off x="2098675" y="2643505"/>
            <a:ext cx="9683750" cy="829945"/>
            <a:chOff x="2908" y="4746"/>
            <a:chExt cx="15250" cy="1307"/>
          </a:xfrm>
        </p:grpSpPr>
        <p:sp>
          <p:nvSpPr>
            <p:cNvPr id="11" name="文本框 10"/>
            <p:cNvSpPr txBox="1"/>
            <p:nvPr>
              <p:custDataLst>
                <p:tags r:id="rId5"/>
              </p:custDataLst>
            </p:nvPr>
          </p:nvSpPr>
          <p:spPr>
            <a:xfrm>
              <a:off x="2908" y="4746"/>
              <a:ext cx="15251" cy="1307"/>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又称波特率，表示单位时间内数字通信系统所传输的码元个数（也可称为脉冲个数或信号变化的次数）。若一个码元携带</a:t>
              </a:r>
              <a:r>
                <a:rPr lang="en-US" altLang="zh-CN" sz="1600" b="1">
                  <a:solidFill>
                    <a:srgbClr val="323F4F"/>
                  </a:solidFill>
                  <a:latin typeface="微软雅黑" panose="020B0503020204020204" pitchFamily="34" charset="-122"/>
                  <a:ea typeface="微软雅黑" panose="020B0503020204020204" pitchFamily="34" charset="-122"/>
                  <a:sym typeface="+mn-ea"/>
                </a:rPr>
                <a:t>   </a:t>
              </a:r>
              <a:r>
                <a:rPr lang="zh-CN" altLang="en-US" sz="1600" b="1">
                  <a:solidFill>
                    <a:srgbClr val="323F4F"/>
                  </a:solidFill>
                  <a:latin typeface="微软雅黑" panose="020B0503020204020204" pitchFamily="34" charset="-122"/>
                  <a:ea typeface="微软雅黑" panose="020B0503020204020204" pitchFamily="34" charset="-122"/>
                  <a:sym typeface="+mn-ea"/>
                </a:rPr>
                <a:t>比特的信息量，则</a:t>
              </a:r>
              <a:r>
                <a:rPr lang="en-US" altLang="zh-CN" sz="1600" b="1">
                  <a:solidFill>
                    <a:srgbClr val="323F4F"/>
                  </a:solidFill>
                  <a:latin typeface="微软雅黑" panose="020B0503020204020204" pitchFamily="34" charset="-122"/>
                  <a:ea typeface="微软雅黑" panose="020B0503020204020204" pitchFamily="34" charset="-122"/>
                  <a:sym typeface="+mn-ea"/>
                </a:rPr>
                <a:t>    </a:t>
              </a:r>
              <a:r>
                <a:rPr lang="zh-CN" altLang="en-US" sz="1600" b="1">
                  <a:solidFill>
                    <a:srgbClr val="323F4F"/>
                  </a:solidFill>
                  <a:latin typeface="微软雅黑" panose="020B0503020204020204" pitchFamily="34" charset="-122"/>
                  <a:ea typeface="微软雅黑" panose="020B0503020204020204" pitchFamily="34" charset="-122"/>
                  <a:sym typeface="+mn-ea"/>
                </a:rPr>
                <a:t>波特率的码元传输速率所对应的信息传输速率为</a:t>
              </a:r>
              <a:r>
                <a:rPr lang="en-US" altLang="zh-CN" sz="1600" b="1">
                  <a:solidFill>
                    <a:srgbClr val="323F4F"/>
                  </a:solidFill>
                  <a:latin typeface="微软雅黑" panose="020B0503020204020204" pitchFamily="34" charset="-122"/>
                  <a:ea typeface="微软雅黑" panose="020B0503020204020204" pitchFamily="34" charset="-122"/>
                  <a:sym typeface="+mn-ea"/>
                </a:rPr>
                <a:t>     </a:t>
              </a:r>
              <a:r>
                <a:rPr lang="en-US" altLang="zh-CN" sz="1600" b="1">
                  <a:solidFill>
                    <a:srgbClr val="323F4F"/>
                  </a:solidFill>
                  <a:latin typeface="微软雅黑" panose="020B0503020204020204" pitchFamily="34" charset="-122"/>
                  <a:ea typeface="微软雅黑" panose="020B0503020204020204" pitchFamily="34" charset="-122"/>
                  <a:sym typeface="+mn-ea"/>
                </a:rPr>
                <a:t> </a:t>
              </a:r>
              <a:r>
                <a:rPr lang="zh-CN" altLang="en-US" sz="1600" b="1">
                  <a:solidFill>
                    <a:srgbClr val="323F4F"/>
                  </a:solidFill>
                  <a:latin typeface="微软雅黑" panose="020B0503020204020204" pitchFamily="34" charset="-122"/>
                  <a:ea typeface="微软雅黑" panose="020B0503020204020204" pitchFamily="34" charset="-122"/>
                  <a:sym typeface="+mn-ea"/>
                </a:rPr>
                <a:t>比特</a:t>
              </a:r>
              <a:r>
                <a:rPr lang="en-US" altLang="zh-CN" sz="1600" b="1">
                  <a:solidFill>
                    <a:srgbClr val="323F4F"/>
                  </a:solidFill>
                  <a:latin typeface="微软雅黑" panose="020B0503020204020204" pitchFamily="34" charset="-122"/>
                  <a:ea typeface="微软雅黑" panose="020B0503020204020204" pitchFamily="34" charset="-122"/>
                  <a:sym typeface="+mn-ea"/>
                </a:rPr>
                <a:t>/</a:t>
              </a:r>
              <a:r>
                <a:rPr lang="zh-CN" altLang="en-US" sz="1600" b="1">
                  <a:solidFill>
                    <a:srgbClr val="323F4F"/>
                  </a:solidFill>
                  <a:latin typeface="微软雅黑" panose="020B0503020204020204" pitchFamily="34" charset="-122"/>
                  <a:ea typeface="微软雅黑" panose="020B0503020204020204" pitchFamily="34" charset="-122"/>
                  <a:sym typeface="+mn-ea"/>
                </a:rPr>
                <a:t>秒。</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graphicFrame>
          <p:nvGraphicFramePr>
            <p:cNvPr id="16" name="对象 15"/>
            <p:cNvGraphicFramePr>
              <a:graphicFrameLocks noChangeAspect="1"/>
            </p:cNvGraphicFramePr>
            <p:nvPr>
              <p:custDataLst>
                <p:tags r:id="rId6"/>
              </p:custDataLst>
            </p:nvPr>
          </p:nvGraphicFramePr>
          <p:xfrm>
            <a:off x="5322" y="5484"/>
            <a:ext cx="273" cy="518"/>
          </p:xfrm>
          <a:graphic>
            <a:graphicData uri="http://schemas.openxmlformats.org/presentationml/2006/ole">
              <mc:AlternateContent xmlns:mc="http://schemas.openxmlformats.org/markup-compatibility/2006">
                <mc:Choice xmlns:v="urn:schemas-microsoft-com:vml" Requires="v">
                  <p:oleObj spid="_x0000_s12" name="AxMath" r:id="rId7" imgW="136525" imgH="245745" progId="Equation.AxMath">
                    <p:embed/>
                  </p:oleObj>
                </mc:Choice>
                <mc:Fallback>
                  <p:oleObj name="AxMath" r:id="rId7" imgW="136525" imgH="245745" progId="Equation.AxMath">
                    <p:embed/>
                    <p:pic>
                      <p:nvPicPr>
                        <p:cNvPr id="0" name="对象 11"/>
                        <p:cNvPicPr/>
                        <p:nvPr/>
                      </p:nvPicPr>
                      <p:blipFill>
                        <a:blip r:embed="rId8"/>
                        <a:stretch>
                          <a:fillRect/>
                        </a:stretch>
                      </p:blipFill>
                      <p:spPr>
                        <a:xfrm>
                          <a:off x="5322" y="5484"/>
                          <a:ext cx="273" cy="518"/>
                        </a:xfrm>
                        <a:prstGeom prst="rect">
                          <a:avLst/>
                        </a:prstGeom>
                      </p:spPr>
                    </p:pic>
                  </p:oleObj>
                </mc:Fallback>
              </mc:AlternateContent>
            </a:graphicData>
          </a:graphic>
        </p:graphicFrame>
        <p:graphicFrame>
          <p:nvGraphicFramePr>
            <p:cNvPr id="13" name="对象 12"/>
            <p:cNvGraphicFramePr>
              <a:graphicFrameLocks noChangeAspect="1"/>
            </p:cNvGraphicFramePr>
            <p:nvPr>
              <p:custDataLst>
                <p:tags r:id="rId9"/>
              </p:custDataLst>
            </p:nvPr>
          </p:nvGraphicFramePr>
          <p:xfrm>
            <a:off x="8121" y="5535"/>
            <a:ext cx="421" cy="518"/>
          </p:xfrm>
          <a:graphic>
            <a:graphicData uri="http://schemas.openxmlformats.org/presentationml/2006/ole">
              <mc:AlternateContent xmlns:mc="http://schemas.openxmlformats.org/markup-compatibility/2006">
                <mc:Choice xmlns:v="urn:schemas-microsoft-com:vml" Requires="v">
                  <p:oleObj spid="_x0000_s14" name="AxMath" r:id="rId10" imgW="210185" imgH="245745" progId="Equation.AxMath">
                    <p:embed/>
                  </p:oleObj>
                </mc:Choice>
                <mc:Fallback>
                  <p:oleObj name="AxMath" r:id="rId10" imgW="210185" imgH="245745" progId="Equation.AxMath">
                    <p:embed/>
                    <p:pic>
                      <p:nvPicPr>
                        <p:cNvPr id="0" name="对象 11"/>
                        <p:cNvPicPr/>
                        <p:nvPr/>
                      </p:nvPicPr>
                      <p:blipFill>
                        <a:blip r:embed="rId11"/>
                        <a:stretch>
                          <a:fillRect/>
                        </a:stretch>
                      </p:blipFill>
                      <p:spPr>
                        <a:xfrm>
                          <a:off x="8121" y="5535"/>
                          <a:ext cx="421" cy="518"/>
                        </a:xfrm>
                        <a:prstGeom prst="rect">
                          <a:avLst/>
                        </a:prstGeom>
                      </p:spPr>
                    </p:pic>
                  </p:oleObj>
                </mc:Fallback>
              </mc:AlternateContent>
            </a:graphicData>
          </a:graphic>
        </p:graphicFrame>
        <p:graphicFrame>
          <p:nvGraphicFramePr>
            <p:cNvPr id="15" name="对象 14"/>
            <p:cNvGraphicFramePr>
              <a:graphicFrameLocks noChangeAspect="1"/>
            </p:cNvGraphicFramePr>
            <p:nvPr>
              <p:custDataLst>
                <p:tags r:id="rId12"/>
              </p:custDataLst>
            </p:nvPr>
          </p:nvGraphicFramePr>
          <p:xfrm>
            <a:off x="15242" y="5522"/>
            <a:ext cx="584" cy="518"/>
          </p:xfrm>
          <a:graphic>
            <a:graphicData uri="http://schemas.openxmlformats.org/presentationml/2006/ole">
              <mc:AlternateContent xmlns:mc="http://schemas.openxmlformats.org/markup-compatibility/2006">
                <mc:Choice xmlns:v="urn:schemas-microsoft-com:vml" Requires="v">
                  <p:oleObj spid="_x0000_s17" name="AxMath" r:id="rId13" imgW="291465" imgH="245745" progId="Equation.AxMath">
                    <p:embed/>
                  </p:oleObj>
                </mc:Choice>
                <mc:Fallback>
                  <p:oleObj name="AxMath" r:id="rId13" imgW="291465" imgH="245745" progId="Equation.AxMath">
                    <p:embed/>
                    <p:pic>
                      <p:nvPicPr>
                        <p:cNvPr id="0" name="对象 11"/>
                        <p:cNvPicPr/>
                        <p:nvPr/>
                      </p:nvPicPr>
                      <p:blipFill>
                        <a:blip r:embed="rId14"/>
                        <a:stretch>
                          <a:fillRect/>
                        </a:stretch>
                      </p:blipFill>
                      <p:spPr>
                        <a:xfrm>
                          <a:off x="15242" y="5522"/>
                          <a:ext cx="584" cy="518"/>
                        </a:xfrm>
                        <a:prstGeom prst="rect">
                          <a:avLst/>
                        </a:prstGeom>
                      </p:spPr>
                    </p:pic>
                  </p:oleObj>
                </mc:Fallback>
              </mc:AlternateContent>
            </a:graphicData>
          </a:graphic>
        </p:graphicFrame>
      </p:grpSp>
      <p:sp>
        <p:nvSpPr>
          <p:cNvPr id="19" name="文本框 18"/>
          <p:cNvSpPr txBox="1"/>
          <p:nvPr>
            <p:custDataLst>
              <p:tags r:id="rId15"/>
            </p:custDataLst>
          </p:nvPr>
        </p:nvSpPr>
        <p:spPr>
          <a:xfrm>
            <a:off x="512445" y="3578860"/>
            <a:ext cx="1248410" cy="460375"/>
          </a:xfrm>
          <a:prstGeom prst="rect">
            <a:avLst/>
          </a:prstGeom>
          <a:noFill/>
        </p:spPr>
        <p:txBody>
          <a:bodyPr wrap="square" rtlCol="0" anchor="t">
            <a:spAutoFit/>
          </a:bodyPr>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sym typeface="+mn-ea"/>
              </a:rPr>
              <a:t>· </a:t>
            </a:r>
            <a:r>
              <a:rPr lang="zh-CN" altLang="en-US" sz="1600" b="1">
                <a:solidFill>
                  <a:srgbClr val="323F4F"/>
                </a:solidFill>
                <a:latin typeface="微软雅黑" panose="020B0503020204020204" pitchFamily="34" charset="-122"/>
                <a:ea typeface="微软雅黑" panose="020B0503020204020204" pitchFamily="34" charset="-122"/>
                <a:sym typeface="+mn-ea"/>
              </a:rPr>
              <a:t>物理介质：</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20" name="文本框 19"/>
          <p:cNvSpPr txBox="1"/>
          <p:nvPr>
            <p:custDataLst>
              <p:tags r:id="rId16"/>
            </p:custDataLst>
          </p:nvPr>
        </p:nvSpPr>
        <p:spPr>
          <a:xfrm>
            <a:off x="1760855" y="3587115"/>
            <a:ext cx="9684385" cy="82994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物理层的有线传输介质主要有双绞线、同轴电缆、光纤等；无线传输介质主要有无线电波、微波、红外线和激光等。</a:t>
            </a:r>
            <a:endParaRPr 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21" name="文本框 20"/>
          <p:cNvSpPr txBox="1"/>
          <p:nvPr>
            <p:custDataLst>
              <p:tags r:id="rId17"/>
            </p:custDataLst>
          </p:nvPr>
        </p:nvSpPr>
        <p:spPr>
          <a:xfrm>
            <a:off x="512445" y="4417060"/>
            <a:ext cx="2022475" cy="460375"/>
          </a:xfrm>
          <a:prstGeom prst="rect">
            <a:avLst/>
          </a:prstGeom>
          <a:noFill/>
        </p:spPr>
        <p:txBody>
          <a:bodyPr wrap="square" rtlCol="0" anchor="t">
            <a:spAutoFit/>
          </a:bodyPr>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sym typeface="+mn-ea"/>
              </a:rPr>
              <a:t>· </a:t>
            </a:r>
            <a:r>
              <a:rPr lang="zh-CN" altLang="en-US" sz="1600" b="1">
                <a:solidFill>
                  <a:srgbClr val="323F4F"/>
                </a:solidFill>
                <a:latin typeface="微软雅黑" panose="020B0503020204020204" pitchFamily="34" charset="-122"/>
                <a:ea typeface="微软雅黑" panose="020B0503020204020204" pitchFamily="34" charset="-122"/>
                <a:sym typeface="+mn-ea"/>
              </a:rPr>
              <a:t>物理层的接口特性</a:t>
            </a:r>
            <a:r>
              <a:rPr lang="zh-CN" altLang="en-US" sz="1600" b="1">
                <a:solidFill>
                  <a:srgbClr val="323F4F"/>
                </a:solidFill>
                <a:latin typeface="微软雅黑" panose="020B0503020204020204" pitchFamily="34" charset="-122"/>
                <a:ea typeface="微软雅黑" panose="020B0503020204020204" pitchFamily="34" charset="-122"/>
                <a:sym typeface="+mn-ea"/>
              </a:rPr>
              <a:t>：</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23" name="文本框 22"/>
          <p:cNvSpPr txBox="1"/>
          <p:nvPr>
            <p:custDataLst>
              <p:tags r:id="rId18"/>
            </p:custDataLst>
          </p:nvPr>
        </p:nvSpPr>
        <p:spPr>
          <a:xfrm>
            <a:off x="2542540" y="4417060"/>
            <a:ext cx="4975860" cy="46037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机械特性、电气特性、功能特性、过程特性。</a:t>
            </a:r>
            <a:endParaRPr lang="zh-CN" sz="1600" b="1">
              <a:solidFill>
                <a:srgbClr val="323F4F"/>
              </a:solidFill>
              <a:latin typeface="微软雅黑" panose="020B0503020204020204" pitchFamily="34" charset="-122"/>
              <a:ea typeface="微软雅黑" panose="020B0503020204020204" pitchFamily="34" charset="-122"/>
              <a:sym typeface="+mn-ea"/>
            </a:endParaRPr>
          </a:p>
        </p:txBody>
      </p:sp>
      <p:pic>
        <p:nvPicPr>
          <p:cNvPr id="24" name="图片 23"/>
          <p:cNvPicPr>
            <a:picLocks noChangeAspect="1"/>
          </p:cNvPicPr>
          <p:nvPr>
            <p:custDataLst>
              <p:tags r:id="rId19"/>
            </p:custDataLst>
          </p:nvPr>
        </p:nvPicPr>
        <p:blipFill>
          <a:blip r:embed="rId20"/>
          <a:stretch>
            <a:fillRect/>
          </a:stretch>
        </p:blipFill>
        <p:spPr>
          <a:xfrm>
            <a:off x="512445" y="5549265"/>
            <a:ext cx="5537835" cy="704215"/>
          </a:xfrm>
          <a:prstGeom prst="rect">
            <a:avLst/>
          </a:prstGeom>
        </p:spPr>
      </p:pic>
      <p:sp>
        <p:nvSpPr>
          <p:cNvPr id="25" name="矩形 24"/>
          <p:cNvSpPr/>
          <p:nvPr>
            <p:custDataLst>
              <p:tags r:id="rId21"/>
            </p:custDataLst>
          </p:nvPr>
        </p:nvSpPr>
        <p:spPr>
          <a:xfrm>
            <a:off x="426720" y="5535295"/>
            <a:ext cx="5622925" cy="76454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custDataLst>
              <p:tags r:id="rId22"/>
            </p:custDataLst>
          </p:nvPr>
        </p:nvSpPr>
        <p:spPr>
          <a:xfrm>
            <a:off x="426720" y="5076825"/>
            <a:ext cx="5932805" cy="368300"/>
          </a:xfrm>
          <a:prstGeom prst="rect">
            <a:avLst/>
          </a:prstGeom>
          <a:noFill/>
        </p:spPr>
        <p:txBody>
          <a:bodyPr wrap="square" rtlCol="0" anchor="t">
            <a:spAutoFit/>
          </a:bodyPr>
          <a:p>
            <a:pPr fontAlgn="auto">
              <a:lnSpc>
                <a:spcPct val="150000"/>
              </a:lnSpc>
            </a:pPr>
            <a:r>
              <a:rPr lang="zh-CN" sz="1200" b="1">
                <a:solidFill>
                  <a:srgbClr val="FF0000"/>
                </a:solidFill>
                <a:latin typeface="微软雅黑" panose="020B0503020204020204" pitchFamily="34" charset="-122"/>
                <a:ea typeface="微软雅黑" panose="020B0503020204020204" pitchFamily="34" charset="-122"/>
                <a:sym typeface="+mn-ea"/>
              </a:rPr>
              <a:t>一共有</a:t>
            </a:r>
            <a:r>
              <a:rPr lang="en-US" altLang="zh-CN" sz="1200" b="1">
                <a:solidFill>
                  <a:srgbClr val="FF0000"/>
                </a:solidFill>
                <a:latin typeface="微软雅黑" panose="020B0503020204020204" pitchFamily="34" charset="-122"/>
                <a:ea typeface="微软雅黑" panose="020B0503020204020204" pitchFamily="34" charset="-122"/>
                <a:sym typeface="+mn-ea"/>
              </a:rPr>
              <a:t>16</a:t>
            </a:r>
            <a:r>
              <a:rPr lang="zh-CN" altLang="en-US" sz="1200" b="1">
                <a:solidFill>
                  <a:srgbClr val="FF0000"/>
                </a:solidFill>
                <a:latin typeface="微软雅黑" panose="020B0503020204020204" pitchFamily="34" charset="-122"/>
                <a:ea typeface="微软雅黑" panose="020B0503020204020204" pitchFamily="34" charset="-122"/>
                <a:sym typeface="+mn-ea"/>
              </a:rPr>
              <a:t>种不同的状态，可以编码为</a:t>
            </a:r>
            <a:r>
              <a:rPr lang="en-US" altLang="zh-CN" sz="1200" b="1">
                <a:solidFill>
                  <a:srgbClr val="FF0000"/>
                </a:solidFill>
                <a:latin typeface="微软雅黑" panose="020B0503020204020204" pitchFamily="34" charset="-122"/>
                <a:ea typeface="微软雅黑" panose="020B0503020204020204" pitchFamily="34" charset="-122"/>
                <a:sym typeface="+mn-ea"/>
              </a:rPr>
              <a:t>4</a:t>
            </a:r>
            <a:r>
              <a:rPr lang="zh-CN" altLang="en-US" sz="1200" b="1">
                <a:solidFill>
                  <a:srgbClr val="FF0000"/>
                </a:solidFill>
                <a:latin typeface="微软雅黑" panose="020B0503020204020204" pitchFamily="34" charset="-122"/>
                <a:ea typeface="微软雅黑" panose="020B0503020204020204" pitchFamily="34" charset="-122"/>
                <a:sym typeface="+mn-ea"/>
              </a:rPr>
              <a:t>比特的数据，因此</a:t>
            </a:r>
            <a:r>
              <a:rPr lang="en-US" altLang="zh-CN" sz="1200" b="1">
                <a:solidFill>
                  <a:srgbClr val="FF0000"/>
                </a:solidFill>
                <a:latin typeface="微软雅黑" panose="020B0503020204020204" pitchFamily="34" charset="-122"/>
                <a:ea typeface="微软雅黑" panose="020B0503020204020204" pitchFamily="34" charset="-122"/>
                <a:sym typeface="+mn-ea"/>
              </a:rPr>
              <a:t>1</a:t>
            </a:r>
            <a:r>
              <a:rPr lang="zh-CN" altLang="en-US" sz="1200" b="1">
                <a:solidFill>
                  <a:srgbClr val="FF0000"/>
                </a:solidFill>
                <a:latin typeface="微软雅黑" panose="020B0503020204020204" pitchFamily="34" charset="-122"/>
                <a:ea typeface="微软雅黑" panose="020B0503020204020204" pitchFamily="34" charset="-122"/>
                <a:sym typeface="+mn-ea"/>
              </a:rPr>
              <a:t>波特携带了</a:t>
            </a:r>
            <a:r>
              <a:rPr lang="en-US" altLang="zh-CN" sz="1200" b="1">
                <a:solidFill>
                  <a:srgbClr val="FF0000"/>
                </a:solidFill>
                <a:latin typeface="微软雅黑" panose="020B0503020204020204" pitchFamily="34" charset="-122"/>
                <a:ea typeface="微软雅黑" panose="020B0503020204020204" pitchFamily="34" charset="-122"/>
                <a:sym typeface="+mn-ea"/>
              </a:rPr>
              <a:t>4</a:t>
            </a:r>
            <a:r>
              <a:rPr lang="zh-CN" altLang="en-US" sz="1200" b="1">
                <a:solidFill>
                  <a:srgbClr val="FF0000"/>
                </a:solidFill>
                <a:latin typeface="微软雅黑" panose="020B0503020204020204" pitchFamily="34" charset="-122"/>
                <a:ea typeface="微软雅黑" panose="020B0503020204020204" pitchFamily="34" charset="-122"/>
                <a:sym typeface="+mn-ea"/>
              </a:rPr>
              <a:t>比特的信息</a:t>
            </a:r>
            <a:endParaRPr lang="zh-CN" altLang="en-US" sz="1200" b="1">
              <a:solidFill>
                <a:srgbClr val="FF0000"/>
              </a:solidFill>
              <a:latin typeface="微软雅黑" panose="020B0503020204020204" pitchFamily="34" charset="-122"/>
              <a:ea typeface="微软雅黑" panose="020B0503020204020204" pitchFamily="34" charset="-122"/>
              <a:sym typeface="+mn-ea"/>
            </a:endParaRPr>
          </a:p>
        </p:txBody>
      </p:sp>
      <p:sp>
        <p:nvSpPr>
          <p:cNvPr id="27" name="文本框 26"/>
          <p:cNvSpPr txBox="1"/>
          <p:nvPr>
            <p:custDataLst>
              <p:tags r:id="rId23"/>
            </p:custDataLst>
          </p:nvPr>
        </p:nvSpPr>
        <p:spPr>
          <a:xfrm>
            <a:off x="2455545" y="5755640"/>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D</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pic>
        <p:nvPicPr>
          <p:cNvPr id="28" name="图片 27"/>
          <p:cNvPicPr>
            <a:picLocks noChangeAspect="1"/>
          </p:cNvPicPr>
          <p:nvPr>
            <p:custDataLst>
              <p:tags r:id="rId24"/>
            </p:custDataLst>
          </p:nvPr>
        </p:nvPicPr>
        <p:blipFill>
          <a:blip r:embed="rId25"/>
          <a:stretch>
            <a:fillRect/>
          </a:stretch>
        </p:blipFill>
        <p:spPr>
          <a:xfrm>
            <a:off x="6423025" y="5552440"/>
            <a:ext cx="5108575" cy="535305"/>
          </a:xfrm>
          <a:prstGeom prst="rect">
            <a:avLst/>
          </a:prstGeom>
        </p:spPr>
      </p:pic>
      <p:sp>
        <p:nvSpPr>
          <p:cNvPr id="29" name="文本框 28"/>
          <p:cNvSpPr txBox="1"/>
          <p:nvPr>
            <p:custDataLst>
              <p:tags r:id="rId26"/>
            </p:custDataLst>
          </p:nvPr>
        </p:nvSpPr>
        <p:spPr>
          <a:xfrm>
            <a:off x="10594340" y="5565140"/>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B</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
        <p:nvSpPr>
          <p:cNvPr id="30" name="矩形 29"/>
          <p:cNvSpPr/>
          <p:nvPr>
            <p:custDataLst>
              <p:tags r:id="rId27"/>
            </p:custDataLst>
          </p:nvPr>
        </p:nvSpPr>
        <p:spPr>
          <a:xfrm>
            <a:off x="6359525" y="5544185"/>
            <a:ext cx="5188585" cy="58674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custDataLst>
              <p:tags r:id="rId28"/>
            </p:custDataLst>
          </p:nvPr>
        </p:nvSpPr>
        <p:spPr>
          <a:xfrm>
            <a:off x="6359525" y="5080635"/>
            <a:ext cx="2678430" cy="368300"/>
          </a:xfrm>
          <a:prstGeom prst="rect">
            <a:avLst/>
          </a:prstGeom>
          <a:noFill/>
        </p:spPr>
        <p:txBody>
          <a:bodyPr wrap="square" rtlCol="0" anchor="t">
            <a:spAutoFit/>
          </a:bodyPr>
          <a:p>
            <a:pPr fontAlgn="auto">
              <a:lnSpc>
                <a:spcPct val="150000"/>
              </a:lnSpc>
            </a:pPr>
            <a:r>
              <a:rPr lang="zh-CN" sz="1200" b="1">
                <a:solidFill>
                  <a:srgbClr val="FF0000"/>
                </a:solidFill>
                <a:latin typeface="微软雅黑" panose="020B0503020204020204" pitchFamily="34" charset="-122"/>
                <a:ea typeface="微软雅黑" panose="020B0503020204020204" pitchFamily="34" charset="-122"/>
                <a:sym typeface="+mn-ea"/>
              </a:rPr>
              <a:t>注意以太网采用曼彻斯特编码</a:t>
            </a:r>
            <a:endParaRPr lang="zh-CN" sz="1200" b="1">
              <a:solidFill>
                <a:srgbClr val="FF0000"/>
              </a:solidFill>
              <a:latin typeface="微软雅黑" panose="020B0503020204020204" pitchFamily="34" charset="-122"/>
              <a:ea typeface="微软雅黑" panose="020B0503020204020204" pitchFamily="34" charset="-122"/>
              <a:sym typeface="+mn-ea"/>
            </a:endParaRPr>
          </a:p>
        </p:txBody>
      </p:sp>
      <p:pic>
        <p:nvPicPr>
          <p:cNvPr id="32" name="图片 31"/>
          <p:cNvPicPr>
            <a:picLocks noChangeAspect="1"/>
          </p:cNvPicPr>
          <p:nvPr>
            <p:custDataLst>
              <p:tags r:id="rId29"/>
            </p:custDataLst>
          </p:nvPr>
        </p:nvPicPr>
        <p:blipFill>
          <a:blip r:embed="rId30"/>
          <a:stretch>
            <a:fillRect/>
          </a:stretch>
        </p:blipFill>
        <p:spPr>
          <a:xfrm>
            <a:off x="8564880" y="5130800"/>
            <a:ext cx="3213100" cy="27114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6425" y="352425"/>
            <a:ext cx="4458970"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3.2 </a:t>
            </a:r>
            <a:r>
              <a:rPr lang="zh-CN" sz="2800" b="1" dirty="0">
                <a:solidFill>
                  <a:schemeClr val="accent1"/>
                </a:solidFill>
                <a:latin typeface="Times New Roman" panose="02020603050405020304" charset="0"/>
                <a:ea typeface="微软雅黑" panose="020B0503020204020204" pitchFamily="34" charset="-122"/>
              </a:rPr>
              <a:t>物理层</a:t>
            </a:r>
            <a:r>
              <a:rPr lang="en-US" altLang="zh-CN" sz="2800" b="1" dirty="0">
                <a:solidFill>
                  <a:schemeClr val="accent1"/>
                </a:solidFill>
                <a:latin typeface="Times New Roman" panose="02020603050405020304" charset="0"/>
                <a:ea typeface="微软雅黑" panose="020B0503020204020204" pitchFamily="34" charset="-122"/>
              </a:rPr>
              <a:t>——</a:t>
            </a:r>
            <a:r>
              <a:rPr lang="zh-CN" altLang="en-US" sz="2800" b="1" dirty="0">
                <a:solidFill>
                  <a:schemeClr val="accent1"/>
                </a:solidFill>
                <a:latin typeface="Times New Roman" panose="02020603050405020304" charset="0"/>
                <a:ea typeface="微软雅黑" panose="020B0503020204020204" pitchFamily="34" charset="-122"/>
              </a:rPr>
              <a:t>信道容量</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7" name="文本框 6"/>
          <p:cNvSpPr txBox="1"/>
          <p:nvPr>
            <p:custDataLst>
              <p:tags r:id="rId1"/>
            </p:custDataLst>
          </p:nvPr>
        </p:nvSpPr>
        <p:spPr>
          <a:xfrm>
            <a:off x="1158240" y="1311275"/>
            <a:ext cx="7443470" cy="46037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信道容量的计算使用奈奎斯特定理和香农定理：</a:t>
            </a:r>
            <a:endParaRPr 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25" name="矩形 24"/>
          <p:cNvSpPr/>
          <p:nvPr>
            <p:custDataLst>
              <p:tags r:id="rId2"/>
            </p:custDataLst>
          </p:nvPr>
        </p:nvSpPr>
        <p:spPr>
          <a:xfrm>
            <a:off x="243840" y="4361815"/>
            <a:ext cx="5795645" cy="84264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custDataLst>
              <p:tags r:id="rId3"/>
            </p:custDataLst>
          </p:nvPr>
        </p:nvSpPr>
        <p:spPr>
          <a:xfrm>
            <a:off x="2272665" y="4660265"/>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D</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custDataLst>
              <p:tags r:id="rId4"/>
            </p:custDataLst>
          </p:nvPr>
        </p:nvPicPr>
        <p:blipFill>
          <a:blip r:embed="rId5"/>
          <a:stretch>
            <a:fillRect/>
          </a:stretch>
        </p:blipFill>
        <p:spPr>
          <a:xfrm>
            <a:off x="1784985" y="2065020"/>
            <a:ext cx="8547100" cy="1863725"/>
          </a:xfrm>
          <a:prstGeom prst="rect">
            <a:avLst/>
          </a:prstGeom>
        </p:spPr>
      </p:pic>
      <p:pic>
        <p:nvPicPr>
          <p:cNvPr id="6" name="图片 5"/>
          <p:cNvPicPr>
            <a:picLocks noChangeAspect="1"/>
          </p:cNvPicPr>
          <p:nvPr>
            <p:custDataLst>
              <p:tags r:id="rId6"/>
            </p:custDataLst>
          </p:nvPr>
        </p:nvPicPr>
        <p:blipFill>
          <a:blip r:embed="rId7"/>
          <a:stretch>
            <a:fillRect/>
          </a:stretch>
        </p:blipFill>
        <p:spPr>
          <a:xfrm>
            <a:off x="329565" y="4447540"/>
            <a:ext cx="5657850" cy="664210"/>
          </a:xfrm>
          <a:prstGeom prst="rect">
            <a:avLst/>
          </a:prstGeom>
        </p:spPr>
      </p:pic>
      <p:sp>
        <p:nvSpPr>
          <p:cNvPr id="8" name="文本框 7"/>
          <p:cNvSpPr txBox="1"/>
          <p:nvPr>
            <p:custDataLst>
              <p:tags r:id="rId8"/>
            </p:custDataLst>
          </p:nvPr>
        </p:nvSpPr>
        <p:spPr>
          <a:xfrm>
            <a:off x="5343525" y="4660265"/>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B</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
        <p:nvSpPr>
          <p:cNvPr id="10" name="文本框 9"/>
          <p:cNvSpPr txBox="1"/>
          <p:nvPr>
            <p:custDataLst>
              <p:tags r:id="rId9"/>
            </p:custDataLst>
          </p:nvPr>
        </p:nvSpPr>
        <p:spPr>
          <a:xfrm>
            <a:off x="704215" y="5264150"/>
            <a:ext cx="4639310" cy="368300"/>
          </a:xfrm>
          <a:prstGeom prst="rect">
            <a:avLst/>
          </a:prstGeom>
          <a:noFill/>
        </p:spPr>
        <p:txBody>
          <a:bodyPr wrap="square" rtlCol="0" anchor="t">
            <a:spAutoFit/>
          </a:bodyPr>
          <a:p>
            <a:pPr fontAlgn="auto">
              <a:lnSpc>
                <a:spcPct val="150000"/>
              </a:lnSpc>
            </a:pPr>
            <a:r>
              <a:rPr lang="zh-CN" sz="1200" b="1">
                <a:solidFill>
                  <a:srgbClr val="FF0000"/>
                </a:solidFill>
                <a:latin typeface="微软雅黑" panose="020B0503020204020204" pitchFamily="34" charset="-122"/>
                <a:ea typeface="微软雅黑" panose="020B0503020204020204" pitchFamily="34" charset="-122"/>
                <a:sym typeface="+mn-ea"/>
              </a:rPr>
              <a:t>一共有</a:t>
            </a:r>
            <a:r>
              <a:rPr lang="en-US" altLang="zh-CN" sz="1200" b="1">
                <a:solidFill>
                  <a:srgbClr val="FF0000"/>
                </a:solidFill>
                <a:latin typeface="微软雅黑" panose="020B0503020204020204" pitchFamily="34" charset="-122"/>
                <a:ea typeface="微软雅黑" panose="020B0503020204020204" pitchFamily="34" charset="-122"/>
                <a:sym typeface="+mn-ea"/>
              </a:rPr>
              <a:t>16</a:t>
            </a:r>
            <a:r>
              <a:rPr lang="zh-CN" altLang="en-US" sz="1200" b="1">
                <a:solidFill>
                  <a:srgbClr val="FF0000"/>
                </a:solidFill>
                <a:latin typeface="微软雅黑" panose="020B0503020204020204" pitchFamily="34" charset="-122"/>
                <a:ea typeface="微软雅黑" panose="020B0503020204020204" pitchFamily="34" charset="-122"/>
                <a:sym typeface="+mn-ea"/>
              </a:rPr>
              <a:t>种不同的状态，可以编码为</a:t>
            </a:r>
            <a:r>
              <a:rPr lang="en-US" altLang="zh-CN" sz="1200" b="1">
                <a:solidFill>
                  <a:srgbClr val="FF0000"/>
                </a:solidFill>
                <a:latin typeface="微软雅黑" panose="020B0503020204020204" pitchFamily="34" charset="-122"/>
                <a:ea typeface="微软雅黑" panose="020B0503020204020204" pitchFamily="34" charset="-122"/>
                <a:sym typeface="+mn-ea"/>
              </a:rPr>
              <a:t>4</a:t>
            </a:r>
            <a:r>
              <a:rPr lang="zh-CN" altLang="en-US" sz="1200" b="1">
                <a:solidFill>
                  <a:srgbClr val="FF0000"/>
                </a:solidFill>
                <a:latin typeface="微软雅黑" panose="020B0503020204020204" pitchFamily="34" charset="-122"/>
                <a:ea typeface="微软雅黑" panose="020B0503020204020204" pitchFamily="34" charset="-122"/>
                <a:sym typeface="+mn-ea"/>
              </a:rPr>
              <a:t>比特的数据，代公式即可</a:t>
            </a:r>
            <a:endParaRPr lang="zh-CN" altLang="en-US" sz="1200" b="1">
              <a:solidFill>
                <a:srgbClr val="FF0000"/>
              </a:solidFill>
              <a:latin typeface="微软雅黑" panose="020B0503020204020204" pitchFamily="34" charset="-122"/>
              <a:ea typeface="微软雅黑" panose="020B0503020204020204" pitchFamily="34" charset="-122"/>
              <a:sym typeface="+mn-ea"/>
            </a:endParaRPr>
          </a:p>
        </p:txBody>
      </p:sp>
      <p:pic>
        <p:nvPicPr>
          <p:cNvPr id="33" name="图片 32"/>
          <p:cNvPicPr>
            <a:picLocks noChangeAspect="1"/>
          </p:cNvPicPr>
          <p:nvPr>
            <p:custDataLst>
              <p:tags r:id="rId10"/>
            </p:custDataLst>
          </p:nvPr>
        </p:nvPicPr>
        <p:blipFill>
          <a:blip r:embed="rId11"/>
          <a:stretch>
            <a:fillRect/>
          </a:stretch>
        </p:blipFill>
        <p:spPr>
          <a:xfrm>
            <a:off x="6337300" y="4451350"/>
            <a:ext cx="5643880" cy="676910"/>
          </a:xfrm>
          <a:prstGeom prst="rect">
            <a:avLst/>
          </a:prstGeom>
        </p:spPr>
      </p:pic>
      <p:sp>
        <p:nvSpPr>
          <p:cNvPr id="34" name="文本框 33"/>
          <p:cNvSpPr txBox="1"/>
          <p:nvPr>
            <p:custDataLst>
              <p:tags r:id="rId12"/>
            </p:custDataLst>
          </p:nvPr>
        </p:nvSpPr>
        <p:spPr>
          <a:xfrm>
            <a:off x="6843395" y="4626610"/>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C</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
        <p:nvSpPr>
          <p:cNvPr id="35" name="矩形 34"/>
          <p:cNvSpPr/>
          <p:nvPr>
            <p:custDataLst>
              <p:tags r:id="rId13"/>
            </p:custDataLst>
          </p:nvPr>
        </p:nvSpPr>
        <p:spPr>
          <a:xfrm>
            <a:off x="6287135" y="4361815"/>
            <a:ext cx="5727065" cy="84328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custDataLst>
              <p:tags r:id="rId14"/>
            </p:custDataLst>
          </p:nvPr>
        </p:nvSpPr>
        <p:spPr>
          <a:xfrm>
            <a:off x="7727315" y="5264150"/>
            <a:ext cx="2863850" cy="368300"/>
          </a:xfrm>
          <a:prstGeom prst="rect">
            <a:avLst/>
          </a:prstGeom>
          <a:noFill/>
        </p:spPr>
        <p:txBody>
          <a:bodyPr wrap="square" rtlCol="0" anchor="t">
            <a:spAutoFit/>
          </a:bodyPr>
          <a:p>
            <a:pPr fontAlgn="auto">
              <a:lnSpc>
                <a:spcPct val="150000"/>
              </a:lnSpc>
            </a:pPr>
            <a:r>
              <a:rPr lang="zh-CN" sz="1200" b="1">
                <a:solidFill>
                  <a:srgbClr val="FF0000"/>
                </a:solidFill>
                <a:latin typeface="微软雅黑" panose="020B0503020204020204" pitchFamily="34" charset="-122"/>
                <a:ea typeface="微软雅黑" panose="020B0503020204020204" pitchFamily="34" charset="-122"/>
                <a:sym typeface="+mn-ea"/>
              </a:rPr>
              <a:t>根据分贝值计算出</a:t>
            </a:r>
            <a:r>
              <a:rPr lang="en-US" altLang="zh-CN" sz="1200" b="1">
                <a:solidFill>
                  <a:srgbClr val="FF0000"/>
                </a:solidFill>
                <a:latin typeface="微软雅黑" panose="020B0503020204020204" pitchFamily="34" charset="-122"/>
                <a:ea typeface="微软雅黑" panose="020B0503020204020204" pitchFamily="34" charset="-122"/>
                <a:sym typeface="+mn-ea"/>
              </a:rPr>
              <a:t>S/N</a:t>
            </a:r>
            <a:r>
              <a:rPr lang="zh-CN" altLang="en-US" sz="1200" b="1">
                <a:solidFill>
                  <a:srgbClr val="FF0000"/>
                </a:solidFill>
                <a:latin typeface="微软雅黑" panose="020B0503020204020204" pitchFamily="34" charset="-122"/>
                <a:ea typeface="微软雅黑" panose="020B0503020204020204" pitchFamily="34" charset="-122"/>
                <a:sym typeface="+mn-ea"/>
              </a:rPr>
              <a:t>，代公式即可</a:t>
            </a:r>
            <a:endParaRPr lang="zh-CN" altLang="en-US" sz="1200" b="1">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6425" y="352425"/>
            <a:ext cx="4458970"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3.3 </a:t>
            </a:r>
            <a:r>
              <a:rPr lang="zh-CN" sz="2800" b="1" dirty="0">
                <a:solidFill>
                  <a:schemeClr val="accent1"/>
                </a:solidFill>
                <a:latin typeface="Times New Roman" panose="02020603050405020304" charset="0"/>
                <a:ea typeface="微软雅黑" panose="020B0503020204020204" pitchFamily="34" charset="-122"/>
              </a:rPr>
              <a:t>物理层</a:t>
            </a:r>
            <a:r>
              <a:rPr lang="en-US" altLang="zh-CN" sz="2800" b="1" dirty="0">
                <a:solidFill>
                  <a:schemeClr val="accent1"/>
                </a:solidFill>
                <a:latin typeface="Times New Roman" panose="02020603050405020304" charset="0"/>
                <a:ea typeface="微软雅黑" panose="020B0503020204020204" pitchFamily="34" charset="-122"/>
              </a:rPr>
              <a:t>——</a:t>
            </a:r>
            <a:r>
              <a:rPr lang="zh-CN" altLang="en-US" sz="2800" b="1" dirty="0">
                <a:solidFill>
                  <a:schemeClr val="accent1"/>
                </a:solidFill>
                <a:latin typeface="Times New Roman" panose="02020603050405020304" charset="0"/>
                <a:ea typeface="微软雅黑" panose="020B0503020204020204" pitchFamily="34" charset="-122"/>
              </a:rPr>
              <a:t>编码与调制</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7" name="文本框 6"/>
          <p:cNvSpPr txBox="1"/>
          <p:nvPr>
            <p:custDataLst>
              <p:tags r:id="rId1"/>
            </p:custDataLst>
          </p:nvPr>
        </p:nvSpPr>
        <p:spPr>
          <a:xfrm>
            <a:off x="1430655" y="1311275"/>
            <a:ext cx="2875280" cy="46037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编码：把数据变换为数字信号</a:t>
            </a:r>
            <a:endParaRPr 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25" name="矩形 24"/>
          <p:cNvSpPr/>
          <p:nvPr>
            <p:custDataLst>
              <p:tags r:id="rId2"/>
            </p:custDataLst>
          </p:nvPr>
        </p:nvSpPr>
        <p:spPr>
          <a:xfrm>
            <a:off x="5744210" y="2922270"/>
            <a:ext cx="5701665" cy="146431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custDataLst>
              <p:tags r:id="rId3"/>
            </p:custDataLst>
          </p:nvPr>
        </p:nvSpPr>
        <p:spPr>
          <a:xfrm>
            <a:off x="10652125" y="3385820"/>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D</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
        <p:nvSpPr>
          <p:cNvPr id="10" name="文本框 9"/>
          <p:cNvSpPr txBox="1"/>
          <p:nvPr>
            <p:custDataLst>
              <p:tags r:id="rId4"/>
            </p:custDataLst>
          </p:nvPr>
        </p:nvSpPr>
        <p:spPr>
          <a:xfrm>
            <a:off x="7002145" y="2497455"/>
            <a:ext cx="2776855" cy="368300"/>
          </a:xfrm>
          <a:prstGeom prst="rect">
            <a:avLst/>
          </a:prstGeom>
          <a:noFill/>
        </p:spPr>
        <p:txBody>
          <a:bodyPr wrap="square" rtlCol="0" anchor="t">
            <a:spAutoFit/>
          </a:bodyPr>
          <a:p>
            <a:pPr fontAlgn="auto">
              <a:lnSpc>
                <a:spcPct val="150000"/>
              </a:lnSpc>
            </a:pPr>
            <a:r>
              <a:rPr lang="zh-CN" sz="1200" b="1">
                <a:solidFill>
                  <a:srgbClr val="FF0000"/>
                </a:solidFill>
                <a:latin typeface="微软雅黑" panose="020B0503020204020204" pitchFamily="34" charset="-122"/>
                <a:ea typeface="微软雅黑" panose="020B0503020204020204" pitchFamily="34" charset="-122"/>
                <a:sym typeface="+mn-ea"/>
              </a:rPr>
              <a:t>差分曼彻斯特编码：</a:t>
            </a:r>
            <a:r>
              <a:rPr lang="en-US" altLang="zh-CN" sz="1200" b="1">
                <a:solidFill>
                  <a:srgbClr val="FF0000"/>
                </a:solidFill>
                <a:latin typeface="微软雅黑" panose="020B0503020204020204" pitchFamily="34" charset="-122"/>
                <a:ea typeface="微软雅黑" panose="020B0503020204020204" pitchFamily="34" charset="-122"/>
                <a:sym typeface="+mn-ea"/>
              </a:rPr>
              <a:t>“0</a:t>
            </a:r>
            <a:r>
              <a:rPr lang="zh-CN" altLang="en-US" sz="1200" b="1">
                <a:solidFill>
                  <a:srgbClr val="FF0000"/>
                </a:solidFill>
                <a:latin typeface="微软雅黑" panose="020B0503020204020204" pitchFamily="34" charset="-122"/>
                <a:ea typeface="微软雅黑" panose="020B0503020204020204" pitchFamily="34" charset="-122"/>
                <a:sym typeface="+mn-ea"/>
              </a:rPr>
              <a:t>跳变，</a:t>
            </a:r>
            <a:r>
              <a:rPr lang="en-US" altLang="zh-CN" sz="1200" b="1">
                <a:solidFill>
                  <a:srgbClr val="FF0000"/>
                </a:solidFill>
                <a:latin typeface="微软雅黑" panose="020B0503020204020204" pitchFamily="34" charset="-122"/>
                <a:ea typeface="微软雅黑" panose="020B0503020204020204" pitchFamily="34" charset="-122"/>
                <a:sym typeface="+mn-ea"/>
              </a:rPr>
              <a:t>1</a:t>
            </a:r>
            <a:r>
              <a:rPr lang="zh-CN" altLang="en-US" sz="1200" b="1">
                <a:solidFill>
                  <a:srgbClr val="FF0000"/>
                </a:solidFill>
                <a:latin typeface="微软雅黑" panose="020B0503020204020204" pitchFamily="34" charset="-122"/>
                <a:ea typeface="微软雅黑" panose="020B0503020204020204" pitchFamily="34" charset="-122"/>
                <a:sym typeface="+mn-ea"/>
              </a:rPr>
              <a:t>保持</a:t>
            </a:r>
            <a:r>
              <a:rPr lang="en-US" altLang="zh-CN" sz="1200" b="1">
                <a:solidFill>
                  <a:srgbClr val="FF0000"/>
                </a:solidFill>
                <a:latin typeface="微软雅黑" panose="020B0503020204020204" pitchFamily="34" charset="-122"/>
                <a:ea typeface="微软雅黑" panose="020B0503020204020204" pitchFamily="34" charset="-122"/>
                <a:sym typeface="+mn-ea"/>
              </a:rPr>
              <a:t>”</a:t>
            </a:r>
            <a:endParaRPr lang="en-US" altLang="zh-CN" sz="1200" b="1">
              <a:solidFill>
                <a:srgbClr val="FF0000"/>
              </a:solidFill>
              <a:latin typeface="微软雅黑" panose="020B0503020204020204" pitchFamily="34" charset="-122"/>
              <a:ea typeface="微软雅黑" panose="020B0503020204020204" pitchFamily="34" charset="-122"/>
              <a:sym typeface="+mn-ea"/>
            </a:endParaRPr>
          </a:p>
        </p:txBody>
      </p:sp>
      <p:sp>
        <p:nvSpPr>
          <p:cNvPr id="2" name="文本框 1"/>
          <p:cNvSpPr txBox="1"/>
          <p:nvPr>
            <p:custDataLst>
              <p:tags r:id="rId5"/>
            </p:custDataLst>
          </p:nvPr>
        </p:nvSpPr>
        <p:spPr>
          <a:xfrm>
            <a:off x="6346825" y="1352550"/>
            <a:ext cx="2875280" cy="46037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调制：把数据变换为模拟信号</a:t>
            </a:r>
            <a:endParaRPr 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4" name="文本框 3"/>
          <p:cNvSpPr txBox="1"/>
          <p:nvPr>
            <p:custDataLst>
              <p:tags r:id="rId6"/>
            </p:custDataLst>
          </p:nvPr>
        </p:nvSpPr>
        <p:spPr>
          <a:xfrm>
            <a:off x="1568450" y="1966595"/>
            <a:ext cx="9719310" cy="46037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归零编码、</a:t>
            </a:r>
            <a:r>
              <a:rPr lang="en-US" altLang="zh-CN" sz="1600" b="1">
                <a:solidFill>
                  <a:srgbClr val="323F4F"/>
                </a:solidFill>
                <a:latin typeface="微软雅黑" panose="020B0503020204020204" pitchFamily="34" charset="-122"/>
                <a:ea typeface="微软雅黑" panose="020B0503020204020204" pitchFamily="34" charset="-122"/>
                <a:sym typeface="+mn-ea"/>
              </a:rPr>
              <a:t>4B/5B</a:t>
            </a:r>
            <a:r>
              <a:rPr lang="zh-CN" altLang="en-US" sz="1600" b="1">
                <a:solidFill>
                  <a:srgbClr val="323F4F"/>
                </a:solidFill>
                <a:latin typeface="微软雅黑" panose="020B0503020204020204" pitchFamily="34" charset="-122"/>
                <a:ea typeface="微软雅黑" panose="020B0503020204020204" pitchFamily="34" charset="-122"/>
                <a:sym typeface="+mn-ea"/>
              </a:rPr>
              <a:t>编码、</a:t>
            </a:r>
            <a:r>
              <a:rPr lang="zh-CN" altLang="en-US" sz="1600" b="1">
                <a:solidFill>
                  <a:srgbClr val="FF0000"/>
                </a:solidFill>
                <a:latin typeface="微软雅黑" panose="020B0503020204020204" pitchFamily="34" charset="-122"/>
                <a:ea typeface="微软雅黑" panose="020B0503020204020204" pitchFamily="34" charset="-122"/>
                <a:sym typeface="+mn-ea"/>
              </a:rPr>
              <a:t>曼彻斯特编码</a:t>
            </a:r>
            <a:r>
              <a:rPr lang="zh-CN" altLang="en-US" sz="1600" b="1">
                <a:solidFill>
                  <a:srgbClr val="323F4F"/>
                </a:solidFill>
                <a:latin typeface="微软雅黑" panose="020B0503020204020204" pitchFamily="34" charset="-122"/>
                <a:ea typeface="微软雅黑" panose="020B0503020204020204" pitchFamily="34" charset="-122"/>
                <a:sym typeface="+mn-ea"/>
              </a:rPr>
              <a:t>（</a:t>
            </a:r>
            <a:r>
              <a:rPr lang="zh-CN" altLang="en-US" sz="1600" b="1">
                <a:solidFill>
                  <a:srgbClr val="323F4F"/>
                </a:solidFill>
                <a:latin typeface="微软雅黑" panose="020B0503020204020204" pitchFamily="34" charset="-122"/>
                <a:ea typeface="微软雅黑" panose="020B0503020204020204" pitchFamily="34" charset="-122"/>
                <a:sym typeface="+mn-ea"/>
              </a:rPr>
              <a:t>可以实现自同步</a:t>
            </a:r>
            <a:r>
              <a:rPr lang="zh-CN" altLang="en-US" sz="1600" b="1">
                <a:solidFill>
                  <a:srgbClr val="323F4F"/>
                </a:solidFill>
                <a:latin typeface="微软雅黑" panose="020B0503020204020204" pitchFamily="34" charset="-122"/>
                <a:ea typeface="微软雅黑" panose="020B0503020204020204" pitchFamily="34" charset="-122"/>
                <a:sym typeface="+mn-ea"/>
              </a:rPr>
              <a:t>）、</a:t>
            </a:r>
            <a:r>
              <a:rPr lang="zh-CN" altLang="en-US" sz="1600" b="1">
                <a:solidFill>
                  <a:srgbClr val="FF0000"/>
                </a:solidFill>
                <a:latin typeface="微软雅黑" panose="020B0503020204020204" pitchFamily="34" charset="-122"/>
                <a:ea typeface="微软雅黑" panose="020B0503020204020204" pitchFamily="34" charset="-122"/>
                <a:sym typeface="+mn-ea"/>
              </a:rPr>
              <a:t>差分曼彻斯特编码</a:t>
            </a:r>
            <a:r>
              <a:rPr lang="zh-CN" altLang="en-US" sz="1600" b="1">
                <a:solidFill>
                  <a:srgbClr val="323F4F"/>
                </a:solidFill>
                <a:latin typeface="微软雅黑" panose="020B0503020204020204" pitchFamily="34" charset="-122"/>
                <a:ea typeface="微软雅黑" panose="020B0503020204020204" pitchFamily="34" charset="-122"/>
                <a:sym typeface="+mn-ea"/>
              </a:rPr>
              <a:t>（</a:t>
            </a:r>
            <a:r>
              <a:rPr lang="en-US" altLang="zh-CN" sz="1600" b="1">
                <a:solidFill>
                  <a:srgbClr val="323F4F"/>
                </a:solidFill>
                <a:latin typeface="微软雅黑" panose="020B0503020204020204" pitchFamily="34" charset="-122"/>
                <a:ea typeface="微软雅黑" panose="020B0503020204020204" pitchFamily="34" charset="-122"/>
                <a:sym typeface="+mn-ea"/>
              </a:rPr>
              <a:t>“0</a:t>
            </a:r>
            <a:r>
              <a:rPr lang="zh-CN" altLang="en-US" sz="1600" b="1">
                <a:solidFill>
                  <a:srgbClr val="323F4F"/>
                </a:solidFill>
                <a:latin typeface="微软雅黑" panose="020B0503020204020204" pitchFamily="34" charset="-122"/>
                <a:ea typeface="微软雅黑" panose="020B0503020204020204" pitchFamily="34" charset="-122"/>
                <a:sym typeface="+mn-ea"/>
              </a:rPr>
              <a:t>跳变，</a:t>
            </a:r>
            <a:r>
              <a:rPr lang="en-US" altLang="zh-CN" sz="1600" b="1">
                <a:solidFill>
                  <a:srgbClr val="323F4F"/>
                </a:solidFill>
                <a:latin typeface="微软雅黑" panose="020B0503020204020204" pitchFamily="34" charset="-122"/>
                <a:ea typeface="微软雅黑" panose="020B0503020204020204" pitchFamily="34" charset="-122"/>
                <a:sym typeface="+mn-ea"/>
              </a:rPr>
              <a:t>1</a:t>
            </a:r>
            <a:r>
              <a:rPr lang="zh-CN" altLang="en-US" sz="1600" b="1">
                <a:solidFill>
                  <a:srgbClr val="323F4F"/>
                </a:solidFill>
                <a:latin typeface="微软雅黑" panose="020B0503020204020204" pitchFamily="34" charset="-122"/>
                <a:ea typeface="微软雅黑" panose="020B0503020204020204" pitchFamily="34" charset="-122"/>
                <a:sym typeface="+mn-ea"/>
              </a:rPr>
              <a:t>保持</a:t>
            </a:r>
            <a:r>
              <a:rPr lang="en-US" altLang="zh-CN" sz="1600" b="1">
                <a:solidFill>
                  <a:srgbClr val="323F4F"/>
                </a:solidFill>
                <a:latin typeface="微软雅黑" panose="020B0503020204020204" pitchFamily="34" charset="-122"/>
                <a:ea typeface="微软雅黑" panose="020B0503020204020204" pitchFamily="34" charset="-122"/>
                <a:sym typeface="+mn-ea"/>
              </a:rPr>
              <a:t>”</a:t>
            </a:r>
            <a:r>
              <a:rPr lang="zh-CN" altLang="en-US" sz="1600" b="1">
                <a:solidFill>
                  <a:srgbClr val="323F4F"/>
                </a:solidFill>
                <a:latin typeface="微软雅黑" panose="020B0503020204020204" pitchFamily="34" charset="-122"/>
                <a:ea typeface="微软雅黑" panose="020B0503020204020204" pitchFamily="34" charset="-122"/>
                <a:sym typeface="+mn-ea"/>
              </a:rPr>
              <a:t>）等</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457200" y="2065020"/>
            <a:ext cx="1231265" cy="337185"/>
          </a:xfrm>
          <a:prstGeom prst="rect">
            <a:avLst/>
          </a:prstGeom>
          <a:noFill/>
        </p:spPr>
        <p:txBody>
          <a:bodyPr wrap="square" rtlCol="0" anchor="t">
            <a:spAutoFit/>
          </a:bodyPr>
          <a:p>
            <a:r>
              <a:rPr lang="zh-CN" sz="1600" b="1">
                <a:solidFill>
                  <a:srgbClr val="323F4F"/>
                </a:solidFill>
                <a:latin typeface="微软雅黑" panose="020B0503020204020204" pitchFamily="34" charset="-122"/>
                <a:ea typeface="微软雅黑" panose="020B0503020204020204" pitchFamily="34" charset="-122"/>
                <a:sym typeface="+mn-ea"/>
              </a:rPr>
              <a:t>编码方法：</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pic>
        <p:nvPicPr>
          <p:cNvPr id="11" name="图片 10"/>
          <p:cNvPicPr>
            <a:picLocks noChangeAspect="1"/>
          </p:cNvPicPr>
          <p:nvPr>
            <p:custDataLst>
              <p:tags r:id="rId7"/>
            </p:custDataLst>
          </p:nvPr>
        </p:nvPicPr>
        <p:blipFill>
          <a:blip r:embed="rId8"/>
          <a:stretch>
            <a:fillRect/>
          </a:stretch>
        </p:blipFill>
        <p:spPr>
          <a:xfrm>
            <a:off x="1161415" y="2580640"/>
            <a:ext cx="3613785" cy="1921510"/>
          </a:xfrm>
          <a:prstGeom prst="rect">
            <a:avLst/>
          </a:prstGeom>
        </p:spPr>
      </p:pic>
      <p:pic>
        <p:nvPicPr>
          <p:cNvPr id="12" name="图片 11"/>
          <p:cNvPicPr>
            <a:picLocks noChangeAspect="1"/>
          </p:cNvPicPr>
          <p:nvPr>
            <p:custDataLst>
              <p:tags r:id="rId9"/>
            </p:custDataLst>
          </p:nvPr>
        </p:nvPicPr>
        <p:blipFill>
          <a:blip r:embed="rId10"/>
          <a:stretch>
            <a:fillRect/>
          </a:stretch>
        </p:blipFill>
        <p:spPr>
          <a:xfrm>
            <a:off x="5777230" y="2980690"/>
            <a:ext cx="5597525" cy="1347470"/>
          </a:xfrm>
          <a:prstGeom prst="rect">
            <a:avLst/>
          </a:prstGeom>
        </p:spPr>
      </p:pic>
      <p:sp>
        <p:nvSpPr>
          <p:cNvPr id="13" name="文本框 12"/>
          <p:cNvSpPr txBox="1"/>
          <p:nvPr>
            <p:custDataLst>
              <p:tags r:id="rId11"/>
            </p:custDataLst>
          </p:nvPr>
        </p:nvSpPr>
        <p:spPr>
          <a:xfrm>
            <a:off x="10876915" y="2955290"/>
            <a:ext cx="403860" cy="340995"/>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A</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
        <p:nvSpPr>
          <p:cNvPr id="14" name="文本框 13"/>
          <p:cNvSpPr txBox="1"/>
          <p:nvPr>
            <p:custDataLst>
              <p:tags r:id="rId12"/>
            </p:custDataLst>
          </p:nvPr>
        </p:nvSpPr>
        <p:spPr>
          <a:xfrm>
            <a:off x="1568450" y="4598035"/>
            <a:ext cx="10557510" cy="46037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幅移键控（</a:t>
            </a:r>
            <a:r>
              <a:rPr lang="en-US" altLang="zh-CN" sz="1600" b="1">
                <a:solidFill>
                  <a:srgbClr val="323F4F"/>
                </a:solidFill>
                <a:latin typeface="微软雅黑" panose="020B0503020204020204" pitchFamily="34" charset="-122"/>
                <a:ea typeface="微软雅黑" panose="020B0503020204020204" pitchFamily="34" charset="-122"/>
                <a:sym typeface="+mn-ea"/>
              </a:rPr>
              <a:t>ASK</a:t>
            </a:r>
            <a:r>
              <a:rPr lang="zh-CN" sz="1600" b="1">
                <a:solidFill>
                  <a:srgbClr val="323F4F"/>
                </a:solidFill>
                <a:latin typeface="微软雅黑" panose="020B0503020204020204" pitchFamily="34" charset="-122"/>
                <a:ea typeface="微软雅黑" panose="020B0503020204020204" pitchFamily="34" charset="-122"/>
                <a:sym typeface="+mn-ea"/>
              </a:rPr>
              <a:t>）、频移键控（</a:t>
            </a:r>
            <a:r>
              <a:rPr lang="en-US" altLang="zh-CN" sz="1600" b="1">
                <a:solidFill>
                  <a:srgbClr val="323F4F"/>
                </a:solidFill>
                <a:latin typeface="微软雅黑" panose="020B0503020204020204" pitchFamily="34" charset="-122"/>
                <a:ea typeface="微软雅黑" panose="020B0503020204020204" pitchFamily="34" charset="-122"/>
                <a:sym typeface="+mn-ea"/>
              </a:rPr>
              <a:t>FSK</a:t>
            </a:r>
            <a:r>
              <a:rPr lang="zh-CN" sz="1600" b="1">
                <a:solidFill>
                  <a:srgbClr val="323F4F"/>
                </a:solidFill>
                <a:latin typeface="微软雅黑" panose="020B0503020204020204" pitchFamily="34" charset="-122"/>
                <a:ea typeface="微软雅黑" panose="020B0503020204020204" pitchFamily="34" charset="-122"/>
                <a:sym typeface="+mn-ea"/>
              </a:rPr>
              <a:t>）、相移键控（</a:t>
            </a:r>
            <a:r>
              <a:rPr lang="en-US" altLang="zh-CN" sz="1600" b="1">
                <a:solidFill>
                  <a:srgbClr val="323F4F"/>
                </a:solidFill>
                <a:latin typeface="微软雅黑" panose="020B0503020204020204" pitchFamily="34" charset="-122"/>
                <a:ea typeface="微软雅黑" panose="020B0503020204020204" pitchFamily="34" charset="-122"/>
                <a:sym typeface="+mn-ea"/>
              </a:rPr>
              <a:t>PSK</a:t>
            </a:r>
            <a:r>
              <a:rPr lang="zh-CN" sz="1600" b="1">
                <a:solidFill>
                  <a:srgbClr val="323F4F"/>
                </a:solidFill>
                <a:latin typeface="微软雅黑" panose="020B0503020204020204" pitchFamily="34" charset="-122"/>
                <a:ea typeface="微软雅黑" panose="020B0503020204020204" pitchFamily="34" charset="-122"/>
                <a:sym typeface="+mn-ea"/>
              </a:rPr>
              <a:t>）、差分相移键控（</a:t>
            </a:r>
            <a:r>
              <a:rPr lang="en-US" altLang="zh-CN" sz="1600" b="1">
                <a:solidFill>
                  <a:srgbClr val="323F4F"/>
                </a:solidFill>
                <a:latin typeface="微软雅黑" panose="020B0503020204020204" pitchFamily="34" charset="-122"/>
                <a:ea typeface="微软雅黑" panose="020B0503020204020204" pitchFamily="34" charset="-122"/>
                <a:sym typeface="+mn-ea"/>
              </a:rPr>
              <a:t>DPSK</a:t>
            </a:r>
            <a:r>
              <a:rPr lang="zh-CN" sz="1600" b="1">
                <a:solidFill>
                  <a:srgbClr val="323F4F"/>
                </a:solidFill>
                <a:latin typeface="微软雅黑" panose="020B0503020204020204" pitchFamily="34" charset="-122"/>
                <a:ea typeface="微软雅黑" panose="020B0503020204020204" pitchFamily="34" charset="-122"/>
                <a:sym typeface="+mn-ea"/>
              </a:rPr>
              <a:t>）、正交振幅调制（</a:t>
            </a:r>
            <a:r>
              <a:rPr lang="en-US" altLang="zh-CN" sz="1600" b="1">
                <a:solidFill>
                  <a:srgbClr val="323F4F"/>
                </a:solidFill>
                <a:latin typeface="微软雅黑" panose="020B0503020204020204" pitchFamily="34" charset="-122"/>
                <a:ea typeface="微软雅黑" panose="020B0503020204020204" pitchFamily="34" charset="-122"/>
                <a:sym typeface="+mn-ea"/>
              </a:rPr>
              <a:t>QAM</a:t>
            </a:r>
            <a:r>
              <a:rPr lang="zh-CN" sz="1600" b="1">
                <a:solidFill>
                  <a:srgbClr val="323F4F"/>
                </a:solidFill>
                <a:latin typeface="微软雅黑" panose="020B0503020204020204" pitchFamily="34" charset="-122"/>
                <a:ea typeface="微软雅黑" panose="020B0503020204020204" pitchFamily="34" charset="-122"/>
                <a:sym typeface="+mn-ea"/>
              </a:rPr>
              <a:t>）等</a:t>
            </a:r>
            <a:endParaRPr 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15" name="文本框 14"/>
          <p:cNvSpPr txBox="1"/>
          <p:nvPr>
            <p:custDataLst>
              <p:tags r:id="rId13"/>
            </p:custDataLst>
          </p:nvPr>
        </p:nvSpPr>
        <p:spPr>
          <a:xfrm>
            <a:off x="457200" y="4695825"/>
            <a:ext cx="1231265" cy="337185"/>
          </a:xfrm>
          <a:prstGeom prst="rect">
            <a:avLst/>
          </a:prstGeom>
          <a:noFill/>
        </p:spPr>
        <p:txBody>
          <a:bodyPr wrap="square" rtlCol="0" anchor="t">
            <a:spAutoFit/>
          </a:bodyPr>
          <a:p>
            <a:r>
              <a:rPr lang="zh-CN" sz="1600" b="1">
                <a:solidFill>
                  <a:srgbClr val="323F4F"/>
                </a:solidFill>
                <a:latin typeface="微软雅黑" panose="020B0503020204020204" pitchFamily="34" charset="-122"/>
                <a:ea typeface="微软雅黑" panose="020B0503020204020204" pitchFamily="34" charset="-122"/>
                <a:sym typeface="+mn-ea"/>
              </a:rPr>
              <a:t>调制方法：</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16" name="文本框 15"/>
          <p:cNvSpPr txBox="1"/>
          <p:nvPr>
            <p:custDataLst>
              <p:tags r:id="rId14"/>
            </p:custDataLst>
          </p:nvPr>
        </p:nvSpPr>
        <p:spPr>
          <a:xfrm>
            <a:off x="1688465" y="5033645"/>
            <a:ext cx="2814955" cy="414020"/>
          </a:xfrm>
          <a:prstGeom prst="rect">
            <a:avLst/>
          </a:prstGeom>
          <a:noFill/>
        </p:spPr>
        <p:txBody>
          <a:bodyPr wrap="square" rtlCol="0" anchor="t">
            <a:spAutoFit/>
          </a:bodyPr>
          <a:p>
            <a:pPr fontAlgn="auto">
              <a:lnSpc>
                <a:spcPct val="150000"/>
              </a:lnSpc>
            </a:pPr>
            <a:r>
              <a:rPr lang="zh-CN" sz="1400" b="1">
                <a:solidFill>
                  <a:srgbClr val="323F4F"/>
                </a:solidFill>
                <a:latin typeface="微软雅黑" panose="020B0503020204020204" pitchFamily="34" charset="-122"/>
                <a:ea typeface="微软雅黑" panose="020B0503020204020204" pitchFamily="34" charset="-122"/>
                <a:sym typeface="+mn-ea"/>
              </a:rPr>
              <a:t>需要记住以下特点（只多不少）：</a:t>
            </a:r>
            <a:endParaRPr lang="zh-CN" sz="1400" b="1">
              <a:solidFill>
                <a:srgbClr val="323F4F"/>
              </a:solidFill>
              <a:latin typeface="微软雅黑" panose="020B0503020204020204" pitchFamily="34" charset="-122"/>
              <a:ea typeface="微软雅黑" panose="020B0503020204020204" pitchFamily="34" charset="-122"/>
              <a:sym typeface="+mn-ea"/>
            </a:endParaRPr>
          </a:p>
        </p:txBody>
      </p:sp>
      <p:pic>
        <p:nvPicPr>
          <p:cNvPr id="17" name="图片 16"/>
          <p:cNvPicPr>
            <a:picLocks noChangeAspect="1"/>
          </p:cNvPicPr>
          <p:nvPr>
            <p:custDataLst>
              <p:tags r:id="rId15"/>
            </p:custDataLst>
          </p:nvPr>
        </p:nvPicPr>
        <p:blipFill>
          <a:blip r:embed="rId16"/>
          <a:stretch>
            <a:fillRect/>
          </a:stretch>
        </p:blipFill>
        <p:spPr>
          <a:xfrm>
            <a:off x="294640" y="5495925"/>
            <a:ext cx="6052185" cy="1096010"/>
          </a:xfrm>
          <a:prstGeom prst="rect">
            <a:avLst/>
          </a:prstGeom>
        </p:spPr>
      </p:pic>
      <p:pic>
        <p:nvPicPr>
          <p:cNvPr id="20" name="图片 19"/>
          <p:cNvPicPr>
            <a:picLocks noChangeAspect="1"/>
          </p:cNvPicPr>
          <p:nvPr>
            <p:custDataLst>
              <p:tags r:id="rId17"/>
            </p:custDataLst>
          </p:nvPr>
        </p:nvPicPr>
        <p:blipFill>
          <a:blip r:embed="rId18"/>
          <a:stretch>
            <a:fillRect/>
          </a:stretch>
        </p:blipFill>
        <p:spPr>
          <a:xfrm>
            <a:off x="6953885" y="5539740"/>
            <a:ext cx="4180205" cy="446405"/>
          </a:xfrm>
          <a:prstGeom prst="rect">
            <a:avLst/>
          </a:prstGeom>
        </p:spPr>
      </p:pic>
      <p:sp>
        <p:nvSpPr>
          <p:cNvPr id="21" name="矩形 20"/>
          <p:cNvSpPr/>
          <p:nvPr>
            <p:custDataLst>
              <p:tags r:id="rId19"/>
            </p:custDataLst>
          </p:nvPr>
        </p:nvSpPr>
        <p:spPr>
          <a:xfrm>
            <a:off x="6885305" y="5529580"/>
            <a:ext cx="4297045" cy="48260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custDataLst>
              <p:tags r:id="rId20"/>
            </p:custDataLst>
          </p:nvPr>
        </p:nvSpPr>
        <p:spPr>
          <a:xfrm>
            <a:off x="10222230" y="5528945"/>
            <a:ext cx="584200" cy="368300"/>
          </a:xfrm>
          <a:prstGeom prst="rect">
            <a:avLst/>
          </a:prstGeom>
          <a:noFill/>
        </p:spPr>
        <p:txBody>
          <a:bodyPr wrap="square" rtlCol="0" anchor="t">
            <a:spAutoFit/>
          </a:bodyPr>
          <a:p>
            <a:pPr fontAlgn="auto">
              <a:lnSpc>
                <a:spcPct val="150000"/>
              </a:lnSpc>
            </a:pPr>
            <a:r>
              <a:rPr lang="en-US" sz="1200" b="1">
                <a:solidFill>
                  <a:srgbClr val="FF0000"/>
                </a:solidFill>
                <a:latin typeface="微软雅黑" panose="020B0503020204020204" pitchFamily="34" charset="-122"/>
                <a:ea typeface="微软雅黑" panose="020B0503020204020204" pitchFamily="34" charset="-122"/>
                <a:sym typeface="+mn-ea"/>
              </a:rPr>
              <a:t>2FSK</a:t>
            </a:r>
            <a:endParaRPr lang="en-US" sz="1200" b="1">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rot="2700000">
            <a:off x="10980310" y="3292048"/>
            <a:ext cx="2423380" cy="242338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16" h="3816">
                <a:moveTo>
                  <a:pt x="0" y="0"/>
                </a:moveTo>
                <a:lnTo>
                  <a:pt x="3816" y="3816"/>
                </a:lnTo>
                <a:lnTo>
                  <a:pt x="0" y="3816"/>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5"/>
          <p:cNvSpPr/>
          <p:nvPr/>
        </p:nvSpPr>
        <p:spPr>
          <a:xfrm rot="2700000">
            <a:off x="10373199" y="3672266"/>
            <a:ext cx="2405189"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788" h="6531">
                <a:moveTo>
                  <a:pt x="0" y="0"/>
                </a:moveTo>
                <a:lnTo>
                  <a:pt x="3788" y="3788"/>
                </a:lnTo>
                <a:lnTo>
                  <a:pt x="1044"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10"/>
          <p:cNvSpPr/>
          <p:nvPr/>
        </p:nvSpPr>
        <p:spPr>
          <a:xfrm rot="2700000" flipH="1" flipV="1">
            <a:off x="-658038" y="-981454"/>
            <a:ext cx="2434823"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34" h="6531">
                <a:moveTo>
                  <a:pt x="0" y="0"/>
                </a:moveTo>
                <a:lnTo>
                  <a:pt x="3834" y="3834"/>
                </a:lnTo>
                <a:lnTo>
                  <a:pt x="1138"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27"/>
          <p:cNvSpPr/>
          <p:nvPr/>
        </p:nvSpPr>
        <p:spPr>
          <a:xfrm>
            <a:off x="10288837" y="4263957"/>
            <a:ext cx="1903163" cy="2540068"/>
          </a:xfrm>
          <a:custGeom>
            <a:avLst/>
            <a:gdLst/>
            <a:ahLst/>
            <a:cxnLst>
              <a:cxn ang="3">
                <a:pos x="hc" y="t"/>
              </a:cxn>
              <a:cxn ang="cd2">
                <a:pos x="l" y="vc"/>
              </a:cxn>
              <a:cxn ang="cd4">
                <a:pos x="hc" y="b"/>
              </a:cxn>
              <a:cxn ang="0">
                <a:pos x="r" y="vc"/>
              </a:cxn>
            </a:cxnLst>
            <a:rect l="l" t="t" r="r" b="b"/>
            <a:pathLst>
              <a:path w="2997" h="4000">
                <a:moveTo>
                  <a:pt x="2997" y="0"/>
                </a:moveTo>
                <a:lnTo>
                  <a:pt x="2997" y="4000"/>
                </a:lnTo>
                <a:lnTo>
                  <a:pt x="1003" y="4000"/>
                </a:lnTo>
                <a:lnTo>
                  <a:pt x="0" y="2997"/>
                </a:lnTo>
                <a:lnTo>
                  <a:pt x="2997"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53"/>
          <p:cNvSpPr/>
          <p:nvPr/>
        </p:nvSpPr>
        <p:spPr>
          <a:xfrm>
            <a:off x="-29210" y="-31115"/>
            <a:ext cx="1816803" cy="1639266"/>
          </a:xfrm>
          <a:custGeom>
            <a:avLst/>
            <a:gdLst/>
            <a:ahLst/>
            <a:cxnLst>
              <a:cxn ang="3">
                <a:pos x="hc" y="t"/>
              </a:cxn>
              <a:cxn ang="cd2">
                <a:pos x="l" y="vc"/>
              </a:cxn>
              <a:cxn ang="cd4">
                <a:pos x="hc" y="b"/>
              </a:cxn>
              <a:cxn ang="0">
                <a:pos x="r" y="vc"/>
              </a:cxn>
            </a:cxnLst>
            <a:rect l="l" t="t" r="r" b="b"/>
            <a:pathLst>
              <a:path w="2861" h="2582">
                <a:moveTo>
                  <a:pt x="0" y="0"/>
                </a:moveTo>
                <a:lnTo>
                  <a:pt x="1739" y="0"/>
                </a:lnTo>
                <a:lnTo>
                  <a:pt x="2861" y="1122"/>
                </a:lnTo>
                <a:lnTo>
                  <a:pt x="1402" y="2582"/>
                </a:lnTo>
                <a:lnTo>
                  <a:pt x="0" y="118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54"/>
          <p:cNvSpPr/>
          <p:nvPr/>
        </p:nvSpPr>
        <p:spPr>
          <a:xfrm>
            <a:off x="-29210" y="718144"/>
            <a:ext cx="890007" cy="1780014"/>
          </a:xfrm>
          <a:custGeom>
            <a:avLst/>
            <a:gdLst/>
            <a:ahLst/>
            <a:cxnLst>
              <a:cxn ang="3">
                <a:pos x="hc" y="t"/>
              </a:cxn>
              <a:cxn ang="cd2">
                <a:pos x="l" y="vc"/>
              </a:cxn>
              <a:cxn ang="cd4">
                <a:pos x="hc" y="b"/>
              </a:cxn>
              <a:cxn ang="0">
                <a:pos x="r" y="vc"/>
              </a:cxn>
            </a:cxnLst>
            <a:rect l="l" t="t" r="r" b="b"/>
            <a:pathLst>
              <a:path w="1402" h="2803">
                <a:moveTo>
                  <a:pt x="0" y="0"/>
                </a:moveTo>
                <a:lnTo>
                  <a:pt x="1402" y="1402"/>
                </a:lnTo>
                <a:lnTo>
                  <a:pt x="0" y="280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55"/>
          <p:cNvSpPr/>
          <p:nvPr/>
        </p:nvSpPr>
        <p:spPr>
          <a:xfrm>
            <a:off x="-29210" y="1608151"/>
            <a:ext cx="1626593" cy="2363180"/>
          </a:xfrm>
          <a:custGeom>
            <a:avLst/>
            <a:gdLst/>
            <a:ahLst/>
            <a:cxnLst>
              <a:cxn ang="3">
                <a:pos x="hc" y="t"/>
              </a:cxn>
              <a:cxn ang="cd2">
                <a:pos x="l" y="vc"/>
              </a:cxn>
              <a:cxn ang="cd4">
                <a:pos x="hc" y="b"/>
              </a:cxn>
              <a:cxn ang="0">
                <a:pos x="r" y="vc"/>
              </a:cxn>
            </a:cxnLst>
            <a:rect l="l" t="t" r="r" b="b"/>
            <a:pathLst>
              <a:path w="2562" h="3722">
                <a:moveTo>
                  <a:pt x="1402" y="0"/>
                </a:moveTo>
                <a:lnTo>
                  <a:pt x="2562" y="1160"/>
                </a:lnTo>
                <a:lnTo>
                  <a:pt x="0" y="3722"/>
                </a:lnTo>
                <a:lnTo>
                  <a:pt x="0" y="1402"/>
                </a:lnTo>
                <a:lnTo>
                  <a:pt x="140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文本框 26"/>
          <p:cNvSpPr txBox="1"/>
          <p:nvPr/>
        </p:nvSpPr>
        <p:spPr>
          <a:xfrm>
            <a:off x="2576544" y="3913088"/>
            <a:ext cx="728357" cy="398780"/>
          </a:xfrm>
          <a:prstGeom prst="rect">
            <a:avLst/>
          </a:prstGeom>
          <a:noFill/>
          <a:ln>
            <a:noFill/>
          </a:ln>
        </p:spPr>
        <p:txBody>
          <a:bodyPr wrap="square" rtlCol="0">
            <a:spAutoFit/>
          </a:bodyPr>
          <a:lstStyle/>
          <a:p>
            <a:pPr algn="ctr"/>
            <a:r>
              <a:rPr lang="en-US" altLang="zh-CN" sz="2000" dirty="0">
                <a:solidFill>
                  <a:schemeClr val="bg1"/>
                </a:solidFill>
                <a:latin typeface="Times New Roman" panose="02020603050405020304" charset="0"/>
                <a:ea typeface="微软雅黑" panose="020B0503020204020204" pitchFamily="34" charset="-122"/>
              </a:rPr>
              <a:t>01</a:t>
            </a:r>
            <a:endParaRPr lang="en-US" altLang="zh-CN" sz="2000" dirty="0">
              <a:solidFill>
                <a:schemeClr val="bg1"/>
              </a:solidFill>
              <a:latin typeface="Times New Roman" panose="02020603050405020304" charset="0"/>
              <a:ea typeface="微软雅黑" panose="020B0503020204020204" pitchFamily="34" charset="-122"/>
            </a:endParaRPr>
          </a:p>
        </p:txBody>
      </p:sp>
      <p:grpSp>
        <p:nvGrpSpPr>
          <p:cNvPr id="45" name="组合 44"/>
          <p:cNvGrpSpPr/>
          <p:nvPr/>
        </p:nvGrpSpPr>
        <p:grpSpPr>
          <a:xfrm>
            <a:off x="2962277" y="2186980"/>
            <a:ext cx="6268085" cy="1896885"/>
            <a:chOff x="3051177" y="3434660"/>
            <a:chExt cx="6268085" cy="1896885"/>
          </a:xfrm>
        </p:grpSpPr>
        <p:sp>
          <p:nvSpPr>
            <p:cNvPr id="46" name="文本框 45"/>
            <p:cNvSpPr txBox="1"/>
            <p:nvPr/>
          </p:nvSpPr>
          <p:spPr>
            <a:xfrm>
              <a:off x="5280461" y="3434660"/>
              <a:ext cx="1612072"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3200" b="1" spc="300" dirty="0">
                  <a:solidFill>
                    <a:schemeClr val="accent1"/>
                  </a:solidFill>
                  <a:latin typeface="Times New Roman" panose="02020603050405020304" charset="0"/>
                  <a:ea typeface="微软雅黑" panose="020B0503020204020204" pitchFamily="34" charset="-122"/>
                </a:rPr>
                <a:t>01</a:t>
              </a:r>
              <a:endParaRPr lang="en-US" altLang="zh-CN" sz="3200" b="1" spc="300" dirty="0">
                <a:solidFill>
                  <a:schemeClr val="accent1"/>
                </a:solidFill>
                <a:latin typeface="Times New Roman" panose="02020603050405020304" charset="0"/>
                <a:ea typeface="微软雅黑" panose="020B0503020204020204" pitchFamily="34" charset="-122"/>
              </a:endParaRPr>
            </a:p>
          </p:txBody>
        </p:sp>
        <p:cxnSp>
          <p:nvCxnSpPr>
            <p:cNvPr id="47" name="直接连接符 46"/>
            <p:cNvCxnSpPr/>
            <p:nvPr/>
          </p:nvCxnSpPr>
          <p:spPr>
            <a:xfrm>
              <a:off x="6444967" y="3888144"/>
              <a:ext cx="17693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77642" y="3888144"/>
              <a:ext cx="165301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7642" y="5331545"/>
              <a:ext cx="423671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051177" y="4317945"/>
              <a:ext cx="6268085" cy="768350"/>
            </a:xfrm>
            <a:prstGeom prst="rect">
              <a:avLst/>
            </a:prstGeom>
            <a:noFill/>
          </p:spPr>
          <p:txBody>
            <a:bodyPr vert="horz" wrap="square" rtlCol="0">
              <a:spAutoFit/>
            </a:bodyPr>
            <a:lstStyle/>
            <a:p>
              <a:pPr algn="ctr"/>
              <a:r>
                <a:rPr lang="zh-CN" altLang="en-US" sz="4400" b="1" spc="600" dirty="0">
                  <a:solidFill>
                    <a:schemeClr val="accent1"/>
                  </a:solidFill>
                  <a:latin typeface="Times New Roman" panose="02020603050405020304" charset="0"/>
                  <a:ea typeface="微软雅黑" panose="020B0503020204020204" pitchFamily="34" charset="-122"/>
                </a:rPr>
                <a:t>网络层</a:t>
              </a:r>
              <a:endParaRPr lang="zh-CN" altLang="en-US" sz="4400" b="1" spc="600" dirty="0">
                <a:solidFill>
                  <a:schemeClr val="accent1"/>
                </a:solidFill>
                <a:latin typeface="Times New Roman" panose="02020603050405020304" charset="0"/>
                <a:ea typeface="微软雅黑" panose="020B0503020204020204" pitchFamily="34"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rot="2700000">
            <a:off x="10980310" y="3292048"/>
            <a:ext cx="2423380" cy="242338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16" h="3816">
                <a:moveTo>
                  <a:pt x="0" y="0"/>
                </a:moveTo>
                <a:lnTo>
                  <a:pt x="3816" y="3816"/>
                </a:lnTo>
                <a:lnTo>
                  <a:pt x="0" y="3816"/>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5"/>
          <p:cNvSpPr/>
          <p:nvPr/>
        </p:nvSpPr>
        <p:spPr>
          <a:xfrm rot="2700000">
            <a:off x="10373199" y="3672266"/>
            <a:ext cx="2405189"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788" h="6531">
                <a:moveTo>
                  <a:pt x="0" y="0"/>
                </a:moveTo>
                <a:lnTo>
                  <a:pt x="3788" y="3788"/>
                </a:lnTo>
                <a:lnTo>
                  <a:pt x="1044"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10"/>
          <p:cNvSpPr/>
          <p:nvPr/>
        </p:nvSpPr>
        <p:spPr>
          <a:xfrm rot="2700000" flipH="1" flipV="1">
            <a:off x="-658038" y="-981454"/>
            <a:ext cx="2434823"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34" h="6531">
                <a:moveTo>
                  <a:pt x="0" y="0"/>
                </a:moveTo>
                <a:lnTo>
                  <a:pt x="3834" y="3834"/>
                </a:lnTo>
                <a:lnTo>
                  <a:pt x="1138"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27"/>
          <p:cNvSpPr/>
          <p:nvPr/>
        </p:nvSpPr>
        <p:spPr>
          <a:xfrm>
            <a:off x="10288837" y="4263957"/>
            <a:ext cx="1903163" cy="2540068"/>
          </a:xfrm>
          <a:custGeom>
            <a:avLst/>
            <a:gdLst/>
            <a:ahLst/>
            <a:cxnLst>
              <a:cxn ang="3">
                <a:pos x="hc" y="t"/>
              </a:cxn>
              <a:cxn ang="cd2">
                <a:pos x="l" y="vc"/>
              </a:cxn>
              <a:cxn ang="cd4">
                <a:pos x="hc" y="b"/>
              </a:cxn>
              <a:cxn ang="0">
                <a:pos x="r" y="vc"/>
              </a:cxn>
            </a:cxnLst>
            <a:rect l="l" t="t" r="r" b="b"/>
            <a:pathLst>
              <a:path w="2997" h="4000">
                <a:moveTo>
                  <a:pt x="2997" y="0"/>
                </a:moveTo>
                <a:lnTo>
                  <a:pt x="2997" y="4000"/>
                </a:lnTo>
                <a:lnTo>
                  <a:pt x="1003" y="4000"/>
                </a:lnTo>
                <a:lnTo>
                  <a:pt x="0" y="2997"/>
                </a:lnTo>
                <a:lnTo>
                  <a:pt x="2997"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53"/>
          <p:cNvSpPr/>
          <p:nvPr/>
        </p:nvSpPr>
        <p:spPr>
          <a:xfrm>
            <a:off x="-29210" y="-31115"/>
            <a:ext cx="1816803" cy="1639266"/>
          </a:xfrm>
          <a:custGeom>
            <a:avLst/>
            <a:gdLst/>
            <a:ahLst/>
            <a:cxnLst>
              <a:cxn ang="3">
                <a:pos x="hc" y="t"/>
              </a:cxn>
              <a:cxn ang="cd2">
                <a:pos x="l" y="vc"/>
              </a:cxn>
              <a:cxn ang="cd4">
                <a:pos x="hc" y="b"/>
              </a:cxn>
              <a:cxn ang="0">
                <a:pos x="r" y="vc"/>
              </a:cxn>
            </a:cxnLst>
            <a:rect l="l" t="t" r="r" b="b"/>
            <a:pathLst>
              <a:path w="2861" h="2582">
                <a:moveTo>
                  <a:pt x="0" y="0"/>
                </a:moveTo>
                <a:lnTo>
                  <a:pt x="1739" y="0"/>
                </a:lnTo>
                <a:lnTo>
                  <a:pt x="2861" y="1122"/>
                </a:lnTo>
                <a:lnTo>
                  <a:pt x="1402" y="2582"/>
                </a:lnTo>
                <a:lnTo>
                  <a:pt x="0" y="118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54"/>
          <p:cNvSpPr/>
          <p:nvPr/>
        </p:nvSpPr>
        <p:spPr>
          <a:xfrm>
            <a:off x="-29210" y="718144"/>
            <a:ext cx="890007" cy="1780014"/>
          </a:xfrm>
          <a:custGeom>
            <a:avLst/>
            <a:gdLst/>
            <a:ahLst/>
            <a:cxnLst>
              <a:cxn ang="3">
                <a:pos x="hc" y="t"/>
              </a:cxn>
              <a:cxn ang="cd2">
                <a:pos x="l" y="vc"/>
              </a:cxn>
              <a:cxn ang="cd4">
                <a:pos x="hc" y="b"/>
              </a:cxn>
              <a:cxn ang="0">
                <a:pos x="r" y="vc"/>
              </a:cxn>
            </a:cxnLst>
            <a:rect l="l" t="t" r="r" b="b"/>
            <a:pathLst>
              <a:path w="1402" h="2803">
                <a:moveTo>
                  <a:pt x="0" y="0"/>
                </a:moveTo>
                <a:lnTo>
                  <a:pt x="1402" y="1402"/>
                </a:lnTo>
                <a:lnTo>
                  <a:pt x="0" y="280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55"/>
          <p:cNvSpPr/>
          <p:nvPr/>
        </p:nvSpPr>
        <p:spPr>
          <a:xfrm>
            <a:off x="-29210" y="1608151"/>
            <a:ext cx="1626593" cy="2363180"/>
          </a:xfrm>
          <a:custGeom>
            <a:avLst/>
            <a:gdLst/>
            <a:ahLst/>
            <a:cxnLst>
              <a:cxn ang="3">
                <a:pos x="hc" y="t"/>
              </a:cxn>
              <a:cxn ang="cd2">
                <a:pos x="l" y="vc"/>
              </a:cxn>
              <a:cxn ang="cd4">
                <a:pos x="hc" y="b"/>
              </a:cxn>
              <a:cxn ang="0">
                <a:pos x="r" y="vc"/>
              </a:cxn>
            </a:cxnLst>
            <a:rect l="l" t="t" r="r" b="b"/>
            <a:pathLst>
              <a:path w="2562" h="3722">
                <a:moveTo>
                  <a:pt x="1402" y="0"/>
                </a:moveTo>
                <a:lnTo>
                  <a:pt x="2562" y="1160"/>
                </a:lnTo>
                <a:lnTo>
                  <a:pt x="0" y="3722"/>
                </a:lnTo>
                <a:lnTo>
                  <a:pt x="0" y="1402"/>
                </a:lnTo>
                <a:lnTo>
                  <a:pt x="140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文本框 26"/>
          <p:cNvSpPr txBox="1"/>
          <p:nvPr/>
        </p:nvSpPr>
        <p:spPr>
          <a:xfrm>
            <a:off x="2576544" y="3913088"/>
            <a:ext cx="728357" cy="398780"/>
          </a:xfrm>
          <a:prstGeom prst="rect">
            <a:avLst/>
          </a:prstGeom>
          <a:noFill/>
          <a:ln>
            <a:noFill/>
          </a:ln>
        </p:spPr>
        <p:txBody>
          <a:bodyPr wrap="square" rtlCol="0">
            <a:spAutoFit/>
          </a:bodyPr>
          <a:lstStyle/>
          <a:p>
            <a:pPr algn="ctr"/>
            <a:r>
              <a:rPr lang="en-US" altLang="zh-CN" sz="2000" dirty="0">
                <a:solidFill>
                  <a:schemeClr val="bg1"/>
                </a:solidFill>
                <a:latin typeface="Times New Roman" panose="02020603050405020304" charset="0"/>
                <a:ea typeface="微软雅黑" panose="020B0503020204020204" pitchFamily="34" charset="-122"/>
              </a:rPr>
              <a:t>01</a:t>
            </a:r>
            <a:endParaRPr lang="en-US" altLang="zh-CN" sz="2000" dirty="0">
              <a:solidFill>
                <a:schemeClr val="bg1"/>
              </a:solidFill>
              <a:latin typeface="Times New Roman" panose="02020603050405020304" charset="0"/>
              <a:ea typeface="微软雅黑" panose="020B0503020204020204" pitchFamily="34" charset="-122"/>
            </a:endParaRPr>
          </a:p>
        </p:txBody>
      </p:sp>
      <p:sp>
        <p:nvSpPr>
          <p:cNvPr id="12" name="文本框 11"/>
          <p:cNvSpPr txBox="1"/>
          <p:nvPr/>
        </p:nvSpPr>
        <p:spPr>
          <a:xfrm>
            <a:off x="2249055" y="3049440"/>
            <a:ext cx="769389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sz="6000" b="1" dirty="0">
                <a:solidFill>
                  <a:schemeClr val="accent1"/>
                </a:solidFill>
                <a:latin typeface="Times New Roman" panose="02020603050405020304" charset="0"/>
                <a:ea typeface="微软雅黑" panose="020B0503020204020204" pitchFamily="34" charset="-122"/>
              </a:rPr>
              <a:t>谢</a:t>
            </a:r>
            <a:r>
              <a:rPr lang="en-US" altLang="zh-CN" sz="6000" b="1" dirty="0">
                <a:solidFill>
                  <a:schemeClr val="accent1"/>
                </a:solidFill>
                <a:latin typeface="Times New Roman" panose="02020603050405020304" charset="0"/>
                <a:ea typeface="微软雅黑" panose="020B0503020204020204" pitchFamily="34" charset="-122"/>
              </a:rPr>
              <a:t> </a:t>
            </a:r>
            <a:r>
              <a:rPr lang="zh-CN" sz="6000" b="1" dirty="0">
                <a:solidFill>
                  <a:schemeClr val="accent1"/>
                </a:solidFill>
                <a:latin typeface="Times New Roman" panose="02020603050405020304" charset="0"/>
                <a:ea typeface="微软雅黑" panose="020B0503020204020204" pitchFamily="34" charset="-122"/>
              </a:rPr>
              <a:t>谢</a:t>
            </a:r>
            <a:r>
              <a:rPr lang="en-US" altLang="zh-CN" sz="6000" b="1" dirty="0">
                <a:solidFill>
                  <a:schemeClr val="accent1"/>
                </a:solidFill>
                <a:latin typeface="Times New Roman" panose="02020603050405020304" charset="0"/>
                <a:ea typeface="微软雅黑" panose="020B0503020204020204" pitchFamily="34" charset="-122"/>
              </a:rPr>
              <a:t> </a:t>
            </a:r>
            <a:r>
              <a:rPr lang="zh-CN" sz="6000" b="1" dirty="0">
                <a:solidFill>
                  <a:schemeClr val="accent1"/>
                </a:solidFill>
                <a:latin typeface="Times New Roman" panose="02020603050405020304" charset="0"/>
                <a:ea typeface="微软雅黑" panose="020B0503020204020204" pitchFamily="34" charset="-122"/>
              </a:rPr>
              <a:t>观</a:t>
            </a:r>
            <a:r>
              <a:rPr lang="en-US" altLang="zh-CN" sz="6000" b="1" dirty="0">
                <a:solidFill>
                  <a:schemeClr val="accent1"/>
                </a:solidFill>
                <a:latin typeface="Times New Roman" panose="02020603050405020304" charset="0"/>
                <a:ea typeface="微软雅黑" panose="020B0503020204020204" pitchFamily="34" charset="-122"/>
              </a:rPr>
              <a:t> </a:t>
            </a:r>
            <a:r>
              <a:rPr lang="zh-CN" sz="6000" b="1" dirty="0">
                <a:solidFill>
                  <a:schemeClr val="accent1"/>
                </a:solidFill>
                <a:latin typeface="Times New Roman" panose="02020603050405020304" charset="0"/>
                <a:ea typeface="微软雅黑" panose="020B0503020204020204" pitchFamily="34" charset="-122"/>
              </a:rPr>
              <a:t>看</a:t>
            </a:r>
            <a:endParaRPr lang="zh-CN" sz="6000" b="1" dirty="0">
              <a:solidFill>
                <a:schemeClr val="accent1"/>
              </a:solidFill>
              <a:latin typeface="Times New Roman" panose="02020603050405020304" charset="0"/>
              <a:ea typeface="微软雅黑" panose="020B0503020204020204" pitchFamily="34" charset="-122"/>
            </a:endParaRPr>
          </a:p>
        </p:txBody>
      </p:sp>
      <p:cxnSp>
        <p:nvCxnSpPr>
          <p:cNvPr id="18" name="直接连接符 17"/>
          <p:cNvCxnSpPr/>
          <p:nvPr/>
        </p:nvCxnSpPr>
        <p:spPr>
          <a:xfrm flipV="1">
            <a:off x="3205482" y="4353010"/>
            <a:ext cx="5628005" cy="635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3281682" y="2677245"/>
            <a:ext cx="5628005" cy="635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图片 3" descr="templates\docerresourceshop\icons\\333437323831303b333437303938313bbdb1c5c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638165" y="1397000"/>
            <a:ext cx="914400" cy="914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606425" y="352425"/>
            <a:ext cx="463613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1.1 </a:t>
            </a:r>
            <a:r>
              <a:rPr lang="zh-CN" altLang="en-US" sz="2800" b="1" dirty="0">
                <a:solidFill>
                  <a:schemeClr val="accent1"/>
                </a:solidFill>
                <a:latin typeface="Times New Roman" panose="02020603050405020304" charset="0"/>
                <a:ea typeface="微软雅黑" panose="020B0503020204020204" pitchFamily="34" charset="-122"/>
              </a:rPr>
              <a:t>网络层</a:t>
            </a:r>
            <a:r>
              <a:rPr lang="en-US" altLang="zh-CN" sz="2800" b="1" dirty="0">
                <a:solidFill>
                  <a:schemeClr val="accent1"/>
                </a:solidFill>
                <a:latin typeface="Times New Roman" panose="02020603050405020304" charset="0"/>
                <a:ea typeface="微软雅黑" panose="020B0503020204020204" pitchFamily="34" charset="-122"/>
              </a:rPr>
              <a:t>——</a:t>
            </a:r>
            <a:r>
              <a:rPr lang="zh-CN" altLang="en-US" sz="2800" b="1" dirty="0">
                <a:solidFill>
                  <a:schemeClr val="accent1"/>
                </a:solidFill>
                <a:latin typeface="Times New Roman" panose="02020603050405020304" charset="0"/>
                <a:ea typeface="微软雅黑" panose="020B0503020204020204" pitchFamily="34" charset="-122"/>
              </a:rPr>
              <a:t>概述</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041008" y="1743661"/>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032635" y="1430020"/>
            <a:ext cx="9232265" cy="1176020"/>
          </a:xfrm>
          <a:prstGeom prst="rect">
            <a:avLst/>
          </a:prstGeom>
          <a:noFill/>
        </p:spPr>
        <p:txBody>
          <a:bodyPr wrap="square" rtlCol="0">
            <a:noAutofit/>
          </a:bodyPr>
          <a:lstStyle/>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sym typeface="+mn-ea"/>
              </a:rPr>
              <a:t>提供主机到主机的服务，主要使用</a:t>
            </a:r>
            <a:r>
              <a:rPr lang="en-US" altLang="zh-CN" b="1">
                <a:solidFill>
                  <a:srgbClr val="323F4F"/>
                </a:solidFill>
                <a:latin typeface="微软雅黑" panose="020B0503020204020204" pitchFamily="34" charset="-122"/>
                <a:ea typeface="微软雅黑" panose="020B0503020204020204" pitchFamily="34" charset="-122"/>
                <a:sym typeface="+mn-ea"/>
              </a:rPr>
              <a:t>IP</a:t>
            </a:r>
            <a:r>
              <a:rPr lang="zh-CN" altLang="en-US" b="1">
                <a:solidFill>
                  <a:srgbClr val="323F4F"/>
                </a:solidFill>
                <a:latin typeface="微软雅黑" panose="020B0503020204020204" pitchFamily="34" charset="-122"/>
                <a:ea typeface="微软雅黑" panose="020B0503020204020204" pitchFamily="34" charset="-122"/>
                <a:sym typeface="+mn-ea"/>
              </a:rPr>
              <a:t>协议，主要任务是把网络层的协议数据单元从源端发送到目的端，为分组交换网上的不同主机提供通信服务。</a:t>
            </a:r>
            <a:endParaRPr lang="en-US" altLang="zh-CN" b="1">
              <a:solidFill>
                <a:srgbClr val="323F4F"/>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606425" y="1430020"/>
            <a:ext cx="1757045" cy="673100"/>
          </a:xfrm>
          <a:prstGeom prst="rect">
            <a:avLst/>
          </a:prstGeom>
          <a:noFill/>
        </p:spPr>
        <p:txBody>
          <a:bodyPr wrap="square" rtlCol="0">
            <a:noAutofit/>
          </a:bodyPr>
          <a:lstStyle/>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网络层功能：</a:t>
            </a:r>
            <a:endParaRPr lang="zh-CN" b="1">
              <a:solidFill>
                <a:srgbClr val="323F4F"/>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1"/>
            </p:custDataLst>
          </p:nvPr>
        </p:nvSpPr>
        <p:spPr>
          <a:xfrm>
            <a:off x="476250" y="3210560"/>
            <a:ext cx="1425575" cy="531495"/>
          </a:xfrm>
          <a:prstGeom prst="rect">
            <a:avLst/>
          </a:prstGeom>
          <a:noFill/>
        </p:spPr>
        <p:txBody>
          <a:bodyPr wrap="square" rtlCol="0">
            <a:noAutofit/>
          </a:bodyPr>
          <a:p>
            <a:pPr fontAlgn="auto">
              <a:lnSpc>
                <a:spcPct val="150000"/>
              </a:lnSpc>
            </a:pPr>
            <a:r>
              <a:rPr lang="zh-CN" b="1">
                <a:solidFill>
                  <a:srgbClr val="323F4F"/>
                </a:solidFill>
                <a:latin typeface="微软雅黑" panose="020B0503020204020204" pitchFamily="34" charset="-122"/>
                <a:ea typeface="微软雅黑" panose="020B0503020204020204" pitchFamily="34" charset="-122"/>
                <a:sym typeface="+mn-ea"/>
              </a:rPr>
              <a:t>核心功能：</a:t>
            </a:r>
            <a:endParaRPr lang="zh-CN" b="1">
              <a:solidFill>
                <a:srgbClr val="323F4F"/>
              </a:solidFill>
              <a:latin typeface="微软雅黑" panose="020B0503020204020204" pitchFamily="34" charset="-122"/>
              <a:ea typeface="微软雅黑" panose="020B0503020204020204" pitchFamily="34" charset="-122"/>
              <a:sym typeface="+mn-ea"/>
            </a:endParaRPr>
          </a:p>
        </p:txBody>
      </p:sp>
      <p:sp>
        <p:nvSpPr>
          <p:cNvPr id="50" name="左大括号 49"/>
          <p:cNvSpPr/>
          <p:nvPr>
            <p:custDataLst>
              <p:tags r:id="rId2"/>
            </p:custDataLst>
          </p:nvPr>
        </p:nvSpPr>
        <p:spPr>
          <a:xfrm>
            <a:off x="1769110" y="2952750"/>
            <a:ext cx="132715" cy="1229995"/>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dirty="0"/>
          </a:p>
        </p:txBody>
      </p:sp>
      <p:sp>
        <p:nvSpPr>
          <p:cNvPr id="10" name="文本框 9"/>
          <p:cNvSpPr txBox="1"/>
          <p:nvPr>
            <p:custDataLst>
              <p:tags r:id="rId3"/>
            </p:custDataLst>
          </p:nvPr>
        </p:nvSpPr>
        <p:spPr>
          <a:xfrm>
            <a:off x="1986280" y="3833495"/>
            <a:ext cx="843915" cy="560705"/>
          </a:xfrm>
          <a:prstGeom prst="rect">
            <a:avLst/>
          </a:prstGeom>
          <a:noFill/>
        </p:spPr>
        <p:txBody>
          <a:bodyPr wrap="square" rtlCol="0">
            <a:noAutofit/>
          </a:bodyPr>
          <a:p>
            <a:pPr fontAlgn="auto">
              <a:lnSpc>
                <a:spcPct val="150000"/>
              </a:lnSpc>
            </a:pPr>
            <a:r>
              <a:rPr lang="zh-CN" b="1">
                <a:solidFill>
                  <a:srgbClr val="FF0000"/>
                </a:solidFill>
                <a:latin typeface="微软雅黑" panose="020B0503020204020204" pitchFamily="34" charset="-122"/>
                <a:ea typeface="微软雅黑" panose="020B0503020204020204" pitchFamily="34" charset="-122"/>
              </a:rPr>
              <a:t>路由</a:t>
            </a:r>
            <a:r>
              <a:rPr lang="zh-CN" b="1">
                <a:solidFill>
                  <a:srgbClr val="323F4F"/>
                </a:solidFill>
                <a:latin typeface="微软雅黑" panose="020B0503020204020204" pitchFamily="34" charset="-122"/>
                <a:ea typeface="微软雅黑" panose="020B0503020204020204" pitchFamily="34" charset="-122"/>
              </a:rPr>
              <a:t>：</a:t>
            </a:r>
            <a:endParaRPr lang="zh-CN" b="1">
              <a:solidFill>
                <a:srgbClr val="323F4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1986280" y="2649855"/>
            <a:ext cx="843915" cy="560705"/>
          </a:xfrm>
          <a:prstGeom prst="rect">
            <a:avLst/>
          </a:prstGeom>
          <a:noFill/>
        </p:spPr>
        <p:txBody>
          <a:bodyPr wrap="square" rtlCol="0">
            <a:noAutofit/>
          </a:bodyPr>
          <a:p>
            <a:pPr fontAlgn="auto">
              <a:lnSpc>
                <a:spcPct val="150000"/>
              </a:lnSpc>
            </a:pPr>
            <a:r>
              <a:rPr lang="zh-CN" b="1">
                <a:solidFill>
                  <a:srgbClr val="FF0000"/>
                </a:solidFill>
                <a:latin typeface="微软雅黑" panose="020B0503020204020204" pitchFamily="34" charset="-122"/>
                <a:ea typeface="微软雅黑" panose="020B0503020204020204" pitchFamily="34" charset="-122"/>
              </a:rPr>
              <a:t>转发</a:t>
            </a:r>
            <a:r>
              <a:rPr lang="zh-CN" b="1">
                <a:solidFill>
                  <a:srgbClr val="323F4F"/>
                </a:solidFill>
                <a:latin typeface="微软雅黑" panose="020B0503020204020204" pitchFamily="34" charset="-122"/>
                <a:ea typeface="微软雅黑" panose="020B0503020204020204" pitchFamily="34" charset="-122"/>
              </a:rPr>
              <a:t>：</a:t>
            </a:r>
            <a:endParaRPr lang="zh-CN" b="1">
              <a:solidFill>
                <a:srgbClr val="323F4F"/>
              </a:solidFill>
              <a:latin typeface="微软雅黑" panose="020B0503020204020204" pitchFamily="34" charset="-122"/>
              <a:ea typeface="微软雅黑" panose="020B0503020204020204" pitchFamily="34" charset="-122"/>
            </a:endParaRPr>
          </a:p>
        </p:txBody>
      </p:sp>
      <p:sp>
        <p:nvSpPr>
          <p:cNvPr id="12" name="文本框 11"/>
          <p:cNvSpPr txBox="1"/>
          <p:nvPr>
            <p:custDataLst>
              <p:tags r:id="rId5"/>
            </p:custDataLst>
          </p:nvPr>
        </p:nvSpPr>
        <p:spPr>
          <a:xfrm>
            <a:off x="2654935" y="2494280"/>
            <a:ext cx="9232265" cy="1069340"/>
          </a:xfrm>
          <a:prstGeom prst="rect">
            <a:avLst/>
          </a:prstGeom>
          <a:noFill/>
        </p:spPr>
        <p:txBody>
          <a:bodyPr wrap="square" rtlCol="0">
            <a:noAutofit/>
          </a:bodyPr>
          <a:p>
            <a:pPr fontAlgn="auto">
              <a:lnSpc>
                <a:spcPct val="150000"/>
              </a:lnSpc>
            </a:pPr>
            <a:r>
              <a:rPr lang="zh-CN" b="1">
                <a:solidFill>
                  <a:srgbClr val="FF0000"/>
                </a:solidFill>
                <a:latin typeface="微软雅黑" panose="020B0503020204020204" pitchFamily="34" charset="-122"/>
                <a:ea typeface="微软雅黑" panose="020B0503020204020204" pitchFamily="34" charset="-122"/>
                <a:sym typeface="+mn-ea"/>
              </a:rPr>
              <a:t>数据平面</a:t>
            </a:r>
            <a:r>
              <a:rPr lang="zh-CN" b="1">
                <a:solidFill>
                  <a:srgbClr val="323F4F"/>
                </a:solidFill>
                <a:latin typeface="微软雅黑" panose="020B0503020204020204" pitchFamily="34" charset="-122"/>
                <a:ea typeface="微软雅黑" panose="020B0503020204020204" pitchFamily="34" charset="-122"/>
                <a:sym typeface="+mn-ea"/>
              </a:rPr>
              <a:t>中的唯一功能，将达到路由器输入链路接口的分组转发到路由器的输出链路接口的路由器本地动作，由硬件来实现。（到来的分组</a:t>
            </a:r>
            <a:r>
              <a:rPr lang="en-US" altLang="zh-CN" b="1">
                <a:solidFill>
                  <a:srgbClr val="323F4F"/>
                </a:solidFill>
                <a:latin typeface="微软雅黑" panose="020B0503020204020204" pitchFamily="34" charset="-122"/>
                <a:ea typeface="微软雅黑" panose="020B0503020204020204" pitchFamily="34" charset="-122"/>
                <a:sym typeface="+mn-ea"/>
              </a:rPr>
              <a:t>-&gt;</a:t>
            </a:r>
            <a:r>
              <a:rPr lang="zh-CN" altLang="en-US" b="1">
                <a:solidFill>
                  <a:srgbClr val="323F4F"/>
                </a:solidFill>
                <a:latin typeface="微软雅黑" panose="020B0503020204020204" pitchFamily="34" charset="-122"/>
                <a:ea typeface="微软雅黑" panose="020B0503020204020204" pitchFamily="34" charset="-122"/>
                <a:sym typeface="+mn-ea"/>
              </a:rPr>
              <a:t>查路由表</a:t>
            </a:r>
            <a:r>
              <a:rPr lang="en-US" altLang="zh-CN" b="1">
                <a:solidFill>
                  <a:srgbClr val="323F4F"/>
                </a:solidFill>
                <a:latin typeface="微软雅黑" panose="020B0503020204020204" pitchFamily="34" charset="-122"/>
                <a:ea typeface="微软雅黑" panose="020B0503020204020204" pitchFamily="34" charset="-122"/>
                <a:sym typeface="+mn-ea"/>
              </a:rPr>
              <a:t>-&gt;</a:t>
            </a:r>
            <a:r>
              <a:rPr lang="zh-CN" altLang="en-US" b="1">
                <a:solidFill>
                  <a:srgbClr val="323F4F"/>
                </a:solidFill>
                <a:latin typeface="微软雅黑" panose="020B0503020204020204" pitchFamily="34" charset="-122"/>
                <a:ea typeface="微软雅黑" panose="020B0503020204020204" pitchFamily="34" charset="-122"/>
                <a:sym typeface="+mn-ea"/>
              </a:rPr>
              <a:t>传给下一跳</a:t>
            </a:r>
            <a:r>
              <a:rPr lang="zh-CN" b="1">
                <a:solidFill>
                  <a:srgbClr val="323F4F"/>
                </a:solidFill>
                <a:latin typeface="微软雅黑" panose="020B0503020204020204" pitchFamily="34" charset="-122"/>
                <a:ea typeface="微软雅黑" panose="020B0503020204020204" pitchFamily="34" charset="-122"/>
                <a:sym typeface="+mn-ea"/>
              </a:rPr>
              <a:t>）</a:t>
            </a:r>
            <a:endParaRPr lang="zh-CN" b="1">
              <a:solidFill>
                <a:srgbClr val="323F4F"/>
              </a:solidFill>
              <a:latin typeface="微软雅黑" panose="020B0503020204020204" pitchFamily="34" charset="-122"/>
              <a:ea typeface="微软雅黑" panose="020B0503020204020204" pitchFamily="34" charset="-122"/>
              <a:sym typeface="+mn-ea"/>
            </a:endParaRPr>
          </a:p>
        </p:txBody>
      </p:sp>
      <p:sp>
        <p:nvSpPr>
          <p:cNvPr id="13" name="文本框 12"/>
          <p:cNvSpPr txBox="1"/>
          <p:nvPr>
            <p:custDataLst>
              <p:tags r:id="rId6"/>
            </p:custDataLst>
          </p:nvPr>
        </p:nvSpPr>
        <p:spPr>
          <a:xfrm>
            <a:off x="2628900" y="3698240"/>
            <a:ext cx="9232265" cy="1069340"/>
          </a:xfrm>
          <a:prstGeom prst="rect">
            <a:avLst/>
          </a:prstGeom>
          <a:noFill/>
        </p:spPr>
        <p:txBody>
          <a:bodyPr wrap="square" rtlCol="0">
            <a:noAutofit/>
          </a:bodyPr>
          <a:p>
            <a:pPr fontAlgn="auto">
              <a:lnSpc>
                <a:spcPct val="150000"/>
              </a:lnSpc>
            </a:pPr>
            <a:r>
              <a:rPr lang="zh-CN" b="1">
                <a:solidFill>
                  <a:srgbClr val="323F4F"/>
                </a:solidFill>
                <a:latin typeface="微软雅黑" panose="020B0503020204020204" pitchFamily="34" charset="-122"/>
                <a:ea typeface="微软雅黑" panose="020B0503020204020204" pitchFamily="34" charset="-122"/>
                <a:sym typeface="+mn-ea"/>
              </a:rPr>
              <a:t>由</a:t>
            </a:r>
            <a:r>
              <a:rPr lang="zh-CN" b="1">
                <a:solidFill>
                  <a:srgbClr val="FF0000"/>
                </a:solidFill>
                <a:latin typeface="微软雅黑" panose="020B0503020204020204" pitchFamily="34" charset="-122"/>
                <a:ea typeface="微软雅黑" panose="020B0503020204020204" pitchFamily="34" charset="-122"/>
                <a:sym typeface="+mn-ea"/>
              </a:rPr>
              <a:t>控制平面</a:t>
            </a:r>
            <a:r>
              <a:rPr lang="zh-CN" b="1">
                <a:solidFill>
                  <a:srgbClr val="323F4F"/>
                </a:solidFill>
                <a:latin typeface="微软雅黑" panose="020B0503020204020204" pitchFamily="34" charset="-122"/>
                <a:ea typeface="微软雅黑" panose="020B0503020204020204" pitchFamily="34" charset="-122"/>
                <a:sym typeface="+mn-ea"/>
              </a:rPr>
              <a:t>实现，决定分组所采用的路由或路径。计算路径的算法被称为路由选择算法。时间较长，由软件来实现。（计算路由表，从而能够进行转发）</a:t>
            </a:r>
            <a:endParaRPr lang="zh-CN" b="1">
              <a:solidFill>
                <a:srgbClr val="323F4F"/>
              </a:solidFill>
              <a:latin typeface="微软雅黑" panose="020B0503020204020204" pitchFamily="34" charset="-122"/>
              <a:ea typeface="微软雅黑" panose="020B0503020204020204" pitchFamily="34" charset="-122"/>
              <a:sym typeface="+mn-ea"/>
            </a:endParaRPr>
          </a:p>
        </p:txBody>
      </p:sp>
      <p:sp>
        <p:nvSpPr>
          <p:cNvPr id="15" name="文本框 14"/>
          <p:cNvSpPr txBox="1"/>
          <p:nvPr>
            <p:custDataLst>
              <p:tags r:id="rId7"/>
            </p:custDataLst>
          </p:nvPr>
        </p:nvSpPr>
        <p:spPr>
          <a:xfrm>
            <a:off x="606425" y="5404485"/>
            <a:ext cx="2931795" cy="673100"/>
          </a:xfrm>
          <a:prstGeom prst="rect">
            <a:avLst/>
          </a:prstGeom>
          <a:noFill/>
        </p:spPr>
        <p:txBody>
          <a:bodyPr wrap="square" rtlCol="0">
            <a:noAutofit/>
          </a:bodyPr>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网络层的两种服务类型：</a:t>
            </a:r>
            <a:endParaRPr lang="zh-CN" b="1">
              <a:solidFill>
                <a:srgbClr val="323F4F"/>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538220" y="4987925"/>
            <a:ext cx="7852410" cy="506730"/>
          </a:xfrm>
          <a:prstGeom prst="rect">
            <a:avLst/>
          </a:prstGeom>
          <a:noFill/>
        </p:spPr>
        <p:txBody>
          <a:bodyPr wrap="square" rtlCol="0" anchor="t">
            <a:spAutoFit/>
          </a:bodyPr>
          <a:p>
            <a:pPr fontAlgn="auto">
              <a:lnSpc>
                <a:spcPct val="150000"/>
              </a:lnSpc>
            </a:pPr>
            <a:r>
              <a:rPr lang="zh-CN" b="1">
                <a:solidFill>
                  <a:srgbClr val="323F4F"/>
                </a:solidFill>
                <a:latin typeface="微软雅黑" panose="020B0503020204020204" pitchFamily="34" charset="-122"/>
                <a:ea typeface="微软雅黑" panose="020B0503020204020204" pitchFamily="34" charset="-122"/>
                <a:sym typeface="+mn-ea"/>
              </a:rPr>
              <a:t>无连接服务（数据报网络，如</a:t>
            </a:r>
            <a:r>
              <a:rPr lang="en-US" altLang="zh-CN" b="1">
                <a:solidFill>
                  <a:srgbClr val="323F4F"/>
                </a:solidFill>
                <a:latin typeface="微软雅黑" panose="020B0503020204020204" pitchFamily="34" charset="-122"/>
                <a:ea typeface="微软雅黑" panose="020B0503020204020204" pitchFamily="34" charset="-122"/>
                <a:sym typeface="+mn-ea"/>
              </a:rPr>
              <a:t>Internet</a:t>
            </a:r>
            <a:r>
              <a:rPr lang="zh-CN" altLang="en-US" b="1">
                <a:solidFill>
                  <a:srgbClr val="323F4F"/>
                </a:solidFill>
                <a:latin typeface="微软雅黑" panose="020B0503020204020204" pitchFamily="34" charset="-122"/>
                <a:ea typeface="微软雅黑" panose="020B0503020204020204" pitchFamily="34" charset="-122"/>
                <a:sym typeface="+mn-ea"/>
              </a:rPr>
              <a:t>，本章主要讨论基于</a:t>
            </a:r>
            <a:r>
              <a:rPr lang="en-US" altLang="zh-CN" b="1">
                <a:solidFill>
                  <a:srgbClr val="323F4F"/>
                </a:solidFill>
                <a:latin typeface="微软雅黑" panose="020B0503020204020204" pitchFamily="34" charset="-122"/>
                <a:ea typeface="微软雅黑" panose="020B0503020204020204" pitchFamily="34" charset="-122"/>
                <a:sym typeface="+mn-ea"/>
              </a:rPr>
              <a:t>IP</a:t>
            </a:r>
            <a:r>
              <a:rPr lang="zh-CN" altLang="en-US" b="1">
                <a:solidFill>
                  <a:srgbClr val="323F4F"/>
                </a:solidFill>
                <a:latin typeface="微软雅黑" panose="020B0503020204020204" pitchFamily="34" charset="-122"/>
                <a:ea typeface="微软雅黑" panose="020B0503020204020204" pitchFamily="34" charset="-122"/>
                <a:sym typeface="+mn-ea"/>
              </a:rPr>
              <a:t>协议的网络</a:t>
            </a:r>
            <a:r>
              <a:rPr lang="zh-CN" b="1">
                <a:solidFill>
                  <a:srgbClr val="323F4F"/>
                </a:solidFill>
                <a:latin typeface="微软雅黑" panose="020B0503020204020204" pitchFamily="34" charset="-122"/>
                <a:ea typeface="微软雅黑" panose="020B0503020204020204" pitchFamily="34" charset="-122"/>
                <a:sym typeface="+mn-ea"/>
              </a:rPr>
              <a:t>）</a:t>
            </a:r>
            <a:endParaRPr lang="zh-CN" altLang="en-US" b="1">
              <a:solidFill>
                <a:srgbClr val="323F4F"/>
              </a:solidFill>
              <a:latin typeface="微软雅黑" panose="020B0503020204020204" pitchFamily="34" charset="-122"/>
              <a:ea typeface="微软雅黑" panose="020B0503020204020204" pitchFamily="34" charset="-122"/>
              <a:sym typeface="+mn-ea"/>
            </a:endParaRPr>
          </a:p>
        </p:txBody>
      </p:sp>
      <p:sp>
        <p:nvSpPr>
          <p:cNvPr id="17" name="文本框 16"/>
          <p:cNvSpPr txBox="1"/>
          <p:nvPr>
            <p:custDataLst>
              <p:tags r:id="rId8"/>
            </p:custDataLst>
          </p:nvPr>
        </p:nvSpPr>
        <p:spPr>
          <a:xfrm>
            <a:off x="3538220" y="5859780"/>
            <a:ext cx="6765290" cy="506730"/>
          </a:xfrm>
          <a:prstGeom prst="rect">
            <a:avLst/>
          </a:prstGeom>
          <a:noFill/>
        </p:spPr>
        <p:txBody>
          <a:bodyPr wrap="square" rtlCol="0" anchor="t">
            <a:spAutoFit/>
          </a:bodyPr>
          <a:p>
            <a:pPr fontAlgn="auto">
              <a:lnSpc>
                <a:spcPct val="150000"/>
              </a:lnSpc>
            </a:pPr>
            <a:r>
              <a:rPr lang="zh-CN" b="1">
                <a:solidFill>
                  <a:srgbClr val="323F4F"/>
                </a:solidFill>
                <a:latin typeface="微软雅黑" panose="020B0503020204020204" pitchFamily="34" charset="-122"/>
                <a:ea typeface="微软雅黑" panose="020B0503020204020204" pitchFamily="34" charset="-122"/>
                <a:sym typeface="+mn-ea"/>
              </a:rPr>
              <a:t>连接服务（虚电路网络，如</a:t>
            </a:r>
            <a:r>
              <a:rPr lang="en-US" altLang="zh-CN" b="1">
                <a:solidFill>
                  <a:srgbClr val="323F4F"/>
                </a:solidFill>
                <a:latin typeface="微软雅黑" panose="020B0503020204020204" pitchFamily="34" charset="-122"/>
                <a:ea typeface="微软雅黑" panose="020B0503020204020204" pitchFamily="34" charset="-122"/>
                <a:sym typeface="+mn-ea"/>
              </a:rPr>
              <a:t>ATM</a:t>
            </a:r>
            <a:r>
              <a:rPr lang="zh-CN" b="1">
                <a:solidFill>
                  <a:srgbClr val="323F4F"/>
                </a:solidFill>
                <a:latin typeface="微软雅黑" panose="020B0503020204020204" pitchFamily="34" charset="-122"/>
                <a:ea typeface="微软雅黑" panose="020B0503020204020204" pitchFamily="34" charset="-122"/>
                <a:sym typeface="+mn-ea"/>
              </a:rPr>
              <a:t>）</a:t>
            </a:r>
            <a:endParaRPr lang="zh-CN" altLang="en-US" b="1">
              <a:solidFill>
                <a:srgbClr val="323F4F"/>
              </a:solidFill>
              <a:latin typeface="微软雅黑" panose="020B0503020204020204" pitchFamily="34" charset="-122"/>
              <a:ea typeface="微软雅黑" panose="020B0503020204020204" pitchFamily="34" charset="-122"/>
              <a:sym typeface="+mn-ea"/>
            </a:endParaRPr>
          </a:p>
        </p:txBody>
      </p:sp>
      <p:sp>
        <p:nvSpPr>
          <p:cNvPr id="20" name="左大括号 19"/>
          <p:cNvSpPr/>
          <p:nvPr>
            <p:custDataLst>
              <p:tags r:id="rId9"/>
            </p:custDataLst>
          </p:nvPr>
        </p:nvSpPr>
        <p:spPr>
          <a:xfrm>
            <a:off x="3272790" y="5255260"/>
            <a:ext cx="132715" cy="899795"/>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282700" y="1325245"/>
            <a:ext cx="9470390" cy="589915"/>
          </a:xfrm>
          <a:prstGeom prst="rect">
            <a:avLst/>
          </a:prstGeom>
          <a:noFill/>
        </p:spPr>
        <p:txBody>
          <a:bodyPr wrap="square" rtlCol="0">
            <a:noAutofit/>
          </a:bodyPr>
          <a:lstStyle/>
          <a:p>
            <a:pPr fontAlgn="auto">
              <a:lnSpc>
                <a:spcPct val="150000"/>
              </a:lnSpc>
            </a:pPr>
            <a:r>
              <a:rPr lang="en-US" b="1">
                <a:solidFill>
                  <a:srgbClr val="323F4F"/>
                </a:solidFill>
                <a:latin typeface="微软雅黑" panose="020B0503020204020204" pitchFamily="34" charset="-122"/>
                <a:ea typeface="微软雅黑" panose="020B0503020204020204" pitchFamily="34" charset="-122"/>
              </a:rPr>
              <a:t>IP</a:t>
            </a:r>
            <a:r>
              <a:rPr lang="zh-CN" altLang="en-US" b="1">
                <a:solidFill>
                  <a:srgbClr val="323F4F"/>
                </a:solidFill>
                <a:latin typeface="微软雅黑" panose="020B0503020204020204" pitchFamily="34" charset="-122"/>
                <a:ea typeface="微软雅黑" panose="020B0503020204020204" pitchFamily="34" charset="-122"/>
              </a:rPr>
              <a:t>首部的格式如下：（不用记，题目会给首部格式，但需要知道每个字段的作用是什么）</a:t>
            </a: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06425" y="352425"/>
            <a:ext cx="461708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1.2 </a:t>
            </a:r>
            <a:r>
              <a:rPr lang="zh-CN" altLang="en-US" sz="2800" b="1" dirty="0">
                <a:solidFill>
                  <a:schemeClr val="accent1"/>
                </a:solidFill>
                <a:latin typeface="Times New Roman" panose="02020603050405020304" charset="0"/>
                <a:ea typeface="微软雅黑" panose="020B0503020204020204" pitchFamily="34" charset="-122"/>
              </a:rPr>
              <a:t>网络层</a:t>
            </a:r>
            <a:r>
              <a:rPr lang="en-US" altLang="zh-CN" sz="2800" b="1" dirty="0">
                <a:solidFill>
                  <a:schemeClr val="accent1"/>
                </a:solidFill>
                <a:latin typeface="Times New Roman" panose="02020603050405020304" charset="0"/>
                <a:ea typeface="微软雅黑" panose="020B0503020204020204" pitchFamily="34" charset="-122"/>
              </a:rPr>
              <a:t>——IP</a:t>
            </a:r>
            <a:r>
              <a:rPr lang="zh-CN" altLang="en-US" sz="2800" b="1" dirty="0">
                <a:solidFill>
                  <a:schemeClr val="accent1"/>
                </a:solidFill>
                <a:latin typeface="Times New Roman" panose="02020603050405020304" charset="0"/>
                <a:ea typeface="微软雅黑" panose="020B0503020204020204" pitchFamily="34" charset="-122"/>
              </a:rPr>
              <a:t>数据报</a:t>
            </a:r>
            <a:endParaRPr lang="zh-CN" altLang="en-US" sz="2800" b="1" dirty="0">
              <a:solidFill>
                <a:schemeClr val="accent1"/>
              </a:solidFill>
              <a:latin typeface="Times New Roman" panose="02020603050405020304" charset="0"/>
              <a:ea typeface="微软雅黑" panose="020B0503020204020204" pitchFamily="34" charset="-122"/>
            </a:endParaRPr>
          </a:p>
        </p:txBody>
      </p:sp>
      <p:pic>
        <p:nvPicPr>
          <p:cNvPr id="6" name="图片 5"/>
          <p:cNvPicPr>
            <a:picLocks noChangeAspect="1"/>
          </p:cNvPicPr>
          <p:nvPr>
            <p:custDataLst>
              <p:tags r:id="rId1"/>
            </p:custDataLst>
          </p:nvPr>
        </p:nvPicPr>
        <p:blipFill>
          <a:blip r:embed="rId2"/>
          <a:stretch>
            <a:fillRect/>
          </a:stretch>
        </p:blipFill>
        <p:spPr>
          <a:xfrm>
            <a:off x="2798445" y="2086610"/>
            <a:ext cx="6264910" cy="2240280"/>
          </a:xfrm>
          <a:prstGeom prst="rect">
            <a:avLst/>
          </a:prstGeom>
        </p:spPr>
      </p:pic>
      <p:sp>
        <p:nvSpPr>
          <p:cNvPr id="15" name="文本框 14"/>
          <p:cNvSpPr txBox="1"/>
          <p:nvPr>
            <p:custDataLst>
              <p:tags r:id="rId3"/>
            </p:custDataLst>
          </p:nvPr>
        </p:nvSpPr>
        <p:spPr>
          <a:xfrm>
            <a:off x="728345" y="4550410"/>
            <a:ext cx="10708005" cy="1744345"/>
          </a:xfrm>
          <a:prstGeom prst="rect">
            <a:avLst/>
          </a:prstGeom>
          <a:noFill/>
        </p:spPr>
        <p:txBody>
          <a:bodyPr wrap="square" rtlCol="0">
            <a:noAutofit/>
          </a:bodyPr>
          <a:p>
            <a:pPr fontAlgn="auto">
              <a:lnSpc>
                <a:spcPct val="150000"/>
              </a:lnSpc>
            </a:pPr>
            <a:r>
              <a:rPr lang="en-US" altLang="zh-CN" sz="1600" b="1">
                <a:solidFill>
                  <a:srgbClr val="323F4F"/>
                </a:solidFill>
                <a:latin typeface="微软雅黑" panose="020B0503020204020204" pitchFamily="34" charset="-122"/>
                <a:ea typeface="微软雅黑" panose="020B0503020204020204" pitchFamily="34" charset="-122"/>
              </a:rPr>
              <a:t>· IP</a:t>
            </a:r>
            <a:r>
              <a:rPr lang="zh-CN" altLang="en-US" sz="1600" b="1">
                <a:solidFill>
                  <a:srgbClr val="323F4F"/>
                </a:solidFill>
                <a:latin typeface="微软雅黑" panose="020B0503020204020204" pitchFamily="34" charset="-122"/>
                <a:ea typeface="微软雅黑" panose="020B0503020204020204" pitchFamily="34" charset="-122"/>
              </a:rPr>
              <a:t>首部长度一般为</a:t>
            </a:r>
            <a:r>
              <a:rPr lang="en-US" altLang="zh-CN" sz="1600" b="1">
                <a:solidFill>
                  <a:srgbClr val="FF0000"/>
                </a:solidFill>
                <a:latin typeface="微软雅黑" panose="020B0503020204020204" pitchFamily="34" charset="-122"/>
                <a:ea typeface="微软雅黑" panose="020B0503020204020204" pitchFamily="34" charset="-122"/>
              </a:rPr>
              <a:t>20B</a:t>
            </a:r>
            <a:r>
              <a:rPr lang="zh-CN" altLang="en-US" sz="1600" b="1">
                <a:solidFill>
                  <a:srgbClr val="323F4F"/>
                </a:solidFill>
                <a:latin typeface="微软雅黑" panose="020B0503020204020204" pitchFamily="34" charset="-122"/>
                <a:ea typeface="微软雅黑" panose="020B0503020204020204" pitchFamily="34" charset="-122"/>
              </a:rPr>
              <a:t>，总长度的单位为</a:t>
            </a:r>
            <a:r>
              <a:rPr lang="en-US" altLang="zh-CN" sz="1600" b="1">
                <a:solidFill>
                  <a:srgbClr val="FF0000"/>
                </a:solidFill>
                <a:latin typeface="微软雅黑" panose="020B0503020204020204" pitchFamily="34" charset="-122"/>
                <a:ea typeface="微软雅黑" panose="020B0503020204020204" pitchFamily="34" charset="-122"/>
              </a:rPr>
              <a:t>1B</a:t>
            </a:r>
            <a:r>
              <a:rPr lang="zh-CN" altLang="en-US" sz="1600" b="1">
                <a:solidFill>
                  <a:srgbClr val="323F4F"/>
                </a:solidFill>
                <a:latin typeface="微软雅黑" panose="020B0503020204020204" pitchFamily="34" charset="-122"/>
                <a:ea typeface="微软雅黑" panose="020B0503020204020204" pitchFamily="34" charset="-122"/>
              </a:rPr>
              <a:t>，首部长度的单位为</a:t>
            </a:r>
            <a:r>
              <a:rPr lang="en-US" altLang="zh-CN" sz="1600" b="1">
                <a:solidFill>
                  <a:srgbClr val="FF0000"/>
                </a:solidFill>
                <a:latin typeface="微软雅黑" panose="020B0503020204020204" pitchFamily="34" charset="-122"/>
                <a:ea typeface="微软雅黑" panose="020B0503020204020204" pitchFamily="34" charset="-122"/>
              </a:rPr>
              <a:t>4B</a:t>
            </a:r>
            <a:r>
              <a:rPr lang="zh-CN" altLang="en-US" sz="1600" b="1">
                <a:solidFill>
                  <a:srgbClr val="323F4F"/>
                </a:solidFill>
                <a:latin typeface="微软雅黑" panose="020B0503020204020204" pitchFamily="34" charset="-122"/>
                <a:ea typeface="微软雅黑" panose="020B0503020204020204" pitchFamily="34" charset="-122"/>
              </a:rPr>
              <a:t>，片偏移的单位为</a:t>
            </a:r>
            <a:r>
              <a:rPr lang="en-US" altLang="zh-CN" sz="1600" b="1">
                <a:solidFill>
                  <a:srgbClr val="FF0000"/>
                </a:solidFill>
                <a:latin typeface="微软雅黑" panose="020B0503020204020204" pitchFamily="34" charset="-122"/>
                <a:ea typeface="微软雅黑" panose="020B0503020204020204" pitchFamily="34" charset="-122"/>
              </a:rPr>
              <a:t>8B</a:t>
            </a:r>
            <a:r>
              <a:rPr lang="zh-CN" altLang="en-US" sz="1600" b="1">
                <a:solidFill>
                  <a:srgbClr val="323F4F"/>
                </a:solidFill>
                <a:latin typeface="微软雅黑" panose="020B0503020204020204" pitchFamily="34" charset="-122"/>
                <a:ea typeface="微软雅黑" panose="020B0503020204020204" pitchFamily="34" charset="-122"/>
              </a:rPr>
              <a:t>。</a:t>
            </a:r>
            <a:endParaRPr lang="zh-CN" altLang="en-US" sz="1600"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a:solidFill>
                  <a:srgbClr val="323F4F"/>
                </a:solidFill>
                <a:latin typeface="微软雅黑" panose="020B0503020204020204" pitchFamily="34" charset="-122"/>
                <a:ea typeface="微软雅黑" panose="020B0503020204020204" pitchFamily="34" charset="-122"/>
              </a:rPr>
              <a:t>· DF</a:t>
            </a:r>
            <a:r>
              <a:rPr lang="zh-CN" altLang="en-US" sz="1600" b="1">
                <a:solidFill>
                  <a:srgbClr val="323F4F"/>
                </a:solidFill>
                <a:latin typeface="微软雅黑" panose="020B0503020204020204" pitchFamily="34" charset="-122"/>
                <a:ea typeface="微软雅黑" panose="020B0503020204020204" pitchFamily="34" charset="-122"/>
              </a:rPr>
              <a:t>表示</a:t>
            </a:r>
            <a:r>
              <a:rPr lang="en-US" altLang="zh-CN" sz="1600" b="1">
                <a:solidFill>
                  <a:srgbClr val="323F4F"/>
                </a:solidFill>
                <a:latin typeface="微软雅黑" panose="020B0503020204020204" pitchFamily="34" charset="-122"/>
                <a:ea typeface="微软雅黑" panose="020B0503020204020204" pitchFamily="34" charset="-122"/>
              </a:rPr>
              <a:t>“</a:t>
            </a:r>
            <a:r>
              <a:rPr lang="zh-CN" altLang="en-US" sz="1600" b="1">
                <a:solidFill>
                  <a:srgbClr val="323F4F"/>
                </a:solidFill>
                <a:latin typeface="微软雅黑" panose="020B0503020204020204" pitchFamily="34" charset="-122"/>
                <a:ea typeface="微软雅黑" panose="020B0503020204020204" pitchFamily="34" charset="-122"/>
              </a:rPr>
              <a:t>是否禁止分片</a:t>
            </a:r>
            <a:r>
              <a:rPr lang="en-US" altLang="zh-CN" sz="1600" b="1">
                <a:solidFill>
                  <a:srgbClr val="323F4F"/>
                </a:solidFill>
                <a:latin typeface="微软雅黑" panose="020B0503020204020204" pitchFamily="34" charset="-122"/>
                <a:ea typeface="微软雅黑" panose="020B0503020204020204" pitchFamily="34" charset="-122"/>
              </a:rPr>
              <a:t>”</a:t>
            </a:r>
            <a:r>
              <a:rPr lang="zh-CN" altLang="en-US" sz="1600" b="1">
                <a:solidFill>
                  <a:srgbClr val="323F4F"/>
                </a:solidFill>
                <a:latin typeface="微软雅黑" panose="020B0503020204020204" pitchFamily="34" charset="-122"/>
                <a:ea typeface="微软雅黑" panose="020B0503020204020204" pitchFamily="34" charset="-122"/>
              </a:rPr>
              <a:t>，</a:t>
            </a:r>
            <a:r>
              <a:rPr lang="en-US" altLang="zh-CN" sz="1600" b="1">
                <a:solidFill>
                  <a:srgbClr val="323F4F"/>
                </a:solidFill>
                <a:latin typeface="微软雅黑" panose="020B0503020204020204" pitchFamily="34" charset="-122"/>
                <a:ea typeface="微软雅黑" panose="020B0503020204020204" pitchFamily="34" charset="-122"/>
              </a:rPr>
              <a:t>MF</a:t>
            </a:r>
            <a:r>
              <a:rPr lang="zh-CN" altLang="en-US" sz="1600" b="1">
                <a:solidFill>
                  <a:srgbClr val="323F4F"/>
                </a:solidFill>
                <a:latin typeface="微软雅黑" panose="020B0503020204020204" pitchFamily="34" charset="-122"/>
                <a:ea typeface="微软雅黑" panose="020B0503020204020204" pitchFamily="34" charset="-122"/>
              </a:rPr>
              <a:t>表示</a:t>
            </a:r>
            <a:r>
              <a:rPr lang="en-US" altLang="zh-CN" sz="1600" b="1">
                <a:solidFill>
                  <a:srgbClr val="323F4F"/>
                </a:solidFill>
                <a:latin typeface="微软雅黑" panose="020B0503020204020204" pitchFamily="34" charset="-122"/>
                <a:ea typeface="微软雅黑" panose="020B0503020204020204" pitchFamily="34" charset="-122"/>
              </a:rPr>
              <a:t>“</a:t>
            </a:r>
            <a:r>
              <a:rPr lang="zh-CN" altLang="en-US" sz="1600" b="1">
                <a:solidFill>
                  <a:srgbClr val="323F4F"/>
                </a:solidFill>
                <a:latin typeface="微软雅黑" panose="020B0503020204020204" pitchFamily="34" charset="-122"/>
                <a:ea typeface="微软雅黑" panose="020B0503020204020204" pitchFamily="34" charset="-122"/>
              </a:rPr>
              <a:t>是否还有更多分片</a:t>
            </a:r>
            <a:r>
              <a:rPr lang="en-US" altLang="zh-CN" sz="1600" b="1">
                <a:solidFill>
                  <a:srgbClr val="323F4F"/>
                </a:solidFill>
                <a:latin typeface="微软雅黑" panose="020B0503020204020204" pitchFamily="34" charset="-122"/>
                <a:ea typeface="微软雅黑" panose="020B0503020204020204" pitchFamily="34" charset="-122"/>
              </a:rPr>
              <a:t>”</a:t>
            </a:r>
            <a:r>
              <a:rPr lang="zh-CN" altLang="en-US" sz="1600" b="1">
                <a:solidFill>
                  <a:srgbClr val="323F4F"/>
                </a:solidFill>
                <a:latin typeface="微软雅黑" panose="020B0503020204020204" pitchFamily="34" charset="-122"/>
                <a:ea typeface="微软雅黑" panose="020B0503020204020204" pitchFamily="34" charset="-122"/>
              </a:rPr>
              <a:t>，存在于</a:t>
            </a:r>
            <a:r>
              <a:rPr lang="zh-CN" altLang="en-US" sz="1600" b="1">
                <a:solidFill>
                  <a:srgbClr val="FF0000"/>
                </a:solidFill>
                <a:latin typeface="微软雅黑" panose="020B0503020204020204" pitchFamily="34" charset="-122"/>
                <a:ea typeface="微软雅黑" panose="020B0503020204020204" pitchFamily="34" charset="-122"/>
              </a:rPr>
              <a:t>标志</a:t>
            </a:r>
            <a:r>
              <a:rPr lang="zh-CN" altLang="en-US" sz="1600" b="1">
                <a:solidFill>
                  <a:srgbClr val="323F4F"/>
                </a:solidFill>
                <a:latin typeface="微软雅黑" panose="020B0503020204020204" pitchFamily="34" charset="-122"/>
                <a:ea typeface="微软雅黑" panose="020B0503020204020204" pitchFamily="34" charset="-122"/>
              </a:rPr>
              <a:t>字段中。</a:t>
            </a:r>
            <a:endParaRPr lang="zh-CN" altLang="en-US" sz="1600"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a:solidFill>
                  <a:srgbClr val="323F4F"/>
                </a:solidFill>
                <a:latin typeface="微软雅黑" panose="020B0503020204020204" pitchFamily="34" charset="-122"/>
                <a:ea typeface="微软雅黑" panose="020B0503020204020204" pitchFamily="34" charset="-122"/>
              </a:rPr>
              <a:t>· IP</a:t>
            </a:r>
            <a:r>
              <a:rPr lang="zh-CN" altLang="en-US" sz="1600" b="1">
                <a:solidFill>
                  <a:srgbClr val="323F4F"/>
                </a:solidFill>
                <a:latin typeface="微软雅黑" panose="020B0503020204020204" pitchFamily="34" charset="-122"/>
                <a:ea typeface="微软雅黑" panose="020B0503020204020204" pitchFamily="34" charset="-122"/>
              </a:rPr>
              <a:t>分组首部校验和字段</a:t>
            </a:r>
            <a:r>
              <a:rPr lang="zh-CN" altLang="en-US" sz="1600" b="1">
                <a:solidFill>
                  <a:srgbClr val="FF0000"/>
                </a:solidFill>
                <a:latin typeface="微软雅黑" panose="020B0503020204020204" pitchFamily="34" charset="-122"/>
                <a:ea typeface="微软雅黑" panose="020B0503020204020204" pitchFamily="34" charset="-122"/>
              </a:rPr>
              <a:t>只检验分组的首部</a:t>
            </a:r>
            <a:r>
              <a:rPr lang="zh-CN" altLang="en-US" sz="1600" b="1">
                <a:solidFill>
                  <a:srgbClr val="323F4F"/>
                </a:solidFill>
                <a:latin typeface="微软雅黑" panose="020B0503020204020204" pitchFamily="34" charset="-122"/>
                <a:ea typeface="微软雅黑" panose="020B0503020204020204" pitchFamily="34" charset="-122"/>
              </a:rPr>
              <a:t>，而不检验数据部分。</a:t>
            </a:r>
            <a:endParaRPr lang="zh-CN" altLang="en-US" sz="1600"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a:solidFill>
                  <a:srgbClr val="323F4F"/>
                </a:solidFill>
                <a:latin typeface="微软雅黑" panose="020B0503020204020204" pitchFamily="34" charset="-122"/>
                <a:ea typeface="微软雅黑" panose="020B0503020204020204" pitchFamily="34" charset="-122"/>
              </a:rPr>
              <a:t>· </a:t>
            </a:r>
            <a:r>
              <a:rPr lang="zh-CN" altLang="en-US" sz="1600" b="1">
                <a:solidFill>
                  <a:srgbClr val="323F4F"/>
                </a:solidFill>
                <a:latin typeface="微软雅黑" panose="020B0503020204020204" pitchFamily="34" charset="-122"/>
                <a:ea typeface="微软雅黑" panose="020B0503020204020204" pitchFamily="34" charset="-122"/>
              </a:rPr>
              <a:t>分组每经过一个路由器，必须要改变的字段有</a:t>
            </a:r>
            <a:r>
              <a:rPr lang="en-US" altLang="zh-CN" sz="1600" b="1">
                <a:solidFill>
                  <a:srgbClr val="323F4F"/>
                </a:solidFill>
                <a:latin typeface="微软雅黑" panose="020B0503020204020204" pitchFamily="34" charset="-122"/>
                <a:ea typeface="微软雅黑" panose="020B0503020204020204" pitchFamily="34" charset="-122"/>
              </a:rPr>
              <a:t>TTL</a:t>
            </a:r>
            <a:r>
              <a:rPr lang="zh-CN" altLang="en-US" sz="1600" b="1">
                <a:solidFill>
                  <a:srgbClr val="323F4F"/>
                </a:solidFill>
                <a:latin typeface="微软雅黑" panose="020B0503020204020204" pitchFamily="34" charset="-122"/>
                <a:ea typeface="微软雅黑" panose="020B0503020204020204" pitchFamily="34" charset="-122"/>
              </a:rPr>
              <a:t>、首部校验和；可能发生变化的有标志、片偏移、数据报总长度。</a:t>
            </a:r>
            <a:endParaRPr lang="zh-CN" altLang="en-US" sz="1600" b="1">
              <a:solidFill>
                <a:srgbClr val="323F4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6425" y="352425"/>
            <a:ext cx="461708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1.2 </a:t>
            </a:r>
            <a:r>
              <a:rPr lang="zh-CN" altLang="en-US" sz="2800" b="1" dirty="0">
                <a:solidFill>
                  <a:schemeClr val="accent1"/>
                </a:solidFill>
                <a:latin typeface="Times New Roman" panose="02020603050405020304" charset="0"/>
                <a:ea typeface="微软雅黑" panose="020B0503020204020204" pitchFamily="34" charset="-122"/>
              </a:rPr>
              <a:t>网络层</a:t>
            </a:r>
            <a:r>
              <a:rPr lang="en-US" altLang="zh-CN" sz="2800" b="1" dirty="0">
                <a:solidFill>
                  <a:schemeClr val="accent1"/>
                </a:solidFill>
                <a:latin typeface="Times New Roman" panose="02020603050405020304" charset="0"/>
                <a:ea typeface="微软雅黑" panose="020B0503020204020204" pitchFamily="34" charset="-122"/>
              </a:rPr>
              <a:t>——IP</a:t>
            </a:r>
            <a:r>
              <a:rPr lang="zh-CN" altLang="en-US" sz="2800" b="1" dirty="0">
                <a:solidFill>
                  <a:schemeClr val="accent1"/>
                </a:solidFill>
                <a:latin typeface="Times New Roman" panose="02020603050405020304" charset="0"/>
                <a:ea typeface="微软雅黑" panose="020B0503020204020204" pitchFamily="34" charset="-122"/>
              </a:rPr>
              <a:t>数据报</a:t>
            </a:r>
            <a:endParaRPr lang="zh-CN" altLang="en-US" sz="2800" b="1" dirty="0">
              <a:solidFill>
                <a:schemeClr val="accent1"/>
              </a:solidFill>
              <a:latin typeface="Times New Roman" panose="02020603050405020304" charset="0"/>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762760" y="3603625"/>
            <a:ext cx="7572375" cy="1163320"/>
          </a:xfrm>
          <a:prstGeom prst="rect">
            <a:avLst/>
          </a:prstGeom>
        </p:spPr>
      </p:pic>
      <p:sp>
        <p:nvSpPr>
          <p:cNvPr id="28" name="矩形 27"/>
          <p:cNvSpPr/>
          <p:nvPr>
            <p:custDataLst>
              <p:tags r:id="rId2"/>
            </p:custDataLst>
          </p:nvPr>
        </p:nvSpPr>
        <p:spPr>
          <a:xfrm>
            <a:off x="1604645" y="1869440"/>
            <a:ext cx="7469505" cy="73914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custDataLst>
              <p:tags r:id="rId3"/>
            </p:custDataLst>
          </p:nvPr>
        </p:nvPicPr>
        <p:blipFill>
          <a:blip r:embed="rId4"/>
          <a:stretch>
            <a:fillRect/>
          </a:stretch>
        </p:blipFill>
        <p:spPr>
          <a:xfrm>
            <a:off x="2022475" y="1985645"/>
            <a:ext cx="6846570" cy="587375"/>
          </a:xfrm>
          <a:prstGeom prst="rect">
            <a:avLst/>
          </a:prstGeom>
        </p:spPr>
      </p:pic>
      <p:sp>
        <p:nvSpPr>
          <p:cNvPr id="16" name="文本框 15"/>
          <p:cNvSpPr txBox="1"/>
          <p:nvPr>
            <p:custDataLst>
              <p:tags r:id="rId5"/>
            </p:custDataLst>
          </p:nvPr>
        </p:nvSpPr>
        <p:spPr>
          <a:xfrm>
            <a:off x="895985" y="2780665"/>
            <a:ext cx="3562985" cy="460375"/>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考点：</a:t>
            </a:r>
            <a:r>
              <a:rPr lang="en-US" altLang="zh-CN" sz="1600" b="1">
                <a:solidFill>
                  <a:srgbClr val="323F4F"/>
                </a:solidFill>
                <a:latin typeface="微软雅黑" panose="020B0503020204020204" pitchFamily="34" charset="-122"/>
                <a:ea typeface="微软雅黑" panose="020B0503020204020204" pitchFamily="34" charset="-122"/>
                <a:sym typeface="+mn-ea"/>
              </a:rPr>
              <a:t>IP</a:t>
            </a:r>
            <a:r>
              <a:rPr lang="zh-CN" sz="1600" b="1">
                <a:solidFill>
                  <a:srgbClr val="323F4F"/>
                </a:solidFill>
                <a:latin typeface="微软雅黑" panose="020B0503020204020204" pitchFamily="34" charset="-122"/>
                <a:ea typeface="微软雅黑" panose="020B0503020204020204" pitchFamily="34" charset="-122"/>
                <a:sym typeface="+mn-ea"/>
              </a:rPr>
              <a:t>首部各个数据段的作用</a:t>
            </a:r>
            <a:endParaRPr 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1604645" y="3540760"/>
            <a:ext cx="7930515" cy="129857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604645" y="5191125"/>
            <a:ext cx="10276840" cy="1198880"/>
          </a:xfrm>
          <a:prstGeom prst="rect">
            <a:avLst/>
          </a:prstGeom>
          <a:noFill/>
        </p:spPr>
        <p:txBody>
          <a:bodyPr wrap="square" rtlCol="0" anchor="t">
            <a:spAutoFit/>
          </a:bodyPr>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sym typeface="+mn-ea"/>
              </a:rPr>
              <a:t>数据部分长度为</a:t>
            </a:r>
            <a:r>
              <a:rPr lang="en-US" altLang="zh-CN" sz="1600" b="1">
                <a:solidFill>
                  <a:srgbClr val="323F4F"/>
                </a:solidFill>
                <a:latin typeface="微软雅黑" panose="020B0503020204020204" pitchFamily="34" charset="-122"/>
                <a:ea typeface="微软雅黑" panose="020B0503020204020204" pitchFamily="34" charset="-122"/>
                <a:sym typeface="+mn-ea"/>
              </a:rPr>
              <a:t>2000B</a:t>
            </a:r>
            <a:r>
              <a:rPr lang="zh-CN" altLang="en-US" sz="1600" b="1">
                <a:solidFill>
                  <a:srgbClr val="323F4F"/>
                </a:solidFill>
                <a:latin typeface="微软雅黑" panose="020B0503020204020204" pitchFamily="34" charset="-122"/>
                <a:ea typeface="微软雅黑" panose="020B0503020204020204" pitchFamily="34" charset="-122"/>
                <a:sym typeface="+mn-ea"/>
              </a:rPr>
              <a:t>，第一个网络数据部分最多可承载</a:t>
            </a:r>
            <a:r>
              <a:rPr lang="en-US" altLang="zh-CN" sz="1600" b="1">
                <a:solidFill>
                  <a:srgbClr val="323F4F"/>
                </a:solidFill>
                <a:latin typeface="微软雅黑" panose="020B0503020204020204" pitchFamily="34" charset="-122"/>
                <a:ea typeface="微软雅黑" panose="020B0503020204020204" pitchFamily="34" charset="-122"/>
                <a:sym typeface="+mn-ea"/>
              </a:rPr>
              <a:t>1480B</a:t>
            </a:r>
            <a:r>
              <a:rPr lang="zh-CN" altLang="en-US" sz="1600" b="1">
                <a:solidFill>
                  <a:srgbClr val="323F4F"/>
                </a:solidFill>
                <a:latin typeface="微软雅黑" panose="020B0503020204020204" pitchFamily="34" charset="-122"/>
                <a:ea typeface="微软雅黑" panose="020B0503020204020204" pitchFamily="34" charset="-122"/>
                <a:sym typeface="+mn-ea"/>
              </a:rPr>
              <a:t>，则分片的结果为①</a:t>
            </a:r>
            <a:r>
              <a:rPr lang="en-US" altLang="zh-CN" sz="1600" b="1">
                <a:solidFill>
                  <a:srgbClr val="323F4F"/>
                </a:solidFill>
                <a:latin typeface="微软雅黑" panose="020B0503020204020204" pitchFamily="34" charset="-122"/>
                <a:ea typeface="微软雅黑" panose="020B0503020204020204" pitchFamily="34" charset="-122"/>
                <a:sym typeface="+mn-ea"/>
              </a:rPr>
              <a:t>1480B+20B=1500B</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1600" b="1">
                <a:solidFill>
                  <a:srgbClr val="323F4F"/>
                </a:solidFill>
                <a:latin typeface="微软雅黑" panose="020B0503020204020204" pitchFamily="34" charset="-122"/>
                <a:ea typeface="微软雅黑" panose="020B0503020204020204" pitchFamily="34" charset="-122"/>
                <a:sym typeface="+mn-ea"/>
              </a:rPr>
              <a:t>②</a:t>
            </a:r>
            <a:r>
              <a:rPr lang="en-US" altLang="zh-CN" sz="1600" b="1">
                <a:solidFill>
                  <a:srgbClr val="323F4F"/>
                </a:solidFill>
                <a:latin typeface="微软雅黑" panose="020B0503020204020204" pitchFamily="34" charset="-122"/>
                <a:ea typeface="微软雅黑" panose="020B0503020204020204" pitchFamily="34" charset="-122"/>
                <a:sym typeface="+mn-ea"/>
              </a:rPr>
              <a:t>520B+20B=540B</a:t>
            </a:r>
            <a:r>
              <a:rPr lang="zh-CN" altLang="en-US" sz="1600" b="1">
                <a:solidFill>
                  <a:srgbClr val="323F4F"/>
                </a:solidFill>
                <a:latin typeface="微软雅黑" panose="020B0503020204020204" pitchFamily="34" charset="-122"/>
                <a:ea typeface="微软雅黑" panose="020B0503020204020204" pitchFamily="34" charset="-122"/>
                <a:sym typeface="+mn-ea"/>
              </a:rPr>
              <a:t>，第二个网络数据部分最多可承载</a:t>
            </a:r>
            <a:r>
              <a:rPr lang="en-US" altLang="zh-CN" sz="1600" b="1">
                <a:solidFill>
                  <a:srgbClr val="323F4F"/>
                </a:solidFill>
                <a:latin typeface="微软雅黑" panose="020B0503020204020204" pitchFamily="34" charset="-122"/>
                <a:ea typeface="微软雅黑" panose="020B0503020204020204" pitchFamily="34" charset="-122"/>
                <a:sym typeface="+mn-ea"/>
              </a:rPr>
              <a:t>556B</a:t>
            </a:r>
            <a:r>
              <a:rPr lang="zh-CN" altLang="en-US" sz="1600" b="1">
                <a:solidFill>
                  <a:srgbClr val="323F4F"/>
                </a:solidFill>
                <a:latin typeface="微软雅黑" panose="020B0503020204020204" pitchFamily="34" charset="-122"/>
                <a:ea typeface="微软雅黑" panose="020B0503020204020204" pitchFamily="34" charset="-122"/>
                <a:sym typeface="+mn-ea"/>
              </a:rPr>
              <a:t>，但由于</a:t>
            </a:r>
            <a:r>
              <a:rPr lang="zh-CN" altLang="en-US" sz="1600" b="1">
                <a:solidFill>
                  <a:srgbClr val="FF0000"/>
                </a:solidFill>
                <a:latin typeface="微软雅黑" panose="020B0503020204020204" pitchFamily="34" charset="-122"/>
                <a:ea typeface="微软雅黑" panose="020B0503020204020204" pitchFamily="34" charset="-122"/>
                <a:sym typeface="+mn-ea"/>
              </a:rPr>
              <a:t>需要被</a:t>
            </a:r>
            <a:r>
              <a:rPr lang="en-US" altLang="zh-CN" sz="1600" b="1">
                <a:solidFill>
                  <a:srgbClr val="FF0000"/>
                </a:solidFill>
                <a:latin typeface="微软雅黑" panose="020B0503020204020204" pitchFamily="34" charset="-122"/>
                <a:ea typeface="微软雅黑" panose="020B0503020204020204" pitchFamily="34" charset="-122"/>
                <a:sym typeface="+mn-ea"/>
              </a:rPr>
              <a:t>8</a:t>
            </a:r>
            <a:r>
              <a:rPr lang="zh-CN" altLang="en-US" sz="1600" b="1">
                <a:solidFill>
                  <a:srgbClr val="FF0000"/>
                </a:solidFill>
                <a:latin typeface="微软雅黑" panose="020B0503020204020204" pitchFamily="34" charset="-122"/>
                <a:ea typeface="微软雅黑" panose="020B0503020204020204" pitchFamily="34" charset="-122"/>
                <a:sym typeface="+mn-ea"/>
              </a:rPr>
              <a:t>整除，所以实际为</a:t>
            </a:r>
            <a:r>
              <a:rPr lang="en-US" altLang="zh-CN" sz="1600" b="1">
                <a:solidFill>
                  <a:srgbClr val="FF0000"/>
                </a:solidFill>
                <a:latin typeface="微软雅黑" panose="020B0503020204020204" pitchFamily="34" charset="-122"/>
                <a:ea typeface="微软雅黑" panose="020B0503020204020204" pitchFamily="34" charset="-122"/>
                <a:sym typeface="+mn-ea"/>
              </a:rPr>
              <a:t>552B</a:t>
            </a:r>
            <a:r>
              <a:rPr lang="zh-CN" altLang="en-US" sz="1600" b="1">
                <a:solidFill>
                  <a:srgbClr val="323F4F"/>
                </a:solidFill>
                <a:latin typeface="微软雅黑" panose="020B0503020204020204" pitchFamily="34" charset="-122"/>
                <a:ea typeface="微软雅黑" panose="020B0503020204020204" pitchFamily="34" charset="-122"/>
                <a:sym typeface="+mn-ea"/>
              </a:rPr>
              <a:t>，分片的结果为①</a:t>
            </a:r>
            <a:r>
              <a:rPr lang="en-US" altLang="zh-CN" sz="1600" b="1">
                <a:solidFill>
                  <a:srgbClr val="FF0000"/>
                </a:solidFill>
                <a:latin typeface="微软雅黑" panose="020B0503020204020204" pitchFamily="34" charset="-122"/>
                <a:ea typeface="微软雅黑" panose="020B0503020204020204" pitchFamily="34" charset="-122"/>
                <a:sym typeface="+mn-ea"/>
              </a:rPr>
              <a:t>552B</a:t>
            </a:r>
            <a:r>
              <a:rPr lang="en-US" altLang="zh-CN" sz="1600" b="1">
                <a:solidFill>
                  <a:srgbClr val="323F4F"/>
                </a:solidFill>
                <a:latin typeface="微软雅黑" panose="020B0503020204020204" pitchFamily="34" charset="-122"/>
                <a:ea typeface="微软雅黑" panose="020B0503020204020204" pitchFamily="34" charset="-122"/>
                <a:sym typeface="+mn-ea"/>
              </a:rPr>
              <a:t>+20B=572B </a:t>
            </a:r>
            <a:r>
              <a:rPr lang="zh-CN" altLang="en-US" sz="1600" b="1">
                <a:solidFill>
                  <a:srgbClr val="323F4F"/>
                </a:solidFill>
                <a:latin typeface="微软雅黑" panose="020B0503020204020204" pitchFamily="34" charset="-122"/>
                <a:ea typeface="微软雅黑" panose="020B0503020204020204" pitchFamily="34" charset="-122"/>
                <a:sym typeface="+mn-ea"/>
              </a:rPr>
              <a:t>②</a:t>
            </a:r>
            <a:r>
              <a:rPr lang="en-US" altLang="zh-CN" sz="1600" b="1">
                <a:solidFill>
                  <a:srgbClr val="FF0000"/>
                </a:solidFill>
                <a:latin typeface="微软雅黑" panose="020B0503020204020204" pitchFamily="34" charset="-122"/>
                <a:ea typeface="微软雅黑" panose="020B0503020204020204" pitchFamily="34" charset="-122"/>
                <a:sym typeface="+mn-ea"/>
              </a:rPr>
              <a:t>552B</a:t>
            </a:r>
            <a:r>
              <a:rPr lang="en-US" altLang="zh-CN" sz="1600" b="1">
                <a:solidFill>
                  <a:srgbClr val="323F4F"/>
                </a:solidFill>
                <a:latin typeface="微软雅黑" panose="020B0503020204020204" pitchFamily="34" charset="-122"/>
                <a:ea typeface="微软雅黑" panose="020B0503020204020204" pitchFamily="34" charset="-122"/>
                <a:sym typeface="+mn-ea"/>
              </a:rPr>
              <a:t>+20B=572B </a:t>
            </a:r>
            <a:r>
              <a:rPr lang="zh-CN" altLang="en-US" sz="1600" b="1">
                <a:solidFill>
                  <a:srgbClr val="323F4F"/>
                </a:solidFill>
                <a:latin typeface="微软雅黑" panose="020B0503020204020204" pitchFamily="34" charset="-122"/>
                <a:ea typeface="微软雅黑" panose="020B0503020204020204" pitchFamily="34" charset="-122"/>
                <a:sym typeface="+mn-ea"/>
              </a:rPr>
              <a:t>③</a:t>
            </a:r>
            <a:r>
              <a:rPr lang="en-US" altLang="zh-CN" sz="1600" b="1">
                <a:solidFill>
                  <a:srgbClr val="FF0000"/>
                </a:solidFill>
                <a:latin typeface="微软雅黑" panose="020B0503020204020204" pitchFamily="34" charset="-122"/>
                <a:ea typeface="微软雅黑" panose="020B0503020204020204" pitchFamily="34" charset="-122"/>
                <a:sym typeface="+mn-ea"/>
              </a:rPr>
              <a:t>376B</a:t>
            </a:r>
            <a:r>
              <a:rPr lang="en-US" altLang="zh-CN" sz="1600" b="1">
                <a:solidFill>
                  <a:srgbClr val="323F4F"/>
                </a:solidFill>
                <a:latin typeface="微软雅黑" panose="020B0503020204020204" pitchFamily="34" charset="-122"/>
                <a:ea typeface="微软雅黑" panose="020B0503020204020204" pitchFamily="34" charset="-122"/>
                <a:sym typeface="+mn-ea"/>
              </a:rPr>
              <a:t>+20B=396B </a:t>
            </a:r>
            <a:r>
              <a:rPr lang="zh-CN" altLang="en-US" sz="1600" b="1">
                <a:solidFill>
                  <a:srgbClr val="323F4F"/>
                </a:solidFill>
                <a:latin typeface="微软雅黑" panose="020B0503020204020204" pitchFamily="34" charset="-122"/>
                <a:ea typeface="微软雅黑" panose="020B0503020204020204" pitchFamily="34" charset="-122"/>
                <a:sym typeface="+mn-ea"/>
              </a:rPr>
              <a:t>④</a:t>
            </a:r>
            <a:r>
              <a:rPr lang="en-US" altLang="zh-CN" sz="1600" b="1">
                <a:solidFill>
                  <a:srgbClr val="FF0000"/>
                </a:solidFill>
                <a:latin typeface="微软雅黑" panose="020B0503020204020204" pitchFamily="34" charset="-122"/>
                <a:ea typeface="微软雅黑" panose="020B0503020204020204" pitchFamily="34" charset="-122"/>
                <a:sym typeface="+mn-ea"/>
              </a:rPr>
              <a:t>520B</a:t>
            </a:r>
            <a:r>
              <a:rPr lang="en-US" altLang="zh-CN" sz="1600" b="1">
                <a:solidFill>
                  <a:srgbClr val="323F4F"/>
                </a:solidFill>
                <a:latin typeface="微软雅黑" panose="020B0503020204020204" pitchFamily="34" charset="-122"/>
                <a:ea typeface="微软雅黑" panose="020B0503020204020204" pitchFamily="34" charset="-122"/>
                <a:sym typeface="+mn-ea"/>
              </a:rPr>
              <a:t>+20B=540B</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9" name="文本框 8"/>
          <p:cNvSpPr txBox="1"/>
          <p:nvPr>
            <p:custDataLst>
              <p:tags r:id="rId6"/>
            </p:custDataLst>
          </p:nvPr>
        </p:nvSpPr>
        <p:spPr>
          <a:xfrm>
            <a:off x="812800" y="1246505"/>
            <a:ext cx="3395345" cy="589915"/>
          </a:xfrm>
          <a:prstGeom prst="rect">
            <a:avLst/>
          </a:prstGeom>
          <a:noFill/>
        </p:spPr>
        <p:txBody>
          <a:bodyPr wrap="square" rtlCol="0">
            <a:noAutofit/>
          </a:bodyPr>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一些有关</a:t>
            </a:r>
            <a:r>
              <a:rPr lang="en-US" altLang="zh-CN" b="1">
                <a:solidFill>
                  <a:srgbClr val="323F4F"/>
                </a:solidFill>
                <a:latin typeface="微软雅黑" panose="020B0503020204020204" pitchFamily="34" charset="-122"/>
                <a:ea typeface="微软雅黑" panose="020B0503020204020204" pitchFamily="34" charset="-122"/>
              </a:rPr>
              <a:t>IP</a:t>
            </a:r>
            <a:r>
              <a:rPr lang="zh-CN" altLang="en-US" b="1">
                <a:solidFill>
                  <a:srgbClr val="323F4F"/>
                </a:solidFill>
                <a:latin typeface="微软雅黑" panose="020B0503020204020204" pitchFamily="34" charset="-122"/>
                <a:ea typeface="微软雅黑" panose="020B0503020204020204" pitchFamily="34" charset="-122"/>
              </a:rPr>
              <a:t>首部的考点：</a:t>
            </a: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95985" y="5297805"/>
            <a:ext cx="708660" cy="337185"/>
          </a:xfrm>
          <a:prstGeom prst="rect">
            <a:avLst/>
          </a:prstGeom>
          <a:noFill/>
        </p:spPr>
        <p:txBody>
          <a:bodyPr wrap="square" rtlCol="0" anchor="t">
            <a:spAutoFit/>
          </a:bodyPr>
          <a:p>
            <a:r>
              <a:rPr lang="zh-CN" altLang="en-US" sz="1600" b="1">
                <a:solidFill>
                  <a:srgbClr val="323F4F"/>
                </a:solidFill>
                <a:latin typeface="微软雅黑" panose="020B0503020204020204" pitchFamily="34" charset="-122"/>
                <a:ea typeface="微软雅黑" panose="020B0503020204020204" pitchFamily="34" charset="-122"/>
                <a:sym typeface="+mn-ea"/>
              </a:rPr>
              <a:t>思路：</a:t>
            </a:r>
            <a:r>
              <a:rPr lang="en-US" altLang="zh-CN" sz="1600" b="1">
                <a:solidFill>
                  <a:srgbClr val="323F4F"/>
                </a:solidFill>
                <a:latin typeface="微软雅黑" panose="020B0503020204020204" pitchFamily="34" charset="-122"/>
                <a:ea typeface="微软雅黑" panose="020B0503020204020204" pitchFamily="34" charset="-122"/>
                <a:sym typeface="+mn-ea"/>
              </a:rPr>
              <a:t> </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8512810" y="3088005"/>
            <a:ext cx="3107055" cy="452755"/>
          </a:xfrm>
          <a:prstGeom prst="rect">
            <a:avLst/>
          </a:prstGeom>
          <a:noFill/>
        </p:spPr>
        <p:txBody>
          <a:bodyPr wrap="square" rtlCol="0">
            <a:noAutofit/>
          </a:bodyPr>
          <a:p>
            <a:pPr fontAlgn="auto">
              <a:lnSpc>
                <a:spcPct val="150000"/>
              </a:lnSpc>
            </a:pPr>
            <a:r>
              <a:rPr lang="zh-CN" altLang="en-US" sz="1400" b="1">
                <a:solidFill>
                  <a:srgbClr val="FF0000"/>
                </a:solidFill>
                <a:latin typeface="微软雅黑" panose="020B0503020204020204" pitchFamily="34" charset="-122"/>
                <a:ea typeface="微软雅黑" panose="020B0503020204020204" pitchFamily="34" charset="-122"/>
              </a:rPr>
              <a:t>注意，</a:t>
            </a:r>
            <a:r>
              <a:rPr lang="en-US" altLang="zh-CN" sz="1400" b="1">
                <a:solidFill>
                  <a:srgbClr val="FF0000"/>
                </a:solidFill>
                <a:latin typeface="微软雅黑" panose="020B0503020204020204" pitchFamily="34" charset="-122"/>
                <a:ea typeface="微软雅黑" panose="020B0503020204020204" pitchFamily="34" charset="-122"/>
              </a:rPr>
              <a:t>IP</a:t>
            </a:r>
            <a:r>
              <a:rPr lang="zh-CN" altLang="en-US" sz="1400" b="1">
                <a:solidFill>
                  <a:srgbClr val="FF0000"/>
                </a:solidFill>
                <a:latin typeface="微软雅黑" panose="020B0503020204020204" pitchFamily="34" charset="-122"/>
                <a:ea typeface="微软雅黑" panose="020B0503020204020204" pitchFamily="34" charset="-122"/>
              </a:rPr>
              <a:t>分片的问题</a:t>
            </a:r>
            <a:r>
              <a:rPr lang="zh-CN" sz="1400" b="1">
                <a:solidFill>
                  <a:srgbClr val="FF0000"/>
                </a:solidFill>
                <a:latin typeface="微软雅黑" panose="020B0503020204020204" pitchFamily="34" charset="-122"/>
                <a:ea typeface="微软雅黑" panose="020B0503020204020204" pitchFamily="34" charset="-122"/>
              </a:rPr>
              <a:t>极大概率会考</a:t>
            </a:r>
            <a:endParaRPr lang="zh-CN" sz="1400" b="1">
              <a:solidFill>
                <a:srgbClr val="FF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7927340" y="4820285"/>
            <a:ext cx="3538220" cy="452755"/>
          </a:xfrm>
          <a:prstGeom prst="rect">
            <a:avLst/>
          </a:prstGeom>
          <a:noFill/>
        </p:spPr>
        <p:txBody>
          <a:bodyPr wrap="square" rtlCol="0">
            <a:noAutofit/>
          </a:bodyPr>
          <a:p>
            <a:pPr fontAlgn="auto">
              <a:lnSpc>
                <a:spcPct val="150000"/>
              </a:lnSpc>
            </a:pPr>
            <a:r>
              <a:rPr lang="zh-CN" altLang="en-US" sz="1400" b="1">
                <a:solidFill>
                  <a:srgbClr val="FF0000"/>
                </a:solidFill>
                <a:latin typeface="微软雅黑" panose="020B0503020204020204" pitchFamily="34" charset="-122"/>
                <a:ea typeface="微软雅黑" panose="020B0503020204020204" pitchFamily="34" charset="-122"/>
              </a:rPr>
              <a:t>注意，</a:t>
            </a:r>
            <a:r>
              <a:rPr lang="zh-CN" sz="1400" b="1">
                <a:solidFill>
                  <a:srgbClr val="FF0000"/>
                </a:solidFill>
                <a:latin typeface="微软雅黑" panose="020B0503020204020204" pitchFamily="34" charset="-122"/>
                <a:ea typeface="微软雅黑" panose="020B0503020204020204" pitchFamily="34" charset="-122"/>
              </a:rPr>
              <a:t>是对有效载荷进行分片，去掉首部</a:t>
            </a:r>
            <a:endParaRPr lang="zh-CN" sz="1400" b="1">
              <a:solidFill>
                <a:srgbClr val="FF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95985" y="6417310"/>
            <a:ext cx="708660" cy="337185"/>
          </a:xfrm>
          <a:prstGeom prst="rect">
            <a:avLst/>
          </a:prstGeom>
          <a:noFill/>
        </p:spPr>
        <p:txBody>
          <a:bodyPr wrap="square" rtlCol="0" anchor="t">
            <a:spAutoFit/>
          </a:bodyPr>
          <a:p>
            <a:r>
              <a:rPr lang="zh-CN" altLang="en-US" sz="1600" b="1">
                <a:solidFill>
                  <a:srgbClr val="323F4F"/>
                </a:solidFill>
                <a:latin typeface="微软雅黑" panose="020B0503020204020204" pitchFamily="34" charset="-122"/>
                <a:ea typeface="微软雅黑" panose="020B0503020204020204" pitchFamily="34" charset="-122"/>
                <a:sym typeface="+mn-ea"/>
              </a:rPr>
              <a:t>答案：</a:t>
            </a:r>
            <a:r>
              <a:rPr lang="en-US" altLang="zh-CN" sz="1600" b="1">
                <a:solidFill>
                  <a:srgbClr val="323F4F"/>
                </a:solidFill>
                <a:latin typeface="微软雅黑" panose="020B0503020204020204" pitchFamily="34" charset="-122"/>
                <a:ea typeface="微软雅黑" panose="020B0503020204020204" pitchFamily="34" charset="-122"/>
                <a:sym typeface="+mn-ea"/>
              </a:rPr>
              <a:t> </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17" name="文本框 16"/>
          <p:cNvSpPr txBox="1"/>
          <p:nvPr/>
        </p:nvSpPr>
        <p:spPr>
          <a:xfrm>
            <a:off x="1604645" y="6318885"/>
            <a:ext cx="3562985" cy="460375"/>
          </a:xfrm>
          <a:prstGeom prst="rect">
            <a:avLst/>
          </a:prstGeom>
          <a:noFill/>
        </p:spPr>
        <p:txBody>
          <a:bodyPr wrap="square" rtlCol="0" anchor="t">
            <a:spAutoFit/>
          </a:bodyPr>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sym typeface="+mn-ea"/>
              </a:rPr>
              <a:t>4</a:t>
            </a:r>
            <a:r>
              <a:rPr lang="zh-CN" altLang="en-US" sz="1600" b="1">
                <a:solidFill>
                  <a:srgbClr val="323F4F"/>
                </a:solidFill>
                <a:latin typeface="微软雅黑" panose="020B0503020204020204" pitchFamily="34" charset="-122"/>
                <a:ea typeface="微软雅黑" panose="020B0503020204020204" pitchFamily="34" charset="-122"/>
                <a:sym typeface="+mn-ea"/>
              </a:rPr>
              <a:t>个，</a:t>
            </a:r>
            <a:r>
              <a:rPr lang="en-US" altLang="zh-CN" sz="1600" b="1">
                <a:solidFill>
                  <a:srgbClr val="323F4F"/>
                </a:solidFill>
                <a:latin typeface="微软雅黑" panose="020B0503020204020204" pitchFamily="34" charset="-122"/>
                <a:ea typeface="微软雅黑" panose="020B0503020204020204" pitchFamily="34" charset="-122"/>
                <a:sym typeface="+mn-ea"/>
              </a:rPr>
              <a:t>552B</a:t>
            </a:r>
            <a:r>
              <a:rPr lang="zh-CN" altLang="en-US" sz="1600" b="1">
                <a:solidFill>
                  <a:srgbClr val="323F4F"/>
                </a:solidFill>
                <a:latin typeface="微软雅黑" panose="020B0503020204020204" pitchFamily="34" charset="-122"/>
                <a:ea typeface="微软雅黑" panose="020B0503020204020204" pitchFamily="34" charset="-122"/>
                <a:sym typeface="+mn-ea"/>
              </a:rPr>
              <a:t>、</a:t>
            </a:r>
            <a:r>
              <a:rPr lang="en-US" altLang="zh-CN" sz="1600" b="1">
                <a:solidFill>
                  <a:srgbClr val="323F4F"/>
                </a:solidFill>
                <a:latin typeface="微软雅黑" panose="020B0503020204020204" pitchFamily="34" charset="-122"/>
                <a:ea typeface="微软雅黑" panose="020B0503020204020204" pitchFamily="34" charset="-122"/>
                <a:sym typeface="+mn-ea"/>
              </a:rPr>
              <a:t>552B</a:t>
            </a:r>
            <a:r>
              <a:rPr lang="zh-CN" altLang="en-US" sz="1600" b="1">
                <a:solidFill>
                  <a:srgbClr val="323F4F"/>
                </a:solidFill>
                <a:latin typeface="微软雅黑" panose="020B0503020204020204" pitchFamily="34" charset="-122"/>
                <a:ea typeface="微软雅黑" panose="020B0503020204020204" pitchFamily="34" charset="-122"/>
                <a:sym typeface="+mn-ea"/>
              </a:rPr>
              <a:t>、</a:t>
            </a:r>
            <a:r>
              <a:rPr lang="en-US" altLang="zh-CN" sz="1600" b="1">
                <a:solidFill>
                  <a:srgbClr val="323F4F"/>
                </a:solidFill>
                <a:latin typeface="微软雅黑" panose="020B0503020204020204" pitchFamily="34" charset="-122"/>
                <a:ea typeface="微软雅黑" panose="020B0503020204020204" pitchFamily="34" charset="-122"/>
                <a:sym typeface="+mn-ea"/>
              </a:rPr>
              <a:t>376B</a:t>
            </a:r>
            <a:r>
              <a:rPr lang="zh-CN" altLang="en-US" sz="1600" b="1">
                <a:solidFill>
                  <a:srgbClr val="323F4F"/>
                </a:solidFill>
                <a:latin typeface="微软雅黑" panose="020B0503020204020204" pitchFamily="34" charset="-122"/>
                <a:ea typeface="微软雅黑" panose="020B0503020204020204" pitchFamily="34" charset="-122"/>
                <a:sym typeface="+mn-ea"/>
              </a:rPr>
              <a:t>、</a:t>
            </a:r>
            <a:r>
              <a:rPr lang="en-US" altLang="zh-CN" sz="1600" b="1">
                <a:solidFill>
                  <a:srgbClr val="323F4F"/>
                </a:solidFill>
                <a:latin typeface="微软雅黑" panose="020B0503020204020204" pitchFamily="34" charset="-122"/>
                <a:ea typeface="微软雅黑" panose="020B0503020204020204" pitchFamily="34" charset="-122"/>
                <a:sym typeface="+mn-ea"/>
              </a:rPr>
              <a:t>520B</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7"/>
            </p:custDataLst>
          </p:nvPr>
        </p:nvSpPr>
        <p:spPr>
          <a:xfrm>
            <a:off x="6776085" y="1894205"/>
            <a:ext cx="403860" cy="311785"/>
          </a:xfrm>
          <a:prstGeom prst="rect">
            <a:avLst/>
          </a:prstGeom>
          <a:noFill/>
        </p:spPr>
        <p:txBody>
          <a:bodyPr wrap="square" rtlCol="0" anchor="t">
            <a:noAutofit/>
          </a:bodyPr>
          <a:p>
            <a:r>
              <a:rPr lang="en-US" altLang="zh-CN" sz="1200" b="1">
                <a:solidFill>
                  <a:srgbClr val="FF0000"/>
                </a:solidFill>
                <a:latin typeface="微软雅黑" panose="020B0503020204020204" pitchFamily="34" charset="-122"/>
                <a:ea typeface="微软雅黑" panose="020B0503020204020204" pitchFamily="34" charset="-122"/>
                <a:sym typeface="+mn-ea"/>
              </a:rPr>
              <a:t>A</a:t>
            </a:r>
            <a:r>
              <a:rPr lang="en-US" altLang="zh-CN" sz="1600" b="1">
                <a:solidFill>
                  <a:srgbClr val="323F4F"/>
                </a:solidFill>
                <a:latin typeface="微软雅黑" panose="020B0503020204020204" pitchFamily="34" charset="-122"/>
                <a:ea typeface="微软雅黑" panose="020B0503020204020204" pitchFamily="34" charset="-122"/>
                <a:sym typeface="+mn-ea"/>
              </a:rPr>
              <a:t> </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p:bldP spid="12" grpId="0"/>
      <p:bldP spid="13" grpId="0"/>
      <p:bldP spid="14" grpId="0"/>
      <p:bldP spid="17" grpId="0"/>
      <p:bldP spid="7" grpId="1" animBg="1"/>
      <p:bldP spid="8" grpId="1"/>
      <p:bldP spid="10" grpId="1"/>
      <p:bldP spid="12" grpId="1"/>
      <p:bldP spid="13" grpId="1"/>
      <p:bldP spid="14" grpId="1"/>
      <p:bldP spid="1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082675" y="1202690"/>
            <a:ext cx="9470390" cy="1445260"/>
          </a:xfrm>
          <a:prstGeom prst="rect">
            <a:avLst/>
          </a:prstGeom>
          <a:noFill/>
        </p:spPr>
        <p:txBody>
          <a:bodyPr wrap="square" rtlCol="0">
            <a:noAutofit/>
          </a:bodyPr>
          <a:lstStyle/>
          <a:p>
            <a:pPr fontAlgn="auto">
              <a:lnSpc>
                <a:spcPct val="150000"/>
              </a:lnSpc>
            </a:pPr>
            <a:r>
              <a:rPr lang="en-US" b="1">
                <a:solidFill>
                  <a:srgbClr val="323F4F"/>
                </a:solidFill>
                <a:latin typeface="微软雅黑" panose="020B0503020204020204" pitchFamily="34" charset="-122"/>
                <a:ea typeface="微软雅黑" panose="020B0503020204020204" pitchFamily="34" charset="-122"/>
              </a:rPr>
              <a:t>IP</a:t>
            </a:r>
            <a:r>
              <a:rPr lang="zh-CN" altLang="en-US" b="1">
                <a:solidFill>
                  <a:srgbClr val="323F4F"/>
                </a:solidFill>
                <a:latin typeface="微软雅黑" panose="020B0503020204020204" pitchFamily="34" charset="-122"/>
                <a:ea typeface="微软雅黑" panose="020B0503020204020204" pitchFamily="34" charset="-122"/>
              </a:rPr>
              <a:t>地址共</a:t>
            </a:r>
            <a:r>
              <a:rPr lang="en-US" altLang="zh-CN" b="1">
                <a:solidFill>
                  <a:srgbClr val="323F4F"/>
                </a:solidFill>
                <a:latin typeface="微软雅黑" panose="020B0503020204020204" pitchFamily="34" charset="-122"/>
                <a:ea typeface="微软雅黑" panose="020B0503020204020204" pitchFamily="34" charset="-122"/>
              </a:rPr>
              <a:t>32</a:t>
            </a:r>
            <a:r>
              <a:rPr lang="zh-CN" altLang="en-US" b="1">
                <a:solidFill>
                  <a:srgbClr val="323F4F"/>
                </a:solidFill>
                <a:latin typeface="微软雅黑" panose="020B0503020204020204" pitchFamily="34" charset="-122"/>
                <a:ea typeface="微软雅黑" panose="020B0503020204020204" pitchFamily="34" charset="-122"/>
              </a:rPr>
              <a:t>位，分为网络号和主机号，网络号的位数可以通过子网掩码（代表网络号的全为</a:t>
            </a:r>
            <a:r>
              <a:rPr lang="en-US" altLang="zh-CN" b="1">
                <a:solidFill>
                  <a:srgbClr val="323F4F"/>
                </a:solidFill>
                <a:latin typeface="微软雅黑" panose="020B0503020204020204" pitchFamily="34" charset="-122"/>
                <a:ea typeface="微软雅黑" panose="020B0503020204020204" pitchFamily="34" charset="-122"/>
              </a:rPr>
              <a:t>1</a:t>
            </a:r>
            <a:r>
              <a:rPr lang="zh-CN" altLang="en-US" b="1">
                <a:solidFill>
                  <a:srgbClr val="323F4F"/>
                </a:solidFill>
                <a:latin typeface="微软雅黑" panose="020B0503020204020204" pitchFamily="34" charset="-122"/>
                <a:ea typeface="微软雅黑" panose="020B0503020204020204" pitchFamily="34" charset="-122"/>
              </a:rPr>
              <a:t>，代表主机号的全为</a:t>
            </a:r>
            <a:r>
              <a:rPr lang="en-US" altLang="zh-CN" b="1">
                <a:solidFill>
                  <a:srgbClr val="323F4F"/>
                </a:solidFill>
                <a:latin typeface="微软雅黑" panose="020B0503020204020204" pitchFamily="34" charset="-122"/>
                <a:ea typeface="微软雅黑" panose="020B0503020204020204" pitchFamily="34" charset="-122"/>
              </a:rPr>
              <a:t>0</a:t>
            </a:r>
            <a:r>
              <a:rPr lang="zh-CN" altLang="en-US" b="1">
                <a:solidFill>
                  <a:srgbClr val="323F4F"/>
                </a:solidFill>
                <a:latin typeface="微软雅黑" panose="020B0503020204020204" pitchFamily="34" charset="-122"/>
                <a:ea typeface="微软雅黑" panose="020B0503020204020204" pitchFamily="34" charset="-122"/>
              </a:rPr>
              <a:t>）来获知。判断两个</a:t>
            </a:r>
            <a:r>
              <a:rPr lang="en-US" altLang="zh-CN" b="1">
                <a:solidFill>
                  <a:srgbClr val="323F4F"/>
                </a:solidFill>
                <a:latin typeface="微软雅黑" panose="020B0503020204020204" pitchFamily="34" charset="-122"/>
                <a:ea typeface="微软雅黑" panose="020B0503020204020204" pitchFamily="34" charset="-122"/>
              </a:rPr>
              <a:t>IP</a:t>
            </a:r>
            <a:r>
              <a:rPr lang="zh-CN" altLang="en-US" b="1">
                <a:solidFill>
                  <a:srgbClr val="323F4F"/>
                </a:solidFill>
                <a:latin typeface="微软雅黑" panose="020B0503020204020204" pitchFamily="34" charset="-122"/>
                <a:ea typeface="微软雅黑" panose="020B0503020204020204" pitchFamily="34" charset="-122"/>
              </a:rPr>
              <a:t>地址是否在同一子网的方法为，根据其子网掩码获取两个</a:t>
            </a:r>
            <a:r>
              <a:rPr lang="en-US" altLang="zh-CN" b="1">
                <a:solidFill>
                  <a:srgbClr val="323F4F"/>
                </a:solidFill>
                <a:latin typeface="微软雅黑" panose="020B0503020204020204" pitchFamily="34" charset="-122"/>
                <a:ea typeface="微软雅黑" panose="020B0503020204020204" pitchFamily="34" charset="-122"/>
              </a:rPr>
              <a:t>IP</a:t>
            </a:r>
            <a:r>
              <a:rPr lang="zh-CN" altLang="en-US" b="1">
                <a:solidFill>
                  <a:srgbClr val="323F4F"/>
                </a:solidFill>
                <a:latin typeface="微软雅黑" panose="020B0503020204020204" pitchFamily="34" charset="-122"/>
                <a:ea typeface="微软雅黑" panose="020B0503020204020204" pitchFamily="34" charset="-122"/>
              </a:rPr>
              <a:t>地址对应的子网号，比较子网号是否相同。</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06425" y="352425"/>
            <a:ext cx="461708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1.3 </a:t>
            </a:r>
            <a:r>
              <a:rPr lang="zh-CN" altLang="en-US" sz="2800" b="1" dirty="0">
                <a:solidFill>
                  <a:schemeClr val="accent1"/>
                </a:solidFill>
                <a:latin typeface="Times New Roman" panose="02020603050405020304" charset="0"/>
                <a:ea typeface="微软雅黑" panose="020B0503020204020204" pitchFamily="34" charset="-122"/>
              </a:rPr>
              <a:t>网络层</a:t>
            </a:r>
            <a:r>
              <a:rPr lang="en-US" altLang="zh-CN" sz="2800" b="1" dirty="0">
                <a:solidFill>
                  <a:schemeClr val="accent1"/>
                </a:solidFill>
                <a:latin typeface="Times New Roman" panose="02020603050405020304" charset="0"/>
                <a:ea typeface="微软雅黑" panose="020B0503020204020204" pitchFamily="34" charset="-122"/>
              </a:rPr>
              <a:t>——IP</a:t>
            </a:r>
            <a:r>
              <a:rPr lang="zh-CN" altLang="en-US" sz="2800" b="1" dirty="0">
                <a:solidFill>
                  <a:schemeClr val="accent1"/>
                </a:solidFill>
                <a:latin typeface="Times New Roman" panose="02020603050405020304" charset="0"/>
                <a:ea typeface="微软雅黑" panose="020B0503020204020204" pitchFamily="34" charset="-122"/>
              </a:rPr>
              <a:t>地址</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2" name="文本框 1"/>
          <p:cNvSpPr txBox="1"/>
          <p:nvPr/>
        </p:nvSpPr>
        <p:spPr>
          <a:xfrm>
            <a:off x="1082675" y="3199130"/>
            <a:ext cx="2788920" cy="460375"/>
          </a:xfrm>
          <a:prstGeom prst="rect">
            <a:avLst/>
          </a:prstGeom>
          <a:noFill/>
        </p:spPr>
        <p:txBody>
          <a:bodyPr wrap="square" rtlCol="0" anchor="t">
            <a:spAutoFit/>
          </a:bodyPr>
          <a:p>
            <a:pPr fontAlgn="auto">
              <a:lnSpc>
                <a:spcPct val="150000"/>
              </a:lnSpc>
            </a:pPr>
            <a:r>
              <a:rPr lang="zh-CN" altLang="en-US" sz="1600" b="1">
                <a:solidFill>
                  <a:srgbClr val="FF0000"/>
                </a:solidFill>
                <a:latin typeface="微软雅黑" panose="020B0503020204020204" pitchFamily="34" charset="-122"/>
                <a:ea typeface="微软雅黑" panose="020B0503020204020204" pitchFamily="34" charset="-122"/>
                <a:sym typeface="+mn-ea"/>
              </a:rPr>
              <a:t>一些特殊的</a:t>
            </a:r>
            <a:r>
              <a:rPr lang="en-US" altLang="zh-CN" sz="1600" b="1">
                <a:solidFill>
                  <a:srgbClr val="FF0000"/>
                </a:solidFill>
                <a:latin typeface="微软雅黑" panose="020B0503020204020204" pitchFamily="34" charset="-122"/>
                <a:ea typeface="微软雅黑" panose="020B0503020204020204" pitchFamily="34" charset="-122"/>
                <a:sym typeface="+mn-ea"/>
              </a:rPr>
              <a:t>IP</a:t>
            </a:r>
            <a:r>
              <a:rPr lang="zh-CN" altLang="en-US" sz="1600" b="1">
                <a:solidFill>
                  <a:srgbClr val="FF0000"/>
                </a:solidFill>
                <a:latin typeface="微软雅黑" panose="020B0503020204020204" pitchFamily="34" charset="-122"/>
                <a:ea typeface="微软雅黑" panose="020B0503020204020204" pitchFamily="34" charset="-122"/>
                <a:sym typeface="+mn-ea"/>
              </a:rPr>
              <a:t>地址需要牢记：</a:t>
            </a:r>
            <a:endParaRPr lang="zh-CN" altLang="en-US" sz="1600" b="1">
              <a:solidFill>
                <a:srgbClr val="FF0000"/>
              </a:solidFill>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custDataLst>
              <p:tags r:id="rId1"/>
            </p:custDataLst>
          </p:nvPr>
        </p:nvPicPr>
        <p:blipFill>
          <a:blip r:embed="rId2"/>
          <a:stretch>
            <a:fillRect/>
          </a:stretch>
        </p:blipFill>
        <p:spPr>
          <a:xfrm>
            <a:off x="3949700" y="2719070"/>
            <a:ext cx="6153785" cy="1736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569595" y="4725035"/>
            <a:ext cx="5166360" cy="594360"/>
          </a:xfrm>
          <a:prstGeom prst="rect">
            <a:avLst/>
          </a:prstGeom>
        </p:spPr>
      </p:pic>
      <p:sp>
        <p:nvSpPr>
          <p:cNvPr id="28" name="矩形 27"/>
          <p:cNvSpPr/>
          <p:nvPr>
            <p:custDataLst>
              <p:tags r:id="rId5"/>
            </p:custDataLst>
          </p:nvPr>
        </p:nvSpPr>
        <p:spPr>
          <a:xfrm>
            <a:off x="512445" y="4671695"/>
            <a:ext cx="5284470" cy="72517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custDataLst>
              <p:tags r:id="rId6"/>
            </p:custDataLst>
          </p:nvPr>
        </p:nvSpPr>
        <p:spPr>
          <a:xfrm>
            <a:off x="3656965" y="4646930"/>
            <a:ext cx="403860" cy="311785"/>
          </a:xfrm>
          <a:prstGeom prst="rect">
            <a:avLst/>
          </a:prstGeom>
          <a:noFill/>
        </p:spPr>
        <p:txBody>
          <a:bodyPr wrap="square" rtlCol="0" anchor="t">
            <a:noAutofit/>
          </a:bodyPr>
          <a:p>
            <a:r>
              <a:rPr lang="en-US" altLang="zh-CN" sz="1200" b="1">
                <a:solidFill>
                  <a:srgbClr val="FF0000"/>
                </a:solidFill>
                <a:latin typeface="微软雅黑" panose="020B0503020204020204" pitchFamily="34" charset="-122"/>
                <a:ea typeface="微软雅黑" panose="020B0503020204020204" pitchFamily="34" charset="-122"/>
                <a:sym typeface="+mn-ea"/>
              </a:rPr>
              <a:t>A</a:t>
            </a:r>
            <a:r>
              <a:rPr lang="en-US" altLang="zh-CN" sz="1600" b="1">
                <a:solidFill>
                  <a:srgbClr val="323F4F"/>
                </a:solidFill>
                <a:latin typeface="微软雅黑" panose="020B0503020204020204" pitchFamily="34" charset="-122"/>
                <a:ea typeface="微软雅黑" panose="020B0503020204020204" pitchFamily="34" charset="-122"/>
                <a:sym typeface="+mn-ea"/>
              </a:rPr>
              <a:t> </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9" name="文本框 8"/>
          <p:cNvSpPr txBox="1"/>
          <p:nvPr>
            <p:custDataLst>
              <p:tags r:id="rId7"/>
            </p:custDataLst>
          </p:nvPr>
        </p:nvSpPr>
        <p:spPr>
          <a:xfrm>
            <a:off x="5875020" y="4482465"/>
            <a:ext cx="6109335" cy="1089025"/>
          </a:xfrm>
          <a:prstGeom prst="rect">
            <a:avLst/>
          </a:prstGeom>
          <a:noFill/>
        </p:spPr>
        <p:txBody>
          <a:bodyPr wrap="square" rtlCol="0">
            <a:noAutofit/>
          </a:bodyPr>
          <a:p>
            <a:pPr fontAlgn="auto">
              <a:lnSpc>
                <a:spcPct val="150000"/>
              </a:lnSpc>
            </a:pPr>
            <a:r>
              <a:rPr lang="zh-CN" sz="1400" b="1">
                <a:solidFill>
                  <a:srgbClr val="323F4F"/>
                </a:solidFill>
                <a:latin typeface="微软雅黑" panose="020B0503020204020204" pitchFamily="34" charset="-122"/>
                <a:ea typeface="微软雅黑" panose="020B0503020204020204" pitchFamily="34" charset="-122"/>
              </a:rPr>
              <a:t>思路：主机号至少</a:t>
            </a:r>
            <a:r>
              <a:rPr lang="en-US" altLang="zh-CN" sz="1400" b="1">
                <a:solidFill>
                  <a:srgbClr val="323F4F"/>
                </a:solidFill>
                <a:latin typeface="微软雅黑" panose="020B0503020204020204" pitchFamily="34" charset="-122"/>
                <a:ea typeface="微软雅黑" panose="020B0503020204020204" pitchFamily="34" charset="-122"/>
              </a:rPr>
              <a:t>2</a:t>
            </a:r>
            <a:r>
              <a:rPr lang="zh-CN" altLang="en-US" sz="1400" b="1">
                <a:solidFill>
                  <a:srgbClr val="323F4F"/>
                </a:solidFill>
                <a:latin typeface="微软雅黑" panose="020B0503020204020204" pitchFamily="34" charset="-122"/>
                <a:ea typeface="微软雅黑" panose="020B0503020204020204" pitchFamily="34" charset="-122"/>
              </a:rPr>
              <a:t>位，</a:t>
            </a:r>
            <a:r>
              <a:rPr lang="zh-CN" altLang="en-US" sz="1400" b="1">
                <a:solidFill>
                  <a:srgbClr val="323F4F"/>
                </a:solidFill>
                <a:latin typeface="微软雅黑" panose="020B0503020204020204" pitchFamily="34" charset="-122"/>
                <a:ea typeface="微软雅黑" panose="020B0503020204020204" pitchFamily="34" charset="-122"/>
                <a:sym typeface="+mn-ea"/>
              </a:rPr>
              <a:t>每个子网下有</a:t>
            </a:r>
            <a:r>
              <a:rPr lang="en-US" altLang="zh-CN" sz="1400" b="1">
                <a:solidFill>
                  <a:srgbClr val="323F4F"/>
                </a:solidFill>
                <a:latin typeface="微软雅黑" panose="020B0503020204020204" pitchFamily="34" charset="-122"/>
                <a:ea typeface="微软雅黑" panose="020B0503020204020204" pitchFamily="34" charset="-122"/>
                <a:sym typeface="+mn-ea"/>
              </a:rPr>
              <a:t>2</a:t>
            </a:r>
            <a:r>
              <a:rPr lang="zh-CN" altLang="en-US" sz="1400" b="1">
                <a:solidFill>
                  <a:srgbClr val="323F4F"/>
                </a:solidFill>
                <a:latin typeface="微软雅黑" panose="020B0503020204020204" pitchFamily="34" charset="-122"/>
                <a:ea typeface="微软雅黑" panose="020B0503020204020204" pitchFamily="34" charset="-122"/>
                <a:sym typeface="+mn-ea"/>
              </a:rPr>
              <a:t>个可分配的</a:t>
            </a:r>
            <a:r>
              <a:rPr lang="en-US" altLang="zh-CN" sz="1400" b="1">
                <a:solidFill>
                  <a:srgbClr val="323F4F"/>
                </a:solidFill>
                <a:latin typeface="微软雅黑" panose="020B0503020204020204" pitchFamily="34" charset="-122"/>
                <a:ea typeface="微软雅黑" panose="020B0503020204020204" pitchFamily="34" charset="-122"/>
                <a:sym typeface="+mn-ea"/>
              </a:rPr>
              <a:t>IP</a:t>
            </a:r>
            <a:r>
              <a:rPr lang="zh-CN" altLang="en-US" sz="1400" b="1">
                <a:solidFill>
                  <a:srgbClr val="323F4F"/>
                </a:solidFill>
                <a:latin typeface="微软雅黑" panose="020B0503020204020204" pitchFamily="34" charset="-122"/>
                <a:ea typeface="微软雅黑" panose="020B0503020204020204" pitchFamily="34" charset="-122"/>
                <a:sym typeface="+mn-ea"/>
              </a:rPr>
              <a:t>地址，此时</a:t>
            </a:r>
            <a:r>
              <a:rPr lang="zh-CN" altLang="en-US" sz="1400" b="1">
                <a:solidFill>
                  <a:srgbClr val="323F4F"/>
                </a:solidFill>
                <a:latin typeface="微软雅黑" panose="020B0503020204020204" pitchFamily="34" charset="-122"/>
                <a:ea typeface="微软雅黑" panose="020B0503020204020204" pitchFamily="34" charset="-122"/>
              </a:rPr>
              <a:t>网络</a:t>
            </a:r>
            <a:r>
              <a:rPr lang="zh-CN" altLang="en-US" sz="1400" b="1">
                <a:solidFill>
                  <a:srgbClr val="323F4F"/>
                </a:solidFill>
                <a:latin typeface="微软雅黑" panose="020B0503020204020204" pitchFamily="34" charset="-122"/>
                <a:ea typeface="微软雅黑" panose="020B0503020204020204" pitchFamily="34" charset="-122"/>
              </a:rPr>
              <a:t>号至多</a:t>
            </a:r>
            <a:r>
              <a:rPr lang="en-US" altLang="zh-CN" sz="1400" b="1">
                <a:solidFill>
                  <a:srgbClr val="323F4F"/>
                </a:solidFill>
                <a:latin typeface="微软雅黑" panose="020B0503020204020204" pitchFamily="34" charset="-122"/>
                <a:ea typeface="微软雅黑" panose="020B0503020204020204" pitchFamily="34" charset="-122"/>
              </a:rPr>
              <a:t>30</a:t>
            </a:r>
            <a:r>
              <a:rPr lang="zh-CN" altLang="en-US" sz="1400" b="1">
                <a:solidFill>
                  <a:srgbClr val="323F4F"/>
                </a:solidFill>
                <a:latin typeface="微软雅黑" panose="020B0503020204020204" pitchFamily="34" charset="-122"/>
                <a:ea typeface="微软雅黑" panose="020B0503020204020204" pitchFamily="34" charset="-122"/>
              </a:rPr>
              <a:t>位，余下</a:t>
            </a:r>
            <a:r>
              <a:rPr lang="en-US" altLang="zh-CN" sz="1400" b="1">
                <a:solidFill>
                  <a:srgbClr val="323F4F"/>
                </a:solidFill>
                <a:latin typeface="微软雅黑" panose="020B0503020204020204" pitchFamily="34" charset="-122"/>
                <a:ea typeface="微软雅黑" panose="020B0503020204020204" pitchFamily="34" charset="-122"/>
              </a:rPr>
              <a:t>3</a:t>
            </a:r>
            <a:r>
              <a:rPr lang="zh-CN" altLang="en-US" sz="1400" b="1">
                <a:solidFill>
                  <a:srgbClr val="323F4F"/>
                </a:solidFill>
                <a:latin typeface="微软雅黑" panose="020B0503020204020204" pitchFamily="34" charset="-122"/>
                <a:ea typeface="微软雅黑" panose="020B0503020204020204" pitchFamily="34" charset="-122"/>
              </a:rPr>
              <a:t>位用来均分子网，一共</a:t>
            </a:r>
            <a:r>
              <a:rPr lang="en-US" altLang="zh-CN" sz="1400" b="1">
                <a:solidFill>
                  <a:srgbClr val="323F4F"/>
                </a:solidFill>
                <a:latin typeface="微软雅黑" panose="020B0503020204020204" pitchFamily="34" charset="-122"/>
                <a:ea typeface="微软雅黑" panose="020B0503020204020204" pitchFamily="34" charset="-122"/>
              </a:rPr>
              <a:t>8</a:t>
            </a:r>
            <a:r>
              <a:rPr lang="zh-CN" altLang="en-US" sz="1400" b="1">
                <a:solidFill>
                  <a:srgbClr val="323F4F"/>
                </a:solidFill>
                <a:latin typeface="微软雅黑" panose="020B0503020204020204" pitchFamily="34" charset="-122"/>
                <a:ea typeface="微软雅黑" panose="020B0503020204020204" pitchFamily="34" charset="-122"/>
              </a:rPr>
              <a:t>个。主机号至多</a:t>
            </a:r>
            <a:r>
              <a:rPr lang="en-US" altLang="zh-CN" sz="1400" b="1">
                <a:solidFill>
                  <a:srgbClr val="323F4F"/>
                </a:solidFill>
                <a:latin typeface="微软雅黑" panose="020B0503020204020204" pitchFamily="34" charset="-122"/>
                <a:ea typeface="微软雅黑" panose="020B0503020204020204" pitchFamily="34" charset="-122"/>
              </a:rPr>
              <a:t>5</a:t>
            </a:r>
            <a:r>
              <a:rPr lang="zh-CN" altLang="en-US" sz="1400" b="1">
                <a:solidFill>
                  <a:srgbClr val="323F4F"/>
                </a:solidFill>
                <a:latin typeface="微软雅黑" panose="020B0503020204020204" pitchFamily="34" charset="-122"/>
                <a:ea typeface="微软雅黑" panose="020B0503020204020204" pitchFamily="34" charset="-122"/>
              </a:rPr>
              <a:t>位，每个子网至多具有</a:t>
            </a:r>
            <a:r>
              <a:rPr lang="en-US" altLang="zh-CN" sz="1400" b="1">
                <a:solidFill>
                  <a:srgbClr val="323F4F"/>
                </a:solidFill>
                <a:latin typeface="微软雅黑" panose="020B0503020204020204" pitchFamily="34" charset="-122"/>
                <a:ea typeface="微软雅黑" panose="020B0503020204020204" pitchFamily="34" charset="-122"/>
              </a:rPr>
              <a:t>30</a:t>
            </a:r>
            <a:r>
              <a:rPr lang="zh-CN" altLang="en-US" sz="1400" b="1">
                <a:solidFill>
                  <a:srgbClr val="323F4F"/>
                </a:solidFill>
                <a:latin typeface="微软雅黑" panose="020B0503020204020204" pitchFamily="34" charset="-122"/>
                <a:ea typeface="微软雅黑" panose="020B0503020204020204" pitchFamily="34" charset="-122"/>
              </a:rPr>
              <a:t>个有效的</a:t>
            </a:r>
            <a:r>
              <a:rPr lang="en-US" altLang="zh-CN" sz="1400" b="1">
                <a:solidFill>
                  <a:srgbClr val="323F4F"/>
                </a:solidFill>
                <a:latin typeface="微软雅黑" panose="020B0503020204020204" pitchFamily="34" charset="-122"/>
                <a:ea typeface="微软雅黑" panose="020B0503020204020204" pitchFamily="34" charset="-122"/>
              </a:rPr>
              <a:t>IP</a:t>
            </a:r>
            <a:r>
              <a:rPr lang="zh-CN" altLang="en-US" sz="1400" b="1">
                <a:solidFill>
                  <a:srgbClr val="323F4F"/>
                </a:solidFill>
                <a:latin typeface="微软雅黑" panose="020B0503020204020204" pitchFamily="34" charset="-122"/>
                <a:ea typeface="微软雅黑" panose="020B0503020204020204" pitchFamily="34" charset="-122"/>
              </a:rPr>
              <a:t>地址。</a:t>
            </a:r>
            <a:endParaRPr lang="zh-CN" altLang="en-US" sz="1400" b="1">
              <a:solidFill>
                <a:srgbClr val="323F4F"/>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8"/>
          <a:stretch>
            <a:fillRect/>
          </a:stretch>
        </p:blipFill>
        <p:spPr>
          <a:xfrm>
            <a:off x="569595" y="5752465"/>
            <a:ext cx="5033010" cy="730250"/>
          </a:xfrm>
          <a:prstGeom prst="rect">
            <a:avLst/>
          </a:prstGeom>
        </p:spPr>
      </p:pic>
      <p:sp>
        <p:nvSpPr>
          <p:cNvPr id="12" name="矩形 11"/>
          <p:cNvSpPr/>
          <p:nvPr/>
        </p:nvSpPr>
        <p:spPr>
          <a:xfrm>
            <a:off x="512445" y="5684520"/>
            <a:ext cx="5284470" cy="83820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875020" y="5827395"/>
            <a:ext cx="5657215" cy="553085"/>
          </a:xfrm>
          <a:prstGeom prst="rect">
            <a:avLst/>
          </a:prstGeom>
          <a:noFill/>
        </p:spPr>
        <p:txBody>
          <a:bodyPr wrap="square" rtlCol="0">
            <a:noAutofit/>
          </a:bodyPr>
          <a:p>
            <a:pPr fontAlgn="auto">
              <a:lnSpc>
                <a:spcPct val="150000"/>
              </a:lnSpc>
            </a:pPr>
            <a:r>
              <a:rPr lang="zh-CN" sz="1400" b="1">
                <a:solidFill>
                  <a:srgbClr val="323F4F"/>
                </a:solidFill>
                <a:latin typeface="微软雅黑" panose="020B0503020204020204" pitchFamily="34" charset="-122"/>
                <a:ea typeface="微软雅黑" panose="020B0503020204020204" pitchFamily="34" charset="-122"/>
              </a:rPr>
              <a:t>思路：要分配的子网掩码应使得</a:t>
            </a:r>
            <a:r>
              <a:rPr lang="en-US" altLang="zh-CN" sz="1400" b="1">
                <a:solidFill>
                  <a:srgbClr val="323F4F"/>
                </a:solidFill>
                <a:latin typeface="微软雅黑" panose="020B0503020204020204" pitchFamily="34" charset="-122"/>
                <a:ea typeface="微软雅黑" panose="020B0503020204020204" pitchFamily="34" charset="-122"/>
              </a:rPr>
              <a:t>A</a:t>
            </a:r>
            <a:r>
              <a:rPr lang="zh-CN" altLang="en-US" sz="1400" b="1">
                <a:solidFill>
                  <a:srgbClr val="323F4F"/>
                </a:solidFill>
                <a:latin typeface="微软雅黑" panose="020B0503020204020204" pitchFamily="34" charset="-122"/>
                <a:ea typeface="微软雅黑" panose="020B0503020204020204" pitchFamily="34" charset="-122"/>
              </a:rPr>
              <a:t>和</a:t>
            </a:r>
            <a:r>
              <a:rPr lang="en-US" altLang="zh-CN" sz="1400" b="1">
                <a:solidFill>
                  <a:srgbClr val="323F4F"/>
                </a:solidFill>
                <a:latin typeface="微软雅黑" panose="020B0503020204020204" pitchFamily="34" charset="-122"/>
                <a:ea typeface="微软雅黑" panose="020B0503020204020204" pitchFamily="34" charset="-122"/>
              </a:rPr>
              <a:t>B</a:t>
            </a:r>
            <a:r>
              <a:rPr lang="zh-CN" altLang="en-US" sz="1400" b="1">
                <a:solidFill>
                  <a:srgbClr val="323F4F"/>
                </a:solidFill>
                <a:latin typeface="微软雅黑" panose="020B0503020204020204" pitchFamily="34" charset="-122"/>
                <a:ea typeface="微软雅黑" panose="020B0503020204020204" pitchFamily="34" charset="-122"/>
              </a:rPr>
              <a:t>的</a:t>
            </a:r>
            <a:r>
              <a:rPr lang="en-US" altLang="zh-CN" sz="1400" b="1">
                <a:solidFill>
                  <a:srgbClr val="323F4F"/>
                </a:solidFill>
                <a:latin typeface="微软雅黑" panose="020B0503020204020204" pitchFamily="34" charset="-122"/>
                <a:ea typeface="微软雅黑" panose="020B0503020204020204" pitchFamily="34" charset="-122"/>
              </a:rPr>
              <a:t>IP</a:t>
            </a:r>
            <a:r>
              <a:rPr lang="zh-CN" altLang="en-US" sz="1400" b="1">
                <a:solidFill>
                  <a:srgbClr val="323F4F"/>
                </a:solidFill>
                <a:latin typeface="微软雅黑" panose="020B0503020204020204" pitchFamily="34" charset="-122"/>
                <a:ea typeface="微软雅黑" panose="020B0503020204020204" pitchFamily="34" charset="-122"/>
              </a:rPr>
              <a:t>地址对应的网络号相同。</a:t>
            </a:r>
            <a:endParaRPr lang="zh-CN" altLang="en-US" sz="1400" b="1">
              <a:solidFill>
                <a:srgbClr val="323F4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484245" y="5830570"/>
            <a:ext cx="403860" cy="303530"/>
          </a:xfrm>
          <a:prstGeom prst="rect">
            <a:avLst/>
          </a:prstGeom>
          <a:noFill/>
        </p:spPr>
        <p:txBody>
          <a:bodyPr wrap="square" rtlCol="0" anchor="t">
            <a:noAutofit/>
          </a:bodyPr>
          <a:p>
            <a:r>
              <a:rPr lang="en-US" altLang="zh-CN" sz="1200" b="1">
                <a:solidFill>
                  <a:srgbClr val="FF0000"/>
                </a:solidFill>
                <a:latin typeface="微软雅黑" panose="020B0503020204020204" pitchFamily="34" charset="-122"/>
                <a:ea typeface="微软雅黑" panose="020B0503020204020204" pitchFamily="34" charset="-122"/>
                <a:sym typeface="+mn-ea"/>
              </a:rPr>
              <a:t>D</a:t>
            </a:r>
            <a:r>
              <a:rPr lang="en-US" altLang="zh-CN" sz="1600" b="1">
                <a:solidFill>
                  <a:srgbClr val="323F4F"/>
                </a:solidFill>
                <a:latin typeface="微软雅黑" panose="020B0503020204020204" pitchFamily="34" charset="-122"/>
                <a:ea typeface="微软雅黑" panose="020B0503020204020204" pitchFamily="34" charset="-122"/>
                <a:sym typeface="+mn-ea"/>
              </a:rPr>
              <a:t> </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4" grpId="0"/>
      <p:bldP spid="12" grpId="1" animBg="1"/>
      <p:bldP spid="13" grpId="1"/>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1"/>
          <a:stretch>
            <a:fillRect/>
          </a:stretch>
        </p:blipFill>
        <p:spPr>
          <a:xfrm>
            <a:off x="1099185" y="3877945"/>
            <a:ext cx="5485130" cy="692150"/>
          </a:xfrm>
          <a:prstGeom prst="rect">
            <a:avLst/>
          </a:prstGeom>
        </p:spPr>
      </p:pic>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6425" y="352425"/>
            <a:ext cx="461708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1.3 </a:t>
            </a:r>
            <a:r>
              <a:rPr lang="zh-CN" altLang="en-US" sz="2800" b="1" dirty="0">
                <a:solidFill>
                  <a:schemeClr val="accent1"/>
                </a:solidFill>
                <a:latin typeface="Times New Roman" panose="02020603050405020304" charset="0"/>
                <a:ea typeface="微软雅黑" panose="020B0503020204020204" pitchFamily="34" charset="-122"/>
              </a:rPr>
              <a:t>网络层</a:t>
            </a:r>
            <a:r>
              <a:rPr lang="en-US" altLang="zh-CN" sz="2800" b="1" dirty="0">
                <a:solidFill>
                  <a:schemeClr val="accent1"/>
                </a:solidFill>
                <a:latin typeface="Times New Roman" panose="02020603050405020304" charset="0"/>
                <a:ea typeface="微软雅黑" panose="020B0503020204020204" pitchFamily="34" charset="-122"/>
              </a:rPr>
              <a:t>——IP</a:t>
            </a:r>
            <a:r>
              <a:rPr lang="zh-CN" altLang="en-US" sz="2800" b="1" dirty="0">
                <a:solidFill>
                  <a:schemeClr val="accent1"/>
                </a:solidFill>
                <a:latin typeface="Times New Roman" panose="02020603050405020304" charset="0"/>
                <a:ea typeface="微软雅黑" panose="020B0503020204020204" pitchFamily="34" charset="-122"/>
              </a:rPr>
              <a:t>地址</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9" name="文本框 8"/>
          <p:cNvSpPr txBox="1"/>
          <p:nvPr>
            <p:custDataLst>
              <p:tags r:id="rId2"/>
            </p:custDataLst>
          </p:nvPr>
        </p:nvSpPr>
        <p:spPr>
          <a:xfrm>
            <a:off x="739775" y="2704465"/>
            <a:ext cx="4839335" cy="941705"/>
          </a:xfrm>
          <a:prstGeom prst="rect">
            <a:avLst/>
          </a:prstGeom>
          <a:noFill/>
        </p:spPr>
        <p:txBody>
          <a:bodyPr wrap="square" rtlCol="0">
            <a:noAutofit/>
          </a:bodyPr>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rPr>
              <a:t>180.80.77.55:         180.80.[0 1 0 0 1 1 0 1].55 </a:t>
            </a:r>
            <a:endParaRPr lang="en-US" sz="1600"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rPr>
              <a:t>255.255.252.0:     255.255.[1 1 1 1 1 1 0 0].0</a:t>
            </a:r>
            <a:endParaRPr lang="en-US" sz="1600" b="1">
              <a:solidFill>
                <a:srgbClr val="323F4F"/>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3"/>
            </p:custDataLst>
          </p:nvPr>
        </p:nvPicPr>
        <p:blipFill>
          <a:blip r:embed="rId4"/>
          <a:stretch>
            <a:fillRect/>
          </a:stretch>
        </p:blipFill>
        <p:spPr>
          <a:xfrm>
            <a:off x="1664970" y="1438910"/>
            <a:ext cx="6645910" cy="1053465"/>
          </a:xfrm>
          <a:prstGeom prst="rect">
            <a:avLst/>
          </a:prstGeom>
        </p:spPr>
      </p:pic>
      <p:sp>
        <p:nvSpPr>
          <p:cNvPr id="6" name="矩形 5"/>
          <p:cNvSpPr/>
          <p:nvPr>
            <p:custDataLst>
              <p:tags r:id="rId5"/>
            </p:custDataLst>
          </p:nvPr>
        </p:nvSpPr>
        <p:spPr>
          <a:xfrm>
            <a:off x="1595755" y="1384935"/>
            <a:ext cx="6715760" cy="110807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连接符 18"/>
          <p:cNvCxnSpPr/>
          <p:nvPr/>
        </p:nvCxnSpPr>
        <p:spPr>
          <a:xfrm>
            <a:off x="4632325" y="2704465"/>
            <a:ext cx="1270" cy="896620"/>
          </a:xfrm>
          <a:prstGeom prst="line">
            <a:avLst/>
          </a:prstGeom>
          <a:ln w="2857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607685" y="3192145"/>
            <a:ext cx="681355"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custDataLst>
              <p:tags r:id="rId6"/>
            </p:custDataLst>
          </p:nvPr>
        </p:nvSpPr>
        <p:spPr>
          <a:xfrm>
            <a:off x="6393180" y="2704465"/>
            <a:ext cx="3073400" cy="941705"/>
          </a:xfrm>
          <a:prstGeom prst="rect">
            <a:avLst/>
          </a:prstGeom>
          <a:noFill/>
        </p:spPr>
        <p:txBody>
          <a:bodyPr wrap="square" rtlCol="0">
            <a:noAutofit/>
          </a:bodyPr>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rPr>
              <a:t>  180.80.[0 1 0 0 1 1 1 1].255   </a:t>
            </a:r>
            <a:endParaRPr lang="en-US" sz="1600"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rPr>
              <a:t>255.255.[1 1 1 1 1 1 0 0].0</a:t>
            </a:r>
            <a:endParaRPr lang="en-US" sz="1600" b="1">
              <a:solidFill>
                <a:srgbClr val="323F4F"/>
              </a:solidFill>
              <a:latin typeface="微软雅黑" panose="020B0503020204020204" pitchFamily="34" charset="-122"/>
              <a:ea typeface="微软雅黑" panose="020B0503020204020204" pitchFamily="34" charset="-122"/>
            </a:endParaRPr>
          </a:p>
        </p:txBody>
      </p:sp>
      <p:cxnSp>
        <p:nvCxnSpPr>
          <p:cNvPr id="22" name="直接连接符 21"/>
          <p:cNvCxnSpPr/>
          <p:nvPr>
            <p:custDataLst>
              <p:tags r:id="rId7"/>
            </p:custDataLst>
          </p:nvPr>
        </p:nvCxnSpPr>
        <p:spPr>
          <a:xfrm>
            <a:off x="8501380" y="2704465"/>
            <a:ext cx="1270" cy="896620"/>
          </a:xfrm>
          <a:prstGeom prst="line">
            <a:avLst/>
          </a:prstGeom>
          <a:ln w="2857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custDataLst>
              <p:tags r:id="rId8"/>
            </p:custDataLst>
          </p:nvPr>
        </p:nvSpPr>
        <p:spPr>
          <a:xfrm>
            <a:off x="5523230" y="2801620"/>
            <a:ext cx="1169035" cy="311785"/>
          </a:xfrm>
          <a:prstGeom prst="rect">
            <a:avLst/>
          </a:prstGeom>
          <a:noFill/>
        </p:spPr>
        <p:txBody>
          <a:bodyPr wrap="square" rtlCol="0" anchor="t">
            <a:noAutofit/>
          </a:bodyPr>
          <a:p>
            <a:r>
              <a:rPr lang="zh-CN" altLang="en-US" sz="1400" b="1">
                <a:solidFill>
                  <a:srgbClr val="FF0000"/>
                </a:solidFill>
                <a:latin typeface="微软雅黑" panose="020B0503020204020204" pitchFamily="34" charset="-122"/>
                <a:ea typeface="微软雅黑" panose="020B0503020204020204" pitchFamily="34" charset="-122"/>
                <a:sym typeface="+mn-ea"/>
              </a:rPr>
              <a:t>广播地址</a:t>
            </a:r>
            <a:r>
              <a:rPr lang="en-US" altLang="zh-CN" sz="1600" b="1">
                <a:solidFill>
                  <a:srgbClr val="323F4F"/>
                </a:solidFill>
                <a:latin typeface="微软雅黑" panose="020B0503020204020204" pitchFamily="34" charset="-122"/>
                <a:ea typeface="微软雅黑" panose="020B0503020204020204" pitchFamily="34" charset="-122"/>
                <a:sym typeface="+mn-ea"/>
              </a:rPr>
              <a:t> </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24" name="文本框 23"/>
          <p:cNvSpPr txBox="1"/>
          <p:nvPr>
            <p:custDataLst>
              <p:tags r:id="rId9"/>
            </p:custDataLst>
          </p:nvPr>
        </p:nvSpPr>
        <p:spPr>
          <a:xfrm>
            <a:off x="9791065" y="2720975"/>
            <a:ext cx="1811020" cy="488315"/>
          </a:xfrm>
          <a:prstGeom prst="rect">
            <a:avLst/>
          </a:prstGeom>
          <a:noFill/>
        </p:spPr>
        <p:txBody>
          <a:bodyPr wrap="square" rtlCol="0">
            <a:noAutofit/>
          </a:bodyPr>
          <a:p>
            <a:pPr fontAlgn="auto">
              <a:lnSpc>
                <a:spcPct val="150000"/>
              </a:lnSpc>
            </a:pPr>
            <a:r>
              <a:rPr lang="en-US" sz="1600" b="1">
                <a:solidFill>
                  <a:srgbClr val="323F4F"/>
                </a:solidFill>
                <a:latin typeface="微软雅黑" panose="020B0503020204020204" pitchFamily="34" charset="-122"/>
                <a:ea typeface="微软雅黑" panose="020B0503020204020204" pitchFamily="34" charset="-122"/>
              </a:rPr>
              <a:t>  180.80.79.255   </a:t>
            </a:r>
            <a:endParaRPr lang="en-US" sz="1600" b="1">
              <a:solidFill>
                <a:srgbClr val="323F4F"/>
              </a:solidFill>
              <a:latin typeface="微软雅黑" panose="020B0503020204020204" pitchFamily="34" charset="-122"/>
              <a:ea typeface="微软雅黑" panose="020B0503020204020204" pitchFamily="34" charset="-122"/>
            </a:endParaRPr>
          </a:p>
        </p:txBody>
      </p:sp>
      <p:cxnSp>
        <p:nvCxnSpPr>
          <p:cNvPr id="25" name="直接箭头连接符 24"/>
          <p:cNvCxnSpPr/>
          <p:nvPr>
            <p:custDataLst>
              <p:tags r:id="rId10"/>
            </p:custDataLst>
          </p:nvPr>
        </p:nvCxnSpPr>
        <p:spPr>
          <a:xfrm flipV="1">
            <a:off x="9466580" y="2985770"/>
            <a:ext cx="431800" cy="508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72515" y="3835400"/>
            <a:ext cx="5563870" cy="80073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1198245" y="5572760"/>
            <a:ext cx="9936480" cy="975360"/>
          </a:xfrm>
          <a:prstGeom prst="rect">
            <a:avLst/>
          </a:prstGeom>
          <a:noFill/>
        </p:spPr>
        <p:txBody>
          <a:bodyPr wrap="square" rtlCol="0">
            <a:noAutofit/>
          </a:bodyPr>
          <a:p>
            <a:pPr fontAlgn="auto">
              <a:lnSpc>
                <a:spcPct val="150000"/>
              </a:lnSpc>
            </a:pPr>
            <a:r>
              <a:rPr lang="en-US" altLang="zh-CN" sz="1400" b="1">
                <a:solidFill>
                  <a:srgbClr val="323F4F"/>
                </a:solidFill>
                <a:latin typeface="微软雅黑" panose="020B0503020204020204" pitchFamily="34" charset="-122"/>
                <a:ea typeface="微软雅黑" panose="020B0503020204020204" pitchFamily="34" charset="-122"/>
              </a:rPr>
              <a:t>1. </a:t>
            </a:r>
            <a:r>
              <a:rPr lang="zh-CN" altLang="en-US" sz="1400" b="1">
                <a:solidFill>
                  <a:srgbClr val="323F4F"/>
                </a:solidFill>
                <a:latin typeface="微软雅黑" panose="020B0503020204020204" pitchFamily="34" charset="-122"/>
                <a:ea typeface="微软雅黑" panose="020B0503020204020204" pitchFamily="34" charset="-122"/>
              </a:rPr>
              <a:t>均匀划分</a:t>
            </a:r>
            <a:r>
              <a:rPr lang="en-US" altLang="zh-CN" sz="1400" b="1">
                <a:solidFill>
                  <a:srgbClr val="323F4F"/>
                </a:solidFill>
                <a:latin typeface="微软雅黑" panose="020B0503020204020204" pitchFamily="34" charset="-122"/>
                <a:ea typeface="微软雅黑" panose="020B0503020204020204" pitchFamily="34" charset="-122"/>
              </a:rPr>
              <a:t>128</a:t>
            </a:r>
            <a:r>
              <a:rPr lang="zh-CN" altLang="en-US" sz="1400" b="1">
                <a:solidFill>
                  <a:srgbClr val="323F4F"/>
                </a:solidFill>
                <a:latin typeface="微软雅黑" panose="020B0503020204020204" pitchFamily="34" charset="-122"/>
                <a:ea typeface="微软雅黑" panose="020B0503020204020204" pitchFamily="34" charset="-122"/>
              </a:rPr>
              <a:t>个子网需要</a:t>
            </a:r>
            <a:r>
              <a:rPr lang="en-US" altLang="zh-CN" sz="1400" b="1">
                <a:solidFill>
                  <a:srgbClr val="323F4F"/>
                </a:solidFill>
                <a:latin typeface="微软雅黑" panose="020B0503020204020204" pitchFamily="34" charset="-122"/>
                <a:ea typeface="微软雅黑" panose="020B0503020204020204" pitchFamily="34" charset="-122"/>
              </a:rPr>
              <a:t>7</a:t>
            </a:r>
            <a:r>
              <a:rPr lang="zh-CN" altLang="en-US" sz="1400" b="1">
                <a:solidFill>
                  <a:srgbClr val="323F4F"/>
                </a:solidFill>
                <a:latin typeface="微软雅黑" panose="020B0503020204020204" pitchFamily="34" charset="-122"/>
                <a:ea typeface="微软雅黑" panose="020B0503020204020204" pitchFamily="34" charset="-122"/>
              </a:rPr>
              <a:t>位子网号，因此网络号一共占</a:t>
            </a:r>
            <a:r>
              <a:rPr lang="en-US" altLang="zh-CN" sz="1400" b="1">
                <a:solidFill>
                  <a:srgbClr val="323F4F"/>
                </a:solidFill>
                <a:latin typeface="微软雅黑" panose="020B0503020204020204" pitchFamily="34" charset="-122"/>
                <a:ea typeface="微软雅黑" panose="020B0503020204020204" pitchFamily="34" charset="-122"/>
              </a:rPr>
              <a:t>23</a:t>
            </a:r>
            <a:r>
              <a:rPr lang="zh-CN" altLang="en-US" sz="1400" b="1">
                <a:solidFill>
                  <a:srgbClr val="323F4F"/>
                </a:solidFill>
                <a:latin typeface="微软雅黑" panose="020B0503020204020204" pitchFamily="34" charset="-122"/>
                <a:ea typeface="微软雅黑" panose="020B0503020204020204" pitchFamily="34" charset="-122"/>
              </a:rPr>
              <a:t>位，剩下</a:t>
            </a:r>
            <a:r>
              <a:rPr lang="en-US" altLang="zh-CN" sz="1400" b="1">
                <a:solidFill>
                  <a:srgbClr val="323F4F"/>
                </a:solidFill>
                <a:latin typeface="微软雅黑" panose="020B0503020204020204" pitchFamily="34" charset="-122"/>
                <a:ea typeface="微软雅黑" panose="020B0503020204020204" pitchFamily="34" charset="-122"/>
              </a:rPr>
              <a:t>9</a:t>
            </a:r>
            <a:r>
              <a:rPr lang="zh-CN" altLang="en-US" sz="1400" b="1">
                <a:solidFill>
                  <a:srgbClr val="323F4F"/>
                </a:solidFill>
                <a:latin typeface="微软雅黑" panose="020B0503020204020204" pitchFamily="34" charset="-122"/>
                <a:ea typeface="微软雅黑" panose="020B0503020204020204" pitchFamily="34" charset="-122"/>
              </a:rPr>
              <a:t>位作为主机号，可供分配的</a:t>
            </a:r>
            <a:r>
              <a:rPr lang="en-US" altLang="zh-CN" sz="1400" b="1">
                <a:solidFill>
                  <a:srgbClr val="323F4F"/>
                </a:solidFill>
                <a:latin typeface="微软雅黑" panose="020B0503020204020204" pitchFamily="34" charset="-122"/>
                <a:ea typeface="微软雅黑" panose="020B0503020204020204" pitchFamily="34" charset="-122"/>
              </a:rPr>
              <a:t>IP</a:t>
            </a:r>
            <a:r>
              <a:rPr lang="zh-CN" altLang="en-US" sz="1400" b="1">
                <a:solidFill>
                  <a:srgbClr val="323F4F"/>
                </a:solidFill>
                <a:latin typeface="微软雅黑" panose="020B0503020204020204" pitchFamily="34" charset="-122"/>
                <a:ea typeface="微软雅黑" panose="020B0503020204020204" pitchFamily="34" charset="-122"/>
              </a:rPr>
              <a:t>地址数为</a:t>
            </a:r>
            <a:r>
              <a:rPr lang="en-US" altLang="zh-CN" sz="1400" b="1">
                <a:solidFill>
                  <a:srgbClr val="323F4F"/>
                </a:solidFill>
                <a:latin typeface="微软雅黑" panose="020B0503020204020204" pitchFamily="34" charset="-122"/>
                <a:ea typeface="微软雅黑" panose="020B0503020204020204" pitchFamily="34" charset="-122"/>
              </a:rPr>
              <a:t>2^9-2=510</a:t>
            </a:r>
            <a:r>
              <a:rPr lang="zh-CN" altLang="en-US" sz="1400" b="1">
                <a:solidFill>
                  <a:srgbClr val="323F4F"/>
                </a:solidFill>
                <a:latin typeface="微软雅黑" panose="020B0503020204020204" pitchFamily="34" charset="-122"/>
                <a:ea typeface="微软雅黑" panose="020B0503020204020204" pitchFamily="34" charset="-122"/>
              </a:rPr>
              <a:t>。</a:t>
            </a:r>
            <a:endParaRPr lang="zh-CN" altLang="en-US" sz="1400"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sz="1400" b="1">
                <a:solidFill>
                  <a:srgbClr val="323F4F"/>
                </a:solidFill>
                <a:latin typeface="微软雅黑" panose="020B0503020204020204" pitchFamily="34" charset="-122"/>
                <a:ea typeface="微软雅黑" panose="020B0503020204020204" pitchFamily="34" charset="-122"/>
              </a:rPr>
              <a:t>2. </a:t>
            </a:r>
            <a:r>
              <a:rPr lang="zh-CN" altLang="en-US" sz="1400" b="1">
                <a:solidFill>
                  <a:srgbClr val="323F4F"/>
                </a:solidFill>
                <a:latin typeface="微软雅黑" panose="020B0503020204020204" pitchFamily="34" charset="-122"/>
                <a:ea typeface="微软雅黑" panose="020B0503020204020204" pitchFamily="34" charset="-122"/>
              </a:rPr>
              <a:t>从第</a:t>
            </a:r>
            <a:r>
              <a:rPr lang="en-US" altLang="zh-CN" sz="1400" b="1">
                <a:solidFill>
                  <a:srgbClr val="323F4F"/>
                </a:solidFill>
                <a:latin typeface="微软雅黑" panose="020B0503020204020204" pitchFamily="34" charset="-122"/>
                <a:ea typeface="微软雅黑" panose="020B0503020204020204" pitchFamily="34" charset="-122"/>
              </a:rPr>
              <a:t>21</a:t>
            </a:r>
            <a:r>
              <a:rPr lang="zh-CN" altLang="en-US" sz="1400" b="1">
                <a:solidFill>
                  <a:srgbClr val="323F4F"/>
                </a:solidFill>
                <a:latin typeface="微软雅黑" panose="020B0503020204020204" pitchFamily="34" charset="-122"/>
                <a:ea typeface="微软雅黑" panose="020B0503020204020204" pitchFamily="34" charset="-122"/>
              </a:rPr>
              <a:t>位开始进行子网划分：①</a:t>
            </a:r>
            <a:r>
              <a:rPr lang="en-US" altLang="zh-CN" sz="1400" b="1">
                <a:solidFill>
                  <a:srgbClr val="323F4F"/>
                </a:solidFill>
                <a:latin typeface="微软雅黑" panose="020B0503020204020204" pitchFamily="34" charset="-122"/>
                <a:ea typeface="微软雅黑" panose="020B0503020204020204" pitchFamily="34" charset="-122"/>
              </a:rPr>
              <a:t>0   /21   </a:t>
            </a:r>
            <a:r>
              <a:rPr lang="zh-CN" altLang="en-US" sz="1400" b="1">
                <a:solidFill>
                  <a:srgbClr val="323F4F"/>
                </a:solidFill>
                <a:latin typeface="微软雅黑" panose="020B0503020204020204" pitchFamily="34" charset="-122"/>
                <a:ea typeface="微软雅黑" panose="020B0503020204020204" pitchFamily="34" charset="-122"/>
              </a:rPr>
              <a:t>②</a:t>
            </a:r>
            <a:r>
              <a:rPr lang="en-US" altLang="zh-CN" sz="1400" b="1">
                <a:solidFill>
                  <a:srgbClr val="323F4F"/>
                </a:solidFill>
                <a:latin typeface="微软雅黑" panose="020B0503020204020204" pitchFamily="34" charset="-122"/>
                <a:ea typeface="微软雅黑" panose="020B0503020204020204" pitchFamily="34" charset="-122"/>
              </a:rPr>
              <a:t>1 0   /22   </a:t>
            </a:r>
            <a:r>
              <a:rPr lang="zh-CN" altLang="en-US" sz="1400" b="1">
                <a:solidFill>
                  <a:srgbClr val="323F4F"/>
                </a:solidFill>
                <a:latin typeface="微软雅黑" panose="020B0503020204020204" pitchFamily="34" charset="-122"/>
                <a:ea typeface="微软雅黑" panose="020B0503020204020204" pitchFamily="34" charset="-122"/>
              </a:rPr>
              <a:t>③</a:t>
            </a:r>
            <a:r>
              <a:rPr lang="en-US" altLang="zh-CN" sz="1400" b="1">
                <a:solidFill>
                  <a:srgbClr val="323F4F"/>
                </a:solidFill>
                <a:latin typeface="微软雅黑" panose="020B0503020204020204" pitchFamily="34" charset="-122"/>
                <a:ea typeface="微软雅黑" panose="020B0503020204020204" pitchFamily="34" charset="-122"/>
              </a:rPr>
              <a:t>1 1 0   /23   </a:t>
            </a:r>
            <a:r>
              <a:rPr lang="zh-CN" altLang="en-US" sz="1400" b="1">
                <a:solidFill>
                  <a:srgbClr val="323F4F"/>
                </a:solidFill>
                <a:latin typeface="微软雅黑" panose="020B0503020204020204" pitchFamily="34" charset="-122"/>
                <a:ea typeface="微软雅黑" panose="020B0503020204020204" pitchFamily="34" charset="-122"/>
              </a:rPr>
              <a:t>④</a:t>
            </a:r>
            <a:r>
              <a:rPr lang="en-US" altLang="zh-CN" sz="1400" b="1">
                <a:solidFill>
                  <a:srgbClr val="323F4F"/>
                </a:solidFill>
                <a:latin typeface="微软雅黑" panose="020B0503020204020204" pitchFamily="34" charset="-122"/>
                <a:ea typeface="微软雅黑" panose="020B0503020204020204" pitchFamily="34" charset="-122"/>
              </a:rPr>
              <a:t>1 1 1 0   /24   </a:t>
            </a:r>
            <a:r>
              <a:rPr lang="zh-CN" altLang="en-US" sz="1400" b="1">
                <a:solidFill>
                  <a:srgbClr val="323F4F"/>
                </a:solidFill>
                <a:latin typeface="微软雅黑" panose="020B0503020204020204" pitchFamily="34" charset="-122"/>
                <a:ea typeface="微软雅黑" panose="020B0503020204020204" pitchFamily="34" charset="-122"/>
              </a:rPr>
              <a:t>⑤</a:t>
            </a:r>
            <a:r>
              <a:rPr lang="en-US" altLang="zh-CN" sz="1400" b="1">
                <a:solidFill>
                  <a:srgbClr val="323F4F"/>
                </a:solidFill>
                <a:latin typeface="微软雅黑" panose="020B0503020204020204" pitchFamily="34" charset="-122"/>
                <a:ea typeface="微软雅黑" panose="020B0503020204020204" pitchFamily="34" charset="-122"/>
              </a:rPr>
              <a:t>1 1 1 1   /24</a:t>
            </a:r>
            <a:r>
              <a:rPr lang="zh-CN" altLang="en-US" sz="1400" b="1">
                <a:solidFill>
                  <a:srgbClr val="323F4F"/>
                </a:solidFill>
                <a:latin typeface="微软雅黑" panose="020B0503020204020204" pitchFamily="34" charset="-122"/>
                <a:ea typeface="微软雅黑" panose="020B0503020204020204" pitchFamily="34" charset="-122"/>
              </a:rPr>
              <a:t>，最小子网主机号剩</a:t>
            </a:r>
            <a:r>
              <a:rPr lang="en-US" altLang="zh-CN" sz="1400" b="1">
                <a:solidFill>
                  <a:srgbClr val="323F4F"/>
                </a:solidFill>
                <a:latin typeface="微软雅黑" panose="020B0503020204020204" pitchFamily="34" charset="-122"/>
                <a:ea typeface="微软雅黑" panose="020B0503020204020204" pitchFamily="34" charset="-122"/>
              </a:rPr>
              <a:t>8</a:t>
            </a:r>
            <a:r>
              <a:rPr lang="zh-CN" altLang="en-US" sz="1400" b="1">
                <a:solidFill>
                  <a:srgbClr val="323F4F"/>
                </a:solidFill>
                <a:latin typeface="微软雅黑" panose="020B0503020204020204" pitchFamily="34" charset="-122"/>
                <a:ea typeface="微软雅黑" panose="020B0503020204020204" pitchFamily="34" charset="-122"/>
              </a:rPr>
              <a:t>位，可分配的</a:t>
            </a:r>
            <a:r>
              <a:rPr lang="en-US" altLang="zh-CN" sz="1400" b="1">
                <a:solidFill>
                  <a:srgbClr val="323F4F"/>
                </a:solidFill>
                <a:latin typeface="微软雅黑" panose="020B0503020204020204" pitchFamily="34" charset="-122"/>
                <a:ea typeface="微软雅黑" panose="020B0503020204020204" pitchFamily="34" charset="-122"/>
              </a:rPr>
              <a:t>IP</a:t>
            </a:r>
            <a:r>
              <a:rPr lang="zh-CN" altLang="en-US" sz="1400" b="1">
                <a:solidFill>
                  <a:srgbClr val="323F4F"/>
                </a:solidFill>
                <a:latin typeface="微软雅黑" panose="020B0503020204020204" pitchFamily="34" charset="-122"/>
                <a:ea typeface="微软雅黑" panose="020B0503020204020204" pitchFamily="34" charset="-122"/>
              </a:rPr>
              <a:t>地址数为</a:t>
            </a:r>
            <a:r>
              <a:rPr lang="en-US" altLang="zh-CN" sz="1400" b="1">
                <a:solidFill>
                  <a:srgbClr val="323F4F"/>
                </a:solidFill>
                <a:latin typeface="微软雅黑" panose="020B0503020204020204" pitchFamily="34" charset="-122"/>
                <a:ea typeface="微软雅黑" panose="020B0503020204020204" pitchFamily="34" charset="-122"/>
              </a:rPr>
              <a:t>2^8-2=254</a:t>
            </a:r>
            <a:r>
              <a:rPr lang="zh-CN" altLang="en-US" sz="1400" b="1">
                <a:solidFill>
                  <a:srgbClr val="323F4F"/>
                </a:solidFill>
                <a:latin typeface="微软雅黑" panose="020B0503020204020204" pitchFamily="34" charset="-122"/>
                <a:ea typeface="微软雅黑" panose="020B0503020204020204" pitchFamily="34" charset="-122"/>
              </a:rPr>
              <a:t>。</a:t>
            </a:r>
            <a:endParaRPr lang="zh-CN" altLang="en-US" sz="1400" b="1">
              <a:solidFill>
                <a:srgbClr val="323F4F"/>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81990" y="5664200"/>
            <a:ext cx="752475" cy="306705"/>
          </a:xfrm>
          <a:prstGeom prst="rect">
            <a:avLst/>
          </a:prstGeom>
          <a:noFill/>
        </p:spPr>
        <p:txBody>
          <a:bodyPr wrap="square" rtlCol="0" anchor="t">
            <a:spAutoFit/>
          </a:bodyPr>
          <a:p>
            <a:r>
              <a:rPr lang="zh-CN" altLang="en-US" sz="1400" b="1">
                <a:solidFill>
                  <a:srgbClr val="323F4F"/>
                </a:solidFill>
                <a:latin typeface="微软雅黑" panose="020B0503020204020204" pitchFamily="34" charset="-122"/>
                <a:ea typeface="微软雅黑" panose="020B0503020204020204" pitchFamily="34" charset="-122"/>
                <a:sym typeface="+mn-ea"/>
              </a:rPr>
              <a:t>思路：</a:t>
            </a:r>
            <a:endParaRPr lang="zh-CN" altLang="en-US" sz="1400" b="1">
              <a:solidFill>
                <a:srgbClr val="323F4F"/>
              </a:solidFill>
              <a:latin typeface="微软雅黑" panose="020B0503020204020204" pitchFamily="34" charset="-122"/>
              <a:ea typeface="微软雅黑" panose="020B0503020204020204" pitchFamily="34" charset="-122"/>
              <a:sym typeface="+mn-ea"/>
            </a:endParaRPr>
          </a:p>
        </p:txBody>
      </p:sp>
      <p:sp>
        <p:nvSpPr>
          <p:cNvPr id="31" name="文本框 30"/>
          <p:cNvSpPr txBox="1"/>
          <p:nvPr/>
        </p:nvSpPr>
        <p:spPr>
          <a:xfrm>
            <a:off x="2656840" y="4039235"/>
            <a:ext cx="403860" cy="311785"/>
          </a:xfrm>
          <a:prstGeom prst="rect">
            <a:avLst/>
          </a:prstGeom>
          <a:noFill/>
        </p:spPr>
        <p:txBody>
          <a:bodyPr wrap="square" rtlCol="0" anchor="t">
            <a:noAutofit/>
          </a:bodyPr>
          <a:p>
            <a:r>
              <a:rPr lang="en-US" altLang="zh-CN" sz="1200" b="1">
                <a:solidFill>
                  <a:srgbClr val="FF0000"/>
                </a:solidFill>
                <a:latin typeface="微软雅黑" panose="020B0503020204020204" pitchFamily="34" charset="-122"/>
                <a:ea typeface="微软雅黑" panose="020B0503020204020204" pitchFamily="34" charset="-122"/>
                <a:sym typeface="+mn-ea"/>
              </a:rPr>
              <a:t>C</a:t>
            </a:r>
            <a:r>
              <a:rPr lang="en-US" altLang="zh-CN" sz="1600" b="1">
                <a:solidFill>
                  <a:srgbClr val="323F4F"/>
                </a:solidFill>
                <a:latin typeface="微软雅黑" panose="020B0503020204020204" pitchFamily="34" charset="-122"/>
                <a:ea typeface="微软雅黑" panose="020B0503020204020204" pitchFamily="34" charset="-122"/>
                <a:sym typeface="+mn-ea"/>
              </a:rPr>
              <a:t> </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33" name="文本框 32"/>
          <p:cNvSpPr txBox="1"/>
          <p:nvPr/>
        </p:nvSpPr>
        <p:spPr>
          <a:xfrm>
            <a:off x="8311515" y="3998595"/>
            <a:ext cx="1203960" cy="337185"/>
          </a:xfrm>
          <a:prstGeom prst="rect">
            <a:avLst/>
          </a:prstGeom>
          <a:noFill/>
        </p:spPr>
        <p:txBody>
          <a:bodyPr wrap="square" rtlCol="0" anchor="t">
            <a:spAutoFit/>
          </a:bodyPr>
          <a:p>
            <a:r>
              <a:rPr lang="en-US" altLang="zh-CN" sz="1600" b="1">
                <a:solidFill>
                  <a:srgbClr val="323F4F"/>
                </a:solidFill>
                <a:latin typeface="微软雅黑" panose="020B0503020204020204" pitchFamily="34" charset="-122"/>
                <a:ea typeface="微软雅黑" panose="020B0503020204020204" pitchFamily="34" charset="-122"/>
                <a:sym typeface="+mn-ea"/>
              </a:rPr>
              <a:t>“</a:t>
            </a:r>
            <a:r>
              <a:rPr lang="zh-CN" altLang="en-US" sz="1600" b="1">
                <a:solidFill>
                  <a:srgbClr val="323F4F"/>
                </a:solidFill>
                <a:latin typeface="微软雅黑" panose="020B0503020204020204" pitchFamily="34" charset="-122"/>
                <a:ea typeface="微软雅黑" panose="020B0503020204020204" pitchFamily="34" charset="-122"/>
                <a:sym typeface="+mn-ea"/>
              </a:rPr>
              <a:t>切蛋糕</a:t>
            </a:r>
            <a:r>
              <a:rPr lang="en-US" altLang="zh-CN" sz="1600" b="1">
                <a:solidFill>
                  <a:srgbClr val="323F4F"/>
                </a:solidFill>
                <a:latin typeface="微软雅黑" panose="020B0503020204020204" pitchFamily="34" charset="-122"/>
                <a:ea typeface="微软雅黑" panose="020B0503020204020204" pitchFamily="34" charset="-122"/>
                <a:sym typeface="+mn-ea"/>
              </a:rPr>
              <a:t>”</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34" name="椭圆 33"/>
          <p:cNvSpPr/>
          <p:nvPr/>
        </p:nvSpPr>
        <p:spPr>
          <a:xfrm>
            <a:off x="8047355" y="4458335"/>
            <a:ext cx="731520" cy="76327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9133205" y="4457700"/>
            <a:ext cx="730250" cy="76327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连接符 36"/>
          <p:cNvCxnSpPr>
            <a:stCxn id="34" idx="0"/>
            <a:endCxn id="34" idx="4"/>
          </p:cNvCxnSpPr>
          <p:nvPr/>
        </p:nvCxnSpPr>
        <p:spPr>
          <a:xfrm>
            <a:off x="8413115" y="4458335"/>
            <a:ext cx="0" cy="7632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2"/>
            <a:endCxn id="34" idx="6"/>
          </p:cNvCxnSpPr>
          <p:nvPr/>
        </p:nvCxnSpPr>
        <p:spPr>
          <a:xfrm>
            <a:off x="8047355" y="4839970"/>
            <a:ext cx="7315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5" idx="4"/>
            <a:endCxn id="35" idx="0"/>
          </p:cNvCxnSpPr>
          <p:nvPr/>
        </p:nvCxnSpPr>
        <p:spPr>
          <a:xfrm flipV="1">
            <a:off x="9498330" y="4457700"/>
            <a:ext cx="0" cy="7632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5" idx="6"/>
          </p:cNvCxnSpPr>
          <p:nvPr/>
        </p:nvCxnSpPr>
        <p:spPr>
          <a:xfrm flipH="1" flipV="1">
            <a:off x="9504045" y="4833620"/>
            <a:ext cx="359410" cy="571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5" idx="7"/>
          </p:cNvCxnSpPr>
          <p:nvPr/>
        </p:nvCxnSpPr>
        <p:spPr>
          <a:xfrm flipH="1">
            <a:off x="9507855" y="4569460"/>
            <a:ext cx="248920" cy="25908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45" name="图片 44"/>
          <p:cNvPicPr>
            <a:picLocks noChangeAspect="1"/>
          </p:cNvPicPr>
          <p:nvPr/>
        </p:nvPicPr>
        <p:blipFill>
          <a:blip r:embed="rId11"/>
          <a:stretch>
            <a:fillRect/>
          </a:stretch>
        </p:blipFill>
        <p:spPr>
          <a:xfrm>
            <a:off x="1125220" y="4784090"/>
            <a:ext cx="5459095" cy="692150"/>
          </a:xfrm>
          <a:prstGeom prst="rect">
            <a:avLst/>
          </a:prstGeom>
        </p:spPr>
      </p:pic>
      <p:sp>
        <p:nvSpPr>
          <p:cNvPr id="46" name="矩形 45"/>
          <p:cNvSpPr/>
          <p:nvPr/>
        </p:nvSpPr>
        <p:spPr>
          <a:xfrm>
            <a:off x="1072515" y="4760595"/>
            <a:ext cx="5563870" cy="80073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云形 47"/>
          <p:cNvSpPr/>
          <p:nvPr/>
        </p:nvSpPr>
        <p:spPr>
          <a:xfrm>
            <a:off x="7260590" y="3796665"/>
            <a:ext cx="3670935" cy="1775460"/>
          </a:xfrm>
          <a:prstGeom prst="cloud">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765300" y="4979670"/>
            <a:ext cx="403860" cy="345440"/>
          </a:xfrm>
          <a:prstGeom prst="rect">
            <a:avLst/>
          </a:prstGeom>
          <a:noFill/>
        </p:spPr>
        <p:txBody>
          <a:bodyPr wrap="square" rtlCol="0" anchor="t">
            <a:noAutofit/>
          </a:bodyPr>
          <a:p>
            <a:r>
              <a:rPr lang="en-US" sz="1200" b="1">
                <a:solidFill>
                  <a:srgbClr val="FF0000"/>
                </a:solidFill>
                <a:latin typeface="微软雅黑" panose="020B0503020204020204" pitchFamily="34" charset="-122"/>
                <a:ea typeface="微软雅黑" panose="020B0503020204020204" pitchFamily="34" charset="-122"/>
                <a:sym typeface="+mn-ea"/>
              </a:rPr>
              <a:t>B</a:t>
            </a:r>
            <a:endParaRPr lang="en-US" sz="1200" b="1">
              <a:solidFill>
                <a:srgbClr val="323F4F"/>
              </a:solidFill>
              <a:latin typeface="微软雅黑" panose="020B0503020204020204" pitchFamily="34" charset="-122"/>
              <a:ea typeface="微软雅黑" panose="020B0503020204020204" pitchFamily="34" charset="-122"/>
              <a:sym typeface="+mn-ea"/>
            </a:endParaRPr>
          </a:p>
        </p:txBody>
      </p:sp>
      <p:sp>
        <p:nvSpPr>
          <p:cNvPr id="2" name="文本框 1"/>
          <p:cNvSpPr txBox="1"/>
          <p:nvPr>
            <p:custDataLst>
              <p:tags r:id="rId12"/>
            </p:custDataLst>
          </p:nvPr>
        </p:nvSpPr>
        <p:spPr>
          <a:xfrm>
            <a:off x="5547995" y="1643380"/>
            <a:ext cx="403860" cy="311785"/>
          </a:xfrm>
          <a:prstGeom prst="rect">
            <a:avLst/>
          </a:prstGeom>
          <a:noFill/>
        </p:spPr>
        <p:txBody>
          <a:bodyPr wrap="square" rtlCol="0" anchor="t">
            <a:noAutofit/>
          </a:bodyPr>
          <a:p>
            <a:r>
              <a:rPr lang="en-US" altLang="zh-CN" sz="1200" b="1">
                <a:solidFill>
                  <a:srgbClr val="FF0000"/>
                </a:solidFill>
                <a:latin typeface="微软雅黑" panose="020B0503020204020204" pitchFamily="34" charset="-122"/>
                <a:ea typeface="微软雅黑" panose="020B0503020204020204" pitchFamily="34" charset="-122"/>
                <a:sym typeface="+mn-ea"/>
              </a:rPr>
              <a:t>D</a:t>
            </a:r>
            <a:r>
              <a:rPr lang="en-US" altLang="zh-CN" sz="1600" b="1">
                <a:solidFill>
                  <a:srgbClr val="323F4F"/>
                </a:solidFill>
                <a:latin typeface="微软雅黑" panose="020B0503020204020204" pitchFamily="34" charset="-122"/>
                <a:ea typeface="微软雅黑" panose="020B0503020204020204" pitchFamily="34" charset="-122"/>
                <a:sym typeface="+mn-ea"/>
              </a:rPr>
              <a:t> </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p:bldP spid="30" grpId="0"/>
      <p:bldP spid="31" grpId="0"/>
      <p:bldP spid="33" grpId="0"/>
      <p:bldP spid="34" grpId="0" animBg="1"/>
      <p:bldP spid="35" grpId="0" animBg="1"/>
      <p:bldP spid="46" grpId="0" animBg="1"/>
      <p:bldP spid="48" grpId="0" animBg="1"/>
      <p:bldP spid="7" grpId="0"/>
      <p:bldP spid="27" grpId="1" animBg="1"/>
      <p:bldP spid="29" grpId="1"/>
      <p:bldP spid="30" grpId="1"/>
      <p:bldP spid="31" grpId="1"/>
      <p:bldP spid="33" grpId="1"/>
      <p:bldP spid="34" grpId="1" animBg="1"/>
      <p:bldP spid="35" grpId="1" animBg="1"/>
      <p:bldP spid="46" grpId="1" animBg="1"/>
      <p:bldP spid="48" grpId="1" animBg="1"/>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04875" y="1212850"/>
            <a:ext cx="10052050" cy="1445260"/>
          </a:xfrm>
          <a:prstGeom prst="rect">
            <a:avLst/>
          </a:prstGeom>
          <a:noFill/>
        </p:spPr>
        <p:txBody>
          <a:bodyPr wrap="square" rtlCol="0">
            <a:noAutofit/>
          </a:bodyPr>
          <a:lstStyle/>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rPr>
              <a:t>每个路由器都有一个路由表，对于到来的</a:t>
            </a:r>
            <a:r>
              <a:rPr lang="en-US" altLang="zh-CN" sz="1600" b="1">
                <a:solidFill>
                  <a:srgbClr val="323F4F"/>
                </a:solidFill>
                <a:latin typeface="微软雅黑" panose="020B0503020204020204" pitchFamily="34" charset="-122"/>
                <a:ea typeface="微软雅黑" panose="020B0503020204020204" pitchFamily="34" charset="-122"/>
              </a:rPr>
              <a:t>IP</a:t>
            </a:r>
            <a:r>
              <a:rPr lang="zh-CN" altLang="en-US" sz="1600" b="1">
                <a:solidFill>
                  <a:srgbClr val="323F4F"/>
                </a:solidFill>
                <a:latin typeface="微软雅黑" panose="020B0503020204020204" pitchFamily="34" charset="-122"/>
                <a:ea typeface="微软雅黑" panose="020B0503020204020204" pitchFamily="34" charset="-122"/>
              </a:rPr>
              <a:t>数据报，路由器通过查询路由表来决定向哪个方向进行转发。对于采用了</a:t>
            </a:r>
            <a:r>
              <a:rPr lang="en-US" altLang="zh-CN" sz="1600" b="1">
                <a:solidFill>
                  <a:srgbClr val="323F4F"/>
                </a:solidFill>
                <a:latin typeface="微软雅黑" panose="020B0503020204020204" pitchFamily="34" charset="-122"/>
                <a:ea typeface="微软雅黑" panose="020B0503020204020204" pitchFamily="34" charset="-122"/>
              </a:rPr>
              <a:t>CIDR</a:t>
            </a:r>
            <a:r>
              <a:rPr lang="zh-CN" altLang="en-US" sz="1600" b="1">
                <a:solidFill>
                  <a:srgbClr val="323F4F"/>
                </a:solidFill>
                <a:latin typeface="微软雅黑" panose="020B0503020204020204" pitchFamily="34" charset="-122"/>
                <a:ea typeface="微软雅黑" panose="020B0503020204020204" pitchFamily="34" charset="-122"/>
              </a:rPr>
              <a:t>中路由聚集技术的路由表，可能有多个</a:t>
            </a:r>
            <a:r>
              <a:rPr lang="en-US" altLang="zh-CN" sz="1600" b="1">
                <a:solidFill>
                  <a:srgbClr val="323F4F"/>
                </a:solidFill>
                <a:latin typeface="微软雅黑" panose="020B0503020204020204" pitchFamily="34" charset="-122"/>
                <a:ea typeface="微软雅黑" panose="020B0503020204020204" pitchFamily="34" charset="-122"/>
              </a:rPr>
              <a:t>CIDR</a:t>
            </a:r>
            <a:r>
              <a:rPr lang="zh-CN" altLang="en-US" sz="1600" b="1">
                <a:solidFill>
                  <a:srgbClr val="323F4F"/>
                </a:solidFill>
                <a:latin typeface="微软雅黑" panose="020B0503020204020204" pitchFamily="34" charset="-122"/>
                <a:ea typeface="微软雅黑" panose="020B0503020204020204" pitchFamily="34" charset="-122"/>
              </a:rPr>
              <a:t>地址块相重叠，路由器采取</a:t>
            </a:r>
            <a:r>
              <a:rPr lang="zh-CN" altLang="en-US" sz="1600" b="1">
                <a:solidFill>
                  <a:srgbClr val="FF0000"/>
                </a:solidFill>
                <a:latin typeface="微软雅黑" panose="020B0503020204020204" pitchFamily="34" charset="-122"/>
                <a:ea typeface="微软雅黑" panose="020B0503020204020204" pitchFamily="34" charset="-122"/>
              </a:rPr>
              <a:t>最长前缀匹配原则</a:t>
            </a:r>
            <a:r>
              <a:rPr lang="zh-CN" altLang="en-US" sz="1600" b="1">
                <a:solidFill>
                  <a:srgbClr val="323F4F"/>
                </a:solidFill>
                <a:latin typeface="微软雅黑" panose="020B0503020204020204" pitchFamily="34" charset="-122"/>
                <a:ea typeface="微软雅黑" panose="020B0503020204020204" pitchFamily="34" charset="-122"/>
              </a:rPr>
              <a:t>，根据能够匹配的</a:t>
            </a:r>
            <a:r>
              <a:rPr lang="en-US" altLang="zh-CN" sz="1600" b="1">
                <a:solidFill>
                  <a:srgbClr val="323F4F"/>
                </a:solidFill>
                <a:latin typeface="微软雅黑" panose="020B0503020204020204" pitchFamily="34" charset="-122"/>
                <a:ea typeface="微软雅黑" panose="020B0503020204020204" pitchFamily="34" charset="-122"/>
              </a:rPr>
              <a:t>IP</a:t>
            </a:r>
            <a:r>
              <a:rPr lang="zh-CN" altLang="en-US" sz="1600" b="1">
                <a:solidFill>
                  <a:srgbClr val="323F4F"/>
                </a:solidFill>
                <a:latin typeface="微软雅黑" panose="020B0503020204020204" pitchFamily="34" charset="-122"/>
                <a:ea typeface="微软雅黑" panose="020B0503020204020204" pitchFamily="34" charset="-122"/>
              </a:rPr>
              <a:t>的网络前缀最长的表项决定下一跳。</a:t>
            </a:r>
            <a:endParaRPr lang="zh-CN" altLang="en-US" sz="1600" b="1">
              <a:solidFill>
                <a:srgbClr val="323F4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06425" y="352425"/>
            <a:ext cx="580961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1.4 </a:t>
            </a:r>
            <a:r>
              <a:rPr lang="zh-CN" altLang="en-US" sz="2800" b="1" dirty="0">
                <a:solidFill>
                  <a:schemeClr val="accent1"/>
                </a:solidFill>
                <a:latin typeface="Times New Roman" panose="02020603050405020304" charset="0"/>
                <a:ea typeface="微软雅黑" panose="020B0503020204020204" pitchFamily="34" charset="-122"/>
              </a:rPr>
              <a:t>网络层</a:t>
            </a:r>
            <a:r>
              <a:rPr lang="en-US" altLang="zh-CN" sz="2800" b="1" dirty="0">
                <a:solidFill>
                  <a:schemeClr val="accent1"/>
                </a:solidFill>
                <a:latin typeface="Times New Roman" panose="02020603050405020304" charset="0"/>
                <a:ea typeface="微软雅黑" panose="020B0503020204020204" pitchFamily="34" charset="-122"/>
              </a:rPr>
              <a:t>——</a:t>
            </a:r>
            <a:r>
              <a:rPr lang="zh-CN" sz="2800" b="1" dirty="0">
                <a:solidFill>
                  <a:schemeClr val="accent1"/>
                </a:solidFill>
                <a:latin typeface="Times New Roman" panose="02020603050405020304" charset="0"/>
                <a:ea typeface="微软雅黑" panose="020B0503020204020204" pitchFamily="34" charset="-122"/>
              </a:rPr>
              <a:t>路由与路由表匹配</a:t>
            </a:r>
            <a:endParaRPr lang="zh-CN" sz="2800" b="1" dirty="0">
              <a:solidFill>
                <a:schemeClr val="accent1"/>
              </a:solidFill>
              <a:latin typeface="Times New Roman" panose="02020603050405020304" charset="0"/>
              <a:ea typeface="微软雅黑" panose="020B0503020204020204" pitchFamily="34" charset="-122"/>
            </a:endParaRPr>
          </a:p>
        </p:txBody>
      </p:sp>
      <p:pic>
        <p:nvPicPr>
          <p:cNvPr id="4" name="图片 3"/>
          <p:cNvPicPr>
            <a:picLocks noChangeAspect="1"/>
          </p:cNvPicPr>
          <p:nvPr>
            <p:custDataLst>
              <p:tags r:id="rId1"/>
            </p:custDataLst>
          </p:nvPr>
        </p:nvPicPr>
        <p:blipFill>
          <a:blip r:embed="rId2"/>
          <a:stretch>
            <a:fillRect/>
          </a:stretch>
        </p:blipFill>
        <p:spPr>
          <a:xfrm>
            <a:off x="1116330" y="2738120"/>
            <a:ext cx="5071110" cy="1663700"/>
          </a:xfrm>
          <a:prstGeom prst="rect">
            <a:avLst/>
          </a:prstGeom>
        </p:spPr>
      </p:pic>
      <p:sp>
        <p:nvSpPr>
          <p:cNvPr id="6" name="矩形 5"/>
          <p:cNvSpPr/>
          <p:nvPr>
            <p:custDataLst>
              <p:tags r:id="rId3"/>
            </p:custDataLst>
          </p:nvPr>
        </p:nvSpPr>
        <p:spPr>
          <a:xfrm>
            <a:off x="1071880" y="2658110"/>
            <a:ext cx="5243830" cy="184785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6607175" y="3046095"/>
            <a:ext cx="4721860" cy="337185"/>
          </a:xfrm>
          <a:prstGeom prst="rect">
            <a:avLst/>
          </a:prstGeom>
          <a:noFill/>
        </p:spPr>
        <p:txBody>
          <a:bodyPr wrap="square" rtlCol="0" anchor="t">
            <a:spAutoFit/>
          </a:bodyPr>
          <a:p>
            <a:r>
              <a:rPr lang="en-US" sz="1600" b="1">
                <a:solidFill>
                  <a:srgbClr val="323F4F"/>
                </a:solidFill>
                <a:latin typeface="微软雅黑" panose="020B0503020204020204" pitchFamily="34" charset="-122"/>
                <a:ea typeface="微软雅黑" panose="020B0503020204020204" pitchFamily="34" charset="-122"/>
                <a:sym typeface="+mn-ea"/>
              </a:rPr>
              <a:t>40.5:         [0 0 1 0 0 1 0 0].[0 0 0 0 0 1 0 1]</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cxnSp>
        <p:nvCxnSpPr>
          <p:cNvPr id="22" name="直接连接符 21"/>
          <p:cNvCxnSpPr/>
          <p:nvPr>
            <p:custDataLst>
              <p:tags r:id="rId4"/>
            </p:custDataLst>
          </p:nvPr>
        </p:nvCxnSpPr>
        <p:spPr>
          <a:xfrm>
            <a:off x="9074785" y="3039110"/>
            <a:ext cx="1270" cy="896620"/>
          </a:xfrm>
          <a:prstGeom prst="line">
            <a:avLst/>
          </a:prstGeom>
          <a:ln w="2857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5"/>
            </p:custDataLst>
          </p:nvPr>
        </p:nvCxnSpPr>
        <p:spPr>
          <a:xfrm>
            <a:off x="9616440" y="3039110"/>
            <a:ext cx="1270" cy="896620"/>
          </a:xfrm>
          <a:prstGeom prst="line">
            <a:avLst/>
          </a:prstGeom>
          <a:ln w="2857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6"/>
            </p:custDataLst>
          </p:nvPr>
        </p:nvCxnSpPr>
        <p:spPr>
          <a:xfrm>
            <a:off x="9989820" y="3039110"/>
            <a:ext cx="1270" cy="896620"/>
          </a:xfrm>
          <a:prstGeom prst="line">
            <a:avLst/>
          </a:prstGeom>
          <a:ln w="2857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custDataLst>
              <p:tags r:id="rId7"/>
            </p:custDataLst>
          </p:nvPr>
        </p:nvSpPr>
        <p:spPr>
          <a:xfrm>
            <a:off x="6607175" y="3475990"/>
            <a:ext cx="4721860" cy="337185"/>
          </a:xfrm>
          <a:prstGeom prst="rect">
            <a:avLst/>
          </a:prstGeom>
          <a:noFill/>
        </p:spPr>
        <p:txBody>
          <a:bodyPr wrap="square" rtlCol="0" anchor="t">
            <a:spAutoFit/>
          </a:bodyPr>
          <a:p>
            <a:r>
              <a:rPr lang="en-US" sz="1600" b="1">
                <a:solidFill>
                  <a:srgbClr val="323F4F"/>
                </a:solidFill>
                <a:latin typeface="微软雅黑" panose="020B0503020204020204" pitchFamily="34" charset="-122"/>
                <a:ea typeface="微软雅黑" panose="020B0503020204020204" pitchFamily="34" charset="-122"/>
                <a:sym typeface="+mn-ea"/>
              </a:rPr>
              <a:t>40.0:         [0 0 1 0 0 1 0 0].[0 0 0 0 0 0 0 0]</a:t>
            </a:r>
            <a:endParaRPr lang="zh-CN" altLang="en-US" sz="1600" b="1">
              <a:solidFill>
                <a:srgbClr val="323F4F"/>
              </a:solidFill>
              <a:latin typeface="微软雅黑" panose="020B0503020204020204" pitchFamily="34" charset="-122"/>
              <a:ea typeface="微软雅黑" panose="020B0503020204020204" pitchFamily="34" charset="-122"/>
              <a:sym typeface="+mn-ea"/>
            </a:endParaRPr>
          </a:p>
        </p:txBody>
      </p:sp>
      <p:sp>
        <p:nvSpPr>
          <p:cNvPr id="30" name="文本框 29"/>
          <p:cNvSpPr txBox="1"/>
          <p:nvPr>
            <p:custDataLst>
              <p:tags r:id="rId8"/>
            </p:custDataLst>
          </p:nvPr>
        </p:nvSpPr>
        <p:spPr>
          <a:xfrm>
            <a:off x="8863330" y="2646680"/>
            <a:ext cx="47371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23</a:t>
            </a:r>
            <a:endParaRPr lang="zh-CN" altLang="en-US" sz="1400" b="1">
              <a:solidFill>
                <a:srgbClr val="323F4F"/>
              </a:solidFill>
              <a:latin typeface="微软雅黑" panose="020B0503020204020204" pitchFamily="34" charset="-122"/>
              <a:ea typeface="微软雅黑" panose="020B0503020204020204" pitchFamily="34" charset="-122"/>
              <a:sym typeface="+mn-ea"/>
            </a:endParaRPr>
          </a:p>
        </p:txBody>
      </p:sp>
      <p:sp>
        <p:nvSpPr>
          <p:cNvPr id="20" name="文本框 19"/>
          <p:cNvSpPr txBox="1"/>
          <p:nvPr>
            <p:custDataLst>
              <p:tags r:id="rId9"/>
            </p:custDataLst>
          </p:nvPr>
        </p:nvSpPr>
        <p:spPr>
          <a:xfrm>
            <a:off x="9409430" y="2646680"/>
            <a:ext cx="44831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25</a:t>
            </a:r>
            <a:endParaRPr lang="zh-CN" altLang="en-US" sz="1400" b="1">
              <a:solidFill>
                <a:srgbClr val="323F4F"/>
              </a:solidFill>
              <a:latin typeface="微软雅黑" panose="020B0503020204020204" pitchFamily="34" charset="-122"/>
              <a:ea typeface="微软雅黑" panose="020B0503020204020204" pitchFamily="34" charset="-122"/>
              <a:sym typeface="+mn-ea"/>
            </a:endParaRPr>
          </a:p>
        </p:txBody>
      </p:sp>
      <p:sp>
        <p:nvSpPr>
          <p:cNvPr id="21" name="文本框 20"/>
          <p:cNvSpPr txBox="1"/>
          <p:nvPr>
            <p:custDataLst>
              <p:tags r:id="rId10"/>
            </p:custDataLst>
          </p:nvPr>
        </p:nvSpPr>
        <p:spPr>
          <a:xfrm>
            <a:off x="9766300" y="2638425"/>
            <a:ext cx="44831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27</a:t>
            </a:r>
            <a:endParaRPr lang="zh-CN" altLang="en-US" sz="1400" b="1">
              <a:solidFill>
                <a:srgbClr val="323F4F"/>
              </a:solidFill>
              <a:latin typeface="微软雅黑" panose="020B0503020204020204" pitchFamily="34" charset="-122"/>
              <a:ea typeface="微软雅黑" panose="020B0503020204020204" pitchFamily="34" charset="-122"/>
              <a:sym typeface="+mn-ea"/>
            </a:endParaRPr>
          </a:p>
        </p:txBody>
      </p:sp>
      <p:pic>
        <p:nvPicPr>
          <p:cNvPr id="23" name="图片 22"/>
          <p:cNvPicPr>
            <a:picLocks noChangeAspect="1"/>
          </p:cNvPicPr>
          <p:nvPr/>
        </p:nvPicPr>
        <p:blipFill>
          <a:blip r:embed="rId11"/>
          <a:stretch>
            <a:fillRect/>
          </a:stretch>
        </p:blipFill>
        <p:spPr>
          <a:xfrm>
            <a:off x="1116330" y="4693920"/>
            <a:ext cx="5055870" cy="1950085"/>
          </a:xfrm>
          <a:prstGeom prst="rect">
            <a:avLst/>
          </a:prstGeom>
        </p:spPr>
      </p:pic>
      <p:sp>
        <p:nvSpPr>
          <p:cNvPr id="31" name="文本框 30"/>
          <p:cNvSpPr txBox="1"/>
          <p:nvPr>
            <p:custDataLst>
              <p:tags r:id="rId12"/>
            </p:custDataLst>
          </p:nvPr>
        </p:nvSpPr>
        <p:spPr>
          <a:xfrm>
            <a:off x="3395345" y="4177665"/>
            <a:ext cx="403860" cy="311785"/>
          </a:xfrm>
          <a:prstGeom prst="rect">
            <a:avLst/>
          </a:prstGeom>
          <a:noFill/>
        </p:spPr>
        <p:txBody>
          <a:bodyPr wrap="square" rtlCol="0" anchor="t">
            <a:noAutofit/>
          </a:bodyPr>
          <a:p>
            <a:r>
              <a:rPr lang="en-US" altLang="zh-CN" sz="1600" b="1">
                <a:solidFill>
                  <a:srgbClr val="FF0000"/>
                </a:solidFill>
                <a:latin typeface="微软雅黑" panose="020B0503020204020204" pitchFamily="34" charset="-122"/>
                <a:ea typeface="微软雅黑" panose="020B0503020204020204" pitchFamily="34" charset="-122"/>
                <a:sym typeface="+mn-ea"/>
              </a:rPr>
              <a:t>√</a:t>
            </a:r>
            <a:r>
              <a:rPr lang="en-US" altLang="zh-CN" sz="1600" b="1">
                <a:solidFill>
                  <a:srgbClr val="323F4F"/>
                </a:solidFill>
                <a:latin typeface="微软雅黑" panose="020B0503020204020204" pitchFamily="34" charset="-122"/>
                <a:ea typeface="微软雅黑" panose="020B0503020204020204" pitchFamily="34" charset="-122"/>
                <a:sym typeface="+mn-ea"/>
              </a:rPr>
              <a:t> </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24" name="矩形 23"/>
          <p:cNvSpPr/>
          <p:nvPr/>
        </p:nvSpPr>
        <p:spPr>
          <a:xfrm>
            <a:off x="1071880" y="4632960"/>
            <a:ext cx="5243830" cy="208216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6511290" y="4598670"/>
            <a:ext cx="5226050" cy="862965"/>
          </a:xfrm>
          <a:prstGeom prst="rect">
            <a:avLst/>
          </a:prstGeom>
          <a:noFill/>
        </p:spPr>
        <p:txBody>
          <a:bodyPr wrap="square" rtlCol="0" anchor="t">
            <a:noAutofit/>
          </a:bodyPr>
          <a:p>
            <a:r>
              <a:rPr lang="en-US" sz="1600" b="1">
                <a:solidFill>
                  <a:srgbClr val="323F4F"/>
                </a:solidFill>
                <a:latin typeface="微软雅黑" panose="020B0503020204020204" pitchFamily="34" charset="-122"/>
                <a:ea typeface="微软雅黑" panose="020B0503020204020204" pitchFamily="34" charset="-122"/>
                <a:sym typeface="+mn-ea"/>
              </a:rPr>
              <a:t>1. </a:t>
            </a:r>
            <a:r>
              <a:rPr lang="en-US" sz="1600" b="1">
                <a:solidFill>
                  <a:srgbClr val="FF0000"/>
                </a:solidFill>
                <a:effectLst/>
                <a:latin typeface="微软雅黑" panose="020B0503020204020204" pitchFamily="34" charset="-122"/>
                <a:ea typeface="微软雅黑" panose="020B0503020204020204" pitchFamily="34" charset="-122"/>
                <a:sym typeface="+mn-ea"/>
              </a:rPr>
              <a:t>55.32:      [0 0 1 1 0 1 1 1].[0 0 1 0 0 0 0 0]</a:t>
            </a:r>
            <a:endParaRPr lang="en-US" sz="1600" b="1">
              <a:solidFill>
                <a:srgbClr val="FF0000"/>
              </a:solidFill>
              <a:effectLst/>
              <a:latin typeface="微软雅黑" panose="020B0503020204020204" pitchFamily="34" charset="-122"/>
              <a:ea typeface="微软雅黑" panose="020B0503020204020204" pitchFamily="34" charset="-122"/>
              <a:sym typeface="+mn-ea"/>
            </a:endParaRPr>
          </a:p>
          <a:p>
            <a:r>
              <a:rPr lang="en-US" altLang="zh-CN" sz="1600" b="1">
                <a:solidFill>
                  <a:srgbClr val="323F4F"/>
                </a:solidFill>
                <a:latin typeface="微软雅黑" panose="020B0503020204020204" pitchFamily="34" charset="-122"/>
                <a:ea typeface="微软雅黑" panose="020B0503020204020204" pitchFamily="34" charset="-122"/>
                <a:sym typeface="+mn-ea"/>
              </a:rPr>
              <a:t>    55.33:      [0 0 1 1 0 1 1 1].[0 0 1 0 0 0 0 1]   -&gt;C</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a:p>
            <a:r>
              <a:rPr lang="en-US" altLang="zh-CN" sz="1600" b="1">
                <a:solidFill>
                  <a:srgbClr val="323F4F"/>
                </a:solidFill>
                <a:latin typeface="微软雅黑" panose="020B0503020204020204" pitchFamily="34" charset="-122"/>
                <a:ea typeface="微软雅黑" panose="020B0503020204020204" pitchFamily="34" charset="-122"/>
                <a:sym typeface="+mn-ea"/>
              </a:rPr>
              <a:t>    55.38:      [0 0 1 1 0 1 1 1].[0 0 1 0 0 1 1 0]   -&gt;B</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cxnSp>
        <p:nvCxnSpPr>
          <p:cNvPr id="26" name="直接连接符 25"/>
          <p:cNvCxnSpPr/>
          <p:nvPr/>
        </p:nvCxnSpPr>
        <p:spPr>
          <a:xfrm>
            <a:off x="10255885" y="4567555"/>
            <a:ext cx="1270" cy="896620"/>
          </a:xfrm>
          <a:prstGeom prst="line">
            <a:avLst/>
          </a:prstGeom>
          <a:ln w="2857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622280" y="4575175"/>
            <a:ext cx="1270" cy="896620"/>
          </a:xfrm>
          <a:prstGeom prst="line">
            <a:avLst/>
          </a:prstGeom>
          <a:ln w="2857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060305" y="4326255"/>
            <a:ext cx="44831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28</a:t>
            </a:r>
            <a:endParaRPr lang="zh-CN" altLang="en-US" sz="1400" b="1">
              <a:solidFill>
                <a:srgbClr val="323F4F"/>
              </a:solidFill>
              <a:latin typeface="微软雅黑" panose="020B0503020204020204" pitchFamily="34" charset="-122"/>
              <a:ea typeface="微软雅黑" panose="020B0503020204020204" pitchFamily="34" charset="-122"/>
              <a:sym typeface="+mn-ea"/>
            </a:endParaRPr>
          </a:p>
        </p:txBody>
      </p:sp>
      <p:sp>
        <p:nvSpPr>
          <p:cNvPr id="32" name="文本框 31"/>
          <p:cNvSpPr txBox="1"/>
          <p:nvPr/>
        </p:nvSpPr>
        <p:spPr>
          <a:xfrm>
            <a:off x="10407015" y="4326255"/>
            <a:ext cx="448310" cy="306705"/>
          </a:xfrm>
          <a:prstGeom prst="rect">
            <a:avLst/>
          </a:prstGeom>
          <a:noFill/>
        </p:spPr>
        <p:txBody>
          <a:bodyPr wrap="square" rtlCol="0" anchor="t">
            <a:spAutoFit/>
          </a:bodyPr>
          <a:p>
            <a:r>
              <a:rPr lang="en-US" altLang="zh-CN" sz="1400" b="1">
                <a:solidFill>
                  <a:srgbClr val="323F4F"/>
                </a:solidFill>
                <a:latin typeface="微软雅黑" panose="020B0503020204020204" pitchFamily="34" charset="-122"/>
                <a:ea typeface="微软雅黑" panose="020B0503020204020204" pitchFamily="34" charset="-122"/>
                <a:sym typeface="+mn-ea"/>
              </a:rPr>
              <a:t>30</a:t>
            </a:r>
            <a:endParaRPr lang="zh-CN" altLang="en-US" sz="1400" b="1">
              <a:solidFill>
                <a:srgbClr val="323F4F"/>
              </a:solidFill>
              <a:latin typeface="微软雅黑" panose="020B0503020204020204" pitchFamily="34" charset="-122"/>
              <a:ea typeface="微软雅黑" panose="020B0503020204020204" pitchFamily="34" charset="-122"/>
              <a:sym typeface="+mn-ea"/>
            </a:endParaRPr>
          </a:p>
        </p:txBody>
      </p:sp>
      <p:sp>
        <p:nvSpPr>
          <p:cNvPr id="33" name="文本框 32"/>
          <p:cNvSpPr txBox="1"/>
          <p:nvPr/>
        </p:nvSpPr>
        <p:spPr>
          <a:xfrm>
            <a:off x="6511290" y="5429250"/>
            <a:ext cx="5339715" cy="337185"/>
          </a:xfrm>
          <a:prstGeom prst="rect">
            <a:avLst/>
          </a:prstGeom>
          <a:noFill/>
        </p:spPr>
        <p:txBody>
          <a:bodyPr wrap="square" rtlCol="0" anchor="t">
            <a:spAutoFit/>
          </a:bodyPr>
          <a:p>
            <a:r>
              <a:rPr lang="en-US" altLang="zh-CN" sz="1600" b="1">
                <a:solidFill>
                  <a:srgbClr val="323F4F"/>
                </a:solidFill>
                <a:latin typeface="微软雅黑" panose="020B0503020204020204" pitchFamily="34" charset="-122"/>
                <a:ea typeface="微软雅黑" panose="020B0503020204020204" pitchFamily="34" charset="-122"/>
                <a:sym typeface="+mn-ea"/>
              </a:rPr>
              <a:t>2. </a:t>
            </a:r>
            <a:r>
              <a:rPr lang="zh-CN" altLang="en-US" sz="1600" b="1">
                <a:solidFill>
                  <a:srgbClr val="323F4F"/>
                </a:solidFill>
                <a:latin typeface="微软雅黑" panose="020B0503020204020204" pitchFamily="34" charset="-122"/>
                <a:ea typeface="微软雅黑" panose="020B0503020204020204" pitchFamily="34" charset="-122"/>
                <a:sym typeface="+mn-ea"/>
              </a:rPr>
              <a:t>添加主机路由：</a:t>
            </a:r>
            <a:r>
              <a:rPr lang="en-US" altLang="zh-CN" sz="1600" b="1">
                <a:solidFill>
                  <a:srgbClr val="323F4F"/>
                </a:solidFill>
                <a:latin typeface="微软雅黑" panose="020B0503020204020204" pitchFamily="34" charset="-122"/>
                <a:ea typeface="微软雅黑" panose="020B0503020204020204" pitchFamily="34" charset="-122"/>
                <a:sym typeface="+mn-ea"/>
              </a:rPr>
              <a:t>131.128.55.33/32  -&gt;A</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34" name="文本框 33"/>
          <p:cNvSpPr txBox="1"/>
          <p:nvPr/>
        </p:nvSpPr>
        <p:spPr>
          <a:xfrm>
            <a:off x="6511290" y="5766435"/>
            <a:ext cx="5339715" cy="337185"/>
          </a:xfrm>
          <a:prstGeom prst="rect">
            <a:avLst/>
          </a:prstGeom>
          <a:noFill/>
        </p:spPr>
        <p:txBody>
          <a:bodyPr wrap="square" rtlCol="0" anchor="t">
            <a:spAutoFit/>
          </a:bodyPr>
          <a:p>
            <a:r>
              <a:rPr lang="en-US" altLang="zh-CN" sz="1600" b="1">
                <a:solidFill>
                  <a:srgbClr val="323F4F"/>
                </a:solidFill>
                <a:latin typeface="微软雅黑" panose="020B0503020204020204" pitchFamily="34" charset="-122"/>
                <a:ea typeface="微软雅黑" panose="020B0503020204020204" pitchFamily="34" charset="-122"/>
                <a:sym typeface="+mn-ea"/>
              </a:rPr>
              <a:t>3. </a:t>
            </a:r>
            <a:r>
              <a:rPr lang="zh-CN" altLang="en-US" sz="1600" b="1">
                <a:solidFill>
                  <a:srgbClr val="323F4F"/>
                </a:solidFill>
                <a:latin typeface="微软雅黑" panose="020B0503020204020204" pitchFamily="34" charset="-122"/>
                <a:ea typeface="微软雅黑" panose="020B0503020204020204" pitchFamily="34" charset="-122"/>
                <a:sym typeface="+mn-ea"/>
              </a:rPr>
              <a:t>添加默认路由：</a:t>
            </a:r>
            <a:r>
              <a:rPr lang="en-US" altLang="zh-CN" sz="1600" b="1">
                <a:solidFill>
                  <a:srgbClr val="323F4F"/>
                </a:solidFill>
                <a:latin typeface="微软雅黑" panose="020B0503020204020204" pitchFamily="34" charset="-122"/>
                <a:ea typeface="微软雅黑" panose="020B0503020204020204" pitchFamily="34" charset="-122"/>
                <a:sym typeface="+mn-ea"/>
              </a:rPr>
              <a:t>0.0.0.0/0</a:t>
            </a:r>
            <a:r>
              <a:rPr lang="en-US" altLang="zh-CN" sz="1600" b="1">
                <a:solidFill>
                  <a:srgbClr val="323F4F"/>
                </a:solidFill>
                <a:latin typeface="微软雅黑" panose="020B0503020204020204" pitchFamily="34" charset="-122"/>
                <a:ea typeface="微软雅黑" panose="020B0503020204020204" pitchFamily="34" charset="-122"/>
                <a:sym typeface="+mn-ea"/>
              </a:rPr>
              <a:t>  -&gt;E</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sp>
        <p:nvSpPr>
          <p:cNvPr id="35" name="文本框 34"/>
          <p:cNvSpPr txBox="1"/>
          <p:nvPr/>
        </p:nvSpPr>
        <p:spPr>
          <a:xfrm>
            <a:off x="6511290" y="6103620"/>
            <a:ext cx="5339715" cy="583565"/>
          </a:xfrm>
          <a:prstGeom prst="rect">
            <a:avLst/>
          </a:prstGeom>
          <a:noFill/>
        </p:spPr>
        <p:txBody>
          <a:bodyPr wrap="square" rtlCol="0" anchor="t">
            <a:spAutoFit/>
          </a:bodyPr>
          <a:p>
            <a:r>
              <a:rPr lang="en-US" altLang="zh-CN" sz="1600" b="1">
                <a:solidFill>
                  <a:srgbClr val="323F4F"/>
                </a:solidFill>
                <a:latin typeface="微软雅黑" panose="020B0503020204020204" pitchFamily="34" charset="-122"/>
                <a:ea typeface="微软雅黑" panose="020B0503020204020204" pitchFamily="34" charset="-122"/>
                <a:sym typeface="+mn-ea"/>
              </a:rPr>
              <a:t>4. </a:t>
            </a:r>
            <a:r>
              <a:rPr lang="zh-CN" sz="1600" b="1">
                <a:solidFill>
                  <a:srgbClr val="323F4F"/>
                </a:solidFill>
                <a:latin typeface="微软雅黑" panose="020B0503020204020204" pitchFamily="34" charset="-122"/>
                <a:ea typeface="微软雅黑" panose="020B0503020204020204" pitchFamily="34" charset="-122"/>
                <a:sym typeface="+mn-ea"/>
              </a:rPr>
              <a:t>①</a:t>
            </a:r>
            <a:r>
              <a:rPr lang="en-US" altLang="zh-CN" sz="1600" b="1">
                <a:solidFill>
                  <a:srgbClr val="323F4F"/>
                </a:solidFill>
                <a:latin typeface="微软雅黑" panose="020B0503020204020204" pitchFamily="34" charset="-122"/>
                <a:ea typeface="微软雅黑" panose="020B0503020204020204" pitchFamily="34" charset="-122"/>
                <a:sym typeface="+mn-ea"/>
              </a:rPr>
              <a:t> 131.128.56.0/26            </a:t>
            </a:r>
            <a:r>
              <a:rPr lang="zh-CN" altLang="en-US" sz="1600" b="1">
                <a:solidFill>
                  <a:srgbClr val="323F4F"/>
                </a:solidFill>
                <a:latin typeface="微软雅黑" panose="020B0503020204020204" pitchFamily="34" charset="-122"/>
                <a:ea typeface="微软雅黑" panose="020B0503020204020204" pitchFamily="34" charset="-122"/>
                <a:sym typeface="+mn-ea"/>
              </a:rPr>
              <a:t>②</a:t>
            </a:r>
            <a:r>
              <a:rPr lang="en-US" altLang="zh-CN" sz="1600" b="1">
                <a:solidFill>
                  <a:srgbClr val="323F4F"/>
                </a:solidFill>
                <a:latin typeface="微软雅黑" panose="020B0503020204020204" pitchFamily="34" charset="-122"/>
                <a:ea typeface="微软雅黑" panose="020B0503020204020204" pitchFamily="34" charset="-122"/>
                <a:sym typeface="+mn-ea"/>
              </a:rPr>
              <a:t> 131.128.56.64/26</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a:p>
            <a:r>
              <a:rPr lang="en-US" altLang="zh-CN" sz="1600" b="1">
                <a:solidFill>
                  <a:srgbClr val="323F4F"/>
                </a:solidFill>
                <a:latin typeface="微软雅黑" panose="020B0503020204020204" pitchFamily="34" charset="-122"/>
                <a:ea typeface="微软雅黑" panose="020B0503020204020204" pitchFamily="34" charset="-122"/>
                <a:sym typeface="+mn-ea"/>
              </a:rPr>
              <a:t>    </a:t>
            </a:r>
            <a:r>
              <a:rPr lang="zh-CN" altLang="en-US" sz="1600" b="1">
                <a:solidFill>
                  <a:srgbClr val="323F4F"/>
                </a:solidFill>
                <a:latin typeface="微软雅黑" panose="020B0503020204020204" pitchFamily="34" charset="-122"/>
                <a:ea typeface="微软雅黑" panose="020B0503020204020204" pitchFamily="34" charset="-122"/>
                <a:sym typeface="+mn-ea"/>
              </a:rPr>
              <a:t>③</a:t>
            </a:r>
            <a:r>
              <a:rPr lang="en-US" altLang="zh-CN" sz="1600" b="1">
                <a:solidFill>
                  <a:srgbClr val="323F4F"/>
                </a:solidFill>
                <a:latin typeface="微软雅黑" panose="020B0503020204020204" pitchFamily="34" charset="-122"/>
                <a:ea typeface="微软雅黑" panose="020B0503020204020204" pitchFamily="34" charset="-122"/>
                <a:sym typeface="+mn-ea"/>
              </a:rPr>
              <a:t> 131.128.56.128/26        </a:t>
            </a:r>
            <a:r>
              <a:rPr lang="zh-CN" altLang="en-US" sz="1600" b="1">
                <a:solidFill>
                  <a:srgbClr val="323F4F"/>
                </a:solidFill>
                <a:latin typeface="微软雅黑" panose="020B0503020204020204" pitchFamily="34" charset="-122"/>
                <a:ea typeface="微软雅黑" panose="020B0503020204020204" pitchFamily="34" charset="-122"/>
                <a:sym typeface="+mn-ea"/>
              </a:rPr>
              <a:t>④</a:t>
            </a:r>
            <a:r>
              <a:rPr lang="en-US" altLang="zh-CN" sz="1600" b="1">
                <a:solidFill>
                  <a:srgbClr val="323F4F"/>
                </a:solidFill>
                <a:latin typeface="微软雅黑" panose="020B0503020204020204" pitchFamily="34" charset="-122"/>
                <a:ea typeface="微软雅黑" panose="020B0503020204020204" pitchFamily="34" charset="-122"/>
                <a:sym typeface="+mn-ea"/>
              </a:rPr>
              <a:t> 131.128.56.192/26</a:t>
            </a:r>
            <a:endParaRPr lang="en-US" altLang="zh-CN" sz="1600" b="1">
              <a:solidFill>
                <a:srgbClr val="323F4F"/>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9" grpId="0"/>
      <p:bldP spid="32" grpId="0"/>
      <p:bldP spid="33" grpId="0"/>
      <p:bldP spid="34" grpId="0"/>
      <p:bldP spid="35" grpId="0"/>
      <p:bldP spid="24" grpId="1" animBg="1"/>
      <p:bldP spid="25" grpId="1"/>
      <p:bldP spid="29" grpId="1"/>
      <p:bldP spid="32" grpId="1"/>
      <p:bldP spid="33" grpId="1"/>
      <p:bldP spid="34" grpId="1"/>
      <p:bldP spid="35" grpId="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COMMONDATA" val="eyJjb3VudCI6MTY5NCwiaGRpZCI6ImQxNzBhMTA3NDZjNGFlNTE0NWU3MTcxZDE5ZDM0ODVmIiwidXNlckNvdW50IjoxNjk0fQ=="/>
  <p:tag name="KSO_WPP_MARK_KEY" val="46c6d510-2bb4-40cd-8cf0-ba03b71f9b3e"/>
  <p:tag name="FULLTEXTBEAUTIFYED" val="1"/>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1048">
      <a:dk1>
        <a:sysClr val="windowText" lastClr="000000"/>
      </a:dk1>
      <a:lt1>
        <a:sysClr val="window" lastClr="FFFFFF"/>
      </a:lt1>
      <a:dk2>
        <a:srgbClr val="44546A"/>
      </a:dk2>
      <a:lt2>
        <a:srgbClr val="E7E6E6"/>
      </a:lt2>
      <a:accent1>
        <a:srgbClr val="323F4F"/>
      </a:accent1>
      <a:accent2>
        <a:srgbClr val="617A99"/>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048">
      <a:dk1>
        <a:sysClr val="windowText" lastClr="000000"/>
      </a:dk1>
      <a:lt1>
        <a:sysClr val="window" lastClr="FFFFFF"/>
      </a:lt1>
      <a:dk2>
        <a:srgbClr val="44546A"/>
      </a:dk2>
      <a:lt2>
        <a:srgbClr val="E7E6E6"/>
      </a:lt2>
      <a:accent1>
        <a:srgbClr val="323F4F"/>
      </a:accent1>
      <a:accent2>
        <a:srgbClr val="617A99"/>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6438</Words>
  <Application>WPS 演示</Application>
  <PresentationFormat>宽屏</PresentationFormat>
  <Paragraphs>498</Paragraphs>
  <Slides>30</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8</vt:i4>
      </vt:variant>
      <vt:variant>
        <vt:lpstr>幻灯片标题</vt:lpstr>
      </vt:variant>
      <vt:variant>
        <vt:i4>30</vt:i4>
      </vt:variant>
    </vt:vector>
  </HeadingPairs>
  <TitlesOfParts>
    <vt:vector size="49" baseType="lpstr">
      <vt:lpstr>Arial</vt:lpstr>
      <vt:lpstr>宋体</vt:lpstr>
      <vt:lpstr>Wingdings</vt:lpstr>
      <vt:lpstr>Times New Roman</vt:lpstr>
      <vt:lpstr>微软雅黑</vt:lpstr>
      <vt:lpstr>等线</vt:lpstr>
      <vt:lpstr>Arial Unicode MS</vt:lpstr>
      <vt:lpstr>等线 Light</vt:lpstr>
      <vt:lpstr>Calibri</vt:lpstr>
      <vt:lpstr>Office 主题​​</vt:lpstr>
      <vt:lpstr>1_Office 主题​​</vt:lpstr>
      <vt:lpstr>Equation.AxMath</vt:lpstr>
      <vt:lpstr>Equation.AxMath</vt:lpstr>
      <vt:lpstr>Equation.AxMath</vt:lpstr>
      <vt:lpstr>Equation.AxMath</vt:lpstr>
      <vt:lpstr>Equation.AxMath</vt:lpstr>
      <vt:lpstr>Equation.AxMath</vt:lpstr>
      <vt:lpstr>Equation.AxMath</vt:lpstr>
      <vt:lpstr>Equation.AxMath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清风 .</cp:lastModifiedBy>
  <cp:revision>1813</cp:revision>
  <dcterms:created xsi:type="dcterms:W3CDTF">2019-06-03T14:06:00Z</dcterms:created>
  <dcterms:modified xsi:type="dcterms:W3CDTF">2023-05-05T15:05:39Z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71859FA7A60945768F6F1446490B612B</vt:lpwstr>
  </property>
  <property fmtid="{D5CDD505-2E9C-101B-9397-08002B2CF9AE}" pid="3" name="KSOProductBuildVer">
    <vt:lpwstr>2052-11.1.0.14036</vt:lpwstr>
  </property>
  <property fmtid="{D5CDD505-2E9C-101B-9397-08002B2CF9AE}" pid="4" name="KSOTemplateUUID">
    <vt:lpwstr>v1.0_mb_qabxq8x8QkFGFQ2TuvFb1g==</vt:lpwstr>
  </property>
</Properties>
</file>