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9" r:id="rId31"/>
    <p:sldId id="286" r:id="rId32"/>
    <p:sldId id="288" r:id="rId33"/>
    <p:sldId id="290" r:id="rId34"/>
    <p:sldId id="291" r:id="rId35"/>
    <p:sldId id="294" r:id="rId36"/>
    <p:sldId id="295" r:id="rId37"/>
    <p:sldId id="296" r:id="rId38"/>
    <p:sldId id="298" r:id="rId39"/>
    <p:sldId id="297" r:id="rId40"/>
    <p:sldId id="299" r:id="rId41"/>
    <p:sldId id="293" r:id="rId42"/>
    <p:sldId id="292" r:id="rId43"/>
    <p:sldId id="300" r:id="rId44"/>
    <p:sldId id="301" r:id="rId45"/>
    <p:sldId id="305" r:id="rId46"/>
    <p:sldId id="302" r:id="rId47"/>
    <p:sldId id="304" r:id="rId48"/>
    <p:sldId id="303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3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DF495A-877F-4C3B-98F1-9FABBC5360DB}">
          <p14:sldIdLst>
            <p14:sldId id="256"/>
          </p14:sldIdLst>
        </p14:section>
        <p14:section name="绪论" id="{55539952-2072-4DD8-8335-CFE53B1A87F5}">
          <p14:sldIdLst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词向量" id="{A63D4CCB-058B-4421-8515-F519CA0F6E8A}">
          <p14:sldIdLst>
            <p14:sldId id="267"/>
            <p14:sldId id="265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7"/>
            <p14:sldId id="289"/>
            <p14:sldId id="286"/>
            <p14:sldId id="288"/>
            <p14:sldId id="290"/>
            <p14:sldId id="291"/>
            <p14:sldId id="294"/>
            <p14:sldId id="295"/>
            <p14:sldId id="296"/>
            <p14:sldId id="298"/>
            <p14:sldId id="297"/>
            <p14:sldId id="299"/>
          </p14:sldIdLst>
        </p14:section>
        <p14:section name="语言模型" id="{A66C9F0B-7A9B-4117-9662-4E921120E60E}">
          <p14:sldIdLst>
            <p14:sldId id="293"/>
            <p14:sldId id="292"/>
            <p14:sldId id="300"/>
            <p14:sldId id="301"/>
            <p14:sldId id="305"/>
            <p14:sldId id="302"/>
          </p14:sldIdLst>
        </p14:section>
        <p14:section name="自然语言处理基本任务" id="{0CBAC739-A94D-40A9-8347-316067D8F202}">
          <p14:sldIdLst>
            <p14:sldId id="304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应用任务" id="{BAC96E81-61EC-49CE-9AB0-E4B73E45011E}">
          <p14:sldIdLst>
            <p14:sldId id="314"/>
            <p14:sldId id="313"/>
            <p14:sldId id="315"/>
            <p14:sldId id="316"/>
            <p14:sldId id="317"/>
            <p14:sldId id="318"/>
          </p14:sldIdLst>
        </p14:section>
        <p14:section name="基本问题" id="{A2ACA88C-AA74-491E-9DA2-82D243498700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 Fuxuan" initials="WF" lastIdx="1" clrIdx="0">
    <p:extLst>
      <p:ext uri="{19B8F6BF-5375-455C-9EA6-DF929625EA0E}">
        <p15:presenceInfo xmlns:p15="http://schemas.microsoft.com/office/powerpoint/2012/main" userId="61a8f94f5aae0a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8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2T20:45:52.47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18E67-5EC2-4144-A208-31BE0B2EB88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DDAA3-B37C-4D57-B365-662552D66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Wordnet </a:t>
            </a:r>
            <a:r>
              <a:rPr lang="zh-CN" altLang="en-US" dirty="0"/>
              <a:t>等特征信息添加至</a:t>
            </a:r>
            <a:r>
              <a:rPr lang="en-US" altLang="zh-CN" dirty="0"/>
              <a:t>one-hot</a:t>
            </a:r>
            <a:r>
              <a:rPr lang="zh-CN" altLang="en-US" dirty="0"/>
              <a:t>当中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DAA3-B37C-4D57-B365-662552D66D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9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为什么不对称了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DAA3-B37C-4D57-B365-662552D66D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7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是不是可以说，我们不需要对同义词进行区分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DAA3-B37C-4D57-B365-662552D66D5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3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解释一下最大似然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DAA3-B37C-4D57-B365-662552D66D5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6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集合平均值数学意义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DAA3-B37C-4D57-B365-662552D66D5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3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添加空格的好处：帮助识别前后缀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DAA3-B37C-4D57-B365-662552D66D5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9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6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1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6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6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6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3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3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D335-0ECF-42F0-8D5F-EBF1F7E10B0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7DC7-CEB9-4886-9487-CCB15B28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E7E56-3D6C-4A45-86A4-C3C5266FD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基础知识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08CA38-CBA8-48BB-823F-937899896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魏福煊</a:t>
            </a:r>
          </a:p>
        </p:txBody>
      </p:sp>
    </p:spTree>
    <p:extLst>
      <p:ext uri="{BB962C8B-B14F-4D97-AF65-F5344CB8AC3E}">
        <p14:creationId xmlns:p14="http://schemas.microsoft.com/office/powerpoint/2010/main" val="39811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2F404-E77B-47F6-9D00-A6537015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自然语言处理发展历史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0FBCF4-7116-4D7D-A669-FBE28665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81" y="2444255"/>
            <a:ext cx="6288217" cy="188168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CFA379-866C-4684-BE28-AFECF1933AEA}"/>
              </a:ext>
            </a:extLst>
          </p:cNvPr>
          <p:cNvSpPr txBox="1"/>
          <p:nvPr/>
        </p:nvSpPr>
        <p:spPr>
          <a:xfrm>
            <a:off x="2420868" y="3707977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n>
                  <a:solidFill>
                    <a:schemeClr val="accent4"/>
                  </a:solidFill>
                </a:ln>
              </a:rPr>
              <a:t>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06D1FF-AF65-4016-9874-ABA877DF20C0}"/>
              </a:ext>
            </a:extLst>
          </p:cNvPr>
          <p:cNvSpPr txBox="1"/>
          <p:nvPr/>
        </p:nvSpPr>
        <p:spPr>
          <a:xfrm>
            <a:off x="4869242" y="2909839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n>
                  <a:solidFill>
                    <a:schemeClr val="accent4"/>
                  </a:solidFill>
                </a:ln>
              </a:rPr>
              <a:t>特征工程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F3AAD2-CF61-40B6-9EB0-A4933CCFEBE4}"/>
              </a:ext>
            </a:extLst>
          </p:cNvPr>
          <p:cNvSpPr txBox="1"/>
          <p:nvPr/>
        </p:nvSpPr>
        <p:spPr>
          <a:xfrm>
            <a:off x="6637703" y="4260345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n>
                  <a:solidFill>
                    <a:schemeClr val="accent4"/>
                  </a:solidFill>
                </a:ln>
              </a:rPr>
              <a:t>自监督学习</a:t>
            </a:r>
          </a:p>
        </p:txBody>
      </p:sp>
    </p:spTree>
    <p:extLst>
      <p:ext uri="{BB962C8B-B14F-4D97-AF65-F5344CB8AC3E}">
        <p14:creationId xmlns:p14="http://schemas.microsoft.com/office/powerpoint/2010/main" val="339541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E7E56-3D6C-4A45-86A4-C3C5266FD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词的表示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08CA38-CBA8-48BB-823F-937899896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05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B12F-8249-4B0E-892E-92C0D966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46FAF-4992-4D42-882F-85F02F2E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词的表示</a:t>
            </a:r>
            <a:endParaRPr lang="en-US" altLang="zh-CN" dirty="0"/>
          </a:p>
          <a:p>
            <a:pPr lvl="1"/>
            <a:r>
              <a:rPr lang="en-US" altLang="zh-CN" dirty="0"/>
              <a:t>Wordnet</a:t>
            </a:r>
            <a:r>
              <a:rPr lang="zh-CN" altLang="en-US" dirty="0"/>
              <a:t>：</a:t>
            </a:r>
            <a:r>
              <a:rPr lang="en-US" altLang="zh-CN" dirty="0"/>
              <a:t>synonym sets </a:t>
            </a:r>
            <a:r>
              <a:rPr lang="zh-CN" altLang="en-US" dirty="0"/>
              <a:t>同义词集</a:t>
            </a:r>
            <a:endParaRPr lang="en-US" altLang="zh-CN" dirty="0"/>
          </a:p>
          <a:p>
            <a:pPr lvl="1"/>
            <a:r>
              <a:rPr lang="en-US" altLang="zh-CN" dirty="0"/>
              <a:t>One-hot    </a:t>
            </a:r>
            <a:r>
              <a:rPr lang="zh-CN" altLang="en-US" dirty="0"/>
              <a:t>独热表示</a:t>
            </a:r>
            <a:endParaRPr lang="en-US" altLang="zh-CN" dirty="0"/>
          </a:p>
          <a:p>
            <a:pPr lvl="1"/>
            <a:r>
              <a:rPr lang="zh-CN" altLang="en-US" dirty="0"/>
              <a:t>分布式语义假设</a:t>
            </a:r>
            <a:endParaRPr lang="en-US" altLang="zh-CN" dirty="0"/>
          </a:p>
          <a:p>
            <a:pPr lvl="2"/>
            <a:r>
              <a:rPr lang="zh-CN" altLang="en-US" dirty="0"/>
              <a:t>共现矩阵</a:t>
            </a:r>
            <a:endParaRPr lang="en-US" altLang="zh-CN" dirty="0"/>
          </a:p>
          <a:p>
            <a:pPr lvl="2"/>
            <a:r>
              <a:rPr lang="zh-CN" altLang="en-US" dirty="0"/>
              <a:t>点互信息</a:t>
            </a:r>
            <a:endParaRPr lang="en-US" altLang="zh-CN" dirty="0"/>
          </a:p>
          <a:p>
            <a:pPr lvl="2"/>
            <a:r>
              <a:rPr lang="zh-CN" altLang="en-US" dirty="0"/>
              <a:t>奇异值分解</a:t>
            </a:r>
            <a:endParaRPr lang="en-US" altLang="zh-CN" dirty="0"/>
          </a:p>
          <a:p>
            <a:pPr lvl="2"/>
            <a:r>
              <a:rPr lang="en-US" altLang="zh-CN" dirty="0"/>
              <a:t>Word2vec</a:t>
            </a:r>
          </a:p>
          <a:p>
            <a:pPr lvl="2"/>
            <a:r>
              <a:rPr lang="en-US" altLang="zh-CN" dirty="0"/>
              <a:t>Glove</a:t>
            </a:r>
          </a:p>
          <a:p>
            <a:pPr lvl="1"/>
            <a:r>
              <a:rPr lang="zh-CN" altLang="en-US" dirty="0"/>
              <a:t>对词表示的评价方式</a:t>
            </a:r>
            <a:endParaRPr lang="en-US" altLang="zh-CN" dirty="0"/>
          </a:p>
          <a:p>
            <a:pPr lvl="1"/>
            <a:r>
              <a:rPr lang="zh-CN" altLang="en-US" dirty="0"/>
              <a:t>多义词问题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68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684A-F30D-4C4C-BC6B-7133AAF1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Wordnet </a:t>
            </a:r>
            <a:r>
              <a:rPr lang="zh-CN" altLang="en-US" dirty="0"/>
              <a:t>同义词集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428F-B7DC-4D29-8BF2-EBC79271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86732" cy="4351338"/>
          </a:xfrm>
        </p:spPr>
        <p:txBody>
          <a:bodyPr/>
          <a:lstStyle/>
          <a:p>
            <a:r>
              <a:rPr lang="zh-CN" altLang="en-US" dirty="0"/>
              <a:t>我们学习一个新单词，可以利用一些</a:t>
            </a:r>
            <a:r>
              <a:rPr lang="zh-CN" altLang="en-US" b="1" dirty="0"/>
              <a:t>相似</a:t>
            </a:r>
            <a:r>
              <a:rPr lang="zh-CN" altLang="en-US" dirty="0"/>
              <a:t>的词来进行解释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无法应用到下游</a:t>
            </a:r>
            <a:endParaRPr lang="en-US" altLang="zh-CN" dirty="0"/>
          </a:p>
          <a:p>
            <a:pPr lvl="1"/>
            <a:r>
              <a:rPr lang="zh-CN" altLang="en-US" dirty="0"/>
              <a:t>人工标注</a:t>
            </a:r>
            <a:endParaRPr lang="en-US" altLang="zh-CN" dirty="0"/>
          </a:p>
          <a:p>
            <a:pPr lvl="1"/>
            <a:r>
              <a:rPr lang="zh-CN" altLang="en-US" dirty="0"/>
              <a:t>难以更新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ABBF63-A8C8-4F02-ACF5-E7B0595C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012" y="2375037"/>
            <a:ext cx="3768517" cy="32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7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B0D0-8C3D-4435-A419-BC17E94E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One-Hot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345BF2-5BC9-4B1A-ADAB-7B6AA0891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设词表为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，可以将词表中第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个词用维度为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i="1" dirty="0"/>
                  <a:t>独热</a:t>
                </a:r>
                <a:r>
                  <a:rPr lang="en-US" altLang="zh-CN" i="1" dirty="0"/>
                  <a:t>(One-Hot)</a:t>
                </a:r>
                <a:r>
                  <a:rPr lang="zh-CN" altLang="en-US" dirty="0"/>
                  <a:t>向量进行表示：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0,…,1,…,0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缺陷：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独热表示假设所有词之间</a:t>
                </a:r>
                <a:r>
                  <a:rPr lang="zh-CN" altLang="en-US" b="1" i="1" dirty="0"/>
                  <a:t>独立无关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任何两个词余弦相似度为</a:t>
                </a:r>
                <a:r>
                  <a:rPr lang="en-US" altLang="zh-CN" dirty="0"/>
                  <a:t>0</a:t>
                </a:r>
              </a:p>
              <a:p>
                <a:pPr lvl="2"/>
                <a:r>
                  <a:rPr lang="zh-CN" altLang="en-US" dirty="0"/>
                  <a:t>任何两个词欧氏距离为</a:t>
                </a:r>
                <a:r>
                  <a:rPr lang="en-US" altLang="zh-CN" dirty="0"/>
                  <a:t>1</a:t>
                </a:r>
              </a:p>
              <a:p>
                <a:pPr lvl="2"/>
                <a:r>
                  <a:rPr lang="zh-CN" altLang="en-US" dirty="0"/>
                  <a:t>丢失了词与词之间的语义相关性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345BF2-5BC9-4B1A-ADAB-7B6AA0891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1C02F9B-5AA7-4A42-BFE4-FBCC7E55F963}"/>
              </a:ext>
            </a:extLst>
          </p:cNvPr>
          <p:cNvSpPr txBox="1"/>
          <p:nvPr/>
        </p:nvSpPr>
        <p:spPr>
          <a:xfrm>
            <a:off x="3713644" y="2896583"/>
            <a:ext cx="1336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/>
              <a:t>第</a:t>
            </a:r>
            <a:r>
              <a:rPr lang="en-US" altLang="zh-CN" sz="1100" b="1" dirty="0" err="1"/>
              <a:t>i</a:t>
            </a:r>
            <a:r>
              <a:rPr lang="zh-CN" altLang="en-US" sz="1100" b="1" dirty="0"/>
              <a:t>个词</a:t>
            </a:r>
          </a:p>
        </p:txBody>
      </p:sp>
    </p:spTree>
    <p:extLst>
      <p:ext uri="{BB962C8B-B14F-4D97-AF65-F5344CB8AC3E}">
        <p14:creationId xmlns:p14="http://schemas.microsoft.com/office/powerpoint/2010/main" val="206710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76729-0E71-4ECA-8F18-96C16CCE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分布式语义假设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83A50-2996-407F-A025-4A8AEACB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shall know a word by the company it keeps.</a:t>
            </a:r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altLang="zh-CN" sz="1000" b="0" i="0" u="none" strike="noStrike" baseline="0" dirty="0">
                <a:latin typeface="Calibri" panose="020F0502020204030204" pitchFamily="34" charset="0"/>
              </a:rPr>
              <a:t>(J. R. Firth 1957: 11)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词的含义可由其上下文的分布进行表示</a:t>
            </a:r>
            <a:endParaRPr lang="en-US" altLang="zh-CN" dirty="0"/>
          </a:p>
          <a:p>
            <a:pPr lvl="1"/>
            <a:r>
              <a:rPr lang="zh-CN" altLang="en-US" dirty="0"/>
              <a:t>上下文相似的词语，其语义也往往相似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1E0FE2-78B6-4353-8F9F-5C87A322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6" y="3948916"/>
            <a:ext cx="7760154" cy="17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6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A792E-5AD5-4AF2-9987-70B7E8E3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共现矩阵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B4A10-D1BE-480F-A086-1AD22A3C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39" y="1743938"/>
            <a:ext cx="6421211" cy="875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0B83C5-9FF1-4E43-91C6-5292324C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60" y="2874071"/>
            <a:ext cx="6196693" cy="3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1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9081-CD14-41E3-998B-B2A89131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共现矩阵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29838-1B52-40E8-BD63-7F7B7D13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高频词误导计算结果：</a:t>
            </a:r>
            <a:endParaRPr lang="en-US" altLang="zh-CN" dirty="0"/>
          </a:p>
          <a:p>
            <a:pPr lvl="2"/>
            <a:r>
              <a:rPr lang="zh-CN" altLang="en-US" dirty="0"/>
              <a:t>的，地，得</a:t>
            </a:r>
            <a:endParaRPr lang="en-US" altLang="zh-CN" dirty="0"/>
          </a:p>
          <a:p>
            <a:pPr lvl="1"/>
            <a:r>
              <a:rPr lang="zh-CN" altLang="en-US" dirty="0"/>
              <a:t>共现频次无法反映高阶关系</a:t>
            </a:r>
            <a:endParaRPr lang="en-US" altLang="zh-CN" dirty="0"/>
          </a:p>
          <a:p>
            <a:pPr lvl="2"/>
            <a:r>
              <a:rPr lang="en-US" altLang="zh-CN" dirty="0"/>
              <a:t>AB, BC, CD </a:t>
            </a:r>
            <a:r>
              <a:rPr lang="zh-CN" altLang="en-US" dirty="0"/>
              <a:t>具有高共现， 无法获取 </a:t>
            </a:r>
            <a:r>
              <a:rPr lang="en-US" altLang="zh-CN" dirty="0"/>
              <a:t>A D</a:t>
            </a:r>
            <a:r>
              <a:rPr lang="zh-CN" altLang="en-US" dirty="0"/>
              <a:t>之间的高阶联系</a:t>
            </a:r>
            <a:endParaRPr lang="en-US" altLang="zh-CN" dirty="0"/>
          </a:p>
          <a:p>
            <a:pPr lvl="1"/>
            <a:r>
              <a:rPr lang="zh-CN" altLang="en-US" dirty="0"/>
              <a:t>稀疏矩阵</a:t>
            </a:r>
            <a:endParaRPr lang="en-US" altLang="zh-CN" dirty="0"/>
          </a:p>
          <a:p>
            <a:pPr lvl="1"/>
            <a:r>
              <a:rPr lang="zh-CN" altLang="en-US" dirty="0"/>
              <a:t>巨大存储占用</a:t>
            </a:r>
          </a:p>
        </p:txBody>
      </p:sp>
    </p:spTree>
    <p:extLst>
      <p:ext uri="{BB962C8B-B14F-4D97-AF65-F5344CB8AC3E}">
        <p14:creationId xmlns:p14="http://schemas.microsoft.com/office/powerpoint/2010/main" val="377036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5EBBD-57AD-4875-A626-6F4EA75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共现矩阵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C1AF8-5C7C-4663-9D5A-8C51625F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解决高频问题</a:t>
            </a:r>
            <a:endParaRPr lang="en-US" altLang="zh-CN" dirty="0"/>
          </a:p>
          <a:p>
            <a:pPr lvl="1"/>
            <a:r>
              <a:rPr lang="zh-CN" altLang="en-US" dirty="0"/>
              <a:t>对过高的频率进行</a:t>
            </a:r>
            <a:r>
              <a:rPr lang="en-US" altLang="zh-CN" dirty="0"/>
              <a:t>clip</a:t>
            </a:r>
            <a:r>
              <a:rPr lang="zh-CN" altLang="en-US" dirty="0"/>
              <a:t>： </a:t>
            </a:r>
            <a:endParaRPr lang="en-US" altLang="zh-CN" dirty="0"/>
          </a:p>
          <a:p>
            <a:pPr lvl="2"/>
            <a:r>
              <a:rPr lang="en-US" altLang="zh-CN" dirty="0"/>
              <a:t>min(t, 100)</a:t>
            </a:r>
          </a:p>
          <a:p>
            <a:pPr lvl="1"/>
            <a:r>
              <a:rPr lang="zh-CN" altLang="en-US" dirty="0"/>
              <a:t>点互信息变换 </a:t>
            </a:r>
            <a:r>
              <a:rPr lang="en-US" altLang="zh-CN" dirty="0"/>
              <a:t>PPMI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03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77F0D-1D28-4564-B844-987A33F7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PMI </a:t>
            </a:r>
            <a:r>
              <a:rPr lang="zh-CN" altLang="en-US" dirty="0"/>
              <a:t>和 </a:t>
            </a:r>
            <a:r>
              <a:rPr lang="en-US" altLang="zh-CN" dirty="0"/>
              <a:t>PPMI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C14AD4-90DF-4894-81D2-5CD2199CC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Pointwise Mutual Information, PMI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对矩阵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进行点互信息</a:t>
                </a:r>
                <a:r>
                  <a:rPr lang="en-US" altLang="zh-CN" dirty="0"/>
                  <a:t>(PMI)</a:t>
                </a:r>
                <a:r>
                  <a:rPr lang="zh-CN" altLang="en-US" dirty="0"/>
                  <a:t>变换。对于词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和上下文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用极大似然法进行估计：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C14AD4-90DF-4894-81D2-5CD2199CC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AB490F2-7894-4766-B5E2-EEE0A987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89" y="5409816"/>
            <a:ext cx="2898776" cy="12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5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E7E56-3D6C-4A45-86A4-C3C5266FD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08CA38-CBA8-48BB-823F-937899896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18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19685-5BE3-4273-9F1E-79AE0DA5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PMI </a:t>
            </a:r>
            <a:r>
              <a:rPr lang="zh-CN" altLang="en-US" dirty="0"/>
              <a:t>和 </a:t>
            </a:r>
            <a:r>
              <a:rPr lang="en-US" altLang="zh-CN" dirty="0"/>
              <a:t>PPMI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FB0E7A-2099-4650-8EF1-3D2190ED5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为了防止共现次数较低的词和上下文计算出现负的</a:t>
                </a:r>
                <a:r>
                  <a:rPr lang="en-US" altLang="zh-CN" dirty="0"/>
                  <a:t>PMI</a:t>
                </a:r>
                <a:r>
                  <a:rPr lang="zh-CN" altLang="en-US" dirty="0"/>
                  <a:t>，采用</a:t>
                </a:r>
                <a:r>
                  <a:rPr lang="en-US" altLang="zh-CN" dirty="0"/>
                  <a:t>PPMI(Positive PMI)</a:t>
                </a:r>
                <a:r>
                  <a:rPr lang="zh-CN" altLang="en-US" dirty="0"/>
                  <a:t>进行变换：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𝑃𝑃𝑀𝐼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FB0E7A-2099-4650-8EF1-3D2190ED5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46E222E-5F7F-4093-8410-FE6C1B408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39" y="3642385"/>
            <a:ext cx="3280510" cy="2135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3E3872-E169-421A-B1E9-10C4742D6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793" y="3692835"/>
            <a:ext cx="3653518" cy="21136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4155381-4FA6-49CD-9162-09B221BB987B}"/>
              </a:ext>
            </a:extLst>
          </p:cNvPr>
          <p:cNvSpPr/>
          <p:nvPr/>
        </p:nvSpPr>
        <p:spPr>
          <a:xfrm>
            <a:off x="3155496" y="4771391"/>
            <a:ext cx="146958" cy="204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52B6DE-17B2-4EE1-A527-6823CE067710}"/>
              </a:ext>
            </a:extLst>
          </p:cNvPr>
          <p:cNvSpPr/>
          <p:nvPr/>
        </p:nvSpPr>
        <p:spPr>
          <a:xfrm>
            <a:off x="3801835" y="3692835"/>
            <a:ext cx="146958" cy="204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34A2B-AA68-4449-A526-C6DC39DE3A2F}"/>
              </a:ext>
            </a:extLst>
          </p:cNvPr>
          <p:cNvSpPr/>
          <p:nvPr/>
        </p:nvSpPr>
        <p:spPr>
          <a:xfrm>
            <a:off x="6537551" y="4976132"/>
            <a:ext cx="304119" cy="204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4633C3-39BC-4AF5-9BDD-C72D0F487308}"/>
              </a:ext>
            </a:extLst>
          </p:cNvPr>
          <p:cNvSpPr/>
          <p:nvPr/>
        </p:nvSpPr>
        <p:spPr>
          <a:xfrm>
            <a:off x="7883977" y="3748134"/>
            <a:ext cx="368583" cy="204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568257-F778-4558-A90B-8DDD9CE18379}"/>
              </a:ext>
            </a:extLst>
          </p:cNvPr>
          <p:cNvSpPr/>
          <p:nvPr/>
        </p:nvSpPr>
        <p:spPr>
          <a:xfrm>
            <a:off x="3377293" y="5573192"/>
            <a:ext cx="146958" cy="20474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6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5EBBD-57AD-4875-A626-6F4EA75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共现矩阵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C1AF8-5C7C-4663-9D5A-8C51625F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解决高阶关系</a:t>
            </a:r>
            <a:endParaRPr lang="en-US" altLang="zh-CN" dirty="0"/>
          </a:p>
          <a:p>
            <a:r>
              <a:rPr lang="zh-CN" altLang="en-US" dirty="0"/>
              <a:t>解决稀疏矩阵</a:t>
            </a:r>
            <a:endParaRPr lang="en-US" altLang="zh-CN" dirty="0"/>
          </a:p>
          <a:p>
            <a:r>
              <a:rPr lang="zh-CN" altLang="en-US" dirty="0"/>
              <a:t>解决内存占用</a:t>
            </a:r>
            <a:endParaRPr lang="en-US" altLang="zh-CN" dirty="0"/>
          </a:p>
          <a:p>
            <a:pPr lvl="1"/>
            <a:r>
              <a:rPr lang="en-US" altLang="zh-CN" dirty="0"/>
              <a:t>LSA </a:t>
            </a:r>
            <a:r>
              <a:rPr lang="zh-CN" altLang="en-US" dirty="0"/>
              <a:t>潜在语义分析（</a:t>
            </a:r>
            <a:r>
              <a:rPr lang="en-US" altLang="zh-CN" dirty="0"/>
              <a:t>SVD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872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79974-AA72-478D-A341-680A8400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3C6421-9CD4-47DD-9C0B-7FA833E32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利用奇异值分解对共现矩阵进行近似</a:t>
                </a:r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的每一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代表每个词的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维向量表示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的各列之间正交 （词表示每一维度正交）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词表示的每一维度表达了一种</a:t>
                </a:r>
                <a:r>
                  <a: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独立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的潜在语义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类似的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的每一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也可以作为向量表示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3C6421-9CD4-47DD-9C0B-7FA833E32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2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52E3BA8-6704-4F65-AC07-519022FA9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54" y="2584744"/>
            <a:ext cx="4155621" cy="18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7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F143A-C950-4DF0-B6F2-6682EDD6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r>
              <a:rPr lang="zh-CN" altLang="en-US" dirty="0"/>
              <a:t>（</a:t>
            </a:r>
            <a:r>
              <a:rPr lang="en-US" altLang="zh-CN" dirty="0"/>
              <a:t>Skip-gram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8245A-A6AD-47A2-BB7A-37D054D1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F42FF9-FDED-4805-9218-305D2E3E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0" y="1768754"/>
            <a:ext cx="7070271" cy="23996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8168DE-E405-4337-98ED-8F951A36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79" y="4710793"/>
            <a:ext cx="2771441" cy="559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237D98-1730-43CF-8339-7C28F250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202" y="4710793"/>
            <a:ext cx="3331029" cy="6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44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5B36D-529F-4DE2-9302-2369B4A2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9595F-7F4D-4BFE-879F-4BE1137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如何计算概率：</a:t>
            </a:r>
            <a:endParaRPr lang="en-US" altLang="zh-CN" dirty="0"/>
          </a:p>
          <a:p>
            <a:pPr lvl="1"/>
            <a:r>
              <a:rPr lang="zh-CN" altLang="en-US" dirty="0"/>
              <a:t>对每一个单词引入两种向量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用向量内积</a:t>
            </a:r>
            <a:r>
              <a:rPr lang="en-US" altLang="zh-CN" dirty="0"/>
              <a:t>+</a:t>
            </a:r>
            <a:r>
              <a:rPr lang="en-US" altLang="zh-CN" dirty="0" err="1"/>
              <a:t>softmax</a:t>
            </a:r>
            <a:r>
              <a:rPr lang="zh-CN" altLang="en-US" dirty="0"/>
              <a:t>来表示预测概率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944ACB-2D34-4E5E-AB7A-F345C65E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84" y="2952427"/>
            <a:ext cx="3079024" cy="8689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98A19D-DEFC-423B-8C5E-FC11C109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23" y="4982528"/>
            <a:ext cx="3556678" cy="11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4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2FED4-6256-4D44-8D44-D0C855D9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60395-5947-4CD4-AE79-613EB410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对于低分布概率仍有分配</a:t>
            </a:r>
            <a:endParaRPr lang="en-US" altLang="zh-CN" dirty="0"/>
          </a:p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着重强调更高值</a:t>
            </a:r>
            <a:endParaRPr lang="en-US" altLang="zh-CN" dirty="0"/>
          </a:p>
          <a:p>
            <a:pPr lvl="2"/>
            <a:r>
              <a:rPr lang="en-US" altLang="zh-CN" dirty="0"/>
              <a:t>[10000, 10001]-&gt; [0.5, 0.5]</a:t>
            </a:r>
          </a:p>
          <a:p>
            <a:pPr lvl="2"/>
            <a:r>
              <a:rPr lang="en-US" altLang="zh-CN" dirty="0" err="1"/>
              <a:t>softmax</a:t>
            </a:r>
            <a:r>
              <a:rPr lang="en-US" altLang="zh-CN" dirty="0"/>
              <a:t>[10000, 10001] -&gt;  [1/(1+e), e/(1+e)]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37654E-7F8E-427A-A103-08868849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9" y="2004938"/>
            <a:ext cx="3360167" cy="6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1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F7312-4E62-4A54-BCF7-EE70B47A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23E09-C3A6-4D94-8F84-0E770F7A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4CF40-720F-4C8B-A6D0-F5487581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98" y="2523314"/>
            <a:ext cx="3717909" cy="36536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50B1C1-1667-4929-AB04-DE17B165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56" y="4072809"/>
            <a:ext cx="2692774" cy="5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76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75D8-6FB1-4D28-A41B-DD3D7424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0CD9F-BCA1-4065-9114-95245066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一次计算所有的文本的损失函数消耗的时间过大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随机梯度下降</a:t>
            </a:r>
            <a:endParaRPr lang="en-US" altLang="zh-CN" dirty="0"/>
          </a:p>
          <a:p>
            <a:pPr lvl="1"/>
            <a:r>
              <a:rPr lang="zh-CN" altLang="en-US" dirty="0"/>
              <a:t>每次选择一个样本，用局部损失函数梯度下降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Mini-batch</a:t>
            </a:r>
            <a:r>
              <a:rPr lang="zh-CN" altLang="en-US" dirty="0"/>
              <a:t>梯度下降</a:t>
            </a:r>
            <a:endParaRPr lang="en-US" altLang="zh-CN" dirty="0"/>
          </a:p>
          <a:p>
            <a:pPr lvl="1"/>
            <a:r>
              <a:rPr lang="zh-CN" altLang="en-US" dirty="0"/>
              <a:t>每次选择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/>
              <a:t>个样本，用局部损失函数梯度下降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8153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64AF4-42E2-43A1-B1D7-27D5E47A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1147D-03DB-4AAC-BB41-C36C0A8F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842CE-B463-43DE-8412-3E24B51D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979" y="1729892"/>
            <a:ext cx="3272004" cy="43363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D2643B-09C6-4895-942E-D7568EC4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0" y="2093200"/>
            <a:ext cx="3322027" cy="37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0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5E652-32E5-4EAF-B888-9C406269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速度问题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B9890-C6B4-4E97-8D7C-507C6544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分母需要计算</a:t>
            </a:r>
            <a:r>
              <a:rPr lang="en-US" altLang="zh-CN" dirty="0"/>
              <a:t>sum exp</a:t>
            </a:r>
            <a:r>
              <a:rPr lang="zh-CN" altLang="en-US" dirty="0"/>
              <a:t>，需要计算</a:t>
            </a:r>
            <a:r>
              <a:rPr lang="en-US" altLang="zh-CN" dirty="0"/>
              <a:t>|V|</a:t>
            </a:r>
            <a:r>
              <a:rPr lang="zh-CN" altLang="en-US" dirty="0"/>
              <a:t>次向量内积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解决效率方法：</a:t>
            </a:r>
            <a:endParaRPr lang="en-US" altLang="zh-CN" dirty="0"/>
          </a:p>
          <a:p>
            <a:pPr lvl="1"/>
            <a:r>
              <a:rPr lang="zh-CN" altLang="en-US" dirty="0"/>
              <a:t>负采样</a:t>
            </a:r>
            <a:endParaRPr lang="en-US" altLang="zh-CN" dirty="0"/>
          </a:p>
          <a:p>
            <a:pPr lvl="1"/>
            <a:r>
              <a:rPr lang="zh-CN" altLang="en-US" dirty="0"/>
              <a:t>层次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6D1343-3A0A-4164-96C0-B1F05C18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56" y="1951871"/>
            <a:ext cx="3360167" cy="6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D185C-AF4A-437B-B969-1910CFAA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2D4CA-6D0F-4048-9F78-66A77DF2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Natural Language Processing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人工智能：</a:t>
            </a:r>
            <a:endParaRPr lang="en-US" altLang="zh-CN" dirty="0"/>
          </a:p>
          <a:p>
            <a:pPr lvl="1"/>
            <a:r>
              <a:rPr lang="zh-CN" altLang="en-US" dirty="0"/>
              <a:t>运算智能：基础运算存储</a:t>
            </a:r>
            <a:endParaRPr lang="en-US" altLang="zh-CN" dirty="0"/>
          </a:p>
          <a:p>
            <a:pPr lvl="1"/>
            <a:r>
              <a:rPr lang="zh-CN" altLang="en-US" dirty="0"/>
              <a:t>感知智能：模式识别，图像，语音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认知智能：</a:t>
            </a:r>
            <a:r>
              <a:rPr lang="zh-CN" altLang="en-US" dirty="0"/>
              <a:t>常识建模推理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8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B0C43-545F-4FB9-B71D-9D57AA61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负采样思想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F414F-E586-4C31-851D-8AA2F190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|V|</a:t>
            </a:r>
            <a:r>
              <a:rPr lang="zh-CN" altLang="en-US" dirty="0"/>
              <a:t>分类的</a:t>
            </a:r>
            <a:r>
              <a:rPr lang="en-US" altLang="zh-CN" dirty="0"/>
              <a:t>naïve 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转换为如下问题：</a:t>
            </a:r>
            <a:endParaRPr lang="en-US" altLang="zh-CN" dirty="0"/>
          </a:p>
          <a:p>
            <a:pPr lvl="1"/>
            <a:r>
              <a:rPr lang="zh-CN" altLang="en-US" dirty="0"/>
              <a:t>给定两个词，判断是否为上下文关系</a:t>
            </a:r>
            <a:endParaRPr lang="en-US" altLang="zh-CN" dirty="0"/>
          </a:p>
          <a:p>
            <a:pPr lvl="1"/>
            <a:r>
              <a:rPr lang="zh-CN" altLang="en-US" dirty="0"/>
              <a:t>将问题转化为</a:t>
            </a:r>
            <a:r>
              <a:rPr lang="en-US" altLang="zh-CN" dirty="0"/>
              <a:t>2</a:t>
            </a:r>
            <a:r>
              <a:rPr lang="zh-CN" altLang="en-US" dirty="0"/>
              <a:t>分类问题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sigmoid</a:t>
            </a:r>
            <a:r>
              <a:rPr lang="zh-CN" altLang="en-US" dirty="0"/>
              <a:t>进行计算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72269E-EFBA-48DF-8C92-ADFD6117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10" y="3620473"/>
            <a:ext cx="6449786" cy="1144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99AF0D-45FA-4646-84BF-D9352171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46" y="4764579"/>
            <a:ext cx="2582344" cy="18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56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8AF79-76C1-4465-97C2-7CCB22DA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13019-BE76-49D8-8EF7-4D9354AE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5321"/>
            <a:ext cx="7886700" cy="4435095"/>
          </a:xfrm>
        </p:spPr>
        <p:txBody>
          <a:bodyPr/>
          <a:lstStyle/>
          <a:p>
            <a:r>
              <a:rPr lang="zh-CN" altLang="en-US" dirty="0"/>
              <a:t>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19745-DF4D-4334-B594-2EFCA551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11" y="2996293"/>
            <a:ext cx="4850578" cy="27614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B09946-4942-4B32-A33B-0A237973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8" y="1600144"/>
            <a:ext cx="467742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8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080-AD5D-4D3B-8D78-8CC75496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125A7-7039-49A0-8355-F9B9497F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对于每一个节点选择，采用</a:t>
            </a:r>
            <a:r>
              <a:rPr lang="en-US" altLang="zh-CN" dirty="0" err="1"/>
              <a:t>sigmiod</a:t>
            </a:r>
            <a:r>
              <a:rPr lang="zh-CN" altLang="en-US" dirty="0"/>
              <a:t>进行概率计算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C3529-4A63-4667-AE6F-CE8A6D16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99" y="3244542"/>
            <a:ext cx="494416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27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44A6C-2837-4F93-A60D-1E25D890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Glove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B2795-6490-4ACE-A0C1-02D14A04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现有方法比较：</a:t>
            </a:r>
            <a:endParaRPr lang="en-US" altLang="zh-CN" dirty="0"/>
          </a:p>
          <a:p>
            <a:pPr lvl="1"/>
            <a:r>
              <a:rPr lang="zh-CN" altLang="en-US" dirty="0"/>
              <a:t>基于共现矩阵（</a:t>
            </a:r>
            <a:r>
              <a:rPr lang="en-US" altLang="zh-CN" dirty="0"/>
              <a:t>Count based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训练速度很快</a:t>
            </a:r>
            <a:endParaRPr lang="en-US" altLang="zh-CN" dirty="0"/>
          </a:p>
          <a:p>
            <a:pPr lvl="2"/>
            <a:r>
              <a:rPr lang="zh-CN" altLang="en-US" dirty="0"/>
              <a:t>充分利用统计信息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仅仅能够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相似度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基于概率预测（</a:t>
            </a:r>
            <a:r>
              <a:rPr lang="en-US" altLang="zh-CN" dirty="0"/>
              <a:t>direct prediction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容易扩展</a:t>
            </a:r>
            <a:endParaRPr lang="en-US" altLang="zh-CN" dirty="0"/>
          </a:p>
          <a:p>
            <a:pPr lvl="2"/>
            <a:r>
              <a:rPr lang="zh-CN" altLang="en-US" dirty="0"/>
              <a:t>能</a:t>
            </a:r>
            <a:r>
              <a:rPr lang="en-US" altLang="zh-CN" dirty="0"/>
              <a:t>model</a:t>
            </a:r>
            <a:r>
              <a:rPr lang="zh-CN" altLang="en-US" dirty="0"/>
              <a:t>到相似度以上的复杂信息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对统计信息利用不是特别充分</a:t>
            </a:r>
          </a:p>
        </p:txBody>
      </p:sp>
    </p:spTree>
    <p:extLst>
      <p:ext uri="{BB962C8B-B14F-4D97-AF65-F5344CB8AC3E}">
        <p14:creationId xmlns:p14="http://schemas.microsoft.com/office/powerpoint/2010/main" val="613718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98D3B-3DF5-42A7-842D-497211F8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AB24C-D1E1-4663-B40C-B9FE571A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能不能搞一起？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9580AB-73FA-4EF7-A81C-F8E62563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21" y="2668371"/>
            <a:ext cx="4808764" cy="2017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F329CC-05D6-40CF-B9DD-8B8715E2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39" y="4798298"/>
            <a:ext cx="3430197" cy="18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2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0E80-07BC-472A-98DE-F4B58361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词表示评价方式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44110-26BA-4BFA-9DE6-06365107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内部评价：</a:t>
            </a:r>
            <a:endParaRPr lang="en-US" altLang="zh-CN" dirty="0"/>
          </a:p>
          <a:p>
            <a:pPr lvl="1"/>
            <a:r>
              <a:rPr lang="zh-CN" altLang="en-US" dirty="0"/>
              <a:t>类比推理性</a:t>
            </a:r>
            <a:endParaRPr lang="en-US" altLang="zh-CN" dirty="0"/>
          </a:p>
          <a:p>
            <a:pPr lvl="1"/>
            <a:r>
              <a:rPr lang="zh-CN" altLang="en-US" dirty="0"/>
              <a:t>基于人工标注的相似度数据进行评价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外部评价：</a:t>
            </a:r>
            <a:endParaRPr lang="en-US" altLang="zh-CN" dirty="0"/>
          </a:p>
          <a:p>
            <a:pPr lvl="1"/>
            <a:r>
              <a:rPr lang="zh-CN" altLang="en-US" dirty="0"/>
              <a:t>找个下游任务，看看能不能提升性能</a:t>
            </a:r>
          </a:p>
        </p:txBody>
      </p:sp>
    </p:spTree>
    <p:extLst>
      <p:ext uri="{BB962C8B-B14F-4D97-AF65-F5344CB8AC3E}">
        <p14:creationId xmlns:p14="http://schemas.microsoft.com/office/powerpoint/2010/main" val="209180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23A68-7560-4B24-A5DD-40AD7F4E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类比推理性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1B0D1-868B-4A9E-B381-569A0645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King</a:t>
            </a:r>
            <a:r>
              <a:rPr lang="zh-CN" altLang="en-US" dirty="0"/>
              <a:t>之于</a:t>
            </a:r>
            <a:r>
              <a:rPr lang="en-US" altLang="zh-CN" dirty="0"/>
              <a:t>Queen = man</a:t>
            </a:r>
            <a:r>
              <a:rPr lang="zh-CN" altLang="en-US" dirty="0"/>
              <a:t>之于</a:t>
            </a:r>
            <a:r>
              <a:rPr lang="en-US" altLang="zh-CN" dirty="0"/>
              <a:t>woman</a:t>
            </a:r>
          </a:p>
          <a:p>
            <a:pPr lvl="1"/>
            <a:r>
              <a:rPr lang="en-US" altLang="zh-CN" dirty="0"/>
              <a:t>King-queen = man-woman</a:t>
            </a:r>
          </a:p>
          <a:p>
            <a:endParaRPr lang="en-US" altLang="zh-CN" dirty="0"/>
          </a:p>
          <a:p>
            <a:r>
              <a:rPr lang="en-US" altLang="zh-CN" dirty="0"/>
              <a:t>Long</a:t>
            </a:r>
            <a:r>
              <a:rPr lang="zh-CN" altLang="en-US" dirty="0"/>
              <a:t>之于</a:t>
            </a:r>
            <a:r>
              <a:rPr lang="en-US" altLang="zh-CN" dirty="0"/>
              <a:t>longer = fast</a:t>
            </a:r>
            <a:r>
              <a:rPr lang="zh-CN" altLang="en-US" dirty="0"/>
              <a:t>之于</a:t>
            </a:r>
            <a:r>
              <a:rPr lang="en-US" altLang="zh-CN" dirty="0"/>
              <a:t>faster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4D2E2-6094-4C9E-9CE1-74662F6E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32" y="4002709"/>
            <a:ext cx="3401142" cy="24901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D0D8F3-3750-42E6-8E71-17D3FDEA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208" y="4001294"/>
            <a:ext cx="3401142" cy="25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49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3626-66DB-415B-AABD-65DB9BFC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类比推理性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3D916-7C1A-429D-BB4B-67BA1009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观察一些词向量的性质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006A05-C368-4EB3-B3D8-8894FF26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48" y="2890157"/>
            <a:ext cx="7311906" cy="26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8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906D-4D0D-4199-810B-74A95B98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人工标注相似度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33FCD-CA27-4987-B6B0-E9D84A0D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利用余弦相似度和标准答案进行比较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EC442-A72A-4CC3-9542-A1299439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17" y="2718706"/>
            <a:ext cx="413014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6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7249-744B-4927-935B-5BBA8946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多义词问题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9EE67-D8BD-42C5-9131-E393DED7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第一种方式：</a:t>
            </a:r>
            <a:endParaRPr lang="en-US" altLang="zh-CN" dirty="0"/>
          </a:p>
          <a:p>
            <a:pPr lvl="1"/>
            <a:r>
              <a:rPr lang="zh-CN" altLang="en-US" dirty="0"/>
              <a:t>对每个词以建立虚词，分别训练词向量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A586B4-9AC3-4A75-A58B-C225FDD0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2" y="2773269"/>
            <a:ext cx="7237639" cy="35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8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FBF12-F288-4F87-9E00-DF8779DC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AABAB-FB62-43EB-843E-038784E7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抽象性：</a:t>
            </a:r>
            <a:endParaRPr lang="en-US" altLang="zh-CN" dirty="0"/>
          </a:p>
          <a:p>
            <a:pPr lvl="1"/>
            <a:r>
              <a:rPr lang="zh-CN" altLang="en-US" dirty="0"/>
              <a:t>字符后面对应的是</a:t>
            </a:r>
            <a:r>
              <a:rPr lang="zh-CN" altLang="en-US" b="1" dirty="0"/>
              <a:t>复杂概念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Eg</a:t>
            </a:r>
            <a:r>
              <a:rPr lang="zh-CN" altLang="en-US" dirty="0"/>
              <a:t>：车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D02FB5-75FE-474B-8F2B-5E0EE320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05" y="3599485"/>
            <a:ext cx="1964531" cy="1307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F189AC-4886-4092-BE40-FA86853E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502" y="3599484"/>
            <a:ext cx="2143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42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8FC59-B6CA-4FB9-B13A-43E028A0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多义词问题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BFCB7-BC2E-42C5-AE83-5A0B36ED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第二种方式：</a:t>
            </a:r>
            <a:endParaRPr lang="en-US" altLang="zh-CN" dirty="0"/>
          </a:p>
          <a:p>
            <a:pPr lvl="1"/>
            <a:r>
              <a:rPr lang="zh-CN" altLang="en-US" dirty="0"/>
              <a:t>直接对第一种方法得到的多个词向量进行加权平均。</a:t>
            </a:r>
            <a:endParaRPr lang="en-US" altLang="zh-CN" dirty="0"/>
          </a:p>
          <a:p>
            <a:pPr lvl="1"/>
            <a:r>
              <a:rPr lang="zh-CN" altLang="en-US" dirty="0"/>
              <a:t>效果也不错</a:t>
            </a:r>
            <a:endParaRPr lang="en-US" altLang="zh-CN" dirty="0"/>
          </a:p>
          <a:p>
            <a:pPr lvl="1"/>
            <a:r>
              <a:rPr lang="zh-CN" altLang="en-US" dirty="0"/>
              <a:t>在高维空间内，不同词义的向量分布比较稀疏。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4B3D5A-EAB2-4457-9CFF-488BDDFA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5" y="4001294"/>
            <a:ext cx="6588579" cy="24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E7E56-3D6C-4A45-86A4-C3C5266FD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语言模型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08CA38-CBA8-48BB-823F-937899896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82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74ED-6B26-41F3-BF0A-935D60BC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AA128-43AD-4ABF-B2E5-E85DE0C5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给定一个语料库，计算一句话出现的概率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按照单词顺序进行计算：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利用最大似然估计参数：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28739-515E-4898-B1C2-14D6A4C3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07" y="3748964"/>
            <a:ext cx="6355896" cy="1216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DA564D-5C8D-46E2-9C68-5C8FC08A1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466" y="5458700"/>
            <a:ext cx="3247419" cy="53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0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8EE74-42AA-42E1-8343-DBA47353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 </a:t>
            </a:r>
            <a:r>
              <a:rPr lang="zh-CN" altLang="en-US" dirty="0"/>
              <a:t>语言模型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A1D28-5362-4428-9D31-0F88682B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引入马尔可夫假设：</a:t>
            </a:r>
            <a:endParaRPr lang="en-US" altLang="zh-CN" dirty="0"/>
          </a:p>
          <a:p>
            <a:pPr lvl="1"/>
            <a:r>
              <a:rPr lang="zh-CN" altLang="en-US" dirty="0"/>
              <a:t>每个词出现的概率只和它的前</a:t>
            </a:r>
            <a:r>
              <a:rPr lang="en-US" altLang="zh-CN" dirty="0"/>
              <a:t>K</a:t>
            </a:r>
            <a:r>
              <a:rPr lang="zh-CN" altLang="en-US" dirty="0"/>
              <a:t>个单词有关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Unigram</a:t>
            </a:r>
            <a:r>
              <a:rPr lang="zh-CN" altLang="en-US" dirty="0"/>
              <a:t>：一句话的概率就是词频乘积</a:t>
            </a:r>
            <a:endParaRPr lang="en-US" altLang="zh-CN" dirty="0"/>
          </a:p>
          <a:p>
            <a:pPr lvl="1"/>
            <a:r>
              <a:rPr lang="en-US" altLang="zh-CN" dirty="0"/>
              <a:t>Bigram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1A4473-FA05-42D2-939D-E3A88005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92" y="2779394"/>
            <a:ext cx="4637080" cy="649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48C002-810C-45DD-AF94-FEF7C449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788" y="5240998"/>
            <a:ext cx="3461422" cy="8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77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8DF2C-57EC-4A13-A5B3-EA892877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4CA90-E7A9-40BB-8F72-F3EEC55A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由于句子概率是连乘，有一个为</a:t>
            </a:r>
            <a:r>
              <a:rPr lang="en-US" altLang="zh-CN" dirty="0"/>
              <a:t>0</a:t>
            </a:r>
            <a:r>
              <a:rPr lang="zh-CN" altLang="en-US" dirty="0"/>
              <a:t>，整个全完蛋</a:t>
            </a:r>
            <a:endParaRPr lang="en-US" altLang="zh-CN" dirty="0"/>
          </a:p>
          <a:p>
            <a:r>
              <a:rPr lang="zh-CN" altLang="en-US" dirty="0"/>
              <a:t>数据往往有稀疏性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用平滑的方式给低频的补补，不能为</a:t>
            </a:r>
            <a:r>
              <a:rPr lang="en-US" altLang="zh-CN" dirty="0"/>
              <a:t>0</a:t>
            </a:r>
            <a:r>
              <a:rPr lang="zh-CN" altLang="en-US" dirty="0"/>
              <a:t>啊</a:t>
            </a:r>
            <a:endParaRPr lang="en-US" altLang="zh-CN" dirty="0"/>
          </a:p>
          <a:p>
            <a:pPr lvl="1"/>
            <a:r>
              <a:rPr lang="zh-CN" altLang="en-US" dirty="0"/>
              <a:t>折扣法：</a:t>
            </a:r>
            <a:endParaRPr lang="en-US" altLang="zh-CN" dirty="0"/>
          </a:p>
          <a:p>
            <a:pPr lvl="2"/>
            <a:r>
              <a:rPr lang="zh-CN" altLang="en-US" dirty="0"/>
              <a:t>从最高的拿出来给最低的补点</a:t>
            </a:r>
            <a:endParaRPr lang="en-US" altLang="zh-CN" dirty="0"/>
          </a:p>
          <a:p>
            <a:pPr lvl="1"/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平滑：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3CD017-5C23-495A-ACC7-9E502EEA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17" y="5019629"/>
            <a:ext cx="3921973" cy="7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65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9D984-E447-4619-BE16-47CD7CEA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8C667-1902-40E1-9029-C4A5CBDC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还有很多种语言模型：</a:t>
            </a:r>
            <a:endParaRPr lang="en-US" altLang="zh-CN" dirty="0"/>
          </a:p>
          <a:p>
            <a:pPr lvl="1"/>
            <a:r>
              <a:rPr lang="zh-CN" altLang="en-US" dirty="0"/>
              <a:t>神经网络语言模型</a:t>
            </a:r>
          </a:p>
        </p:txBody>
      </p:sp>
    </p:spTree>
    <p:extLst>
      <p:ext uri="{BB962C8B-B14F-4D97-AF65-F5344CB8AC3E}">
        <p14:creationId xmlns:p14="http://schemas.microsoft.com/office/powerpoint/2010/main" val="3980052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EEEB-35F0-420F-89CF-E486516C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2C0F-A215-4FF2-BB34-0A342040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困惑度 </a:t>
            </a:r>
            <a:r>
              <a:rPr lang="en-US" altLang="zh-CN" dirty="0"/>
              <a:t>PPL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B7825-54EE-4A01-8276-563F2C570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79" y="2676289"/>
            <a:ext cx="4116522" cy="8582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A69E6E-B35B-477C-9159-B546A4624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448" y="3976801"/>
            <a:ext cx="517279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77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A40F-00DC-4FEF-B459-ABAF0448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自然语言处理基本任务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29950-4EE0-4404-95C8-0C466107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  <a:endParaRPr lang="en-US" altLang="zh-CN" dirty="0"/>
          </a:p>
          <a:p>
            <a:r>
              <a:rPr lang="zh-CN" altLang="en-US" dirty="0"/>
              <a:t>子词切分</a:t>
            </a:r>
            <a:endParaRPr lang="en-US" altLang="zh-CN" dirty="0"/>
          </a:p>
          <a:p>
            <a:r>
              <a:rPr lang="zh-CN" altLang="en-US" dirty="0"/>
              <a:t>词性标注</a:t>
            </a:r>
            <a:endParaRPr lang="en-US" altLang="zh-CN" dirty="0"/>
          </a:p>
          <a:p>
            <a:r>
              <a:rPr lang="zh-CN" altLang="en-US" dirty="0"/>
              <a:t>句法分析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</a:p>
        </p:txBody>
      </p:sp>
    </p:spTree>
    <p:extLst>
      <p:ext uri="{BB962C8B-B14F-4D97-AF65-F5344CB8AC3E}">
        <p14:creationId xmlns:p14="http://schemas.microsoft.com/office/powerpoint/2010/main" val="1349315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9EA23-B90F-4DF7-B5B5-B9822D99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31BD9-ED69-4F56-99BB-E7242627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英语有空格，不用分词</a:t>
            </a:r>
            <a:endParaRPr lang="en-US" altLang="zh-CN" dirty="0"/>
          </a:p>
          <a:p>
            <a:r>
              <a:rPr lang="zh-CN" altLang="en-US" dirty="0"/>
              <a:t>中文练成串了，得分开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正向最大匹配分词法</a:t>
            </a:r>
          </a:p>
        </p:txBody>
      </p:sp>
    </p:spTree>
    <p:extLst>
      <p:ext uri="{BB962C8B-B14F-4D97-AF65-F5344CB8AC3E}">
        <p14:creationId xmlns:p14="http://schemas.microsoft.com/office/powerpoint/2010/main" val="2947991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FECC9-4B71-4F89-8871-0F754DD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正向最大匹配分词法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CE28B-9956-48CD-9028-485D2CE9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给定一个词表，从左到右进行遍历</a:t>
            </a:r>
            <a:endParaRPr lang="en-US" altLang="zh-CN" dirty="0"/>
          </a:p>
          <a:p>
            <a:pPr lvl="1"/>
            <a:r>
              <a:rPr lang="zh-CN" altLang="en-US" dirty="0"/>
              <a:t>对于每一个位置，按照长度从大到小选择单词进行切分。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我在哈尔滨。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70A828-8322-4AD5-8040-563A052B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50932"/>
              </p:ext>
            </p:extLst>
          </p:nvPr>
        </p:nvGraphicFramePr>
        <p:xfrm>
          <a:off x="4606020" y="4135212"/>
          <a:ext cx="1162049" cy="1545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49">
                  <a:extLst>
                    <a:ext uri="{9D8B030D-6E8A-4147-A177-3AD203B41FA5}">
                      <a16:colId xmlns:a16="http://schemas.microsoft.com/office/drawing/2014/main" val="2434317134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r>
                        <a:rPr lang="zh-CN" altLang="en-US" dirty="0"/>
                        <a:t>哈尔滨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8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5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26614-58B0-47CD-B676-C34C8654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B2506-DDD4-45D2-8714-A74E5F74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组合性</a:t>
            </a:r>
            <a:endParaRPr lang="en-US" altLang="zh-CN" dirty="0"/>
          </a:p>
          <a:p>
            <a:pPr lvl="1"/>
            <a:r>
              <a:rPr lang="en-US" altLang="zh-CN" dirty="0"/>
              <a:t>26</a:t>
            </a:r>
            <a:r>
              <a:rPr lang="zh-CN" altLang="en-US" dirty="0"/>
              <a:t>个英文字母，</a:t>
            </a:r>
            <a:r>
              <a:rPr lang="en-US" altLang="zh-CN" dirty="0"/>
              <a:t>6000+</a:t>
            </a:r>
            <a:r>
              <a:rPr lang="zh-CN" altLang="en-US" dirty="0"/>
              <a:t>汉字  组合成无限语义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歧义性</a:t>
            </a:r>
            <a:endParaRPr lang="en-US" altLang="zh-CN" dirty="0"/>
          </a:p>
          <a:p>
            <a:pPr lvl="1"/>
            <a:r>
              <a:rPr lang="zh-CN" altLang="en-US" dirty="0"/>
              <a:t>苹果</a:t>
            </a:r>
            <a:endParaRPr lang="en-US" altLang="zh-CN" dirty="0"/>
          </a:p>
        </p:txBody>
      </p:sp>
      <p:pic>
        <p:nvPicPr>
          <p:cNvPr id="1026" name="Picture 2" descr="苹果- 中文百科">
            <a:extLst>
              <a:ext uri="{FF2B5EF4-FFF2-40B4-BE49-F238E27FC236}">
                <a16:creationId xmlns:a16="http://schemas.microsoft.com/office/drawing/2014/main" id="{B9A64776-93AA-4EAA-9392-0F251F7D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69" y="4034670"/>
            <a:ext cx="958508" cy="10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苹果公司(Apple Inc.) - 知乎">
            <a:extLst>
              <a:ext uri="{FF2B5EF4-FFF2-40B4-BE49-F238E27FC236}">
                <a16:creationId xmlns:a16="http://schemas.microsoft.com/office/drawing/2014/main" id="{3399341C-B3E3-4B78-AAC8-4D5B75DD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70" y="3980141"/>
            <a:ext cx="1134660" cy="11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03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63BC0-E29F-40C4-9C03-835D8BD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子词切分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53E96-3003-48CB-B7CB-D9CAC8B7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Fight</a:t>
            </a:r>
            <a:r>
              <a:rPr lang="zh-CN" altLang="en-US" dirty="0"/>
              <a:t>， </a:t>
            </a:r>
            <a:r>
              <a:rPr lang="en-US" altLang="zh-CN" dirty="0"/>
              <a:t>fighting</a:t>
            </a:r>
            <a:r>
              <a:rPr lang="zh-CN" altLang="en-US" dirty="0"/>
              <a:t>， </a:t>
            </a:r>
            <a:r>
              <a:rPr lang="en-US" altLang="zh-CN" dirty="0" err="1"/>
              <a:t>fighted</a:t>
            </a:r>
            <a:endParaRPr lang="en-US" altLang="zh-CN" dirty="0"/>
          </a:p>
          <a:p>
            <a:pPr lvl="1"/>
            <a:r>
              <a:rPr lang="zh-CN" altLang="en-US" dirty="0"/>
              <a:t>明明是一样的意思，整出三个词来，这不是很合理</a:t>
            </a:r>
            <a:endParaRPr lang="en-US" altLang="zh-CN" dirty="0"/>
          </a:p>
          <a:p>
            <a:pPr lvl="1"/>
            <a:r>
              <a:rPr lang="en-US" altLang="zh-CN" dirty="0"/>
              <a:t>Fight</a:t>
            </a:r>
            <a:r>
              <a:rPr lang="zh-CN" altLang="en-US" dirty="0"/>
              <a:t>， </a:t>
            </a:r>
            <a:r>
              <a:rPr lang="en-US" altLang="zh-CN" dirty="0"/>
              <a:t>fight  -</a:t>
            </a:r>
            <a:r>
              <a:rPr lang="en-US" altLang="zh-CN" dirty="0" err="1"/>
              <a:t>ing</a:t>
            </a:r>
            <a:r>
              <a:rPr lang="zh-CN" altLang="en-US" dirty="0"/>
              <a:t>， </a:t>
            </a:r>
            <a:r>
              <a:rPr lang="en-US" altLang="zh-CN" dirty="0"/>
              <a:t>fight  -ed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BPE</a:t>
            </a:r>
            <a:r>
              <a:rPr lang="zh-CN" altLang="en-US" dirty="0"/>
              <a:t>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764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BEE9F-A049-4EA9-8A29-454DD695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BPE</a:t>
            </a:r>
            <a:r>
              <a:rPr lang="zh-CN" altLang="en-US" dirty="0"/>
              <a:t>算法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2B11340-7BB2-49C0-AF73-CE8865C16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390" y="1825625"/>
            <a:ext cx="5929219" cy="4351338"/>
          </a:xfrm>
        </p:spPr>
      </p:pic>
    </p:spTree>
    <p:extLst>
      <p:ext uri="{BB962C8B-B14F-4D97-AF65-F5344CB8AC3E}">
        <p14:creationId xmlns:p14="http://schemas.microsoft.com/office/powerpoint/2010/main" val="3825438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17FE-8499-472A-93B5-74DABBE5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BPE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EC8AD-11EB-4EC9-B49B-D98F4790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2623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合并</a:t>
            </a:r>
            <a:r>
              <a:rPr lang="en-US" altLang="zh-CN" dirty="0"/>
              <a:t>es</a:t>
            </a:r>
            <a:r>
              <a:rPr lang="zh-CN" altLang="en-US" dirty="0"/>
              <a:t>，删除</a:t>
            </a:r>
            <a:r>
              <a:rPr lang="en-US" altLang="zh-CN" dirty="0"/>
              <a:t>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600" dirty="0"/>
              <a:t>添加</a:t>
            </a:r>
            <a:r>
              <a:rPr lang="en-US" altLang="zh-CN" sz="1600" dirty="0"/>
              <a:t>&lt;/w&gt;:</a:t>
            </a:r>
            <a:r>
              <a:rPr lang="zh-CN" altLang="en-US" sz="1600" dirty="0"/>
              <a:t>帮助识别后缀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F42094-F2E8-4DC2-A0AF-B84A390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002773"/>
            <a:ext cx="6829425" cy="5357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0283A-9A36-4B62-943C-020515684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165" y="2673466"/>
            <a:ext cx="5519057" cy="4541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06050E-7CAE-4A81-B2A8-C02BF8013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4563198"/>
            <a:ext cx="7160078" cy="11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2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698D7-0A28-4A30-95BC-74DAA5FC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词性标注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F7B4B-513C-4096-9C53-31251E1A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F084B-DA1B-4A0C-8A64-7CE55A98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49" y="2939656"/>
            <a:ext cx="552527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1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7B2B-49DD-4999-A9D0-51098690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FDE24-2F36-46C7-9AE3-19AE2E12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DA5A4-AC0A-4FEE-A2B7-3CFCD890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68984"/>
            <a:ext cx="7302954" cy="31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75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CD2D-9A23-484A-BE37-D60A933A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0F157-EB55-46AB-B3EF-BFBB220D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11" y="1837871"/>
            <a:ext cx="7886700" cy="4351338"/>
          </a:xfrm>
        </p:spPr>
        <p:txBody>
          <a:bodyPr/>
          <a:lstStyle/>
          <a:p>
            <a:r>
              <a:rPr lang="zh-CN" altLang="en-US" dirty="0"/>
              <a:t>词义消歧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语义角色标注：</a:t>
            </a:r>
            <a:endParaRPr lang="en-US" altLang="zh-CN" dirty="0"/>
          </a:p>
          <a:p>
            <a:pPr lvl="1"/>
            <a:r>
              <a:rPr lang="zh-CN" altLang="en-US" dirty="0"/>
              <a:t>找到谓词</a:t>
            </a:r>
            <a:r>
              <a:rPr lang="en-US" altLang="zh-CN" dirty="0"/>
              <a:t>+</a:t>
            </a:r>
            <a:r>
              <a:rPr lang="zh-CN" altLang="en-US" dirty="0"/>
              <a:t>论元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语义依存分析：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BD897-498A-4FCA-8198-BACCBFB0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70" y="3761875"/>
            <a:ext cx="3571606" cy="978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C3735A-B883-45AC-977C-9CE51303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422" y="5568155"/>
            <a:ext cx="2639479" cy="12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75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A40F-00DC-4FEF-B459-ABAF0448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自然语言处理应用任务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29950-4EE0-4404-95C8-0C466107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信息抽取</a:t>
            </a:r>
            <a:endParaRPr lang="en-US" altLang="zh-CN" dirty="0"/>
          </a:p>
          <a:p>
            <a:r>
              <a:rPr lang="zh-CN" altLang="en-US" dirty="0"/>
              <a:t>情感分析</a:t>
            </a:r>
            <a:endParaRPr lang="en-US" altLang="zh-CN" dirty="0"/>
          </a:p>
          <a:p>
            <a:r>
              <a:rPr lang="zh-CN" altLang="en-US" dirty="0"/>
              <a:t>问答系统</a:t>
            </a:r>
            <a:endParaRPr lang="en-US" altLang="zh-CN" dirty="0"/>
          </a:p>
          <a:p>
            <a:r>
              <a:rPr lang="zh-CN" altLang="en-US" dirty="0"/>
              <a:t>机器翻译</a:t>
            </a:r>
            <a:endParaRPr lang="en-US" altLang="zh-CN" dirty="0"/>
          </a:p>
          <a:p>
            <a:r>
              <a:rPr lang="zh-CN" altLang="en-US" dirty="0"/>
              <a:t>对话系统</a:t>
            </a:r>
          </a:p>
        </p:txBody>
      </p:sp>
    </p:spTree>
    <p:extLst>
      <p:ext uri="{BB962C8B-B14F-4D97-AF65-F5344CB8AC3E}">
        <p14:creationId xmlns:p14="http://schemas.microsoft.com/office/powerpoint/2010/main" val="1505433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E976-CDBD-4055-9A82-977E7E57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信息抽取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9124C-EF0E-4030-9F09-400FCB44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命名实体识别</a:t>
            </a:r>
            <a:endParaRPr lang="en-US" altLang="zh-CN" dirty="0"/>
          </a:p>
          <a:p>
            <a:pPr lvl="1"/>
            <a:r>
              <a:rPr lang="zh-CN" altLang="en-US" dirty="0"/>
              <a:t>找出句子中的人名、地名等并对应链接到知识库中的实体。</a:t>
            </a:r>
            <a:endParaRPr lang="en-US" altLang="zh-CN" dirty="0"/>
          </a:p>
          <a:p>
            <a:r>
              <a:rPr lang="zh-CN" altLang="en-US" dirty="0"/>
              <a:t>关系抽取：</a:t>
            </a:r>
            <a:endParaRPr lang="en-US" altLang="zh-CN" dirty="0"/>
          </a:p>
          <a:p>
            <a:pPr lvl="1"/>
            <a:r>
              <a:rPr lang="zh-CN" altLang="en-US" dirty="0"/>
              <a:t>识别实体之间的二元关系</a:t>
            </a:r>
            <a:r>
              <a:rPr lang="zh-CN" altLang="en-US" dirty="0">
                <a:sym typeface="Wingdings" panose="05000000000000000000" pitchFamily="2" charset="2"/>
              </a:rPr>
              <a:t>： （子女、夫妻）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事件抽取：</a:t>
            </a:r>
            <a:endParaRPr lang="en-US" altLang="zh-CN" dirty="0"/>
          </a:p>
          <a:p>
            <a:pPr lvl="1"/>
            <a:r>
              <a:rPr lang="zh-CN" altLang="en-US" dirty="0"/>
              <a:t>抽取出一件事的时间、地点、任务</a:t>
            </a:r>
            <a:endParaRPr lang="en-US" altLang="zh-CN" dirty="0"/>
          </a:p>
          <a:p>
            <a:pPr lvl="1"/>
            <a:r>
              <a:rPr lang="zh-CN" altLang="en-US" dirty="0"/>
              <a:t>对于时间进行归一化处理：</a:t>
            </a:r>
            <a:endParaRPr lang="en-US" altLang="zh-CN" dirty="0"/>
          </a:p>
          <a:p>
            <a:pPr lvl="2"/>
            <a:r>
              <a:rPr lang="zh-CN" altLang="en-US" dirty="0"/>
              <a:t>今天、这周二、</a:t>
            </a:r>
            <a:r>
              <a:rPr lang="en-US" altLang="zh-CN" dirty="0"/>
              <a:t>7.13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104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8CF6-7830-489B-B705-E4C82EA9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C4BAD-797E-4A16-BACE-ACEC7C08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情感分类，情感信息抽取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7BD22-F614-47BF-AC18-FC624117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68" y="3391535"/>
            <a:ext cx="5660472" cy="16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3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CAF-94A2-45F2-9ED7-5230E41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C995B-5A51-40FC-8030-B38E9B16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检索式问答系统</a:t>
            </a:r>
            <a:endParaRPr lang="en-US" altLang="zh-CN" dirty="0"/>
          </a:p>
          <a:p>
            <a:r>
              <a:rPr lang="zh-CN" altLang="en-US" dirty="0"/>
              <a:t>知识库问答系统</a:t>
            </a:r>
            <a:endParaRPr lang="en-US" altLang="zh-CN" dirty="0"/>
          </a:p>
          <a:p>
            <a:r>
              <a:rPr lang="zh-CN" altLang="en-US" dirty="0"/>
              <a:t>常见问题集问答系统</a:t>
            </a:r>
            <a:endParaRPr lang="en-US" altLang="zh-CN" dirty="0"/>
          </a:p>
          <a:p>
            <a:r>
              <a:rPr lang="zh-CN" altLang="en-US" dirty="0"/>
              <a:t>阅读理解式问答系统</a:t>
            </a:r>
          </a:p>
        </p:txBody>
      </p:sp>
    </p:spTree>
    <p:extLst>
      <p:ext uri="{BB962C8B-B14F-4D97-AF65-F5344CB8AC3E}">
        <p14:creationId xmlns:p14="http://schemas.microsoft.com/office/powerpoint/2010/main" val="322686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2A7D3-CAB4-42CE-B035-B54CD1E0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549F6-84E8-4FA7-BA12-293E0546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进化性</a:t>
            </a:r>
            <a:endParaRPr lang="en-US" altLang="zh-CN" dirty="0"/>
          </a:p>
          <a:p>
            <a:pPr lvl="1"/>
            <a:r>
              <a:rPr lang="zh-CN" altLang="en-US" dirty="0"/>
              <a:t>“新冠”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非规范性</a:t>
            </a:r>
            <a:endParaRPr lang="en-US" altLang="zh-CN" dirty="0"/>
          </a:p>
          <a:p>
            <a:pPr lvl="1"/>
            <a:r>
              <a:rPr lang="zh-CN" altLang="en-US" dirty="0"/>
              <a:t>“为什么”， “为森么”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主观性</a:t>
            </a:r>
            <a:endParaRPr lang="en-US" altLang="zh-CN" dirty="0"/>
          </a:p>
          <a:p>
            <a:pPr lvl="1"/>
            <a:r>
              <a:rPr lang="zh-CN" altLang="en-US" dirty="0"/>
              <a:t>分词、翻译、对话等任务很难确定</a:t>
            </a:r>
            <a:r>
              <a:rPr lang="zh-CN" altLang="en-US" b="1" dirty="0"/>
              <a:t>标准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575479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FFF2-B7DC-414B-9A3C-E06A93AB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D20A5-C7C4-4ECC-9460-505C68C5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F2EEB-1B21-41DE-8B20-B371F677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8" y="2938394"/>
            <a:ext cx="572532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42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3567D-4AE2-4231-A85E-8A6A0EA5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14A66-1B91-4CEB-B1CB-7537193B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任务型对话系统</a:t>
            </a:r>
            <a:endParaRPr lang="en-US" altLang="zh-CN" dirty="0"/>
          </a:p>
          <a:p>
            <a:pPr lvl="1"/>
            <a:r>
              <a:rPr lang="en-US" altLang="zh-CN" dirty="0" err="1"/>
              <a:t>Pipline</a:t>
            </a:r>
            <a:r>
              <a:rPr lang="zh-CN" altLang="en-US" dirty="0"/>
              <a:t>结构：</a:t>
            </a:r>
            <a:endParaRPr lang="en-US" altLang="zh-CN" dirty="0"/>
          </a:p>
          <a:p>
            <a:pPr lvl="2"/>
            <a:r>
              <a:rPr lang="en-US" altLang="zh-CN" dirty="0"/>
              <a:t>NLU </a:t>
            </a:r>
            <a:r>
              <a:rPr lang="zh-CN" altLang="en-US" dirty="0"/>
              <a:t>自然语言理解</a:t>
            </a:r>
            <a:endParaRPr lang="en-US" altLang="zh-CN" dirty="0"/>
          </a:p>
          <a:p>
            <a:pPr lvl="2"/>
            <a:r>
              <a:rPr lang="en-US" altLang="zh-CN" dirty="0"/>
              <a:t>DST </a:t>
            </a:r>
            <a:r>
              <a:rPr lang="zh-CN" altLang="en-US" dirty="0"/>
              <a:t>对话状态跟踪</a:t>
            </a:r>
            <a:endParaRPr lang="en-US" altLang="zh-CN" dirty="0"/>
          </a:p>
          <a:p>
            <a:pPr lvl="2"/>
            <a:r>
              <a:rPr lang="en-US" altLang="zh-CN" dirty="0"/>
              <a:t>DPO </a:t>
            </a:r>
            <a:r>
              <a:rPr lang="zh-CN" altLang="en-US" dirty="0"/>
              <a:t>对话策略优化</a:t>
            </a:r>
            <a:endParaRPr lang="en-US" altLang="zh-CN" dirty="0"/>
          </a:p>
          <a:p>
            <a:pPr lvl="2"/>
            <a:r>
              <a:rPr lang="en-US" altLang="zh-CN" dirty="0"/>
              <a:t>NLG </a:t>
            </a:r>
            <a:r>
              <a:rPr lang="zh-CN" altLang="en-US" dirty="0"/>
              <a:t>自然语言生成</a:t>
            </a:r>
            <a:endParaRPr lang="en-US" altLang="zh-CN" dirty="0"/>
          </a:p>
          <a:p>
            <a:pPr lvl="1"/>
            <a:r>
              <a:rPr lang="zh-CN" altLang="en-US" dirty="0"/>
              <a:t>端到端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开放领对话系统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05C651-02A5-49A8-8E74-5935C5F0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93" y="2314574"/>
            <a:ext cx="4495257" cy="19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76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45085-9ADD-4830-9B2E-7C5D18C7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B72B5-B62E-4DDE-A840-36EBDC4C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文本分类：</a:t>
            </a:r>
            <a:endParaRPr lang="en-US" altLang="zh-CN" dirty="0"/>
          </a:p>
          <a:p>
            <a:pPr lvl="1"/>
            <a:r>
              <a:rPr lang="zh-CN" altLang="en-US" dirty="0"/>
              <a:t>给定文本进行分类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Eg</a:t>
            </a:r>
            <a:r>
              <a:rPr lang="zh-CN" altLang="en-US" dirty="0"/>
              <a:t> 情感分析 </a:t>
            </a:r>
            <a:r>
              <a:rPr lang="en-US" altLang="zh-CN" dirty="0"/>
              <a:t>NLU</a:t>
            </a:r>
            <a:r>
              <a:rPr lang="zh-CN" altLang="en-US" dirty="0"/>
              <a:t>中的意图识别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445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E5D64-31E2-489A-9D6B-C3A2C24C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33EAC-A593-4670-972D-E9FF1451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对一句话（一个词序列）的每一个</a:t>
            </a:r>
            <a:r>
              <a:rPr lang="en-US" altLang="zh-CN" dirty="0"/>
              <a:t>token</a:t>
            </a:r>
            <a:r>
              <a:rPr lang="zh-CN" altLang="en-US" dirty="0"/>
              <a:t>打标签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词性标注：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序列分割：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7B1420-3C7B-4232-8982-F5538901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87" y="3519523"/>
            <a:ext cx="4036285" cy="12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12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E9D86-28ED-4C6A-BC82-84E48A42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484A0-A5B1-4954-9083-1F98AA33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en-US" altLang="zh-CN" dirty="0"/>
              <a:t>BIIIII…, </a:t>
            </a:r>
            <a:r>
              <a:rPr lang="zh-CN" altLang="en-US" dirty="0"/>
              <a:t>代表一个实体</a:t>
            </a:r>
            <a:endParaRPr lang="en-US" altLang="zh-CN" dirty="0"/>
          </a:p>
          <a:p>
            <a:pPr lvl="1"/>
            <a:r>
              <a:rPr lang="en-US" altLang="zh-CN" dirty="0"/>
              <a:t>O</a:t>
            </a:r>
            <a:r>
              <a:rPr lang="zh-CN" altLang="en-US" dirty="0"/>
              <a:t>代表不是实体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3"/>
            <a:r>
              <a:rPr lang="en-US" altLang="zh-CN" dirty="0"/>
              <a:t>OI</a:t>
            </a:r>
            <a:r>
              <a:rPr lang="zh-CN" altLang="en-US" dirty="0"/>
              <a:t>这种序列不合法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0E4671-2DA2-405C-82C3-38A96304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8" y="4564898"/>
            <a:ext cx="8054068" cy="12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8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F1587-0085-498E-A122-52963C29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图结构生成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E91EA-55DC-4A68-B907-298382FF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生成句法树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基于图</a:t>
            </a:r>
            <a:endParaRPr lang="en-US" altLang="zh-CN" dirty="0"/>
          </a:p>
          <a:p>
            <a:r>
              <a:rPr lang="zh-CN" altLang="en-US" dirty="0"/>
              <a:t>基于转移</a:t>
            </a:r>
          </a:p>
        </p:txBody>
      </p:sp>
    </p:spTree>
    <p:extLst>
      <p:ext uri="{BB962C8B-B14F-4D97-AF65-F5344CB8AC3E}">
        <p14:creationId xmlns:p14="http://schemas.microsoft.com/office/powerpoint/2010/main" val="4070306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F3494-C8BB-414F-A653-DEDE98D6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序列到序列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ED2F6-4BA9-4190-BD40-6CB6B1C3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3379"/>
            <a:ext cx="7886700" cy="4351338"/>
          </a:xfrm>
        </p:spPr>
        <p:txBody>
          <a:bodyPr/>
          <a:lstStyle/>
          <a:p>
            <a:r>
              <a:rPr lang="zh-CN" altLang="en-US" dirty="0"/>
              <a:t>生成问题</a:t>
            </a:r>
            <a:endParaRPr lang="en-US" altLang="zh-CN" dirty="0"/>
          </a:p>
          <a:p>
            <a:pPr lvl="1"/>
            <a:r>
              <a:rPr lang="zh-CN" altLang="en-US" dirty="0"/>
              <a:t>机器翻译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399F18-DA7B-4CE5-B4EF-11E6D7BE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36" y="3429000"/>
            <a:ext cx="5674178" cy="21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23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91A5B-7C79-4121-A35B-4C5EB8ED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7EC3A-B239-445B-ADEA-DF39EE06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准确率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UAS</a:t>
            </a:r>
          </a:p>
          <a:p>
            <a:r>
              <a:rPr lang="en-US" altLang="zh-CN" dirty="0"/>
              <a:t>LAS</a:t>
            </a:r>
          </a:p>
          <a:p>
            <a:r>
              <a:rPr lang="en-US" altLang="zh-CN" dirty="0"/>
              <a:t>BLEU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1611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AC3A2-BF93-4439-8910-EB3085D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29CC1-F5DE-44FB-BB1C-16D43957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文本分类：</a:t>
            </a:r>
            <a:endParaRPr lang="en-US" altLang="zh-CN" dirty="0"/>
          </a:p>
          <a:p>
            <a:pPr lvl="1"/>
            <a:r>
              <a:rPr lang="zh-CN" altLang="en-US" dirty="0"/>
              <a:t>比较正确率即可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987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F7E06-EDF1-43DC-8459-C0AEA779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56D1-682D-459B-96A9-0CBF45AC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精确率和召回率</a:t>
            </a:r>
            <a:endParaRPr lang="en-US" altLang="zh-CN" dirty="0"/>
          </a:p>
          <a:p>
            <a:r>
              <a:rPr lang="zh-CN" altLang="en-US" dirty="0"/>
              <a:t>给你</a:t>
            </a:r>
            <a:r>
              <a:rPr lang="en-US" altLang="zh-CN" dirty="0"/>
              <a:t>100</a:t>
            </a:r>
            <a:r>
              <a:rPr lang="zh-CN" altLang="en-US" dirty="0"/>
              <a:t>个西瓜，让你把好瓜挑出来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50</a:t>
            </a:r>
            <a:r>
              <a:rPr lang="zh-CN" altLang="en-US" dirty="0"/>
              <a:t>个好瓜</a:t>
            </a:r>
            <a:endParaRPr lang="en-US" altLang="zh-CN" dirty="0"/>
          </a:p>
          <a:p>
            <a:pPr lvl="1"/>
            <a:r>
              <a:rPr lang="zh-CN" altLang="en-US" dirty="0"/>
              <a:t>精确率</a:t>
            </a:r>
            <a:r>
              <a:rPr lang="en-US" altLang="zh-CN" dirty="0"/>
              <a:t>P</a:t>
            </a:r>
            <a:r>
              <a:rPr lang="zh-CN" altLang="en-US" dirty="0"/>
              <a:t>：你挑出来的瓜中好瓜的比例</a:t>
            </a:r>
            <a:endParaRPr lang="en-US" altLang="zh-CN" dirty="0"/>
          </a:p>
          <a:p>
            <a:pPr lvl="1"/>
            <a:r>
              <a:rPr lang="zh-CN" altLang="en-US" dirty="0"/>
              <a:t>召回率</a:t>
            </a:r>
            <a:r>
              <a:rPr lang="en-US" altLang="zh-CN" dirty="0"/>
              <a:t>R</a:t>
            </a:r>
            <a:r>
              <a:rPr lang="zh-CN" altLang="en-US" dirty="0"/>
              <a:t>：</a:t>
            </a:r>
            <a:r>
              <a:rPr lang="en-US" altLang="zh-CN" dirty="0"/>
              <a:t>50</a:t>
            </a:r>
            <a:r>
              <a:rPr lang="zh-CN" altLang="en-US" dirty="0"/>
              <a:t>个好瓜有多少被你挑回来了</a:t>
            </a:r>
            <a:endParaRPr lang="en-US" altLang="zh-CN" dirty="0"/>
          </a:p>
          <a:p>
            <a:r>
              <a:rPr lang="zh-CN" altLang="en-US" dirty="0"/>
              <a:t>你的策略：</a:t>
            </a:r>
            <a:endParaRPr lang="en-US" altLang="zh-CN" dirty="0"/>
          </a:p>
          <a:p>
            <a:pPr lvl="1"/>
            <a:r>
              <a:rPr lang="zh-CN" altLang="en-US" dirty="0"/>
              <a:t>一个瓜不挑，精确率为</a:t>
            </a:r>
            <a:r>
              <a:rPr lang="en-US" altLang="zh-CN" dirty="0"/>
              <a:t>100% </a:t>
            </a:r>
            <a:r>
              <a:rPr lang="zh-CN" altLang="en-US" dirty="0"/>
              <a:t>（反正我不犯错）</a:t>
            </a:r>
            <a:endParaRPr lang="en-US" altLang="zh-CN" dirty="0"/>
          </a:p>
          <a:p>
            <a:pPr lvl="1"/>
            <a:r>
              <a:rPr lang="zh-CN" altLang="en-US" dirty="0"/>
              <a:t>把瓜全挑回来，召回率</a:t>
            </a:r>
            <a:r>
              <a:rPr lang="en-US" altLang="zh-CN" dirty="0"/>
              <a:t>100% </a:t>
            </a:r>
            <a:r>
              <a:rPr lang="zh-CN" altLang="en-US" dirty="0"/>
              <a:t>（反正我全拿回来了）</a:t>
            </a:r>
            <a:endParaRPr lang="en-US" altLang="zh-CN" dirty="0"/>
          </a:p>
          <a:p>
            <a:pPr lvl="1"/>
            <a:r>
              <a:rPr lang="zh-CN" altLang="en-US" dirty="0"/>
              <a:t>都挺</a:t>
            </a:r>
            <a:r>
              <a:rPr lang="en-US" altLang="zh-CN" dirty="0" err="1"/>
              <a:t>nt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19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DC856-B7D8-4FC4-BACD-0739B048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76A6B-F067-482B-A648-CCFAA851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知识性</a:t>
            </a:r>
            <a:endParaRPr lang="en-US" altLang="zh-CN" dirty="0"/>
          </a:p>
          <a:p>
            <a:pPr lvl="1"/>
            <a:r>
              <a:rPr lang="zh-CN" altLang="en-US" dirty="0"/>
              <a:t>“手机的握持感很好” </a:t>
            </a:r>
            <a:r>
              <a:rPr lang="en-US" altLang="zh-CN" dirty="0"/>
              <a:t>-&gt; </a:t>
            </a:r>
            <a:r>
              <a:rPr lang="zh-CN" altLang="en-US" dirty="0"/>
              <a:t>手机边缘比较光滑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难移植性：</a:t>
            </a:r>
            <a:endParaRPr lang="en-US" altLang="zh-CN" dirty="0"/>
          </a:p>
          <a:p>
            <a:pPr lvl="1"/>
            <a:r>
              <a:rPr lang="zh-CN" altLang="en-US" dirty="0"/>
              <a:t>不同任务</a:t>
            </a:r>
            <a:endParaRPr lang="en-US" altLang="zh-CN" dirty="0"/>
          </a:p>
          <a:p>
            <a:pPr lvl="1"/>
            <a:r>
              <a:rPr lang="zh-CN" altLang="en-US" dirty="0"/>
              <a:t>不同领域</a:t>
            </a:r>
            <a:endParaRPr lang="en-US" altLang="zh-CN" dirty="0"/>
          </a:p>
          <a:p>
            <a:pPr lvl="1"/>
            <a:r>
              <a:rPr lang="zh-CN" altLang="en-US" dirty="0"/>
              <a:t>不同语言</a:t>
            </a:r>
          </a:p>
        </p:txBody>
      </p:sp>
    </p:spTree>
    <p:extLst>
      <p:ext uri="{BB962C8B-B14F-4D97-AF65-F5344CB8AC3E}">
        <p14:creationId xmlns:p14="http://schemas.microsoft.com/office/powerpoint/2010/main" val="38126149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697BB-9CFD-4E08-9AB3-46ADACD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86BE6-3E64-4ED7-87D9-54131024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87E4FB-910B-4C06-B88D-6BD1DF7C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06" y="2466297"/>
            <a:ext cx="3181794" cy="1133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5F0905-1B35-4E38-BFDC-86A37B5B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22" y="4114054"/>
            <a:ext cx="204816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85734-8EEE-4ACF-A5F7-3A38FAEF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自然语言处理任务体系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797A1-0EB8-40A9-891D-B3758517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05" y="2408587"/>
            <a:ext cx="3788764" cy="30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63D9-8C51-41E2-BA20-B9804421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自然语言处理研究对象和层次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3A0B7-F9FA-43F2-8837-1735D60A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74" y="2414282"/>
            <a:ext cx="5411267" cy="29364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65669F-B094-4203-BC77-2F2734C36C9F}"/>
              </a:ext>
            </a:extLst>
          </p:cNvPr>
          <p:cNvSpPr txBox="1"/>
          <p:nvPr/>
        </p:nvSpPr>
        <p:spPr>
          <a:xfrm>
            <a:off x="4205346" y="4595301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n>
                  <a:solidFill>
                    <a:schemeClr val="accent4"/>
                  </a:solidFill>
                </a:ln>
              </a:rPr>
              <a:t>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D404B-97EF-4A41-BC9A-A0AF68F0899D}"/>
              </a:ext>
            </a:extLst>
          </p:cNvPr>
          <p:cNvSpPr txBox="1"/>
          <p:nvPr/>
        </p:nvSpPr>
        <p:spPr>
          <a:xfrm>
            <a:off x="3795410" y="230105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n>
                  <a:solidFill>
                    <a:schemeClr val="accent4"/>
                  </a:solidFill>
                </a:ln>
              </a:rPr>
              <a:t>常识、知识库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50E6F7-C42E-416E-B8CC-7CA28A632532}"/>
              </a:ext>
            </a:extLst>
          </p:cNvPr>
          <p:cNvSpPr txBox="1"/>
          <p:nvPr/>
        </p:nvSpPr>
        <p:spPr>
          <a:xfrm>
            <a:off x="6494780" y="3531733"/>
            <a:ext cx="8771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n>
                  <a:solidFill>
                    <a:schemeClr val="accent4"/>
                  </a:solidFill>
                </a:ln>
              </a:rPr>
              <a:t>说话环境</a:t>
            </a:r>
            <a:endParaRPr lang="en-US" altLang="zh-CN" sz="1350" dirty="0">
              <a:ln>
                <a:solidFill>
                  <a:schemeClr val="accent4"/>
                </a:solidFill>
              </a:ln>
            </a:endParaRPr>
          </a:p>
          <a:p>
            <a:r>
              <a:rPr lang="zh-CN" altLang="en-US" sz="1350" dirty="0">
                <a:ln>
                  <a:solidFill>
                    <a:schemeClr val="accent4"/>
                  </a:solidFill>
                </a:ln>
              </a:rPr>
              <a:t>说话人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1070E2-BE4F-412D-AB83-912BE63F6E4E}"/>
              </a:ext>
            </a:extLst>
          </p:cNvPr>
          <p:cNvSpPr txBox="1"/>
          <p:nvPr/>
        </p:nvSpPr>
        <p:spPr>
          <a:xfrm>
            <a:off x="2533243" y="3205717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n>
                  <a:solidFill>
                    <a:schemeClr val="accent4"/>
                  </a:solidFill>
                </a:ln>
              </a:rPr>
              <a:t>事实意见</a:t>
            </a:r>
          </a:p>
        </p:txBody>
      </p:sp>
    </p:spTree>
    <p:extLst>
      <p:ext uri="{BB962C8B-B14F-4D97-AF65-F5344CB8AC3E}">
        <p14:creationId xmlns:p14="http://schemas.microsoft.com/office/powerpoint/2010/main" val="69735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1566</Words>
  <Application>Microsoft Office PowerPoint</Application>
  <PresentationFormat>全屏显示(4:3)</PresentationFormat>
  <Paragraphs>393</Paragraphs>
  <Slides>70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7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NLP基础知识</vt:lpstr>
      <vt:lpstr>绪论</vt:lpstr>
      <vt:lpstr>自然语言处理的概念</vt:lpstr>
      <vt:lpstr>自然语言处理难点</vt:lpstr>
      <vt:lpstr>自然语言处理难点</vt:lpstr>
      <vt:lpstr>自然语言处理难点</vt:lpstr>
      <vt:lpstr>自然语言处理难点</vt:lpstr>
      <vt:lpstr>自然语言处理任务体系</vt:lpstr>
      <vt:lpstr>自然语言处理研究对象和层次</vt:lpstr>
      <vt:lpstr>自然语言处理发展历史</vt:lpstr>
      <vt:lpstr>词的表示</vt:lpstr>
      <vt:lpstr>目录</vt:lpstr>
      <vt:lpstr>Wordnet 同义词集</vt:lpstr>
      <vt:lpstr>One-Hot Encoding</vt:lpstr>
      <vt:lpstr>分布式语义假设</vt:lpstr>
      <vt:lpstr>共现矩阵</vt:lpstr>
      <vt:lpstr>共现矩阵</vt:lpstr>
      <vt:lpstr>共现矩阵</vt:lpstr>
      <vt:lpstr>PMI 和 PPMI</vt:lpstr>
      <vt:lpstr>PMI 和 PPMI</vt:lpstr>
      <vt:lpstr>共现矩阵</vt:lpstr>
      <vt:lpstr>LSA</vt:lpstr>
      <vt:lpstr>Word2vec（Skip-gram）</vt:lpstr>
      <vt:lpstr>Word2vec</vt:lpstr>
      <vt:lpstr>Softmax</vt:lpstr>
      <vt:lpstr>优化方法</vt:lpstr>
      <vt:lpstr>Stochastic Gradient Descent</vt:lpstr>
      <vt:lpstr>CBOW</vt:lpstr>
      <vt:lpstr>Softmax 速度问题</vt:lpstr>
      <vt:lpstr>负采样思想</vt:lpstr>
      <vt:lpstr>层次softmax</vt:lpstr>
      <vt:lpstr>层次softmax</vt:lpstr>
      <vt:lpstr>Glove思想</vt:lpstr>
      <vt:lpstr>Glove</vt:lpstr>
      <vt:lpstr>词表示评价方式</vt:lpstr>
      <vt:lpstr>类比推理性</vt:lpstr>
      <vt:lpstr>类比推理性</vt:lpstr>
      <vt:lpstr>人工标注相似度</vt:lpstr>
      <vt:lpstr>多义词问题</vt:lpstr>
      <vt:lpstr>多义词问题</vt:lpstr>
      <vt:lpstr>语言模型</vt:lpstr>
      <vt:lpstr>语言模型</vt:lpstr>
      <vt:lpstr>N-gram 语言模型</vt:lpstr>
      <vt:lpstr>平滑</vt:lpstr>
      <vt:lpstr>语言模型</vt:lpstr>
      <vt:lpstr>语言模型评价</vt:lpstr>
      <vt:lpstr>自然语言处理基本任务</vt:lpstr>
      <vt:lpstr>中文分词</vt:lpstr>
      <vt:lpstr>正向最大匹配分词法 </vt:lpstr>
      <vt:lpstr>子词切分</vt:lpstr>
      <vt:lpstr>BPE算法</vt:lpstr>
      <vt:lpstr>BPE算法</vt:lpstr>
      <vt:lpstr>词性标注</vt:lpstr>
      <vt:lpstr>句法分析</vt:lpstr>
      <vt:lpstr>语义分析</vt:lpstr>
      <vt:lpstr>自然语言处理应用任务</vt:lpstr>
      <vt:lpstr>信息抽取</vt:lpstr>
      <vt:lpstr>情感分析</vt:lpstr>
      <vt:lpstr>问答系统</vt:lpstr>
      <vt:lpstr>机器翻译</vt:lpstr>
      <vt:lpstr>对话系统</vt:lpstr>
      <vt:lpstr>文本分类</vt:lpstr>
      <vt:lpstr>序列标注</vt:lpstr>
      <vt:lpstr>序列分割</vt:lpstr>
      <vt:lpstr>图结构生成</vt:lpstr>
      <vt:lpstr>序列到序列</vt:lpstr>
      <vt:lpstr>评价指标</vt:lpstr>
      <vt:lpstr>准确率</vt:lpstr>
      <vt:lpstr>F值</vt:lpstr>
      <vt:lpstr>F值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Fuxuan</dc:creator>
  <cp:lastModifiedBy>Wei Fuxuan</cp:lastModifiedBy>
  <cp:revision>59</cp:revision>
  <dcterms:created xsi:type="dcterms:W3CDTF">2021-07-09T11:53:40Z</dcterms:created>
  <dcterms:modified xsi:type="dcterms:W3CDTF">2021-07-12T15:41:35Z</dcterms:modified>
</cp:coreProperties>
</file>