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  <p:sldMasterId id="2147483660" r:id="rId2"/>
    <p:sldMasterId id="2147483672" r:id="rId3"/>
    <p:sldMasterId id="2147483684" r:id="rId4"/>
    <p:sldMasterId id="2147483720" r:id="rId5"/>
  </p:sldMasterIdLst>
  <p:sldIdLst>
    <p:sldId id="259" r:id="rId6"/>
    <p:sldId id="324" r:id="rId7"/>
    <p:sldId id="325" r:id="rId8"/>
    <p:sldId id="343" r:id="rId9"/>
    <p:sldId id="327" r:id="rId10"/>
    <p:sldId id="344" r:id="rId11"/>
    <p:sldId id="391" r:id="rId12"/>
    <p:sldId id="345" r:id="rId13"/>
    <p:sldId id="346" r:id="rId14"/>
    <p:sldId id="347" r:id="rId15"/>
    <p:sldId id="348" r:id="rId16"/>
    <p:sldId id="349" r:id="rId17"/>
    <p:sldId id="364" r:id="rId18"/>
    <p:sldId id="350" r:id="rId19"/>
    <p:sldId id="351" r:id="rId20"/>
    <p:sldId id="393" r:id="rId21"/>
    <p:sldId id="395" r:id="rId22"/>
    <p:sldId id="396" r:id="rId23"/>
    <p:sldId id="397" r:id="rId24"/>
    <p:sldId id="29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6FEAD-7315-4940-A119-140EA362908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709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D5AC2-9F63-4F04-83DC-EF653C84F5B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35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6BA54-08CA-484C-A836-93E8C09881F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22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EA6AC-3665-4ADD-A213-5ACD99F4863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084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795F5-6685-45EE-A070-4DBAC4662AA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464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A442C-D3A6-47BE-9C91-927244D3B39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210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1E11A-4B71-497B-B203-DEA889ED50F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120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6C4B1-6F72-46FB-85D5-026BFB31E51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12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EE48A-0B97-44A4-A953-929B22AB918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082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8B993-9770-4CF6-9C68-F8DC33566A9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63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A2E3B-20C7-401A-A823-9A1EEFBFAE1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9860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4EC01-A64A-4752-9F3C-61EAB4372F8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651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64B1B-C450-488C-9253-C8AD4757633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6600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FC346-D168-4DD5-AD4A-65B6193094F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654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EFA36-8183-4A86-868B-F91238DC2E0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0452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A9949-4DFA-4428-B35D-9FA9BD5F9E5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5848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6E1A0-A641-42E6-A7B8-51F89305E32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0660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D0A1F-F4E7-4164-B579-2C4C8C99C17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98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1EA10-9E6D-4C7F-9ACD-3B6EC1E18D7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2626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B965D-250C-429D-B59F-697D009B001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651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7AE39-1AD6-403E-A41A-A711F68FCFC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9091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FF306-0EAF-4A86-8DC4-D9EC4446A19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1868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C7E9B-336F-4EB9-8FF9-705890D6E03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1085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94BC0-E1FD-477A-A097-E8B4BD0A978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235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6C778-C73A-4096-8B1E-31D141538C2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3581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A1F33-430A-45CA-9150-B680AC747F0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2400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5355A-20D8-413D-83B9-78834011382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0164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A9C6E-8458-437E-AE7F-91B79FD7F68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84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A3056-055E-4BBD-BFFC-26A8F8113FF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4665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DD292-4A8B-4146-9D83-40EADA964F5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8307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6AAE1-0A08-4F33-922F-782ACD50499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1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628C0-DDE7-4B80-B60D-DB9F097AA34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898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ACE79-2636-437A-B8FC-8AA922F2540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503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DDADD-2AEF-463B-9455-DC7DEF9906BA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2019/11/11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084643-BDB4-4473-AA49-201076F62F12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3895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734EB-ADB1-4CA7-914B-8F6981D5556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2019/11/11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85F7F3-C6CE-43DC-8193-318041042DE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934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94A74-D644-469C-899F-B74BEFF8778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2019/11/11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C13A8F-0034-492C-97BC-ACC75673701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4764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532F6-BE65-4A23-9667-D87111998DB7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2019/11/11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6D1888-5683-4973-84F7-0FBEF3D2148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1172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24436-6845-4CCA-AC48-2C59E33C6B6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2019/11/11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8B6B1E-D613-4424-AF25-297CAAEFCE56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1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B9A04-319F-4DCE-B5A0-8F846FFEB0F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2019/11/11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500E7-32F6-4422-89F5-7C2C80AE465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0545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4896D-6B3E-4186-91EF-FFBC55DC8D3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2019/11/11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E198ED-C218-4984-BD46-F9F2B22F341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1036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0AABE-A32E-45CA-8830-C7B91E80974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2019/11/11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AE0B11-0F57-418E-9B89-DCE7DF9AD39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9410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73244-085C-41AA-B2C7-BD376458464B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2019/11/11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35D679-29E6-436C-B78B-36DE6EF2B1B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427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DED89-2A9F-434F-ADE5-CD807707720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2019/11/11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1A42C-F196-4DD8-9474-03C4B278A0F7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063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12DE2-CBB2-4681-97EF-F44A4CEF12EC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2019/11/11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09B45E-8C45-445A-9DEB-9117A0B2378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9382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E83AC-C142-422B-8A85-A3C7D6A6DCAE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2019/11/11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DE6E60-55EE-4C7C-9E74-718E9EE1B5E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219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BCC43-CC65-488B-BDE7-1F0932E7ED50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2019/11/11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6AA85-6C97-4788-8EF8-6A9821BEFD3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4821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194175" cy="2020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78288"/>
            <a:ext cx="4194175" cy="20208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452078CD-FD83-4898-86A0-D3D58134E3F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5421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9B80F-C6E8-401C-805C-00ED4C9900F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87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1_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3077D-320A-4FBC-A8FF-A62ED4FCF98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2019/11/11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3DAF56-7018-42A7-A42B-BA8C01A0B5F2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34600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1_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3B1D5-F061-443B-80D9-3A1FE4FC5B3A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2019/11/11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8E19BC-5CE7-4078-A286-768D882C1E03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07815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015BD-16BC-45B1-96D8-F332B67823DB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2019/11/11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65B201-031C-4BB8-8A9E-C3638E13916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40747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2F4D0-6067-4518-9312-EAF2E526811A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2019/11/11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DC60F8-E73B-4666-B040-E1C305305483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993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17A36-3228-4CBB-B58F-299B4C6034CB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2019/11/11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11EE6-2351-4C51-AC97-8A02FB6AAD76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12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3BF998-47F5-41E0-802D-A15998F8F8D0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21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970C06-7593-4403-A728-FBD279F89B1E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17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FFD5C4-B580-4EBB-8CF3-B96812199C15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44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9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006202-53F6-4F3B-AC71-1423E1B09820}" type="datetime1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2019/11/11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9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9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9E7E8D-7995-4BFE-AE59-222054F623DA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96327" name="Rectangle 7"/>
          <p:cNvSpPr>
            <a:spLocks noChangeArrowheads="1"/>
          </p:cNvSpPr>
          <p:nvPr/>
        </p:nvSpPr>
        <p:spPr bwMode="auto">
          <a:xfrm>
            <a:off x="0" y="6381750"/>
            <a:ext cx="4570413" cy="4762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4" charset="0"/>
                <a:ea typeface="楷体_GB2312" pitchFamily="49" charset="-122"/>
              </a:rPr>
              <a:t>哈尔滨工业大学航天学院</a:t>
            </a:r>
            <a:r>
              <a:rPr lang="zh-CN" altLang="en-US" sz="1400" b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zh-CN" alt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</a:rPr>
              <a:t> </a:t>
            </a:r>
            <a:r>
              <a:rPr lang="zh-CN" altLang="en-US" sz="1400" b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</a:p>
        </p:txBody>
      </p:sp>
      <p:sp>
        <p:nvSpPr>
          <p:cNvPr id="696328" name="Rectangle 8"/>
          <p:cNvSpPr>
            <a:spLocks noChangeArrowheads="1"/>
          </p:cNvSpPr>
          <p:nvPr/>
        </p:nvSpPr>
        <p:spPr bwMode="auto">
          <a:xfrm>
            <a:off x="4573588" y="6381750"/>
            <a:ext cx="4570412" cy="4762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_GB2312" pitchFamily="49" charset="-122"/>
              </a:rPr>
              <a:t>控制与仿真中心</a:t>
            </a:r>
            <a:endParaRPr lang="zh-CN" altLang="en-US" sz="1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032" name="Picture 9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600" y="6381750"/>
            <a:ext cx="6651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10"/>
          <p:cNvSpPr>
            <a:spLocks noChangeArrowheads="1"/>
          </p:cNvSpPr>
          <p:nvPr/>
        </p:nvSpPr>
        <p:spPr bwMode="invGray">
          <a:xfrm flipV="1">
            <a:off x="0" y="928688"/>
            <a:ext cx="9144000" cy="7143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50000">
                <a:srgbClr val="00FF00"/>
              </a:gs>
              <a:gs pos="100000">
                <a:srgbClr val="FFFF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583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5" Type="http://schemas.openxmlformats.org/officeDocument/2006/relationships/image" Target="../media/image2.wmf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7" Type="http://schemas.openxmlformats.org/officeDocument/2006/relationships/image" Target="../media/image79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9.emf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http://www.chinarein.com/admin/manage/uploadfiles/200532174322261.gif" TargetMode="External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35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8.png"/><Relationship Id="rId11" Type="http://schemas.openxmlformats.org/officeDocument/2006/relationships/oleObject" Target="../embeddings/oleObject5.bin"/><Relationship Id="rId5" Type="http://schemas.openxmlformats.org/officeDocument/2006/relationships/image" Target="../media/image37.png"/><Relationship Id="rId10" Type="http://schemas.openxmlformats.org/officeDocument/2006/relationships/image" Target="../media/image33.wmf"/><Relationship Id="rId4" Type="http://schemas.openxmlformats.org/officeDocument/2006/relationships/image" Target="../media/image36.png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microsoft.com/office/2007/relationships/hdphoto" Target="../media/hdphoto1.wdp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14" y="188640"/>
            <a:ext cx="4348020" cy="455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3930"/>
            <a:ext cx="2134317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26" y="2338662"/>
            <a:ext cx="18002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58" y="4360324"/>
            <a:ext cx="12763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85" y="4211831"/>
            <a:ext cx="61531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47" y="4627024"/>
            <a:ext cx="11430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829" y="4627907"/>
            <a:ext cx="14097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07131"/>
            <a:ext cx="4825238" cy="335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9" descr="z3a21j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529" y="2084927"/>
            <a:ext cx="5184775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85" y="980728"/>
            <a:ext cx="426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646" y="1742728"/>
            <a:ext cx="38576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313524"/>
              </p:ext>
            </p:extLst>
          </p:nvPr>
        </p:nvGraphicFramePr>
        <p:xfrm>
          <a:off x="726953" y="5526524"/>
          <a:ext cx="2147576" cy="442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14" imgW="1104900" imgH="228600" progId="Equation.DSMT4">
                  <p:embed/>
                </p:oleObj>
              </mc:Choice>
              <mc:Fallback>
                <p:oleObj name="Equation" r:id="rId14" imgW="11049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953" y="5526524"/>
                        <a:ext cx="2147576" cy="442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4326" y="5157192"/>
            <a:ext cx="259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电机的输入功率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554448"/>
              </p:ext>
            </p:extLst>
          </p:nvPr>
        </p:nvGraphicFramePr>
        <p:xfrm>
          <a:off x="3242291" y="6093296"/>
          <a:ext cx="2630577" cy="5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16" imgW="1193800" imgH="228600" progId="Equation.DSMT4">
                  <p:embed/>
                </p:oleObj>
              </mc:Choice>
              <mc:Fallback>
                <p:oleObj name="Equation" r:id="rId16" imgW="11938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2291" y="6093296"/>
                        <a:ext cx="2630577" cy="5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560" y="62373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电磁功率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25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0648"/>
            <a:ext cx="1763132" cy="39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72" y="836712"/>
            <a:ext cx="2225972" cy="26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175" y="1268760"/>
            <a:ext cx="495289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85" y="1988840"/>
            <a:ext cx="2988230" cy="311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02" y="2636912"/>
            <a:ext cx="2957103" cy="311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8840"/>
            <a:ext cx="3701369" cy="418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729099" y="3861048"/>
            <a:ext cx="32780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itchFamily="34" charset="0"/>
              </a:rPr>
              <a:t>E</a:t>
            </a:r>
            <a:r>
              <a:rPr lang="en-US" altLang="zh-CN" baseline="-25000" dirty="0">
                <a:latin typeface="Arial" pitchFamily="34" charset="0"/>
              </a:rPr>
              <a:t>1</a:t>
            </a:r>
            <a:r>
              <a:rPr lang="en-US" altLang="zh-CN" dirty="0">
                <a:latin typeface="Arial" pitchFamily="34" charset="0"/>
              </a:rPr>
              <a:t>/f</a:t>
            </a:r>
            <a:r>
              <a:rPr lang="en-US" altLang="zh-CN" baseline="-25000" dirty="0">
                <a:latin typeface="Arial" pitchFamily="34" charset="0"/>
              </a:rPr>
              <a:t>1</a:t>
            </a:r>
            <a:r>
              <a:rPr lang="zh-CN" altLang="zh-CN" dirty="0">
                <a:latin typeface="Arial" pitchFamily="34" charset="0"/>
              </a:rPr>
              <a:t>等于常数时的机械特性：不同频率时个机械特性曲线彼此平行，最大转矩</a:t>
            </a:r>
            <a:r>
              <a:rPr lang="en-US" altLang="zh-CN" dirty="0">
                <a:latin typeface="Arial" pitchFamily="34" charset="0"/>
              </a:rPr>
              <a:t>T</a:t>
            </a:r>
            <a:r>
              <a:rPr lang="en-US" altLang="zh-CN" baseline="-25000" dirty="0">
                <a:latin typeface="Arial" pitchFamily="34" charset="0"/>
              </a:rPr>
              <a:t>m</a:t>
            </a:r>
            <a:r>
              <a:rPr lang="zh-CN" altLang="zh-CN" dirty="0">
                <a:latin typeface="Arial" pitchFamily="34" charset="0"/>
              </a:rPr>
              <a:t>不变，与频率无关</a:t>
            </a:r>
            <a:r>
              <a:rPr lang="zh-CN" altLang="en-US" dirty="0" smtClean="0">
                <a:latin typeface="Arial" pitchFamily="34" charset="0"/>
              </a:rPr>
              <a:t>。</a:t>
            </a:r>
            <a:r>
              <a:rPr lang="en-US" altLang="zh-CN" dirty="0" smtClean="0">
                <a:latin typeface="Arial" pitchFamily="34" charset="0"/>
              </a:rPr>
              <a:t>(U</a:t>
            </a:r>
            <a:r>
              <a:rPr lang="en-US" altLang="zh-CN" baseline="-25000" dirty="0" smtClean="0">
                <a:latin typeface="Arial" pitchFamily="34" charset="0"/>
              </a:rPr>
              <a:t>1</a:t>
            </a:r>
            <a:r>
              <a:rPr lang="en-US" altLang="zh-CN" dirty="0" smtClean="0">
                <a:latin typeface="Arial" pitchFamily="34" charset="0"/>
              </a:rPr>
              <a:t>/f</a:t>
            </a:r>
            <a:r>
              <a:rPr lang="en-US" altLang="zh-CN" baseline="-25000" dirty="0" smtClean="0">
                <a:latin typeface="Arial" pitchFamily="34" charset="0"/>
              </a:rPr>
              <a:t>1</a:t>
            </a:r>
            <a:r>
              <a:rPr lang="zh-CN" altLang="zh-CN" dirty="0">
                <a:latin typeface="Arial" pitchFamily="34" charset="0"/>
              </a:rPr>
              <a:t>等于</a:t>
            </a:r>
            <a:r>
              <a:rPr lang="zh-CN" altLang="zh-CN" dirty="0" smtClean="0">
                <a:latin typeface="Arial" pitchFamily="34" charset="0"/>
              </a:rPr>
              <a:t>常数</a:t>
            </a:r>
            <a:r>
              <a:rPr lang="zh-CN" altLang="en-US" dirty="0" smtClean="0">
                <a:latin typeface="Arial" pitchFamily="34" charset="0"/>
              </a:rPr>
              <a:t>不同，但后者更易于实现</a:t>
            </a:r>
            <a:r>
              <a:rPr lang="en-US" altLang="zh-CN" dirty="0" smtClean="0">
                <a:latin typeface="Arial" pitchFamily="34" charset="0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8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3780"/>
            <a:ext cx="2859758" cy="31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18" y="491531"/>
            <a:ext cx="2368092" cy="3546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24938"/>
            <a:ext cx="3240360" cy="3533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755576" y="4221088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变频调速的优点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55576" y="4590420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(1) </a:t>
            </a:r>
            <a:r>
              <a:rPr kumimoji="1" lang="zh-CN" altLang="en-US" dirty="0"/>
              <a:t>控制电机的启动电流，降低电力线路电压波动，启动时需要的功率更低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3872" y="5085184"/>
            <a:ext cx="7726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(2) </a:t>
            </a:r>
            <a:r>
              <a:rPr kumimoji="1" lang="zh-CN" altLang="en-US" dirty="0"/>
              <a:t>获得可控的加、减速功能和较好的力矩控制特性</a:t>
            </a:r>
            <a:r>
              <a:rPr kumimoji="1" lang="zh-CN" altLang="en-US" dirty="0">
                <a:latin typeface="Times New Roman" pitchFamily="18" charset="0"/>
                <a:ea typeface="宋体" pitchFamily="2" charset="-122"/>
              </a:rPr>
              <a:t> ，获得</a:t>
            </a:r>
            <a:r>
              <a:rPr kumimoji="1" lang="zh-CN" altLang="en-US" b="1" dirty="0">
                <a:solidFill>
                  <a:srgbClr val="FF0000"/>
                </a:solidFill>
              </a:rPr>
              <a:t>良好的调速特性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8771" y="5686878"/>
            <a:ext cx="3788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(3) </a:t>
            </a:r>
            <a:r>
              <a:rPr kumimoji="1" lang="zh-CN" altLang="en-US" dirty="0"/>
              <a:t>显著提高运行效率，</a:t>
            </a:r>
            <a:r>
              <a:rPr kumimoji="1" lang="zh-CN" altLang="en-US" b="1" dirty="0">
                <a:solidFill>
                  <a:srgbClr val="FF0000"/>
                </a:solidFill>
              </a:rPr>
              <a:t>节能</a:t>
            </a:r>
            <a:r>
              <a:rPr kumimoji="1" lang="zh-CN" altLang="en-US" dirty="0"/>
              <a:t>明显</a:t>
            </a:r>
            <a:r>
              <a:rPr kumimoji="1" lang="zh-CN" altLang="en-US" sz="2000" dirty="0"/>
              <a:t>；</a:t>
            </a:r>
            <a:endParaRPr kumimoji="1" lang="en-US" altLang="zh-CN" sz="2000" dirty="0"/>
          </a:p>
        </p:txBody>
      </p:sp>
      <p:sp>
        <p:nvSpPr>
          <p:cNvPr id="6" name="矩形 5"/>
          <p:cNvSpPr/>
          <p:nvPr/>
        </p:nvSpPr>
        <p:spPr>
          <a:xfrm>
            <a:off x="808935" y="6093296"/>
            <a:ext cx="4185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(4)</a:t>
            </a:r>
            <a:r>
              <a:rPr kumimoji="1" lang="zh-CN" altLang="en-US" dirty="0"/>
              <a:t>减少机械传动部件，实现直接驱动</a:t>
            </a:r>
            <a:r>
              <a:rPr kumimoji="1"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8340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63000"/>
            <a:ext cx="3623476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56792"/>
            <a:ext cx="2305460" cy="167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21938" y="26064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汇</a:t>
            </a:r>
            <a:r>
              <a:rPr lang="zh-CN" altLang="en-US" sz="4000" b="1" dirty="0" smtClean="0"/>
              <a:t>川技术</a:t>
            </a:r>
            <a:endParaRPr lang="zh-CN" altLang="en-US" sz="40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807127"/>
              </p:ext>
            </p:extLst>
          </p:nvPr>
        </p:nvGraphicFramePr>
        <p:xfrm>
          <a:off x="1290106" y="3600958"/>
          <a:ext cx="5136683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图表" r:id="rId5" imgW="6096000" imgH="4069202" progId="MSGraph.Chart.8">
                  <p:embed followColorScheme="full"/>
                </p:oleObj>
              </mc:Choice>
              <mc:Fallback>
                <p:oleObj name="图表" r:id="rId5" imgW="6096000" imgH="4069202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106" y="3600958"/>
                        <a:ext cx="5136683" cy="2304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3648" y="5733256"/>
            <a:ext cx="6264696" cy="723900"/>
          </a:xfrm>
          <a:noFill/>
          <a:effectLst>
            <a:outerShdw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400" b="1" dirty="0" smtClean="0">
                <a:ea typeface="楷体_GB2312" pitchFamily="49" charset="-122"/>
              </a:rPr>
              <a:t>中国市场竞争情况－市场需求（亿元）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132" y="205016"/>
            <a:ext cx="48482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111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2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4312"/>
          </a:xfrm>
        </p:spPr>
        <p:txBody>
          <a:bodyPr/>
          <a:lstStyle/>
          <a:p>
            <a:pPr eaLnBrk="1" hangingPunct="1"/>
            <a:r>
              <a:rPr lang="zh-CN" altLang="en-US" sz="3600" dirty="0" smtClean="0"/>
              <a:t>三相异步电动机及其调速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176" y="764704"/>
            <a:ext cx="4707872" cy="5334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变频器（商品化很好）</a:t>
            </a:r>
          </a:p>
        </p:txBody>
      </p:sp>
      <p:pic>
        <p:nvPicPr>
          <p:cNvPr id="49156" name="Picture 4" descr="ANd9GcQjLNeLTrXidZ7rX8LJfz7JBnx4hVG7G8Jih3FuTt8YI0o5dOXHj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0" t="12373" r="16440" b="5389"/>
          <a:stretch/>
        </p:blipFill>
        <p:spPr bwMode="auto">
          <a:xfrm>
            <a:off x="251520" y="2132856"/>
            <a:ext cx="2506133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5" descr="ANd9GcR25aLHe6qv5eGxuP-ivNq9wAm4MRnj96Bm9ASQ9spQl43WeSZYl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613" y="1483419"/>
            <a:ext cx="45116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7" y="2885182"/>
            <a:ext cx="1201737" cy="317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70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0688"/>
            <a:ext cx="4675377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96752"/>
            <a:ext cx="3540393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594928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（泵类负载）降压启动（软启动器）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74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0688"/>
            <a:ext cx="28384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32656"/>
            <a:ext cx="231705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50784" y="326214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淘汰过程中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33" y="3193196"/>
            <a:ext cx="1584176" cy="36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03" y="3733139"/>
            <a:ext cx="75723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55776" y="32621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绕线式异步电机</a:t>
            </a:r>
            <a:endParaRPr lang="zh-CN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590" y="3999839"/>
            <a:ext cx="3536950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33" y="5445224"/>
            <a:ext cx="20097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2633" y="5949280"/>
            <a:ext cx="38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常用变频器均有此选项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93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4664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、变极（极对数</a:t>
            </a:r>
            <a:r>
              <a:rPr lang="en-US" altLang="zh-CN" dirty="0" smtClean="0"/>
              <a:t>p</a:t>
            </a:r>
            <a:r>
              <a:rPr lang="zh-CN" altLang="en-US" dirty="0" smtClean="0"/>
              <a:t>）调速</a:t>
            </a:r>
            <a:endParaRPr lang="zh-CN" altLang="en-US" dirty="0"/>
          </a:p>
        </p:txBody>
      </p:sp>
      <p:pic>
        <p:nvPicPr>
          <p:cNvPr id="1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62343"/>
            <a:ext cx="3096343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 descr="t1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4008" y="2758178"/>
            <a:ext cx="4067175" cy="3673475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467544" y="1067504"/>
            <a:ext cx="39411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由机械特性知，变极调速时电动机的转速几乎是成倍的变化，因此调速的平滑性差，但是稳定性较好，特别是低速起动转矩大。</a:t>
            </a:r>
            <a:r>
              <a:rPr kumimoji="1" lang="zh-CN" altLang="en-US" dirty="0">
                <a:latin typeface="Times New Roman" pitchFamily="18" charset="0"/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9512" y="2776385"/>
            <a:ext cx="446449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3000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、具有较硬的机械特性，稳定性良好；</a:t>
            </a:r>
            <a:r>
              <a:rPr lang="zh-CN" altLang="en-US" dirty="0">
                <a:latin typeface="Arial" charset="0"/>
              </a:rPr>
              <a:t> 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spcBef>
                <a:spcPct val="3000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latin typeface="Arial" charset="0"/>
              </a:rPr>
              <a:t> </a:t>
            </a:r>
            <a:r>
              <a:rPr lang="zh-CN" altLang="en-US" dirty="0"/>
              <a:t>无转差损耗，效率高；</a:t>
            </a:r>
            <a:r>
              <a:rPr lang="zh-CN" altLang="en-US" dirty="0">
                <a:latin typeface="Arial" charset="0"/>
              </a:rPr>
              <a:t> 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spcBef>
                <a:spcPct val="30000"/>
              </a:spcBef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latin typeface="Arial" charset="0"/>
              </a:rPr>
              <a:t> </a:t>
            </a:r>
            <a:r>
              <a:rPr lang="zh-CN" altLang="en-US" dirty="0"/>
              <a:t>接线简单、控制方便、价格低；</a:t>
            </a:r>
            <a:r>
              <a:rPr lang="zh-CN" altLang="en-US" dirty="0">
                <a:latin typeface="Arial" charset="0"/>
              </a:rPr>
              <a:t> 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spcBef>
                <a:spcPct val="30000"/>
              </a:spcBef>
            </a:pPr>
            <a:r>
              <a:rPr lang="en-US" altLang="zh-CN" dirty="0"/>
              <a:t>4</a:t>
            </a:r>
            <a:r>
              <a:rPr lang="zh-CN" altLang="en-US" dirty="0"/>
              <a:t>、有级调速，级差较大，不能获得平滑调速。</a:t>
            </a:r>
          </a:p>
          <a:p>
            <a:pPr marL="342900" indent="-342900">
              <a:lnSpc>
                <a:spcPct val="150000"/>
              </a:lnSpc>
              <a:spcBef>
                <a:spcPct val="30000"/>
              </a:spcBef>
            </a:pPr>
            <a:r>
              <a:rPr lang="zh-CN" altLang="en-US" dirty="0">
                <a:latin typeface="Arial" charset="0"/>
              </a:rPr>
              <a:t> 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spcBef>
                <a:spcPct val="30000"/>
              </a:spcBef>
            </a:pPr>
            <a:r>
              <a:rPr lang="zh-CN" altLang="en-US" dirty="0"/>
              <a:t>适用：不需要无级调速的生产机械，如若干机床、升降机、起重设备等。 </a:t>
            </a:r>
          </a:p>
        </p:txBody>
      </p:sp>
    </p:spTree>
    <p:extLst>
      <p:ext uri="{BB962C8B-B14F-4D97-AF65-F5344CB8AC3E}">
        <p14:creationId xmlns:p14="http://schemas.microsoft.com/office/powerpoint/2010/main" val="336990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2828" y="553035"/>
            <a:ext cx="59522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3200" b="1" kern="0" dirty="0">
                <a:solidFill>
                  <a:srgbClr val="000000"/>
                </a:solidFill>
                <a:ea typeface="楷体_GB2312" pitchFamily="49" charset="-122"/>
              </a:rPr>
              <a:t>三相异步电动机的</a:t>
            </a:r>
            <a:r>
              <a:rPr lang="zh-CN" altLang="en-US" sz="3200" b="1" kern="0" dirty="0" smtClean="0">
                <a:solidFill>
                  <a:srgbClr val="000000"/>
                </a:solidFill>
                <a:ea typeface="楷体_GB2312" pitchFamily="49" charset="-122"/>
              </a:rPr>
              <a:t>调速方法对比</a:t>
            </a:r>
            <a:endParaRPr lang="zh-CN" altLang="en-US" sz="3200" b="1" kern="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616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408742"/>
            <a:ext cx="8677275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059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hinarein.com/admin/manage/uploadfiles/200532174322261.gif"/>
          <p:cNvPicPr>
            <a:picLocks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808913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699792" y="54868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 dirty="0" smtClean="0">
                <a:ea typeface="楷体_GB2312" pitchFamily="49" charset="-122"/>
              </a:rPr>
              <a:t>三相异步电动机调速的其它方案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64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03300"/>
            <a:ext cx="8277225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699792" y="54868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 dirty="0" smtClean="0">
                <a:ea typeface="楷体_GB2312" pitchFamily="49" charset="-122"/>
              </a:rPr>
              <a:t>三相异步电动机调速的其它方案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3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2656"/>
            <a:ext cx="339268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226" y="764704"/>
            <a:ext cx="4638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910" y="1288579"/>
            <a:ext cx="4153814" cy="59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638" y="2060848"/>
            <a:ext cx="17936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23" y="2636912"/>
            <a:ext cx="4898514" cy="38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27065"/>
            <a:ext cx="78581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3933056"/>
            <a:ext cx="82772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60" y="4703476"/>
            <a:ext cx="546267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434" y="5123488"/>
            <a:ext cx="6685335" cy="53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29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88640"/>
            <a:ext cx="12096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76" y="1339635"/>
            <a:ext cx="7893494" cy="977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76" y="2564904"/>
            <a:ext cx="7848872" cy="48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8787" y="3147731"/>
            <a:ext cx="833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12</a:t>
            </a:r>
            <a:r>
              <a:rPr lang="zh-CN" altLang="en-US" dirty="0" smtClean="0">
                <a:solidFill>
                  <a:prstClr val="black"/>
                </a:solidFill>
              </a:rPr>
              <a:t>、变频调速时，保持</a:t>
            </a:r>
            <a:r>
              <a:rPr lang="en-US" altLang="zh-CN" kern="100" dirty="0">
                <a:latin typeface="Times New Roman"/>
              </a:rPr>
              <a:t>E</a:t>
            </a:r>
            <a:r>
              <a:rPr lang="en-US" altLang="zh-CN" kern="100" baseline="-25000" dirty="0">
                <a:latin typeface="Times New Roman"/>
              </a:rPr>
              <a:t>1</a:t>
            </a:r>
            <a:r>
              <a:rPr lang="en-US" altLang="zh-CN" kern="100" dirty="0">
                <a:latin typeface="Times New Roman"/>
              </a:rPr>
              <a:t>/f</a:t>
            </a:r>
            <a:r>
              <a:rPr lang="en-US" altLang="zh-CN" kern="100" baseline="-25000" dirty="0">
                <a:latin typeface="Times New Roman"/>
              </a:rPr>
              <a:t> </a:t>
            </a:r>
            <a:r>
              <a:rPr lang="en-US" altLang="zh-CN" kern="100" baseline="-25000" dirty="0" smtClean="0">
                <a:latin typeface="Times New Roman"/>
              </a:rPr>
              <a:t>1</a:t>
            </a:r>
            <a:r>
              <a:rPr lang="zh-CN" altLang="en-US" kern="100" dirty="0" smtClean="0">
                <a:latin typeface="Times New Roman"/>
              </a:rPr>
              <a:t>与</a:t>
            </a:r>
            <a:r>
              <a:rPr lang="en-US" altLang="zh-CN" kern="100" dirty="0" smtClean="0">
                <a:latin typeface="Times New Roman"/>
              </a:rPr>
              <a:t>U</a:t>
            </a:r>
            <a:r>
              <a:rPr lang="en-US" altLang="zh-CN" kern="100" baseline="-25000" dirty="0" smtClean="0">
                <a:latin typeface="Times New Roman"/>
              </a:rPr>
              <a:t>1</a:t>
            </a:r>
            <a:r>
              <a:rPr lang="en-US" altLang="zh-CN" kern="100" dirty="0" smtClean="0">
                <a:latin typeface="Times New Roman"/>
              </a:rPr>
              <a:t>/f</a:t>
            </a:r>
            <a:r>
              <a:rPr lang="en-US" altLang="zh-CN" kern="100" baseline="-25000" dirty="0" smtClean="0">
                <a:latin typeface="Times New Roman"/>
              </a:rPr>
              <a:t> </a:t>
            </a:r>
            <a:r>
              <a:rPr lang="en-US" altLang="zh-CN" kern="100" baseline="-25000" dirty="0">
                <a:latin typeface="Times New Roman"/>
              </a:rPr>
              <a:t>1</a:t>
            </a:r>
            <a:r>
              <a:rPr lang="zh-CN" altLang="en-US" dirty="0" smtClean="0">
                <a:solidFill>
                  <a:prstClr val="black"/>
                </a:solidFill>
              </a:rPr>
              <a:t>等于常数有何不同？为什么不只调频率</a:t>
            </a:r>
            <a:r>
              <a:rPr lang="en-US" altLang="zh-CN" kern="100" dirty="0">
                <a:solidFill>
                  <a:prstClr val="black"/>
                </a:solidFill>
                <a:latin typeface="Times New Roman"/>
              </a:rPr>
              <a:t>f</a:t>
            </a:r>
            <a:r>
              <a:rPr lang="en-US" altLang="zh-CN" kern="100" baseline="-25000" dirty="0">
                <a:solidFill>
                  <a:prstClr val="black"/>
                </a:solidFill>
                <a:latin typeface="Times New Roman"/>
              </a:rPr>
              <a:t> </a:t>
            </a:r>
            <a:r>
              <a:rPr lang="en-US" altLang="zh-CN" kern="100" baseline="-25000" dirty="0" smtClean="0">
                <a:solidFill>
                  <a:prstClr val="black"/>
                </a:solidFill>
                <a:latin typeface="Times New Roman"/>
              </a:rPr>
              <a:t>1</a:t>
            </a:r>
            <a:r>
              <a:rPr lang="zh-CN" altLang="en-US" dirty="0">
                <a:solidFill>
                  <a:prstClr val="black"/>
                </a:solidFill>
              </a:rPr>
              <a:t> ？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601" y="3518684"/>
            <a:ext cx="549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</a:t>
            </a:r>
            <a:r>
              <a:rPr lang="zh-CN" altLang="en-US" dirty="0" smtClean="0"/>
              <a:t>、两相伺服电机的转子电阻选的较大是什么原因？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5349" y="3888016"/>
            <a:ext cx="82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14</a:t>
            </a:r>
            <a:r>
              <a:rPr lang="zh-CN" altLang="en-US" dirty="0" smtClean="0"/>
              <a:t>、变频调速可以在基频</a:t>
            </a:r>
            <a:r>
              <a:rPr lang="en-US" altLang="zh-CN" dirty="0" smtClean="0"/>
              <a:t>50Hz</a:t>
            </a:r>
            <a:r>
              <a:rPr lang="zh-CN" altLang="en-US" dirty="0" smtClean="0"/>
              <a:t>的基础上，将频率调至数百</a:t>
            </a:r>
            <a:r>
              <a:rPr lang="en-US" altLang="zh-CN" dirty="0" smtClean="0"/>
              <a:t>Hz</a:t>
            </a:r>
            <a:r>
              <a:rPr lang="zh-CN" altLang="en-US" dirty="0" smtClean="0"/>
              <a:t>，有什么注意事项？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35349" y="764704"/>
            <a:ext cx="681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做</a:t>
            </a:r>
            <a:r>
              <a:rPr lang="en-US" altLang="zh-CN" dirty="0" smtClean="0"/>
              <a:t>12</a:t>
            </a:r>
            <a:r>
              <a:rPr lang="zh-CN" altLang="en-US" dirty="0" smtClean="0"/>
              <a:t>、</a:t>
            </a:r>
            <a:r>
              <a:rPr lang="en-US" altLang="zh-CN" smtClean="0"/>
              <a:t>14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5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88" y="404664"/>
            <a:ext cx="2456736" cy="31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1268760"/>
            <a:ext cx="6696744" cy="376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82962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65940"/>
            <a:ext cx="6809191" cy="452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71" y="3460044"/>
            <a:ext cx="49149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26" y="4289857"/>
            <a:ext cx="10572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456" y="3876674"/>
            <a:ext cx="6873907" cy="1064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45" y="5085184"/>
            <a:ext cx="82677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097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0"/>
            <a:ext cx="4608512" cy="447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82" y="365513"/>
            <a:ext cx="261937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25553"/>
            <a:ext cx="2376264" cy="3004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552421"/>
            <a:ext cx="4032449" cy="331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8439" y="4005064"/>
            <a:ext cx="153828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2800" i="1" dirty="0">
                <a:solidFill>
                  <a:schemeClr val="tx2"/>
                </a:solidFill>
                <a:latin typeface="Arial" charset="0"/>
              </a:rPr>
              <a:t>T</a:t>
            </a:r>
            <a:r>
              <a:rPr lang="en-US" altLang="zh-CN" sz="2800" i="1" baseline="-25000" dirty="0">
                <a:solidFill>
                  <a:schemeClr val="tx2"/>
                </a:solidFill>
                <a:latin typeface="Arial" charset="0"/>
              </a:rPr>
              <a:t>m</a:t>
            </a:r>
            <a:r>
              <a:rPr lang="zh-CN" altLang="en-US" sz="2800" dirty="0">
                <a:solidFill>
                  <a:schemeClr val="tx2"/>
                </a:solidFill>
                <a:latin typeface="Arial" charset="0"/>
              </a:rPr>
              <a:t>与</a:t>
            </a:r>
            <a:r>
              <a:rPr lang="en-US" altLang="zh-CN" sz="2800" i="1" dirty="0" err="1">
                <a:solidFill>
                  <a:schemeClr val="tx2"/>
                </a:solidFill>
                <a:latin typeface="Arial" charset="0"/>
              </a:rPr>
              <a:t>s</a:t>
            </a:r>
            <a:r>
              <a:rPr lang="en-US" altLang="zh-CN" sz="2800" i="1" baseline="-25000" dirty="0" err="1">
                <a:solidFill>
                  <a:schemeClr val="tx2"/>
                </a:solidFill>
                <a:latin typeface="Arial" charset="0"/>
              </a:rPr>
              <a:t>m</a:t>
            </a:r>
            <a:endParaRPr lang="en-US" altLang="zh-CN" sz="2800" i="1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601868" y="4057451"/>
            <a:ext cx="216006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FontTx/>
              <a:buChar char="•"/>
            </a:pPr>
            <a:r>
              <a:rPr lang="zh-CN" altLang="en-US" dirty="0">
                <a:latin typeface="Arial" charset="0"/>
              </a:rPr>
              <a:t>临界转差率</a:t>
            </a:r>
            <a:r>
              <a:rPr lang="en-US" altLang="zh-CN" sz="2800" i="1" dirty="0" err="1">
                <a:solidFill>
                  <a:schemeClr val="tx2"/>
                </a:solidFill>
                <a:latin typeface="Arial" charset="0"/>
              </a:rPr>
              <a:t>s</a:t>
            </a:r>
            <a:r>
              <a:rPr lang="en-US" altLang="zh-CN" sz="2800" i="1" baseline="-25000" dirty="0" err="1">
                <a:solidFill>
                  <a:schemeClr val="tx2"/>
                </a:solidFill>
                <a:latin typeface="Arial" charset="0"/>
              </a:rPr>
              <a:t>m</a:t>
            </a:r>
            <a:endParaRPr lang="en-US" altLang="zh-CN" sz="2800" i="1" baseline="-25000" dirty="0">
              <a:solidFill>
                <a:schemeClr val="tx2"/>
              </a:solidFill>
              <a:latin typeface="Arial" charset="0"/>
            </a:endParaRPr>
          </a:p>
          <a:p>
            <a:pPr marL="342900" indent="-342900" algn="just" eaLnBrk="1" hangingPunct="1">
              <a:spcBef>
                <a:spcPct val="20000"/>
              </a:spcBef>
              <a:buFontTx/>
              <a:buChar char="•"/>
            </a:pPr>
            <a:endParaRPr lang="zh-CN" altLang="en-US" sz="2800" dirty="0">
              <a:latin typeface="Arial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316883"/>
              </p:ext>
            </p:extLst>
          </p:nvPr>
        </p:nvGraphicFramePr>
        <p:xfrm>
          <a:off x="3900487" y="4122246"/>
          <a:ext cx="13430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7" imgW="685502" imgH="177723" progId="Equation.3">
                  <p:embed/>
                </p:oleObj>
              </mc:Choice>
              <mc:Fallback>
                <p:oleObj name="Equation" r:id="rId7" imgW="685502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7" y="4122246"/>
                        <a:ext cx="1343025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071741"/>
              </p:ext>
            </p:extLst>
          </p:nvPr>
        </p:nvGraphicFramePr>
        <p:xfrm>
          <a:off x="5724128" y="3936197"/>
          <a:ext cx="2299682" cy="699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公式" r:id="rId9" imgW="1624895" imgH="495085" progId="Equation.3">
                  <p:embed/>
                </p:oleObj>
              </mc:Choice>
              <mc:Fallback>
                <p:oleObj name="公式" r:id="rId9" imgW="1624895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3936197"/>
                        <a:ext cx="2299682" cy="699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79512" y="4569769"/>
            <a:ext cx="2276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dirty="0"/>
              <a:t>最大转矩</a:t>
            </a:r>
            <a:r>
              <a:rPr lang="en-US" altLang="zh-CN" i="1" dirty="0">
                <a:solidFill>
                  <a:schemeClr val="tx2"/>
                </a:solidFill>
                <a:latin typeface="Arial" charset="0"/>
              </a:rPr>
              <a:t>T</a:t>
            </a:r>
            <a:r>
              <a:rPr lang="en-US" altLang="zh-CN" i="1" baseline="-25000" dirty="0">
                <a:solidFill>
                  <a:schemeClr val="tx2"/>
                </a:solidFill>
                <a:latin typeface="Arial" charset="0"/>
              </a:rPr>
              <a:t>m</a:t>
            </a:r>
            <a:endParaRPr lang="zh-CN" altLang="en-US" dirty="0"/>
          </a:p>
          <a:p>
            <a:pPr marL="342900" indent="-342900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i="1" dirty="0" err="1"/>
              <a:t>s</a:t>
            </a:r>
            <a:r>
              <a:rPr lang="en-US" altLang="zh-CN" baseline="-25000" dirty="0" err="1"/>
              <a:t>m</a:t>
            </a:r>
            <a:r>
              <a:rPr lang="zh-CN" altLang="en-US" dirty="0"/>
              <a:t>代入</a:t>
            </a:r>
            <a:r>
              <a:rPr lang="en-US" altLang="zh-CN" i="1" dirty="0"/>
              <a:t>T </a:t>
            </a:r>
            <a:r>
              <a:rPr lang="en-US" altLang="zh-CN" dirty="0"/>
              <a:t>= </a:t>
            </a:r>
            <a:r>
              <a:rPr lang="en-US" altLang="zh-CN" i="1" dirty="0"/>
              <a:t>f</a:t>
            </a:r>
            <a:r>
              <a:rPr lang="zh-CN" altLang="en-US" dirty="0"/>
              <a:t>（</a:t>
            </a:r>
            <a:r>
              <a:rPr lang="en-US" altLang="zh-CN" i="1" dirty="0"/>
              <a:t>s</a:t>
            </a:r>
            <a:r>
              <a:rPr lang="zh-CN" altLang="en-US" dirty="0"/>
              <a:t>）得：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677052"/>
              </p:ext>
            </p:extLst>
          </p:nvPr>
        </p:nvGraphicFramePr>
        <p:xfrm>
          <a:off x="3130963" y="4567039"/>
          <a:ext cx="442753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公式" r:id="rId11" imgW="2451100" imgH="584200" progId="Equation.3">
                  <p:embed/>
                </p:oleObj>
              </mc:Choice>
              <mc:Fallback>
                <p:oleObj name="公式" r:id="rId11" imgW="2451100" imgH="5842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963" y="4567039"/>
                        <a:ext cx="4427538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173991" y="5520261"/>
            <a:ext cx="910292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）当电机参数及电源频率不变时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 </a:t>
            </a:r>
            <a:r>
              <a:rPr lang="en-US" altLang="zh-CN" i="1" dirty="0"/>
              <a:t>T</a:t>
            </a:r>
            <a:r>
              <a:rPr lang="en-US" altLang="zh-CN" baseline="-25000" dirty="0"/>
              <a:t>m</a:t>
            </a:r>
            <a:r>
              <a:rPr lang="zh-CN" altLang="en-US" dirty="0"/>
              <a:t>与</a:t>
            </a:r>
            <a:r>
              <a:rPr lang="en-US" altLang="zh-CN" i="1" dirty="0"/>
              <a:t>U</a:t>
            </a:r>
            <a:r>
              <a:rPr lang="en-US" altLang="zh-CN" baseline="-25000" dirty="0"/>
              <a:t>x</a:t>
            </a:r>
            <a:r>
              <a:rPr lang="en-US" altLang="zh-CN" baseline="30000" dirty="0"/>
              <a:t>2</a:t>
            </a:r>
            <a:r>
              <a:rPr lang="zh-CN" altLang="en-US" dirty="0"/>
              <a:t>正比，</a:t>
            </a:r>
            <a:r>
              <a:rPr lang="en-US" altLang="zh-CN" i="1" dirty="0" err="1"/>
              <a:t>s</a:t>
            </a:r>
            <a:r>
              <a:rPr lang="en-US" altLang="zh-CN" baseline="-25000" dirty="0" err="1"/>
              <a:t>m</a:t>
            </a:r>
            <a:r>
              <a:rPr lang="zh-CN" altLang="en-US" dirty="0"/>
              <a:t>保持不变，与</a:t>
            </a:r>
            <a:r>
              <a:rPr lang="en-US" altLang="zh-CN" i="1" dirty="0" err="1"/>
              <a:t>U</a:t>
            </a:r>
            <a:r>
              <a:rPr lang="en-US" altLang="zh-CN" baseline="-25000" dirty="0" err="1"/>
              <a:t>x</a:t>
            </a:r>
            <a:r>
              <a:rPr lang="zh-CN" altLang="en-US" dirty="0"/>
              <a:t>无关；</a:t>
            </a:r>
          </a:p>
          <a:p>
            <a:pPr algn="just"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）当电源频率及电压不变时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  </a:t>
            </a:r>
            <a:r>
              <a:rPr lang="en-US" altLang="zh-CN" i="1" dirty="0" err="1"/>
              <a:t>s</a:t>
            </a:r>
            <a:r>
              <a:rPr lang="en-US" altLang="zh-CN" baseline="-25000" dirty="0" err="1"/>
              <a:t>m</a:t>
            </a:r>
            <a:r>
              <a:rPr lang="zh-CN" altLang="en-US" dirty="0"/>
              <a:t>与</a:t>
            </a:r>
            <a:r>
              <a:rPr lang="en-US" altLang="zh-CN" i="1" dirty="0"/>
              <a:t>T</a:t>
            </a:r>
            <a:r>
              <a:rPr lang="en-US" altLang="zh-CN" baseline="-25000" dirty="0"/>
              <a:t>m</a:t>
            </a:r>
            <a:r>
              <a:rPr lang="zh-CN" altLang="en-US" dirty="0"/>
              <a:t>近似与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zh-CN" altLang="en-US" dirty="0"/>
              <a:t>＋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i="1" baseline="30000" dirty="0">
                <a:latin typeface="Times New Roman" pitchFamily="18" charset="0"/>
              </a:rPr>
              <a:t>’</a:t>
            </a:r>
            <a:r>
              <a:rPr lang="zh-CN" altLang="en-US" dirty="0"/>
              <a:t>成反比；</a:t>
            </a:r>
          </a:p>
          <a:p>
            <a:pPr algn="just"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i="1" dirty="0"/>
              <a:t>T</a:t>
            </a:r>
            <a:r>
              <a:rPr lang="en-US" altLang="zh-CN" baseline="-25000" dirty="0"/>
              <a:t>m</a:t>
            </a:r>
            <a:r>
              <a:rPr lang="zh-CN" altLang="en-US" dirty="0"/>
              <a:t>与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en-US" altLang="zh-CN" i="1" baseline="30000" dirty="0">
                <a:latin typeface="Times New Roman" pitchFamily="18" charset="0"/>
              </a:rPr>
              <a:t>’</a:t>
            </a:r>
            <a:r>
              <a:rPr lang="en-US" altLang="zh-CN" i="1" baseline="30000" dirty="0"/>
              <a:t> </a:t>
            </a:r>
            <a:r>
              <a:rPr lang="zh-CN" altLang="en-US" dirty="0"/>
              <a:t>无关，</a:t>
            </a:r>
            <a:r>
              <a:rPr lang="en-US" altLang="zh-CN" i="1" dirty="0" err="1"/>
              <a:t>s</a:t>
            </a:r>
            <a:r>
              <a:rPr lang="en-US" altLang="zh-CN" baseline="-25000" dirty="0" err="1"/>
              <a:t>m</a:t>
            </a:r>
            <a:r>
              <a:rPr lang="zh-CN" altLang="en-US" dirty="0"/>
              <a:t>则与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en-US" altLang="zh-CN" i="1" baseline="30000" dirty="0">
                <a:latin typeface="Times New Roman" pitchFamily="18" charset="0"/>
              </a:rPr>
              <a:t>’</a:t>
            </a:r>
            <a:r>
              <a:rPr lang="en-US" altLang="zh-CN" dirty="0"/>
              <a:t> </a:t>
            </a:r>
            <a:r>
              <a:rPr lang="zh-CN" altLang="en-US" dirty="0"/>
              <a:t>成正比。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3868" y="980728"/>
            <a:ext cx="1428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机械特性的不同区域，对恒定转矩负载的不稳定区域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46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26" y="188640"/>
            <a:ext cx="2592288" cy="289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88640"/>
            <a:ext cx="2622203" cy="289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450" y="4195761"/>
            <a:ext cx="49072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94" y="4581128"/>
            <a:ext cx="278697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94" y="5085184"/>
            <a:ext cx="45529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94" y="5546390"/>
            <a:ext cx="32004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94" y="5949280"/>
            <a:ext cx="29908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94" y="6479119"/>
            <a:ext cx="10477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287" y="6453336"/>
            <a:ext cx="46672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32726" y="3658469"/>
            <a:ext cx="8387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对鼠笼式异步电动机，则不可通过转子回路串电阻来增加电动机</a:t>
            </a:r>
            <a:r>
              <a:rPr lang="zh-CN" altLang="en-US" dirty="0" smtClean="0"/>
              <a:t>的启动转矩</a:t>
            </a:r>
            <a:r>
              <a:rPr lang="en-US" altLang="zh-CN" i="1" dirty="0" smtClean="0"/>
              <a:t>T</a:t>
            </a:r>
            <a:r>
              <a:rPr lang="en-US" altLang="zh-CN" baseline="-25000" dirty="0" smtClean="0"/>
              <a:t>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56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5312"/>
            <a:ext cx="167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data:image/jpeg;base64,/9j/4AAQSkZJRgABAQAAAQABAAD/2wBDAAgGBgcGBQgHBwcJCQgKDBQNDAsLDBkSEw8UHRofHh0aHBwgJC4nICIsIxwcKDcpLDAxNDQ0Hyc5PTgyPC4zNDL/2wBDAQkJCQwLDBgNDRgyIRwhMjIyMjIyMjIyMjIyMjIyMjIyMjIyMjIyMjIyMjIyMjIyMjIyMjIyMjIyMjIyMjIyMjL/wAARCAGN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kLYphmUBTzgnAoAkopCcCm+YM0APopquGGRQWA9aAHUU0OCcYNOoAKKKKACiiigAooooAKKKKACiiigAooooAKKKKACiiigAooooAKKKKACiiigAooooAKKKKACiiigAooooAKKKKACiiigAooooAKKKKACiiigAooooAKKKKACiiigAooooAKKKKACiiigAooooAKKKKAKOqmNdNujK5jjEL7nDbdowcnPauGg8R2sngTTBFqzG9hSza5kEhLKxdN4cn1y3B7A+lejMoI5GawfFWoy6N4euL+2VDNEybd4yOXAP8AOgDbPKEe1cLZa3pMA1y1utYdJPtsuV85mdIxj7vUqOvSu7xnisLxlezaX4Tvry0YJNGFKsRkcsB/U0AQeDLtbrTJ5Ibtri2Nw3kF2LMqcYBJ6nv361W8Qanaad4x0Vru/a2haG4MitIVjbGzbuHQnk4zXVxL+7rJ8VanNovhm/1KBFaW3j3qG6E5AoAxNNvornxnGLG8muIHjdp1EjNsfsHUjEY9Mck5z057UE0yNAFXjkVJQAUUUUAFFFFABRRRQAUUUUAFFFFABRRRQAUUUUAFFFFABRRRQAUUUUAFFFFABRRRQAUUUUAFFFFABRRRQAUUUUAFFFFABRRRQAUUUUAFFFFABRRRQAUUUUAFFFFABRRRQAUUUUAFFFFABRRRQAUUUUAGa5f4gkHwXfc/xRf+jFrorqQw20soxlELc/SsW8gXW9GSC8UmKcI0ioDxyGHOfUCgDdFc18Qv+RF1M8/cT/0Na6OJi6AkAHvWTqltHrVne6dcJm3O1WAzk9G6j3AoA2Iz+7H0rmviGf8AigNZ/wCuH9RW7Yzi4iLKylQduBwQR2NVNct7XUrNtJvFdobxSjBTjgcmgDUTBAI9KdVaC4SQsinJQ4Izkj61ZoAKKKKACiiigAooooAKKKKACiiigAooooAKKKKACiiigAooooAKKKKACiiigAooooAKKKKACiiigAooooAKKKKACiiigAooooAKKKKACiiigAooooAKKKKACiiigAooooAKKKKACiiigAooooAKKKKAM/VtQsdPs3bULuG2hZSpeVwo/DPeuX0rxto/ltZrP5qwOIkliGVkwM5Brk/jxK5XQbbCmNnlc5HOQFHXt1rlvDE0NppkbbHVpQQWii3EMe+KAPY7j4g+HLOQRXWoRQPjO1+Dj6UWvijSlneU3qFLuQC2I/jGB0xXh/ivwjq13rM17aL9pinIOA2GXgDB/wDrVatkXw5Boel6jdlbpJTPsWEuNpONobIx9aAPbx4o8PWbrbvqFvBLISVjc7WYnvg0XGq2EutWivcpG0auyb2x5hIGcDvgfzr588S+ENcn1q5dYJLxLl90bBsjk989MV0wdLCTRdKutUt11SC1ZJGeJnbewwpDZ4oA9ni1bR0vJIlvrUXTY3r5g3H0yK0YbmGckRSq+OuD0r5Om8KeJU1UxfZrr7YJOLjsD3bf6V9F+DpJmadJJVkEaqpKDjdjnJ9aAOsooooAKKKKACiiigAooooAKKKKACiiigAooooAKKKKACiiigAooooAKKKKACiiigAooooAKKKKACiiigAooooAKKKKACiiigAooooAKKKKACiiigAooooAKKKKACiiigAooooAKKKKACiiigAooooA8X+O5xd6B9J//ZKyfBSBrK1DdDG3861/jujGbQnx8oWcZ9/l4rH8IFltLMA/eUjj60AdiYogPlQfhTXhifaWiRipypZclfoe1L5Zx99qhEoNw8IaQsgBJ4xzQOzLOfrUZsreedbiS2R5UGFcrkj6GhmdMFpmxnGeBTleUjh5MfhQImEbH1/M1t+GQY76UdAVy3vWJHHK65E5A90FbHhzcmpYZg29COmKAOvFLQKKACiiigAooooAKQkL1OKWobqTyoGkxnaCcUAS7l9aTeucZrjLXU9ZksNO1CW6gaLVdnlwLAc2/mLuU7s/PjjI4zz0qXwTq+p6zppvdQkLLLFCyKbUw4Zl3Njk7l+ZQDx0NAHYUUgNLQAUUUUAFFFFABRRRQAUUUUAFFFFABRRRQAUUUUAFFFFABRRRQAUUUUAFFFFABRRRQAUUUUAFFFFABRRRQAUUUUAFFFFABRRRQAUUUUAFFFFABRRRQAUUUUAeN/Hab/kBQ4zlpmH4BR/Wua0OVodCWZGIKQO4P4Ej+VdD8dv+PzQfZZ//ZK5vSkP/CM4/wCnSQ/oaBoy/wDhKb14gRdzIWPO1ya6HQNWee2u7qaZnY9HPJGM/wCFeenK7drEEdD3rvvA0K3Gk3YkBfnJ9e+aErGk6spqxDYyeINSmSFNRiYuMoZEwAPek0vVNVt9ViS91EzWjOYyi2xUHnAwcdKLLXNPVSI9PVfKO3D3WD+Bx7VZ0nWoNW161t4reWFVYlszFgwxxighwaVyXV/FF5pOsT2OWxGRtC46flXW/DnWJtavJppWOYztwRjtXk/iIBfEmoJzhZiBjtwK9F+DigNdYP8AH/SgcqjlFJo9hFLQKKCAooooAKKKKAEJwCartL5mRjgc0mp/8gq7wCT5L8Dvwa8H0+TVbTRrwOZi6ok/kTxuqskcKlldC3QkbT16Yz2IB65L4XsDqQvIZJogAyvEj5RgwOcA/cJyclcGtextLbT7KC1tYxHBEgVEDEhVHQc9q8bvkS31zV3hjZvL2Ru5CwRBmlG7cwGSq7I2A3cZ6jNS6zeyXdv4ZJjjEgDrbSzXIny3nxqzbiMt8yxkbcHax560Ae1LLuPQVJXl/wAInT7LqKQRR+R5kO1028jy+M7f4sAZzg5PNeoUAFFFFABRRRQAUUUUAFFFFABRRRQAUUUUAFFFFABRRRQAUUUUAFFFFABRRRQAUUUUAFFFFABRRRQAUUUUAFFFFABRRRQAUUUUAFFFFABRRRQAUUUUAFFFFAHi/wAdBm/0L/cm/wDZa5mwuYrbRrUTW888ckZjKQfeweCc/jXT/HL/AI/9D/65zfzWqHhD/j2t8f8APD+tAxLfwrokkphFleRFEV98zHaQewPrWroenW+l3F3BbKUgO0pvOc9c1rgL/dH5U4Ip/hH5UAZr+HdGABh0+zX1Hlg5qaz0fS7SUXEFnbxXHTzEQAitDyl9B+VOEaf3R+VA+ZmPP4Y0e8nmnkjbzJm3vtkI3NXR+DdFs9Mubg2YMYLEsjMWLHA+bP41TMagEAAVt+HObyQHtGP50riOoooopgFFFFABRRRQAU0ordVBp1FADCgP8I59qPLXj5RxT6KAGKioMKoA9hin9qKKACiiigAooooAKWkooELRSUUALRSUUALRSUUALRSUUALRRRQAUUUUAFFFFABRRRQAUUUUAFFFFABRRRQAUUUUAFFFFABRRRQAUUUUAFFFFABRRRQAUUUUAFFFFAHjHxzP+m6F7JN/7LWN4cvRY2NmxhllMqBB5Yzt56n2ru/ij4M1LxWlhLprwb7QSZjkbaX3Y6Hp/DXM+GND1m3tfJuLCRVXMLMhzgr7igZevdb07TpFiu76CKRiBtJyefXHSqV74imtNWs7ODTLi7guAD9qhOUHPb6d65LxX8OfGWpa9NdWFnJNDI24OzBSPYg+ld5ofh3XdJstPsTaLcLGHF0+fukcqBzz3oALvXNKs79bK51GJJycbWHT6+lVn1q9g8SJpyaXPJZsgY3gI2D39ABXM618KPFmo+J5J4/JazmkJMjNgqvoR3ru4/DupIqaJBGGtktik8pI3qx4UgHqOvNAGfH4r0OfUBZJqCGQkLnaQrE9MGu28JoGe6kZDG4OwKTkFR/FmvH7L4I+ILXV9815A1tjl0PzHp0z34r2zw9pjafFKGRkLHkFs596QG2KWiimAUUUUAFFFFABRRRQAUUUUAFFFFABRRRQAUUUUAFFFFAgooooAKKKKACiiigAooooAWiiigAooooAKKKKACiiigAooooAKKKKACiiigAooooAKKKKACiiigAooooAKKKKACiiigAooooAKKKKAKGsFv7NnCkglcZHXn0pjOtpHDbQxNk4AAU4A7kmr0sSTIUcAqexrnr+7mt/GOj6dFtFvdW9zJIMfxJs2n/x40DOhX7oNVEkWFJ3YMQJM/KMntVwDAwKw/F97PpPhW+vrQqs8IVkYjPJYA/oaANa1eR4Q0ihWPb0qGZVGqQSYwdjgn8qtxg7BzngVleJZ5LLw7qd7Ft863tZJIywzhgpI/lQBdt5ZGmkDgbQ2EIPUYq3VDSGafSrK4k2mWSBHcgYySoJq/QAUUUUAFFFFABRRRQAUUUUAFFFFABRRRQAUUUUAFFFFABRRRQIKKKKACiiigAooooAKKKKAFooooAKKKKACiiigAooooAKKKKACiiigAooooAKKKKACiiigAooooA5qfxxo1vez2bSXEk1u5jl8m1kcK3pkAjvSHx5oo7X/wD4Azf/ABNQ+DgPtXiPj/mKyf8AoK11OM0Ac3/wnuif9P8A/wCAMv8A8TR/wnmi+l//AOAMv/xNdLtHpRtHoPyoA5v/AITzRfS+/wDAGX/4mj/hPNF9L7/wBl/+JrpMD0H5UYHoPyoA5v8A4TzRfS+/8AZf/iaP+E80X0vv/AGX/wCJrpMD0H5UYHoPyoA5v/hPNF9L7/wBl/8AiaT/AITzRR1F/wD+AMv/AMTXS4HoPyo2j0H5UAc1/wAJ7onpf/8AgDL/APE1zepeM9Kfxzod2ovPLitrtWzZyg5Pl4wNvPQ/pXpO0elctqyj/hYvhwY4Npe5H/fmgY//AIT3RfS//wDACb/4muc8deN9JuvBmpQQi88xkXG+zlUffU9SuBXpOBXM/EFR/wAINqZx/Cn/AKGtADF8e6KFA26h0/58Jf8A4msDxx8RdFh8Haomy9LT27woGtJEG5hgcsAO9ejqo2jjtWD42toLjwVrSzwxyKLOVgHUEAhSQfrmgCv4B8Q2viTwlYXdoGCJGsLq4wVdQAR711FZHhq1t7Xw5p0dvBHEn2eNtsahRkqCTx71r0AFFFFABRRRQAUUUUAFFFFABRRRQAUUUUAFFFFABRRRQAUUUUCCiiigAooooAKKKKACiiigBaKKKACiiigAooooAKKKKACiiigAooooAKKKKACiiigAooooAKKKKAOU8Hf8fniT/sLSf+grXTTuY4HkABKqWwfpXM+Df+PvxL/2FpP/AEFa6S6/485v+ubfyoA5DRNY8Y63o9rqUFnoUcNygkRXnm3AHpnC9a0N3jftD4f/AO/03/xNHw9/5J/on/XqtdLuAoA5vd43/wCePh//AL+zf/E0bvG//PHw/wD9/Zv/AImukzRQBze7xv8A88fD/wD39m/+Jo3eN/8Anj4f/wC/s3/xNdJRQBze7xv/AM8fD/8A39m/+Jo3eN/+ePh//v7N/wDE10lGaAOb3eNv+ePh/wD7+zf/ABNc3qh8V/8ACdaFvi0X7V9mu/LCyS7CP3W7J259MfjXpBrjtVvrUfE3QIDPGJUtLvKFxkbvKxx74P5UDLm7xt/zx0D/AL+zf/E1yPxL/wCE2fwVc5XSkiDoZTbSOW27h/eAGM4r1OuX+Imf+ED1TH9xP/Q1oAu+FP7YHhyzXXlQakExNsIIJ9eOKTxj/wAiXrn/AF4zf+gGtpOUH0rF8Y/8iXrn/XjN/wCgGgC3oP8AyANN/wCvWL/0AVo1naD/AMi/pv8A16xf+gCtGgAooooAKKKKACiiigAooooAKKKKACiiigAooooAKKKKACiiigQUUUUAFFFFABRRRQAUUUUALRRRQAUUUUAFFFFABRRRQAUUUUAFFFFABRRRQAUUUUAFFFFABRRRQByng3/j78S/9haT/wBBWuku/wDjzm/65t/Kub8G/wDH34l/7C0n/oK10l3/AMec3/XNv5GgDn/h6f8Ai3+h/wDXqtTeN3eLwPrkkbsjpZSsrKcEEKelQfD0/wDFv9D/AOvVam8df8iHr/8A14S/+gmgClB8PfDckEbNZy5KAn/SZfT/AHql/wCFdeGf+fKX/wACZf8A4qujtP8Aj1h/3B/Kp6AOV/4V14Z/58pf/AmX/wCKo/4V14Z/58pf/AmX/wCKrqqKAOV/4V14Z/58pf8AwJl/+Ko/4V14Z/58pf8AwJl/+KrqqKAOV/4V34ZH/LlL/wCBMv8A8VXFaj8J9MX4k6Ve2/2sWRR5ZVDErG0ezaCxycNk8Z7V66xx3xWddy73Ty5QBg5IOaBmjmuc8eQTXXgzUYLeF5pXVdqRjLH516CtmC5iWJVaZAQOQWGahup1ldRFMOM5KnP8qAL0eQi59KyPFkUtx4S1iCGNpJZLOVERRksSpAFXYLu3WIB7iMMOoZxmorq4ilZRFcrxy2xs4+uKAF0UPHomnxyIVdLaNWU9QdoyK0az4r23jjVZbmJW9GcAn061eRtwyDkUAOooooAKKKKACiiigAooooAKKKKACiiigAooooAKKKKACiiigQUUUUAFFFFABRRRQAUUUUALRRRQAUUUUAFFFFABRRRQAUUUUAFFFFABRRRQAUUUUAFFFFACFgDgmq89yIigALeY20Y+ma4H4pa7qOjS6WljqbWCziXzHVA2cAYGPqf1rjvBvjjU5vENuutau80RBRQwAUOehyPxoA9a0HThpl1qZ81pPtl21ycpt2ZAGPfpWrfMPszL/f8AkyO2RXDeMdU1XTvDstxpVzKkyzDLEBiFOfXtmuV8MeNtaudfs7fVb5pYJGKBCgGXIwvT3oA9Q8NWA0XRrXR/OEhsolQuOCeuDjtTvEtmNS0C800sUF7GbbeBnZuGM1yPjjWLvw7pMctldyLeXVxje2GIVQSVHHTmsPwl4i8Qa34ghhudQaa0i/fSoY16DpyB1zigD1OzuP3v2RtokhRd3zckdAcY6da0QKy7KOOaU3ZUM5G0OeuM5x9M1pg0ALRRRQAUjdOKWigDxzxb461yw17UdLieIWyExr+7yQCPXPvXJaR4lvfD9g8VhdOjudzK6hxnt19s1L48L/8ACcaqQ3y+YOPwFc4qNM6qA3zZ+YDIGPX0oGJqd3Jql7NeXMrmeU5dlYqCfoOK1fDHiaXw7Y3UcNzNHJNIGxgMCACO/wBaRPC7SKJG1G2C9Su4ZI/Oom0zT2OFE4HpvH+FAGNqNxNq2oTX15Kz3Exy7A4yfoK1/C2uyeGXunt5pojOAD5eGLEeu6obnSoWKm2eSP8Avb/mrOntmtpQrOXXbncFwB9aAJddvpdc1SbULuR5JGwFbocDp0r3n4W63f634dkkv5RI8ThFIUDAxxXz4MPGSD1Fe5/Bf/kV7n/rtQB6VRRRQAUUUUAFFFFABRRRQAUUUUAFFFFABRRRQAUUUUAFFFFAgooooAKKKKACiiigAooooAWiiigAooooAKKKKACiiigAooooAKKKKACikY4UmsFvFdgs80OLl5YpjAY0gYszAZO0dxjHPTkUAb9Fc1/wmmkDQW1lrhxaIxVsxnfkHkbev/1q6GJy8asQQSM4IwaAJKKKKAPG/jrOIzo6bNxcS84zjla8jtLl0nj2jIJKsjLwc17N8X1lOs6I8LRq6RTHLoGHVex4ryO7BgYo5iDwkAMgxu9yOxoA9Y8P+LdFt9Pjh165upbs2/kn5CQ6D2U4zjvjNcFpU1lp/iS2u5J5Ut7e78zlCSUDZHuTj1qvpWvW1lrNvqN63lxQhotqruzkdcVp+KfFWj6xb+SBOLkAMrNCE2jnrz0NAGv4513StZs7L+x7q+nt1mkluGZWJUEDgE9MY6Vb8G6/4b0vw61nPd3H267JMkkcbFsfwj5eelZPgzxnY6P4dlsX+0SNvYkxW+9RuGBzn+lc3pGv6ba+LbfUGmk8mORm2pGCTxgYGR/OgD0zS/ieNNvZLTVEEsJkPlPFC0bBSePlavWIm3oGHQjNfOnjLxRZaxd2ojEqbdp/eRBc4P1NfRNs2+CNv7yg0ATUUUUAFFFFAHzl46/5HfVh/wBNR/IVnaZnyboD/Zq/4848c6t/11H/AKCKz9KOIrk+6j+dAzRt7MSht7oAqF8sPu/Wnm1tD/y/RnPrVvRbX7fq0lq0m0SIV6Z4xW/L4DtINxMzNt2n8/60rjs7XOOOmZkSRLpzC7FVKnuOtY+qoVW+GSQIxya7HWLFNHs7BF4Rw82O4ORkGuR1Pm1vSBwYqYjCtW/dYr3n4L/8ivc/9dzXglr9xfeve/gv/wAitcf9dzQB6VRRRQAUUUUAFFFFACM21SfSuffxnpUYjZzOscsixRymBtkjM20BWxzzXQMMqR61xd14JlutMOmtq0i2scjSW4SIAxk5OSe5BOQeMUAamn+MtK1VLaSzM8sVxjbKsLbVyMjcf4eMHn1FbS3cBAPmx/8AfQrm9K8JjSmkjgvAbCZi01q8CkPnI2+y4IGMdq0x4V8PEAnQtLJ9TZx/4UAWdP1WHUmuBCsg8iZoX3oV+YdcZ6jkc1frnNN0O+sNVlm/tNXtJp5J2gEABywwBuz0FdHQAUUUUAFFFFABRRRQIKKKKACiiigAooooAKKKKAFooooAKKKKACiiigAooooAKKKKACkLAHGeaRm2joTXmOsfEuW01l7SzaxeJZWiHnCQMzqcEHH3cYJzznHTpQB6c5BQgVxkfh3WLPWdQ1S0ubITXM+4LKrFWjwBg9wRjORwc8isW48eaq2pWxtBaSWNxamZJOFj4j3MSzMCMEjjHTPpVn/hO7ttBt76M6ZOzXawMY7jHy5Azs5IPXjnGM0AMk+H2oPpjWxvoPMe3ZGGxvL8w5AfGeysfqcc8Yrv7dZVA81gSVBOPXvj26V5fZ/Ey/uLa/mdbGQQrhPJDlg+7b0ONw7k8dQK0dO+JovxpDCxmWO6YLckKCE3llQgkjOSpJ46UAekblz1FAIPQ15De/ELX7cXgUQl0lCx/wCj5AyXAB+bocw8nB+ZuDivWLeVJolkjJKuAwJGMg9KAPL/AIuxPJqekbSABFIPfO5cV45cJNczy3xO6NnBMe4D5R/iBXr3xlu1t7/R42JXzkkG4dsFf8a8ZuLwwS31vGCgSX92Rzt9Rj0oA674b2NvqNzfCWCzlaKMOhvBvjGT6YP6V6lpOgWBuhHfaXocyeXuBitssCO2SOlcH8DrdLjU9VVHkUCJGJyAfvHivZW0pInkn+03JOOEMp2jAx06UAcfbaz4auITJYeDbmaMMVLRafGRkde9bGgnQNcjmNv4fitngn8mWO4tEVlbGegz61xvgbxNH4c0JrS/0/WJJ2uHkOLUsqjPAH5V0fgCOWPTtQndrxhPfySq94jCVhgY3D26fQUAXvE+nafa+F9ZdLG0jKQMQ4hUY49hWj4Q8Taf4p0kXmnu5SM+U6uMFWHUe9UvG0mfBmrJkBpYhHnBHUgfjTPh34NfwXoD2Ml4Lp5ZTMWVNoGQOMfhQB2NFIKWgAoNFI3Q0AfOPjz/AJHvV/8ArqP/AEEVnaYSIptvd1BrQ8ef8j1rH/XUfyFZelElZAe7igZvRXVzpWp/bLXHm4O3PpVufxlrE6uri2IbAP7vGMVmCVpLh93IAIFQSoFCkH7wzQwuyfUdTutStY4JyhEYIUquDyc1i6gd1pee0Qq/VC//AOPS890ApAYNr9wV758F+PC9z/13rwS1H7uve/gx/wAixdf9fBpgek0UUUAFFFFABRRRQBx/jDxFfaDPpq2wg8q5l2SmSKRtoyBwV4BJPfrVOHxdqr6fe3EumLEIXZYpCzOA2/aEdQM7u5xnqK6DXPDVrr0Ecdyzq0bKysrHAIIIyp+U9O4NQt4PsfJ8iGSaG3Yqzxo/32XoxJ53e/sKBHPaJ401LU47U/ZomVrYNM3kyLslMW9QM8HORgDk5pqePbmO3gvJbJriAvK0z20RUCNImfjzCCTxnjt9Rm5b/DLS7bEayuLXBUwIoRT8pUE4x8wU43dfer8ngaxbzBHPOkcjfOjSGTKkYZctk/MMAnrjgYoGcprXjrWNN1XUolw1vDub5bfeUQEfN97nIEn3to4AGa9B8PX02paFY3lxtE80CvKFBADEc4B981z178N9Mu7+5uvM2NcMWZRBGRksrHIK/MMr0OcZPrXS6NpMGiaVa6dajENtEI145IHc+9AGhRRRQAUUUUAFFFFAgooooAKKKKACiiigAooooAWiiigAooooAKKKKACiiigAooooAawzXMal4Kg1a4M91fXJlDN5bRkRmNG+8oK4POByfQV1NFAHLXvgTTL/AFKW+nkuC7xeVsDjYBt2njHJIx19Kjt/A0NvaJbjULhlFyty5ZUy7KFCjp0G0V1tFAHGxfDvTo4JYDcTPFNs86Mqu19rFlAGOBkngetQWnww0u1fTXWdy2nsGibyYgSc55O3p149TnrzXc0UAcDJ8KdIeC5gWZ44p2zsSGMBRiQcDb1xKcN1GF9K7iCCO3jSKJVSNFCqigAKB0AAqajFAHjnxtiikvNHM0skaCOXDRqC27jA5PQnqe1ePxxl5CG+/K4Lbuc+1fQ/j/Rda1K6sptIsLO82xvFKtyQNoJBBGfoenrXlh+FXjBHM72toqqS53XKgfyoAZ4X8U2/hC7uZH0uS8W5RV2RShNpUk5P51vXPxbtIRsj8MO6zcsWvMDPftXN22gax/byJaadHdybCiozgK3vn+tXfE/g/Xlt47mTRo44ISdzJtBJb/ZyehoA3h8brtkYJ4fjTA43T7gfToKpH426xMwY+HrHb1yZySPwxVbw/wCD/E17pPkW1jphji+QtLJ8xyc9qq3fgHxJoWoPLJDZOkgID7soCeemO1AFnVPihquvL/ZstjZ28FzIgdsnzPvDtmvoJcbRjpXhNp8PNX11YNR+1ack0UymSBVIOAfUV7rGMDFAD6KKKACg8iiigD5v8d/8j3q//XUfyFZWnjar54JNbXjmM/8ACd6qx+6ZBx74FYAUK4cbdw6ErnFAzSVsHIpSSVA7Cstrm6HTb+VM+23Y/u/lQBrYrOvmJiu4xjOwEDuahOoXXoPyqtJM80xd0BfGMj0oAp23Ede8/Bjjwxdf9fB/lXh3l/KSMDAr3P4MqV8M3Qbr9oNAHpFFFFABRRRQAUUUUAFFFFABRRRQAUUUUAFFFFABRRRQAUUUUCCiiigAooooAKKKKACiiigBaKKKACiiigAooooAKKKKACiiigAooooAKKKKACiiigAooooAKw/E8Ml1YxW0Uyw+bMAzN0xgn+lblVL2xhvoxHMCVB3DBxzQBh+H9F/su/mEkkUzlAQ6jlc5/wAKseKoBPpQiMgjV5VDOw4Ue/tVLwzI58Q+IbQ4MdpPEkZ74KZOT9a6W4t47mPy5UDrnODQBz3haxhsLi5W3uluInRGDJyCec1b8TxLLYQo5YJ56lioyQKq+BpzfeHI7ySKJJXlkVjGm3IV2A/lVvxbdS6d4T1W+h2+bb20kse5QRkKSODQBQ8Ow2g1S6ksdwt9iqNykZOeTz24rqh0qvbqDEjhQCygnA68VOOKAHUUZozQAUjdKXNGaAPO9f8AhjHq+qXupLqEqSzkssWwbc44GfwrmdJ+GuseRPb6x9ntskNG8DeaW65HbGP1r2nNUNUZI7SW4cuFgRnbYMkgDPFAzw2/+GvilL6RNNtYbq0BwkzzBC3HPy9q0tA+G2rs841u0ht848srIJN/XI46dvzr1/SbqG80u1uod/lXESzIHGDtYZGfwNQeIbyDTNJk1C5MoggwW8oZY5IAxyPWgDxXUfhp4lhvXTTbSO9tR9yZpVjLevy9qveHvhtq8styNYtlsiFAiwRKH9TweMf1r2u1jEcICsSPU1Q8QXlvpmlT6jdeZ5Nsu5xGMsRnHAyKAPFdS+G/iKDUJU02xN3a5BSbzFTd68Z7V6z4H8LN4U0hrRrhp2kYOxZcEH0roreMxQquc1NQAUUUUAFFFFABRRRQAUUUUAFFFFABRRRQAUUUUAFFFFABRRRQIKKKKACiiigAooooAKKKKAFooooAKKKKACiiigAooooAKKKKACiiigAooooAKKKKACiiigAooooA5Lwx/wAjd4t/6+of/RQrra5Lwx/yN3i3/r6h/wDRQrrGOBQByvw6/wCROg/67z/+jWra1zTV1rQ77S2kMa3ULwlwMldwxmuM8FeLNA0vw3HZ32rWtvcRzzB45Hwy/vG6iui/4Tvwp/0HbH/v4KAIF0TxNGiovidAFGB/oCf404aP4n/6GhP/AAAT/GpP+E88K/8AQesv+/go/wCE78K/9B6y/wC/goAZ/Y/ij/oaE/8AABP8aP7H8Uf9DQn/AIAJ/jT/APhPPCv/AEHrL/v4KP8AhPPCv/Qesv8Av4KAGf2P4o/6GhP/AAAT/Gj+x/FH/Q0J/wCACf40/wD4Tzwr/wBB6y/7+Cj/AITzwr/0HrL/AL+CgCP+x/E//Q0J/wCACf41meING8Tt4e1If8JKrf6NJwLJVJ+U8ZB4+ta//Cd+Ff8AoPWX/fys/WvG/heTRL9F1uydmt5AoEg5O00DKXwo0XVdH8JQf2pqZvVuFSa1Qkt5MZUELk8/h0rY+If/ACIeqf7qf+hrWd4a8a+GrfwxpEM2t2aSx2UKupk5BCAEH8jWX8RfHnhtvBV9Bb6nDczTbUSOBgxJ3A/lxQB6Ug2qAK5n4iDHgDWT/wBMP6itTQNctPEWjW2qWLlreddy5GCPUH3FZnxD5+H+s/8AXD+ooA6VPuL9KdTU+4PpTqACiiigAooooAKKKKACiiigAooooAKKKKACiiigAooooAKKKKBBRRRQAUUUUAFFFFABRRRQAtFFFABRRRQAUUUUAFFFFABRRRQAUUUUAFFFFABRRRQAUUUUAFFFFAHJeGD/AMVd4t/6+oT/AOQhXWHmuRGgeIbDX9Uv9KvNN8q/dHZLmJyyFV24BUj61a8nxr/z96H/AN+Jf/iqAN42tuSSbeMn/cFJ9jt/+eEX/fA/wrB8jxr/AM/mhf8AfiX/AOKo8jxt/wA/mhf9+Jf/AIqgDf8Asdv/AM+8X/fA/wAKT7Hb/wDPCL/vgf4Vg+T41/5/ND/78S//ABVBh8bf8/ehfjBL/wDFUAb32O3/AOfeL/vgf4Uv2O3/AOfeL/vgf4Vz/k+Nv+frQf8AvxL/APFUeT42/wCfrQf+/Ev/AMVQB0H2O3/594v++B/hR9jt/wDn3i/74H+Fc/5Pjb/n60H/AL8S/wDxVHk+Nv8An60H/vxL/wDFUAb5tLcf8u8X/fA/wrP1u2tl0LUD5EQxbSfwD+6faqHk+Nv+frQf+/Mv/wAVVLWIPGJ0W+8y60XYLeTdthlzjaenzUDNPwpbWr+ENFJhiLGwgz8o6+WtZHxM0jT7rwHqBns4X8rY6HaAVO4DOR7E1H4Zt/Fy+F9IMFzowi+xQ7A8MpYLsGMnd1xVPxzD4s/4QzUjdXelGHYu4QxSK3316EtQB3OladZ6Vp8NlYQLBbRDCRr0FYvxDYf8IBrIz/yw/qKVYPGYUbbrQwuOP3Ev/wAVXJfEi28aP4I1DN5pfkhQZhBG6MUzzgsSKAPUY2G1eR0p9YHhCHWYPDdlFr8kcmoomJXjbIb0JPrit+gAooooAKKKKACiiigAooooAKKKKACiiigAooooAKKKKACiiigQUUUUAFFFFABRRRQAUUUUALRRRQAUUUUAFFFFABRRRQAUUUUAFFFFABRRRQAUUUUAFFFFABRRRQAUUUUAFFFFABRRRQAUUUUAFFFFACVna9x4f1I/9O0n/oJrRNZusTWi6dcQ3lykEUyNGWY46jHFAEPhT/kT9E/68IP/AEWtUPiF/wAiLqn+6n/oa1Fp3iTQ9K0i1sU1DzRaQJCDt5YKoXP6Vh+JPF9nrWkXWmpbziKYAGTcAeCDwPwoGejJ9wfSuZ+Ii/8AFAaz/wBcP6iqFl8RLNyEurWeFuOU+cf0NWtY1bQ/EmlXOinUfLN3HsztwR+fFAHUxD92p9qkqOJlaNSjBlI4I71JQAUUUUAFFFFABRRRQAUUUUAFFFFABRRRQAUUUUAFFFFABRRRQIKKKKACiiigAooooAKKKKAFooooAKKKKACiiigAooooAKKKKACiiigAooooAKKKKACiiigAooooAKKKKACiiigAooooAKKKKACiiigBDXLeOPD0ev6HKGZxNbBpodpwNwHQ+tdSaay7gQeQRgigD5fiv7mNBtkJX0Y5rXsNU+0zLFIoTdxkGovEfh+fw5rUlhPKkpI8xWQHG0njr9Kj0bampQ5H3jigZ1iRW1uQZJ0OTgAtgE1VvvFGm6Ldm2eNpJnTeFRB09z2rnvEujX+o6nbT2wV4kTbsJ24JPJqxD4OieOGe5upGmRQsuxsqfbn2oA9zsdV0+PR7S4a4jiikiVlDOM8iszUPH2i6fN5TPLK+cZjiJXP+90rziGFII1jQHYg2oGOSB6VYjjkmDCNC2OoxmgDqJPiFczyg2mnRGAj77yEn9BVy38bXHmD7RaL5Z6lG5/KuSGntZxNIPLDk58lWOD68DoferkUYkVCoIDDIJHT2PvQB6bY30F/brNbvuU/mPqKtVwmj3E2nXIk3ARMcOvtXcqQwBHQ9KAHUUUUAFFYV54x0CwvVtLjUoVmO8Ebgdu0ZOT2/GoZvHfhuCWGOTVIt00InjA53KSAMY7ncMDrQB0dFUtK1W11mwW9sy5hZmUF0KnIJB4PuKu0AFFFFABRRRQAUUUUAFFFFAgooooAKKKKACiiigAooooAWiiigAooooAKKKKACiiigAooooAKKKKACiiigAooooAKKKKACiiigAooooAKKKKACiiigAooooAKKKKAENY3iDxLY+G7dJb0sTISI0QZLEVsnivIvi7fede2FmqFfJDOXIwSTjGPbg/jigDkNYuNT8Q6tcX1y42ux8lD/AmeBmobGylhvrfzkKrv65qtaX0lo/PzJ3HeunWS3nsfNjUsjDa3PK5oGW4YUUAIGk9MtmpWtZriMo58qIn15NTaVCGt1jEgBILIx6FT3H09KtSPDCDliSPfNAESWsQKbI2mkPAJrQmsksrYrdXsSP8A88Y+cfUisabVYlJ8vpjjHSst7h5AuPlHTGaANmW+t7c4DDd6ik0jVVnvHikGPN5TngkdR+WD+FYDrl8dcHjJqeyk8nUYZAASGJ5HsaAO0L/KSOmO9dlotwbnS4ZCwbjGfpXlkt7PPKsUe4tIdqge9ep6LZf2fpVvbH7yJ83170AaFFFFAHlmr/Dq5bU2vYmF1HLPPJJHFGokxJ0xudQfzH41P/wiOrXOo6RI+6GKC2jhZWkU+SI5ImAYDhmbY3I4HHTGT6XtFJsX+6KAMLwlb31npctrfWwh8q4k8oh1bzFZi27gnHXocGt+kChegApaACiiigAooooAKKKKACiiigQUUUUAFFFFABRRRQAUUUUALRRRQAUUUUAFFFFABRRRQAUUUUAFFFFABRRRQAUUUUAFFFFABRRRQAUUUUAFFFFABRRRQAUUUUAFFFFACGvHvjDE66vps20+W0LoD7gg/wBa9J1/xBa6DHAbhXeW4fy4Y0HLN6V5z4pvJdeRTrEsFjBG26K2X55nP0H1+lAzi7Syt57ASlW8zPztnt2x+fNXdFkm07VDZOhkVjgqBx9celNt7vToJfs9hZzrEOplkyWPrjoOvb2qrqLuJEnR3DoxQENg4HTmgDrmsZLGFxbTboQfMTI656jFZvnvL8zE89Qf/wBdXrC7efToGdiSFA5rOWMLJMqno3FACbBtxjHfd3+ntRg46U4dalt4Dcy+WrhSOTnsKAIsALk1f0TRbzWbs/ZoiEiPMrjCen40iz2+kXkfmwLcysu5FkHyjHf9a9B8N+JYNUf7KbQ206qWIUfJQBNofhO00iQXDM09wBgM44X6CuhFLRQAUUUUAFFFFABRRRQAUUUUAFFFFABRRRQAUUUUCCiiigAooooAKKKKACiiigBaKKKACiiigAooooAKKKKACiiigAooooAKKKKACiiigAooooAKKKKACiiigAooooAKKKKACiiigAooooAw/FPh228S6Z9jndo2Vg8UqHDRsO4NJpPhfStIUG3tlM20BppPmdvxNbhGaTFAzyDxT4Pl8OXX9p6XC01iQRJEWyYsnr9P8K4OR5ZiN2MckCvpae3iuImiljV426qwyDXMah8PdCvphKsLWx43CE4U/hQB5jpzmPTwGPIGcU1JvLWaeUhItw+YntXUax4Nfw+s98l4HsB/Cy/PGD6djXO6kkeoQC2WMGMnG7PP4GgDUt7BDEHDliRkYrBjsrqLXVvrZmBzskg7MO5FdR4Y0bUp9NitF2yCMbRO2R8vbPvXd6L4ZttL/eSET3B6uy4x9BQBzdj4XudTkjkuU8mBDkE/eau3stOtdPhEVtCqKPQc/nVoKAOBS4oAKKKKACiiigApMc55paKBBRRRQAUUUUAFFFFABRRRQAUUUUAFFFFABRRRQAUUUUAFFFFAC0UUUAFFFFABRRRQAUUUUAFFFFABRRRQAUUUUAFFFFABRRRQAUUUUAFFFFABRRRQAUUUUAFFFFABRRRQAhooNFABRRRQBFLBHNG0ciK6MMFWGQa5/wD4QrSlv2uIomjQj/UocID6j0rpaKBkUEEdvGI4o1RB0VRipaKKBBRRRQMKKKKACiiigAooooEFFFFABRRRQAUUUUDCiiigAooooEFFFFABRRRQAUUUUAFFFFAH/9k="/>
          <p:cNvSpPr>
            <a:spLocks noChangeAspect="1" noChangeArrowheads="1"/>
          </p:cNvSpPr>
          <p:nvPr/>
        </p:nvSpPr>
        <p:spPr bwMode="auto">
          <a:xfrm>
            <a:off x="698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6" descr="data:image/jpeg;base64,/9j/4AAQSkZJRgABAQAAAQABAAD/2wBDAAgGBgcGBQgHBwcJCQgKDBQNDAsLDBkSEw8UHRofHh0aHBwgJC4nICIsIxwcKDcpLDAxNDQ0Hyc5PTgyPC4zNDL/2wBDAQkJCQwLDBgNDRgyIRwhMjIyMjIyMjIyMjIyMjIyMjIyMjIyMjIyMjIyMjIyMjIyMjIyMjIyMjIyMjIyMjIyMjL/wAARCAGN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kLYphmUBTzgnAoAkopCcCm+YM0APopquGGRQWA9aAHUU0OCcYNOoAKKKKACiiigAooooAKKKKACiiigAooooAKKKKACiiigAooooAKKKKACiiigAooooAKKKKACiiigAooooAKKKKACiiigAooooAKKKKACiiigAooooAKKKKACiiigAooooAKKKKACiiigAooooAKKKKAKOqmNdNujK5jjEL7nDbdowcnPauGg8R2sngTTBFqzG9hSza5kEhLKxdN4cn1y3B7A+lejMoI5GawfFWoy6N4euL+2VDNEybd4yOXAP8AOgDbPKEe1cLZa3pMA1y1utYdJPtsuV85mdIxj7vUqOvSu7xnisLxlezaX4Tvry0YJNGFKsRkcsB/U0AQeDLtbrTJ5Ibtri2Nw3kF2LMqcYBJ6nv361W8Qanaad4x0Vru/a2haG4MitIVjbGzbuHQnk4zXVxL+7rJ8VanNovhm/1KBFaW3j3qG6E5AoAxNNvornxnGLG8muIHjdp1EjNsfsHUjEY9Mck5z057UE0yNAFXjkVJQAUUUUAFFFFABRRRQAUUUUAFFFFABRRRQAUUUUAFFFFABRRRQAUUUUAFFFFABRRRQAUUUUAFFFFABRRRQAUUUUAFFFFABRRRQAUUUUAFFFFABRRRQAUUUUAFFFFABRRRQAUUUUAFFFFABRRRQAUUUUAGa5f4gkHwXfc/xRf+jFrorqQw20soxlELc/SsW8gXW9GSC8UmKcI0ioDxyGHOfUCgDdFc18Qv+RF1M8/cT/0Na6OJi6AkAHvWTqltHrVne6dcJm3O1WAzk9G6j3AoA2Iz+7H0rmviGf8AigNZ/wCuH9RW7Yzi4iLKylQduBwQR2NVNct7XUrNtJvFdobxSjBTjgcmgDUTBAI9KdVaC4SQsinJQ4Izkj61ZoAKKKKACiiigAooooAKKKKACiiigAooooAKKKKACiiigAooooAKKKKACiiigAooooAKKKKACiiigAooooAKKKKACiiigAooooAKKKKACiiigAooooAKKKKACiiigAooooAKKKKACiiigAooooAKKKKAM/VtQsdPs3bULuG2hZSpeVwo/DPeuX0rxto/ltZrP5qwOIkliGVkwM5Brk/jxK5XQbbCmNnlc5HOQFHXt1rlvDE0NppkbbHVpQQWii3EMe+KAPY7j4g+HLOQRXWoRQPjO1+Dj6UWvijSlneU3qFLuQC2I/jGB0xXh/ivwjq13rM17aL9pinIOA2GXgDB/wDrVatkXw5Boel6jdlbpJTPsWEuNpONobIx9aAPbx4o8PWbrbvqFvBLISVjc7WYnvg0XGq2EutWivcpG0auyb2x5hIGcDvgfzr588S+ENcn1q5dYJLxLl90bBsjk989MV0wdLCTRdKutUt11SC1ZJGeJnbewwpDZ4oA9ni1bR0vJIlvrUXTY3r5g3H0yK0YbmGckRSq+OuD0r5Om8KeJU1UxfZrr7YJOLjsD3bf6V9F+DpJmadJJVkEaqpKDjdjnJ9aAOsooooAKKKKACiiigAooooAKKKKACiiigAooooAKKKKACiiigAooooAKKKKACiiigAooooAKKKKACiiigAooooAKKKKACiiigAooooAKKKKACiiigAooooAKKKKACiiigAooooAKKKKACiiigAooooA8X+O5xd6B9J//ZKyfBSBrK1DdDG3861/jujGbQnx8oWcZ9/l4rH8IFltLMA/eUjj60AdiYogPlQfhTXhifaWiRipypZclfoe1L5Zx99qhEoNw8IaQsgBJ4xzQOzLOfrUZsreedbiS2R5UGFcrkj6GhmdMFpmxnGeBTleUjh5MfhQImEbH1/M1t+GQY76UdAVy3vWJHHK65E5A90FbHhzcmpYZg29COmKAOvFLQKKACiiigAooooAKQkL1OKWobqTyoGkxnaCcUAS7l9aTeucZrjLXU9ZksNO1CW6gaLVdnlwLAc2/mLuU7s/PjjI4zz0qXwTq+p6zppvdQkLLLFCyKbUw4Zl3Njk7l+ZQDx0NAHYUUgNLQAUUUUAFFFFABRRRQAUUUUAFFFFABRRRQAUUUUAFFFFABRRRQAUUUUAFFFFABRRRQAUUUUAFFFFABRRRQAUUUUAFFFFABRRRQAUUUUAFFFFABRRRQAUUUUAeN/Hab/kBQ4zlpmH4BR/Wua0OVodCWZGIKQO4P4Ej+VdD8dv+PzQfZZ//ZK5vSkP/CM4/wCnSQ/oaBoy/wDhKb14gRdzIWPO1ya6HQNWee2u7qaZnY9HPJGM/wCFeenK7drEEdD3rvvA0K3Gk3YkBfnJ9e+aErGk6spqxDYyeINSmSFNRiYuMoZEwAPek0vVNVt9ViS91EzWjOYyi2xUHnAwcdKLLXNPVSI9PVfKO3D3WD+Bx7VZ0nWoNW161t4reWFVYlszFgwxxighwaVyXV/FF5pOsT2OWxGRtC46flXW/DnWJtavJppWOYztwRjtXk/iIBfEmoJzhZiBjtwK9F+DigNdYP8AH/SgcqjlFJo9hFLQKKCAooooAKKKKAEJwCartL5mRjgc0mp/8gq7wCT5L8Dvwa8H0+TVbTRrwOZi6ok/kTxuqskcKlldC3QkbT16Yz2IB65L4XsDqQvIZJogAyvEj5RgwOcA/cJyclcGtextLbT7KC1tYxHBEgVEDEhVHQc9q8bvkS31zV3hjZvL2Ru5CwRBmlG7cwGSq7I2A3cZ6jNS6zeyXdv4ZJjjEgDrbSzXIny3nxqzbiMt8yxkbcHax560Ae1LLuPQVJXl/wAInT7LqKQRR+R5kO1028jy+M7f4sAZzg5PNeoUAFFFFABRRRQAUUUUAFFFFABRRRQAUUUUAFFFFABRRRQAUUUUAFFFFABRRRQAUUUUAFFFFABRRRQAUUUUAFFFFABRRRQAUUUUAFFFFABRRRQAUUUUAFFFFAHi/wAdBm/0L/cm/wDZa5mwuYrbRrUTW888ckZjKQfeweCc/jXT/HL/AI/9D/65zfzWqHhD/j2t8f8APD+tAxLfwrokkphFleRFEV98zHaQewPrWroenW+l3F3BbKUgO0pvOc9c1rgL/dH5U4Ip/hH5UAZr+HdGABh0+zX1Hlg5qaz0fS7SUXEFnbxXHTzEQAitDyl9B+VOEaf3R+VA+ZmPP4Y0e8nmnkjbzJm3vtkI3NXR+DdFs9Mubg2YMYLEsjMWLHA+bP41TMagEAAVt+HObyQHtGP50riOoooopgFFFFABRRRQAU0ordVBp1FADCgP8I59qPLXj5RxT6KAGKioMKoA9hin9qKKACiiigAooooAKWkooELRSUUALRSUUALRSUUALRSUUALRRRQAUUUUAFFFFABRRRQAUUUUAFFFFABRRRQAUUUUAFFFFABRRRQAUUUUAFFFFABRRRQAUUUUAFFFFAHjHxzP+m6F7JN/7LWN4cvRY2NmxhllMqBB5Yzt56n2ru/ij4M1LxWlhLprwb7QSZjkbaX3Y6Hp/DXM+GND1m3tfJuLCRVXMLMhzgr7igZevdb07TpFiu76CKRiBtJyefXHSqV74imtNWs7ODTLi7guAD9qhOUHPb6d65LxX8OfGWpa9NdWFnJNDI24OzBSPYg+ld5ofh3XdJstPsTaLcLGHF0+fukcqBzz3oALvXNKs79bK51GJJycbWHT6+lVn1q9g8SJpyaXPJZsgY3gI2D39ABXM618KPFmo+J5J4/JazmkJMjNgqvoR3ru4/DupIqaJBGGtktik8pI3qx4UgHqOvNAGfH4r0OfUBZJqCGQkLnaQrE9MGu28JoGe6kZDG4OwKTkFR/FmvH7L4I+ILXV9815A1tjl0PzHp0z34r2zw9pjafFKGRkLHkFs596QG2KWiimAUUUUAFFFFABRRRQAUUUUAFFFFABRRRQAUUUUAFFFFAgooooAKKKKACiiigAooooAWiiigAooooAKKKKACiiigAooooAKKKKACiiigAooooAKKKKACiiigAooooAKKKKACiiigAooooAKKKKAKGsFv7NnCkglcZHXn0pjOtpHDbQxNk4AAU4A7kmr0sSTIUcAqexrnr+7mt/GOj6dFtFvdW9zJIMfxJs2n/x40DOhX7oNVEkWFJ3YMQJM/KMntVwDAwKw/F97PpPhW+vrQqs8IVkYjPJYA/oaANa1eR4Q0ihWPb0qGZVGqQSYwdjgn8qtxg7BzngVleJZ5LLw7qd7Ft863tZJIywzhgpI/lQBdt5ZGmkDgbQ2EIPUYq3VDSGafSrK4k2mWSBHcgYySoJq/QAUUUUAFFFFABRRRQAUUUUAFFFFABRRRQAUUUUAFFFFABRRRQIKKKKACiiigAooooAKKKKAFooooAKKKKACiiigAooooAKKKKACiiigAooooAKKKKACiiigAooooA5qfxxo1vez2bSXEk1u5jl8m1kcK3pkAjvSHx5oo7X/wD4Azf/ABNQ+DgPtXiPj/mKyf8AoK11OM0Ac3/wnuif9P8A/wCAMv8A8TR/wnmi+l//AOAMv/xNdLtHpRtHoPyoA5v/AITzRfS+/wDAGX/4mj/hPNF9L7/wBl/+JrpMD0H5UYHoPyoA5v8A4TzRfS+/8AZf/iaP+E80X0vv/AGX/wCJrpMD0H5UYHoPyoA5v/hPNF9L7/wBl/8AiaT/AITzRR1F/wD+AMv/AMTXS4HoPyo2j0H5UAc1/wAJ7onpf/8AgDL/APE1zepeM9Kfxzod2ovPLitrtWzZyg5Pl4wNvPQ/pXpO0elctqyj/hYvhwY4Npe5H/fmgY//AIT3RfS//wDACb/4muc8deN9JuvBmpQQi88xkXG+zlUffU9SuBXpOBXM/EFR/wAINqZx/Cn/AKGtADF8e6KFA26h0/58Jf8A4msDxx8RdFh8Haomy9LT27woGtJEG5hgcsAO9ejqo2jjtWD42toLjwVrSzwxyKLOVgHUEAhSQfrmgCv4B8Q2viTwlYXdoGCJGsLq4wVdQAR711FZHhq1t7Xw5p0dvBHEn2eNtsahRkqCTx71r0AFFFFABRRRQAUUUUAFFFFABRRRQAUUUUAFFFFABRRRQAUUUUCCiiigAooooAKKKKACiiigBaKKKACiiigAooooAKKKKACiiigAooooAKKKKACiiigAooooAKKKKAOU8Hf8fniT/sLSf+grXTTuY4HkABKqWwfpXM+Df+PvxL/2FpP/AEFa6S6/485v+ubfyoA5DRNY8Y63o9rqUFnoUcNygkRXnm3AHpnC9a0N3jftD4f/AO/03/xNHw9/5J/on/XqtdLuAoA5vd43/wCePh//AL+zf/E0bvG//PHw/wD9/Zv/AImukzRQBze7xv8A88fD/wD39m/+Jo3eN/8Anj4f/wC/s3/xNdJRQBze7xv/AM8fD/8A39m/+Jo3eN/+ePh//v7N/wDE10lGaAOb3eNv+ePh/wD7+zf/ABNc3qh8V/8ACdaFvi0X7V9mu/LCyS7CP3W7J259MfjXpBrjtVvrUfE3QIDPGJUtLvKFxkbvKxx74P5UDLm7xt/zx0D/AL+zf/E1yPxL/wCE2fwVc5XSkiDoZTbSOW27h/eAGM4r1OuX+Imf+ED1TH9xP/Q1oAu+FP7YHhyzXXlQakExNsIIJ9eOKTxj/wAiXrn/AF4zf+gGtpOUH0rF8Y/8iXrn/XjN/wCgGgC3oP8AyANN/wCvWL/0AVo1naD/AMi/pv8A16xf+gCtGgAooooAKKKKACiiigAooooAKKKKACiiigAooooAKKKKACiiigQUUUUAFFFFABRRRQAUUUUALRRRQAUUUUAFFFFABRRRQAUUUUAFFFFABRRRQAUUUUAFFFFABRRRQByng3/j78S/9haT/wBBWuku/wDjzm/65t/Kub8G/wDH34l/7C0n/oK10l3/AMec3/XNv5GgDn/h6f8Ai3+h/wDXqtTeN3eLwPrkkbsjpZSsrKcEEKelQfD0/wDFv9D/AOvVam8df8iHr/8A14S/+gmgClB8PfDckEbNZy5KAn/SZfT/AHql/wCFdeGf+fKX/wACZf8A4qujtP8Aj1h/3B/Kp6AOV/4V14Z/58pf/AmX/wCKo/4V14Z/58pf/AmX/wCKrqqKAOV/4V14Z/58pf8AwJl/+Ko/4V14Z/58pf8AwJl/+KrqqKAOV/4V34ZH/LlL/wCBMv8A8VXFaj8J9MX4k6Ve2/2sWRR5ZVDErG0ezaCxycNk8Z7V66xx3xWddy73Ty5QBg5IOaBmjmuc8eQTXXgzUYLeF5pXVdqRjLH516CtmC5iWJVaZAQOQWGahup1ldRFMOM5KnP8qAL0eQi59KyPFkUtx4S1iCGNpJZLOVERRksSpAFXYLu3WIB7iMMOoZxmorq4ilZRFcrxy2xs4+uKAF0UPHomnxyIVdLaNWU9QdoyK0az4r23jjVZbmJW9GcAn061eRtwyDkUAOooooAKKKKACiiigAooooAKKKKACiiigAooooAKKKKACiiigQUUUUAFFFFABRRRQAUUUUALRRRQAUUUUAFFFFABRRRQAUUUUAFFFFABRRRQAUUUUAFFFFACFgDgmq89yIigALeY20Y+ma4H4pa7qOjS6WljqbWCziXzHVA2cAYGPqf1rjvBvjjU5vENuutau80RBRQwAUOehyPxoA9a0HThpl1qZ81pPtl21ycpt2ZAGPfpWrfMPszL/f8AkyO2RXDeMdU1XTvDstxpVzKkyzDLEBiFOfXtmuV8MeNtaudfs7fVb5pYJGKBCgGXIwvT3oA9Q8NWA0XRrXR/OEhsolQuOCeuDjtTvEtmNS0C800sUF7GbbeBnZuGM1yPjjWLvw7pMctldyLeXVxje2GIVQSVHHTmsPwl4i8Qa34ghhudQaa0i/fSoY16DpyB1zigD1OzuP3v2RtokhRd3zckdAcY6da0QKy7KOOaU3ZUM5G0OeuM5x9M1pg0ALRRRQAUjdOKWigDxzxb461yw17UdLieIWyExr+7yQCPXPvXJaR4lvfD9g8VhdOjudzK6hxnt19s1L48L/8ACcaqQ3y+YOPwFc4qNM6qA3zZ+YDIGPX0oGJqd3Jql7NeXMrmeU5dlYqCfoOK1fDHiaXw7Y3UcNzNHJNIGxgMCACO/wBaRPC7SKJG1G2C9Su4ZI/Oom0zT2OFE4HpvH+FAGNqNxNq2oTX15Kz3Exy7A4yfoK1/C2uyeGXunt5pojOAD5eGLEeu6obnSoWKm2eSP8Avb/mrOntmtpQrOXXbncFwB9aAJddvpdc1SbULuR5JGwFbocDp0r3n4W63f634dkkv5RI8ThFIUDAxxXz4MPGSD1Fe5/Bf/kV7n/rtQB6VRRRQAUUUUAFFFFABRRRQAUUUUAFFFFABRRRQAUUUUAFFFFAgooooAKKKKACiiigAooooAWiiigAooooAKKKKACiiigAooooAKKKKACikY4UmsFvFdgs80OLl5YpjAY0gYszAZO0dxjHPTkUAb9Fc1/wmmkDQW1lrhxaIxVsxnfkHkbev/1q6GJy8asQQSM4IwaAJKKKKAPG/jrOIzo6bNxcS84zjla8jtLl0nj2jIJKsjLwc17N8X1lOs6I8LRq6RTHLoGHVex4ryO7BgYo5iDwkAMgxu9yOxoA9Y8P+LdFt9Pjh165upbs2/kn5CQ6D2U4zjvjNcFpU1lp/iS2u5J5Ut7e78zlCSUDZHuTj1qvpWvW1lrNvqN63lxQhotqruzkdcVp+KfFWj6xb+SBOLkAMrNCE2jnrz0NAGv4513StZs7L+x7q+nt1mkluGZWJUEDgE9MY6Vb8G6/4b0vw61nPd3H267JMkkcbFsfwj5eelZPgzxnY6P4dlsX+0SNvYkxW+9RuGBzn+lc3pGv6ba+LbfUGmk8mORm2pGCTxgYGR/OgD0zS/ieNNvZLTVEEsJkPlPFC0bBSePlavWIm3oGHQjNfOnjLxRZaxd2ojEqbdp/eRBc4P1NfRNs2+CNv7yg0ATUUUUAFFFFAHzl46/5HfVh/wBNR/IVnaZnyboD/Zq/4848c6t/11H/AKCKz9KOIrk+6j+dAzRt7MSht7oAqF8sPu/Wnm1tD/y/RnPrVvRbX7fq0lq0m0SIV6Z4xW/L4DtINxMzNt2n8/60rjs7XOOOmZkSRLpzC7FVKnuOtY+qoVW+GSQIxya7HWLFNHs7BF4Rw82O4ORkGuR1Pm1vSBwYqYjCtW/dYr3n4L/8ivc/9dzXglr9xfeve/gv/wAitcf9dzQB6VRRRQAUUUUAFFFFACM21SfSuffxnpUYjZzOscsixRymBtkjM20BWxzzXQMMqR61xd14JlutMOmtq0i2scjSW4SIAxk5OSe5BOQeMUAamn+MtK1VLaSzM8sVxjbKsLbVyMjcf4eMHn1FbS3cBAPmx/8AfQrm9K8JjSmkjgvAbCZi01q8CkPnI2+y4IGMdq0x4V8PEAnQtLJ9TZx/4UAWdP1WHUmuBCsg8iZoX3oV+YdcZ6jkc1frnNN0O+sNVlm/tNXtJp5J2gEABywwBuz0FdHQAUUUUAFFFFABRRRQIKKKKACiiigAooooAKKKKAFooooAKKKKACiiigAooooAKKKKACkLAHGeaRm2joTXmOsfEuW01l7SzaxeJZWiHnCQMzqcEHH3cYJzznHTpQB6c5BQgVxkfh3WLPWdQ1S0ubITXM+4LKrFWjwBg9wRjORwc8isW48eaq2pWxtBaSWNxamZJOFj4j3MSzMCMEjjHTPpVn/hO7ttBt76M6ZOzXawMY7jHy5Azs5IPXjnGM0AMk+H2oPpjWxvoPMe3ZGGxvL8w5AfGeysfqcc8Yrv7dZVA81gSVBOPXvj26V5fZ/Ey/uLa/mdbGQQrhPJDlg+7b0ONw7k8dQK0dO+JovxpDCxmWO6YLckKCE3llQgkjOSpJ46UAekblz1FAIPQ15De/ELX7cXgUQl0lCx/wCj5AyXAB+bocw8nB+ZuDivWLeVJolkjJKuAwJGMg9KAPL/AIuxPJqekbSABFIPfO5cV45cJNczy3xO6NnBMe4D5R/iBXr3xlu1t7/R42JXzkkG4dsFf8a8ZuLwwS31vGCgSX92Rzt9Rj0oA674b2NvqNzfCWCzlaKMOhvBvjGT6YP6V6lpOgWBuhHfaXocyeXuBitssCO2SOlcH8DrdLjU9VVHkUCJGJyAfvHivZW0pInkn+03JOOEMp2jAx06UAcfbaz4auITJYeDbmaMMVLRafGRkde9bGgnQNcjmNv4fitngn8mWO4tEVlbGegz61xvgbxNH4c0JrS/0/WJJ2uHkOLUsqjPAH5V0fgCOWPTtQndrxhPfySq94jCVhgY3D26fQUAXvE+nafa+F9ZdLG0jKQMQ4hUY49hWj4Q8Taf4p0kXmnu5SM+U6uMFWHUe9UvG0mfBmrJkBpYhHnBHUgfjTPh34NfwXoD2Ml4Lp5ZTMWVNoGQOMfhQB2NFIKWgAoNFI3Q0AfOPjz/AJHvV/8ArqP/AEEVnaYSIptvd1BrQ8ef8j1rH/XUfyFZelElZAe7igZvRXVzpWp/bLXHm4O3PpVufxlrE6uri2IbAP7vGMVmCVpLh93IAIFQSoFCkH7wzQwuyfUdTutStY4JyhEYIUquDyc1i6gd1pee0Qq/VC//AOPS890ApAYNr9wV758F+PC9z/13rwS1H7uve/gx/wAixdf9fBpgek0UUUAFFFFABRRRQBx/jDxFfaDPpq2wg8q5l2SmSKRtoyBwV4BJPfrVOHxdqr6fe3EumLEIXZYpCzOA2/aEdQM7u5xnqK6DXPDVrr0Ecdyzq0bKysrHAIIIyp+U9O4NQt4PsfJ8iGSaG3Yqzxo/32XoxJ53e/sKBHPaJ401LU47U/ZomVrYNM3kyLslMW9QM8HORgDk5pqePbmO3gvJbJriAvK0z20RUCNImfjzCCTxnjt9Rm5b/DLS7bEayuLXBUwIoRT8pUE4x8wU43dfer8ngaxbzBHPOkcjfOjSGTKkYZctk/MMAnrjgYoGcprXjrWNN1XUolw1vDub5bfeUQEfN97nIEn3to4AGa9B8PX02paFY3lxtE80CvKFBADEc4B981z178N9Mu7+5uvM2NcMWZRBGRksrHIK/MMr0OcZPrXS6NpMGiaVa6dajENtEI145IHc+9AGhRRRQAUUUUAFFFFAgooooAKKKKACiiigAooooAWiiigAooooAKKKKACiiigAooooAawzXMal4Kg1a4M91fXJlDN5bRkRmNG+8oK4POByfQV1NFAHLXvgTTL/AFKW+nkuC7xeVsDjYBt2njHJIx19Kjt/A0NvaJbjULhlFyty5ZUy7KFCjp0G0V1tFAHGxfDvTo4JYDcTPFNs86Mqu19rFlAGOBkngetQWnww0u1fTXWdy2nsGibyYgSc55O3p149TnrzXc0UAcDJ8KdIeC5gWZ44p2zsSGMBRiQcDb1xKcN1GF9K7iCCO3jSKJVSNFCqigAKB0AAqajFAHjnxtiikvNHM0skaCOXDRqC27jA5PQnqe1ePxxl5CG+/K4Lbuc+1fQ/j/Rda1K6sptIsLO82xvFKtyQNoJBBGfoenrXlh+FXjBHM72toqqS53XKgfyoAZ4X8U2/hC7uZH0uS8W5RV2RShNpUk5P51vXPxbtIRsj8MO6zcsWvMDPftXN22gax/byJaadHdybCiozgK3vn+tXfE/g/Xlt47mTRo44ISdzJtBJb/ZyehoA3h8brtkYJ4fjTA43T7gfToKpH426xMwY+HrHb1yZySPwxVbw/wCD/E17pPkW1jphji+QtLJ8xyc9qq3fgHxJoWoPLJDZOkgID7soCeemO1AFnVPihquvL/ZstjZ28FzIgdsnzPvDtmvoJcbRjpXhNp8PNX11YNR+1ack0UymSBVIOAfUV7rGMDFAD6KKKACg8iiigD5v8d/8j3q//XUfyFZWnjar54JNbXjmM/8ACd6qx+6ZBx74FYAUK4cbdw6ErnFAzSVsHIpSSVA7Cstrm6HTb+VM+23Y/u/lQBrYrOvmJiu4xjOwEDuahOoXXoPyqtJM80xd0BfGMj0oAp23Ede8/Bjjwxdf9fB/lXh3l/KSMDAr3P4MqV8M3Qbr9oNAHpFFFFABRRRQAUUUUAFFFFABRRRQAUUUUAFFFFABRRRQAUUUUCCiiigAooooAKKKKACiiigBaKKKACiiigAooooAKKKKACiiigAooooAKKKKACiiigAooooAKw/E8Ml1YxW0Uyw+bMAzN0xgn+lblVL2xhvoxHMCVB3DBxzQBh+H9F/su/mEkkUzlAQ6jlc5/wAKseKoBPpQiMgjV5VDOw4Ue/tVLwzI58Q+IbQ4MdpPEkZ74KZOT9a6W4t47mPy5UDrnODQBz3haxhsLi5W3uluInRGDJyCec1b8TxLLYQo5YJ56lioyQKq+BpzfeHI7ySKJJXlkVjGm3IV2A/lVvxbdS6d4T1W+h2+bb20kse5QRkKSODQBQ8Ow2g1S6ksdwt9iqNykZOeTz24rqh0qvbqDEjhQCygnA68VOOKAHUUZozQAUjdKXNGaAPO9f8AhjHq+qXupLqEqSzkssWwbc44GfwrmdJ+GuseRPb6x9ntskNG8DeaW65HbGP1r2nNUNUZI7SW4cuFgRnbYMkgDPFAzw2/+GvilL6RNNtYbq0BwkzzBC3HPy9q0tA+G2rs841u0ht848srIJN/XI46dvzr1/SbqG80u1uod/lXESzIHGDtYZGfwNQeIbyDTNJk1C5MoggwW8oZY5IAxyPWgDxXUfhp4lhvXTTbSO9tR9yZpVjLevy9qveHvhtq8styNYtlsiFAiwRKH9TweMf1r2u1jEcICsSPU1Q8QXlvpmlT6jdeZ5Nsu5xGMsRnHAyKAPFdS+G/iKDUJU02xN3a5BSbzFTd68Z7V6z4H8LN4U0hrRrhp2kYOxZcEH0roreMxQquc1NQAUUUUAFFFFABRRRQAUUUUAFFFFABRRRQAUUUUAFFFFABRRRQIKKKKACiiigAooooAKKKKAFooooAKKKKACiiigAooooAKKKKACiiigAooooAKKKKACiiigAooooA5Lwx/wAjd4t/6+of/RQrra5Lwx/yN3i3/r6h/wDRQrrGOBQByvw6/wCROg/67z/+jWra1zTV1rQ77S2kMa3ULwlwMldwxmuM8FeLNA0vw3HZ32rWtvcRzzB45Hwy/vG6iui/4Tvwp/0HbH/v4KAIF0TxNGiovidAFGB/oCf404aP4n/6GhP/AAAT/GpP+E88K/8AQesv+/go/wCE78K/9B6y/wC/goAZ/Y/ij/oaE/8AABP8aP7H8Uf9DQn/AIAJ/jT/APhPPCv/AEHrL/v4KP8AhPPCv/Qesv8Av4KAGf2P4o/6GhP/AAAT/Gj+x/FH/Q0J/wCACf40/wD4Tzwr/wBB6y/7+Cj/AITzwr/0HrL/AL+CgCP+x/E//Q0J/wCACf41meING8Tt4e1If8JKrf6NJwLJVJ+U8ZB4+ta//Cd+Ff8AoPWX/fys/WvG/heTRL9F1uydmt5AoEg5O00DKXwo0XVdH8JQf2pqZvVuFSa1Qkt5MZUELk8/h0rY+If/ACIeqf7qf+hrWd4a8a+GrfwxpEM2t2aSx2UKupk5BCAEH8jWX8RfHnhtvBV9Bb6nDczTbUSOBgxJ3A/lxQB6Ug2qAK5n4iDHgDWT/wBMP6itTQNctPEWjW2qWLlreddy5GCPUH3FZnxD5+H+s/8AXD+ooA6VPuL9KdTU+4PpTqACiiigAooooAKKKKACiiigAooooAKKKKACiiigAooooAKKKKBBRRRQAUUUUAFFFFABRRRQAtFFFABRRRQAUUUUAFFFFABRRRQAUUUUAFFFFABRRRQAUUUUAFFFFAHJeGD/AMVd4t/6+oT/AOQhXWHmuRGgeIbDX9Uv9KvNN8q/dHZLmJyyFV24BUj61a8nxr/z96H/AN+Jf/iqAN42tuSSbeMn/cFJ9jt/+eEX/fA/wrB8jxr/AM/mhf8AfiX/AOKo8jxt/wA/mhf9+Jf/AIqgDf8Asdv/AM+8X/fA/wAKT7Hb/wDPCL/vgf4Vg+T41/5/ND/78S//ABVBh8bf8/ehfjBL/wDFUAb32O3/AOfeL/vgf4Uv2O3/AOfeL/vgf4Vz/k+Nv+frQf8AvxL/APFUeT42/wCfrQf+/Ev/AMVQB0H2O3/594v++B/hR9jt/wDn3i/74H+Fc/5Pjb/n60H/AL8S/wDxVHk+Nv8An60H/vxL/wDFUAb5tLcf8u8X/fA/wrP1u2tl0LUD5EQxbSfwD+6faqHk+Nv+frQf+/Mv/wAVVLWIPGJ0W+8y60XYLeTdthlzjaenzUDNPwpbWr+ENFJhiLGwgz8o6+WtZHxM0jT7rwHqBns4X8rY6HaAVO4DOR7E1H4Zt/Fy+F9IMFzowi+xQ7A8MpYLsGMnd1xVPxzD4s/4QzUjdXelGHYu4QxSK3316EtQB3OladZ6Vp8NlYQLBbRDCRr0FYvxDYf8IBrIz/yw/qKVYPGYUbbrQwuOP3Ev/wAVXJfEi28aP4I1DN5pfkhQZhBG6MUzzgsSKAPUY2G1eR0p9YHhCHWYPDdlFr8kcmoomJXjbIb0JPrit+gAooooAKKKKACiiigAooooAKKKKACiiigAooooAKKKKACiiigQUUUUAFFFFABRRRQAUUUUALRRRQAUUUUAFFFFABRRRQAUUUUAFFFFABRRRQAUUUUAFFFFABRRRQAUUUUAFFFFABRRRQAUUUUAFFFFACVna9x4f1I/9O0n/oJrRNZusTWi6dcQ3lykEUyNGWY46jHFAEPhT/kT9E/68IP/AEWtUPiF/wAiLqn+6n/oa1Fp3iTQ9K0i1sU1DzRaQJCDt5YKoXP6Vh+JPF9nrWkXWmpbziKYAGTcAeCDwPwoGejJ9wfSuZ+Ii/8AFAaz/wBcP6iqFl8RLNyEurWeFuOU+cf0NWtY1bQ/EmlXOinUfLN3HsztwR+fFAHUxD92p9qkqOJlaNSjBlI4I71JQAUUUUAFFFFABRRRQAUUUUAFFFFABRRRQAUUUUAFFFFABRRRQIKKKKACiiigAooooAKKKKAFooooAKKKKACiiigAooooAKKKKACiiigAooooAKKKKACiiigAooooAKKKKACiiigAooooAKKKKACiiigBDXLeOPD0ev6HKGZxNbBpodpwNwHQ+tdSaay7gQeQRgigD5fiv7mNBtkJX0Y5rXsNU+0zLFIoTdxkGovEfh+fw5rUlhPKkpI8xWQHG0njr9Kj0bampQ5H3jigZ1iRW1uQZJ0OTgAtgE1VvvFGm6Ldm2eNpJnTeFRB09z2rnvEujX+o6nbT2wV4kTbsJ24JPJqxD4OieOGe5upGmRQsuxsqfbn2oA9zsdV0+PR7S4a4jiikiVlDOM8iszUPH2i6fN5TPLK+cZjiJXP+90rziGFII1jQHYg2oGOSB6VYjjkmDCNC2OoxmgDqJPiFczyg2mnRGAj77yEn9BVy38bXHmD7RaL5Z6lG5/KuSGntZxNIPLDk58lWOD68DoferkUYkVCoIDDIJHT2PvQB6bY30F/brNbvuU/mPqKtVwmj3E2nXIk3ARMcOvtXcqQwBHQ9KAHUUUUAFFYV54x0CwvVtLjUoVmO8Ebgdu0ZOT2/GoZvHfhuCWGOTVIt00InjA53KSAMY7ncMDrQB0dFUtK1W11mwW9sy5hZmUF0KnIJB4PuKu0AFFFFABRRRQAUUUUAFFFFAgooooAKKKKACiiigAooooAWiiigAooooAKKKKACiiigAooooAKKKKACiiigAooooAKKKKACiiigAooooAKKKKACiiigAooooAKKKKAENY3iDxLY+G7dJb0sTISI0QZLEVsnivIvi7fede2FmqFfJDOXIwSTjGPbg/jigDkNYuNT8Q6tcX1y42ux8lD/AmeBmobGylhvrfzkKrv65qtaX0lo/PzJ3HeunWS3nsfNjUsjDa3PK5oGW4YUUAIGk9MtmpWtZriMo58qIn15NTaVCGt1jEgBILIx6FT3H09KtSPDCDliSPfNAESWsQKbI2mkPAJrQmsksrYrdXsSP8A88Y+cfUisabVYlJ8vpjjHSst7h5AuPlHTGaANmW+t7c4DDd6ik0jVVnvHikGPN5TngkdR+WD+FYDrl8dcHjJqeyk8nUYZAASGJ5HsaAO0L/KSOmO9dlotwbnS4ZCwbjGfpXlkt7PPKsUe4tIdqge9ep6LZf2fpVvbH7yJ83170AaFFFFAHlmr/Dq5bU2vYmF1HLPPJJHFGokxJ0xudQfzH41P/wiOrXOo6RI+6GKC2jhZWkU+SI5ImAYDhmbY3I4HHTGT6XtFJsX+6KAMLwlb31npctrfWwh8q4k8oh1bzFZi27gnHXocGt+kChegApaACiiigAooooAKKKKACiiigQUUUUAFFFFABRRRQAUUUUALRRRQAUUUUAFFFFABRRRQAUUUUAFFFFABRRRQAUUUUAFFFFABRRRQAUUUUAFFFFABRRRQAUUUUAFFFFACGvHvjDE66vps20+W0LoD7gg/wBa9J1/xBa6DHAbhXeW4fy4Y0HLN6V5z4pvJdeRTrEsFjBG26K2X55nP0H1+lAzi7Syt57ASlW8zPztnt2x+fNXdFkm07VDZOhkVjgqBx9celNt7vToJfs9hZzrEOplkyWPrjoOvb2qrqLuJEnR3DoxQENg4HTmgDrmsZLGFxbTboQfMTI656jFZvnvL8zE89Qf/wBdXrC7efToGdiSFA5rOWMLJMqno3FACbBtxjHfd3+ntRg46U4dalt4Dcy+WrhSOTnsKAIsALk1f0TRbzWbs/ZoiEiPMrjCen40iz2+kXkfmwLcysu5FkHyjHf9a9B8N+JYNUf7KbQ206qWIUfJQBNofhO00iQXDM09wBgM44X6CuhFLRQAUUUUAFFFFABRRRQAUUUUAFFFFABRRRQAUUUUCCiiigAooooAKKKKACiiigBaKKKACiiigAooooAKKKKACiiigAooooAKKKKACiiigAooooAKKKKACiiigAooooAKKKKACiiigAooooAw/FPh228S6Z9jndo2Vg8UqHDRsO4NJpPhfStIUG3tlM20BppPmdvxNbhGaTFAzyDxT4Pl8OXX9p6XC01iQRJEWyYsnr9P8K4OR5ZiN2MckCvpae3iuImiljV426qwyDXMah8PdCvphKsLWx43CE4U/hQB5jpzmPTwGPIGcU1JvLWaeUhItw+YntXUax4Nfw+s98l4HsB/Cy/PGD6djXO6kkeoQC2WMGMnG7PP4GgDUt7BDEHDliRkYrBjsrqLXVvrZmBzskg7MO5FdR4Y0bUp9NitF2yCMbRO2R8vbPvXd6L4ZttL/eSET3B6uy4x9BQBzdj4XudTkjkuU8mBDkE/eau3stOtdPhEVtCqKPQc/nVoKAOBS4oAKKKKACiiigApMc55paKBBRRRQAUUUUAFFFFABRRRQAUUUUAFFFFABRRRQAUUUUAFFFFAC0UUUAFFFFABRRRQAUUUUAFFFFABRRRQAUUUUAFFFFABRRRQAUUUUAFFFFABRRRQAUUUUAFFFFABRRRQAhooNFABRRRQBFLBHNG0ciK6MMFWGQa5/wD4QrSlv2uIomjQj/UocID6j0rpaKBkUEEdvGI4o1RB0VRipaKKBBRRRQMKKKKACiiigAooooEFFFFABRRRQAUUUUDCiiigAooooEFFFFABRRRQAUUUUAFFFFAH/9k="/>
          <p:cNvSpPr>
            <a:spLocks noChangeAspect="1" noChangeArrowheads="1"/>
          </p:cNvSpPr>
          <p:nvPr/>
        </p:nvSpPr>
        <p:spPr bwMode="auto">
          <a:xfrm>
            <a:off x="22225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3" name="Picture 9" descr="https://ss1.bdstatic.com/70cFvXSh_Q1YnxGkpoWK1HF6hhy/it/u=3062397244,527335701&amp;fm=27&amp;gp=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3" t="3006" r="27000" b="3946"/>
          <a:stretch/>
        </p:blipFill>
        <p:spPr bwMode="auto">
          <a:xfrm>
            <a:off x="6084168" y="1154124"/>
            <a:ext cx="2401132" cy="443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67486" y="58052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商品化的软启动器</a:t>
            </a:r>
            <a:endParaRPr lang="zh-CN" altLang="en-US" dirty="0"/>
          </a:p>
        </p:txBody>
      </p:sp>
      <p:pic>
        <p:nvPicPr>
          <p:cNvPr id="2050" name="Picture 2" descr="http://www.jlck.cn/upfck/2010050408404530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35" y="1436806"/>
            <a:ext cx="5553098" cy="422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34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s-beng.com/uploads/allimg/161209/1-16120910242K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980728"/>
            <a:ext cx="4396851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20072" y="5260558"/>
            <a:ext cx="108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/>
              </a:rPr>
              <a:t>Y-</a:t>
            </a:r>
            <a:r>
              <a:rPr lang="en-US" altLang="zh-CN" dirty="0" smtClean="0">
                <a:solidFill>
                  <a:srgbClr val="333333"/>
                </a:solidFill>
                <a:latin typeface="arial"/>
              </a:rPr>
              <a:t>△</a:t>
            </a:r>
            <a:r>
              <a:rPr lang="zh-CN" altLang="en-US" dirty="0" smtClean="0">
                <a:solidFill>
                  <a:srgbClr val="333333"/>
                </a:solidFill>
                <a:latin typeface="arial"/>
              </a:rPr>
              <a:t>启动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224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02.pic.sogou.com/6d48717ffa427e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6912768" cy="494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997" y="5773638"/>
            <a:ext cx="1819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119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42" y="296652"/>
            <a:ext cx="472552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42" y="1018397"/>
            <a:ext cx="2057371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7162167" cy="6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93919"/>
            <a:ext cx="165018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98" y="4260510"/>
            <a:ext cx="1248993" cy="356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700" y="2413286"/>
            <a:ext cx="252911" cy="386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624" y="4617365"/>
            <a:ext cx="1887906" cy="450523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617" y="3040818"/>
            <a:ext cx="8096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86" y="2784971"/>
            <a:ext cx="216691" cy="1108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476" y="3333891"/>
            <a:ext cx="19621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941" y="2685137"/>
            <a:ext cx="1809333" cy="355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423" y="5864604"/>
            <a:ext cx="1185754" cy="316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24128" y="2471925"/>
            <a:ext cx="324206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按重要性排：</a:t>
            </a:r>
            <a:endParaRPr lang="en-US" altLang="zh-CN" dirty="0" smtClean="0"/>
          </a:p>
          <a:p>
            <a:r>
              <a:rPr lang="zh-CN" altLang="en-US" sz="4000" dirty="0" smtClean="0"/>
              <a:t>变频调速</a:t>
            </a:r>
            <a:endParaRPr lang="en-US" altLang="zh-CN" sz="4400" dirty="0" smtClean="0"/>
          </a:p>
          <a:p>
            <a:r>
              <a:rPr lang="zh-CN" altLang="en-US" sz="2000" dirty="0" smtClean="0"/>
              <a:t>矢量控制</a:t>
            </a:r>
            <a:endParaRPr lang="en-US" altLang="zh-CN" sz="2000" dirty="0" smtClean="0"/>
          </a:p>
          <a:p>
            <a:r>
              <a:rPr lang="zh-CN" altLang="en-US" sz="2000" dirty="0" smtClean="0"/>
              <a:t>调定子电压</a:t>
            </a:r>
            <a:endParaRPr lang="en-US" altLang="zh-CN" sz="2000" dirty="0" smtClean="0"/>
          </a:p>
          <a:p>
            <a:r>
              <a:rPr lang="zh-CN" altLang="en-US" sz="2000" dirty="0" smtClean="0"/>
              <a:t>其它（</a:t>
            </a:r>
            <a:r>
              <a:rPr lang="zh-CN" altLang="en-US" sz="1600" dirty="0" smtClean="0"/>
              <a:t>对绕线式调转子电阻、串级调速，变极调速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696" y="2367150"/>
            <a:ext cx="8477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432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课程模版zhao">
  <a:themeElements>
    <a:clrScheme name="1_课程模版zha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课程模版zha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课程模版zha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课程模版zha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课程模版zha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课程模版zha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课程模版zha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课程模版zha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课程模版zha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课程模版zha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课程模版zha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课程模版zha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课程模版zha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课程模版zha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427</Words>
  <Application>Microsoft Office PowerPoint</Application>
  <PresentationFormat>全屏显示(4:3)</PresentationFormat>
  <Paragraphs>47</Paragraphs>
  <Slides>20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5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Office 主题</vt:lpstr>
      <vt:lpstr>默认设计模板</vt:lpstr>
      <vt:lpstr>1_默认设计模板</vt:lpstr>
      <vt:lpstr>2_默认设计模板</vt:lpstr>
      <vt:lpstr>1_课程模版zhao</vt:lpstr>
      <vt:lpstr>Equation</vt:lpstr>
      <vt:lpstr>公式</vt:lpstr>
      <vt:lpstr>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中国市场竞争情况－市场需求（亿元）</vt:lpstr>
      <vt:lpstr>三相异步电动机及其调速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自动控制元件-绪论</dc:title>
  <dc:creator>Administrator</dc:creator>
  <cp:lastModifiedBy>ZMR</cp:lastModifiedBy>
  <cp:revision>123</cp:revision>
  <dcterms:created xsi:type="dcterms:W3CDTF">2018-02-26T02:01:43Z</dcterms:created>
  <dcterms:modified xsi:type="dcterms:W3CDTF">2019-11-11T08:27:21Z</dcterms:modified>
</cp:coreProperties>
</file>