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315" r:id="rId2"/>
    <p:sldId id="316" r:id="rId3"/>
    <p:sldId id="322" r:id="rId4"/>
    <p:sldId id="323" r:id="rId5"/>
    <p:sldId id="324" r:id="rId6"/>
    <p:sldId id="308" r:id="rId7"/>
    <p:sldId id="309" r:id="rId8"/>
    <p:sldId id="318" r:id="rId9"/>
    <p:sldId id="319" r:id="rId10"/>
    <p:sldId id="330" r:id="rId11"/>
    <p:sldId id="317" r:id="rId12"/>
    <p:sldId id="321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00" r:id="rId21"/>
    <p:sldId id="325" r:id="rId22"/>
    <p:sldId id="326" r:id="rId23"/>
    <p:sldId id="329" r:id="rId24"/>
    <p:sldId id="328" r:id="rId25"/>
    <p:sldId id="327" r:id="rId26"/>
    <p:sldId id="312" r:id="rId27"/>
    <p:sldId id="313" r:id="rId28"/>
    <p:sldId id="303" r:id="rId29"/>
    <p:sldId id="29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9.jpe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2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60.png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58.png"/><Relationship Id="rId15" Type="http://schemas.openxmlformats.org/officeDocument/2006/relationships/image" Target="../media/image57.wmf"/><Relationship Id="rId10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68.wmf"/><Relationship Id="rId3" Type="http://schemas.openxmlformats.org/officeDocument/2006/relationships/image" Target="../media/image70.jpeg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3.wmf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9.png"/><Relationship Id="rId11" Type="http://schemas.openxmlformats.org/officeDocument/2006/relationships/image" Target="../media/image72.wmf"/><Relationship Id="rId5" Type="http://schemas.openxmlformats.org/officeDocument/2006/relationships/image" Target="../media/image78.png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自动控制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实践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步进电机</a:t>
            </a:r>
            <a:r>
              <a:rPr lang="zh-CN" altLang="en-US" sz="4000" dirty="0"/>
              <a:t>（</a:t>
            </a:r>
            <a:r>
              <a:rPr lang="en-US" altLang="zh-CN" sz="3200" dirty="0"/>
              <a:t>stepping motor</a:t>
            </a:r>
            <a:r>
              <a:rPr lang="zh-CN" altLang="en-US" sz="4000" dirty="0" smtClean="0"/>
              <a:t>）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233288"/>
            <a:ext cx="6174432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、步进电动机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、步进电机</a:t>
            </a:r>
            <a:r>
              <a:rPr lang="zh-CN" altLang="en-US" sz="2400" dirty="0"/>
              <a:t>的分类与结构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、磁阻式步进电机</a:t>
            </a:r>
            <a:r>
              <a:rPr lang="zh-CN" altLang="en-US" sz="2400" dirty="0"/>
              <a:t>运行的基本关系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、磁阻式步进电机</a:t>
            </a:r>
            <a:r>
              <a:rPr lang="zh-CN" altLang="en-US" sz="2400" dirty="0"/>
              <a:t>的静特性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8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0" y="168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2913" y="3529013"/>
            <a:ext cx="370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>
                <a:latin typeface="宋体" charset="-122"/>
                <a:ea typeface="宋体" charset="-122"/>
              </a:rPr>
              <a:t>  步进电动机的分类：</a:t>
            </a: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757238" y="453548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BD0524"/>
                </a:solidFill>
                <a:latin typeface="宋体" charset="-122"/>
                <a:ea typeface="宋体" charset="-122"/>
              </a:rPr>
              <a:t>工作原理</a:t>
            </a:r>
            <a:endParaRPr kumimoji="1" lang="zh-CN" altLang="en-US">
              <a:solidFill>
                <a:srgbClr val="BD0524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7653" name="AutoShape 7"/>
          <p:cNvSpPr>
            <a:spLocks/>
          </p:cNvSpPr>
          <p:nvPr/>
        </p:nvSpPr>
        <p:spPr bwMode="auto">
          <a:xfrm>
            <a:off x="2128838" y="44592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2320925" y="42306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反应式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320925" y="46116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永磁式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2320925" y="49926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混合式</a:t>
            </a:r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4643438" y="4383088"/>
            <a:ext cx="1381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>
                <a:solidFill>
                  <a:srgbClr val="BD0524"/>
                </a:solidFill>
                <a:latin typeface="宋体" charset="-122"/>
                <a:ea typeface="宋体" charset="-122"/>
              </a:rPr>
              <a:t>输出转</a:t>
            </a:r>
          </a:p>
          <a:p>
            <a:pPr eaLnBrk="1" hangingPunct="1"/>
            <a:r>
              <a:rPr kumimoji="1" lang="zh-CN" altLang="en-US">
                <a:solidFill>
                  <a:srgbClr val="BD0524"/>
                </a:solidFill>
                <a:latin typeface="宋体" charset="-122"/>
                <a:ea typeface="宋体" charset="-122"/>
              </a:rPr>
              <a:t>矩大小</a:t>
            </a:r>
          </a:p>
        </p:txBody>
      </p:sp>
      <p:sp>
        <p:nvSpPr>
          <p:cNvPr id="27658" name="AutoShape 12"/>
          <p:cNvSpPr>
            <a:spLocks/>
          </p:cNvSpPr>
          <p:nvPr/>
        </p:nvSpPr>
        <p:spPr bwMode="auto">
          <a:xfrm>
            <a:off x="5867400" y="43656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6015038" y="42306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伺服步进电机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6049963" y="49164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功率步进电机</a:t>
            </a: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849313" y="5754688"/>
            <a:ext cx="1598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>
                <a:solidFill>
                  <a:srgbClr val="BD0524"/>
                </a:solidFill>
                <a:latin typeface="宋体" charset="-122"/>
                <a:ea typeface="宋体" charset="-122"/>
              </a:rPr>
              <a:t>励磁相数</a:t>
            </a: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2447925" y="5764213"/>
            <a:ext cx="493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>
                <a:latin typeface="宋体" charset="-122"/>
                <a:ea typeface="宋体" charset="-122"/>
              </a:rPr>
              <a:t>二、三、四、五、六、八相等</a:t>
            </a:r>
          </a:p>
        </p:txBody>
      </p:sp>
      <p:pic>
        <p:nvPicPr>
          <p:cNvPr id="27663" name="Picture 23" descr="cp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655763"/>
            <a:ext cx="39433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4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240088" y="2195513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/>
              <a:t>角位</a:t>
            </a:r>
            <a:r>
              <a:rPr kumimoji="1" lang="zh-CN" altLang="en-US">
                <a:latin typeface="宋体" charset="-122"/>
              </a:rPr>
              <a:t>移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700338" y="24542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90550" y="21828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/>
              <a:t>输入脉冲个数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233738" y="26574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/>
              <a:t>运行速度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590550" y="27051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/>
              <a:t>输入脉冲频率</a:t>
            </a:r>
          </a:p>
        </p:txBody>
      </p:sp>
      <p:sp>
        <p:nvSpPr>
          <p:cNvPr id="27670" name="Line 24"/>
          <p:cNvSpPr>
            <a:spLocks noChangeShapeType="1"/>
          </p:cNvSpPr>
          <p:nvPr/>
        </p:nvSpPr>
        <p:spPr bwMode="auto">
          <a:xfrm>
            <a:off x="2660650" y="28860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3194050" y="16557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/>
              <a:t>运动方向</a:t>
            </a:r>
            <a:endParaRPr kumimoji="1" lang="en-US" altLang="zh-CN">
              <a:latin typeface="宋体" charset="-122"/>
            </a:endParaRPr>
          </a:p>
        </p:txBody>
      </p:sp>
      <p:sp>
        <p:nvSpPr>
          <p:cNvPr id="27672" name="Line 26"/>
          <p:cNvSpPr>
            <a:spLocks noChangeShapeType="1"/>
          </p:cNvSpPr>
          <p:nvPr/>
        </p:nvSpPr>
        <p:spPr bwMode="auto">
          <a:xfrm>
            <a:off x="2676525" y="18843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3" name="Rectangle 27"/>
          <p:cNvSpPr>
            <a:spLocks noChangeArrowheads="1"/>
          </p:cNvSpPr>
          <p:nvPr/>
        </p:nvSpPr>
        <p:spPr bwMode="auto">
          <a:xfrm>
            <a:off x="636588" y="1622425"/>
            <a:ext cx="202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/>
              <a:t>输入脉冲相序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121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850" y="1123950"/>
            <a:ext cx="353853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8495" y="46038"/>
            <a:ext cx="4317207" cy="826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、步进电机的分类与结构</a:t>
            </a:r>
            <a:endParaRPr lang="en-US" altLang="zh-CN" sz="2800" dirty="0"/>
          </a:p>
        </p:txBody>
      </p:sp>
      <p:pic>
        <p:nvPicPr>
          <p:cNvPr id="11" name="Picture 2" descr="stepp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94" y="1123950"/>
            <a:ext cx="3744416" cy="29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5489" y="3501008"/>
            <a:ext cx="8515511" cy="311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15000"/>
              </a:spcBef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三种步进电机：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反应式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磁阻式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VR（variable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reluctance）</a:t>
            </a:r>
            <a:r>
              <a:rPr kumimoji="1" lang="zh-CN" altLang="en-US" dirty="0"/>
              <a:t>：定转子开小齿</a:t>
            </a:r>
            <a:r>
              <a:rPr kumimoji="1" lang="en-US" altLang="zh-CN" dirty="0"/>
              <a:t>,</a:t>
            </a:r>
            <a:r>
              <a:rPr kumimoji="1" lang="zh-CN" altLang="en-US" dirty="0"/>
              <a:t>转子无绕组，结构简单，生产成本低，步距角小</a:t>
            </a:r>
            <a:r>
              <a:rPr kumimoji="1" lang="en-US" altLang="zh-CN" dirty="0"/>
              <a:t>;</a:t>
            </a:r>
            <a:r>
              <a:rPr kumimoji="1" lang="zh-CN" altLang="en-US" dirty="0"/>
              <a:t>但性能差。在发达国家</a:t>
            </a:r>
            <a:r>
              <a:rPr kumimoji="1" lang="en-US" altLang="zh-CN" dirty="0"/>
              <a:t>80</a:t>
            </a:r>
            <a:r>
              <a:rPr kumimoji="1" lang="zh-CN" altLang="en-US" dirty="0"/>
              <a:t>年代后期已被淘汰。</a:t>
            </a:r>
            <a:endParaRPr kumimoji="1" lang="en-US" altLang="zh-CN" dirty="0"/>
          </a:p>
          <a:p>
            <a:pPr algn="just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永磁式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PM（permanent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magnet）</a:t>
            </a:r>
            <a:r>
              <a:rPr kumimoji="1" lang="zh-CN" altLang="en-US" dirty="0"/>
              <a:t>：转子的极数</a:t>
            </a:r>
            <a:r>
              <a:rPr kumimoji="1" lang="en-US" altLang="zh-CN" dirty="0"/>
              <a:t>=</a:t>
            </a:r>
            <a:r>
              <a:rPr kumimoji="1" lang="zh-CN" altLang="en-US" dirty="0"/>
              <a:t>每相定子极数，不开小齿；出力大，动态性能好；但步距角大，一般为</a:t>
            </a:r>
            <a:r>
              <a:rPr kumimoji="1" lang="en-US" altLang="zh-CN" dirty="0"/>
              <a:t>7.5 </a:t>
            </a:r>
            <a:r>
              <a:rPr kumimoji="1" lang="zh-CN" altLang="en-US" dirty="0"/>
              <a:t>度</a:t>
            </a:r>
            <a:r>
              <a:rPr kumimoji="1" lang="en-US" altLang="zh-CN" dirty="0"/>
              <a:t>-45</a:t>
            </a:r>
            <a:r>
              <a:rPr kumimoji="1" lang="zh-CN" altLang="en-US" dirty="0"/>
              <a:t>度。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混合式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HB（hybrid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kumimoji="1" lang="zh-CN" altLang="en-US" dirty="0"/>
              <a:t>：混合了永磁式和反应式的优点，步距角小，出力大，动态性能好。混合式步进电机应用最为广泛。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0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95736" y="0"/>
            <a:ext cx="4317207" cy="826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1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、步进电机的分类与结构</a:t>
            </a:r>
            <a:endParaRPr lang="en-US" altLang="zh-CN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17567"/>
            <a:ext cx="431320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4088" y="921289"/>
            <a:ext cx="367188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sz="2000" b="1" dirty="0" smtClean="0">
                <a:ea typeface="楷体_GB2312" pitchFamily="49" charset="-122"/>
              </a:rPr>
              <a:t>永磁式步进电机结构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2809875" cy="3343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582" y="439601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拍制：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宋体"/>
                <a:ea typeface="宋体"/>
              </a:rPr>
              <a:t>→B</a:t>
            </a:r>
            <a:r>
              <a:rPr lang="en-US" altLang="zh-CN" dirty="0" smtClean="0">
                <a:latin typeface="宋体"/>
              </a:rPr>
              <a:t>→-A →-B→A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502103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双拍制：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宋体"/>
                <a:ea typeface="宋体"/>
              </a:rPr>
              <a:t>→AB</a:t>
            </a:r>
            <a:r>
              <a:rPr lang="en-US" altLang="zh-CN" dirty="0" smtClean="0">
                <a:latin typeface="宋体"/>
              </a:rPr>
              <a:t>→B →(-A)B→-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宋体"/>
              </a:rPr>
              <a:t>→</a:t>
            </a:r>
            <a:r>
              <a:rPr lang="zh-CN" altLang="en-US" dirty="0" smtClean="0">
                <a:latin typeface="宋体"/>
              </a:rPr>
              <a:t>（</a:t>
            </a:r>
            <a:r>
              <a:rPr lang="en-US" altLang="zh-CN" dirty="0" smtClean="0">
                <a:latin typeface="宋体"/>
              </a:rPr>
              <a:t>-A</a:t>
            </a:r>
            <a:r>
              <a:rPr lang="zh-CN" altLang="en-US" dirty="0" smtClean="0">
                <a:latin typeface="宋体"/>
              </a:rPr>
              <a:t>）（</a:t>
            </a:r>
            <a:r>
              <a:rPr lang="en-US" altLang="zh-CN" dirty="0" smtClean="0">
                <a:latin typeface="宋体"/>
              </a:rPr>
              <a:t>-B</a:t>
            </a:r>
            <a:r>
              <a:rPr lang="zh-CN" altLang="en-US" dirty="0" smtClean="0">
                <a:latin typeface="宋体"/>
              </a:rPr>
              <a:t>）</a:t>
            </a:r>
            <a:r>
              <a:rPr lang="en-US" altLang="zh-CN" dirty="0" smtClean="0">
                <a:latin typeface="宋体"/>
              </a:rPr>
              <a:t>→-B </a:t>
            </a:r>
            <a:r>
              <a:rPr lang="en-US" altLang="zh-CN" dirty="0">
                <a:latin typeface="宋体"/>
              </a:rPr>
              <a:t>→-</a:t>
            </a:r>
            <a:r>
              <a:rPr lang="en-US" altLang="zh-CN" dirty="0" smtClean="0">
                <a:latin typeface="宋体"/>
              </a:rPr>
              <a:t>BA</a:t>
            </a:r>
            <a:r>
              <a:rPr lang="en-US" altLang="zh-CN" dirty="0">
                <a:latin typeface="宋体"/>
              </a:rPr>
              <a:t> </a:t>
            </a:r>
            <a:r>
              <a:rPr lang="en-US" altLang="zh-CN" dirty="0" smtClean="0">
                <a:latin typeface="宋体"/>
              </a:rPr>
              <a:t>→</a:t>
            </a:r>
            <a:r>
              <a:rPr lang="en-US" altLang="zh-CN" dirty="0" smtClean="0"/>
              <a:t>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4989975"/>
            <a:ext cx="37250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永磁式步进电机的特点：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步距角大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）效率高；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）阻尼特性好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）断电时自锁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定位转矩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）启动频率低</a:t>
            </a:r>
          </a:p>
        </p:txBody>
      </p:sp>
    </p:spTree>
    <p:extLst>
      <p:ext uri="{BB962C8B-B14F-4D97-AF65-F5344CB8AC3E}">
        <p14:creationId xmlns:p14="http://schemas.microsoft.com/office/powerpoint/2010/main" val="18483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tepp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158875"/>
            <a:ext cx="66230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23950"/>
            <a:ext cx="353853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</p:spTree>
    <p:extLst>
      <p:ext uri="{BB962C8B-B14F-4D97-AF65-F5344CB8AC3E}">
        <p14:creationId xmlns:p14="http://schemas.microsoft.com/office/powerpoint/2010/main" val="1597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stepper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984250"/>
            <a:ext cx="8277225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123950"/>
            <a:ext cx="34671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</p:spTree>
    <p:extLst>
      <p:ext uri="{BB962C8B-B14F-4D97-AF65-F5344CB8AC3E}">
        <p14:creationId xmlns:p14="http://schemas.microsoft.com/office/powerpoint/2010/main" val="1720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tepp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773238"/>
            <a:ext cx="6808788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196975"/>
            <a:ext cx="36830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</p:spTree>
    <p:extLst>
      <p:ext uri="{BB962C8B-B14F-4D97-AF65-F5344CB8AC3E}">
        <p14:creationId xmlns:p14="http://schemas.microsoft.com/office/powerpoint/2010/main" val="38589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12875"/>
            <a:ext cx="697071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196975"/>
            <a:ext cx="36830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</a:p>
        </p:txBody>
      </p:sp>
    </p:spTree>
    <p:extLst>
      <p:ext uri="{BB962C8B-B14F-4D97-AF65-F5344CB8AC3E}">
        <p14:creationId xmlns:p14="http://schemas.microsoft.com/office/powerpoint/2010/main" val="34887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20825"/>
            <a:ext cx="8458200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627313" y="594995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/>
              <a:t>混合式步进电机</a:t>
            </a:r>
            <a:r>
              <a:rPr lang="en-US" altLang="zh-CN" sz="2000" b="0"/>
              <a:t>A</a:t>
            </a:r>
            <a:r>
              <a:rPr lang="zh-CN" altLang="en-US" sz="2000" b="0"/>
              <a:t>－</a:t>
            </a:r>
            <a:r>
              <a:rPr lang="en-US" altLang="zh-CN" sz="2000" b="0"/>
              <a:t>A‘</a:t>
            </a:r>
            <a:r>
              <a:rPr lang="zh-CN" altLang="en-US" sz="2000" b="0"/>
              <a:t>， </a:t>
            </a:r>
            <a:r>
              <a:rPr lang="en-US" altLang="zh-CN" sz="2000" b="0"/>
              <a:t>B</a:t>
            </a:r>
            <a:r>
              <a:rPr lang="zh-CN" altLang="en-US" sz="2000" b="0"/>
              <a:t>－</a:t>
            </a:r>
            <a:r>
              <a:rPr lang="en-US" altLang="zh-CN" sz="2000" b="0"/>
              <a:t>B’</a:t>
            </a:r>
            <a:r>
              <a:rPr lang="zh-CN" altLang="en-US" sz="2000" b="0"/>
              <a:t>剖面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3950"/>
            <a:ext cx="36830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smtClean="0">
                <a:ea typeface="楷体_GB2312" pitchFamily="49" charset="-122"/>
              </a:rPr>
              <a:t>混合式步进电机结构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  <p:pic>
        <p:nvPicPr>
          <p:cNvPr id="4096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984250"/>
            <a:ext cx="267811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70" y="67780"/>
            <a:ext cx="44577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" y="2852936"/>
            <a:ext cx="42386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0" y="51571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拍</a:t>
            </a:r>
            <a:r>
              <a:rPr lang="zh-CN" altLang="en-US" dirty="0"/>
              <a:t>制：</a:t>
            </a:r>
            <a:r>
              <a:rPr lang="en-US" altLang="zh-CN" dirty="0"/>
              <a:t>A</a:t>
            </a:r>
            <a:r>
              <a:rPr lang="en-US" altLang="zh-CN" dirty="0" smtClean="0">
                <a:latin typeface="宋体"/>
              </a:rPr>
              <a:t>→B →-</a:t>
            </a:r>
            <a:r>
              <a:rPr lang="en-US" altLang="zh-CN" dirty="0"/>
              <a:t>A</a:t>
            </a:r>
            <a:r>
              <a:rPr lang="en-US" altLang="zh-CN" dirty="0" smtClean="0">
                <a:latin typeface="宋体"/>
              </a:rPr>
              <a:t>→→</a:t>
            </a:r>
            <a:r>
              <a:rPr lang="en-US" altLang="zh-CN" dirty="0">
                <a:latin typeface="宋体"/>
              </a:rPr>
              <a:t>-B </a:t>
            </a:r>
            <a:r>
              <a:rPr lang="en-US" altLang="zh-CN" dirty="0" smtClean="0">
                <a:latin typeface="宋体"/>
              </a:rPr>
              <a:t>→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6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2931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15000"/>
              </a:spcBef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三种步进电机：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反应式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磁阻式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VR（variable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reluctance）</a:t>
            </a:r>
            <a:r>
              <a:rPr kumimoji="1" lang="zh-CN" altLang="en-US" dirty="0"/>
              <a:t>：定转子开小齿</a:t>
            </a:r>
            <a:r>
              <a:rPr kumimoji="1" lang="en-US" altLang="zh-CN" dirty="0"/>
              <a:t>,</a:t>
            </a:r>
            <a:r>
              <a:rPr kumimoji="1" lang="zh-CN" altLang="en-US" dirty="0"/>
              <a:t>转子无绕组，结构简单，生产成本低，步距角小</a:t>
            </a:r>
            <a:r>
              <a:rPr kumimoji="1" lang="en-US" altLang="zh-CN" dirty="0"/>
              <a:t>;</a:t>
            </a:r>
            <a:r>
              <a:rPr kumimoji="1" lang="zh-CN" altLang="en-US" dirty="0"/>
              <a:t>但性能差。在发达国家</a:t>
            </a:r>
            <a:r>
              <a:rPr kumimoji="1" lang="en-US" altLang="zh-CN" dirty="0"/>
              <a:t>80</a:t>
            </a:r>
            <a:r>
              <a:rPr kumimoji="1" lang="zh-CN" altLang="en-US" dirty="0"/>
              <a:t>年代后期已被淘汰。</a:t>
            </a:r>
            <a:endParaRPr kumimoji="1" lang="en-US" altLang="zh-CN" dirty="0"/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永磁式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PM（permanent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magnet）</a:t>
            </a:r>
            <a:r>
              <a:rPr kumimoji="1" lang="zh-CN" altLang="en-US" dirty="0"/>
              <a:t>：转子的极数</a:t>
            </a:r>
            <a:r>
              <a:rPr kumimoji="1" lang="en-US" altLang="zh-CN" dirty="0"/>
              <a:t>=</a:t>
            </a:r>
            <a:r>
              <a:rPr kumimoji="1" lang="zh-CN" altLang="en-US" dirty="0"/>
              <a:t>每相定子极数，不开小齿；出力大，动态性能好；但步距角大，一般为</a:t>
            </a:r>
            <a:r>
              <a:rPr kumimoji="1" lang="en-US" altLang="zh-CN" dirty="0"/>
              <a:t>7.5 </a:t>
            </a:r>
            <a:r>
              <a:rPr kumimoji="1" lang="zh-CN" altLang="en-US" dirty="0"/>
              <a:t>度</a:t>
            </a:r>
            <a:r>
              <a:rPr kumimoji="1" lang="en-US" altLang="zh-CN" dirty="0"/>
              <a:t>-45</a:t>
            </a:r>
            <a:r>
              <a:rPr kumimoji="1" lang="zh-CN" altLang="en-US" dirty="0"/>
              <a:t>度。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混合式</a:t>
            </a:r>
            <a:r>
              <a:rPr kumimoji="1"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HB（hybrid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kumimoji="1" lang="zh-CN" altLang="en-US" dirty="0"/>
              <a:t>：混合了永磁式和反应式的优点，步距角小，出力大，动态性能好。混合式步进电机应用最为广泛。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6513" y="404813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>
                <a:latin typeface="宋体" charset="-122"/>
              </a:rPr>
              <a:t>2</a:t>
            </a:r>
            <a:r>
              <a:rPr kumimoji="1" lang="zh-CN" altLang="en-US" sz="3200">
                <a:latin typeface="宋体" charset="-122"/>
              </a:rPr>
              <a:t>。步进电动机</a:t>
            </a:r>
            <a:r>
              <a:rPr kumimoji="1" lang="zh-CN" altLang="en-US" sz="3200">
                <a:latin typeface="Times New Roman" pitchFamily="18" charset="0"/>
              </a:rPr>
              <a:t>的分类与结构</a:t>
            </a:r>
          </a:p>
        </p:txBody>
      </p:sp>
    </p:spTree>
    <p:extLst>
      <p:ext uri="{BB962C8B-B14F-4D97-AF65-F5344CB8AC3E}">
        <p14:creationId xmlns:p14="http://schemas.microsoft.com/office/powerpoint/2010/main" val="3465266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551" y="448332"/>
            <a:ext cx="8229600" cy="51938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Times New Roman" pitchFamily="18" charset="0"/>
              </a:rPr>
              <a:t/>
            </a:r>
            <a:br>
              <a:rPr kumimoji="1" lang="zh-CN" altLang="en-US" dirty="0">
                <a:latin typeface="Times New Roman" pitchFamily="18" charset="0"/>
              </a:rPr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65306" y="338692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21" y="2556155"/>
            <a:ext cx="4162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804507" y="1755726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极数</a:t>
            </a:r>
            <a:r>
              <a:rPr lang="el-GR" altLang="zh-CN" sz="2400" dirty="0" smtClean="0">
                <a:ea typeface="宋体"/>
              </a:rPr>
              <a:t>α</a:t>
            </a:r>
            <a:r>
              <a:rPr lang="en-US" altLang="zh-CN" sz="2400" dirty="0" smtClean="0">
                <a:ea typeface="宋体"/>
              </a:rPr>
              <a:t>=3</a:t>
            </a:r>
            <a:r>
              <a:rPr lang="zh-CN" altLang="en-US" sz="2400" dirty="0" smtClean="0">
                <a:ea typeface="宋体"/>
              </a:rPr>
              <a:t>*</a:t>
            </a:r>
            <a:r>
              <a:rPr lang="en-US" altLang="zh-CN" sz="2400" dirty="0" smtClean="0">
                <a:ea typeface="宋体"/>
              </a:rPr>
              <a:t>2=6</a:t>
            </a:r>
            <a:endParaRPr lang="zh-CN" alt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6836001" y="3635731"/>
            <a:ext cx="209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（转子）齿数</a:t>
            </a:r>
            <a:r>
              <a:rPr lang="en-US" altLang="zh-CN" dirty="0" err="1">
                <a:ea typeface="宋体"/>
              </a:rPr>
              <a:t>Z</a:t>
            </a:r>
            <a:r>
              <a:rPr lang="en-US" altLang="zh-CN" baseline="-25000" dirty="0" err="1"/>
              <a:t>r</a:t>
            </a:r>
            <a:r>
              <a:rPr lang="en-US" altLang="zh-CN" dirty="0" smtClean="0">
                <a:ea typeface="宋体"/>
              </a:rPr>
              <a:t>=4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887634" y="1370013"/>
            <a:ext cx="27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磁阻式步进电机结构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0" y="1725452"/>
            <a:ext cx="2946518" cy="227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39552" y="43651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原理：使磁阻最小的转矩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8156" y="4240467"/>
            <a:ext cx="19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齿距角</a:t>
            </a:r>
            <a:r>
              <a:rPr lang="el-GR" altLang="zh-CN" dirty="0" smtClean="0">
                <a:ea typeface="宋体"/>
              </a:rPr>
              <a:t>θ</a:t>
            </a:r>
            <a:r>
              <a:rPr lang="en-US" altLang="zh-CN" baseline="-25000" dirty="0" smtClean="0"/>
              <a:t>t</a:t>
            </a:r>
            <a:r>
              <a:rPr lang="en-US" altLang="zh-CN" dirty="0" smtClean="0">
                <a:ea typeface="宋体"/>
              </a:rPr>
              <a:t>=360°/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r</a:t>
            </a:r>
            <a:r>
              <a:rPr lang="en-US" altLang="zh-CN" dirty="0" smtClean="0">
                <a:ea typeface="宋体"/>
              </a:rPr>
              <a:t>=90°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18504" y="2708920"/>
            <a:ext cx="222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/>
              </a:rPr>
              <a:t>极距角</a:t>
            </a:r>
            <a:endParaRPr lang="en-US" altLang="zh-CN" dirty="0" smtClean="0">
              <a:ea typeface="宋体"/>
            </a:endParaRPr>
          </a:p>
          <a:p>
            <a:r>
              <a:rPr lang="el-GR" altLang="zh-CN" dirty="0" smtClean="0"/>
              <a:t>α </a:t>
            </a:r>
            <a:r>
              <a:rPr lang="en-US" altLang="zh-CN" baseline="-25000" dirty="0" smtClean="0"/>
              <a:t>r</a:t>
            </a:r>
            <a:r>
              <a:rPr lang="en-US" altLang="zh-CN" dirty="0" smtClean="0">
                <a:ea typeface="宋体"/>
              </a:rPr>
              <a:t>=360°/</a:t>
            </a:r>
            <a:r>
              <a:rPr lang="el-GR" altLang="zh-CN" dirty="0" smtClean="0"/>
              <a:t> α</a:t>
            </a:r>
            <a:r>
              <a:rPr lang="en-US" altLang="zh-CN" dirty="0" smtClean="0"/>
              <a:t>=60°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1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5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775" y="116632"/>
            <a:ext cx="4830688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步进电机</a:t>
            </a:r>
          </a:p>
        </p:txBody>
      </p:sp>
      <p:pic>
        <p:nvPicPr>
          <p:cNvPr id="65540" name="Picture 5" descr="ANd9GcQzM7DYHN_caOs1gKHsD1hMaZk8f9fyYD4d_RaPb4IaLW6gViJ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12379" r="15540" b="11464"/>
          <a:stretch/>
        </p:blipFill>
        <p:spPr bwMode="auto">
          <a:xfrm>
            <a:off x="2483768" y="863273"/>
            <a:ext cx="2596444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545" name="Picture 15" descr="ANd9GcTcTK-s7Vhy7IoFkIDHhuNZ9kPvJiek3fOtHEzgf9sdBTXTCkRNA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2982" r="9747" b="5021"/>
          <a:stretch/>
        </p:blipFill>
        <p:spPr bwMode="auto">
          <a:xfrm>
            <a:off x="34559" y="3429000"/>
            <a:ext cx="343182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9" descr="ANd9GcQrR8PrmN1P5yAIbigx303iBODgZlbsVuwDycfE62ir90gE3QslMWlMaIa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8672" r="3744" b="7802"/>
          <a:stretch/>
        </p:blipFill>
        <p:spPr bwMode="auto">
          <a:xfrm>
            <a:off x="0" y="708025"/>
            <a:ext cx="2302934" cy="206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" b="604"/>
          <a:stretch/>
        </p:blipFill>
        <p:spPr>
          <a:xfrm>
            <a:off x="5435329" y="0"/>
            <a:ext cx="3450466" cy="3295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2843"/>
            <a:ext cx="4287886" cy="341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6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71" y="46038"/>
            <a:ext cx="8783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800" dirty="0" smtClean="0">
                <a:latin typeface="宋体" charset="-122"/>
              </a:rPr>
              <a:t>3</a:t>
            </a:r>
            <a:r>
              <a:rPr kumimoji="1" lang="zh-CN" altLang="en-US" sz="2800" dirty="0" smtClean="0">
                <a:latin typeface="宋体" charset="-122"/>
              </a:rPr>
              <a:t>、磁阻</a:t>
            </a:r>
            <a:r>
              <a:rPr kumimoji="1" lang="zh-CN" altLang="en-US" sz="2800" dirty="0">
                <a:latin typeface="宋体" charset="-122"/>
              </a:rPr>
              <a:t>式步进电动机</a:t>
            </a:r>
            <a:r>
              <a:rPr kumimoji="1" lang="zh-CN" altLang="en-US" sz="2800" dirty="0">
                <a:latin typeface="Times New Roman" pitchFamily="18" charset="0"/>
              </a:rPr>
              <a:t>运行基本关系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6200" y="568872"/>
            <a:ext cx="3017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</a:rPr>
              <a:t> 步距角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643762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dirty="0"/>
              <a:t>步进电机通过一个电脉冲转子转过的角度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称为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步距角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81887"/>
              </p:ext>
            </p:extLst>
          </p:nvPr>
        </p:nvGraphicFramePr>
        <p:xfrm>
          <a:off x="350279" y="1076286"/>
          <a:ext cx="1185391" cy="76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公式" r:id="rId3" imgW="619110" imgH="409485" progId="Equation.3">
                  <p:embed/>
                </p:oleObj>
              </mc:Choice>
              <mc:Fallback>
                <p:oleObj name="公式" r:id="rId3" imgW="619110" imgH="4094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79" y="1076286"/>
                        <a:ext cx="1185391" cy="765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809750" y="1013094"/>
            <a:ext cx="63184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i="1" dirty="0"/>
              <a:t>N:</a:t>
            </a:r>
            <a:r>
              <a:rPr kumimoji="1" lang="zh-CN" altLang="en-US" dirty="0"/>
              <a:t>一个周期的运行拍数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即</a:t>
            </a:r>
            <a:r>
              <a:rPr lang="zh-CN" altLang="en-US" dirty="0"/>
              <a:t>通电状态循环一周需要改变的次数</a:t>
            </a:r>
            <a:endParaRPr kumimoji="1" lang="zh-CN" altLang="en-US" dirty="0"/>
          </a:p>
          <a:p>
            <a:pPr>
              <a:lnSpc>
                <a:spcPct val="130000"/>
              </a:lnSpc>
            </a:pPr>
            <a:r>
              <a:rPr kumimoji="1" lang="en-US" altLang="zh-CN" i="1" dirty="0" err="1"/>
              <a:t>Z</a:t>
            </a:r>
            <a:r>
              <a:rPr kumimoji="1" lang="en-US" altLang="zh-CN" i="1" baseline="-25000" dirty="0" err="1"/>
              <a:t>r</a:t>
            </a:r>
            <a:r>
              <a:rPr kumimoji="1" lang="zh-CN" altLang="en-US" dirty="0"/>
              <a:t>：转子齿数</a:t>
            </a:r>
          </a:p>
        </p:txBody>
      </p:sp>
      <p:sp>
        <p:nvSpPr>
          <p:cNvPr id="5" name="矩形 4"/>
          <p:cNvSpPr/>
          <p:nvPr/>
        </p:nvSpPr>
        <p:spPr>
          <a:xfrm>
            <a:off x="273561" y="1988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拍数：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N=km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79712" y="1913949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m: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相数</a:t>
            </a:r>
          </a:p>
        </p:txBody>
      </p:sp>
      <p:sp>
        <p:nvSpPr>
          <p:cNvPr id="6" name="矩形 5"/>
          <p:cNvSpPr/>
          <p:nvPr/>
        </p:nvSpPr>
        <p:spPr>
          <a:xfrm>
            <a:off x="4043223" y="203215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k=1/</a:t>
            </a:r>
            <a:r>
              <a:rPr kumimoji="1" lang="zh-CN" altLang="en-US" dirty="0" smtClean="0">
                <a:latin typeface="Times New Roman" pitchFamily="18" charset="0"/>
              </a:rPr>
              <a:t>（</a:t>
            </a:r>
            <a:r>
              <a:rPr kumimoji="1" lang="en-US" altLang="zh-CN" dirty="0" smtClean="0">
                <a:latin typeface="Times New Roman" pitchFamily="18" charset="0"/>
              </a:rPr>
              <a:t>k=2</a:t>
            </a:r>
            <a:r>
              <a:rPr kumimoji="1" lang="zh-CN" altLang="en-US" dirty="0" smtClean="0">
                <a:latin typeface="Times New Roman" pitchFamily="18" charset="0"/>
              </a:rPr>
              <a:t>）为单</a:t>
            </a:r>
            <a:r>
              <a:rPr kumimoji="1" lang="en-US" altLang="zh-CN" dirty="0" smtClean="0">
                <a:latin typeface="Times New Roman" pitchFamily="18" charset="0"/>
              </a:rPr>
              <a:t>/(</a:t>
            </a:r>
            <a:r>
              <a:rPr kumimoji="1" lang="zh-CN" altLang="en-US" dirty="0" smtClean="0">
                <a:latin typeface="Times New Roman" pitchFamily="18" charset="0"/>
              </a:rPr>
              <a:t>双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拍制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7544" y="2564904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en-US" altLang="zh-CN" sz="2400" i="1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en-US" altLang="zh-CN" sz="2400" i="1" baseline="-25000" dirty="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=40 , </a:t>
            </a:r>
            <a:r>
              <a:rPr kumimoji="1" lang="en-US" altLang="zh-CN" sz="2400" i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=3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11810"/>
              </p:ext>
            </p:extLst>
          </p:nvPr>
        </p:nvGraphicFramePr>
        <p:xfrm>
          <a:off x="5774492" y="2524647"/>
          <a:ext cx="1791621" cy="62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5" imgW="971668" imgH="380970" progId="Equation.3">
                  <p:embed/>
                </p:oleObj>
              </mc:Choice>
              <mc:Fallback>
                <p:oleObj name="公式" r:id="rId5" imgW="971668" imgH="380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492" y="2524647"/>
                        <a:ext cx="1791621" cy="62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83688" y="30560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FF"/>
                </a:solidFill>
              </a:rPr>
              <a:t>转速</a:t>
            </a:r>
          </a:p>
        </p:txBody>
      </p:sp>
      <p:sp>
        <p:nvSpPr>
          <p:cNvPr id="12" name="矩形 11"/>
          <p:cNvSpPr/>
          <p:nvPr/>
        </p:nvSpPr>
        <p:spPr>
          <a:xfrm>
            <a:off x="1092066" y="314839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每输入一个脉冲，电机转过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00324"/>
              </p:ext>
            </p:extLst>
          </p:nvPr>
        </p:nvGraphicFramePr>
        <p:xfrm>
          <a:off x="4158499" y="3056064"/>
          <a:ext cx="1025489" cy="66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公式" r:id="rId7" imgW="619110" imgH="409485" progId="Equation.3">
                  <p:embed/>
                </p:oleObj>
              </mc:Choice>
              <mc:Fallback>
                <p:oleObj name="公式" r:id="rId7" imgW="619110" imgH="4094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499" y="3056064"/>
                        <a:ext cx="1025489" cy="660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6173" y="3612639"/>
            <a:ext cx="595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/>
              <a:t>即转过整个圆周的</a:t>
            </a:r>
            <a:r>
              <a:rPr kumimoji="1" lang="en-US" altLang="zh-CN" dirty="0"/>
              <a:t>1/(</a:t>
            </a:r>
            <a:r>
              <a:rPr kumimoji="1" lang="en-US" altLang="zh-CN" dirty="0" err="1"/>
              <a:t>Z</a:t>
            </a:r>
            <a:r>
              <a:rPr kumimoji="1" lang="en-US" altLang="zh-CN" baseline="-25000" dirty="0" err="1"/>
              <a:t>r</a:t>
            </a:r>
            <a:r>
              <a:rPr kumimoji="1" lang="en-US" altLang="zh-CN" dirty="0" err="1"/>
              <a:t>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 </a:t>
            </a:r>
            <a:r>
              <a:rPr kumimoji="1" lang="zh-CN" altLang="en-US" dirty="0"/>
              <a:t>也就是</a:t>
            </a:r>
            <a:r>
              <a:rPr kumimoji="1" lang="en-US" altLang="zh-CN" dirty="0"/>
              <a:t>1/(</a:t>
            </a:r>
            <a:r>
              <a:rPr kumimoji="1" lang="en-US" altLang="zh-CN" dirty="0" err="1"/>
              <a:t>Z</a:t>
            </a:r>
            <a:r>
              <a:rPr kumimoji="1" lang="en-US" altLang="zh-CN" baseline="-25000" dirty="0" err="1"/>
              <a:t>r</a:t>
            </a:r>
            <a:r>
              <a:rPr kumimoji="1" lang="en-US" altLang="zh-CN" dirty="0" err="1"/>
              <a:t>N</a:t>
            </a:r>
            <a:r>
              <a:rPr kumimoji="1" lang="zh-CN" altLang="en-US" dirty="0"/>
              <a:t>）转，所以：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64522"/>
              </p:ext>
            </p:extLst>
          </p:nvPr>
        </p:nvGraphicFramePr>
        <p:xfrm>
          <a:off x="5898378" y="3471506"/>
          <a:ext cx="1897635" cy="65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9" imgW="1200150" imgH="409485" progId="Equation.DSMT4">
                  <p:embed/>
                </p:oleObj>
              </mc:Choice>
              <mc:Fallback>
                <p:oleObj name="Equation" r:id="rId9" imgW="1200150" imgH="4094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378" y="3471506"/>
                        <a:ext cx="1897635" cy="65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79535" y="417110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脉冲频率越高，步进电动机的转速越高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4" grpId="0"/>
      <p:bldP spid="5" grpId="0"/>
      <p:bldP spid="14" grpId="0"/>
      <p:bldP spid="6" grpId="0"/>
      <p:bldP spid="16" grpId="0"/>
      <p:bldP spid="11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48371" y="116632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 smtClean="0">
                <a:latin typeface="宋体" charset="-122"/>
              </a:rPr>
              <a:t>4</a:t>
            </a:r>
            <a:r>
              <a:rPr kumimoji="1" lang="zh-CN" altLang="en-US" sz="2400" dirty="0" smtClean="0">
                <a:latin typeface="宋体" charset="-122"/>
              </a:rPr>
              <a:t>、磁阻</a:t>
            </a:r>
            <a:r>
              <a:rPr kumimoji="1" lang="zh-CN" altLang="en-US" sz="2400" dirty="0">
                <a:latin typeface="宋体" charset="-122"/>
              </a:rPr>
              <a:t>式步进电动机</a:t>
            </a:r>
            <a:r>
              <a:rPr kumimoji="1" lang="zh-CN" altLang="en-US" sz="2400" dirty="0">
                <a:latin typeface="Times New Roman" pitchFamily="18" charset="0"/>
              </a:rPr>
              <a:t>的静特性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593219"/>
            <a:ext cx="860025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几个概念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1.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静态：绕组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通电状态保持不变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并且转子保持静止的状态。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2.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静转矩：步进电机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静态时产生的电磁转矩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    3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电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角：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用电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角表示齿距角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         用电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角表示的步距角为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以电角表示的齿距角和步距角来分析电机力矩特性，剥离了电机具体相数、齿数的关联，更具通用性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13251"/>
              </p:ext>
            </p:extLst>
          </p:nvPr>
        </p:nvGraphicFramePr>
        <p:xfrm>
          <a:off x="5364088" y="1884625"/>
          <a:ext cx="2494640" cy="47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1079032" imgH="203112" progId="Equation.DSMT4">
                  <p:embed/>
                </p:oleObj>
              </mc:Choice>
              <mc:Fallback>
                <p:oleObj name="Equation" r:id="rId3" imgW="1079032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884625"/>
                        <a:ext cx="2494640" cy="4721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395382"/>
              </p:ext>
            </p:extLst>
          </p:nvPr>
        </p:nvGraphicFramePr>
        <p:xfrm>
          <a:off x="4067944" y="1916832"/>
          <a:ext cx="1347378" cy="52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1347378" cy="52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39491"/>
              </p:ext>
            </p:extLst>
          </p:nvPr>
        </p:nvGraphicFramePr>
        <p:xfrm>
          <a:off x="4376328" y="2356778"/>
          <a:ext cx="1080731" cy="74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7" imgW="571252" imgH="393529" progId="Equation.DSMT4">
                  <p:embed/>
                </p:oleObj>
              </mc:Choice>
              <mc:Fallback>
                <p:oleObj name="Equation" r:id="rId7" imgW="57125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328" y="2356778"/>
                        <a:ext cx="1080731" cy="744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8105"/>
              </p:ext>
            </p:extLst>
          </p:nvPr>
        </p:nvGraphicFramePr>
        <p:xfrm>
          <a:off x="5508104" y="2365527"/>
          <a:ext cx="2186480" cy="76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9" imgW="1206500" imgH="419100" progId="Equation.DSMT4">
                  <p:embed/>
                </p:oleObj>
              </mc:Choice>
              <mc:Fallback>
                <p:oleObj name="Equation" r:id="rId9" imgW="12065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365527"/>
                        <a:ext cx="2186480" cy="763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83568" y="3835265"/>
            <a:ext cx="49685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以定子齿轴线为零位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定子和转子齿轴线的夹角</a:t>
            </a:r>
            <a:endParaRPr lang="zh-CN" altLang="en-US" sz="1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18212"/>
              </p:ext>
            </p:extLst>
          </p:nvPr>
        </p:nvGraphicFramePr>
        <p:xfrm>
          <a:off x="5796136" y="3700292"/>
          <a:ext cx="1190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11" imgW="495085" imgH="228501" progId="Equation.DSMT4">
                  <p:embed/>
                </p:oleObj>
              </mc:Choice>
              <mc:Fallback>
                <p:oleObj name="Equation" r:id="rId11" imgW="495085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00292"/>
                        <a:ext cx="1190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 descr="z58a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2" y="4308743"/>
            <a:ext cx="7699905" cy="247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7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2696"/>
            <a:ext cx="3960440" cy="228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平衡位置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电磁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转矩为零，静止不动。</a:t>
            </a:r>
          </a:p>
          <a:p>
            <a:pPr>
              <a:lnSpc>
                <a:spcPct val="175000"/>
              </a:lnSpc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单相通电时的平衡位置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75000"/>
              </a:lnSpc>
              <a:buFontTx/>
              <a:buNone/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通电极下：</a:t>
            </a:r>
          </a:p>
          <a:p>
            <a:pPr>
              <a:lnSpc>
                <a:spcPct val="175000"/>
              </a:lnSpc>
              <a:buFontTx/>
              <a:buNone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  齿与齿对齐。</a:t>
            </a:r>
          </a:p>
          <a:p>
            <a:pPr>
              <a:lnSpc>
                <a:spcPct val="175000"/>
              </a:lnSpc>
              <a:buFontTx/>
              <a:buNone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  齿与槽对齐。</a:t>
            </a:r>
          </a:p>
        </p:txBody>
      </p:sp>
      <p:sp>
        <p:nvSpPr>
          <p:cNvPr id="3" name="矩形 2"/>
          <p:cNvSpPr/>
          <p:nvPr/>
        </p:nvSpPr>
        <p:spPr>
          <a:xfrm>
            <a:off x="1748371" y="116632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 smtClean="0">
                <a:latin typeface="宋体" charset="-122"/>
              </a:rPr>
              <a:t>4</a:t>
            </a:r>
            <a:r>
              <a:rPr kumimoji="1" lang="zh-CN" altLang="en-US" sz="2400" dirty="0" smtClean="0">
                <a:latin typeface="宋体" charset="-122"/>
              </a:rPr>
              <a:t>、磁阻</a:t>
            </a:r>
            <a:r>
              <a:rPr kumimoji="1" lang="zh-CN" altLang="en-US" sz="2400" dirty="0">
                <a:latin typeface="宋体" charset="-122"/>
              </a:rPr>
              <a:t>式步进电动机</a:t>
            </a:r>
            <a:r>
              <a:rPr kumimoji="1" lang="zh-CN" altLang="en-US" sz="2400" dirty="0">
                <a:latin typeface="Times New Roman" pitchFamily="18" charset="0"/>
              </a:rPr>
              <a:t>的静特性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pic>
        <p:nvPicPr>
          <p:cNvPr id="4" name="Picture 8" descr="z58a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78486"/>
            <a:ext cx="2519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z58a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1" y="578297"/>
            <a:ext cx="2519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3429000"/>
            <a:ext cx="4572000" cy="14250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失调角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: 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转子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偏离稳定平衡位置的角度。</a:t>
            </a:r>
          </a:p>
          <a:p>
            <a:pPr>
              <a:lnSpc>
                <a:spcPct val="135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实际角度 </a:t>
            </a:r>
            <a:r>
              <a:rPr lang="zh-CN" altLang="en-US" b="1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减去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稳定平衡点的角度</a:t>
            </a:r>
            <a:r>
              <a:rPr lang="zh-CN" altLang="en-US" b="1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e0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29627"/>
              </p:ext>
            </p:extLst>
          </p:nvPr>
        </p:nvGraphicFramePr>
        <p:xfrm>
          <a:off x="865349" y="4820104"/>
          <a:ext cx="1711085" cy="48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49" y="4820104"/>
                        <a:ext cx="1711085" cy="481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553495" y="4725144"/>
            <a:ext cx="2973891" cy="466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单相通电时的稳定平衡点，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62630"/>
              </p:ext>
            </p:extLst>
          </p:nvPr>
        </p:nvGraphicFramePr>
        <p:xfrm>
          <a:off x="6444208" y="4660528"/>
          <a:ext cx="2211620" cy="53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7" imgW="952087" imgH="228501" progId="Equation.DSMT4">
                  <p:embed/>
                </p:oleObj>
              </mc:Choice>
              <mc:Fallback>
                <p:oleObj name="Equation" r:id="rId7" imgW="95208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660528"/>
                        <a:ext cx="2211620" cy="530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93044" y="5517232"/>
            <a:ext cx="6491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6.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矩角特性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静转矩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与失调角的关系。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7.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静态特性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步进电机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的静态特性主要指矩角特性。</a:t>
            </a:r>
          </a:p>
        </p:txBody>
      </p:sp>
    </p:spTree>
    <p:extLst>
      <p:ext uri="{BB962C8B-B14F-4D97-AF65-F5344CB8AC3E}">
        <p14:creationId xmlns:p14="http://schemas.microsoft.com/office/powerpoint/2010/main" val="6501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13672" y="702464"/>
            <a:ext cx="5927005" cy="4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dirty="0"/>
              <a:t> 二</a:t>
            </a:r>
            <a:r>
              <a:rPr lang="en-US" altLang="zh-CN" sz="2800" dirty="0"/>
              <a:t>. </a:t>
            </a:r>
            <a:r>
              <a:rPr lang="zh-CN" altLang="en-US" sz="2800" dirty="0"/>
              <a:t>单相通电时的矩角特性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dirty="0"/>
              <a:t> </a:t>
            </a:r>
            <a:endParaRPr lang="zh-CN" altLang="en-US" dirty="0"/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-108520" y="115094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 dirty="0" smtClean="0">
                <a:latin typeface="宋体" charset="-122"/>
              </a:rPr>
              <a:t>4</a:t>
            </a:r>
            <a:r>
              <a:rPr kumimoji="1" lang="zh-CN" altLang="en-US" sz="3200" dirty="0" smtClean="0">
                <a:latin typeface="宋体" charset="-122"/>
              </a:rPr>
              <a:t>、磁阻</a:t>
            </a:r>
            <a:r>
              <a:rPr kumimoji="1" lang="zh-CN" altLang="en-US" sz="3200" dirty="0">
                <a:latin typeface="宋体" charset="-122"/>
              </a:rPr>
              <a:t>式步进电动机</a:t>
            </a:r>
            <a:r>
              <a:rPr kumimoji="1" lang="zh-CN" altLang="en-US" sz="3200" dirty="0">
                <a:latin typeface="Times New Roman" pitchFamily="18" charset="0"/>
              </a:rPr>
              <a:t>的静特性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0399"/>
              </p:ext>
            </p:extLst>
          </p:nvPr>
        </p:nvGraphicFramePr>
        <p:xfrm>
          <a:off x="395537" y="1419279"/>
          <a:ext cx="7344530" cy="6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2616200" imgH="393700" progId="Equation.DSMT4">
                  <p:embed/>
                </p:oleObj>
              </mc:Choice>
              <mc:Fallback>
                <p:oleObj name="Equation" r:id="rId3" imgW="26162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1419279"/>
                        <a:ext cx="7344530" cy="6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17" y="2056656"/>
            <a:ext cx="19716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22" y="2085231"/>
            <a:ext cx="1971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39218"/>
            <a:ext cx="205898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1" y="1958639"/>
            <a:ext cx="1666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4383634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转矩是失调角的周期函数，周期为</a:t>
            </a:r>
          </a:p>
          <a:p>
            <a:pPr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rad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（电角）。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98357"/>
              </p:ext>
            </p:extLst>
          </p:nvPr>
        </p:nvGraphicFramePr>
        <p:xfrm>
          <a:off x="430339" y="5334551"/>
          <a:ext cx="1837404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39" y="5334551"/>
                        <a:ext cx="1837404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40049"/>
              </p:ext>
            </p:extLst>
          </p:nvPr>
        </p:nvGraphicFramePr>
        <p:xfrm>
          <a:off x="229859" y="5834821"/>
          <a:ext cx="2736230" cy="42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1" imgW="1460500" imgH="228600" progId="Equation.DSMT4">
                  <p:embed/>
                </p:oleObj>
              </mc:Choice>
              <mc:Fallback>
                <p:oleObj name="Equation" r:id="rId11" imgW="1460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9" y="5834821"/>
                        <a:ext cx="2736230" cy="427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28" y="4383634"/>
            <a:ext cx="2894082" cy="174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9858" y="6211669"/>
            <a:ext cx="203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转矩是失调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角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正弦函数。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6253" y="43836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：最大静转矩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84878" y="5344780"/>
            <a:ext cx="2179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静稳定区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：电磁转矩使转子回到原平衡位置 。</a:t>
            </a:r>
            <a:endParaRPr lang="zh-CN" altLang="en-US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59589"/>
              </p:ext>
            </p:extLst>
          </p:nvPr>
        </p:nvGraphicFramePr>
        <p:xfrm>
          <a:off x="2516522" y="6267105"/>
          <a:ext cx="1469070" cy="44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4" imgW="761669" imgH="228501" progId="Equation.DSMT4">
                  <p:embed/>
                </p:oleObj>
              </mc:Choice>
              <mc:Fallback>
                <p:oleObj name="Equation" r:id="rId14" imgW="761669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522" y="6267105"/>
                        <a:ext cx="1469070" cy="440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10" y="6282806"/>
            <a:ext cx="431177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80317" y="4761623"/>
            <a:ext cx="273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保持转矩步进电动机上电后定子锁住转子的力矩</a:t>
            </a:r>
          </a:p>
        </p:txBody>
      </p:sp>
    </p:spTree>
    <p:extLst>
      <p:ext uri="{BB962C8B-B14F-4D97-AF65-F5344CB8AC3E}">
        <p14:creationId xmlns:p14="http://schemas.microsoft.com/office/powerpoint/2010/main" val="6501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/>
      <p:bldP spid="25" grpId="0"/>
      <p:bldP spid="2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640960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三、单相通电时的矩角特性曲线族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矩角特性曲线族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相绕组矩角特性的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总和。单相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通电，走一步到下一个平衡位置。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相邻两相绕组的平衡位置相隔</a:t>
            </a:r>
            <a:r>
              <a:rPr lang="el-GR" altLang="zh-CN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el-GR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be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3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9216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376227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曲线族表达式，以四相电机为例，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的轴线为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位，平衡位置依次为：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19386"/>
              </p:ext>
            </p:extLst>
          </p:nvPr>
        </p:nvGraphicFramePr>
        <p:xfrm>
          <a:off x="539552" y="4131608"/>
          <a:ext cx="2304256" cy="41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4" imgW="1282700" imgH="228600" progId="Equation.DSMT4">
                  <p:embed/>
                </p:oleObj>
              </mc:Choice>
              <mc:Fallback>
                <p:oleObj name="Equation" r:id="rId4" imgW="12827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131608"/>
                        <a:ext cx="2304256" cy="410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55525"/>
              </p:ext>
            </p:extLst>
          </p:nvPr>
        </p:nvGraphicFramePr>
        <p:xfrm>
          <a:off x="3419873" y="4131608"/>
          <a:ext cx="648072" cy="51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6" imgW="495085" imgH="393529" progId="Equation.DSMT4">
                  <p:embed/>
                </p:oleObj>
              </mc:Choice>
              <mc:Fallback>
                <p:oleObj name="Equation" r:id="rId6" imgW="495085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3" y="4131608"/>
                        <a:ext cx="648072" cy="517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12303"/>
              </p:ext>
            </p:extLst>
          </p:nvPr>
        </p:nvGraphicFramePr>
        <p:xfrm>
          <a:off x="395537" y="4581128"/>
          <a:ext cx="3096344" cy="41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8" imgW="1714500" imgH="228600" progId="Equation.DSMT4">
                  <p:embed/>
                </p:oleObj>
              </mc:Choice>
              <mc:Fallback>
                <p:oleObj name="Equation" r:id="rId8" imgW="1714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4581128"/>
                        <a:ext cx="3096344" cy="412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306751"/>
              </p:ext>
            </p:extLst>
          </p:nvPr>
        </p:nvGraphicFramePr>
        <p:xfrm>
          <a:off x="395537" y="5013177"/>
          <a:ext cx="3240360" cy="34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10" imgW="2146300" imgH="228600" progId="Equation.DSMT4">
                  <p:embed/>
                </p:oleObj>
              </mc:Choice>
              <mc:Fallback>
                <p:oleObj name="Equation" r:id="rId10" imgW="2146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5013177"/>
                        <a:ext cx="3240360" cy="344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22129"/>
              </p:ext>
            </p:extLst>
          </p:nvPr>
        </p:nvGraphicFramePr>
        <p:xfrm>
          <a:off x="395536" y="5445225"/>
          <a:ext cx="3600400" cy="35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12" imgW="2298700" imgH="228600" progId="Equation.DSMT4">
                  <p:embed/>
                </p:oleObj>
              </mc:Choice>
              <mc:Fallback>
                <p:oleObj name="Equation" r:id="rId12" imgW="2298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45225"/>
                        <a:ext cx="3600400" cy="35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64622"/>
              </p:ext>
            </p:extLst>
          </p:nvPr>
        </p:nvGraphicFramePr>
        <p:xfrm>
          <a:off x="179512" y="6018368"/>
          <a:ext cx="3672408" cy="36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14" imgW="2311400" imgH="228600" progId="Equation.DSMT4">
                  <p:embed/>
                </p:oleObj>
              </mc:Choice>
              <mc:Fallback>
                <p:oleObj name="Equation" r:id="rId14" imgW="2311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018368"/>
                        <a:ext cx="3672408" cy="36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6" descr="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48" y="4162002"/>
            <a:ext cx="4464124" cy="24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1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32656"/>
            <a:ext cx="2448273" cy="3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7" y="306088"/>
            <a:ext cx="4572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37" y="3558194"/>
            <a:ext cx="5652120" cy="81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1" y="3738253"/>
            <a:ext cx="1875621" cy="45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8463"/>
            <a:ext cx="5048507" cy="88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5" y="4368463"/>
            <a:ext cx="1294251" cy="30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69" y="1281719"/>
            <a:ext cx="57340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250140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三相电机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44328"/>
              </p:ext>
            </p:extLst>
          </p:nvPr>
        </p:nvGraphicFramePr>
        <p:xfrm>
          <a:off x="2009866" y="5346405"/>
          <a:ext cx="1126957" cy="43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0" imgW="622030" imgH="241195" progId="Equation.DSMT4">
                  <p:embed/>
                </p:oleObj>
              </mc:Choice>
              <mc:Fallback>
                <p:oleObj name="Equation" r:id="rId10" imgW="62203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66" y="5346405"/>
                        <a:ext cx="1126957" cy="436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577561" y="5250139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四相电机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76274"/>
              </p:ext>
            </p:extLst>
          </p:nvPr>
        </p:nvGraphicFramePr>
        <p:xfrm>
          <a:off x="4978267" y="5275456"/>
          <a:ext cx="1761180" cy="48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2" imgW="876300" imgH="241300" progId="Equation.DSMT4">
                  <p:embed/>
                </p:oleObj>
              </mc:Choice>
              <mc:Fallback>
                <p:oleObj name="Equation" r:id="rId12" imgW="876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267" y="5275456"/>
                        <a:ext cx="1761180" cy="482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88195" y="5820960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五相电机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27028"/>
              </p:ext>
            </p:extLst>
          </p:nvPr>
        </p:nvGraphicFramePr>
        <p:xfrm>
          <a:off x="2009866" y="5961210"/>
          <a:ext cx="1332607" cy="36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4" imgW="876300" imgH="241300" progId="Equation.DSMT4">
                  <p:embed/>
                </p:oleObj>
              </mc:Choice>
              <mc:Fallback>
                <p:oleObj name="Equation" r:id="rId14" imgW="8763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66" y="5961210"/>
                        <a:ext cx="1332607" cy="36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33432"/>
              </p:ext>
            </p:extLst>
          </p:nvPr>
        </p:nvGraphicFramePr>
        <p:xfrm>
          <a:off x="4572000" y="5980450"/>
          <a:ext cx="1148310" cy="34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6" imgW="876300" imgH="241300" progId="Equation.DSMT4">
                  <p:embed/>
                </p:oleObj>
              </mc:Choice>
              <mc:Fallback>
                <p:oleObj name="Equation" r:id="rId16" imgW="876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80450"/>
                        <a:ext cx="1148310" cy="348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84" y="6328791"/>
            <a:ext cx="7460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三相以上的步进电机，多相通电能提高最大静转矩。</a:t>
            </a:r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8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4862455" cy="33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533714" cy="32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4" y="1057742"/>
            <a:ext cx="3638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84" y="922591"/>
            <a:ext cx="3773774" cy="269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" y="3615115"/>
            <a:ext cx="3905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83" y="3861048"/>
            <a:ext cx="3609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1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3671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、一个步进电机由于转轴上的摩擦力、加工精度等影响，每一步最大误差为其步长的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，步距角为</a:t>
            </a:r>
            <a:r>
              <a:rPr lang="en-US" altLang="zh-CN" dirty="0" smtClean="0"/>
              <a:t>1.5°</a:t>
            </a:r>
            <a:r>
              <a:rPr lang="zh-CN" altLang="en-US" dirty="0" smtClean="0"/>
              <a:t>。正常运行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步最大角位移误差是多少？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、如何理解步进电机效率低？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445377" cy="371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17915"/>
            <a:ext cx="5048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58772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直流电机的磁场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209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9" y="999932"/>
            <a:ext cx="7158360" cy="3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0" y="1578744"/>
            <a:ext cx="6739069" cy="22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4" y="1953073"/>
            <a:ext cx="715532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9" y="2290263"/>
            <a:ext cx="8569628" cy="48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964" y="2798375"/>
            <a:ext cx="823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步进电机常用于（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、高精度；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、高速度；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、开环；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、闭环）系统中作为</a:t>
            </a:r>
            <a:endParaRPr lang="en-US" altLang="zh-CN" dirty="0" smtClean="0"/>
          </a:p>
          <a:p>
            <a:r>
              <a:rPr lang="zh-CN" altLang="en-US" dirty="0" smtClean="0"/>
              <a:t>执行元件，这样利于简化控制系统。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651" y="3455446"/>
            <a:ext cx="76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一四相磁阻式步进电机，步距角为</a:t>
            </a:r>
            <a:r>
              <a:rPr lang="en-US" altLang="zh-CN" dirty="0" smtClean="0"/>
              <a:t>1.8°/0.9°</a:t>
            </a:r>
            <a:r>
              <a:rPr lang="zh-CN" altLang="en-US" dirty="0" smtClean="0"/>
              <a:t>，计算该步进电机齿数。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651" y="3860692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14. </a:t>
            </a:r>
            <a:r>
              <a:rPr lang="zh-CN" altLang="en-US" dirty="0" smtClean="0"/>
              <a:t>一磁阻式步进电机采用三相六拍运行，脉冲频率为</a:t>
            </a:r>
            <a:r>
              <a:rPr lang="en-US" altLang="zh-CN" dirty="0" smtClean="0"/>
              <a:t>f=400Hz</a:t>
            </a:r>
            <a:r>
              <a:rPr lang="zh-CN" altLang="en-US" dirty="0" smtClean="0"/>
              <a:t>，其转速为</a:t>
            </a:r>
            <a:r>
              <a:rPr lang="en-US" altLang="zh-CN" dirty="0" smtClean="0"/>
              <a:t>n=100r/min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试计算转子的齿数</a:t>
            </a:r>
            <a:r>
              <a:rPr lang="en-US" altLang="zh-CN" dirty="0" err="1" smtClean="0"/>
              <a:t>Z</a:t>
            </a:r>
            <a:r>
              <a:rPr lang="en-US" altLang="zh-CN" baseline="-25000" dirty="0" err="1"/>
              <a:t>r</a:t>
            </a:r>
            <a:r>
              <a:rPr lang="zh-CN" altLang="en-US" dirty="0" smtClean="0"/>
              <a:t>和步距角</a:t>
            </a:r>
            <a:r>
              <a:rPr lang="el-GR" altLang="zh-CN" dirty="0" smtClean="0"/>
              <a:t>θ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，如果采用单拍制，步距角和转速怎么变化？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3307902" y="1165205"/>
            <a:ext cx="2531290" cy="2582151"/>
            <a:chOff x="1004266" y="1294634"/>
            <a:chExt cx="3009900" cy="297180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004266" y="1294634"/>
              <a:ext cx="3009900" cy="2971800"/>
              <a:chOff x="625" y="661"/>
              <a:chExt cx="1896" cy="1872"/>
            </a:xfrm>
          </p:grpSpPr>
          <p:grpSp>
            <p:nvGrpSpPr>
              <p:cNvPr id="27" name="Group 4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34" name="Oval 5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Oval 6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6" name="Group 7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5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7" name="Group 10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5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8" name="Group 13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4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9" name="Group 16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4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0" name="Group 19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1" name="Group 22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4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A'</a:t>
                </a:r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B'</a:t>
                </a: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C'</a:t>
                </a:r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 rot="1741295">
              <a:off x="2053413" y="2270912"/>
              <a:ext cx="911225" cy="957263"/>
              <a:chOff x="1272" y="1317"/>
              <a:chExt cx="574" cy="603"/>
            </a:xfrm>
          </p:grpSpPr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2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" name="Rectangle 34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b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</p:grpSp>
        <p:sp>
          <p:nvSpPr>
            <p:cNvPr id="10" name="Oval 41"/>
            <p:cNvSpPr>
              <a:spLocks noChangeArrowheads="1"/>
            </p:cNvSpPr>
            <p:nvPr/>
          </p:nvSpPr>
          <p:spPr bwMode="auto">
            <a:xfrm rot="-3694648">
              <a:off x="1131131" y="1436688"/>
              <a:ext cx="2714625" cy="2670175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rot="-3694648">
              <a:off x="2453518" y="1520825"/>
              <a:ext cx="0" cy="26289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 rot="-3694648">
              <a:off x="2515431" y="1381125"/>
              <a:ext cx="0" cy="26289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 rot="-3694648">
              <a:off x="3615568" y="3375025"/>
              <a:ext cx="82550" cy="82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 rot="-3694648">
              <a:off x="1285118" y="2127250"/>
              <a:ext cx="82550" cy="82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 rot="-3694648">
              <a:off x="2482093" y="2662238"/>
              <a:ext cx="0" cy="3730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 rot="-3694648">
              <a:off x="2559881" y="2533650"/>
              <a:ext cx="0" cy="3730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1235906" y="2085975"/>
              <a:ext cx="144463" cy="82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3318264" y="3867088"/>
            <a:ext cx="25488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kumimoji="1" lang="zh-CN" altLang="en-US" sz="1800" b="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相通电</a:t>
            </a:r>
            <a:r>
              <a:rPr kumimoji="1" lang="zh-CN" altLang="en-US" sz="1800" b="0" dirty="0">
                <a:latin typeface="Times New Roman" pitchFamily="18" charset="0"/>
                <a:ea typeface="宋体" charset="-122"/>
              </a:rPr>
              <a:t>，转子</a:t>
            </a:r>
            <a:r>
              <a:rPr kumimoji="1" lang="en-US" altLang="zh-CN" sz="1800" b="0" dirty="0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1800" b="0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1800" b="0" dirty="0"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1800" b="0" dirty="0" smtClean="0">
                <a:latin typeface="Times New Roman" pitchFamily="18" charset="0"/>
                <a:ea typeface="宋体" charset="-122"/>
              </a:rPr>
              <a:t>齿和</a:t>
            </a:r>
            <a:r>
              <a:rPr kumimoji="1" lang="en-US" altLang="zh-CN" sz="1800" b="0" i="1" dirty="0">
                <a:latin typeface="Times New Roman" pitchFamily="18" charset="0"/>
                <a:ea typeface="宋体" charset="-122"/>
              </a:rPr>
              <a:t>B</a:t>
            </a:r>
            <a:r>
              <a:rPr kumimoji="1" lang="zh-CN" altLang="en-US" sz="1800" b="0" dirty="0">
                <a:latin typeface="Times New Roman" pitchFamily="18" charset="0"/>
                <a:ea typeface="宋体" charset="-122"/>
              </a:rPr>
              <a:t>相轴线对齐，</a:t>
            </a:r>
            <a:r>
              <a:rPr kumimoji="1" lang="zh-CN" altLang="en-US" sz="1800" b="0" dirty="0" smtClean="0">
                <a:latin typeface="Times New Roman" pitchFamily="18" charset="0"/>
                <a:ea typeface="宋体" charset="-122"/>
              </a:rPr>
              <a:t>相对</a:t>
            </a:r>
            <a:r>
              <a:rPr kumimoji="1" lang="en-US" altLang="zh-CN" sz="1800" b="0" dirty="0" smtClean="0">
                <a:latin typeface="Times New Roman" pitchFamily="18" charset="0"/>
                <a:ea typeface="宋体" charset="-122"/>
              </a:rPr>
              <a:t>A</a:t>
            </a:r>
            <a:r>
              <a:rPr kumimoji="1" lang="zh-CN" altLang="en-US" sz="1800" b="0" dirty="0">
                <a:latin typeface="Times New Roman" pitchFamily="18" charset="0"/>
                <a:ea typeface="宋体" charset="-122"/>
              </a:rPr>
              <a:t>相通电位置转</a:t>
            </a:r>
            <a:r>
              <a:rPr kumimoji="1" lang="en-US" altLang="zh-CN" sz="1800" b="0" dirty="0">
                <a:latin typeface="Times New Roman" pitchFamily="18" charset="0"/>
                <a:ea typeface="宋体" charset="-122"/>
              </a:rPr>
              <a:t>30</a:t>
            </a:r>
            <a:r>
              <a:rPr kumimoji="1" lang="en-US" altLang="zh-CN" sz="1800" b="0" dirty="0">
                <a:latin typeface="Times New Roman" pitchFamily="18" charset="0"/>
                <a:ea typeface="宋体" charset="-122"/>
                <a:sym typeface="Symbol" pitchFamily="18" charset="2"/>
              </a:rPr>
              <a:t></a:t>
            </a:r>
            <a:r>
              <a:rPr kumimoji="1" lang="zh-CN" altLang="en-US" sz="1800" b="0" dirty="0">
                <a:latin typeface="Times New Roman" pitchFamily="18" charset="0"/>
                <a:ea typeface="宋体" charset="-122"/>
              </a:rPr>
              <a:t>；</a:t>
            </a:r>
          </a:p>
        </p:txBody>
      </p:sp>
      <p:grpSp>
        <p:nvGrpSpPr>
          <p:cNvPr id="55" name="组合 1"/>
          <p:cNvGrpSpPr>
            <a:grpSpLocks/>
          </p:cNvGrpSpPr>
          <p:nvPr/>
        </p:nvGrpSpPr>
        <p:grpSpPr bwMode="auto">
          <a:xfrm>
            <a:off x="221122" y="1239084"/>
            <a:ext cx="2627955" cy="2640299"/>
            <a:chOff x="1115375" y="1334590"/>
            <a:chExt cx="3070225" cy="2860675"/>
          </a:xfrm>
        </p:grpSpPr>
        <p:grpSp>
          <p:nvGrpSpPr>
            <p:cNvPr id="56" name="Group 3"/>
            <p:cNvGrpSpPr>
              <a:grpSpLocks/>
            </p:cNvGrpSpPr>
            <p:nvPr/>
          </p:nvGrpSpPr>
          <p:grpSpPr bwMode="auto">
            <a:xfrm>
              <a:off x="1115375" y="1334590"/>
              <a:ext cx="3070225" cy="2860675"/>
              <a:chOff x="1512" y="1392"/>
              <a:chExt cx="1896" cy="1872"/>
            </a:xfrm>
          </p:grpSpPr>
          <p:sp>
            <p:nvSpPr>
              <p:cNvPr id="81" name="Oval 4"/>
              <p:cNvSpPr>
                <a:spLocks noChangeArrowheads="1"/>
              </p:cNvSpPr>
              <p:nvPr/>
            </p:nvSpPr>
            <p:spPr bwMode="auto">
              <a:xfrm>
                <a:off x="1716" y="1620"/>
                <a:ext cx="1488" cy="1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896" cy="18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83" name="Group 6"/>
              <p:cNvGrpSpPr>
                <a:grpSpLocks/>
              </p:cNvGrpSpPr>
              <p:nvPr/>
            </p:nvGrpSpPr>
            <p:grpSpPr bwMode="auto">
              <a:xfrm>
                <a:off x="2365" y="1513"/>
                <a:ext cx="192" cy="425"/>
                <a:chOff x="2365" y="1513"/>
                <a:chExt cx="192" cy="425"/>
              </a:xfrm>
            </p:grpSpPr>
            <p:sp>
              <p:nvSpPr>
                <p:cNvPr id="99" name="Rectangle 7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0" name="Rectangle 8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4" name="Group 9"/>
              <p:cNvGrpSpPr>
                <a:grpSpLocks/>
              </p:cNvGrpSpPr>
              <p:nvPr/>
            </p:nvGrpSpPr>
            <p:grpSpPr bwMode="auto">
              <a:xfrm flipV="1">
                <a:off x="2370" y="2744"/>
                <a:ext cx="192" cy="425"/>
                <a:chOff x="2365" y="1513"/>
                <a:chExt cx="192" cy="425"/>
              </a:xfrm>
            </p:grpSpPr>
            <p:sp>
              <p:nvSpPr>
                <p:cNvPr id="97" name="Rectangle 10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8" name="Rectangle 11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5" name="Group 12"/>
              <p:cNvGrpSpPr>
                <a:grpSpLocks/>
              </p:cNvGrpSpPr>
              <p:nvPr/>
            </p:nvGrpSpPr>
            <p:grpSpPr bwMode="auto">
              <a:xfrm rot="14350388" flipV="1">
                <a:off x="2883" y="1822"/>
                <a:ext cx="192" cy="425"/>
                <a:chOff x="2365" y="1513"/>
                <a:chExt cx="192" cy="425"/>
              </a:xfrm>
            </p:grpSpPr>
            <p:sp>
              <p:nvSpPr>
                <p:cNvPr id="95" name="Rectangle 13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 rot="-3733195">
                <a:off x="1822" y="1817"/>
                <a:ext cx="192" cy="425"/>
                <a:chOff x="2365" y="1513"/>
                <a:chExt cx="192" cy="425"/>
              </a:xfrm>
            </p:grpSpPr>
            <p:sp>
              <p:nvSpPr>
                <p:cNvPr id="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4" name="Rectangle 17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 rot="7249612">
                <a:off x="2901" y="2426"/>
                <a:ext cx="192" cy="425"/>
                <a:chOff x="2365" y="1513"/>
                <a:chExt cx="192" cy="425"/>
              </a:xfrm>
            </p:grpSpPr>
            <p:sp>
              <p:nvSpPr>
                <p:cNvPr id="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" name="Rectangle 20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8" name="Group 21"/>
              <p:cNvGrpSpPr>
                <a:grpSpLocks/>
              </p:cNvGrpSpPr>
              <p:nvPr/>
            </p:nvGrpSpPr>
            <p:grpSpPr bwMode="auto">
              <a:xfrm rot="3733195" flipV="1">
                <a:off x="1814" y="2446"/>
                <a:ext cx="192" cy="425"/>
                <a:chOff x="2365" y="1513"/>
                <a:chExt cx="192" cy="425"/>
              </a:xfrm>
            </p:grpSpPr>
            <p:sp>
              <p:nvSpPr>
                <p:cNvPr id="89" name="Rectangle 22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Rectangle 23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636024" y="3004086"/>
              <a:ext cx="547871" cy="45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2430276" y="3402738"/>
              <a:ext cx="423060" cy="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i="1">
                  <a:latin typeface="Times New Roman" pitchFamily="18" charset="0"/>
                  <a:ea typeface="宋体" charset="-122"/>
                </a:rPr>
                <a:t>A'</a:t>
              </a: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3148344" y="2936880"/>
              <a:ext cx="387400" cy="45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 dirty="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1626299" y="2186925"/>
              <a:ext cx="424681" cy="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i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B'</a:t>
              </a: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127272" y="2157905"/>
              <a:ext cx="471688" cy="45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C'</a:t>
              </a:r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2451348" y="1721068"/>
              <a:ext cx="387400" cy="456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>
                  <a:latin typeface="Times New Roman" pitchFamily="18" charset="0"/>
                  <a:ea typeface="宋体" charset="-122"/>
                </a:rPr>
                <a:t>A</a:t>
              </a:r>
              <a:endParaRPr kumimoji="1" lang="en-US" altLang="zh-CN" i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" name="Group 35"/>
            <p:cNvGrpSpPr>
              <a:grpSpLocks/>
            </p:cNvGrpSpPr>
            <p:nvPr/>
          </p:nvGrpSpPr>
          <p:grpSpPr bwMode="auto">
            <a:xfrm>
              <a:off x="2179433" y="2312823"/>
              <a:ext cx="923925" cy="936298"/>
              <a:chOff x="1272" y="1317"/>
              <a:chExt cx="570" cy="613"/>
            </a:xfrm>
          </p:grpSpPr>
          <p:grpSp>
            <p:nvGrpSpPr>
              <p:cNvPr id="72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77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b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8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</p:grpSp>
        <p:grpSp>
          <p:nvGrpSpPr>
            <p:cNvPr id="64" name="Group 45"/>
            <p:cNvGrpSpPr>
              <a:grpSpLocks/>
            </p:cNvGrpSpPr>
            <p:nvPr/>
          </p:nvGrpSpPr>
          <p:grpSpPr bwMode="auto">
            <a:xfrm>
              <a:off x="1253487" y="1456827"/>
              <a:ext cx="2771775" cy="2622550"/>
              <a:chOff x="716" y="735"/>
              <a:chExt cx="1710" cy="1717"/>
            </a:xfrm>
          </p:grpSpPr>
          <p:sp>
            <p:nvSpPr>
              <p:cNvPr id="65" name="Oval 46"/>
              <p:cNvSpPr>
                <a:spLocks noChangeArrowheads="1"/>
              </p:cNvSpPr>
              <p:nvPr/>
            </p:nvSpPr>
            <p:spPr bwMode="auto">
              <a:xfrm>
                <a:off x="716" y="744"/>
                <a:ext cx="1710" cy="1682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>
                <a:off x="1526" y="757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48"/>
              <p:cNvSpPr>
                <a:spLocks noChangeShapeType="1"/>
              </p:cNvSpPr>
              <p:nvPr/>
            </p:nvSpPr>
            <p:spPr bwMode="auto">
              <a:xfrm>
                <a:off x="1622" y="749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1539" y="2400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9" name="Rectangle 50"/>
              <p:cNvSpPr>
                <a:spLocks noChangeArrowheads="1"/>
              </p:cNvSpPr>
              <p:nvPr/>
            </p:nvSpPr>
            <p:spPr bwMode="auto">
              <a:xfrm>
                <a:off x="1531" y="735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70" name="Line 51"/>
              <p:cNvSpPr>
                <a:spLocks noChangeShapeType="1"/>
              </p:cNvSpPr>
              <p:nvPr/>
            </p:nvSpPr>
            <p:spPr bwMode="auto">
              <a:xfrm>
                <a:off x="1526" y="1487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>
                <a:off x="1621" y="1492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1" name="Rectangle 27"/>
          <p:cNvSpPr>
            <a:spLocks noChangeArrowheads="1"/>
          </p:cNvSpPr>
          <p:nvPr/>
        </p:nvSpPr>
        <p:spPr bwMode="auto">
          <a:xfrm>
            <a:off x="403693" y="4005587"/>
            <a:ext cx="248904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相通电</a:t>
            </a:r>
            <a:r>
              <a:rPr kumimoji="1" lang="zh-CN" altLang="en-US" dirty="0">
                <a:latin typeface="Times New Roman" pitchFamily="18" charset="0"/>
                <a:ea typeface="宋体" charset="-122"/>
              </a:rPr>
              <a:t>使转子</a:t>
            </a:r>
            <a:r>
              <a:rPr kumimoji="1"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dirty="0"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dirty="0" smtClean="0">
                <a:latin typeface="Times New Roman" pitchFamily="18" charset="0"/>
                <a:ea typeface="宋体" charset="-122"/>
              </a:rPr>
              <a:t>齿</a:t>
            </a:r>
            <a:endParaRPr kumimoji="1"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  <a:ea typeface="宋体" charset="-122"/>
              </a:rPr>
              <a:t>和 </a:t>
            </a:r>
            <a:r>
              <a:rPr kumimoji="1" lang="en-US" altLang="zh-CN" dirty="0">
                <a:latin typeface="Times New Roman" pitchFamily="18" charset="0"/>
                <a:ea typeface="宋体" charset="-122"/>
              </a:rPr>
              <a:t>AA' </a:t>
            </a:r>
            <a:r>
              <a:rPr kumimoji="1" lang="zh-CN" altLang="en-US" dirty="0">
                <a:latin typeface="Times New Roman" pitchFamily="18" charset="0"/>
                <a:ea typeface="宋体" charset="-122"/>
              </a:rPr>
              <a:t>对齐。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199668" y="795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一、三相单三拍</a:t>
            </a:r>
          </a:p>
        </p:txBody>
      </p:sp>
      <p:sp>
        <p:nvSpPr>
          <p:cNvPr id="103" name="矩形 102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  <p:sp>
        <p:nvSpPr>
          <p:cNvPr id="3" name="右箭头 2"/>
          <p:cNvSpPr/>
          <p:nvPr/>
        </p:nvSpPr>
        <p:spPr>
          <a:xfrm>
            <a:off x="2892740" y="4194214"/>
            <a:ext cx="425524" cy="34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Group 50"/>
          <p:cNvGrpSpPr>
            <a:grpSpLocks/>
          </p:cNvGrpSpPr>
          <p:nvPr/>
        </p:nvGrpSpPr>
        <p:grpSpPr bwMode="auto">
          <a:xfrm>
            <a:off x="6325448" y="1342349"/>
            <a:ext cx="2588318" cy="2525510"/>
            <a:chOff x="2959" y="687"/>
            <a:chExt cx="1896" cy="1872"/>
          </a:xfrm>
        </p:grpSpPr>
        <p:sp>
          <p:nvSpPr>
            <p:cNvPr id="106" name="Rectangle 51"/>
            <p:cNvSpPr>
              <a:spLocks noChangeArrowheads="1"/>
            </p:cNvSpPr>
            <p:nvPr/>
          </p:nvSpPr>
          <p:spPr bwMode="auto">
            <a:xfrm rot="3537712">
              <a:off x="3950" y="143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07" name="Rectangle 52"/>
            <p:cNvSpPr>
              <a:spLocks noChangeArrowheads="1"/>
            </p:cNvSpPr>
            <p:nvPr/>
          </p:nvSpPr>
          <p:spPr bwMode="auto">
            <a:xfrm>
              <a:off x="4206" y="122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C'</a:t>
              </a:r>
            </a:p>
          </p:txBody>
        </p:sp>
        <p:grpSp>
          <p:nvGrpSpPr>
            <p:cNvPr id="108" name="Group 53"/>
            <p:cNvGrpSpPr>
              <a:grpSpLocks/>
            </p:cNvGrpSpPr>
            <p:nvPr/>
          </p:nvGrpSpPr>
          <p:grpSpPr bwMode="auto">
            <a:xfrm rot="3537712">
              <a:off x="3638" y="1393"/>
              <a:ext cx="523" cy="522"/>
              <a:chOff x="2196" y="2087"/>
              <a:chExt cx="523" cy="522"/>
            </a:xfrm>
          </p:grpSpPr>
          <p:sp>
            <p:nvSpPr>
              <p:cNvPr id="149" name="Rectangle 54"/>
              <p:cNvSpPr>
                <a:spLocks noChangeArrowheads="1"/>
              </p:cNvSpPr>
              <p:nvPr/>
            </p:nvSpPr>
            <p:spPr bwMode="auto">
              <a:xfrm>
                <a:off x="2360" y="2087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 rot="-5400000">
                <a:off x="2365" y="2105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1" name="Text Box 56"/>
              <p:cNvSpPr txBox="1">
                <a:spLocks noChangeArrowheads="1"/>
              </p:cNvSpPr>
              <p:nvPr/>
            </p:nvSpPr>
            <p:spPr bwMode="auto">
              <a:xfrm>
                <a:off x="2373" y="2246"/>
                <a:ext cx="34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b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52" name="Rectangle 57"/>
              <p:cNvSpPr>
                <a:spLocks noChangeArrowheads="1"/>
              </p:cNvSpPr>
              <p:nvPr/>
            </p:nvSpPr>
            <p:spPr bwMode="auto">
              <a:xfrm>
                <a:off x="2321" y="2283"/>
                <a:ext cx="261" cy="1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9" name="Text Box 58"/>
            <p:cNvSpPr txBox="1">
              <a:spLocks noChangeArrowheads="1"/>
            </p:cNvSpPr>
            <p:nvPr/>
          </p:nvSpPr>
          <p:spPr bwMode="auto">
            <a:xfrm rot="3537712">
              <a:off x="3646" y="16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10" name="Rectangle 59"/>
            <p:cNvSpPr>
              <a:spLocks noChangeArrowheads="1"/>
            </p:cNvSpPr>
            <p:nvPr/>
          </p:nvSpPr>
          <p:spPr bwMode="auto">
            <a:xfrm rot="3537712">
              <a:off x="3692" y="13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dirty="0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 rot="3537712">
              <a:off x="3887" y="16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12" name="Line 61"/>
            <p:cNvSpPr>
              <a:spLocks noChangeShapeType="1"/>
            </p:cNvSpPr>
            <p:nvPr/>
          </p:nvSpPr>
          <p:spPr bwMode="auto">
            <a:xfrm rot="3556391">
              <a:off x="3885" y="1481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62"/>
            <p:cNvSpPr>
              <a:spLocks noChangeShapeType="1"/>
            </p:cNvSpPr>
            <p:nvPr/>
          </p:nvSpPr>
          <p:spPr bwMode="auto">
            <a:xfrm rot="3556391">
              <a:off x="3929" y="1566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>
              <a:off x="3834" y="1774"/>
              <a:ext cx="91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64"/>
            <p:cNvSpPr>
              <a:spLocks noChangeShapeType="1"/>
            </p:cNvSpPr>
            <p:nvPr/>
          </p:nvSpPr>
          <p:spPr bwMode="auto">
            <a:xfrm flipH="1">
              <a:off x="3743" y="1787"/>
              <a:ext cx="91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65"/>
            <p:cNvSpPr>
              <a:spLocks noChangeShapeType="1"/>
            </p:cNvSpPr>
            <p:nvPr/>
          </p:nvSpPr>
          <p:spPr bwMode="auto">
            <a:xfrm>
              <a:off x="4017" y="1696"/>
              <a:ext cx="91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" name="Group 66"/>
            <p:cNvGrpSpPr>
              <a:grpSpLocks/>
            </p:cNvGrpSpPr>
            <p:nvPr/>
          </p:nvGrpSpPr>
          <p:grpSpPr bwMode="auto">
            <a:xfrm>
              <a:off x="2959" y="687"/>
              <a:ext cx="1896" cy="1872"/>
              <a:chOff x="1512" y="1392"/>
              <a:chExt cx="1896" cy="1872"/>
            </a:xfrm>
          </p:grpSpPr>
          <p:sp>
            <p:nvSpPr>
              <p:cNvPr id="129" name="Oval 67"/>
              <p:cNvSpPr>
                <a:spLocks noChangeArrowheads="1"/>
              </p:cNvSpPr>
              <p:nvPr/>
            </p:nvSpPr>
            <p:spPr bwMode="auto">
              <a:xfrm>
                <a:off x="1716" y="1620"/>
                <a:ext cx="1488" cy="1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0" name="Oval 68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896" cy="18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131" name="Group 69"/>
              <p:cNvGrpSpPr>
                <a:grpSpLocks/>
              </p:cNvGrpSpPr>
              <p:nvPr/>
            </p:nvGrpSpPr>
            <p:grpSpPr bwMode="auto">
              <a:xfrm>
                <a:off x="2365" y="1513"/>
                <a:ext cx="192" cy="425"/>
                <a:chOff x="2365" y="1513"/>
                <a:chExt cx="192" cy="425"/>
              </a:xfrm>
            </p:grpSpPr>
            <p:sp>
              <p:nvSpPr>
                <p:cNvPr id="147" name="Rectangle 70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" name="Rectangle 71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2" name="Group 72"/>
              <p:cNvGrpSpPr>
                <a:grpSpLocks/>
              </p:cNvGrpSpPr>
              <p:nvPr/>
            </p:nvGrpSpPr>
            <p:grpSpPr bwMode="auto">
              <a:xfrm flipV="1">
                <a:off x="2370" y="2744"/>
                <a:ext cx="192" cy="425"/>
                <a:chOff x="2365" y="1513"/>
                <a:chExt cx="192" cy="425"/>
              </a:xfrm>
            </p:grpSpPr>
            <p:sp>
              <p:nvSpPr>
                <p:cNvPr id="145" name="Rectangle 73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" name="Rectangle 74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3" name="Group 75"/>
              <p:cNvGrpSpPr>
                <a:grpSpLocks/>
              </p:cNvGrpSpPr>
              <p:nvPr/>
            </p:nvGrpSpPr>
            <p:grpSpPr bwMode="auto">
              <a:xfrm rot="14350388" flipV="1">
                <a:off x="2883" y="1822"/>
                <a:ext cx="192" cy="425"/>
                <a:chOff x="2365" y="1513"/>
                <a:chExt cx="192" cy="425"/>
              </a:xfrm>
            </p:grpSpPr>
            <p:sp>
              <p:nvSpPr>
                <p:cNvPr id="143" name="Rectangle 76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" name="Rectangle 77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 rot="-3733195">
                <a:off x="1822" y="1817"/>
                <a:ext cx="192" cy="425"/>
                <a:chOff x="2365" y="1513"/>
                <a:chExt cx="192" cy="425"/>
              </a:xfrm>
            </p:grpSpPr>
            <p:sp>
              <p:nvSpPr>
                <p:cNvPr id="1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2" name="Rectangle 80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5" name="Group 81"/>
              <p:cNvGrpSpPr>
                <a:grpSpLocks/>
              </p:cNvGrpSpPr>
              <p:nvPr/>
            </p:nvGrpSpPr>
            <p:grpSpPr bwMode="auto">
              <a:xfrm rot="7249612">
                <a:off x="2901" y="2426"/>
                <a:ext cx="192" cy="425"/>
                <a:chOff x="2365" y="1513"/>
                <a:chExt cx="192" cy="425"/>
              </a:xfrm>
            </p:grpSpPr>
            <p:sp>
              <p:nvSpPr>
                <p:cNvPr id="139" name="Rectangle 82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" name="Rectangle 83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6" name="Group 84"/>
              <p:cNvGrpSpPr>
                <a:grpSpLocks/>
              </p:cNvGrpSpPr>
              <p:nvPr/>
            </p:nvGrpSpPr>
            <p:grpSpPr bwMode="auto">
              <a:xfrm rot="3733195" flipV="1">
                <a:off x="1814" y="2446"/>
                <a:ext cx="192" cy="425"/>
                <a:chOff x="2365" y="1513"/>
                <a:chExt cx="192" cy="425"/>
              </a:xfrm>
            </p:grpSpPr>
            <p:sp>
              <p:nvSpPr>
                <p:cNvPr id="137" name="Rectangle 85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8" name="Rectangle 86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8" name="Text Box 87"/>
            <p:cNvSpPr txBox="1">
              <a:spLocks noChangeArrowheads="1"/>
            </p:cNvSpPr>
            <p:nvPr/>
          </p:nvSpPr>
          <p:spPr bwMode="auto">
            <a:xfrm>
              <a:off x="3286" y="1774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19" name="Rectangle 88"/>
            <p:cNvSpPr>
              <a:spLocks noChangeArrowheads="1"/>
            </p:cNvSpPr>
            <p:nvPr/>
          </p:nvSpPr>
          <p:spPr bwMode="auto">
            <a:xfrm>
              <a:off x="3776" y="2035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A'</a:t>
              </a:r>
            </a:p>
          </p:txBody>
        </p:sp>
        <p:sp>
          <p:nvSpPr>
            <p:cNvPr id="120" name="Rectangle 89"/>
            <p:cNvSpPr>
              <a:spLocks noChangeArrowheads="1"/>
            </p:cNvSpPr>
            <p:nvPr/>
          </p:nvSpPr>
          <p:spPr bwMode="auto">
            <a:xfrm>
              <a:off x="4219" y="173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3280" y="1239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i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B'</a:t>
              </a:r>
            </a:p>
          </p:txBody>
        </p:sp>
        <p:sp>
          <p:nvSpPr>
            <p:cNvPr id="122" name="Rectangle 91"/>
            <p:cNvSpPr>
              <a:spLocks noChangeArrowheads="1"/>
            </p:cNvSpPr>
            <p:nvPr/>
          </p:nvSpPr>
          <p:spPr bwMode="auto">
            <a:xfrm>
              <a:off x="3789" y="93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23" name="Oval 92"/>
            <p:cNvSpPr>
              <a:spLocks noChangeArrowheads="1"/>
            </p:cNvSpPr>
            <p:nvPr/>
          </p:nvSpPr>
          <p:spPr bwMode="auto">
            <a:xfrm rot="3556391">
              <a:off x="3070" y="786"/>
              <a:ext cx="1710" cy="168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4" name="Rectangle 93"/>
            <p:cNvSpPr>
              <a:spLocks noChangeArrowheads="1"/>
            </p:cNvSpPr>
            <p:nvPr/>
          </p:nvSpPr>
          <p:spPr bwMode="auto">
            <a:xfrm rot="3556391">
              <a:off x="3173" y="2026"/>
              <a:ext cx="52" cy="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5" name="Rectangle 94"/>
            <p:cNvSpPr>
              <a:spLocks noChangeArrowheads="1"/>
            </p:cNvSpPr>
            <p:nvPr/>
          </p:nvSpPr>
          <p:spPr bwMode="auto">
            <a:xfrm rot="3556391">
              <a:off x="4600" y="1169"/>
              <a:ext cx="52" cy="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577" y="1122"/>
              <a:ext cx="79" cy="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7" name="Line 96"/>
            <p:cNvSpPr>
              <a:spLocks noChangeShapeType="1"/>
            </p:cNvSpPr>
            <p:nvPr/>
          </p:nvSpPr>
          <p:spPr bwMode="auto">
            <a:xfrm rot="3556391">
              <a:off x="3958" y="840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97"/>
            <p:cNvSpPr>
              <a:spLocks noChangeShapeType="1"/>
            </p:cNvSpPr>
            <p:nvPr/>
          </p:nvSpPr>
          <p:spPr bwMode="auto">
            <a:xfrm rot="3556391">
              <a:off x="3902" y="761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" name="右箭头 152"/>
          <p:cNvSpPr/>
          <p:nvPr/>
        </p:nvSpPr>
        <p:spPr>
          <a:xfrm>
            <a:off x="5884337" y="4310695"/>
            <a:ext cx="425524" cy="34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53083" y="4074837"/>
            <a:ext cx="2401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相通电</a:t>
            </a:r>
            <a:r>
              <a:rPr kumimoji="1" lang="zh-CN" altLang="en-US" dirty="0">
                <a:latin typeface="Times New Roman" pitchFamily="18" charset="0"/>
                <a:ea typeface="宋体" charset="-122"/>
              </a:rPr>
              <a:t>，继续按照顺时针方向，再旋转</a:t>
            </a:r>
            <a:r>
              <a:rPr kumimoji="1" lang="en-US" altLang="zh-CN" dirty="0">
                <a:latin typeface="Times New Roman" pitchFamily="18" charset="0"/>
                <a:ea typeface="宋体" charset="-122"/>
              </a:rPr>
              <a:t>30</a:t>
            </a: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</a:t>
            </a:r>
            <a:endParaRPr kumimoji="1" lang="en-US" altLang="zh-CN" dirty="0">
              <a:latin typeface="Times New Roman" pitchFamily="18" charset="0"/>
              <a:ea typeface="宋体" charset="-122"/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8" y="5122441"/>
            <a:ext cx="3486150" cy="1457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9374" y="5445224"/>
            <a:ext cx="287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A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相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36592" y="545303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或反转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2851" y="5959336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步距角</a:t>
            </a:r>
            <a:r>
              <a:rPr lang="el-GR" altLang="zh-CN" dirty="0" smtClean="0"/>
              <a:t>θ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=(360°/4)/3=30°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209651" y="6409325"/>
            <a:ext cx="81503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/>
              <a:t>三相步进电机可以按照三相单三拍、三相双三拍、三相单双六拍的方式工作。</a:t>
            </a:r>
          </a:p>
        </p:txBody>
      </p:sp>
    </p:spTree>
    <p:extLst>
      <p:ext uri="{BB962C8B-B14F-4D97-AF65-F5344CB8AC3E}">
        <p14:creationId xmlns:p14="http://schemas.microsoft.com/office/powerpoint/2010/main" val="5240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1" grpId="0"/>
      <p:bldP spid="102" grpId="0"/>
      <p:bldP spid="3" grpId="0" animBg="1"/>
      <p:bldP spid="153" grpId="0" animBg="1"/>
      <p:bldP spid="4" grpId="0"/>
      <p:bldP spid="5" grpId="0"/>
      <p:bldP spid="157" grpId="0"/>
      <p:bldP spid="6" grpId="0"/>
      <p:bldP spid="1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128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二、三相双三拍</a:t>
            </a:r>
          </a:p>
        </p:txBody>
      </p:sp>
      <p:sp>
        <p:nvSpPr>
          <p:cNvPr id="8" name="矩形 7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1" y="1339998"/>
            <a:ext cx="2490331" cy="24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2" y="1313810"/>
            <a:ext cx="2685653" cy="250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720" y="4068359"/>
            <a:ext cx="101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通电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89299" y="4068359"/>
            <a:ext cx="101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BC</a:t>
            </a:r>
            <a:r>
              <a:rPr lang="zh-CN" altLang="en-US" dirty="0" smtClean="0"/>
              <a:t>通电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103985" y="4068359"/>
            <a:ext cx="15841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200329" y="4023361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098864" y="4038402"/>
            <a:ext cx="101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通电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8585" y="5157192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与三相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单三</a:t>
            </a:r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拍的区别是每次通电是两相，其它相同</a:t>
            </a: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06044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3" grpId="0"/>
      <p:bldP spid="5" grpId="0" animBg="1"/>
      <p:bldP spid="6" grpId="0" animBg="1"/>
      <p:bldP spid="6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269" y="7080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三、三相单双六拍</a:t>
            </a:r>
          </a:p>
        </p:txBody>
      </p:sp>
      <p:sp>
        <p:nvSpPr>
          <p:cNvPr id="8" name="矩形 7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6200" y="1051994"/>
            <a:ext cx="8064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三相绕组的通电顺序为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latin typeface="宋体" charset="-122"/>
                <a:ea typeface="宋体" charset="-122"/>
              </a:rPr>
              <a:t>   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AB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BC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CA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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i="1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dirty="0"/>
              <a:t>共六拍。</a:t>
            </a:r>
            <a:endParaRPr lang="zh-CN" altLang="en-US"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4800" y="1640724"/>
            <a:ext cx="2451101" cy="2408086"/>
            <a:chOff x="625" y="661"/>
            <a:chExt cx="1896" cy="1872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625" y="661"/>
              <a:ext cx="1896" cy="1872"/>
              <a:chOff x="625" y="661"/>
              <a:chExt cx="1896" cy="1872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37" name="Oval 9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8" name="Oval 10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9" name="Group 11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5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0" name="Group 14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5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1" name="Group 17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5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2" name="Group 20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4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3" name="Group 23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4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4" name="Group 26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4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FF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A'</a:t>
                </a: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B'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C'</a:t>
                </a: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272" y="1317"/>
              <a:ext cx="574" cy="603"/>
              <a:chOff x="1272" y="1317"/>
              <a:chExt cx="574" cy="603"/>
            </a:xfrm>
          </p:grpSpPr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26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9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2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3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24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5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</p:grp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716" y="735"/>
              <a:ext cx="1710" cy="1717"/>
              <a:chOff x="716" y="735"/>
              <a:chExt cx="1710" cy="1717"/>
            </a:xfrm>
          </p:grpSpPr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716" y="744"/>
                <a:ext cx="1710" cy="1682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" name="Line 47"/>
              <p:cNvSpPr>
                <a:spLocks noChangeShapeType="1"/>
              </p:cNvSpPr>
              <p:nvPr/>
            </p:nvSpPr>
            <p:spPr bwMode="auto">
              <a:xfrm>
                <a:off x="1526" y="757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48"/>
              <p:cNvSpPr>
                <a:spLocks noChangeShapeType="1"/>
              </p:cNvSpPr>
              <p:nvPr/>
            </p:nvSpPr>
            <p:spPr bwMode="auto">
              <a:xfrm>
                <a:off x="1622" y="749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49"/>
              <p:cNvSpPr>
                <a:spLocks noChangeArrowheads="1"/>
              </p:cNvSpPr>
              <p:nvPr/>
            </p:nvSpPr>
            <p:spPr bwMode="auto">
              <a:xfrm>
                <a:off x="1539" y="2400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/>
            </p:nvSpPr>
            <p:spPr bwMode="auto">
              <a:xfrm>
                <a:off x="1531" y="735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>
                <a:off x="1526" y="1487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>
                <a:off x="1621" y="1492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85612" y="4221088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/>
              <a:t>A</a:t>
            </a:r>
            <a:r>
              <a:rPr kumimoji="1" lang="zh-CN" altLang="en-US" dirty="0"/>
              <a:t>相通电</a:t>
            </a:r>
            <a:r>
              <a:rPr kumimoji="1" lang="en-US" altLang="zh-CN" dirty="0"/>
              <a:t>:</a:t>
            </a:r>
            <a:endParaRPr kumimoji="1" lang="en-US" altLang="zh-CN" dirty="0">
              <a:latin typeface="宋体" charset="-122"/>
              <a:ea typeface="宋体" charset="-122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491880" y="4211796"/>
            <a:ext cx="1987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i="1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i="1" dirty="0"/>
              <a:t>B </a:t>
            </a:r>
            <a:r>
              <a:rPr kumimoji="1" lang="zh-CN" altLang="en-US" dirty="0"/>
              <a:t>相同时</a:t>
            </a:r>
            <a:r>
              <a:rPr kumimoji="1" lang="zh-CN" altLang="en-US" dirty="0" smtClean="0"/>
              <a:t>通电</a:t>
            </a:r>
            <a:endParaRPr kumimoji="1" lang="en-US" altLang="zh-CN" dirty="0"/>
          </a:p>
        </p:txBody>
      </p: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3193596" y="1553303"/>
            <a:ext cx="2573602" cy="2485887"/>
            <a:chOff x="1433" y="193"/>
            <a:chExt cx="1896" cy="1872"/>
          </a:xfrm>
        </p:grpSpPr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1433" y="193"/>
              <a:ext cx="1896" cy="1872"/>
              <a:chOff x="625" y="661"/>
              <a:chExt cx="1896" cy="1872"/>
            </a:xfrm>
          </p:grpSpPr>
          <p:grpSp>
            <p:nvGrpSpPr>
              <p:cNvPr id="81" name="Group 8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88" name="Oval 9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" name="Oval 10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90" name="Group 11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0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1" name="Group 14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0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2" name="Group 17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3" name="Group 20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0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4" name="Group 23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9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5" name="Group 26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9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82" name="Text Box 29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FF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3" name="Rectangle 30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A'</a:t>
                </a:r>
              </a:p>
            </p:txBody>
          </p:sp>
          <p:sp>
            <p:nvSpPr>
              <p:cNvPr id="84" name="Rectangle 31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85" name="Rectangle 32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i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B'</a:t>
                </a:r>
              </a:p>
            </p:txBody>
          </p:sp>
          <p:sp>
            <p:nvSpPr>
              <p:cNvPr id="86" name="Rectangle 33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C'</a:t>
                </a:r>
              </a:p>
            </p:txBody>
          </p:sp>
          <p:sp>
            <p:nvSpPr>
              <p:cNvPr id="87" name="Rectangle 34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i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grpSp>
          <p:nvGrpSpPr>
            <p:cNvPr id="61" name="Group 35"/>
            <p:cNvGrpSpPr>
              <a:grpSpLocks/>
            </p:cNvGrpSpPr>
            <p:nvPr/>
          </p:nvGrpSpPr>
          <p:grpSpPr bwMode="auto">
            <a:xfrm rot="1148588">
              <a:off x="2080" y="849"/>
              <a:ext cx="574" cy="603"/>
              <a:chOff x="1272" y="1317"/>
              <a:chExt cx="574" cy="603"/>
            </a:xfrm>
          </p:grpSpPr>
          <p:grpSp>
            <p:nvGrpSpPr>
              <p:cNvPr id="72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77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kumimoji="1"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</p:grpSp>
        <p:sp>
          <p:nvSpPr>
            <p:cNvPr id="62" name="Arc 45"/>
            <p:cNvSpPr>
              <a:spLocks/>
            </p:cNvSpPr>
            <p:nvPr/>
          </p:nvSpPr>
          <p:spPr bwMode="auto">
            <a:xfrm>
              <a:off x="1655" y="283"/>
              <a:ext cx="740" cy="845"/>
            </a:xfrm>
            <a:custGeom>
              <a:avLst/>
              <a:gdLst>
                <a:gd name="T0" fmla="*/ 0 w 19909"/>
                <a:gd name="T1" fmla="*/ 0 h 21600"/>
                <a:gd name="T2" fmla="*/ 0 w 19909"/>
                <a:gd name="T3" fmla="*/ 0 h 21600"/>
                <a:gd name="T4" fmla="*/ 0 w 19909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09"/>
                <a:gd name="T10" fmla="*/ 0 h 21600"/>
                <a:gd name="T11" fmla="*/ 19909 w 199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9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</a:path>
                <a:path w="19909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  <a:lnTo>
                    <a:pt x="18528" y="21600"/>
                  </a:lnTo>
                  <a:lnTo>
                    <a:pt x="0" y="10497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rc 46"/>
            <p:cNvSpPr>
              <a:spLocks/>
            </p:cNvSpPr>
            <p:nvPr/>
          </p:nvSpPr>
          <p:spPr bwMode="auto">
            <a:xfrm>
              <a:off x="2249" y="1029"/>
              <a:ext cx="521" cy="740"/>
            </a:xfrm>
            <a:custGeom>
              <a:avLst/>
              <a:gdLst>
                <a:gd name="T0" fmla="*/ 0 w 13988"/>
                <a:gd name="T1" fmla="*/ 0 h 20053"/>
                <a:gd name="T2" fmla="*/ 0 w 13988"/>
                <a:gd name="T3" fmla="*/ 0 h 20053"/>
                <a:gd name="T4" fmla="*/ 0 w 13988"/>
                <a:gd name="T5" fmla="*/ 0 h 20053"/>
                <a:gd name="T6" fmla="*/ 0 60000 65536"/>
                <a:gd name="T7" fmla="*/ 0 60000 65536"/>
                <a:gd name="T8" fmla="*/ 0 60000 65536"/>
                <a:gd name="T9" fmla="*/ 0 w 13988"/>
                <a:gd name="T10" fmla="*/ 0 h 20053"/>
                <a:gd name="T11" fmla="*/ 13988 w 13988"/>
                <a:gd name="T12" fmla="*/ 20053 h 20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lnTo>
                    <a:pt x="0" y="3594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47"/>
            <p:cNvSpPr>
              <a:spLocks noChangeShapeType="1"/>
            </p:cNvSpPr>
            <p:nvPr/>
          </p:nvSpPr>
          <p:spPr bwMode="auto">
            <a:xfrm>
              <a:off x="1644" y="744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48"/>
            <p:cNvSpPr>
              <a:spLocks noChangeShapeType="1"/>
            </p:cNvSpPr>
            <p:nvPr/>
          </p:nvSpPr>
          <p:spPr bwMode="auto">
            <a:xfrm>
              <a:off x="2376" y="264"/>
              <a:ext cx="60" cy="76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rc 49"/>
            <p:cNvSpPr>
              <a:spLocks/>
            </p:cNvSpPr>
            <p:nvPr/>
          </p:nvSpPr>
          <p:spPr bwMode="auto">
            <a:xfrm flipH="1" flipV="1">
              <a:off x="2363" y="1147"/>
              <a:ext cx="721" cy="797"/>
            </a:xfrm>
            <a:custGeom>
              <a:avLst/>
              <a:gdLst>
                <a:gd name="T0" fmla="*/ 0 w 19394"/>
                <a:gd name="T1" fmla="*/ 0 h 21600"/>
                <a:gd name="T2" fmla="*/ 0 w 19394"/>
                <a:gd name="T3" fmla="*/ 0 h 21600"/>
                <a:gd name="T4" fmla="*/ 0 w 19394"/>
                <a:gd name="T5" fmla="*/ 0 h 21600"/>
                <a:gd name="T6" fmla="*/ 0 60000 65536"/>
                <a:gd name="T7" fmla="*/ 0 60000 65536"/>
                <a:gd name="T8" fmla="*/ 0 60000 65536"/>
                <a:gd name="T9" fmla="*/ 0 w 19394"/>
                <a:gd name="T10" fmla="*/ 0 h 21600"/>
                <a:gd name="T11" fmla="*/ 19394 w 193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94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</a:path>
                <a:path w="19394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  <a:lnTo>
                    <a:pt x="18528" y="21600"/>
                  </a:lnTo>
                  <a:lnTo>
                    <a:pt x="0" y="10497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Arc 50"/>
            <p:cNvSpPr>
              <a:spLocks/>
            </p:cNvSpPr>
            <p:nvPr/>
          </p:nvSpPr>
          <p:spPr bwMode="auto">
            <a:xfrm flipH="1" flipV="1">
              <a:off x="1980" y="540"/>
              <a:ext cx="521" cy="740"/>
            </a:xfrm>
            <a:custGeom>
              <a:avLst/>
              <a:gdLst>
                <a:gd name="T0" fmla="*/ 0 w 13988"/>
                <a:gd name="T1" fmla="*/ 0 h 20053"/>
                <a:gd name="T2" fmla="*/ 0 w 13988"/>
                <a:gd name="T3" fmla="*/ 0 h 20053"/>
                <a:gd name="T4" fmla="*/ 0 w 13988"/>
                <a:gd name="T5" fmla="*/ 0 h 20053"/>
                <a:gd name="T6" fmla="*/ 0 60000 65536"/>
                <a:gd name="T7" fmla="*/ 0 60000 65536"/>
                <a:gd name="T8" fmla="*/ 0 60000 65536"/>
                <a:gd name="T9" fmla="*/ 0 w 13988"/>
                <a:gd name="T10" fmla="*/ 0 h 20053"/>
                <a:gd name="T11" fmla="*/ 13988 w 13988"/>
                <a:gd name="T12" fmla="*/ 20053 h 20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lnTo>
                    <a:pt x="0" y="3594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51"/>
            <p:cNvSpPr>
              <a:spLocks noChangeShapeType="1"/>
            </p:cNvSpPr>
            <p:nvPr/>
          </p:nvSpPr>
          <p:spPr bwMode="auto">
            <a:xfrm flipH="1" flipV="1">
              <a:off x="2458" y="1121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 flipH="1" flipV="1">
              <a:off x="2302" y="1241"/>
              <a:ext cx="84" cy="72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3"/>
            <p:cNvSpPr>
              <a:spLocks noChangeShapeType="1"/>
            </p:cNvSpPr>
            <p:nvPr/>
          </p:nvSpPr>
          <p:spPr bwMode="auto">
            <a:xfrm flipH="1">
              <a:off x="2316" y="1044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54"/>
            <p:cNvSpPr>
              <a:spLocks noChangeShapeType="1"/>
            </p:cNvSpPr>
            <p:nvPr/>
          </p:nvSpPr>
          <p:spPr bwMode="auto">
            <a:xfrm flipH="1">
              <a:off x="2352" y="1164"/>
              <a:ext cx="84" cy="6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77568" y="5627131"/>
            <a:ext cx="84436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Times New Roman" pitchFamily="18" charset="0"/>
              </a:rPr>
              <a:t>以上三种工作方式，三相双三拍和三相单双六拍较三相单三拍稳定，因此较常采用。</a:t>
            </a:r>
          </a:p>
        </p:txBody>
      </p:sp>
      <p:sp>
        <p:nvSpPr>
          <p:cNvPr id="6" name="矩形 5"/>
          <p:cNvSpPr/>
          <p:nvPr/>
        </p:nvSpPr>
        <p:spPr>
          <a:xfrm>
            <a:off x="1327987" y="5301208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步距角</a:t>
            </a:r>
            <a:r>
              <a:rPr lang="el-GR" altLang="zh-CN" dirty="0"/>
              <a:t>θ</a:t>
            </a:r>
            <a:r>
              <a:rPr lang="en-US" altLang="zh-CN" baseline="-25000" dirty="0"/>
              <a:t>b</a:t>
            </a:r>
            <a:r>
              <a:rPr lang="en-US" altLang="zh-CN" dirty="0"/>
              <a:t>=(360°/4</a:t>
            </a:r>
            <a:r>
              <a:rPr lang="en-US" altLang="zh-CN" dirty="0" smtClean="0"/>
              <a:t>)/6=15°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196900" y="4152179"/>
            <a:ext cx="1018706" cy="4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右箭头 107"/>
          <p:cNvSpPr/>
          <p:nvPr/>
        </p:nvSpPr>
        <p:spPr>
          <a:xfrm>
            <a:off x="5703660" y="4152178"/>
            <a:ext cx="956572" cy="4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60232" y="42117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相通电</a:t>
            </a:r>
            <a:endParaRPr lang="zh-CN" altLang="en-US" dirty="0"/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1494824" y="6137771"/>
            <a:ext cx="48244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错齿是使步进电机旋转的根本原因</a:t>
            </a:r>
          </a:p>
        </p:txBody>
      </p:sp>
    </p:spTree>
    <p:extLst>
      <p:ext uri="{BB962C8B-B14F-4D97-AF65-F5344CB8AC3E}">
        <p14:creationId xmlns:p14="http://schemas.microsoft.com/office/powerpoint/2010/main" val="18483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  <p:bldP spid="5" grpId="0"/>
      <p:bldP spid="6" grpId="0"/>
      <p:bldP spid="9" grpId="0" animBg="1"/>
      <p:bldP spid="108" grpId="0" animBg="1"/>
      <p:bldP spid="109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35" y="2636912"/>
            <a:ext cx="4986285" cy="46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15" y="3739950"/>
            <a:ext cx="4941686" cy="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23" y="2148509"/>
            <a:ext cx="4868763" cy="42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01" y="3232183"/>
            <a:ext cx="2559956" cy="23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35" y="969722"/>
            <a:ext cx="3712244" cy="23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5" y="5733256"/>
            <a:ext cx="4536505" cy="45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0" y="1089472"/>
            <a:ext cx="3445377" cy="371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13" y="1677194"/>
            <a:ext cx="22322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9" y="4293096"/>
            <a:ext cx="32385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26" y="4653136"/>
            <a:ext cx="218565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2511"/>
            <a:ext cx="1856122" cy="51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18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6" y="6404819"/>
            <a:ext cx="1990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5" y="2975819"/>
            <a:ext cx="60960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09" y="6423869"/>
            <a:ext cx="15525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6242894"/>
            <a:ext cx="4141169" cy="4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3" y="692696"/>
            <a:ext cx="87166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78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260648"/>
            <a:ext cx="820891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1600" dirty="0">
                <a:latin typeface="Times New Roman" pitchFamily="18" charset="0"/>
                <a:ea typeface="楷体_GB2312" pitchFamily="49" charset="-122"/>
              </a:rPr>
              <a:t>原理</a:t>
            </a:r>
            <a:r>
              <a:rPr kumimoji="1" lang="zh-CN" altLang="en-US" sz="1600" dirty="0" smtClean="0">
                <a:latin typeface="Times New Roman" pitchFamily="18" charset="0"/>
                <a:ea typeface="楷体_GB2312" pitchFamily="49" charset="-122"/>
              </a:rPr>
              <a:t>：步进电机</a:t>
            </a:r>
            <a:r>
              <a:rPr kumimoji="1" lang="zh-CN" altLang="en-US" sz="1600" dirty="0">
                <a:latin typeface="Times New Roman" pitchFamily="18" charset="0"/>
                <a:ea typeface="楷体_GB2312" pitchFamily="49" charset="-122"/>
              </a:rPr>
              <a:t>是将</a:t>
            </a:r>
            <a:r>
              <a:rPr kumimoji="1" lang="zh-CN" altLang="en-US" sz="1600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脉冲信号</a:t>
            </a:r>
            <a:r>
              <a:rPr kumimoji="1" lang="zh-CN" altLang="en-US" sz="1600" dirty="0">
                <a:latin typeface="Times New Roman" pitchFamily="18" charset="0"/>
                <a:ea typeface="楷体_GB2312" pitchFamily="49" charset="-122"/>
              </a:rPr>
              <a:t>转换成</a:t>
            </a:r>
            <a:r>
              <a:rPr kumimoji="1" lang="zh-CN" altLang="en-US" sz="1600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线位移或角位移</a:t>
            </a:r>
            <a:r>
              <a:rPr kumimoji="1" lang="zh-CN" altLang="en-US" sz="1600" dirty="0">
                <a:latin typeface="Times New Roman" pitchFamily="18" charset="0"/>
                <a:ea typeface="楷体_GB2312" pitchFamily="49" charset="-122"/>
              </a:rPr>
              <a:t>的电机。每来一个电脉冲，电机转动一个角度，带动机械移动一小段距离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dirty="0">
                <a:latin typeface="Times New Roman" pitchFamily="18" charset="0"/>
              </a:rPr>
              <a:t>                                                    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052736"/>
            <a:ext cx="5915025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特点：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来一个脉冲，转一个步距角。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控制脉冲频率，可控制电机转速。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改变脉冲顺序，改变转动方向。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(4)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角位移量或线位移量与电脉冲数成正比。</a:t>
            </a: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89016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    步进电机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系统广泛用于数字控制系统，如数控机床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家庭、办公室自动化等领域。在小功率、适于位置开环控制的场合因其简单、低成本而具有优势。</a:t>
            </a:r>
          </a:p>
        </p:txBody>
      </p:sp>
      <p:sp>
        <p:nvSpPr>
          <p:cNvPr id="7" name="矩形 6"/>
          <p:cNvSpPr/>
          <p:nvPr/>
        </p:nvSpPr>
        <p:spPr>
          <a:xfrm>
            <a:off x="219970" y="4221088"/>
            <a:ext cx="845624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脉冲控制，适用于数字化计算机控制。脉冲</a:t>
            </a:r>
            <a:r>
              <a:rPr lang="en-US" altLang="zh-CN" b="1" dirty="0">
                <a:ea typeface="楷体_GB2312" pitchFamily="49" charset="-122"/>
              </a:rPr>
              <a:t>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位移，脉冲频率</a:t>
            </a:r>
            <a:r>
              <a:rPr lang="en-US" altLang="zh-CN" b="1" dirty="0">
                <a:ea typeface="楷体_GB2312" pitchFamily="49" charset="-122"/>
              </a:rPr>
              <a:t>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转速。</a:t>
            </a:r>
          </a:p>
          <a:p>
            <a:pPr lvl="1" algn="just">
              <a:lnSpc>
                <a:spcPct val="165000"/>
              </a:lnSpc>
              <a:spcBef>
                <a:spcPct val="45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不用电刷和换向器，结构简单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坚固耐用，免维护。</a:t>
            </a:r>
          </a:p>
          <a:p>
            <a:pPr lvl="1" algn="just">
              <a:lnSpc>
                <a:spcPct val="165000"/>
              </a:lnSpc>
              <a:spcBef>
                <a:spcPct val="45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无累积定位误差；</a:t>
            </a:r>
          </a:p>
          <a:p>
            <a:pPr lvl="1" algn="just">
              <a:lnSpc>
                <a:spcPct val="165000"/>
              </a:lnSpc>
              <a:spcBef>
                <a:spcPct val="45000"/>
              </a:spcBef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控制原理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和控制方法简单，构成低成本的开环位置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速率伺服系统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7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200" y="708025"/>
            <a:ext cx="9361040" cy="279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固定步长（步距角）的增量式运动；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效率低；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需要专用驱动器；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功率小，不宜驱动大的机械装置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惯量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阻力矩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响应速度低；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定位有误差，只适于中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低精度要求的位置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速度伺服；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在某些运行范围内发生振荡。</a:t>
            </a:r>
          </a:p>
        </p:txBody>
      </p:sp>
      <p:sp>
        <p:nvSpPr>
          <p:cNvPr id="8" name="矩形 7"/>
          <p:cNvSpPr/>
          <p:nvPr/>
        </p:nvSpPr>
        <p:spPr>
          <a:xfrm>
            <a:off x="2065306" y="184805"/>
            <a:ext cx="581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charset="-122"/>
              </a:rPr>
              <a:t>1</a:t>
            </a:r>
            <a:r>
              <a:rPr kumimoji="1" lang="zh-CN" altLang="en-US" sz="2800" dirty="0">
                <a:latin typeface="宋体" charset="-122"/>
              </a:rPr>
              <a:t>、步进电动机</a:t>
            </a:r>
            <a:r>
              <a:rPr kumimoji="1" lang="zh-CN" altLang="en-US" sz="2800" dirty="0">
                <a:latin typeface="Times New Roman" pitchFamily="18" charset="0"/>
              </a:rPr>
              <a:t>工作原理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51520" y="3521768"/>
            <a:ext cx="819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步进电动机多用于数字式计算机的外部设备，以及打印机、绘图机和磁盘等装置</a:t>
            </a:r>
            <a:r>
              <a:rPr lang="zh-CN" altLang="en-US" sz="2800" dirty="0">
                <a:solidFill>
                  <a:prstClr val="black"/>
                </a:solidFill>
              </a:rPr>
              <a:t>。 </a:t>
            </a:r>
            <a:endParaRPr lang="zh-CN" altLang="en-US" dirty="0"/>
          </a:p>
        </p:txBody>
      </p:sp>
      <p:pic>
        <p:nvPicPr>
          <p:cNvPr id="10" name="Picture 5" descr="ANd9GcQZIcnr34Onc6wa68aRd3juc1rqtdtYsagTJRYMOOdGSF0ODVS3w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t="14266" r="2558"/>
          <a:stretch/>
        </p:blipFill>
        <p:spPr bwMode="auto">
          <a:xfrm>
            <a:off x="238473" y="4022593"/>
            <a:ext cx="4828666" cy="274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5" b="16879"/>
          <a:stretch/>
        </p:blipFill>
        <p:spPr bwMode="auto">
          <a:xfrm>
            <a:off x="5067139" y="4252408"/>
            <a:ext cx="3506461" cy="228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0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1650</Words>
  <Application>Microsoft Office PowerPoint</Application>
  <PresentationFormat>全屏显示(4:3)</PresentationFormat>
  <Paragraphs>221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公式</vt:lpstr>
      <vt:lpstr>Equation</vt:lpstr>
      <vt:lpstr>自动控制实践15  步进电机（stepping motor）原理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永磁式步进电机结构</vt:lpstr>
      <vt:lpstr>混合式步进电机结构</vt:lpstr>
      <vt:lpstr>混合式步进电机结构</vt:lpstr>
      <vt:lpstr>混合式步进电机结构</vt:lpstr>
      <vt:lpstr>混合式步进电机结构</vt:lpstr>
      <vt:lpstr>混合式步进电机结构</vt:lpstr>
      <vt:lpstr>PowerPoint 演示文稿</vt:lpstr>
      <vt:lpstr>PowerPoint 演示文稿</vt:lpstr>
      <vt:lpstr>步进电机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自动控制元件-绪论</dc:title>
  <dc:creator>Administrator</dc:creator>
  <cp:lastModifiedBy>ZMR</cp:lastModifiedBy>
  <cp:revision>169</cp:revision>
  <dcterms:created xsi:type="dcterms:W3CDTF">2018-02-26T02:01:43Z</dcterms:created>
  <dcterms:modified xsi:type="dcterms:W3CDTF">2019-11-18T09:19:10Z</dcterms:modified>
</cp:coreProperties>
</file>