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handoutMasterIdLst>
    <p:handoutMasterId r:id="rId32"/>
  </p:handoutMasterIdLst>
  <p:sldIdLst>
    <p:sldId id="315" r:id="rId2"/>
    <p:sldId id="313" r:id="rId3"/>
    <p:sldId id="316" r:id="rId4"/>
    <p:sldId id="317" r:id="rId5"/>
    <p:sldId id="318" r:id="rId6"/>
    <p:sldId id="319" r:id="rId7"/>
    <p:sldId id="320" r:id="rId8"/>
    <p:sldId id="321" r:id="rId9"/>
    <p:sldId id="335" r:id="rId10"/>
    <p:sldId id="343" r:id="rId11"/>
    <p:sldId id="336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9" r:id="rId22"/>
    <p:sldId id="340" r:id="rId23"/>
    <p:sldId id="344" r:id="rId24"/>
    <p:sldId id="341" r:id="rId25"/>
    <p:sldId id="331" r:id="rId26"/>
    <p:sldId id="337" r:id="rId27"/>
    <p:sldId id="338" r:id="rId28"/>
    <p:sldId id="345" r:id="rId29"/>
    <p:sldId id="332" r:id="rId30"/>
    <p:sldId id="298" r:id="rId31"/>
  </p:sldIdLst>
  <p:sldSz cx="9144000" cy="6858000" type="screen4x3"/>
  <p:notesSz cx="6858000" cy="994568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1" autoAdjust="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85AF3-3AD3-49A6-85D4-8C6BF0E5D483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07872-2E06-4F17-ADDE-47682B1C65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870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1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gif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60.png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59.wmf"/><Relationship Id="rId4" Type="http://schemas.openxmlformats.org/officeDocument/2006/relationships/image" Target="../media/image61.png"/><Relationship Id="rId9" Type="http://schemas.openxmlformats.org/officeDocument/2006/relationships/oleObject" Target="../embeddings/oleObject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AutoShape 7" descr="2Q=="/>
          <p:cNvSpPr>
            <a:spLocks noChangeAspect="1" noChangeArrowheads="1"/>
          </p:cNvSpPr>
          <p:nvPr/>
        </p:nvSpPr>
        <p:spPr bwMode="auto">
          <a:xfrm>
            <a:off x="76200" y="46038"/>
            <a:ext cx="1733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2" name="AutoShape 9" descr="2Q=="/>
          <p:cNvSpPr>
            <a:spLocks noChangeAspect="1" noChangeArrowheads="1"/>
          </p:cNvSpPr>
          <p:nvPr/>
        </p:nvSpPr>
        <p:spPr bwMode="auto">
          <a:xfrm>
            <a:off x="76200" y="46038"/>
            <a:ext cx="1733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3" name="AutoShape 11" descr="2Q=="/>
          <p:cNvSpPr>
            <a:spLocks noChangeAspect="1" noChangeArrowheads="1"/>
          </p:cNvSpPr>
          <p:nvPr/>
        </p:nvSpPr>
        <p:spPr bwMode="auto">
          <a:xfrm>
            <a:off x="76200" y="46038"/>
            <a:ext cx="1733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4" name="AutoShape 13" descr="2Q=="/>
          <p:cNvSpPr>
            <a:spLocks noChangeAspect="1" noChangeArrowheads="1"/>
          </p:cNvSpPr>
          <p:nvPr/>
        </p:nvSpPr>
        <p:spPr bwMode="auto">
          <a:xfrm>
            <a:off x="76200" y="46038"/>
            <a:ext cx="1733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自动控制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实践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/>
            </a:r>
            <a:br>
              <a:rPr lang="en-US" altLang="zh-CN" b="1" dirty="0"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步进电机</a:t>
            </a:r>
            <a:r>
              <a:rPr lang="zh-CN" altLang="en-US" sz="4000" dirty="0"/>
              <a:t>（</a:t>
            </a:r>
            <a:r>
              <a:rPr lang="en-US" altLang="zh-CN" sz="3200" dirty="0"/>
              <a:t>stepping motor</a:t>
            </a:r>
            <a:r>
              <a:rPr lang="zh-CN" altLang="en-US" sz="4000" dirty="0" smtClean="0"/>
              <a:t>）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运行特性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286000" y="2233288"/>
            <a:ext cx="6174432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spcBef>
                <a:spcPct val="20000"/>
              </a:spcBef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、步进电机</a:t>
            </a:r>
            <a:r>
              <a:rPr lang="zh-CN" altLang="en-US" sz="2400" dirty="0"/>
              <a:t>的运行特性</a:t>
            </a:r>
          </a:p>
          <a:p>
            <a:pPr marL="457200" indent="-457200">
              <a:lnSpc>
                <a:spcPct val="200000"/>
              </a:lnSpc>
              <a:spcBef>
                <a:spcPct val="20000"/>
              </a:spcBef>
            </a:pPr>
            <a:r>
              <a:rPr lang="en-US" altLang="zh-CN" sz="2400" dirty="0" smtClean="0"/>
              <a:t>2</a:t>
            </a:r>
            <a:r>
              <a:rPr lang="zh-CN" altLang="en-US" sz="2400" smtClean="0"/>
              <a:t>、步进电机应用与产品</a:t>
            </a:r>
            <a:r>
              <a:rPr lang="zh-CN" altLang="en-US" sz="2400" dirty="0"/>
              <a:t>简介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0837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ChangeArrowheads="1"/>
          </p:cNvSpPr>
          <p:nvPr/>
        </p:nvSpPr>
        <p:spPr bwMode="auto">
          <a:xfrm>
            <a:off x="539750" y="1123950"/>
            <a:ext cx="2178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BD0524"/>
                </a:solidFill>
              </a:rPr>
              <a:t>1. </a:t>
            </a:r>
            <a:r>
              <a:rPr kumimoji="1" lang="zh-CN" altLang="en-US" b="1">
                <a:solidFill>
                  <a:srgbClr val="BD0524"/>
                </a:solidFill>
              </a:rPr>
              <a:t>脉冲分配器</a:t>
            </a:r>
          </a:p>
        </p:txBody>
      </p:sp>
      <p:sp>
        <p:nvSpPr>
          <p:cNvPr id="878595" name="Rectangle 3"/>
          <p:cNvSpPr>
            <a:spLocks noChangeArrowheads="1"/>
          </p:cNvSpPr>
          <p:nvPr/>
        </p:nvSpPr>
        <p:spPr bwMode="auto">
          <a:xfrm>
            <a:off x="539750" y="1693863"/>
            <a:ext cx="4114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1" hangingPunct="1"/>
            <a:r>
              <a:rPr kumimoji="1" lang="zh-CN" altLang="en-US" b="1"/>
              <a:t>  当方向电平为低时，脉冲分配器的输出按</a:t>
            </a:r>
            <a:r>
              <a:rPr kumimoji="1" lang="en-US" altLang="zh-CN" b="1"/>
              <a:t>A-B-C</a:t>
            </a:r>
            <a:r>
              <a:rPr kumimoji="1" lang="zh-CN" altLang="en-US" b="1"/>
              <a:t>的顺序循环产生脉冲。</a:t>
            </a:r>
          </a:p>
        </p:txBody>
      </p:sp>
      <p:graphicFrame>
        <p:nvGraphicFramePr>
          <p:cNvPr id="878596" name="Object 4"/>
          <p:cNvGraphicFramePr>
            <a:graphicFrameLocks noChangeAspect="1"/>
          </p:cNvGraphicFramePr>
          <p:nvPr/>
        </p:nvGraphicFramePr>
        <p:xfrm>
          <a:off x="1476375" y="2994025"/>
          <a:ext cx="252095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r:id="rId3" imgW="1867680" imgH="1560960" progId="">
                  <p:embed/>
                </p:oleObj>
              </mc:Choice>
              <mc:Fallback>
                <p:oleObj r:id="rId3" imgW="1867680" imgH="15609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994025"/>
                        <a:ext cx="252095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A7CCD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9797B7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8597" name="Rectangle 5"/>
          <p:cNvSpPr>
            <a:spLocks noChangeArrowheads="1"/>
          </p:cNvSpPr>
          <p:nvPr/>
        </p:nvSpPr>
        <p:spPr bwMode="auto">
          <a:xfrm>
            <a:off x="4776788" y="1668463"/>
            <a:ext cx="40386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1" hangingPunct="1"/>
            <a:r>
              <a:rPr kumimoji="1" lang="zh-CN" altLang="en-US" b="1"/>
              <a:t>    当方向电平为高时，脉冲分配器的输出按</a:t>
            </a:r>
            <a:r>
              <a:rPr kumimoji="1" lang="en-US" altLang="zh-CN" b="1"/>
              <a:t>A-C-B</a:t>
            </a:r>
            <a:r>
              <a:rPr kumimoji="1" lang="zh-CN" altLang="en-US" b="1"/>
              <a:t>的顺序循环产生脉冲。</a:t>
            </a:r>
            <a:r>
              <a:rPr kumimoji="1" lang="zh-CN" altLang="en-US" sz="1100">
                <a:latin typeface="Times New Roman" pitchFamily="18" charset="0"/>
                <a:ea typeface="宋体" charset="-122"/>
              </a:rPr>
              <a:t> </a:t>
            </a:r>
            <a:endParaRPr kumimoji="1" lang="zh-CN" altLang="en-US">
              <a:latin typeface="Times New Roman" pitchFamily="18" charset="0"/>
              <a:ea typeface="宋体" charset="-122"/>
            </a:endParaRPr>
          </a:p>
        </p:txBody>
      </p:sp>
      <p:graphicFrame>
        <p:nvGraphicFramePr>
          <p:cNvPr id="878598" name="Object 6"/>
          <p:cNvGraphicFramePr>
            <a:graphicFrameLocks noChangeAspect="1"/>
          </p:cNvGraphicFramePr>
          <p:nvPr/>
        </p:nvGraphicFramePr>
        <p:xfrm>
          <a:off x="5219700" y="2924175"/>
          <a:ext cx="254952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r:id="rId5" imgW="1874520" imgH="1568520" progId="">
                  <p:embed/>
                </p:oleObj>
              </mc:Choice>
              <mc:Fallback>
                <p:oleObj r:id="rId5" imgW="1874520" imgH="15685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2924175"/>
                        <a:ext cx="2549525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A7CCD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9797B7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8599" name="Rectangle 7"/>
          <p:cNvSpPr>
            <a:spLocks noChangeArrowheads="1"/>
          </p:cNvSpPr>
          <p:nvPr/>
        </p:nvSpPr>
        <p:spPr bwMode="auto">
          <a:xfrm>
            <a:off x="-252413" y="5013325"/>
            <a:ext cx="367347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/>
          <a:p>
            <a:pPr eaLnBrk="1" hangingPunct="1"/>
            <a:r>
              <a:rPr kumimoji="1" lang="zh-CN" altLang="en-US" b="1">
                <a:solidFill>
                  <a:srgbClr val="BD0524"/>
                </a:solidFill>
              </a:rPr>
              <a:t>      </a:t>
            </a:r>
            <a:r>
              <a:rPr kumimoji="1" lang="en-US" altLang="zh-CN" b="1">
                <a:solidFill>
                  <a:srgbClr val="BD0524"/>
                </a:solidFill>
              </a:rPr>
              <a:t>2.</a:t>
            </a:r>
            <a:r>
              <a:rPr kumimoji="1" lang="zh-CN" altLang="en-US" b="1">
                <a:solidFill>
                  <a:srgbClr val="000000"/>
                </a:solidFill>
              </a:rPr>
              <a:t>功率放大器</a:t>
            </a:r>
            <a:r>
              <a:rPr kumimoji="1" lang="zh-CN" altLang="en-US" b="1"/>
              <a:t> </a:t>
            </a:r>
          </a:p>
        </p:txBody>
      </p:sp>
      <p:sp>
        <p:nvSpPr>
          <p:cNvPr id="878600" name="Rectangle 8"/>
          <p:cNvSpPr>
            <a:spLocks noChangeArrowheads="1"/>
          </p:cNvSpPr>
          <p:nvPr/>
        </p:nvSpPr>
        <p:spPr bwMode="auto">
          <a:xfrm>
            <a:off x="684213" y="5470525"/>
            <a:ext cx="8353425" cy="91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zh-CN" altLang="en-US" b="1"/>
              <a:t>    将脉冲分配器的输出信号进行电流放大后给电动机的定子绕组供电，使电动机的转子产生输出转矩。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2266950" y="404813"/>
            <a:ext cx="50403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1.</a:t>
            </a:r>
            <a:r>
              <a:rPr kumimoji="1" lang="zh-CN" altLang="en-US" sz="2800" b="1">
                <a:latin typeface="Times New Roman" pitchFamily="18" charset="0"/>
              </a:rPr>
              <a:t>步进电机的驱动电路</a:t>
            </a:r>
          </a:p>
        </p:txBody>
      </p:sp>
    </p:spTree>
    <p:extLst>
      <p:ext uri="{BB962C8B-B14F-4D97-AF65-F5344CB8AC3E}">
        <p14:creationId xmlns:p14="http://schemas.microsoft.com/office/powerpoint/2010/main" val="194987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8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8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8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8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8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8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78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78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8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78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78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78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78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78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8594" grpId="0" autoUpdateAnimBg="0"/>
      <p:bldP spid="878595" grpId="0" autoUpdateAnimBg="0"/>
      <p:bldP spid="878597" grpId="0" autoUpdateAnimBg="0"/>
      <p:bldP spid="878599" grpId="0" autoUpdateAnimBg="0"/>
      <p:bldP spid="87860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7972425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2699792" y="620688"/>
            <a:ext cx="3438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b="1" dirty="0">
                <a:latin typeface="Times New Roman" pitchFamily="18" charset="0"/>
                <a:ea typeface="楷体_GB2312" pitchFamily="49" charset="-122"/>
              </a:rPr>
              <a:t>单片机控制三相步进电机原理图</a:t>
            </a:r>
          </a:p>
        </p:txBody>
      </p:sp>
    </p:spTree>
    <p:extLst>
      <p:ext uri="{BB962C8B-B14F-4D97-AF65-F5344CB8AC3E}">
        <p14:creationId xmlns:p14="http://schemas.microsoft.com/office/powerpoint/2010/main" val="311607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93386"/>
            <a:ext cx="8029575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8386" y="33265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步进电机驱动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931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00" y="5396"/>
            <a:ext cx="8715375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045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60"/>
            <a:ext cx="414337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2410285"/>
            <a:ext cx="776287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673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27754"/>
            <a:ext cx="7467600" cy="596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477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82" y="116632"/>
            <a:ext cx="8352928" cy="1227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6" y="1521638"/>
            <a:ext cx="9049854" cy="4577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330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721"/>
            <a:ext cx="8902898" cy="507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661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dirty="0" smtClean="0"/>
              <a:t>步进电机驱动器</a:t>
            </a:r>
          </a:p>
        </p:txBody>
      </p:sp>
      <p:pic>
        <p:nvPicPr>
          <p:cNvPr id="71684" name="Picture 5" descr="ANd9GcQJBaNoW3iPgHX7bKVmFUhQ52iQ1oeILmwZALxbsxAOnZmQqt-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43434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5" name="Picture 7" descr="ANd9GcRh5IgHy6-fOmHyO0xRSk9uzKeu4E--TnUIcR8Eztz62zIqIj2iu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981200"/>
            <a:ext cx="4114800" cy="349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6" name="Picture 9" descr="ANd9GcRt-LA2qK-aGkp-cjlQ3UxAeZ5a5ILWz0Wdak5yWreu38Xr0oKCm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19600"/>
            <a:ext cx="3200400" cy="231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099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0"/>
            <a:ext cx="7391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349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8640"/>
            <a:ext cx="4862455" cy="339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64704"/>
            <a:ext cx="2533714" cy="325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796" y="731508"/>
            <a:ext cx="363855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334" y="3511010"/>
            <a:ext cx="3773774" cy="2692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46" y="4105666"/>
            <a:ext cx="390525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6239266"/>
            <a:ext cx="48577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19355"/>
            <a:ext cx="2821746" cy="282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3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21" y="116632"/>
            <a:ext cx="9227156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184672"/>
            <a:ext cx="497205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808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16632"/>
            <a:ext cx="2509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b="1" dirty="0">
                <a:latin typeface="宋体" pitchFamily="2" charset="-122"/>
              </a:rPr>
              <a:t>步进电动机</a:t>
            </a:r>
            <a:r>
              <a:rPr kumimoji="1" lang="zh-CN" altLang="en-US" b="1" dirty="0">
                <a:latin typeface="Times New Roman" pitchFamily="18" charset="0"/>
              </a:rPr>
              <a:t>的细分驱动</a:t>
            </a:r>
            <a:endParaRPr kumimoji="1" lang="en-US" altLang="zh-CN" b="1" dirty="0">
              <a:latin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503814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>
                <a:latin typeface="楷体_GB2312"/>
                <a:ea typeface="楷体_GB2312"/>
              </a:rPr>
              <a:t>细分与</a:t>
            </a:r>
            <a:r>
              <a:rPr kumimoji="1" lang="en-US" altLang="zh-CN" dirty="0">
                <a:latin typeface="楷体_GB2312"/>
                <a:ea typeface="楷体_GB2312"/>
              </a:rPr>
              <a:t>PWM</a:t>
            </a:r>
            <a:r>
              <a:rPr kumimoji="1" lang="zh-CN" altLang="en-US" dirty="0">
                <a:latin typeface="楷体_GB2312"/>
                <a:ea typeface="楷体_GB2312"/>
              </a:rPr>
              <a:t>斩波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5" y="2857521"/>
            <a:ext cx="6562725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6" y="873146"/>
            <a:ext cx="5743575" cy="198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788024" y="0"/>
            <a:ext cx="204414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b="1" dirty="0">
                <a:latin typeface="Times New Roman" pitchFamily="18" charset="0"/>
                <a:ea typeface="楷体_GB2312"/>
              </a:rPr>
              <a:t>细分驱动器的原理</a:t>
            </a:r>
          </a:p>
        </p:txBody>
      </p:sp>
      <p:sp>
        <p:nvSpPr>
          <p:cNvPr id="5" name="矩形 4"/>
          <p:cNvSpPr/>
          <p:nvPr/>
        </p:nvSpPr>
        <p:spPr>
          <a:xfrm>
            <a:off x="4427984" y="36531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zh-CN" altLang="en-US" dirty="0">
                <a:latin typeface="Times New Roman" pitchFamily="18" charset="0"/>
                <a:ea typeface="楷体_GB2312"/>
              </a:rPr>
              <a:t>通过改变相电流的大小，以改变合成磁场的夹角来控制步进电机运转。 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407696" y="1220911"/>
            <a:ext cx="273630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>
                <a:latin typeface="Times New Roman" pitchFamily="18" charset="0"/>
                <a:ea typeface="楷体_GB2312"/>
              </a:rPr>
              <a:t>驱动器细分后的主要优点： 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 smtClean="0">
                <a:latin typeface="Times New Roman" pitchFamily="18" charset="0"/>
                <a:ea typeface="楷体_GB2312"/>
              </a:rPr>
              <a:t>1、抑制电机</a:t>
            </a:r>
            <a:r>
              <a:rPr kumimoji="1" lang="zh-CN" altLang="en-US" dirty="0">
                <a:latin typeface="Times New Roman" pitchFamily="18" charset="0"/>
                <a:ea typeface="楷体_GB2312"/>
              </a:rPr>
              <a:t>的低频</a:t>
            </a:r>
            <a:r>
              <a:rPr kumimoji="1" lang="zh-CN" altLang="en-US" dirty="0" smtClean="0">
                <a:latin typeface="Times New Roman" pitchFamily="18" charset="0"/>
                <a:ea typeface="楷体_GB2312"/>
              </a:rPr>
              <a:t>振荡；</a:t>
            </a:r>
            <a:endParaRPr kumimoji="1" lang="zh-CN" altLang="en-US" dirty="0">
              <a:latin typeface="Times New Roman" pitchFamily="18" charset="0"/>
              <a:ea typeface="楷体_GB231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 smtClean="0">
                <a:latin typeface="Times New Roman" pitchFamily="18" charset="0"/>
                <a:ea typeface="楷体_GB2312"/>
              </a:rPr>
              <a:t>2、提高</a:t>
            </a:r>
            <a:r>
              <a:rPr kumimoji="1" lang="zh-CN" altLang="en-US" dirty="0">
                <a:latin typeface="Times New Roman" pitchFamily="18" charset="0"/>
                <a:ea typeface="楷体_GB2312"/>
              </a:rPr>
              <a:t>了电机的</a:t>
            </a:r>
            <a:r>
              <a:rPr kumimoji="1" lang="zh-CN" altLang="en-US" dirty="0" smtClean="0">
                <a:latin typeface="Times New Roman" pitchFamily="18" charset="0"/>
                <a:ea typeface="楷体_GB2312"/>
              </a:rPr>
              <a:t>输出转矩；</a:t>
            </a:r>
            <a:endParaRPr kumimoji="1" lang="zh-CN" altLang="en-US" dirty="0">
              <a:latin typeface="Times New Roman" pitchFamily="18" charset="0"/>
              <a:ea typeface="楷体_GB231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 smtClean="0">
                <a:latin typeface="Times New Roman" pitchFamily="18" charset="0"/>
                <a:ea typeface="楷体_GB2312"/>
              </a:rPr>
              <a:t>3、提高</a:t>
            </a:r>
            <a:r>
              <a:rPr kumimoji="1" lang="zh-CN" altLang="en-US" dirty="0">
                <a:latin typeface="Times New Roman" pitchFamily="18" charset="0"/>
                <a:ea typeface="楷体_GB2312"/>
              </a:rPr>
              <a:t>了电机步进运行的分辨率。</a:t>
            </a:r>
          </a:p>
        </p:txBody>
      </p:sp>
    </p:spTree>
    <p:extLst>
      <p:ext uri="{BB962C8B-B14F-4D97-AF65-F5344CB8AC3E}">
        <p14:creationId xmlns:p14="http://schemas.microsoft.com/office/powerpoint/2010/main" val="262542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8277225" cy="5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31351" y="332656"/>
            <a:ext cx="2509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b="1" dirty="0">
                <a:latin typeface="宋体" pitchFamily="2" charset="-122"/>
              </a:rPr>
              <a:t>步进电动机</a:t>
            </a:r>
            <a:r>
              <a:rPr kumimoji="1" lang="zh-CN" altLang="en-US" b="1" dirty="0">
                <a:latin typeface="Times New Roman" pitchFamily="18" charset="0"/>
              </a:rPr>
              <a:t>的细分驱动</a:t>
            </a:r>
            <a:endParaRPr kumimoji="1" lang="en-US" altLang="zh-CN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68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1020763"/>
            <a:ext cx="6118225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3221038"/>
            <a:ext cx="7197725" cy="316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9860" name="Rectangle 4"/>
          <p:cNvSpPr>
            <a:spLocks noChangeArrowheads="1"/>
          </p:cNvSpPr>
          <p:nvPr/>
        </p:nvSpPr>
        <p:spPr bwMode="auto">
          <a:xfrm>
            <a:off x="0" y="260350"/>
            <a:ext cx="87836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3200" b="1">
                <a:latin typeface="宋体" charset="-122"/>
              </a:rPr>
              <a:t>2</a:t>
            </a:r>
            <a:r>
              <a:rPr kumimoji="1" lang="zh-CN" altLang="en-US" sz="3200" b="1">
                <a:latin typeface="宋体" charset="-122"/>
              </a:rPr>
              <a:t>。步进电动机</a:t>
            </a:r>
            <a:r>
              <a:rPr kumimoji="1" lang="zh-CN" altLang="en-US" sz="3200" b="1">
                <a:latin typeface="Times New Roman" pitchFamily="18" charset="0"/>
              </a:rPr>
              <a:t>的细分驱动</a:t>
            </a:r>
            <a:endParaRPr kumimoji="1" lang="en-US" altLang="zh-CN" sz="3200" b="1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52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9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9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986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604" y="3933056"/>
            <a:ext cx="8568952" cy="1988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4000"/>
              </a:lnSpc>
              <a:buFontTx/>
              <a:buNone/>
            </a:pPr>
            <a:r>
              <a:rPr lang="zh-CN" altLang="en-US" sz="1600" dirty="0" smtClean="0">
                <a:latin typeface="楷体_GB2312"/>
                <a:ea typeface="楷体_GB2312"/>
                <a:cs typeface="楷体_GB2312"/>
              </a:rPr>
              <a:t>    在</a:t>
            </a:r>
            <a:r>
              <a:rPr lang="zh-CN" altLang="en-US" sz="1600" dirty="0">
                <a:latin typeface="楷体_GB2312"/>
                <a:ea typeface="楷体_GB2312"/>
                <a:cs typeface="楷体_GB2312"/>
              </a:rPr>
              <a:t>没有细分驱动器时，用户主要靠选择不同相数的步进电机，以及不同的驱动拍数来满足应用所需对步距角的要求。如果使用细分驱动器，则</a:t>
            </a:r>
            <a:r>
              <a:rPr lang="zh-CN" altLang="en-US" sz="1600" dirty="0">
                <a:ea typeface="楷体_GB2312"/>
                <a:cs typeface="楷体_GB2312"/>
              </a:rPr>
              <a:t>“</a:t>
            </a:r>
            <a:r>
              <a:rPr lang="zh-CN" altLang="en-US" sz="1600" dirty="0">
                <a:latin typeface="楷体_GB2312"/>
                <a:ea typeface="楷体_GB2312"/>
                <a:cs typeface="楷体_GB2312"/>
              </a:rPr>
              <a:t>相数</a:t>
            </a:r>
            <a:r>
              <a:rPr lang="zh-CN" altLang="en-US" sz="1600" dirty="0">
                <a:ea typeface="楷体_GB2312"/>
                <a:cs typeface="楷体_GB2312"/>
              </a:rPr>
              <a:t>”</a:t>
            </a:r>
            <a:r>
              <a:rPr lang="zh-CN" altLang="en-US" sz="1600" dirty="0">
                <a:latin typeface="楷体_GB2312"/>
                <a:ea typeface="楷体_GB2312"/>
                <a:cs typeface="楷体_GB2312"/>
              </a:rPr>
              <a:t>将变得没有意义，用户只需在驱动器上改变细分数，就可以改变步距角。</a:t>
            </a:r>
          </a:p>
          <a:p>
            <a:pPr algn="just">
              <a:lnSpc>
                <a:spcPct val="154000"/>
              </a:lnSpc>
              <a:buFontTx/>
              <a:buNone/>
            </a:pPr>
            <a:r>
              <a:rPr lang="zh-CN" altLang="en-US" sz="1600" dirty="0" smtClean="0">
                <a:latin typeface="楷体_GB2312"/>
                <a:ea typeface="楷体_GB2312"/>
                <a:cs typeface="楷体_GB2312"/>
              </a:rPr>
              <a:t>    </a:t>
            </a:r>
            <a:r>
              <a:rPr lang="zh-CN" altLang="en-US" sz="1600" b="1" dirty="0" smtClean="0">
                <a:latin typeface="楷体_GB2312"/>
                <a:ea typeface="楷体_GB2312"/>
                <a:cs typeface="楷体_GB2312"/>
              </a:rPr>
              <a:t>实际</a:t>
            </a:r>
            <a:r>
              <a:rPr lang="zh-CN" altLang="en-US" sz="1600" b="1" dirty="0">
                <a:latin typeface="楷体_GB2312"/>
                <a:ea typeface="楷体_GB2312"/>
                <a:cs typeface="楷体_GB2312"/>
              </a:rPr>
              <a:t>步进电机应用中，由于电机制造的精度</a:t>
            </a:r>
            <a:r>
              <a:rPr lang="zh-CN" altLang="en-US" sz="1600" b="1" dirty="0" smtClean="0">
                <a:latin typeface="楷体_GB2312"/>
                <a:ea typeface="楷体_GB2312"/>
                <a:cs typeface="楷体_GB2312"/>
              </a:rPr>
              <a:t>限制、电流</a:t>
            </a:r>
            <a:r>
              <a:rPr lang="zh-CN" altLang="en-US" sz="1600" b="1" dirty="0">
                <a:latin typeface="楷体_GB2312"/>
                <a:ea typeface="楷体_GB2312"/>
                <a:cs typeface="楷体_GB2312"/>
              </a:rPr>
              <a:t>控制的精度限制</a:t>
            </a:r>
            <a:r>
              <a:rPr lang="zh-CN" altLang="en-US" sz="1600" b="1" dirty="0" smtClean="0">
                <a:latin typeface="楷体_GB2312"/>
                <a:ea typeface="楷体_GB2312"/>
                <a:cs typeface="楷体_GB2312"/>
              </a:rPr>
              <a:t>，特别是轴上的负载力矩、摩擦力矩等影响，过高的细分已</a:t>
            </a:r>
            <a:r>
              <a:rPr lang="zh-CN" altLang="en-US" sz="1600" b="1" dirty="0">
                <a:latin typeface="楷体_GB2312"/>
                <a:ea typeface="楷体_GB2312"/>
                <a:cs typeface="楷体_GB2312"/>
              </a:rPr>
              <a:t>不能更进一步改善驱动性能。</a:t>
            </a:r>
            <a:endParaRPr lang="zh-CN" alt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89467" y="404664"/>
            <a:ext cx="8242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zh-CN" altLang="en-US" dirty="0"/>
              <a:t>如果技术上能保证相对精确的细分电路实现，</a:t>
            </a:r>
            <a:r>
              <a:rPr lang="zh-CN" altLang="en-US" dirty="0" smtClean="0"/>
              <a:t>采用分辨率很高的细分电路可以提高步进电机位置控制的精度吗？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268760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如步距离角度为</a:t>
            </a:r>
            <a:r>
              <a:rPr lang="en-US" altLang="zh-CN" dirty="0" smtClean="0"/>
              <a:t>1.8°</a:t>
            </a:r>
            <a:r>
              <a:rPr lang="zh-CN" altLang="en-US" dirty="0" smtClean="0"/>
              <a:t>，采用</a:t>
            </a:r>
            <a:r>
              <a:rPr lang="en-US" altLang="zh-CN" dirty="0" smtClean="0"/>
              <a:t>200</a:t>
            </a:r>
            <a:r>
              <a:rPr lang="zh-CN" altLang="en-US" dirty="0" smtClean="0"/>
              <a:t>细分就可以走出</a:t>
            </a:r>
            <a:r>
              <a:rPr lang="en-US" altLang="zh-CN" dirty="0" smtClean="0"/>
              <a:t>0.009°</a:t>
            </a:r>
            <a:r>
              <a:rPr lang="zh-CN" altLang="en-US" dirty="0" smtClean="0"/>
              <a:t>的位置分辨率，位置精度也是</a:t>
            </a:r>
            <a:r>
              <a:rPr lang="en-US" altLang="zh-CN" dirty="0" smtClean="0"/>
              <a:t>0.009°</a:t>
            </a:r>
            <a:r>
              <a:rPr lang="zh-CN" altLang="en-US" dirty="0" smtClean="0"/>
              <a:t>，是吗？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2348880"/>
            <a:ext cx="8208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：如果步进电机的步距角为</a:t>
            </a:r>
            <a:r>
              <a:rPr lang="en-US" altLang="zh-CN" dirty="0" smtClean="0"/>
              <a:t>0.9°</a:t>
            </a:r>
            <a:r>
              <a:rPr lang="zh-CN" altLang="en-US" dirty="0" smtClean="0"/>
              <a:t>，每秒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个脉冲（即运行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步，或说脉冲频率为</a:t>
            </a:r>
            <a:r>
              <a:rPr lang="en-US" altLang="zh-CN" dirty="0" smtClean="0"/>
              <a:t>f=1000Hz</a:t>
            </a:r>
            <a:r>
              <a:rPr lang="zh-CN" altLang="en-US" dirty="0" smtClean="0"/>
              <a:t>），相当于每秒运行的角度为</a:t>
            </a:r>
            <a:r>
              <a:rPr lang="en-US" altLang="zh-CN" dirty="0" smtClean="0"/>
              <a:t>900</a:t>
            </a:r>
            <a:r>
              <a:rPr lang="zh-CN" altLang="en-US" dirty="0" smtClean="0"/>
              <a:t>度，考虑步距误差</a:t>
            </a:r>
            <a:r>
              <a:rPr lang="en-US" altLang="zh-CN" dirty="0" smtClean="0"/>
              <a:t>±0.2°</a:t>
            </a:r>
            <a:r>
              <a:rPr lang="zh-CN" altLang="en-US" dirty="0" smtClean="0"/>
              <a:t>，说该步进电机提供的速率精度为：</a:t>
            </a:r>
            <a:r>
              <a:rPr lang="en-US" altLang="zh-CN" dirty="0"/>
              <a:t> ± </a:t>
            </a:r>
            <a:r>
              <a:rPr lang="en-US" altLang="zh-CN" dirty="0" smtClean="0"/>
              <a:t>0.2/900/s</a:t>
            </a:r>
            <a:r>
              <a:rPr lang="zh-CN" altLang="en-US" dirty="0" smtClean="0"/>
              <a:t>（</a:t>
            </a:r>
            <a:r>
              <a:rPr lang="en-US" altLang="zh-CN" dirty="0"/>
              <a:t> ± </a:t>
            </a:r>
            <a:r>
              <a:rPr lang="en-US" altLang="zh-CN" dirty="0" smtClean="0"/>
              <a:t>0.00022°/s</a:t>
            </a:r>
            <a:r>
              <a:rPr lang="zh-CN" altLang="en-US" dirty="0" smtClean="0"/>
              <a:t>），这样说正确吗？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056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32856"/>
            <a:ext cx="5362575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667" y="332656"/>
            <a:ext cx="63246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5940151" y="3604374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zh-CN" dirty="0">
                <a:solidFill>
                  <a:srgbClr val="CC0000"/>
                </a:solidFill>
                <a:latin typeface="arial"/>
              </a:rPr>
              <a:t>PPS</a:t>
            </a:r>
            <a:r>
              <a:rPr lang="it-IT" altLang="zh-CN" dirty="0">
                <a:solidFill>
                  <a:srgbClr val="333333"/>
                </a:solidFill>
                <a:latin typeface="arial"/>
              </a:rPr>
              <a:t> </a:t>
            </a:r>
            <a:r>
              <a:rPr lang="zh-CN" altLang="it-IT" dirty="0">
                <a:solidFill>
                  <a:srgbClr val="333333"/>
                </a:solidFill>
                <a:latin typeface="arial"/>
              </a:rPr>
              <a:t>是</a:t>
            </a:r>
            <a:r>
              <a:rPr lang="it-IT" altLang="zh-CN" dirty="0">
                <a:solidFill>
                  <a:srgbClr val="333333"/>
                </a:solidFill>
                <a:latin typeface="arial"/>
              </a:rPr>
              <a:t>pulse per second 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5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663690"/>
              </p:ext>
            </p:extLst>
          </p:nvPr>
        </p:nvGraphicFramePr>
        <p:xfrm>
          <a:off x="539552" y="188640"/>
          <a:ext cx="7776864" cy="6543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200"/>
                <a:gridCol w="2376264"/>
                <a:gridCol w="2088232"/>
                <a:gridCol w="1512168"/>
              </a:tblGrid>
              <a:tr h="504056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伺服电机与步进电机对比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伺服电机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步进电机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79208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、控制精度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典型值：如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角秒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步距角：典型值</a:t>
                      </a:r>
                      <a:r>
                        <a:rPr lang="en-US" altLang="zh-CN" dirty="0" smtClean="0"/>
                        <a:t>1.8°/0.9°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0.36°……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79208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、低频共振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可以通过控制算法很好解决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采用阻尼、细分等解决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79208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、快速性之矩频特性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2000~3000rpm</a:t>
                      </a:r>
                      <a:r>
                        <a:rPr lang="zh-CN" altLang="en-US" dirty="0" smtClean="0"/>
                        <a:t>能输出额定转矩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典型值</a:t>
                      </a:r>
                      <a:r>
                        <a:rPr lang="en-US" altLang="zh-CN" dirty="0" smtClean="0"/>
                        <a:t>300~600rpm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79208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、过载能力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承受惯性加速、负载转矩有几倍额定转矩的过载能力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r>
                        <a:rPr lang="zh-CN" altLang="en-US" dirty="0" smtClean="0"/>
                        <a:t>、运行性能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闭环控制能满足快速、可靠运行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存在丢步等现象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6</a:t>
                      </a:r>
                      <a:r>
                        <a:rPr lang="zh-CN" altLang="en-US" dirty="0" smtClean="0"/>
                        <a:t>、快速性之加速特性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几百瓦伺服电机从静止加速至</a:t>
                      </a:r>
                      <a:r>
                        <a:rPr lang="en-US" altLang="zh-CN" dirty="0" smtClean="0"/>
                        <a:t>3000rpm</a:t>
                      </a:r>
                      <a:r>
                        <a:rPr lang="zh-CN" altLang="en-US" dirty="0" smtClean="0"/>
                        <a:t>只需几毫秒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步进电机加速至几百</a:t>
                      </a:r>
                      <a:r>
                        <a:rPr lang="en-US" altLang="zh-CN" dirty="0" smtClean="0"/>
                        <a:t>rpm</a:t>
                      </a:r>
                      <a:r>
                        <a:rPr lang="zh-CN" altLang="en-US" dirty="0" smtClean="0"/>
                        <a:t>通常需要几百毫秒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457200">
                <a:tc gridSpan="4">
                  <a:txBody>
                    <a:bodyPr/>
                    <a:lstStyle/>
                    <a:p>
                      <a:r>
                        <a:rPr lang="zh-CN" altLang="en-US" dirty="0" smtClean="0"/>
                        <a:t>结论：伺服电机控制性能均优于步进电机。但在成本敏感、技术低端的场所有步进电机存在的空间。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79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08104" y="125194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开关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磁阻电机（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SRM）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调速系统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27" y="833543"/>
            <a:ext cx="2809875" cy="33432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12" y="4722472"/>
            <a:ext cx="3486150" cy="1457325"/>
          </a:xfrm>
          <a:prstGeom prst="rect">
            <a:avLst/>
          </a:prstGeom>
        </p:spPr>
      </p:pic>
      <p:pic>
        <p:nvPicPr>
          <p:cNvPr id="5122" name="Picture 2" descr="https://ss1.bdstatic.com/70cFvXSh_Q1YnxGkpoWK1HF6hhy/it/u=3699751634,3975119217&amp;fm=26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868281"/>
            <a:ext cx="4519507" cy="361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55976" y="5733256"/>
            <a:ext cx="437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动力输出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77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95536" y="1340768"/>
            <a:ext cx="8097069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如</a:t>
            </a:r>
            <a:r>
              <a:rPr kumimoji="1" lang="zh-CN" altLang="en-US" dirty="0" smtClean="0">
                <a:latin typeface="楷体_GB2312" pitchFamily="49" charset="-122"/>
                <a:ea typeface="楷体_GB2312" pitchFamily="49" charset="-122"/>
              </a:rPr>
              <a:t>其它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步进电机的指标参数</a:t>
            </a:r>
            <a:r>
              <a:rPr kumimoji="1" lang="zh-CN" altLang="en-US" dirty="0" smtClean="0">
                <a:latin typeface="楷体_GB2312" pitchFamily="49" charset="-122"/>
                <a:ea typeface="楷体_GB2312" pitchFamily="49" charset="-122"/>
              </a:rPr>
              <a:t>：步进电机与负载之间采用减速比为</a:t>
            </a:r>
            <a:r>
              <a:rPr kumimoji="1" lang="en-US" altLang="zh-CN" dirty="0" smtClean="0">
                <a:latin typeface="楷体_GB2312" pitchFamily="49" charset="-122"/>
                <a:ea typeface="楷体_GB2312" pitchFamily="49" charset="-122"/>
              </a:rPr>
              <a:t>i</a:t>
            </a:r>
            <a:r>
              <a:rPr kumimoji="1" lang="zh-CN" altLang="en-US" dirty="0" smtClean="0">
                <a:latin typeface="楷体_GB2312" pitchFamily="49" charset="-122"/>
                <a:ea typeface="楷体_GB2312" pitchFamily="49" charset="-122"/>
              </a:rPr>
              <a:t>的传动装置</a:t>
            </a:r>
            <a:endParaRPr kumimoji="1"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dirty="0" smtClean="0">
                <a:latin typeface="楷体_GB2312" pitchFamily="49" charset="-122"/>
                <a:ea typeface="楷体_GB2312" pitchFamily="49" charset="-122"/>
              </a:rPr>
              <a:t>（实际还要考虑传动精度）</a:t>
            </a:r>
            <a:endParaRPr kumimoji="1"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dirty="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dirty="0" smtClean="0">
                <a:latin typeface="楷体_GB2312" pitchFamily="49" charset="-122"/>
                <a:ea typeface="楷体_GB2312" pitchFamily="49" charset="-122"/>
              </a:rPr>
              <a:t>）选择步进电机的步距角</a:t>
            </a:r>
            <a:r>
              <a:rPr kumimoji="1" lang="el-GR" altLang="zh-CN" dirty="0" smtClean="0">
                <a:latin typeface="Arial"/>
                <a:ea typeface="楷体_GB2312" pitchFamily="49" charset="-122"/>
                <a:cs typeface="Arial"/>
              </a:rPr>
              <a:t>θ</a:t>
            </a:r>
            <a:r>
              <a:rPr kumimoji="1" lang="en-US" altLang="zh-CN" baseline="-25000" dirty="0" smtClean="0">
                <a:latin typeface="Arial"/>
                <a:ea typeface="楷体_GB2312" pitchFamily="49" charset="-122"/>
                <a:cs typeface="Arial"/>
              </a:rPr>
              <a:t>b</a:t>
            </a:r>
            <a:r>
              <a:rPr kumimoji="1" lang="zh-CN" altLang="en-US" dirty="0" smtClean="0">
                <a:latin typeface="楷体_GB2312" pitchFamily="49" charset="-122"/>
                <a:ea typeface="楷体_GB2312" pitchFamily="49" charset="-122"/>
              </a:rPr>
              <a:t>：</a:t>
            </a:r>
            <a:endParaRPr kumimoji="1" lang="en-US" altLang="zh-CN" dirty="0">
              <a:latin typeface="楷体_GB2312" pitchFamily="49" charset="-122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endParaRPr kumimoji="1"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dirty="0" smtClean="0">
                <a:latin typeface="楷体_GB2312" pitchFamily="49" charset="-122"/>
                <a:ea typeface="楷体_GB2312" pitchFamily="49" charset="-122"/>
              </a:rPr>
              <a:t>2) </a:t>
            </a:r>
            <a:r>
              <a:rPr kumimoji="1" lang="zh-CN" altLang="en-US" dirty="0" smtClean="0">
                <a:latin typeface="楷体_GB2312" pitchFamily="49" charset="-122"/>
                <a:ea typeface="楷体_GB2312" pitchFamily="49" charset="-122"/>
              </a:rPr>
              <a:t>根据系统允许的最小位置误差</a:t>
            </a:r>
            <a:r>
              <a:rPr kumimoji="1" lang="el-GR" altLang="zh-CN" dirty="0" smtClean="0">
                <a:latin typeface="Arial"/>
                <a:ea typeface="楷体_GB2312" pitchFamily="49" charset="-122"/>
                <a:cs typeface="Arial"/>
              </a:rPr>
              <a:t>θ</a:t>
            </a:r>
            <a:r>
              <a:rPr kumimoji="1" lang="en-US" altLang="zh-CN" baseline="-25000" dirty="0" smtClean="0">
                <a:latin typeface="Arial"/>
                <a:ea typeface="楷体_GB2312" pitchFamily="49" charset="-122"/>
                <a:cs typeface="Arial"/>
              </a:rPr>
              <a:t>L </a:t>
            </a:r>
            <a:r>
              <a:rPr kumimoji="1" lang="zh-CN" altLang="en-US" dirty="0" smtClean="0">
                <a:latin typeface="Arial"/>
                <a:ea typeface="楷体_GB2312" pitchFamily="49" charset="-122"/>
              </a:rPr>
              <a:t>确定步进电机的精度等级。步进电机的误差</a:t>
            </a:r>
            <a:endParaRPr kumimoji="1"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dirty="0" smtClean="0">
                <a:latin typeface="楷体_GB2312" pitchFamily="49" charset="-122"/>
                <a:ea typeface="楷体_GB2312" pitchFamily="49" charset="-122"/>
              </a:rPr>
              <a:t>应满足</a:t>
            </a:r>
            <a:endParaRPr kumimoji="1"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endParaRPr kumimoji="1"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		式中：  </a:t>
            </a:r>
            <a:r>
              <a:rPr kumimoji="1" lang="zh-CN" altLang="en-US" dirty="0" smtClean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</a:rPr>
              <a:t>——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负载轴上所允许</a:t>
            </a:r>
            <a:r>
              <a:rPr kumimoji="1" lang="zh-CN" altLang="en-US" dirty="0" smtClean="0">
                <a:latin typeface="楷体_GB2312" pitchFamily="49" charset="-122"/>
                <a:ea typeface="楷体_GB2312" pitchFamily="49" charset="-122"/>
              </a:rPr>
              <a:t>的最小角度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误差。</a:t>
            </a:r>
          </a:p>
          <a:p>
            <a:pPr algn="just">
              <a:spcBef>
                <a:spcPct val="50000"/>
              </a:spcBef>
            </a:pPr>
            <a:endParaRPr kumimoji="1"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dirty="0" smtClean="0">
                <a:latin typeface="楷体_GB2312" pitchFamily="49" charset="-122"/>
                <a:ea typeface="楷体_GB2312" pitchFamily="49" charset="-122"/>
              </a:rPr>
              <a:t>3) 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输入电压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U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、输入电流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和相数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m </a:t>
            </a:r>
            <a:r>
              <a:rPr kumimoji="1" lang="en-US" altLang="zh-CN" dirty="0"/>
              <a:t>——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三项指标与驱动电源有关。</a:t>
            </a:r>
            <a:endParaRPr kumimoji="1"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72920"/>
            <a:ext cx="3384376" cy="319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22" y="492389"/>
            <a:ext cx="30194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619672" y="82776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考虑步距误差，选择步距角</a:t>
            </a:r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320988"/>
              </p:ext>
            </p:extLst>
          </p:nvPr>
        </p:nvGraphicFramePr>
        <p:xfrm>
          <a:off x="1698625" y="3382963"/>
          <a:ext cx="1874838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公式" r:id="rId5" imgW="952200" imgH="228600" progId="Equation.3">
                  <p:embed/>
                </p:oleObj>
              </mc:Choice>
              <mc:Fallback>
                <p:oleObj name="公式" r:id="rId5" imgW="952200" imgH="22860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5" y="3382963"/>
                        <a:ext cx="1874838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032077"/>
              </p:ext>
            </p:extLst>
          </p:nvPr>
        </p:nvGraphicFramePr>
        <p:xfrm>
          <a:off x="2928938" y="4208463"/>
          <a:ext cx="58261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公式" r:id="rId7" imgW="279360" imgH="228600" progId="Equation.3">
                  <p:embed/>
                </p:oleObj>
              </mc:Choice>
              <mc:Fallback>
                <p:oleObj name="公式" r:id="rId7" imgW="279360" imgH="228600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4208463"/>
                        <a:ext cx="582612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806658"/>
              </p:ext>
            </p:extLst>
          </p:nvPr>
        </p:nvGraphicFramePr>
        <p:xfrm>
          <a:off x="3638550" y="2192338"/>
          <a:ext cx="1400175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公式" r:id="rId9" imgW="711000" imgH="228600" progId="Equation.3">
                  <p:embed/>
                </p:oleObj>
              </mc:Choice>
              <mc:Fallback>
                <p:oleObj name="公式" r:id="rId9" imgW="711000" imgH="228600" progId="Equation.3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50" y="2192338"/>
                        <a:ext cx="1400175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432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608" y="1760240"/>
            <a:ext cx="23907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50" y="812775"/>
            <a:ext cx="827722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522268"/>
              </p:ext>
            </p:extLst>
          </p:nvPr>
        </p:nvGraphicFramePr>
        <p:xfrm>
          <a:off x="827584" y="2180630"/>
          <a:ext cx="32035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公式" r:id="rId5" imgW="1358900" imgH="228600" progId="Equation.3">
                  <p:embed/>
                </p:oleObj>
              </mc:Choice>
              <mc:Fallback>
                <p:oleObj name="公式" r:id="rId5" imgW="13589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180630"/>
                        <a:ext cx="320357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4298658" y="198884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zh-CN" altLang="en-US" dirty="0"/>
              <a:t>式</a:t>
            </a:r>
            <a:r>
              <a:rPr kumimoji="1" lang="zh-CN" altLang="en-US" dirty="0" smtClean="0"/>
              <a:t>中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T</a:t>
            </a:r>
            <a:r>
              <a:rPr lang="en-US" altLang="zh-CN" baseline="-25000" dirty="0" err="1"/>
              <a:t>st</a:t>
            </a:r>
            <a:r>
              <a:rPr kumimoji="1" lang="zh-CN" altLang="en-US" dirty="0" smtClean="0"/>
              <a:t>步进电动机</a:t>
            </a:r>
            <a:r>
              <a:rPr kumimoji="1" lang="zh-CN" altLang="en-US" dirty="0"/>
              <a:t>启动转矩；</a:t>
            </a:r>
          </a:p>
          <a:p>
            <a:pPr algn="just">
              <a:lnSpc>
                <a:spcPct val="150000"/>
              </a:lnSpc>
            </a:pPr>
            <a:r>
              <a:rPr kumimoji="1" lang="zh-CN" altLang="en-US" dirty="0"/>
              <a:t>         </a:t>
            </a:r>
            <a:r>
              <a:rPr lang="en-US" altLang="zh-CN" dirty="0" smtClean="0"/>
              <a:t>T</a:t>
            </a:r>
            <a:r>
              <a:rPr lang="en-US" altLang="zh-CN" baseline="-25000" dirty="0" smtClean="0"/>
              <a:t>Lmax</a:t>
            </a:r>
            <a:r>
              <a:rPr kumimoji="1" lang="zh-CN" altLang="en-US" dirty="0" smtClean="0"/>
              <a:t>最大</a:t>
            </a:r>
            <a:r>
              <a:rPr kumimoji="1" lang="zh-CN" altLang="en-US" dirty="0"/>
              <a:t>静负载转矩。</a:t>
            </a:r>
          </a:p>
        </p:txBody>
      </p:sp>
      <p:sp>
        <p:nvSpPr>
          <p:cNvPr id="8" name="矩形 7"/>
          <p:cNvSpPr/>
          <p:nvPr/>
        </p:nvSpPr>
        <p:spPr>
          <a:xfrm>
            <a:off x="483550" y="159410"/>
            <a:ext cx="61011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楷体_GB2312" pitchFamily="49" charset="-122"/>
                <a:ea typeface="楷体_GB2312" pitchFamily="49" charset="-122"/>
              </a:rPr>
              <a:t>4) </a:t>
            </a:r>
            <a:r>
              <a:rPr kumimoji="1" lang="zh-CN" altLang="en-US" dirty="0" smtClean="0">
                <a:latin typeface="楷体_GB2312" pitchFamily="49" charset="-122"/>
                <a:ea typeface="楷体_GB2312" pitchFamily="49" charset="-122"/>
              </a:rPr>
              <a:t>选择步进电机的转矩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88386" y="3306506"/>
            <a:ext cx="79440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楷体_GB2312" pitchFamily="49" charset="-122"/>
                <a:ea typeface="楷体_GB2312" pitchFamily="49" charset="-122"/>
              </a:rPr>
              <a:t>5) </a:t>
            </a:r>
            <a:r>
              <a:rPr kumimoji="1" lang="zh-CN" altLang="en-US" dirty="0" smtClean="0">
                <a:latin typeface="楷体_GB2312" pitchFamily="49" charset="-122"/>
                <a:ea typeface="楷体_GB2312" pitchFamily="49" charset="-122"/>
              </a:rPr>
              <a:t>校核步进电机的动态性能：启动矩频特性、启动惯频特性、运行频率特性</a:t>
            </a:r>
            <a:endParaRPr kumimoji="1"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zh-CN" altLang="en-US" dirty="0" smtClean="0">
                <a:ea typeface="楷体_GB2312" pitchFamily="49" charset="-122"/>
              </a:rPr>
              <a:t>（而这些与驱动器电路、型式有较大关系）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825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051" y="260648"/>
            <a:ext cx="2227447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74" y="1527830"/>
            <a:ext cx="38100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746" y="836712"/>
            <a:ext cx="3898333" cy="5741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1" y="836712"/>
            <a:ext cx="504825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1" y="2276872"/>
            <a:ext cx="475297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07" y="3941101"/>
            <a:ext cx="2821746" cy="282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5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88640"/>
            <a:ext cx="12096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5930" y="1319098"/>
            <a:ext cx="422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15. </a:t>
            </a:r>
            <a:r>
              <a:rPr lang="zh-CN" altLang="en-US" dirty="0" smtClean="0"/>
              <a:t>步进电机在什么情况下会发生失步？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0932" y="1704207"/>
            <a:ext cx="6992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16. </a:t>
            </a:r>
            <a:r>
              <a:rPr lang="zh-CN" altLang="en-US" dirty="0" smtClean="0"/>
              <a:t>磁阻式步进电机的驱动器可以用于永磁式步进电机吗？为什么？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76470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3796" y="2132856"/>
            <a:ext cx="830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17.</a:t>
            </a:r>
            <a:r>
              <a:rPr lang="zh-CN" altLang="en-US" dirty="0" smtClean="0"/>
              <a:t>两相</a:t>
            </a:r>
            <a:r>
              <a:rPr lang="en-US" altLang="zh-CN" dirty="0" smtClean="0"/>
              <a:t>4</a:t>
            </a:r>
            <a:r>
              <a:rPr lang="zh-CN" altLang="en-US" dirty="0" smtClean="0"/>
              <a:t>极永磁式步进电机，写出步距角为</a:t>
            </a:r>
            <a:r>
              <a:rPr lang="el-GR" altLang="zh-CN" dirty="0" smtClean="0">
                <a:latin typeface="宋体"/>
                <a:ea typeface="宋体"/>
              </a:rPr>
              <a:t>θ</a:t>
            </a:r>
            <a:r>
              <a:rPr lang="en-US" altLang="zh-CN" baseline="-25000" dirty="0" smtClean="0"/>
              <a:t>b</a:t>
            </a:r>
            <a:r>
              <a:rPr lang="en-US" altLang="zh-CN" dirty="0" smtClean="0">
                <a:latin typeface="宋体"/>
                <a:ea typeface="宋体"/>
              </a:rPr>
              <a:t>=45°</a:t>
            </a:r>
            <a:r>
              <a:rPr lang="zh-CN" altLang="en-US" dirty="0" smtClean="0">
                <a:latin typeface="宋体"/>
                <a:ea typeface="宋体"/>
              </a:rPr>
              <a:t>和</a:t>
            </a:r>
            <a:r>
              <a:rPr lang="el-GR" altLang="zh-CN" dirty="0">
                <a:latin typeface="宋体"/>
              </a:rPr>
              <a:t>θ</a:t>
            </a:r>
            <a:r>
              <a:rPr lang="en-US" altLang="zh-CN" baseline="-25000" dirty="0" smtClean="0"/>
              <a:t>b</a:t>
            </a:r>
            <a:r>
              <a:rPr lang="en-US" altLang="zh-CN" dirty="0" smtClean="0">
                <a:latin typeface="宋体"/>
              </a:rPr>
              <a:t>=22.5°</a:t>
            </a:r>
            <a:r>
              <a:rPr lang="zh-CN" altLang="en-US" dirty="0" smtClean="0">
                <a:latin typeface="宋体"/>
              </a:rPr>
              <a:t>的两种通电方式。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175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0648"/>
            <a:ext cx="20383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55" y="764704"/>
            <a:ext cx="34099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83779"/>
            <a:ext cx="412432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16" y="3717032"/>
            <a:ext cx="82296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546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2656"/>
            <a:ext cx="571563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943" y="536104"/>
            <a:ext cx="279082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573016"/>
            <a:ext cx="247650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030" y="3446710"/>
            <a:ext cx="4124325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7079"/>
            <a:ext cx="6143625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223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0"/>
            <a:ext cx="7953375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73216"/>
            <a:ext cx="40386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56" y="5085184"/>
            <a:ext cx="340995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524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磁阻式步进电机</a:t>
            </a:r>
          </a:p>
        </p:txBody>
      </p:sp>
      <p:sp>
        <p:nvSpPr>
          <p:cNvPr id="69636" name="AutoShape 5" descr="9k="/>
          <p:cNvSpPr>
            <a:spLocks noChangeAspect="1" noChangeArrowheads="1"/>
          </p:cNvSpPr>
          <p:nvPr/>
        </p:nvSpPr>
        <p:spPr bwMode="auto">
          <a:xfrm>
            <a:off x="76200" y="46038"/>
            <a:ext cx="25431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9637" name="AutoShape 7" descr="9k="/>
          <p:cNvSpPr>
            <a:spLocks noChangeAspect="1" noChangeArrowheads="1"/>
          </p:cNvSpPr>
          <p:nvPr/>
        </p:nvSpPr>
        <p:spPr bwMode="auto">
          <a:xfrm>
            <a:off x="76200" y="46038"/>
            <a:ext cx="191452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9638" name="AutoShape 9" descr="9k="/>
          <p:cNvSpPr>
            <a:spLocks noChangeAspect="1" noChangeArrowheads="1"/>
          </p:cNvSpPr>
          <p:nvPr/>
        </p:nvSpPr>
        <p:spPr bwMode="auto">
          <a:xfrm>
            <a:off x="76200" y="46038"/>
            <a:ext cx="191452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69639" name="Picture 11" descr="ANd9GcR6Hq_QzVJEuNRVUYlVdSqAL_D6f-WCHGySXXswrJl8lnthyRsJx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5" r="3576"/>
          <a:stretch/>
        </p:blipFill>
        <p:spPr bwMode="auto">
          <a:xfrm>
            <a:off x="611560" y="1398588"/>
            <a:ext cx="6044671" cy="469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429000"/>
            <a:ext cx="3835400" cy="330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283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24773" y="136104"/>
            <a:ext cx="4451442" cy="41805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dirty="0" smtClean="0"/>
              <a:t>永磁式步进电机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5824420"/>
            <a:ext cx="3682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</a:rPr>
              <a:t>1</a:t>
            </a:r>
            <a:r>
              <a:rPr lang="zh-CN" altLang="en-US" sz="1600" dirty="0" smtClean="0">
                <a:solidFill>
                  <a:prstClr val="black"/>
                </a:solidFill>
              </a:rPr>
              <a:t>、磁阻式步进电机步距角</a:t>
            </a:r>
            <a:r>
              <a:rPr lang="en-US" altLang="zh-CN" sz="1600" dirty="0" smtClean="0">
                <a:solidFill>
                  <a:prstClr val="black"/>
                </a:solidFill>
              </a:rPr>
              <a:t>0.36°~7.5°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6163856"/>
            <a:ext cx="35269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</a:rPr>
              <a:t>2</a:t>
            </a:r>
            <a:r>
              <a:rPr lang="zh-CN" altLang="en-US" sz="1600" dirty="0" smtClean="0">
                <a:solidFill>
                  <a:prstClr val="black"/>
                </a:solidFill>
              </a:rPr>
              <a:t>、永磁式步进电机步距角</a:t>
            </a:r>
            <a:r>
              <a:rPr lang="en-US" altLang="zh-CN" sz="1600" dirty="0" smtClean="0">
                <a:solidFill>
                  <a:prstClr val="black"/>
                </a:solidFill>
              </a:rPr>
              <a:t>7.5°~45°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6502410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</a:rPr>
              <a:t>3</a:t>
            </a:r>
            <a:r>
              <a:rPr lang="zh-CN" altLang="en-US" dirty="0" smtClean="0">
                <a:solidFill>
                  <a:prstClr val="black"/>
                </a:solidFill>
              </a:rPr>
              <a:t>、永磁式步进电机</a:t>
            </a:r>
            <a:r>
              <a:rPr lang="en-US" altLang="zh-CN" dirty="0" smtClean="0">
                <a:solidFill>
                  <a:prstClr val="black"/>
                </a:solidFill>
              </a:rPr>
              <a:t>+</a:t>
            </a:r>
            <a:r>
              <a:rPr lang="zh-CN" altLang="en-US" dirty="0" smtClean="0">
                <a:solidFill>
                  <a:prstClr val="black"/>
                </a:solidFill>
              </a:rPr>
              <a:t>减速器</a:t>
            </a:r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5122" name="Picture 2" descr="H:\自动控制实践2018\修改版本48学时上课用\zmr\L16\步进电机动态图1.jpg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514725"/>
            <a:ext cx="2809875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3" y="712628"/>
            <a:ext cx="4724400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16632"/>
            <a:ext cx="3543300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959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115616" y="823913"/>
            <a:ext cx="7004050" cy="4324350"/>
            <a:chOff x="622" y="1221"/>
            <a:chExt cx="4412" cy="2724"/>
          </a:xfrm>
        </p:grpSpPr>
        <p:sp>
          <p:nvSpPr>
            <p:cNvPr id="3" name="Text Box 5"/>
            <p:cNvSpPr txBox="1">
              <a:spLocks noChangeAspect="1" noChangeArrowheads="1"/>
            </p:cNvSpPr>
            <p:nvPr/>
          </p:nvSpPr>
          <p:spPr bwMode="auto">
            <a:xfrm>
              <a:off x="1527" y="1655"/>
              <a:ext cx="478" cy="102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bIns="4680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rgbClr val="000000"/>
                  </a:solidFill>
                  <a:latin typeface="Tahoma" pitchFamily="34" charset="0"/>
                </a:rPr>
                <a:t>脉</a:t>
              </a:r>
            </a:p>
            <a:p>
              <a:pPr algn="ctr"/>
              <a:r>
                <a:rPr lang="zh-CN" altLang="en-US" sz="2000" b="1">
                  <a:solidFill>
                    <a:srgbClr val="000000"/>
                  </a:solidFill>
                  <a:latin typeface="Tahoma" pitchFamily="34" charset="0"/>
                </a:rPr>
                <a:t>冲</a:t>
              </a:r>
            </a:p>
            <a:p>
              <a:pPr algn="ctr"/>
              <a:r>
                <a:rPr lang="zh-CN" altLang="en-US" sz="2000" b="1">
                  <a:solidFill>
                    <a:srgbClr val="000000"/>
                  </a:solidFill>
                  <a:latin typeface="Tahoma" pitchFamily="34" charset="0"/>
                </a:rPr>
                <a:t>分</a:t>
              </a:r>
            </a:p>
            <a:p>
              <a:pPr algn="ctr"/>
              <a:r>
                <a:rPr lang="zh-CN" altLang="en-US" sz="2000" b="1">
                  <a:solidFill>
                    <a:srgbClr val="000000"/>
                  </a:solidFill>
                  <a:latin typeface="Tahoma" pitchFamily="34" charset="0"/>
                </a:rPr>
                <a:t>配</a:t>
              </a:r>
            </a:p>
            <a:p>
              <a:pPr algn="ctr"/>
              <a:r>
                <a:rPr lang="zh-CN" altLang="en-US" sz="2000" b="1">
                  <a:solidFill>
                    <a:srgbClr val="000000"/>
                  </a:solidFill>
                  <a:latin typeface="Tahoma" pitchFamily="34" charset="0"/>
                </a:rPr>
                <a:t>器</a:t>
              </a:r>
            </a:p>
          </p:txBody>
        </p:sp>
        <p:sp>
          <p:nvSpPr>
            <p:cNvPr id="4" name="Text Box 6"/>
            <p:cNvSpPr txBox="1">
              <a:spLocks noChangeAspect="1" noChangeArrowheads="1"/>
            </p:cNvSpPr>
            <p:nvPr/>
          </p:nvSpPr>
          <p:spPr bwMode="auto">
            <a:xfrm>
              <a:off x="2532" y="1653"/>
              <a:ext cx="901" cy="23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bIns="4680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1800" b="1">
                  <a:solidFill>
                    <a:srgbClr val="000000"/>
                  </a:solidFill>
                  <a:latin typeface="Tahoma" pitchFamily="34" charset="0"/>
                </a:rPr>
                <a:t>功放电路</a:t>
              </a:r>
            </a:p>
          </p:txBody>
        </p:sp>
        <p:sp>
          <p:nvSpPr>
            <p:cNvPr id="5" name="Text Box 7"/>
            <p:cNvSpPr txBox="1">
              <a:spLocks noChangeAspect="1" noChangeArrowheads="1"/>
            </p:cNvSpPr>
            <p:nvPr/>
          </p:nvSpPr>
          <p:spPr bwMode="auto">
            <a:xfrm>
              <a:off x="3848" y="1596"/>
              <a:ext cx="477" cy="121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bIns="4680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endParaRPr lang="zh-CN" altLang="en-US" sz="2000" b="1">
                <a:solidFill>
                  <a:srgbClr val="000000"/>
                </a:solidFill>
                <a:latin typeface="Tahoma" pitchFamily="34" charset="0"/>
              </a:endParaRPr>
            </a:p>
            <a:p>
              <a:pPr algn="ctr"/>
              <a:r>
                <a:rPr lang="zh-CN" altLang="en-US" sz="2000" b="1">
                  <a:solidFill>
                    <a:srgbClr val="000000"/>
                  </a:solidFill>
                  <a:latin typeface="Tahoma" pitchFamily="34" charset="0"/>
                </a:rPr>
                <a:t>步</a:t>
              </a:r>
            </a:p>
            <a:p>
              <a:pPr algn="ctr"/>
              <a:r>
                <a:rPr lang="zh-CN" altLang="en-US" sz="2000" b="1">
                  <a:solidFill>
                    <a:srgbClr val="000000"/>
                  </a:solidFill>
                  <a:latin typeface="Tahoma" pitchFamily="34" charset="0"/>
                </a:rPr>
                <a:t>进</a:t>
              </a:r>
            </a:p>
            <a:p>
              <a:pPr algn="ctr"/>
              <a:r>
                <a:rPr lang="zh-CN" altLang="en-US" sz="2000" b="1">
                  <a:solidFill>
                    <a:srgbClr val="000000"/>
                  </a:solidFill>
                  <a:latin typeface="Tahoma" pitchFamily="34" charset="0"/>
                </a:rPr>
                <a:t>电</a:t>
              </a:r>
            </a:p>
            <a:p>
              <a:pPr algn="ctr"/>
              <a:r>
                <a:rPr lang="zh-CN" altLang="en-US" sz="2000" b="1">
                  <a:solidFill>
                    <a:srgbClr val="000000"/>
                  </a:solidFill>
                  <a:latin typeface="Tahoma" pitchFamily="34" charset="0"/>
                </a:rPr>
                <a:t>机</a:t>
              </a:r>
            </a:p>
            <a:p>
              <a:pPr algn="ctr"/>
              <a:endParaRPr lang="zh-CN" altLang="en-US" sz="2000" b="1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6" name="Text Box 8"/>
            <p:cNvSpPr txBox="1">
              <a:spLocks noChangeAspect="1" noChangeArrowheads="1"/>
            </p:cNvSpPr>
            <p:nvPr/>
          </p:nvSpPr>
          <p:spPr bwMode="auto">
            <a:xfrm>
              <a:off x="4558" y="2024"/>
              <a:ext cx="476" cy="25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bIns="4680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rgbClr val="000000"/>
                  </a:solidFill>
                  <a:latin typeface="Tahoma" pitchFamily="34" charset="0"/>
                </a:rPr>
                <a:t>负载</a:t>
              </a:r>
            </a:p>
          </p:txBody>
        </p:sp>
        <p:sp>
          <p:nvSpPr>
            <p:cNvPr id="7" name="Text Box 9"/>
            <p:cNvSpPr txBox="1">
              <a:spLocks noChangeAspect="1" noChangeArrowheads="1"/>
            </p:cNvSpPr>
            <p:nvPr/>
          </p:nvSpPr>
          <p:spPr bwMode="auto">
            <a:xfrm>
              <a:off x="2661" y="3308"/>
              <a:ext cx="718" cy="25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bIns="4680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rgbClr val="000000"/>
                  </a:solidFill>
                  <a:latin typeface="Tahoma" pitchFamily="34" charset="0"/>
                </a:rPr>
                <a:t>功率电源</a:t>
              </a:r>
            </a:p>
          </p:txBody>
        </p:sp>
        <p:sp>
          <p:nvSpPr>
            <p:cNvPr id="8" name="Text Box 10"/>
            <p:cNvSpPr txBox="1">
              <a:spLocks noChangeAspect="1" noChangeArrowheads="1"/>
            </p:cNvSpPr>
            <p:nvPr/>
          </p:nvSpPr>
          <p:spPr bwMode="auto">
            <a:xfrm>
              <a:off x="1155" y="3034"/>
              <a:ext cx="1131" cy="25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bIns="4680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rgbClr val="000000"/>
                  </a:solidFill>
                  <a:latin typeface="Tahoma" pitchFamily="34" charset="0"/>
                </a:rPr>
                <a:t>分配器电源</a:t>
              </a:r>
            </a:p>
          </p:txBody>
        </p:sp>
        <p:sp>
          <p:nvSpPr>
            <p:cNvPr id="9" name="Text Box 11"/>
            <p:cNvSpPr txBox="1">
              <a:spLocks noChangeAspect="1" noChangeArrowheads="1"/>
            </p:cNvSpPr>
            <p:nvPr/>
          </p:nvSpPr>
          <p:spPr bwMode="auto">
            <a:xfrm>
              <a:off x="2528" y="2087"/>
              <a:ext cx="899" cy="25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bIns="4680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000" b="1" dirty="0">
                  <a:solidFill>
                    <a:srgbClr val="000000"/>
                  </a:solidFill>
                  <a:latin typeface="Tahoma" pitchFamily="34" charset="0"/>
                </a:rPr>
                <a:t>功放电路</a:t>
              </a:r>
            </a:p>
          </p:txBody>
        </p:sp>
        <p:sp>
          <p:nvSpPr>
            <p:cNvPr id="10" name="Text Box 12"/>
            <p:cNvSpPr txBox="1">
              <a:spLocks noChangeAspect="1" noChangeArrowheads="1"/>
            </p:cNvSpPr>
            <p:nvPr/>
          </p:nvSpPr>
          <p:spPr bwMode="auto">
            <a:xfrm>
              <a:off x="2528" y="2535"/>
              <a:ext cx="899" cy="25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bIns="4680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rgbClr val="000000"/>
                  </a:solidFill>
                  <a:latin typeface="Tahoma" pitchFamily="34" charset="0"/>
                </a:rPr>
                <a:t>功放电路</a:t>
              </a:r>
            </a:p>
          </p:txBody>
        </p:sp>
        <p:sp>
          <p:nvSpPr>
            <p:cNvPr id="11" name="Rectangle 13"/>
            <p:cNvSpPr>
              <a:spLocks noChangeAspect="1" noChangeArrowheads="1"/>
            </p:cNvSpPr>
            <p:nvPr/>
          </p:nvSpPr>
          <p:spPr bwMode="auto">
            <a:xfrm>
              <a:off x="2390" y="1221"/>
              <a:ext cx="1185" cy="1841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bIns="46800" anchor="ctr">
              <a:spAutoFit/>
            </a:bodyPr>
            <a:lstStyle/>
            <a:p>
              <a:pPr eaLnBrk="1" hangingPunct="1"/>
              <a:endParaRPr lang="zh-CN" altLang="en-US"/>
            </a:p>
          </p:txBody>
        </p:sp>
        <p:sp>
          <p:nvSpPr>
            <p:cNvPr id="12" name="Text Box 14"/>
            <p:cNvSpPr txBox="1">
              <a:spLocks noChangeAspect="1" noChangeArrowheads="1"/>
            </p:cNvSpPr>
            <p:nvPr/>
          </p:nvSpPr>
          <p:spPr bwMode="auto">
            <a:xfrm>
              <a:off x="2535" y="1250"/>
              <a:ext cx="8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46800" rIns="18000" bIns="4680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rgbClr val="000000"/>
                  </a:solidFill>
                  <a:latin typeface="Tahoma" pitchFamily="34" charset="0"/>
                </a:rPr>
                <a:t>功率放大器</a:t>
              </a:r>
            </a:p>
          </p:txBody>
        </p:sp>
        <p:sp>
          <p:nvSpPr>
            <p:cNvPr id="13" name="Line 15"/>
            <p:cNvSpPr>
              <a:spLocks noChangeAspect="1" noChangeShapeType="1"/>
            </p:cNvSpPr>
            <p:nvPr/>
          </p:nvSpPr>
          <p:spPr bwMode="auto">
            <a:xfrm>
              <a:off x="830" y="1840"/>
              <a:ext cx="6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8000" tIns="46800" rIns="18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Line 16"/>
            <p:cNvSpPr>
              <a:spLocks noChangeAspect="1" noChangeShapeType="1"/>
            </p:cNvSpPr>
            <p:nvPr/>
          </p:nvSpPr>
          <p:spPr bwMode="auto">
            <a:xfrm>
              <a:off x="1119" y="2428"/>
              <a:ext cx="39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8000" tIns="46800" rIns="18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Text Box 17"/>
            <p:cNvSpPr txBox="1">
              <a:spLocks noChangeAspect="1" noChangeArrowheads="1"/>
            </p:cNvSpPr>
            <p:nvPr/>
          </p:nvSpPr>
          <p:spPr bwMode="auto">
            <a:xfrm>
              <a:off x="622" y="1468"/>
              <a:ext cx="66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46800" rIns="18000" bIns="4680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rgbClr val="000000"/>
                  </a:solidFill>
                  <a:latin typeface="Tahoma" pitchFamily="34" charset="0"/>
                </a:rPr>
                <a:t>步进脉冲</a:t>
              </a:r>
            </a:p>
          </p:txBody>
        </p:sp>
        <p:sp>
          <p:nvSpPr>
            <p:cNvPr id="16" name="Text Box 18"/>
            <p:cNvSpPr txBox="1">
              <a:spLocks noChangeAspect="1" noChangeArrowheads="1"/>
            </p:cNvSpPr>
            <p:nvPr/>
          </p:nvSpPr>
          <p:spPr bwMode="auto">
            <a:xfrm>
              <a:off x="622" y="2389"/>
              <a:ext cx="6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46800" rIns="18000" bIns="4680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rgbClr val="000000"/>
                  </a:solidFill>
                  <a:latin typeface="Tahoma" pitchFamily="34" charset="0"/>
                </a:rPr>
                <a:t>方向信号</a:t>
              </a:r>
            </a:p>
          </p:txBody>
        </p:sp>
        <p:sp>
          <p:nvSpPr>
            <p:cNvPr id="17" name="Line 19"/>
            <p:cNvSpPr>
              <a:spLocks noChangeAspect="1" noChangeShapeType="1"/>
            </p:cNvSpPr>
            <p:nvPr/>
          </p:nvSpPr>
          <p:spPr bwMode="auto">
            <a:xfrm>
              <a:off x="2002" y="1716"/>
              <a:ext cx="52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46800" rIns="18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Line 20"/>
            <p:cNvSpPr>
              <a:spLocks noChangeAspect="1" noChangeShapeType="1"/>
            </p:cNvSpPr>
            <p:nvPr/>
          </p:nvSpPr>
          <p:spPr bwMode="auto">
            <a:xfrm>
              <a:off x="2002" y="2227"/>
              <a:ext cx="54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46800" rIns="18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Line 21"/>
            <p:cNvSpPr>
              <a:spLocks noChangeAspect="1" noChangeShapeType="1"/>
            </p:cNvSpPr>
            <p:nvPr/>
          </p:nvSpPr>
          <p:spPr bwMode="auto">
            <a:xfrm>
              <a:off x="2002" y="2645"/>
              <a:ext cx="5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46800" rIns="18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Line 22"/>
            <p:cNvSpPr>
              <a:spLocks noChangeAspect="1" noChangeShapeType="1"/>
            </p:cNvSpPr>
            <p:nvPr/>
          </p:nvSpPr>
          <p:spPr bwMode="auto">
            <a:xfrm flipV="1">
              <a:off x="3417" y="1747"/>
              <a:ext cx="4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46800" rIns="18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Line 23"/>
            <p:cNvSpPr>
              <a:spLocks noChangeAspect="1" noChangeShapeType="1"/>
            </p:cNvSpPr>
            <p:nvPr/>
          </p:nvSpPr>
          <p:spPr bwMode="auto">
            <a:xfrm>
              <a:off x="3442" y="2242"/>
              <a:ext cx="38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46800" rIns="18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Line 24"/>
            <p:cNvSpPr>
              <a:spLocks noChangeAspect="1" noChangeShapeType="1"/>
            </p:cNvSpPr>
            <p:nvPr/>
          </p:nvSpPr>
          <p:spPr bwMode="auto">
            <a:xfrm>
              <a:off x="3442" y="2706"/>
              <a:ext cx="39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46800" rIns="18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Line 25"/>
            <p:cNvSpPr>
              <a:spLocks noChangeAspect="1" noChangeShapeType="1"/>
            </p:cNvSpPr>
            <p:nvPr/>
          </p:nvSpPr>
          <p:spPr bwMode="auto">
            <a:xfrm flipV="1">
              <a:off x="2994" y="3047"/>
              <a:ext cx="0" cy="2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46800" rIns="18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Line 26"/>
            <p:cNvSpPr>
              <a:spLocks noChangeAspect="1" noChangeShapeType="1"/>
            </p:cNvSpPr>
            <p:nvPr/>
          </p:nvSpPr>
          <p:spPr bwMode="auto">
            <a:xfrm flipV="1">
              <a:off x="1764" y="2684"/>
              <a:ext cx="0" cy="34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46800" rIns="18000" bIns="4680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5" name="Object 27"/>
            <p:cNvGraphicFramePr>
              <a:graphicFrameLocks noChangeAspect="1"/>
            </p:cNvGraphicFramePr>
            <p:nvPr/>
          </p:nvGraphicFramePr>
          <p:xfrm>
            <a:off x="648" y="1866"/>
            <a:ext cx="848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0" r:id="rId3" imgW="1334880" imgH="355680" progId="">
                    <p:embed/>
                  </p:oleObj>
                </mc:Choice>
                <mc:Fallback>
                  <p:oleObj r:id="rId3" imgW="1334880" imgH="35568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8" y="1866"/>
                          <a:ext cx="848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A7CCD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9797B7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Text Box 28"/>
            <p:cNvSpPr txBox="1">
              <a:spLocks noChangeAspect="1" noChangeArrowheads="1"/>
            </p:cNvSpPr>
            <p:nvPr/>
          </p:nvSpPr>
          <p:spPr bwMode="auto">
            <a:xfrm>
              <a:off x="2129" y="1352"/>
              <a:ext cx="1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46800" rIns="18000" bIns="4680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000" b="1" dirty="0">
                  <a:solidFill>
                    <a:srgbClr val="000000"/>
                  </a:solidFill>
                  <a:latin typeface="Tahoma" pitchFamily="34" charset="0"/>
                </a:rPr>
                <a:t>A</a:t>
              </a:r>
            </a:p>
          </p:txBody>
        </p:sp>
        <p:sp>
          <p:nvSpPr>
            <p:cNvPr id="27" name="Text Box 29"/>
            <p:cNvSpPr txBox="1">
              <a:spLocks noChangeAspect="1" noChangeArrowheads="1"/>
            </p:cNvSpPr>
            <p:nvPr/>
          </p:nvSpPr>
          <p:spPr bwMode="auto">
            <a:xfrm>
              <a:off x="2142" y="1862"/>
              <a:ext cx="1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46800" rIns="18000" bIns="4680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000" b="1" dirty="0">
                  <a:solidFill>
                    <a:srgbClr val="000000"/>
                  </a:solidFill>
                  <a:latin typeface="Tahoma" pitchFamily="34" charset="0"/>
                </a:rPr>
                <a:t>B</a:t>
              </a:r>
            </a:p>
          </p:txBody>
        </p:sp>
        <p:sp>
          <p:nvSpPr>
            <p:cNvPr id="28" name="Text Box 30"/>
            <p:cNvSpPr txBox="1">
              <a:spLocks noChangeAspect="1" noChangeArrowheads="1"/>
            </p:cNvSpPr>
            <p:nvPr/>
          </p:nvSpPr>
          <p:spPr bwMode="auto">
            <a:xfrm>
              <a:off x="2132" y="2281"/>
              <a:ext cx="1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46800" rIns="18000" bIns="4680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000" b="1" dirty="0">
                  <a:solidFill>
                    <a:srgbClr val="000000"/>
                  </a:solidFill>
                  <a:latin typeface="Tahoma" pitchFamily="34" charset="0"/>
                </a:rPr>
                <a:t>C</a:t>
              </a:r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>
              <a:off x="4332" y="2160"/>
              <a:ext cx="231" cy="0"/>
            </a:xfrm>
            <a:prstGeom prst="line">
              <a:avLst/>
            </a:prstGeom>
            <a:noFill/>
            <a:ln w="9525">
              <a:solidFill>
                <a:srgbClr val="33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>
              <a:off x="1837" y="3657"/>
              <a:ext cx="2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solidFill>
                    <a:srgbClr val="BD0524"/>
                  </a:solidFill>
                  <a:latin typeface="楷体_GB2312" pitchFamily="49" charset="-122"/>
                  <a:ea typeface="楷体_GB2312" pitchFamily="49" charset="-122"/>
                </a:rPr>
                <a:t>脉冲分配器</a:t>
              </a:r>
              <a:r>
                <a:rPr kumimoji="1" lang="en-US" altLang="zh-CN" sz="2400" b="1" dirty="0">
                  <a:latin typeface="楷体_GB2312" pitchFamily="49" charset="-122"/>
                  <a:ea typeface="楷体_GB2312" pitchFamily="49" charset="-122"/>
                </a:rPr>
                <a:t>+</a:t>
              </a:r>
              <a:r>
                <a:rPr kumimoji="1" lang="zh-CN" altLang="en-US" sz="2400" b="1">
                  <a:solidFill>
                    <a:srgbClr val="BD0524"/>
                  </a:solidFill>
                  <a:latin typeface="楷体_GB2312" pitchFamily="49" charset="-122"/>
                  <a:ea typeface="楷体_GB2312" pitchFamily="49" charset="-122"/>
                </a:rPr>
                <a:t>功率放大电路</a:t>
              </a:r>
            </a:p>
          </p:txBody>
        </p:sp>
      </p:grpSp>
      <p:sp>
        <p:nvSpPr>
          <p:cNvPr id="31" name="矩形 30"/>
          <p:cNvSpPr/>
          <p:nvPr/>
        </p:nvSpPr>
        <p:spPr>
          <a:xfrm>
            <a:off x="651168" y="292006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/>
              <a:t> </a:t>
            </a:r>
            <a:r>
              <a:rPr kumimoji="1" lang="zh-CN" altLang="en-US" b="1" dirty="0">
                <a:solidFill>
                  <a:srgbClr val="BD0524"/>
                </a:solidFill>
              </a:rPr>
              <a:t>一、</a:t>
            </a:r>
            <a:r>
              <a:rPr kumimoji="1" lang="zh-CN" altLang="en-US" b="1" dirty="0" smtClean="0">
                <a:solidFill>
                  <a:srgbClr val="BD0524"/>
                </a:solidFill>
              </a:rPr>
              <a:t>驱动器组成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924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2175</TotalTime>
  <Words>788</Words>
  <Application>Microsoft Office PowerPoint</Application>
  <PresentationFormat>全屏显示(4:3)</PresentationFormat>
  <Paragraphs>102</Paragraphs>
  <Slides>30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3" baseType="lpstr">
      <vt:lpstr>Office 主题</vt:lpstr>
      <vt:lpstr>公式</vt:lpstr>
      <vt:lpstr>Microsoft 公式 3.0</vt:lpstr>
      <vt:lpstr>自动控制实践16  步进电机（stepping motor）运行特性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磁阻式步进电机</vt:lpstr>
      <vt:lpstr>永磁式步进电机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步进电机驱动器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自动控制元件-绪论</dc:title>
  <dc:creator>Administrator</dc:creator>
  <cp:lastModifiedBy>ZMR</cp:lastModifiedBy>
  <cp:revision>184</cp:revision>
  <cp:lastPrinted>2018-11-05T07:23:05Z</cp:lastPrinted>
  <dcterms:created xsi:type="dcterms:W3CDTF">2018-02-26T02:01:43Z</dcterms:created>
  <dcterms:modified xsi:type="dcterms:W3CDTF">2019-11-20T09:14:52Z</dcterms:modified>
</cp:coreProperties>
</file>