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79" r:id="rId2"/>
    <p:sldId id="278" r:id="rId3"/>
    <p:sldId id="256" r:id="rId4"/>
    <p:sldId id="257" r:id="rId5"/>
    <p:sldId id="293" r:id="rId6"/>
    <p:sldId id="292" r:id="rId7"/>
    <p:sldId id="291" r:id="rId8"/>
    <p:sldId id="280" r:id="rId9"/>
    <p:sldId id="281" r:id="rId10"/>
    <p:sldId id="282" r:id="rId11"/>
    <p:sldId id="258" r:id="rId12"/>
    <p:sldId id="259" r:id="rId13"/>
    <p:sldId id="260" r:id="rId14"/>
    <p:sldId id="284" r:id="rId15"/>
    <p:sldId id="285" r:id="rId16"/>
    <p:sldId id="286" r:id="rId17"/>
    <p:sldId id="288" r:id="rId18"/>
    <p:sldId id="289" r:id="rId19"/>
    <p:sldId id="283" r:id="rId20"/>
    <p:sldId id="290" r:id="rId21"/>
    <p:sldId id="276" r:id="rId22"/>
    <p:sldId id="277" r:id="rId23"/>
  </p:sldIdLst>
  <p:sldSz cx="9144000" cy="6858000" type="screen4x3"/>
  <p:notesSz cx="6858000" cy="994568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72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97284"/>
          </a:xfrm>
          <a:prstGeom prst="rect">
            <a:avLst/>
          </a:prstGeom>
        </p:spPr>
        <p:txBody>
          <a:bodyPr vert="horz" lIns="91440" tIns="45720" rIns="91440" bIns="45720" rtlCol="0"/>
          <a:lstStyle>
            <a:lvl1pPr algn="r">
              <a:defRPr sz="1200"/>
            </a:lvl1pPr>
          </a:lstStyle>
          <a:p>
            <a:fld id="{94D88A9B-871C-4525-A292-32948AF0C42B}" type="datetimeFigureOut">
              <a:rPr lang="zh-CN" altLang="en-US" smtClean="0"/>
              <a:t>2019/9/9</a:t>
            </a:fld>
            <a:endParaRPr lang="zh-CN" altLang="en-US"/>
          </a:p>
        </p:txBody>
      </p:sp>
      <p:sp>
        <p:nvSpPr>
          <p:cNvPr id="4" name="页脚占位符 3"/>
          <p:cNvSpPr>
            <a:spLocks noGrp="1"/>
          </p:cNvSpPr>
          <p:nvPr>
            <p:ph type="ftr" sz="quarter" idx="2"/>
          </p:nvPr>
        </p:nvSpPr>
        <p:spPr>
          <a:xfrm>
            <a:off x="0" y="9446678"/>
            <a:ext cx="2971800" cy="49728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9446678"/>
            <a:ext cx="2971800" cy="497284"/>
          </a:xfrm>
          <a:prstGeom prst="rect">
            <a:avLst/>
          </a:prstGeom>
        </p:spPr>
        <p:txBody>
          <a:bodyPr vert="horz" lIns="91440" tIns="45720" rIns="91440" bIns="45720" rtlCol="0" anchor="b"/>
          <a:lstStyle>
            <a:lvl1pPr algn="r">
              <a:defRPr sz="1200"/>
            </a:lvl1pPr>
          </a:lstStyle>
          <a:p>
            <a:fld id="{5B1A68C5-EA5C-447E-98E4-6ED9E90F65B5}" type="slidenum">
              <a:rPr lang="zh-CN" altLang="en-US" smtClean="0"/>
              <a:t>‹#›</a:t>
            </a:fld>
            <a:endParaRPr lang="zh-CN" altLang="en-US"/>
          </a:p>
        </p:txBody>
      </p:sp>
    </p:spTree>
    <p:extLst>
      <p:ext uri="{BB962C8B-B14F-4D97-AF65-F5344CB8AC3E}">
        <p14:creationId xmlns:p14="http://schemas.microsoft.com/office/powerpoint/2010/main" val="2211099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72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97284"/>
          </a:xfrm>
          <a:prstGeom prst="rect">
            <a:avLst/>
          </a:prstGeom>
        </p:spPr>
        <p:txBody>
          <a:bodyPr vert="horz" lIns="91440" tIns="45720" rIns="91440" bIns="45720" rtlCol="0"/>
          <a:lstStyle>
            <a:lvl1pPr algn="r">
              <a:defRPr sz="1200"/>
            </a:lvl1pPr>
          </a:lstStyle>
          <a:p>
            <a:fld id="{DC271021-8156-4B1F-A7D8-50638D831A93}" type="datetimeFigureOut">
              <a:rPr lang="zh-CN" altLang="en-US" smtClean="0"/>
              <a:t>2019/9/9</a:t>
            </a:fld>
            <a:endParaRPr lang="zh-CN" altLang="en-US"/>
          </a:p>
        </p:txBody>
      </p:sp>
      <p:sp>
        <p:nvSpPr>
          <p:cNvPr id="4" name="幻灯片图像占位符 3"/>
          <p:cNvSpPr>
            <a:spLocks noGrp="1" noRot="1" noChangeAspect="1"/>
          </p:cNvSpPr>
          <p:nvPr>
            <p:ph type="sldImg" idx="2"/>
          </p:nvPr>
        </p:nvSpPr>
        <p:spPr>
          <a:xfrm>
            <a:off x="942975" y="746125"/>
            <a:ext cx="4972050" cy="372903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724202"/>
            <a:ext cx="5486400" cy="447556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46678"/>
            <a:ext cx="2971800" cy="49728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9446678"/>
            <a:ext cx="2971800" cy="497284"/>
          </a:xfrm>
          <a:prstGeom prst="rect">
            <a:avLst/>
          </a:prstGeom>
        </p:spPr>
        <p:txBody>
          <a:bodyPr vert="horz" lIns="91440" tIns="45720" rIns="91440" bIns="45720" rtlCol="0" anchor="b"/>
          <a:lstStyle>
            <a:lvl1pPr algn="r">
              <a:defRPr sz="1200"/>
            </a:lvl1pPr>
          </a:lstStyle>
          <a:p>
            <a:fld id="{5F3E1344-AE4C-484D-AE5C-7D006ED27389}" type="slidenum">
              <a:rPr lang="zh-CN" altLang="en-US" smtClean="0"/>
              <a:t>‹#›</a:t>
            </a:fld>
            <a:endParaRPr lang="zh-CN" altLang="en-US"/>
          </a:p>
        </p:txBody>
      </p:sp>
    </p:spTree>
    <p:extLst>
      <p:ext uri="{BB962C8B-B14F-4D97-AF65-F5344CB8AC3E}">
        <p14:creationId xmlns:p14="http://schemas.microsoft.com/office/powerpoint/2010/main" val="4131361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81E1FB5-6669-44A6-9099-98AF43FF3B51}" type="slidenum">
              <a:rPr lang="en-US" altLang="zh-CN" smtClean="0">
                <a:latin typeface="Arial" charset="0"/>
              </a:rPr>
              <a:pPr eaLnBrk="1" hangingPunct="1"/>
              <a:t>1</a:t>
            </a:fld>
            <a:endParaRPr lang="en-US" altLang="zh-CN" smtClean="0">
              <a:latin typeface="Arial"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77758CA-213C-4167-A1A6-5253C466BEDE}" type="slidenum">
              <a:rPr lang="en-US" altLang="zh-CN" smtClean="0">
                <a:latin typeface="Arial" charset="0"/>
              </a:rPr>
              <a:pPr eaLnBrk="1" hangingPunct="1"/>
              <a:t>2</a:t>
            </a:fld>
            <a:endParaRPr lang="en-US" altLang="zh-CN" smtClean="0">
              <a:latin typeface="Arial"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3E1344-AE4C-484D-AE5C-7D006ED27389}" type="slidenum">
              <a:rPr lang="zh-CN" altLang="en-US" smtClean="0"/>
              <a:t>18</a:t>
            </a:fld>
            <a:endParaRPr lang="zh-CN" altLang="en-US"/>
          </a:p>
        </p:txBody>
      </p:sp>
    </p:spTree>
    <p:extLst>
      <p:ext uri="{BB962C8B-B14F-4D97-AF65-F5344CB8AC3E}">
        <p14:creationId xmlns:p14="http://schemas.microsoft.com/office/powerpoint/2010/main" val="2786919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2019/9/9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2019/9/9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2019/9/9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enwen.sogou.com/s/?w=%E6%B3%A2%E7%89%B9%E7%8E%87&amp;ch=ww.xqy.chai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6" name="Rectangle 18"/>
          <p:cNvSpPr>
            <a:spLocks noGrp="1" noChangeArrowheads="1"/>
          </p:cNvSpPr>
          <p:nvPr>
            <p:ph type="ctrTitle"/>
          </p:nvPr>
        </p:nvSpPr>
        <p:spPr>
          <a:xfrm>
            <a:off x="684213" y="2057400"/>
            <a:ext cx="7772400" cy="1371600"/>
          </a:xfrm>
        </p:spPr>
        <p:txBody>
          <a:bodyPr>
            <a:normAutofit fontScale="90000"/>
          </a:bodyPr>
          <a:lstStyle/>
          <a:p>
            <a:pPr eaLnBrk="1" hangingPunct="1">
              <a:defRPr/>
            </a:pPr>
            <a:r>
              <a:rPr lang="zh-CN" altLang="en-US" sz="2400" dirty="0" smtClean="0"/>
              <a:t>自动控制实践</a:t>
            </a:r>
            <a:br>
              <a:rPr lang="zh-CN" altLang="en-US" sz="2400" dirty="0" smtClean="0"/>
            </a:br>
            <a:r>
              <a:rPr lang="zh-CN" altLang="en-US" sz="8000" b="1" dirty="0" smtClean="0">
                <a:solidFill>
                  <a:srgbClr val="996600"/>
                </a:solidFill>
                <a:effectLst>
                  <a:outerShdw blurRad="38100" dist="38100" dir="2700000" algn="tl">
                    <a:srgbClr val="C0C0C0"/>
                  </a:outerShdw>
                </a:effectLst>
                <a:ea typeface="华文彩云" pitchFamily="2" charset="-122"/>
              </a:rPr>
              <a:t>绪论</a:t>
            </a:r>
            <a:r>
              <a:rPr lang="zh-CN" altLang="en-US" sz="8000" b="1" dirty="0" smtClean="0">
                <a:solidFill>
                  <a:srgbClr val="996600"/>
                </a:solidFill>
                <a:effectLst>
                  <a:outerShdw blurRad="38100" dist="38100" dir="2700000" algn="tl">
                    <a:srgbClr val="C0C0C0"/>
                  </a:outerShdw>
                </a:effectLst>
              </a:rPr>
              <a:t/>
            </a:r>
            <a:br>
              <a:rPr lang="zh-CN" altLang="en-US" sz="8000" b="1" dirty="0" smtClean="0">
                <a:solidFill>
                  <a:srgbClr val="996600"/>
                </a:solidFill>
                <a:effectLst>
                  <a:outerShdw blurRad="38100" dist="38100" dir="2700000" algn="tl">
                    <a:srgbClr val="C0C0C0"/>
                  </a:outerShdw>
                </a:effectLst>
              </a:rPr>
            </a:br>
            <a:endParaRPr lang="zh-CN" altLang="en-US" sz="2000" b="1" dirty="0" smtClean="0">
              <a:solidFill>
                <a:schemeClr val="tx1"/>
              </a:solidFill>
              <a:effectLst>
                <a:outerShdw blurRad="38100" dist="38100" dir="2700000" algn="tl">
                  <a:srgbClr val="C0C0C0"/>
                </a:outerShdw>
              </a:effectLst>
            </a:endParaRPr>
          </a:p>
        </p:txBody>
      </p:sp>
      <p:sp>
        <p:nvSpPr>
          <p:cNvPr id="3075" name="Rectangle 19"/>
          <p:cNvSpPr>
            <a:spLocks noGrp="1" noChangeArrowheads="1"/>
          </p:cNvSpPr>
          <p:nvPr>
            <p:ph type="subTitle" idx="1"/>
          </p:nvPr>
        </p:nvSpPr>
        <p:spPr>
          <a:xfrm>
            <a:off x="1331640" y="4077072"/>
            <a:ext cx="7010400" cy="360362"/>
          </a:xfrm>
        </p:spPr>
        <p:txBody>
          <a:bodyPr>
            <a:normAutofit/>
          </a:bodyPr>
          <a:lstStyle/>
          <a:p>
            <a:pPr eaLnBrk="1" hangingPunct="1">
              <a:lnSpc>
                <a:spcPct val="80000"/>
              </a:lnSpc>
            </a:pPr>
            <a:r>
              <a:rPr lang="zh-CN" altLang="en-US" sz="2200" dirty="0" smtClean="0"/>
              <a:t>哈尔滨工业大学控制科学与工程</a:t>
            </a:r>
          </a:p>
        </p:txBody>
      </p:sp>
    </p:spTree>
    <p:extLst>
      <p:ext uri="{BB962C8B-B14F-4D97-AF65-F5344CB8AC3E}">
        <p14:creationId xmlns:p14="http://schemas.microsoft.com/office/powerpoint/2010/main" val="863432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Rot="1" noChangeArrowheads="1"/>
          </p:cNvSpPr>
          <p:nvPr>
            <p:ph type="body" idx="4294967295"/>
          </p:nvPr>
        </p:nvSpPr>
        <p:spPr>
          <a:xfrm>
            <a:off x="312738" y="764704"/>
            <a:ext cx="8318500" cy="5472608"/>
          </a:xfrm>
        </p:spPr>
        <p:txBody>
          <a:bodyPr>
            <a:normAutofit/>
          </a:bodyPr>
          <a:lstStyle/>
          <a:p>
            <a:pPr algn="just" eaLnBrk="1" hangingPunct="1">
              <a:lnSpc>
                <a:spcPct val="200000"/>
              </a:lnSpc>
              <a:defRPr/>
            </a:pPr>
            <a:r>
              <a:rPr lang="en-US" altLang="zh-CN" sz="2400" dirty="0" smtClean="0">
                <a:latin typeface="楷体_GB2312" pitchFamily="49" charset="-122"/>
                <a:ea typeface="楷体_GB2312" pitchFamily="49" charset="-122"/>
              </a:rPr>
              <a:t>3</a:t>
            </a:r>
            <a:r>
              <a:rPr lang="zh-CN" altLang="en-US" sz="2400" dirty="0" smtClean="0">
                <a:latin typeface="楷体_GB2312" pitchFamily="49" charset="-122"/>
                <a:ea typeface="楷体_GB2312" pitchFamily="49" charset="-122"/>
              </a:rPr>
              <a:t>．</a:t>
            </a:r>
            <a:r>
              <a:rPr lang="zh-CN" altLang="en-US" sz="2400" b="1" u="sng" dirty="0" smtClean="0">
                <a:solidFill>
                  <a:srgbClr val="FF0000"/>
                </a:solidFill>
                <a:latin typeface="楷体_GB2312" pitchFamily="49" charset="-122"/>
                <a:ea typeface="楷体_GB2312" pitchFamily="49" charset="-122"/>
              </a:rPr>
              <a:t>功放元件</a:t>
            </a:r>
            <a:r>
              <a:rPr lang="en-US" altLang="zh-CN" sz="2400" b="1"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将控制驱动信号幅值放大，输出较大功率以驱动执行元件动作。</a:t>
            </a:r>
            <a:endParaRPr lang="en-US" altLang="zh-CN" sz="2400" b="1" dirty="0" smtClean="0">
              <a:latin typeface="楷体_GB2312" pitchFamily="49" charset="-122"/>
              <a:ea typeface="楷体_GB2312" pitchFamily="49" charset="-122"/>
            </a:endParaRPr>
          </a:p>
          <a:p>
            <a:pPr algn="just">
              <a:lnSpc>
                <a:spcPct val="200000"/>
              </a:lnSpc>
              <a:defRPr/>
            </a:pPr>
            <a:r>
              <a:rPr lang="en-US" altLang="zh-CN" sz="2400" b="1" dirty="0">
                <a:latin typeface="楷体_GB2312" pitchFamily="49" charset="-122"/>
                <a:ea typeface="楷体_GB2312" pitchFamily="49" charset="-122"/>
              </a:rPr>
              <a:t>4</a:t>
            </a:r>
            <a:r>
              <a:rPr lang="zh-CN" altLang="en-US" sz="2400" b="1" dirty="0">
                <a:latin typeface="楷体_GB2312" pitchFamily="49" charset="-122"/>
                <a:ea typeface="楷体_GB2312" pitchFamily="49" charset="-122"/>
              </a:rPr>
              <a:t>．</a:t>
            </a:r>
            <a:r>
              <a:rPr lang="zh-CN" altLang="en-US" sz="2400" b="1" u="sng" dirty="0">
                <a:solidFill>
                  <a:srgbClr val="FF0000"/>
                </a:solidFill>
                <a:latin typeface="楷体_GB2312" pitchFamily="49" charset="-122"/>
                <a:ea typeface="楷体_GB2312" pitchFamily="49" charset="-122"/>
              </a:rPr>
              <a:t>校正元件（补偿元件）</a:t>
            </a:r>
            <a:r>
              <a:rPr lang="zh-CN" altLang="en-US" sz="2400" b="1" dirty="0">
                <a:solidFill>
                  <a:srgbClr val="FF0000"/>
                </a:solidFill>
                <a:latin typeface="楷体_GB2312" pitchFamily="49" charset="-122"/>
                <a:ea typeface="楷体_GB2312" pitchFamily="49" charset="-122"/>
              </a:rPr>
              <a:t> </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实现运算的硬件和软件。实现对控制信号的运算，对功放元件输出驱动指令，确保系统稳定并达到规定的</a:t>
            </a:r>
            <a:r>
              <a:rPr lang="zh-CN" altLang="en-US" sz="2400" b="1" dirty="0" smtClean="0">
                <a:latin typeface="楷体_GB2312" pitchFamily="49" charset="-122"/>
                <a:ea typeface="楷体_GB2312" pitchFamily="49" charset="-122"/>
              </a:rPr>
              <a:t>性能指标。</a:t>
            </a:r>
          </a:p>
        </p:txBody>
      </p:sp>
    </p:spTree>
    <p:extLst>
      <p:ext uri="{BB962C8B-B14F-4D97-AF65-F5344CB8AC3E}">
        <p14:creationId xmlns:p14="http://schemas.microsoft.com/office/powerpoint/2010/main" val="24288278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2172" y="868872"/>
            <a:ext cx="7474950" cy="432048"/>
          </a:xfrm>
        </p:spPr>
        <p:txBody>
          <a:bodyPr>
            <a:normAutofit fontScale="92500"/>
          </a:bodyPr>
          <a:lstStyle/>
          <a:p>
            <a:r>
              <a:rPr lang="zh-CN" altLang="en-US" sz="2400" b="1" dirty="0" smtClean="0"/>
              <a:t>采用多回路控制是工程上获得高性能控制的常用方案</a:t>
            </a:r>
            <a:endParaRPr lang="zh-CN" altLang="en-US" sz="2400" b="1" dirty="0"/>
          </a:p>
        </p:txBody>
      </p:sp>
      <p:sp>
        <p:nvSpPr>
          <p:cNvPr id="5" name="矩形 4"/>
          <p:cNvSpPr/>
          <p:nvPr/>
        </p:nvSpPr>
        <p:spPr>
          <a:xfrm>
            <a:off x="857162" y="2593385"/>
            <a:ext cx="7972054" cy="646331"/>
          </a:xfrm>
          <a:prstGeom prst="rect">
            <a:avLst/>
          </a:prstGeom>
        </p:spPr>
        <p:txBody>
          <a:bodyPr wrap="none">
            <a:spAutoFit/>
          </a:bodyPr>
          <a:lstStyle/>
          <a:p>
            <a:r>
              <a:rPr lang="en-US" altLang="zh-CN" b="1" dirty="0" smtClean="0"/>
              <a:t>4</a:t>
            </a:r>
            <a:r>
              <a:rPr lang="zh-CN" altLang="en-US" b="1" dirty="0" smtClean="0"/>
              <a:t>、稳定性（工程上是默认，工程上的稳定性指随温度、参数变化是否能保证</a:t>
            </a:r>
            <a:endParaRPr lang="en-US" altLang="zh-CN" b="1" dirty="0" smtClean="0"/>
          </a:p>
          <a:p>
            <a:r>
              <a:rPr lang="zh-CN" altLang="en-US" b="1" dirty="0" smtClean="0"/>
              <a:t>一定性能，实际上指的是控制的鲁棒性）</a:t>
            </a:r>
            <a:endParaRPr lang="zh-CN" altLang="en-US"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274" y="3827191"/>
            <a:ext cx="3660967"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261" y="3293137"/>
            <a:ext cx="3960440" cy="326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4726972" y="6403988"/>
            <a:ext cx="3451063" cy="369332"/>
          </a:xfrm>
          <a:prstGeom prst="rect">
            <a:avLst/>
          </a:prstGeom>
        </p:spPr>
        <p:txBody>
          <a:bodyPr wrap="square">
            <a:spAutoFit/>
          </a:bodyPr>
          <a:lstStyle/>
          <a:p>
            <a:r>
              <a:rPr lang="zh-CN" altLang="zh-CN" dirty="0" smtClean="0"/>
              <a:t>系统</a:t>
            </a:r>
            <a:r>
              <a:rPr lang="en-US" altLang="zh-CN" dirty="0"/>
              <a:t>2</a:t>
            </a:r>
            <a:r>
              <a:rPr lang="zh-CN" altLang="zh-CN" dirty="0"/>
              <a:t>三种不同控制器输出响应</a:t>
            </a:r>
            <a:endParaRPr lang="zh-CN" altLang="en-US" dirty="0"/>
          </a:p>
        </p:txBody>
      </p:sp>
      <p:sp>
        <p:nvSpPr>
          <p:cNvPr id="9" name="内容占位符 2"/>
          <p:cNvSpPr txBox="1">
            <a:spLocks/>
          </p:cNvSpPr>
          <p:nvPr/>
        </p:nvSpPr>
        <p:spPr>
          <a:xfrm>
            <a:off x="612172" y="544836"/>
            <a:ext cx="8229600" cy="324036"/>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000" b="1" dirty="0" smtClean="0"/>
              <a:t>1 </a:t>
            </a:r>
            <a:r>
              <a:rPr lang="zh-CN" altLang="en-US" sz="2000" b="1" dirty="0" smtClean="0"/>
              <a:t>）跟踪输入指令；</a:t>
            </a:r>
            <a:r>
              <a:rPr lang="en-US" altLang="zh-CN" sz="2000" b="1" dirty="0" smtClean="0"/>
              <a:t>2</a:t>
            </a:r>
            <a:r>
              <a:rPr lang="zh-CN" altLang="en-US" sz="2000" b="1" dirty="0" smtClean="0"/>
              <a:t>）抑制干扰</a:t>
            </a:r>
            <a:endParaRPr lang="en-US" altLang="zh-CN" sz="2000" b="1" dirty="0" smtClean="0"/>
          </a:p>
        </p:txBody>
      </p:sp>
      <p:sp>
        <p:nvSpPr>
          <p:cNvPr id="2" name="矩形 1"/>
          <p:cNvSpPr/>
          <p:nvPr/>
        </p:nvSpPr>
        <p:spPr>
          <a:xfrm>
            <a:off x="612172" y="10057"/>
            <a:ext cx="3446777" cy="461665"/>
          </a:xfrm>
          <a:prstGeom prst="rect">
            <a:avLst/>
          </a:prstGeom>
        </p:spPr>
        <p:txBody>
          <a:bodyPr wrap="none">
            <a:spAutoFit/>
          </a:bodyPr>
          <a:lstStyle/>
          <a:p>
            <a:r>
              <a:rPr lang="en-US" altLang="zh-CN" sz="2400" b="1" dirty="0"/>
              <a:t>1.2</a:t>
            </a:r>
            <a:r>
              <a:rPr lang="zh-CN" altLang="en-US" sz="2400" b="1" dirty="0"/>
              <a:t>、对</a:t>
            </a:r>
            <a:r>
              <a:rPr lang="zh-CN" altLang="en-US" sz="2400" b="1" dirty="0" smtClean="0"/>
              <a:t>控制系统的要求</a:t>
            </a:r>
            <a:endParaRPr lang="en-US" altLang="zh-CN" sz="2400" b="1" dirty="0"/>
          </a:p>
        </p:txBody>
      </p:sp>
      <p:sp>
        <p:nvSpPr>
          <p:cNvPr id="4" name="矩形 3"/>
          <p:cNvSpPr/>
          <p:nvPr/>
        </p:nvSpPr>
        <p:spPr>
          <a:xfrm>
            <a:off x="511987" y="1291128"/>
            <a:ext cx="2276585" cy="369332"/>
          </a:xfrm>
          <a:prstGeom prst="rect">
            <a:avLst/>
          </a:prstGeom>
        </p:spPr>
        <p:txBody>
          <a:bodyPr wrap="none">
            <a:spAutoFit/>
          </a:bodyPr>
          <a:lstStyle/>
          <a:p>
            <a:r>
              <a:rPr lang="zh-CN" altLang="zh-CN" b="1" dirty="0"/>
              <a:t>控制系统基本要求</a:t>
            </a:r>
            <a:r>
              <a:rPr lang="zh-CN" altLang="en-US" b="1" dirty="0"/>
              <a:t>：</a:t>
            </a:r>
            <a:endParaRPr lang="zh-CN" altLang="en-US" dirty="0"/>
          </a:p>
        </p:txBody>
      </p:sp>
      <p:sp>
        <p:nvSpPr>
          <p:cNvPr id="8" name="矩形 7"/>
          <p:cNvSpPr/>
          <p:nvPr/>
        </p:nvSpPr>
        <p:spPr>
          <a:xfrm>
            <a:off x="818354" y="1523861"/>
            <a:ext cx="4629794" cy="369332"/>
          </a:xfrm>
          <a:prstGeom prst="rect">
            <a:avLst/>
          </a:prstGeom>
        </p:spPr>
        <p:txBody>
          <a:bodyPr wrap="none">
            <a:spAutoFit/>
          </a:bodyPr>
          <a:lstStyle/>
          <a:p>
            <a:r>
              <a:rPr lang="en-US" altLang="zh-CN" b="1" dirty="0"/>
              <a:t>1</a:t>
            </a:r>
            <a:r>
              <a:rPr lang="zh-CN" altLang="en-US" b="1" dirty="0"/>
              <a:t>、</a:t>
            </a:r>
            <a:r>
              <a:rPr lang="zh-CN" altLang="en-US" b="1" dirty="0" smtClean="0"/>
              <a:t>快速性</a:t>
            </a:r>
            <a:r>
              <a:rPr lang="en-US" altLang="zh-CN" b="1" dirty="0" smtClean="0"/>
              <a:t>(</a:t>
            </a:r>
            <a:r>
              <a:rPr lang="zh-CN" altLang="en-US" b="1" dirty="0" smtClean="0"/>
              <a:t>带宽、最大速度、最大加速度</a:t>
            </a:r>
            <a:r>
              <a:rPr lang="en-US" altLang="zh-CN" b="1" dirty="0" smtClean="0"/>
              <a:t>)</a:t>
            </a:r>
            <a:r>
              <a:rPr lang="zh-CN" altLang="en-US" b="1" dirty="0" smtClean="0"/>
              <a:t>；</a:t>
            </a:r>
            <a:endParaRPr lang="zh-CN" altLang="en-US" dirty="0"/>
          </a:p>
        </p:txBody>
      </p:sp>
      <p:sp>
        <p:nvSpPr>
          <p:cNvPr id="10" name="矩形 9"/>
          <p:cNvSpPr/>
          <p:nvPr/>
        </p:nvSpPr>
        <p:spPr>
          <a:xfrm>
            <a:off x="818354" y="1871665"/>
            <a:ext cx="2626040" cy="369332"/>
          </a:xfrm>
          <a:prstGeom prst="rect">
            <a:avLst/>
          </a:prstGeom>
        </p:spPr>
        <p:txBody>
          <a:bodyPr wrap="none">
            <a:spAutoFit/>
          </a:bodyPr>
          <a:lstStyle/>
          <a:p>
            <a:r>
              <a:rPr lang="en-US" altLang="zh-CN" b="1" dirty="0"/>
              <a:t>2</a:t>
            </a:r>
            <a:r>
              <a:rPr lang="zh-CN" altLang="en-US" b="1" dirty="0"/>
              <a:t>、稳态误差（精度）；</a:t>
            </a:r>
            <a:endParaRPr lang="zh-CN" altLang="en-US" dirty="0"/>
          </a:p>
        </p:txBody>
      </p:sp>
      <p:sp>
        <p:nvSpPr>
          <p:cNvPr id="11" name="矩形 10"/>
          <p:cNvSpPr/>
          <p:nvPr/>
        </p:nvSpPr>
        <p:spPr>
          <a:xfrm>
            <a:off x="818354" y="2220917"/>
            <a:ext cx="4115229" cy="369332"/>
          </a:xfrm>
          <a:prstGeom prst="rect">
            <a:avLst/>
          </a:prstGeom>
        </p:spPr>
        <p:txBody>
          <a:bodyPr wrap="none">
            <a:spAutoFit/>
          </a:bodyPr>
          <a:lstStyle/>
          <a:p>
            <a:r>
              <a:rPr lang="en-US" altLang="zh-CN" b="1" dirty="0"/>
              <a:t>3</a:t>
            </a:r>
            <a:r>
              <a:rPr lang="zh-CN" altLang="en-US" b="1" dirty="0"/>
              <a:t>、其它要求（温度范围、尺寸</a:t>
            </a:r>
            <a:r>
              <a:rPr lang="en-US" altLang="zh-CN" b="1" dirty="0"/>
              <a:t>……</a:t>
            </a:r>
            <a:r>
              <a:rPr lang="zh-CN" altLang="en-US" b="1" dirty="0"/>
              <a:t>）；</a:t>
            </a:r>
            <a:endParaRPr lang="zh-CN" altLang="en-US" dirty="0"/>
          </a:p>
        </p:txBody>
      </p:sp>
      <p:sp>
        <p:nvSpPr>
          <p:cNvPr id="12" name="矩形 11"/>
          <p:cNvSpPr/>
          <p:nvPr/>
        </p:nvSpPr>
        <p:spPr>
          <a:xfrm>
            <a:off x="818354" y="6384598"/>
            <a:ext cx="3355406" cy="369332"/>
          </a:xfrm>
          <a:prstGeom prst="rect">
            <a:avLst/>
          </a:prstGeom>
        </p:spPr>
        <p:txBody>
          <a:bodyPr wrap="none">
            <a:spAutoFit/>
          </a:bodyPr>
          <a:lstStyle/>
          <a:p>
            <a:r>
              <a:rPr lang="zh-CN" altLang="zh-CN" dirty="0"/>
              <a:t>系统</a:t>
            </a:r>
            <a:r>
              <a:rPr lang="en-US" altLang="zh-CN" dirty="0"/>
              <a:t>1</a:t>
            </a:r>
            <a:r>
              <a:rPr lang="zh-CN" altLang="zh-CN" dirty="0"/>
              <a:t>三种不同控制器输出响应</a:t>
            </a:r>
            <a:r>
              <a:rPr lang="en-US" altLang="zh-CN" dirty="0"/>
              <a:t> </a:t>
            </a:r>
            <a:endParaRPr lang="zh-CN" altLang="en-US" dirty="0"/>
          </a:p>
        </p:txBody>
      </p:sp>
    </p:spTree>
    <p:extLst>
      <p:ext uri="{BB962C8B-B14F-4D97-AF65-F5344CB8AC3E}">
        <p14:creationId xmlns:p14="http://schemas.microsoft.com/office/powerpoint/2010/main" val="400879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1000"/>
                                        <p:tgtEl>
                                          <p:spTgt spid="5"/>
                                        </p:tgtEl>
                                      </p:cBhvr>
                                    </p:animEffect>
                                    <p:anim calcmode="lin" valueType="num">
                                      <p:cBhvr>
                                        <p:cTn id="57" dur="1000" fill="hold"/>
                                        <p:tgtEl>
                                          <p:spTgt spid="5"/>
                                        </p:tgtEl>
                                        <p:attrNameLst>
                                          <p:attrName>ppt_x</p:attrName>
                                        </p:attrNameLst>
                                      </p:cBhvr>
                                      <p:tavLst>
                                        <p:tav tm="0">
                                          <p:val>
                                            <p:strVal val="#ppt_x"/>
                                          </p:val>
                                        </p:tav>
                                        <p:tav tm="100000">
                                          <p:val>
                                            <p:strVal val="#ppt_x"/>
                                          </p:val>
                                        </p:tav>
                                      </p:tavLst>
                                    </p:anim>
                                    <p:anim calcmode="lin" valueType="num">
                                      <p:cBhvr>
                                        <p:cTn id="5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1000"/>
                                        <p:tgtEl>
                                          <p:spTgt spid="12"/>
                                        </p:tgtEl>
                                      </p:cBhvr>
                                    </p:animEffect>
                                    <p:anim calcmode="lin" valueType="num">
                                      <p:cBhvr>
                                        <p:cTn id="64" dur="1000" fill="hold"/>
                                        <p:tgtEl>
                                          <p:spTgt spid="12"/>
                                        </p:tgtEl>
                                        <p:attrNameLst>
                                          <p:attrName>ppt_x</p:attrName>
                                        </p:attrNameLst>
                                      </p:cBhvr>
                                      <p:tavLst>
                                        <p:tav tm="0">
                                          <p:val>
                                            <p:strVal val="#ppt_x"/>
                                          </p:val>
                                        </p:tav>
                                        <p:tav tm="100000">
                                          <p:val>
                                            <p:strVal val="#ppt_x"/>
                                          </p:val>
                                        </p:tav>
                                      </p:tavLst>
                                    </p:anim>
                                    <p:anim calcmode="lin" valueType="num">
                                      <p:cBhvr>
                                        <p:cTn id="65" dur="1000" fill="hold"/>
                                        <p:tgtEl>
                                          <p:spTgt spid="12"/>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074"/>
                                        </p:tgtEl>
                                        <p:attrNameLst>
                                          <p:attrName>style.visibility</p:attrName>
                                        </p:attrNameLst>
                                      </p:cBhvr>
                                      <p:to>
                                        <p:strVal val="visible"/>
                                      </p:to>
                                    </p:set>
                                    <p:animEffect transition="in" filter="fade">
                                      <p:cBhvr>
                                        <p:cTn id="68" dur="1000"/>
                                        <p:tgtEl>
                                          <p:spTgt spid="3074"/>
                                        </p:tgtEl>
                                      </p:cBhvr>
                                    </p:animEffect>
                                    <p:anim calcmode="lin" valueType="num">
                                      <p:cBhvr>
                                        <p:cTn id="69" dur="1000" fill="hold"/>
                                        <p:tgtEl>
                                          <p:spTgt spid="3074"/>
                                        </p:tgtEl>
                                        <p:attrNameLst>
                                          <p:attrName>ppt_x</p:attrName>
                                        </p:attrNameLst>
                                      </p:cBhvr>
                                      <p:tavLst>
                                        <p:tav tm="0">
                                          <p:val>
                                            <p:strVal val="#ppt_x"/>
                                          </p:val>
                                        </p:tav>
                                        <p:tav tm="100000">
                                          <p:val>
                                            <p:strVal val="#ppt_x"/>
                                          </p:val>
                                        </p:tav>
                                      </p:tavLst>
                                    </p:anim>
                                    <p:anim calcmode="lin" valueType="num">
                                      <p:cBhvr>
                                        <p:cTn id="70"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3075"/>
                                        </p:tgtEl>
                                        <p:attrNameLst>
                                          <p:attrName>style.visibility</p:attrName>
                                        </p:attrNameLst>
                                      </p:cBhvr>
                                      <p:to>
                                        <p:strVal val="visible"/>
                                      </p:to>
                                    </p:set>
                                    <p:animEffect transition="in" filter="fade">
                                      <p:cBhvr>
                                        <p:cTn id="75" dur="1000"/>
                                        <p:tgtEl>
                                          <p:spTgt spid="3075"/>
                                        </p:tgtEl>
                                      </p:cBhvr>
                                    </p:animEffect>
                                    <p:anim calcmode="lin" valueType="num">
                                      <p:cBhvr>
                                        <p:cTn id="76" dur="1000" fill="hold"/>
                                        <p:tgtEl>
                                          <p:spTgt spid="3075"/>
                                        </p:tgtEl>
                                        <p:attrNameLst>
                                          <p:attrName>ppt_x</p:attrName>
                                        </p:attrNameLst>
                                      </p:cBhvr>
                                      <p:tavLst>
                                        <p:tav tm="0">
                                          <p:val>
                                            <p:strVal val="#ppt_x"/>
                                          </p:val>
                                        </p:tav>
                                        <p:tav tm="100000">
                                          <p:val>
                                            <p:strVal val="#ppt_x"/>
                                          </p:val>
                                        </p:tav>
                                      </p:tavLst>
                                    </p:anim>
                                    <p:anim calcmode="lin" valueType="num">
                                      <p:cBhvr>
                                        <p:cTn id="77" dur="1000" fill="hold"/>
                                        <p:tgtEl>
                                          <p:spTgt spid="3075"/>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fade">
                                      <p:cBhvr>
                                        <p:cTn id="80" dur="1000"/>
                                        <p:tgtEl>
                                          <p:spTgt spid="6"/>
                                        </p:tgtEl>
                                      </p:cBhvr>
                                    </p:animEffect>
                                    <p:anim calcmode="lin" valueType="num">
                                      <p:cBhvr>
                                        <p:cTn id="81" dur="1000" fill="hold"/>
                                        <p:tgtEl>
                                          <p:spTgt spid="6"/>
                                        </p:tgtEl>
                                        <p:attrNameLst>
                                          <p:attrName>ppt_x</p:attrName>
                                        </p:attrNameLst>
                                      </p:cBhvr>
                                      <p:tavLst>
                                        <p:tav tm="0">
                                          <p:val>
                                            <p:strVal val="#ppt_x"/>
                                          </p:val>
                                        </p:tav>
                                        <p:tav tm="100000">
                                          <p:val>
                                            <p:strVal val="#ppt_x"/>
                                          </p:val>
                                        </p:tav>
                                      </p:tavLst>
                                    </p:anim>
                                    <p:anim calcmode="lin" valueType="num">
                                      <p:cBhvr>
                                        <p:cTn id="8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4" grpId="0"/>
      <p:bldP spid="8"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332656"/>
            <a:ext cx="8229600" cy="432048"/>
          </a:xfrm>
        </p:spPr>
        <p:txBody>
          <a:bodyPr>
            <a:normAutofit fontScale="85000" lnSpcReduction="20000"/>
          </a:bodyPr>
          <a:lstStyle/>
          <a:p>
            <a:r>
              <a:rPr lang="en-US" altLang="zh-CN" dirty="0" smtClean="0"/>
              <a:t>1.3</a:t>
            </a:r>
            <a:r>
              <a:rPr lang="zh-CN" altLang="en-US" dirty="0" smtClean="0"/>
              <a:t>、</a:t>
            </a:r>
            <a:r>
              <a:rPr lang="zh-CN" altLang="zh-CN" dirty="0" smtClean="0"/>
              <a:t>计算机仿真</a:t>
            </a:r>
            <a:r>
              <a:rPr lang="zh-CN" altLang="zh-CN" dirty="0"/>
              <a:t>与实际系统的区别</a:t>
            </a:r>
            <a:endParaRPr lang="zh-CN" altLang="en-US" dirty="0"/>
          </a:p>
        </p:txBody>
      </p:sp>
      <p:sp>
        <p:nvSpPr>
          <p:cNvPr id="4" name="内容占位符 2"/>
          <p:cNvSpPr txBox="1">
            <a:spLocks/>
          </p:cNvSpPr>
          <p:nvPr/>
        </p:nvSpPr>
        <p:spPr>
          <a:xfrm>
            <a:off x="205042" y="1484784"/>
            <a:ext cx="3286838" cy="1368152"/>
          </a:xfrm>
          <a:prstGeom prst="rect">
            <a:avLst/>
          </a:prstGeom>
          <a:ln>
            <a:solidFill>
              <a:schemeClr val="accent1"/>
            </a:solidFill>
          </a:ln>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工程实际：</a:t>
            </a:r>
            <a:endParaRPr lang="en-US" altLang="zh-CN" dirty="0" smtClean="0"/>
          </a:p>
          <a:p>
            <a:r>
              <a:rPr lang="zh-CN" altLang="en-US" dirty="0" smtClean="0"/>
              <a:t>高阶、非线性、干扰、变参数</a:t>
            </a:r>
            <a:r>
              <a:rPr lang="en-US" altLang="zh-CN" dirty="0" smtClean="0"/>
              <a:t>……</a:t>
            </a:r>
            <a:endParaRPr lang="zh-CN" altLang="en-US" dirty="0"/>
          </a:p>
        </p:txBody>
      </p:sp>
      <p:sp>
        <p:nvSpPr>
          <p:cNvPr id="7" name="右箭头 6"/>
          <p:cNvSpPr/>
          <p:nvPr/>
        </p:nvSpPr>
        <p:spPr>
          <a:xfrm>
            <a:off x="3726620" y="1883562"/>
            <a:ext cx="1224136" cy="570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a:spLocks/>
          </p:cNvSpPr>
          <p:nvPr/>
        </p:nvSpPr>
        <p:spPr>
          <a:xfrm>
            <a:off x="5148064" y="1509852"/>
            <a:ext cx="3214830" cy="1487099"/>
          </a:xfrm>
          <a:prstGeom prst="rect">
            <a:avLst/>
          </a:prstGeom>
          <a:ln>
            <a:solidFill>
              <a:schemeClr val="accent1"/>
            </a:solidFill>
          </a:ln>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计算机仿真或理论：</a:t>
            </a:r>
            <a:endParaRPr lang="en-US" altLang="zh-CN" dirty="0" smtClean="0"/>
          </a:p>
          <a:p>
            <a:r>
              <a:rPr lang="zh-CN" altLang="en-US" dirty="0" smtClean="0"/>
              <a:t>降阶、线性、时不变</a:t>
            </a:r>
            <a:r>
              <a:rPr lang="en-US" altLang="zh-CN" dirty="0" smtClean="0"/>
              <a:t>……</a:t>
            </a:r>
            <a:endParaRPr lang="zh-CN" altLang="en-US" dirty="0"/>
          </a:p>
        </p:txBody>
      </p:sp>
      <p:sp>
        <p:nvSpPr>
          <p:cNvPr id="9" name="内容占位符 2"/>
          <p:cNvSpPr txBox="1">
            <a:spLocks/>
          </p:cNvSpPr>
          <p:nvPr/>
        </p:nvSpPr>
        <p:spPr>
          <a:xfrm>
            <a:off x="4932996" y="3356992"/>
            <a:ext cx="3700040" cy="432048"/>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b="1" dirty="0" smtClean="0"/>
              <a:t>既不可能、也无必要</a:t>
            </a:r>
            <a:endParaRPr lang="zh-CN" altLang="en-US" b="1" dirty="0"/>
          </a:p>
        </p:txBody>
      </p:sp>
      <p:sp>
        <p:nvSpPr>
          <p:cNvPr id="10" name="矩形 9"/>
          <p:cNvSpPr/>
          <p:nvPr/>
        </p:nvSpPr>
        <p:spPr>
          <a:xfrm>
            <a:off x="611560" y="4725144"/>
            <a:ext cx="7841928" cy="1569660"/>
          </a:xfrm>
          <a:prstGeom prst="rect">
            <a:avLst/>
          </a:prstGeom>
        </p:spPr>
        <p:txBody>
          <a:bodyPr wrap="square">
            <a:spAutoFit/>
          </a:bodyPr>
          <a:lstStyle/>
          <a:p>
            <a:r>
              <a:rPr lang="zh-CN" altLang="zh-CN" sz="2400" dirty="0"/>
              <a:t>导弹研制</a:t>
            </a:r>
            <a:r>
              <a:rPr lang="zh-CN" altLang="zh-CN" sz="2400" dirty="0" smtClean="0"/>
              <a:t>过程</a:t>
            </a:r>
            <a:r>
              <a:rPr lang="en-US" altLang="zh-CN" sz="2400" dirty="0" smtClean="0"/>
              <a:t>:</a:t>
            </a:r>
            <a:r>
              <a:rPr lang="zh-CN" altLang="zh-CN" sz="2400" b="1" dirty="0" smtClean="0"/>
              <a:t>数字仿真</a:t>
            </a:r>
            <a:r>
              <a:rPr lang="zh-CN" altLang="zh-CN" sz="2400" dirty="0"/>
              <a:t>，然后将实际导引头、舵机等部件与仿真转台等附件构成的</a:t>
            </a:r>
            <a:r>
              <a:rPr lang="zh-CN" altLang="zh-CN" sz="2400" b="1" dirty="0"/>
              <a:t>半实物仿真</a:t>
            </a:r>
            <a:r>
              <a:rPr lang="zh-CN" altLang="zh-CN" sz="2400" dirty="0"/>
              <a:t>系统进行仿真，最后是</a:t>
            </a:r>
            <a:r>
              <a:rPr lang="zh-CN" altLang="zh-CN" sz="2400" b="1" dirty="0"/>
              <a:t>实弹打靶</a:t>
            </a:r>
            <a:r>
              <a:rPr lang="zh-CN" altLang="zh-CN" sz="2400" dirty="0"/>
              <a:t>。前一步完成是启动后一步的条件，最后一步成功才能产品化的条件。</a:t>
            </a:r>
            <a:endParaRPr lang="zh-CN" altLang="en-US" sz="2400" dirty="0"/>
          </a:p>
        </p:txBody>
      </p:sp>
      <p:sp>
        <p:nvSpPr>
          <p:cNvPr id="11" name="下箭头 10"/>
          <p:cNvSpPr/>
          <p:nvPr/>
        </p:nvSpPr>
        <p:spPr>
          <a:xfrm>
            <a:off x="4030918" y="4077072"/>
            <a:ext cx="615540"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06815" y="3372961"/>
            <a:ext cx="4031873" cy="400110"/>
          </a:xfrm>
          <a:prstGeom prst="rect">
            <a:avLst/>
          </a:prstGeom>
        </p:spPr>
        <p:txBody>
          <a:bodyPr wrap="none">
            <a:spAutoFit/>
          </a:bodyPr>
          <a:lstStyle/>
          <a:p>
            <a:r>
              <a:rPr lang="zh-CN" altLang="en-US" sz="2000" i="1" dirty="0"/>
              <a:t>要想建立与工程实际相同的模型</a:t>
            </a:r>
            <a:r>
              <a:rPr lang="zh-CN" altLang="en-US" sz="2000" dirty="0"/>
              <a:t>，</a:t>
            </a:r>
          </a:p>
        </p:txBody>
      </p:sp>
    </p:spTree>
    <p:extLst>
      <p:ext uri="{BB962C8B-B14F-4D97-AF65-F5344CB8AC3E}">
        <p14:creationId xmlns:p14="http://schemas.microsoft.com/office/powerpoint/2010/main" val="138730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animEffect transition="in" filter="fade">
                                      <p:cBhvr>
                                        <p:cTn id="35" dur="1000"/>
                                        <p:tgtEl>
                                          <p:spTgt spid="2">
                                            <p:txEl>
                                              <p:pRg st="0" end="0"/>
                                            </p:txEl>
                                          </p:spTgt>
                                        </p:tgtEl>
                                      </p:cBhvr>
                                    </p:animEffect>
                                    <p:anim calcmode="lin" valueType="num">
                                      <p:cBhvr>
                                        <p:cTn id="36"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1000"/>
                                        <p:tgtEl>
                                          <p:spTgt spid="10"/>
                                        </p:tgtEl>
                                      </p:cBhvr>
                                    </p:animEffect>
                                    <p:anim calcmode="lin" valueType="num">
                                      <p:cBhvr>
                                        <p:cTn id="57" dur="1000" fill="hold"/>
                                        <p:tgtEl>
                                          <p:spTgt spid="10"/>
                                        </p:tgtEl>
                                        <p:attrNameLst>
                                          <p:attrName>ppt_x</p:attrName>
                                        </p:attrNameLst>
                                      </p:cBhvr>
                                      <p:tavLst>
                                        <p:tav tm="0">
                                          <p:val>
                                            <p:strVal val="#ppt_x"/>
                                          </p:val>
                                        </p:tav>
                                        <p:tav tm="100000">
                                          <p:val>
                                            <p:strVal val="#ppt_x"/>
                                          </p:val>
                                        </p:tav>
                                      </p:tavLst>
                                    </p:anim>
                                    <p:anim calcmode="lin" valueType="num">
                                      <p:cBhvr>
                                        <p:cTn id="5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7" grpId="0" animBg="1"/>
      <p:bldP spid="8" grpId="0" animBg="1"/>
      <p:bldP spid="9" grpId="0"/>
      <p:bldP spid="10"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229600" cy="388640"/>
          </a:xfrm>
        </p:spPr>
        <p:txBody>
          <a:bodyPr>
            <a:normAutofit fontScale="85000" lnSpcReduction="20000"/>
          </a:bodyPr>
          <a:lstStyle/>
          <a:p>
            <a:pPr marL="342900" lvl="1" indent="-342900">
              <a:buFont typeface="Arial" pitchFamily="34" charset="0"/>
              <a:buChar char="•"/>
            </a:pPr>
            <a:r>
              <a:rPr lang="en-US" altLang="zh-CN" b="1" dirty="0" smtClean="0"/>
              <a:t>1.4</a:t>
            </a:r>
            <a:r>
              <a:rPr lang="zh-CN" altLang="en-US" b="1" dirty="0" smtClean="0"/>
              <a:t>、</a:t>
            </a:r>
            <a:r>
              <a:rPr lang="zh-CN" altLang="zh-CN" b="1" dirty="0" smtClean="0"/>
              <a:t>控</a:t>
            </a:r>
            <a:r>
              <a:rPr lang="x-none" altLang="zh-CN" b="1" dirty="0" smtClean="0"/>
              <a:t>制工程</a:t>
            </a:r>
            <a:r>
              <a:rPr lang="x-none" altLang="zh-CN" b="1" dirty="0"/>
              <a:t>师的职责</a:t>
            </a:r>
            <a:endParaRPr lang="zh-CN" altLang="zh-CN" b="1" dirty="0"/>
          </a:p>
          <a:p>
            <a:endParaRPr lang="zh-CN" altLang="en-US" dirty="0"/>
          </a:p>
        </p:txBody>
      </p:sp>
      <p:sp>
        <p:nvSpPr>
          <p:cNvPr id="4" name="内容占位符 2"/>
          <p:cNvSpPr txBox="1">
            <a:spLocks/>
          </p:cNvSpPr>
          <p:nvPr/>
        </p:nvSpPr>
        <p:spPr>
          <a:xfrm>
            <a:off x="472759" y="2060848"/>
            <a:ext cx="8229600"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b="1" dirty="0" smtClean="0"/>
              <a:t>项目研发中</a:t>
            </a:r>
            <a:r>
              <a:rPr lang="zh-CN" altLang="zh-CN" sz="2000" b="1" dirty="0" smtClean="0"/>
              <a:t>控制工程</a:t>
            </a:r>
            <a:r>
              <a:rPr lang="zh-CN" altLang="zh-CN" sz="2000" b="1" dirty="0"/>
              <a:t>师应处于主导</a:t>
            </a:r>
            <a:r>
              <a:rPr lang="zh-CN" altLang="zh-CN" sz="2000" b="1" dirty="0" smtClean="0"/>
              <a:t>地位</a:t>
            </a:r>
            <a:endParaRPr lang="en-US" altLang="zh-CN" sz="2000" b="1" i="1" dirty="0" smtClean="0"/>
          </a:p>
        </p:txBody>
      </p:sp>
      <p:sp>
        <p:nvSpPr>
          <p:cNvPr id="5" name="矩形 4"/>
          <p:cNvSpPr/>
          <p:nvPr/>
        </p:nvSpPr>
        <p:spPr>
          <a:xfrm>
            <a:off x="472759" y="3284984"/>
            <a:ext cx="5760640" cy="387798"/>
          </a:xfrm>
          <a:prstGeom prst="rect">
            <a:avLst/>
          </a:prstGeom>
        </p:spPr>
        <p:txBody>
          <a:bodyPr wrap="square">
            <a:spAutoFit/>
          </a:bodyPr>
          <a:lstStyle/>
          <a:p>
            <a:pPr marL="342900" lvl="1" indent="-342900">
              <a:lnSpc>
                <a:spcPct val="80000"/>
              </a:lnSpc>
              <a:spcBef>
                <a:spcPct val="20000"/>
              </a:spcBef>
              <a:buFont typeface="Arial" pitchFamily="34" charset="0"/>
              <a:buChar char="•"/>
            </a:pPr>
            <a:r>
              <a:rPr lang="x-none" altLang="zh-CN" sz="2400" b="1" dirty="0"/>
              <a:t>1.5 </a:t>
            </a:r>
            <a:r>
              <a:rPr lang="zh-CN" altLang="zh-CN" sz="2400" b="1" dirty="0"/>
              <a:t>本课程特点、目标及学习方法</a:t>
            </a:r>
          </a:p>
        </p:txBody>
      </p:sp>
      <p:sp>
        <p:nvSpPr>
          <p:cNvPr id="6" name="内容占位符 2"/>
          <p:cNvSpPr txBox="1">
            <a:spLocks/>
          </p:cNvSpPr>
          <p:nvPr/>
        </p:nvSpPr>
        <p:spPr>
          <a:xfrm>
            <a:off x="724905" y="5923571"/>
            <a:ext cx="3807383" cy="39604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b="1" dirty="0" smtClean="0"/>
              <a:t>方法</a:t>
            </a:r>
            <a:r>
              <a:rPr lang="zh-CN" altLang="en-US" sz="2000" b="1" dirty="0" smtClean="0">
                <a:sym typeface="Wingdings" panose="05000000000000000000" pitchFamily="2" charset="2"/>
              </a:rPr>
              <a:t>：（与理论的区别）</a:t>
            </a:r>
            <a:endParaRPr lang="en-US" altLang="zh-CN" sz="2000" b="1" dirty="0"/>
          </a:p>
        </p:txBody>
      </p:sp>
      <p:sp>
        <p:nvSpPr>
          <p:cNvPr id="2" name="矩形 1"/>
          <p:cNvSpPr/>
          <p:nvPr/>
        </p:nvSpPr>
        <p:spPr>
          <a:xfrm>
            <a:off x="535769" y="836712"/>
            <a:ext cx="3460167" cy="400110"/>
          </a:xfrm>
          <a:prstGeom prst="rect">
            <a:avLst/>
          </a:prstGeom>
        </p:spPr>
        <p:txBody>
          <a:bodyPr wrap="square">
            <a:spAutoFit/>
          </a:bodyPr>
          <a:lstStyle/>
          <a:p>
            <a:r>
              <a:rPr lang="zh-CN" altLang="en-US" sz="2000" b="1" dirty="0"/>
              <a:t>控制工程师就是系统工程师</a:t>
            </a:r>
            <a:endParaRPr lang="en-US" altLang="zh-CN" sz="2000" b="1" dirty="0"/>
          </a:p>
        </p:txBody>
      </p:sp>
      <p:sp>
        <p:nvSpPr>
          <p:cNvPr id="7" name="矩形 6"/>
          <p:cNvSpPr/>
          <p:nvPr/>
        </p:nvSpPr>
        <p:spPr>
          <a:xfrm>
            <a:off x="533474" y="1259990"/>
            <a:ext cx="7125281" cy="646331"/>
          </a:xfrm>
          <a:prstGeom prst="rect">
            <a:avLst/>
          </a:prstGeom>
        </p:spPr>
        <p:txBody>
          <a:bodyPr wrap="square">
            <a:spAutoFit/>
          </a:bodyPr>
          <a:lstStyle/>
          <a:p>
            <a:r>
              <a:rPr lang="zh-CN" altLang="en-US" b="1" i="1" dirty="0"/>
              <a:t>是否需要加偏心负载平衡？是否需要多付出一倍的成本将机械固有频率提高</a:t>
            </a:r>
            <a:r>
              <a:rPr lang="en-US" altLang="zh-CN" b="1" i="1" dirty="0"/>
              <a:t>30%</a:t>
            </a:r>
            <a:r>
              <a:rPr lang="zh-CN" altLang="en-US" b="1" i="1" dirty="0"/>
              <a:t>？系统布线？电磁兼容性？</a:t>
            </a:r>
            <a:r>
              <a:rPr lang="en-US" altLang="zh-CN" b="1" i="1" dirty="0"/>
              <a:t>……</a:t>
            </a:r>
          </a:p>
        </p:txBody>
      </p:sp>
      <p:sp>
        <p:nvSpPr>
          <p:cNvPr id="8" name="矩形 7"/>
          <p:cNvSpPr/>
          <p:nvPr/>
        </p:nvSpPr>
        <p:spPr>
          <a:xfrm>
            <a:off x="719387" y="3944138"/>
            <a:ext cx="2376264" cy="430887"/>
          </a:xfrm>
          <a:prstGeom prst="rect">
            <a:avLst/>
          </a:prstGeom>
        </p:spPr>
        <p:txBody>
          <a:bodyPr wrap="square">
            <a:spAutoFit/>
          </a:bodyPr>
          <a:lstStyle/>
          <a:p>
            <a:r>
              <a:rPr lang="zh-CN" altLang="en-US" sz="2200" b="1" i="1" dirty="0"/>
              <a:t>温度控制专家</a:t>
            </a:r>
            <a:r>
              <a:rPr lang="zh-CN" altLang="en-US" sz="2200" b="1" i="1" dirty="0">
                <a:solidFill>
                  <a:srgbClr val="FF0000"/>
                </a:solidFill>
              </a:rPr>
              <a:t>？</a:t>
            </a:r>
            <a:endParaRPr lang="zh-CN" altLang="en-US" sz="2200" dirty="0">
              <a:solidFill>
                <a:srgbClr val="FF0000"/>
              </a:solidFill>
            </a:endParaRPr>
          </a:p>
        </p:txBody>
      </p:sp>
      <p:sp>
        <p:nvSpPr>
          <p:cNvPr id="9" name="矩形 8"/>
          <p:cNvSpPr/>
          <p:nvPr/>
        </p:nvSpPr>
        <p:spPr>
          <a:xfrm>
            <a:off x="755576" y="4390982"/>
            <a:ext cx="958917" cy="400110"/>
          </a:xfrm>
          <a:prstGeom prst="rect">
            <a:avLst/>
          </a:prstGeom>
        </p:spPr>
        <p:txBody>
          <a:bodyPr wrap="none">
            <a:spAutoFit/>
          </a:bodyPr>
          <a:lstStyle/>
          <a:p>
            <a:r>
              <a:rPr lang="zh-CN" altLang="en-US" sz="2000" b="1" i="1" dirty="0"/>
              <a:t>砖家</a:t>
            </a:r>
            <a:r>
              <a:rPr lang="zh-CN" altLang="en-US" sz="2000" b="1" i="1" dirty="0">
                <a:solidFill>
                  <a:srgbClr val="FF0000"/>
                </a:solidFill>
              </a:rPr>
              <a:t>？</a:t>
            </a:r>
            <a:endParaRPr lang="en-US" altLang="zh-CN" sz="2000" b="1" i="1" dirty="0">
              <a:solidFill>
                <a:srgbClr val="FF0000"/>
              </a:solidFill>
            </a:endParaRPr>
          </a:p>
        </p:txBody>
      </p:sp>
      <p:sp>
        <p:nvSpPr>
          <p:cNvPr id="10" name="矩形 9"/>
          <p:cNvSpPr/>
          <p:nvPr/>
        </p:nvSpPr>
        <p:spPr>
          <a:xfrm>
            <a:off x="719387" y="5337248"/>
            <a:ext cx="3539752" cy="400110"/>
          </a:xfrm>
          <a:prstGeom prst="rect">
            <a:avLst/>
          </a:prstGeom>
        </p:spPr>
        <p:txBody>
          <a:bodyPr wrap="none">
            <a:spAutoFit/>
          </a:bodyPr>
          <a:lstStyle/>
          <a:p>
            <a:pPr lvl="0"/>
            <a:r>
              <a:rPr lang="zh-CN" altLang="en-US" sz="2000" b="1" dirty="0">
                <a:solidFill>
                  <a:prstClr val="black"/>
                </a:solidFill>
              </a:rPr>
              <a:t>目标：系统工程师（使用者）</a:t>
            </a:r>
            <a:endParaRPr lang="en-US" altLang="zh-CN" sz="2000" b="1" dirty="0">
              <a:solidFill>
                <a:prstClr val="black"/>
              </a:solidFill>
            </a:endParaRPr>
          </a:p>
        </p:txBody>
      </p:sp>
      <p:sp>
        <p:nvSpPr>
          <p:cNvPr id="11" name="TextBox 10"/>
          <p:cNvSpPr txBox="1"/>
          <p:nvPr/>
        </p:nvSpPr>
        <p:spPr>
          <a:xfrm>
            <a:off x="719387" y="4932730"/>
            <a:ext cx="7982972" cy="369332"/>
          </a:xfrm>
          <a:prstGeom prst="rect">
            <a:avLst/>
          </a:prstGeom>
          <a:noFill/>
        </p:spPr>
        <p:txBody>
          <a:bodyPr wrap="square" rtlCol="0">
            <a:spAutoFit/>
          </a:bodyPr>
          <a:lstStyle/>
          <a:p>
            <a:r>
              <a:rPr lang="zh-CN" altLang="en-US" dirty="0" smtClean="0"/>
              <a:t>区分以下不同：</a:t>
            </a:r>
            <a:r>
              <a:rPr lang="en-US" altLang="zh-CN" dirty="0" smtClean="0"/>
              <a:t>data</a:t>
            </a:r>
            <a:r>
              <a:rPr lang="zh-CN" altLang="en-US" dirty="0" smtClean="0"/>
              <a:t>、</a:t>
            </a:r>
            <a:r>
              <a:rPr lang="en-US" altLang="zh-CN" dirty="0" smtClean="0"/>
              <a:t>information</a:t>
            </a:r>
            <a:r>
              <a:rPr lang="zh-CN" altLang="en-US" dirty="0" smtClean="0"/>
              <a:t>、</a:t>
            </a:r>
            <a:r>
              <a:rPr lang="zh-CN" altLang="zh-CN" b="1" dirty="0">
                <a:ea typeface="楷体_GB2312" pitchFamily="49" charset="-122"/>
              </a:rPr>
              <a:t> </a:t>
            </a:r>
            <a:r>
              <a:rPr lang="zh-CN" altLang="zh-CN" b="1" dirty="0"/>
              <a:t>understanding </a:t>
            </a:r>
            <a:r>
              <a:rPr lang="zh-CN" altLang="en-US" dirty="0"/>
              <a:t>、</a:t>
            </a:r>
            <a:r>
              <a:rPr lang="en-US" altLang="zh-CN" b="1" dirty="0" smtClean="0">
                <a:solidFill>
                  <a:srgbClr val="FF0000"/>
                </a:solidFill>
              </a:rPr>
              <a:t>Knowledge</a:t>
            </a:r>
            <a:r>
              <a:rPr lang="zh-CN" altLang="en-US" dirty="0" smtClean="0"/>
              <a:t>、</a:t>
            </a:r>
            <a:r>
              <a:rPr lang="zh-CN" altLang="zh-CN" dirty="0" smtClean="0"/>
              <a:t>wisdom</a:t>
            </a:r>
            <a:endParaRPr lang="zh-CN" altLang="en-US" dirty="0"/>
          </a:p>
        </p:txBody>
      </p:sp>
    </p:spTree>
    <p:extLst>
      <p:ext uri="{BB962C8B-B14F-4D97-AF65-F5344CB8AC3E}">
        <p14:creationId xmlns:p14="http://schemas.microsoft.com/office/powerpoint/2010/main" val="16629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1000"/>
                                        <p:tgtEl>
                                          <p:spTgt spid="10"/>
                                        </p:tgtEl>
                                      </p:cBhvr>
                                    </p:animEffect>
                                    <p:anim calcmode="lin" valueType="num">
                                      <p:cBhvr>
                                        <p:cTn id="57" dur="1000" fill="hold"/>
                                        <p:tgtEl>
                                          <p:spTgt spid="10"/>
                                        </p:tgtEl>
                                        <p:attrNameLst>
                                          <p:attrName>ppt_x</p:attrName>
                                        </p:attrNameLst>
                                      </p:cBhvr>
                                      <p:tavLst>
                                        <p:tav tm="0">
                                          <p:val>
                                            <p:strVal val="#ppt_x"/>
                                          </p:val>
                                        </p:tav>
                                        <p:tav tm="100000">
                                          <p:val>
                                            <p:strVal val="#ppt_x"/>
                                          </p:val>
                                        </p:tav>
                                      </p:tavLst>
                                    </p:anim>
                                    <p:anim calcmode="lin" valueType="num">
                                      <p:cBhvr>
                                        <p:cTn id="5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1000"/>
                                        <p:tgtEl>
                                          <p:spTgt spid="6"/>
                                        </p:tgtEl>
                                      </p:cBhvr>
                                    </p:animEffect>
                                    <p:anim calcmode="lin" valueType="num">
                                      <p:cBhvr>
                                        <p:cTn id="64" dur="1000" fill="hold"/>
                                        <p:tgtEl>
                                          <p:spTgt spid="6"/>
                                        </p:tgtEl>
                                        <p:attrNameLst>
                                          <p:attrName>ppt_x</p:attrName>
                                        </p:attrNameLst>
                                      </p:cBhvr>
                                      <p:tavLst>
                                        <p:tav tm="0">
                                          <p:val>
                                            <p:strVal val="#ppt_x"/>
                                          </p:val>
                                        </p:tav>
                                        <p:tav tm="100000">
                                          <p:val>
                                            <p:strVal val="#ppt_x"/>
                                          </p:val>
                                        </p:tav>
                                      </p:tavLst>
                                    </p:anim>
                                    <p:anim calcmode="lin" valueType="num">
                                      <p:cBhvr>
                                        <p:cTn id="6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2" grpId="0"/>
      <p:bldP spid="7" grpId="0"/>
      <p:bldP spid="8"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1"/>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16C662A-D576-422E-8E4C-E47B8FE25C3B}" type="slidenum">
              <a:rPr lang="en-US" altLang="zh-CN" smtClean="0"/>
              <a:pPr eaLnBrk="1" hangingPunct="1"/>
              <a:t>14</a:t>
            </a:fld>
            <a:endParaRPr lang="en-US" altLang="zh-CN" smtClean="0"/>
          </a:p>
        </p:txBody>
      </p:sp>
      <p:sp>
        <p:nvSpPr>
          <p:cNvPr id="12291" name="日期占位符 5"/>
          <p:cNvSpPr>
            <a:spLocks noGrp="1"/>
          </p:cNvSpPr>
          <p:nvPr>
            <p:ph type="dt" sz="quarter" idx="12"/>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7C585EC-8D66-4E58-B13D-0E035DD502F6}" type="datetime11">
              <a:rPr lang="zh-CN" altLang="en-US" smtClean="0"/>
              <a:pPr eaLnBrk="1" hangingPunct="1"/>
              <a:t>16:25:16</a:t>
            </a:fld>
            <a:endParaRPr lang="en-US" altLang="zh-CN" smtClean="0"/>
          </a:p>
        </p:txBody>
      </p:sp>
      <p:sp>
        <p:nvSpPr>
          <p:cNvPr id="12292" name="Rectangle 2"/>
          <p:cNvSpPr>
            <a:spLocks noGrp="1" noChangeArrowheads="1"/>
          </p:cNvSpPr>
          <p:nvPr>
            <p:ph type="title"/>
          </p:nvPr>
        </p:nvSpPr>
        <p:spPr/>
        <p:txBody>
          <a:bodyPr/>
          <a:lstStyle/>
          <a:p>
            <a:pPr marL="1616075" indent="-452438" algn="l" eaLnBrk="1" hangingPunct="1">
              <a:spcBef>
                <a:spcPct val="20000"/>
              </a:spcBef>
            </a:pPr>
            <a:r>
              <a:rPr lang="en-US" altLang="zh-CN" sz="2800" b="1" dirty="0" smtClean="0">
                <a:solidFill>
                  <a:srgbClr val="000000"/>
                </a:solidFill>
              </a:rPr>
              <a:t>1.6</a:t>
            </a:r>
            <a:r>
              <a:rPr lang="zh-CN" altLang="en-US" sz="2800" b="1" dirty="0" smtClean="0">
                <a:solidFill>
                  <a:srgbClr val="000000"/>
                </a:solidFill>
              </a:rPr>
              <a:t>、信息传输与系统组成</a:t>
            </a:r>
          </a:p>
        </p:txBody>
      </p:sp>
      <p:sp>
        <p:nvSpPr>
          <p:cNvPr id="12293" name="Rectangle 4"/>
          <p:cNvSpPr>
            <a:spLocks noGrp="1" noChangeArrowheads="1"/>
          </p:cNvSpPr>
          <p:nvPr>
            <p:ph type="body" idx="1"/>
          </p:nvPr>
        </p:nvSpPr>
        <p:spPr>
          <a:xfrm>
            <a:off x="587375" y="2781300"/>
            <a:ext cx="8448675" cy="503238"/>
          </a:xfrm>
          <a:noFill/>
        </p:spPr>
        <p:txBody>
          <a:bodyPr/>
          <a:lstStyle/>
          <a:p>
            <a:pPr eaLnBrk="1" hangingPunct="1">
              <a:buFont typeface="Wingdings" pitchFamily="2" charset="2"/>
              <a:buNone/>
            </a:pPr>
            <a:r>
              <a:rPr lang="en-US" altLang="zh-CN" sz="2400" b="1" dirty="0" smtClean="0">
                <a:solidFill>
                  <a:srgbClr val="0000FF"/>
                </a:solidFill>
              </a:rPr>
              <a:t>1</a:t>
            </a:r>
            <a:r>
              <a:rPr lang="zh-CN" altLang="en-US" sz="2400" b="1" dirty="0" smtClean="0">
                <a:solidFill>
                  <a:srgbClr val="0000FF"/>
                </a:solidFill>
              </a:rPr>
              <a:t>、</a:t>
            </a:r>
            <a:r>
              <a:rPr lang="zh-CN" altLang="zh-CN" sz="2400" b="1" dirty="0" smtClean="0">
                <a:solidFill>
                  <a:srgbClr val="0000FF"/>
                </a:solidFill>
              </a:rPr>
              <a:t>模拟量：</a:t>
            </a:r>
            <a:r>
              <a:rPr lang="en-US" altLang="zh-CN" sz="2400" dirty="0" smtClean="0"/>
              <a:t> </a:t>
            </a:r>
            <a:r>
              <a:rPr lang="zh-CN" altLang="en-US" sz="2000" dirty="0" smtClean="0"/>
              <a:t>（</a:t>
            </a:r>
            <a:r>
              <a:rPr lang="en-US" altLang="zh-CN" sz="2000" dirty="0" smtClean="0"/>
              <a:t>-10V~+10V</a:t>
            </a:r>
            <a:r>
              <a:rPr lang="zh-CN" altLang="zh-CN" sz="2000" dirty="0" smtClean="0"/>
              <a:t>、</a:t>
            </a:r>
            <a:r>
              <a:rPr lang="en-US" altLang="zh-CN" sz="2000" dirty="0" smtClean="0"/>
              <a:t>0~10mA</a:t>
            </a:r>
            <a:r>
              <a:rPr lang="zh-CN" altLang="zh-CN" sz="2000" dirty="0" smtClean="0"/>
              <a:t>、</a:t>
            </a:r>
            <a:r>
              <a:rPr lang="en-US" altLang="zh-CN" sz="2000" dirty="0" smtClean="0"/>
              <a:t>4~20mA</a:t>
            </a:r>
            <a:r>
              <a:rPr lang="zh-CN" altLang="en-US" sz="2000" dirty="0" smtClean="0"/>
              <a:t>等）</a:t>
            </a:r>
            <a:endParaRPr lang="zh-CN" altLang="en-US" sz="2000" b="1" dirty="0" smtClean="0">
              <a:solidFill>
                <a:srgbClr val="0000FF"/>
              </a:solidFill>
            </a:endParaRPr>
          </a:p>
        </p:txBody>
      </p:sp>
      <p:sp>
        <p:nvSpPr>
          <p:cNvPr id="1229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295"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 name="TextBox 1"/>
          <p:cNvSpPr txBox="1"/>
          <p:nvPr/>
        </p:nvSpPr>
        <p:spPr>
          <a:xfrm>
            <a:off x="592138" y="1196975"/>
            <a:ext cx="7632700" cy="922338"/>
          </a:xfrm>
          <a:prstGeom prst="rect">
            <a:avLst/>
          </a:prstGeom>
          <a:noFill/>
        </p:spPr>
        <p:txBody>
          <a:bodyPr>
            <a:spAutoFit/>
          </a:bodyPr>
          <a:lstStyle/>
          <a:p>
            <a:pPr>
              <a:defRPr/>
            </a:pPr>
            <a:r>
              <a:rPr lang="zh-CN" altLang="en-US" dirty="0"/>
              <a:t>控制系统中的以信息为主的电信号，相对微弱。</a:t>
            </a:r>
            <a:r>
              <a:rPr lang="zh-CN" altLang="zh-CN" dirty="0"/>
              <a:t>如参考输入</a:t>
            </a:r>
            <a:r>
              <a:rPr lang="en-US" altLang="zh-CN" dirty="0"/>
              <a:t>R</a:t>
            </a:r>
            <a:r>
              <a:rPr lang="zh-CN" altLang="zh-CN" dirty="0"/>
              <a:t>、反馈信号</a:t>
            </a:r>
            <a:r>
              <a:rPr lang="en-US" altLang="zh-CN" dirty="0" err="1"/>
              <a:t>y</a:t>
            </a:r>
            <a:r>
              <a:rPr lang="en-US" altLang="zh-CN" baseline="-25000" dirty="0" err="1"/>
              <a:t>f</a:t>
            </a:r>
            <a:r>
              <a:rPr lang="zh-CN" altLang="zh-CN" dirty="0"/>
              <a:t>、和控制信号</a:t>
            </a:r>
            <a:r>
              <a:rPr lang="en-US" altLang="zh-CN" dirty="0" err="1"/>
              <a:t>u</a:t>
            </a:r>
            <a:r>
              <a:rPr lang="en-US" altLang="zh-CN" baseline="-25000" dirty="0" err="1"/>
              <a:t>c</a:t>
            </a:r>
            <a:r>
              <a:rPr lang="zh-CN" altLang="en-US" baseline="-25000" dirty="0"/>
              <a:t>。</a:t>
            </a:r>
            <a:r>
              <a:rPr lang="zh-CN" altLang="zh-CN" kern="100" dirty="0">
                <a:latin typeface="Times New Roman"/>
                <a:ea typeface="宋体"/>
                <a:cs typeface="Times New Roman"/>
              </a:rPr>
              <a:t>由于系统中总是存在一定噪声、干扰，所以这些信号又不能太小，是技术便捷性、信噪比的折中，有一些常用标准。</a:t>
            </a:r>
            <a:endParaRPr lang="zh-CN" altLang="en-US" dirty="0"/>
          </a:p>
        </p:txBody>
      </p:sp>
      <p:sp>
        <p:nvSpPr>
          <p:cNvPr id="12297" name="TextBox 2"/>
          <p:cNvSpPr txBox="1">
            <a:spLocks noChangeArrowheads="1"/>
          </p:cNvSpPr>
          <p:nvPr/>
        </p:nvSpPr>
        <p:spPr bwMode="auto">
          <a:xfrm>
            <a:off x="608013" y="2148977"/>
            <a:ext cx="82844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dirty="0"/>
              <a:t>信息传输的主要指标：</a:t>
            </a:r>
            <a:r>
              <a:rPr lang="zh-CN" altLang="en-US" sz="2400" dirty="0">
                <a:solidFill>
                  <a:srgbClr val="FF0000"/>
                </a:solidFill>
              </a:rPr>
              <a:t>快、准</a:t>
            </a:r>
            <a:r>
              <a:rPr lang="zh-CN" altLang="en-US" sz="1600" dirty="0"/>
              <a:t>（存在噪声、干扰时，这两个常常会矛盾，需要权衡）</a:t>
            </a:r>
          </a:p>
        </p:txBody>
      </p:sp>
      <p:sp>
        <p:nvSpPr>
          <p:cNvPr id="12298" name="Rectangle 4"/>
          <p:cNvSpPr txBox="1">
            <a:spLocks noChangeArrowheads="1"/>
          </p:cNvSpPr>
          <p:nvPr/>
        </p:nvSpPr>
        <p:spPr bwMode="auto">
          <a:xfrm>
            <a:off x="608987" y="3727148"/>
            <a:ext cx="84486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20000"/>
              </a:spcBef>
              <a:buClr>
                <a:schemeClr val="accent2"/>
              </a:buClr>
              <a:buFont typeface="Wingdings" pitchFamily="2" charset="2"/>
              <a:buNone/>
            </a:pPr>
            <a:r>
              <a:rPr lang="en-US" altLang="zh-CN" sz="2400" b="1" dirty="0" smtClean="0">
                <a:solidFill>
                  <a:srgbClr val="0000FF"/>
                </a:solidFill>
              </a:rPr>
              <a:t>2</a:t>
            </a:r>
            <a:r>
              <a:rPr lang="zh-CN" altLang="en-US" sz="2400" b="1" dirty="0">
                <a:solidFill>
                  <a:srgbClr val="0000FF"/>
                </a:solidFill>
              </a:rPr>
              <a:t>、</a:t>
            </a:r>
            <a:r>
              <a:rPr lang="zh-CN" altLang="zh-CN" sz="2400" b="1" dirty="0">
                <a:solidFill>
                  <a:srgbClr val="0000FF"/>
                </a:solidFill>
              </a:rPr>
              <a:t>数字量：</a:t>
            </a:r>
            <a:r>
              <a:rPr lang="zh-CN" altLang="en-US" sz="2400" dirty="0"/>
              <a:t>数字量传送较模拟量抗干扰能力</a:t>
            </a:r>
            <a:r>
              <a:rPr lang="zh-CN" altLang="en-US" sz="2400" dirty="0" smtClean="0"/>
              <a:t>强</a:t>
            </a:r>
            <a:endParaRPr lang="en-US" altLang="zh-CN" sz="2400" dirty="0" smtClean="0"/>
          </a:p>
          <a:p>
            <a:pPr eaLnBrk="1" hangingPunct="1">
              <a:spcBef>
                <a:spcPct val="20000"/>
              </a:spcBef>
              <a:buClr>
                <a:schemeClr val="accent2"/>
              </a:buClr>
              <a:buFont typeface="Wingdings" pitchFamily="2" charset="2"/>
              <a:buNone/>
            </a:pPr>
            <a:r>
              <a:rPr lang="zh-CN" altLang="en-US" sz="2000" dirty="0"/>
              <a:t>（</a:t>
            </a:r>
            <a:r>
              <a:rPr lang="zh-CN" altLang="en-US" dirty="0"/>
              <a:t>标准</a:t>
            </a:r>
            <a:r>
              <a:rPr lang="en-US" altLang="zh-CN" dirty="0"/>
              <a:t>TTL</a:t>
            </a:r>
            <a:r>
              <a:rPr lang="zh-CN" altLang="en-US" dirty="0"/>
              <a:t>输入高电平最小</a:t>
            </a:r>
            <a:r>
              <a:rPr lang="en-US" altLang="zh-CN" dirty="0"/>
              <a:t>2V</a:t>
            </a:r>
            <a:r>
              <a:rPr lang="zh-CN" altLang="en-US" dirty="0"/>
              <a:t>，输出高电平最小</a:t>
            </a:r>
            <a:r>
              <a:rPr lang="en-US" altLang="zh-CN" dirty="0"/>
              <a:t>2.4V,</a:t>
            </a:r>
            <a:r>
              <a:rPr lang="zh-CN" altLang="en-US" dirty="0"/>
              <a:t>典型值</a:t>
            </a:r>
            <a:r>
              <a:rPr lang="en-US" altLang="zh-CN" dirty="0"/>
              <a:t>3.4V,</a:t>
            </a:r>
            <a:r>
              <a:rPr lang="zh-CN" altLang="en-US" dirty="0"/>
              <a:t>输入低电平最大</a:t>
            </a:r>
            <a:r>
              <a:rPr lang="en-US" altLang="zh-CN" dirty="0"/>
              <a:t>0.8V</a:t>
            </a:r>
            <a:r>
              <a:rPr lang="zh-CN" altLang="en-US" dirty="0"/>
              <a:t>，输出低电平最大</a:t>
            </a:r>
            <a:r>
              <a:rPr lang="en-US" altLang="zh-CN" dirty="0"/>
              <a:t>0.4V</a:t>
            </a:r>
            <a:r>
              <a:rPr lang="zh-CN" altLang="en-US" dirty="0"/>
              <a:t>，典型值</a:t>
            </a:r>
            <a:r>
              <a:rPr lang="en-US" altLang="zh-CN" dirty="0"/>
              <a:t>0.2V</a:t>
            </a:r>
            <a:r>
              <a:rPr lang="zh-CN" altLang="en-US" dirty="0"/>
              <a:t>。</a:t>
            </a:r>
            <a:r>
              <a:rPr lang="zh-CN" altLang="en-US" sz="2000" dirty="0"/>
              <a:t>）</a:t>
            </a:r>
            <a:r>
              <a:rPr lang="en-US" altLang="zh-CN" sz="2000" dirty="0" smtClean="0"/>
              <a:t> </a:t>
            </a:r>
            <a:endParaRPr lang="en-US" altLang="zh-CN" sz="2000" dirty="0"/>
          </a:p>
          <a:p>
            <a:pPr eaLnBrk="1" hangingPunct="1">
              <a:spcBef>
                <a:spcPct val="20000"/>
              </a:spcBef>
              <a:buClr>
                <a:schemeClr val="accent2"/>
              </a:buClr>
              <a:buFont typeface="Wingdings" pitchFamily="2" charset="2"/>
              <a:buNone/>
            </a:pPr>
            <a:r>
              <a:rPr lang="zh-CN" altLang="en-US" sz="2000" b="1" dirty="0">
                <a:solidFill>
                  <a:srgbClr val="0000FF"/>
                </a:solidFill>
              </a:rPr>
              <a:t>传输方式</a:t>
            </a:r>
            <a:r>
              <a:rPr lang="en-US" altLang="zh-CN" sz="2000" b="1" dirty="0">
                <a:solidFill>
                  <a:srgbClr val="0000FF"/>
                </a:solidFill>
              </a:rPr>
              <a:t>1</a:t>
            </a:r>
            <a:r>
              <a:rPr lang="zh-CN" altLang="en-US" sz="2000" b="1" dirty="0">
                <a:solidFill>
                  <a:srgbClr val="0000FF"/>
                </a:solidFill>
              </a:rPr>
              <a:t>串口</a:t>
            </a:r>
            <a:r>
              <a:rPr lang="zh-CN" altLang="en-US" sz="2000" dirty="0"/>
              <a:t>：</a:t>
            </a:r>
            <a:r>
              <a:rPr lang="en-US" altLang="zh-CN" sz="2000" dirty="0"/>
              <a:t>RS232</a:t>
            </a:r>
            <a:r>
              <a:rPr lang="zh-CN" altLang="zh-CN" sz="2000" dirty="0"/>
              <a:t>、</a:t>
            </a:r>
            <a:r>
              <a:rPr lang="en-US" altLang="zh-CN" sz="2000" dirty="0"/>
              <a:t>RS422</a:t>
            </a:r>
            <a:r>
              <a:rPr lang="zh-CN" altLang="zh-CN" sz="2000" dirty="0"/>
              <a:t>、</a:t>
            </a:r>
            <a:r>
              <a:rPr lang="en-US" altLang="zh-CN" sz="2000" dirty="0"/>
              <a:t>RS485</a:t>
            </a:r>
            <a:r>
              <a:rPr lang="zh-CN" altLang="zh-CN" sz="2000" dirty="0"/>
              <a:t>、</a:t>
            </a:r>
            <a:r>
              <a:rPr lang="en-US" altLang="zh-CN" sz="2000" dirty="0"/>
              <a:t>CAN </a:t>
            </a:r>
            <a:r>
              <a:rPr lang="zh-CN" altLang="zh-CN" sz="2000" dirty="0"/>
              <a:t>（</a:t>
            </a:r>
            <a:r>
              <a:rPr lang="en-US" altLang="zh-CN" sz="2000" dirty="0"/>
              <a:t>Controller Area Network</a:t>
            </a:r>
            <a:r>
              <a:rPr lang="zh-CN" altLang="zh-CN" sz="2000" dirty="0"/>
              <a:t>）、工业以太网、</a:t>
            </a:r>
            <a:r>
              <a:rPr lang="en-US" altLang="zh-CN" sz="2000" dirty="0"/>
              <a:t>PROFIBUS</a:t>
            </a:r>
            <a:r>
              <a:rPr lang="zh-CN" altLang="zh-CN" sz="2000" dirty="0"/>
              <a:t>等</a:t>
            </a:r>
            <a:r>
              <a:rPr lang="zh-CN" altLang="en-US" sz="2000" dirty="0"/>
              <a:t>，</a:t>
            </a:r>
            <a:r>
              <a:rPr lang="zh-CN" altLang="zh-CN" sz="2000" dirty="0"/>
              <a:t>快速性指标</a:t>
            </a:r>
            <a:r>
              <a:rPr lang="zh-CN" altLang="en-US" sz="2000" dirty="0"/>
              <a:t>：</a:t>
            </a:r>
            <a:r>
              <a:rPr lang="en-US" altLang="zh-CN" sz="2000" dirty="0" err="1">
                <a:hlinkClick r:id="rId2"/>
              </a:rPr>
              <a:t>波特率</a:t>
            </a:r>
            <a:r>
              <a:rPr lang="zh-CN" altLang="zh-CN" sz="2000" dirty="0"/>
              <a:t>（</a:t>
            </a:r>
            <a:r>
              <a:rPr lang="en-US" altLang="zh-CN" sz="2000" dirty="0"/>
              <a:t>Baud rate</a:t>
            </a:r>
            <a:r>
              <a:rPr lang="zh-CN" altLang="zh-CN" sz="2000" dirty="0"/>
              <a:t>）或比特率用</a:t>
            </a:r>
            <a:r>
              <a:rPr lang="en-US" altLang="zh-CN" sz="2000" dirty="0"/>
              <a:t>b/s (bps)</a:t>
            </a:r>
            <a:r>
              <a:rPr lang="zh-CN" altLang="zh-CN" sz="2000" dirty="0"/>
              <a:t>、</a:t>
            </a:r>
            <a:r>
              <a:rPr lang="en-US" altLang="zh-CN" sz="2000" dirty="0"/>
              <a:t>bit/s</a:t>
            </a:r>
            <a:r>
              <a:rPr lang="zh-CN" altLang="zh-CN" sz="2000" dirty="0"/>
              <a:t>、比特</a:t>
            </a:r>
            <a:r>
              <a:rPr lang="en-US" altLang="zh-CN" sz="2000" dirty="0"/>
              <a:t>/</a:t>
            </a:r>
            <a:r>
              <a:rPr lang="zh-CN" altLang="zh-CN" sz="2000" dirty="0"/>
              <a:t>秒</a:t>
            </a:r>
            <a:r>
              <a:rPr lang="zh-CN" altLang="en-US" sz="2000" dirty="0"/>
              <a:t>）</a:t>
            </a:r>
            <a:endParaRPr lang="en-US" altLang="zh-CN" sz="2000" dirty="0"/>
          </a:p>
          <a:p>
            <a:pPr eaLnBrk="1" hangingPunct="1">
              <a:spcBef>
                <a:spcPct val="20000"/>
              </a:spcBef>
              <a:buClr>
                <a:schemeClr val="accent2"/>
              </a:buClr>
              <a:buFont typeface="Wingdings" pitchFamily="2" charset="2"/>
              <a:buNone/>
            </a:pPr>
            <a:r>
              <a:rPr lang="zh-CN" altLang="en-US" sz="2000" b="1" dirty="0">
                <a:solidFill>
                  <a:srgbClr val="0000FF"/>
                </a:solidFill>
              </a:rPr>
              <a:t>传输方式</a:t>
            </a:r>
            <a:r>
              <a:rPr lang="en-US" altLang="zh-CN" sz="2000" b="1" dirty="0">
                <a:solidFill>
                  <a:srgbClr val="0000FF"/>
                </a:solidFill>
              </a:rPr>
              <a:t>2</a:t>
            </a:r>
            <a:r>
              <a:rPr lang="zh-CN" altLang="en-US" sz="2000" b="1" dirty="0">
                <a:solidFill>
                  <a:srgbClr val="0000FF"/>
                </a:solidFill>
              </a:rPr>
              <a:t>并行口：</a:t>
            </a:r>
            <a:r>
              <a:rPr lang="zh-CN" altLang="en-US" sz="2000" dirty="0"/>
              <a:t>同时</a:t>
            </a:r>
            <a:r>
              <a:rPr lang="zh-CN" altLang="zh-CN" sz="2000" dirty="0"/>
              <a:t>通过多条数据线传输信息，一次传输一个字节</a:t>
            </a:r>
            <a:r>
              <a:rPr lang="zh-CN" altLang="en-US" sz="2000" dirty="0"/>
              <a:t>。快于串口，常用于近距离传输，如板卡之间。</a:t>
            </a:r>
          </a:p>
        </p:txBody>
      </p:sp>
    </p:spTree>
    <p:extLst>
      <p:ext uri="{BB962C8B-B14F-4D97-AF65-F5344CB8AC3E}">
        <p14:creationId xmlns:p14="http://schemas.microsoft.com/office/powerpoint/2010/main" val="6108910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p:cNvSpPr>
            <a:spLocks noGrp="1"/>
          </p:cNvSpPr>
          <p:nvPr>
            <p:ph type="sldNum" sz="quarter" idx="11"/>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BC2AE31-FEAA-40A0-8D0C-4C64E7322F02}" type="slidenum">
              <a:rPr lang="en-US" altLang="zh-CN" smtClean="0"/>
              <a:pPr eaLnBrk="1" hangingPunct="1"/>
              <a:t>15</a:t>
            </a:fld>
            <a:endParaRPr lang="en-US" altLang="zh-CN" smtClean="0"/>
          </a:p>
        </p:txBody>
      </p:sp>
      <p:sp>
        <p:nvSpPr>
          <p:cNvPr id="13315" name="日期占位符 5"/>
          <p:cNvSpPr>
            <a:spLocks noGrp="1"/>
          </p:cNvSpPr>
          <p:nvPr>
            <p:ph type="dt" sz="quarter" idx="12"/>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2CC13DE-2AA5-49C0-BA33-81A193D9BEB5}" type="datetime11">
              <a:rPr lang="zh-CN" altLang="en-US" smtClean="0"/>
              <a:pPr eaLnBrk="1" hangingPunct="1"/>
              <a:t>16:25:17</a:t>
            </a:fld>
            <a:endParaRPr lang="en-US" altLang="zh-CN" smtClean="0"/>
          </a:p>
        </p:txBody>
      </p:sp>
      <p:sp>
        <p:nvSpPr>
          <p:cNvPr id="13316" name="Rectangle 2"/>
          <p:cNvSpPr>
            <a:spLocks noGrp="1" noChangeArrowheads="1"/>
          </p:cNvSpPr>
          <p:nvPr>
            <p:ph type="title"/>
          </p:nvPr>
        </p:nvSpPr>
        <p:spPr/>
        <p:txBody>
          <a:bodyPr/>
          <a:lstStyle/>
          <a:p>
            <a:pPr marL="1616075" indent="-452438" eaLnBrk="1" hangingPunct="1">
              <a:spcBef>
                <a:spcPct val="20000"/>
              </a:spcBef>
            </a:pPr>
            <a:r>
              <a:rPr lang="en-US" altLang="zh-CN" sz="2800" b="1" smtClean="0">
                <a:solidFill>
                  <a:srgbClr val="000000"/>
                </a:solidFill>
              </a:rPr>
              <a:t>3</a:t>
            </a:r>
            <a:r>
              <a:rPr lang="zh-CN" altLang="en-US" sz="2800" b="1" smtClean="0">
                <a:solidFill>
                  <a:srgbClr val="000000"/>
                </a:solidFill>
              </a:rPr>
              <a:t>、信息传输</a:t>
            </a:r>
          </a:p>
        </p:txBody>
      </p:sp>
      <p:sp>
        <p:nvSpPr>
          <p:cNvPr id="13317" name="Rectangle 4"/>
          <p:cNvSpPr>
            <a:spLocks noGrp="1" noChangeArrowheads="1"/>
          </p:cNvSpPr>
          <p:nvPr>
            <p:ph type="body" idx="1"/>
          </p:nvPr>
        </p:nvSpPr>
        <p:spPr>
          <a:xfrm>
            <a:off x="539750" y="1268413"/>
            <a:ext cx="8448675" cy="503237"/>
          </a:xfrm>
          <a:noFill/>
        </p:spPr>
        <p:txBody>
          <a:bodyPr>
            <a:normAutofit fontScale="70000" lnSpcReduction="20000"/>
          </a:bodyPr>
          <a:lstStyle/>
          <a:p>
            <a:pPr eaLnBrk="1" hangingPunct="1">
              <a:buFont typeface="Wingdings" pitchFamily="2" charset="2"/>
              <a:buNone/>
            </a:pPr>
            <a:r>
              <a:rPr lang="en-US" altLang="zh-CN" sz="2400" b="1" smtClean="0">
                <a:solidFill>
                  <a:srgbClr val="0000FF"/>
                </a:solidFill>
              </a:rPr>
              <a:t>3.3</a:t>
            </a:r>
            <a:r>
              <a:rPr lang="zh-CN" altLang="en-US" sz="2400" b="1" smtClean="0">
                <a:solidFill>
                  <a:srgbClr val="0000FF"/>
                </a:solidFill>
              </a:rPr>
              <a:t>、</a:t>
            </a:r>
            <a:r>
              <a:rPr lang="en-US" altLang="zh-CN" sz="2400" b="1" smtClean="0">
                <a:solidFill>
                  <a:srgbClr val="0000FF"/>
                </a:solidFill>
              </a:rPr>
              <a:t>I/O</a:t>
            </a:r>
            <a:r>
              <a:rPr lang="zh-CN" altLang="zh-CN" sz="2400" b="1" smtClean="0">
                <a:solidFill>
                  <a:srgbClr val="0000FF"/>
                </a:solidFill>
              </a:rPr>
              <a:t>接口量：</a:t>
            </a:r>
            <a:r>
              <a:rPr lang="zh-CN" altLang="zh-CN" sz="2000" smtClean="0"/>
              <a:t>通常控制系统中的使能、启动、切断主电路电源、抱闸等采用开关量传输、控制，这些量通常直接采用</a:t>
            </a:r>
            <a:r>
              <a:rPr lang="en-US" altLang="zh-CN" sz="2000" smtClean="0"/>
              <a:t>I/O</a:t>
            </a:r>
            <a:r>
              <a:rPr lang="zh-CN" altLang="zh-CN" sz="2000" smtClean="0"/>
              <a:t>接口进行连接，如</a:t>
            </a:r>
            <a:r>
              <a:rPr lang="en-US" altLang="zh-CN" sz="2000" smtClean="0"/>
              <a:t>PLC</a:t>
            </a:r>
            <a:r>
              <a:rPr lang="zh-CN" altLang="zh-CN" sz="2000" smtClean="0"/>
              <a:t>、工控机上的</a:t>
            </a:r>
            <a:r>
              <a:rPr lang="en-US" altLang="zh-CN" sz="2000" smtClean="0"/>
              <a:t>I/O</a:t>
            </a:r>
            <a:r>
              <a:rPr lang="zh-CN" altLang="zh-CN" sz="2000" smtClean="0"/>
              <a:t>接口。</a:t>
            </a:r>
            <a:endParaRPr lang="zh-CN" altLang="en-US" sz="2000" b="1" smtClean="0">
              <a:solidFill>
                <a:srgbClr val="0000FF"/>
              </a:solidFill>
            </a:endParaRPr>
          </a:p>
        </p:txBody>
      </p:sp>
      <p:sp>
        <p:nvSpPr>
          <p:cNvPr id="13318"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1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33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88" y="2565400"/>
            <a:ext cx="3057525"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663" y="2708275"/>
            <a:ext cx="38100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2" name="矩形 3"/>
          <p:cNvSpPr>
            <a:spLocks noChangeArrowheads="1"/>
          </p:cNvSpPr>
          <p:nvPr/>
        </p:nvSpPr>
        <p:spPr bwMode="auto">
          <a:xfrm>
            <a:off x="900113" y="508476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a:t>输入接口</a:t>
            </a:r>
            <a:endParaRPr lang="zh-CN" altLang="en-US"/>
          </a:p>
        </p:txBody>
      </p:sp>
      <p:sp>
        <p:nvSpPr>
          <p:cNvPr id="13323" name="矩形 4"/>
          <p:cNvSpPr>
            <a:spLocks noChangeArrowheads="1"/>
          </p:cNvSpPr>
          <p:nvPr/>
        </p:nvSpPr>
        <p:spPr bwMode="auto">
          <a:xfrm>
            <a:off x="6189663" y="475615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a:t>输出接口</a:t>
            </a:r>
            <a:endParaRPr lang="zh-CN" altLang="en-US"/>
          </a:p>
        </p:txBody>
      </p:sp>
      <p:sp>
        <p:nvSpPr>
          <p:cNvPr id="13324" name="TextBox 1"/>
          <p:cNvSpPr txBox="1">
            <a:spLocks noChangeArrowheads="1"/>
          </p:cNvSpPr>
          <p:nvPr/>
        </p:nvSpPr>
        <p:spPr bwMode="auto">
          <a:xfrm>
            <a:off x="2268538" y="5454650"/>
            <a:ext cx="5111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i="1"/>
              <a:t>原因：一个大系统就一个参考电位，所有的信号直接连接是技术噩梦</a:t>
            </a:r>
          </a:p>
        </p:txBody>
      </p:sp>
    </p:spTree>
    <p:extLst>
      <p:ext uri="{BB962C8B-B14F-4D97-AF65-F5344CB8AC3E}">
        <p14:creationId xmlns:p14="http://schemas.microsoft.com/office/powerpoint/2010/main" val="3554971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p:cNvSpPr>
            <a:spLocks noGrp="1"/>
          </p:cNvSpPr>
          <p:nvPr>
            <p:ph type="sldNum" sz="quarter" idx="11"/>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9601A44-D281-4E2D-AC49-BA4EDA25C232}" type="slidenum">
              <a:rPr lang="en-US" altLang="zh-CN" smtClean="0"/>
              <a:pPr eaLnBrk="1" hangingPunct="1"/>
              <a:t>16</a:t>
            </a:fld>
            <a:endParaRPr lang="en-US" altLang="zh-CN" smtClean="0"/>
          </a:p>
        </p:txBody>
      </p:sp>
      <p:sp>
        <p:nvSpPr>
          <p:cNvPr id="14339" name="日期占位符 5"/>
          <p:cNvSpPr>
            <a:spLocks noGrp="1"/>
          </p:cNvSpPr>
          <p:nvPr>
            <p:ph type="dt" sz="quarter" idx="12"/>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DC8D410-6997-4B35-A092-7C81B24DBDF6}" type="datetime11">
              <a:rPr lang="zh-CN" altLang="en-US" smtClean="0"/>
              <a:pPr eaLnBrk="1" hangingPunct="1"/>
              <a:t>16:25:17</a:t>
            </a:fld>
            <a:endParaRPr lang="en-US" altLang="zh-CN" smtClean="0"/>
          </a:p>
        </p:txBody>
      </p:sp>
      <p:sp>
        <p:nvSpPr>
          <p:cNvPr id="14340" name="Rectangle 2"/>
          <p:cNvSpPr>
            <a:spLocks noGrp="1" noChangeArrowheads="1"/>
          </p:cNvSpPr>
          <p:nvPr>
            <p:ph type="title"/>
          </p:nvPr>
        </p:nvSpPr>
        <p:spPr/>
        <p:txBody>
          <a:bodyPr/>
          <a:lstStyle/>
          <a:p>
            <a:pPr marL="1616075" indent="-452438" eaLnBrk="1" hangingPunct="1">
              <a:spcBef>
                <a:spcPct val="20000"/>
              </a:spcBef>
            </a:pPr>
            <a:r>
              <a:rPr lang="en-US" altLang="zh-CN" sz="2800" b="1" smtClean="0">
                <a:solidFill>
                  <a:srgbClr val="000000"/>
                </a:solidFill>
              </a:rPr>
              <a:t>4</a:t>
            </a:r>
            <a:r>
              <a:rPr lang="zh-CN" altLang="en-US" sz="2800" b="1" smtClean="0">
                <a:solidFill>
                  <a:srgbClr val="000000"/>
                </a:solidFill>
              </a:rPr>
              <a:t>、</a:t>
            </a:r>
            <a:r>
              <a:rPr lang="zh-CN" altLang="en-US" sz="2800" b="1" smtClean="0"/>
              <a:t>模拟控制器</a:t>
            </a:r>
            <a:endParaRPr lang="zh-CN" altLang="en-US" sz="2800" b="1" smtClean="0">
              <a:solidFill>
                <a:srgbClr val="000000"/>
              </a:solidFill>
            </a:endParaRPr>
          </a:p>
        </p:txBody>
      </p:sp>
      <p:sp>
        <p:nvSpPr>
          <p:cNvPr id="1434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34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343" name="内容占位符 1"/>
          <p:cNvSpPr>
            <a:spLocks noGrp="1"/>
          </p:cNvSpPr>
          <p:nvPr>
            <p:ph idx="1"/>
          </p:nvPr>
        </p:nvSpPr>
        <p:spPr>
          <a:xfrm>
            <a:off x="468313" y="1927225"/>
            <a:ext cx="5616575" cy="503238"/>
          </a:xfrm>
        </p:spPr>
        <p:txBody>
          <a:bodyPr/>
          <a:lstStyle/>
          <a:p>
            <a:pPr marL="0" indent="0">
              <a:buFont typeface="Wingdings" pitchFamily="2" charset="2"/>
              <a:buNone/>
            </a:pPr>
            <a:r>
              <a:rPr lang="en-US" altLang="zh-CN" sz="2000" smtClean="0"/>
              <a:t>Z1</a:t>
            </a:r>
            <a:r>
              <a:rPr lang="zh-CN" altLang="en-US" sz="2000" smtClean="0"/>
              <a:t>为</a:t>
            </a:r>
            <a:r>
              <a:rPr lang="en-US" altLang="zh-CN" sz="2000" smtClean="0"/>
              <a:t>R</a:t>
            </a:r>
            <a:r>
              <a:rPr lang="zh-CN" altLang="en-US" sz="2000" smtClean="0"/>
              <a:t>，</a:t>
            </a:r>
            <a:r>
              <a:rPr lang="en-US" altLang="zh-CN" sz="2000" smtClean="0"/>
              <a:t>Zf</a:t>
            </a:r>
            <a:r>
              <a:rPr lang="zh-CN" altLang="en-US" sz="2000" smtClean="0"/>
              <a:t>为电容</a:t>
            </a:r>
            <a:r>
              <a:rPr lang="en-US" altLang="zh-CN" sz="2000" smtClean="0"/>
              <a:t>1/sc</a:t>
            </a:r>
            <a:r>
              <a:rPr lang="zh-CN" altLang="en-US" sz="2000" smtClean="0"/>
              <a:t>，为积分器</a:t>
            </a:r>
          </a:p>
        </p:txBody>
      </p:sp>
      <p:sp>
        <p:nvSpPr>
          <p:cNvPr id="14344"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434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8663" y="1116013"/>
            <a:ext cx="25527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6" name="Rectangle 12"/>
          <p:cNvSpPr>
            <a:spLocks noChangeArrowheads="1"/>
          </p:cNvSpPr>
          <p:nvPr/>
        </p:nvSpPr>
        <p:spPr bwMode="auto">
          <a:xfrm>
            <a:off x="5940425" y="2455863"/>
            <a:ext cx="25892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zh-CN" sz="2000">
                <a:latin typeface="Times New Roman" pitchFamily="18" charset="0"/>
                <a:cs typeface="Times New Roman" pitchFamily="18" charset="0"/>
              </a:rPr>
              <a:t>模拟运算放大器</a:t>
            </a:r>
            <a:endParaRPr lang="zh-CN" sz="2000"/>
          </a:p>
        </p:txBody>
      </p:sp>
      <p:sp>
        <p:nvSpPr>
          <p:cNvPr id="14347"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348" name="对象 6"/>
          <p:cNvGraphicFramePr>
            <a:graphicFrameLocks noChangeAspect="1"/>
          </p:cNvGraphicFramePr>
          <p:nvPr/>
        </p:nvGraphicFramePr>
        <p:xfrm>
          <a:off x="684213" y="1341438"/>
          <a:ext cx="1800225" cy="579437"/>
        </p:xfrm>
        <a:graphic>
          <a:graphicData uri="http://schemas.openxmlformats.org/presentationml/2006/ole">
            <mc:AlternateContent xmlns:mc="http://schemas.openxmlformats.org/markup-compatibility/2006">
              <mc:Choice xmlns:v="urn:schemas-microsoft-com:vml" Requires="v">
                <p:oleObj spid="_x0000_s2058" name="公式" r:id="rId4" imgW="1435100" imgH="457200" progId="Equation.3">
                  <p:embed/>
                </p:oleObj>
              </mc:Choice>
              <mc:Fallback>
                <p:oleObj name="公式" r:id="rId4" imgW="14351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1341438"/>
                        <a:ext cx="1800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9" name="Rectangle 1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sz="1200">
                <a:cs typeface="Times New Roman" pitchFamily="18" charset="0"/>
              </a:rPr>
              <a:t>	</a:t>
            </a:r>
            <a:r>
              <a:rPr lang="en-US" altLang="zh-CN" sz="800"/>
              <a:t> </a:t>
            </a:r>
            <a:endParaRPr lang="en-US" altLang="zh-CN"/>
          </a:p>
        </p:txBody>
      </p:sp>
      <p:sp>
        <p:nvSpPr>
          <p:cNvPr id="14350" name="矩形 8"/>
          <p:cNvSpPr>
            <a:spLocks noChangeArrowheads="1"/>
          </p:cNvSpPr>
          <p:nvPr/>
        </p:nvSpPr>
        <p:spPr bwMode="auto">
          <a:xfrm>
            <a:off x="479425" y="2794000"/>
            <a:ext cx="78486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主要优缺点：</a:t>
            </a:r>
            <a:endParaRPr lang="en-US" altLang="zh-CN"/>
          </a:p>
          <a:p>
            <a:r>
              <a:rPr lang="en-US" altLang="zh-CN"/>
              <a:t>1</a:t>
            </a:r>
            <a:r>
              <a:rPr lang="zh-CN" altLang="zh-CN"/>
              <a:t>、易受干扰：模拟量</a:t>
            </a:r>
            <a:r>
              <a:rPr lang="zh-CN" altLang="en-US"/>
              <a:t>的处理</a:t>
            </a:r>
            <a:r>
              <a:rPr lang="zh-CN" altLang="zh-CN"/>
              <a:t>均容易受到干扰、噪声、零点飘移等影响，工</a:t>
            </a:r>
            <a:r>
              <a:rPr lang="en-US" altLang="zh-CN"/>
              <a:t>  </a:t>
            </a:r>
            <a:r>
              <a:rPr lang="zh-CN" altLang="zh-CN"/>
              <a:t>业现场</a:t>
            </a:r>
            <a:r>
              <a:rPr lang="en-US" altLang="zh-CN"/>
              <a:t>AD</a:t>
            </a:r>
            <a:r>
              <a:rPr lang="zh-CN" altLang="zh-CN"/>
              <a:t>、</a:t>
            </a:r>
            <a:r>
              <a:rPr lang="en-US" altLang="zh-CN"/>
              <a:t> DA</a:t>
            </a:r>
            <a:r>
              <a:rPr lang="zh-CN" altLang="zh-CN"/>
              <a:t>板模拟信号做到不超过</a:t>
            </a:r>
            <a:r>
              <a:rPr lang="en-US" altLang="zh-CN"/>
              <a:t>3~5mV</a:t>
            </a:r>
            <a:r>
              <a:rPr lang="zh-CN" altLang="zh-CN"/>
              <a:t>的干扰已经不易了；</a:t>
            </a:r>
            <a:endParaRPr lang="en-US" altLang="zh-CN"/>
          </a:p>
          <a:p>
            <a:r>
              <a:rPr lang="en-US" altLang="zh-CN"/>
              <a:t>2</a:t>
            </a:r>
            <a:r>
              <a:rPr lang="zh-CN" altLang="zh-CN"/>
              <a:t>、不易获得准确的较正参数：模拟运算放大器常选用商品化的</a:t>
            </a:r>
            <a:r>
              <a:rPr lang="en-US" altLang="zh-CN"/>
              <a:t>R</a:t>
            </a:r>
            <a:r>
              <a:rPr lang="zh-CN" altLang="zh-CN"/>
              <a:t>、</a:t>
            </a:r>
            <a:r>
              <a:rPr lang="en-US" altLang="zh-CN"/>
              <a:t>C</a:t>
            </a:r>
            <a:r>
              <a:rPr lang="zh-CN" altLang="zh-CN"/>
              <a:t>，由于</a:t>
            </a:r>
            <a:r>
              <a:rPr lang="en-US" altLang="zh-CN"/>
              <a:t>     R</a:t>
            </a:r>
            <a:r>
              <a:rPr lang="zh-CN" altLang="zh-CN"/>
              <a:t>、</a:t>
            </a:r>
            <a:r>
              <a:rPr lang="en-US" altLang="zh-CN"/>
              <a:t>C</a:t>
            </a:r>
            <a:r>
              <a:rPr lang="zh-CN" altLang="zh-CN"/>
              <a:t>的值均是离散的值，且有一定误差，如果还需调试就更困难了；</a:t>
            </a:r>
            <a:endParaRPr lang="en-US" altLang="zh-CN"/>
          </a:p>
          <a:p>
            <a:r>
              <a:rPr lang="en-US" altLang="zh-CN"/>
              <a:t>3</a:t>
            </a:r>
            <a:r>
              <a:rPr lang="zh-CN" altLang="zh-CN"/>
              <a:t>、实现困难：特别比较复杂的控制，如抗饱和、变控制参数等，采用基于硬件的模拟控制就非常困难了。</a:t>
            </a:r>
            <a:endParaRPr lang="zh-CN" altLang="en-US"/>
          </a:p>
        </p:txBody>
      </p:sp>
      <p:sp>
        <p:nvSpPr>
          <p:cNvPr id="14351" name="TextBox 9"/>
          <p:cNvSpPr txBox="1">
            <a:spLocks noChangeArrowheads="1"/>
          </p:cNvSpPr>
          <p:nvPr/>
        </p:nvSpPr>
        <p:spPr bwMode="auto">
          <a:xfrm>
            <a:off x="479425" y="5229225"/>
            <a:ext cx="83407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用处：比如简单、固定参数的</a:t>
            </a:r>
            <a:r>
              <a:rPr lang="en-US" altLang="zh-CN"/>
              <a:t>PID</a:t>
            </a:r>
            <a:r>
              <a:rPr lang="zh-CN" altLang="en-US"/>
              <a:t>控制器，上述缺点影响可以承受，价格敏感地方。如系统的内环闭环控制。</a:t>
            </a:r>
          </a:p>
        </p:txBody>
      </p:sp>
    </p:spTree>
    <p:extLst>
      <p:ext uri="{BB962C8B-B14F-4D97-AF65-F5344CB8AC3E}">
        <p14:creationId xmlns:p14="http://schemas.microsoft.com/office/powerpoint/2010/main" val="31184227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normAutofit/>
          </a:bodyPr>
          <a:lstStyle/>
          <a:p>
            <a:r>
              <a:rPr lang="en-US" altLang="zh-CN" dirty="0" smtClean="0"/>
              <a:t>1</a:t>
            </a:r>
            <a:r>
              <a:rPr lang="zh-CN" altLang="en-US" dirty="0" smtClean="0"/>
              <a:t>、</a:t>
            </a:r>
            <a:r>
              <a:rPr lang="en-US" altLang="zh-CN" dirty="0" smtClean="0"/>
              <a:t>6 </a:t>
            </a:r>
            <a:r>
              <a:rPr lang="zh-CN" altLang="en-US" dirty="0" smtClean="0"/>
              <a:t>某项目计算机控制系统构成</a:t>
            </a:r>
          </a:p>
        </p:txBody>
      </p:sp>
      <p:sp>
        <p:nvSpPr>
          <p:cNvPr id="6147" name="灯片编号占位符 3"/>
          <p:cNvSpPr>
            <a:spLocks noGrp="1"/>
          </p:cNvSpPr>
          <p:nvPr>
            <p:ph type="sldNum" sz="quarter" idx="11"/>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A27A44A-CBF8-4038-BEE1-4F4BAAC497B7}" type="slidenum">
              <a:rPr lang="en-US" altLang="zh-CN" smtClean="0">
                <a:solidFill>
                  <a:srgbClr val="000000"/>
                </a:solidFill>
              </a:rPr>
              <a:pPr eaLnBrk="1" hangingPunct="1"/>
              <a:t>17</a:t>
            </a:fld>
            <a:endParaRPr lang="en-US" altLang="zh-CN" smtClean="0">
              <a:solidFill>
                <a:srgbClr val="000000"/>
              </a:solidFill>
            </a:endParaRPr>
          </a:p>
        </p:txBody>
      </p:sp>
      <p:sp>
        <p:nvSpPr>
          <p:cNvPr id="6148" name="日期占位符 4"/>
          <p:cNvSpPr>
            <a:spLocks noGrp="1"/>
          </p:cNvSpPr>
          <p:nvPr>
            <p:ph type="dt" sz="quarter" idx="12"/>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F2218B5-AA8D-454D-9D14-BA29198FCF2C}" type="datetime11">
              <a:rPr lang="zh-CN" altLang="en-US" smtClean="0">
                <a:solidFill>
                  <a:srgbClr val="000000"/>
                </a:solidFill>
              </a:rPr>
              <a:pPr eaLnBrk="1" hangingPunct="1"/>
              <a:t>16:25:17</a:t>
            </a:fld>
            <a:endParaRPr lang="en-US" altLang="zh-CN" smtClean="0">
              <a:solidFill>
                <a:srgbClr val="000000"/>
              </a:solidFill>
            </a:endParaRPr>
          </a:p>
        </p:txBody>
      </p:sp>
      <p:sp>
        <p:nvSpPr>
          <p:cNvPr id="6149" name="TextBox 1"/>
          <p:cNvSpPr txBox="1">
            <a:spLocks noChangeArrowheads="1"/>
          </p:cNvSpPr>
          <p:nvPr/>
        </p:nvSpPr>
        <p:spPr bwMode="auto">
          <a:xfrm>
            <a:off x="2909220" y="4606702"/>
            <a:ext cx="45354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dirty="0"/>
              <a:t>某三轴转台计算机控制系统构成</a:t>
            </a:r>
          </a:p>
        </p:txBody>
      </p:sp>
      <p:pic>
        <p:nvPicPr>
          <p:cNvPr id="615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 y="1196752"/>
            <a:ext cx="8839200"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4976589"/>
            <a:ext cx="468630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5445224"/>
            <a:ext cx="146685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856" y="5700903"/>
            <a:ext cx="193357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18787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normAutofit/>
          </a:bodyPr>
          <a:lstStyle/>
          <a:p>
            <a:pPr algn="l"/>
            <a:r>
              <a:rPr lang="en-US" altLang="zh-CN" dirty="0" smtClean="0"/>
              <a:t>1</a:t>
            </a:r>
            <a:r>
              <a:rPr lang="zh-CN" altLang="en-US" dirty="0" smtClean="0"/>
              <a:t>、</a:t>
            </a:r>
            <a:r>
              <a:rPr lang="en-US" altLang="zh-CN" dirty="0" smtClean="0"/>
              <a:t>6</a:t>
            </a:r>
            <a:r>
              <a:rPr lang="zh-CN" altLang="en-US" dirty="0" smtClean="0"/>
              <a:t>串口总线</a:t>
            </a:r>
          </a:p>
        </p:txBody>
      </p:sp>
      <p:sp>
        <p:nvSpPr>
          <p:cNvPr id="6147" name="灯片编号占位符 3"/>
          <p:cNvSpPr>
            <a:spLocks noGrp="1"/>
          </p:cNvSpPr>
          <p:nvPr>
            <p:ph type="sldNum" sz="quarter" idx="11"/>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A27A44A-CBF8-4038-BEE1-4F4BAAC497B7}" type="slidenum">
              <a:rPr lang="en-US" altLang="zh-CN" smtClean="0">
                <a:solidFill>
                  <a:srgbClr val="000000"/>
                </a:solidFill>
              </a:rPr>
              <a:pPr eaLnBrk="1" hangingPunct="1"/>
              <a:t>18</a:t>
            </a:fld>
            <a:endParaRPr lang="en-US" altLang="zh-CN" smtClean="0">
              <a:solidFill>
                <a:srgbClr val="000000"/>
              </a:solidFill>
            </a:endParaRPr>
          </a:p>
        </p:txBody>
      </p:sp>
      <p:sp>
        <p:nvSpPr>
          <p:cNvPr id="6148" name="日期占位符 4"/>
          <p:cNvSpPr>
            <a:spLocks noGrp="1"/>
          </p:cNvSpPr>
          <p:nvPr>
            <p:ph type="dt" sz="quarter" idx="12"/>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F2218B5-AA8D-454D-9D14-BA29198FCF2C}" type="datetime11">
              <a:rPr lang="zh-CN" altLang="en-US" smtClean="0">
                <a:solidFill>
                  <a:srgbClr val="000000"/>
                </a:solidFill>
              </a:rPr>
              <a:pPr eaLnBrk="1" hangingPunct="1"/>
              <a:t>16:25:17</a:t>
            </a:fld>
            <a:endParaRPr lang="en-US" altLang="zh-CN" smtClean="0">
              <a:solidFill>
                <a:srgbClr val="000000"/>
              </a:solidFill>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176509"/>
            <a:ext cx="5832648" cy="269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4493" y="4351789"/>
            <a:ext cx="661987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87685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a:t>
            </a:r>
            <a:r>
              <a:rPr lang="zh-CN" altLang="en-US" dirty="0" smtClean="0"/>
              <a:t>、考评</a:t>
            </a:r>
            <a:endParaRPr lang="zh-CN" altLang="en-US" dirty="0"/>
          </a:p>
        </p:txBody>
      </p:sp>
      <p:sp>
        <p:nvSpPr>
          <p:cNvPr id="3" name="内容占位符 2"/>
          <p:cNvSpPr>
            <a:spLocks noGrp="1"/>
          </p:cNvSpPr>
          <p:nvPr>
            <p:ph idx="1"/>
          </p:nvPr>
        </p:nvSpPr>
        <p:spPr>
          <a:xfrm>
            <a:off x="272453" y="2996952"/>
            <a:ext cx="8229600" cy="648072"/>
          </a:xfrm>
        </p:spPr>
        <p:txBody>
          <a:bodyPr/>
          <a:lstStyle/>
          <a:p>
            <a:r>
              <a:rPr lang="zh-CN" altLang="en-US" dirty="0" smtClean="0"/>
              <a:t>实验</a:t>
            </a:r>
            <a:r>
              <a:rPr lang="en-US" altLang="zh-CN" dirty="0" smtClean="0"/>
              <a:t>40%</a:t>
            </a:r>
            <a:r>
              <a:rPr lang="zh-CN" altLang="en-US" dirty="0" smtClean="0"/>
              <a:t>（</a:t>
            </a:r>
            <a:r>
              <a:rPr lang="zh-CN" altLang="en-US" dirty="0" smtClean="0">
                <a:solidFill>
                  <a:srgbClr val="FF0000"/>
                </a:solidFill>
              </a:rPr>
              <a:t>必须参加</a:t>
            </a:r>
            <a:r>
              <a:rPr lang="zh-CN" altLang="en-US" dirty="0" smtClean="0"/>
              <a:t>）</a:t>
            </a:r>
            <a:endParaRPr lang="zh-CN" altLang="en-US" dirty="0"/>
          </a:p>
        </p:txBody>
      </p:sp>
      <p:sp>
        <p:nvSpPr>
          <p:cNvPr id="4" name="矩形 3"/>
          <p:cNvSpPr/>
          <p:nvPr/>
        </p:nvSpPr>
        <p:spPr>
          <a:xfrm>
            <a:off x="272452" y="2435690"/>
            <a:ext cx="2061783" cy="584775"/>
          </a:xfrm>
          <a:prstGeom prst="rect">
            <a:avLst/>
          </a:prstGeom>
        </p:spPr>
        <p:txBody>
          <a:bodyPr wrap="none">
            <a:spAutoFit/>
          </a:bodyPr>
          <a:lstStyle/>
          <a:p>
            <a:pPr marL="342900" lvl="0" indent="-342900">
              <a:spcBef>
                <a:spcPct val="20000"/>
              </a:spcBef>
              <a:buFont typeface="Arial" pitchFamily="34" charset="0"/>
              <a:buChar char="•"/>
            </a:pPr>
            <a:r>
              <a:rPr lang="zh-CN" altLang="en-US" sz="3200" dirty="0" smtClean="0">
                <a:solidFill>
                  <a:prstClr val="black"/>
                </a:solidFill>
              </a:rPr>
              <a:t>考试</a:t>
            </a:r>
            <a:r>
              <a:rPr lang="en-US" altLang="zh-CN" sz="3200" dirty="0" smtClean="0">
                <a:solidFill>
                  <a:prstClr val="black"/>
                </a:solidFill>
              </a:rPr>
              <a:t>50</a:t>
            </a:r>
            <a:r>
              <a:rPr lang="en-US" altLang="zh-CN" sz="3200" dirty="0">
                <a:solidFill>
                  <a:prstClr val="black"/>
                </a:solidFill>
              </a:rPr>
              <a:t>%</a:t>
            </a:r>
          </a:p>
        </p:txBody>
      </p:sp>
      <p:sp>
        <p:nvSpPr>
          <p:cNvPr id="5" name="矩形 4"/>
          <p:cNvSpPr/>
          <p:nvPr/>
        </p:nvSpPr>
        <p:spPr>
          <a:xfrm>
            <a:off x="272453" y="1264367"/>
            <a:ext cx="7859844" cy="1175706"/>
          </a:xfrm>
          <a:prstGeom prst="rect">
            <a:avLst/>
          </a:prstGeom>
        </p:spPr>
        <p:txBody>
          <a:bodyPr wrap="none">
            <a:spAutoFit/>
          </a:bodyPr>
          <a:lstStyle/>
          <a:p>
            <a:pPr marL="342900" lvl="0" indent="-342900">
              <a:spcBef>
                <a:spcPct val="20000"/>
              </a:spcBef>
              <a:buFont typeface="Arial" pitchFamily="34" charset="0"/>
              <a:buChar char="•"/>
            </a:pPr>
            <a:r>
              <a:rPr lang="zh-CN" altLang="en-US" sz="3200" dirty="0" smtClean="0">
                <a:solidFill>
                  <a:prstClr val="black"/>
                </a:solidFill>
              </a:rPr>
              <a:t>平时</a:t>
            </a:r>
            <a:r>
              <a:rPr lang="en-US" altLang="zh-CN" sz="3200" dirty="0" smtClean="0">
                <a:solidFill>
                  <a:prstClr val="black"/>
                </a:solidFill>
              </a:rPr>
              <a:t>10</a:t>
            </a:r>
            <a:r>
              <a:rPr lang="en-US" altLang="zh-CN" sz="3200" dirty="0">
                <a:solidFill>
                  <a:prstClr val="black"/>
                </a:solidFill>
              </a:rPr>
              <a:t>%</a:t>
            </a:r>
            <a:r>
              <a:rPr lang="zh-CN" altLang="en-US" sz="3200" dirty="0">
                <a:solidFill>
                  <a:prstClr val="black"/>
                </a:solidFill>
              </a:rPr>
              <a:t>（作业、</a:t>
            </a:r>
            <a:r>
              <a:rPr lang="zh-CN" altLang="en-US" sz="3200" dirty="0" smtClean="0">
                <a:solidFill>
                  <a:prstClr val="black"/>
                </a:solidFill>
              </a:rPr>
              <a:t>考勤，</a:t>
            </a:r>
            <a:r>
              <a:rPr lang="zh-CN" altLang="en-US" sz="2400" dirty="0" smtClean="0">
                <a:solidFill>
                  <a:prstClr val="black"/>
                </a:solidFill>
              </a:rPr>
              <a:t>无故缺席每次扣</a:t>
            </a:r>
            <a:r>
              <a:rPr lang="en-US" altLang="zh-CN" sz="2400" dirty="0" smtClean="0">
                <a:solidFill>
                  <a:prstClr val="black"/>
                </a:solidFill>
              </a:rPr>
              <a:t>1</a:t>
            </a:r>
            <a:r>
              <a:rPr lang="zh-CN" altLang="en-US" sz="2400" dirty="0" smtClean="0">
                <a:solidFill>
                  <a:prstClr val="black"/>
                </a:solidFill>
              </a:rPr>
              <a:t>分，</a:t>
            </a:r>
            <a:endParaRPr lang="en-US" altLang="zh-CN" sz="2400" dirty="0" smtClean="0">
              <a:solidFill>
                <a:prstClr val="black"/>
              </a:solidFill>
            </a:endParaRPr>
          </a:p>
          <a:p>
            <a:pPr marL="342900" lvl="0" indent="-342900">
              <a:spcBef>
                <a:spcPct val="20000"/>
              </a:spcBef>
              <a:buFont typeface="Arial" pitchFamily="34" charset="0"/>
              <a:buChar char="•"/>
            </a:pPr>
            <a:r>
              <a:rPr lang="zh-CN" altLang="en-US" sz="2400" dirty="0" smtClean="0">
                <a:solidFill>
                  <a:prstClr val="black"/>
                </a:solidFill>
              </a:rPr>
              <a:t>累计扣</a:t>
            </a:r>
            <a:r>
              <a:rPr lang="en-US" altLang="zh-CN" sz="2400" dirty="0" smtClean="0">
                <a:solidFill>
                  <a:prstClr val="black"/>
                </a:solidFill>
              </a:rPr>
              <a:t>3</a:t>
            </a:r>
            <a:r>
              <a:rPr lang="zh-CN" altLang="en-US" sz="2400" dirty="0" smtClean="0">
                <a:solidFill>
                  <a:prstClr val="black"/>
                </a:solidFill>
              </a:rPr>
              <a:t>分就不用考试了</a:t>
            </a:r>
            <a:r>
              <a:rPr lang="zh-CN" altLang="en-US" sz="3200" dirty="0" smtClean="0">
                <a:solidFill>
                  <a:prstClr val="black"/>
                </a:solidFill>
              </a:rPr>
              <a:t>）</a:t>
            </a:r>
            <a:endParaRPr lang="en-US" altLang="zh-CN" sz="3200" dirty="0">
              <a:solidFill>
                <a:prstClr val="black"/>
              </a:solidFill>
            </a:endParaRPr>
          </a:p>
        </p:txBody>
      </p:sp>
    </p:spTree>
    <p:extLst>
      <p:ext uri="{BB962C8B-B14F-4D97-AF65-F5344CB8AC3E}">
        <p14:creationId xmlns:p14="http://schemas.microsoft.com/office/powerpoint/2010/main" val="121189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fade">
                                      <p:cBhvr>
                                        <p:cTn id="28" dur="1000"/>
                                        <p:tgtEl>
                                          <p:spTgt spid="3">
                                            <p:txEl>
                                              <p:pRg st="0" end="0"/>
                                            </p:txEl>
                                          </p:spTgt>
                                        </p:tgtEl>
                                      </p:cBhvr>
                                    </p:animEffect>
                                    <p:anim calcmode="lin" valueType="num">
                                      <p:cBhvr>
                                        <p:cTn id="2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1"/>
          </p:nvPr>
        </p:nvSpPr>
        <p:spPr>
          <a:noFill/>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9817990-B256-49B0-86A4-BDE458534FE2}" type="slidenum">
              <a:rPr lang="en-US" altLang="zh-CN" smtClean="0"/>
              <a:pPr eaLnBrk="1" hangingPunct="1"/>
              <a:t>2</a:t>
            </a:fld>
            <a:endParaRPr lang="en-US" altLang="zh-CN" smtClean="0"/>
          </a:p>
        </p:txBody>
      </p:sp>
      <p:sp>
        <p:nvSpPr>
          <p:cNvPr id="4099" name="日期占位符 5"/>
          <p:cNvSpPr>
            <a:spLocks noGrp="1"/>
          </p:cNvSpPr>
          <p:nvPr>
            <p:ph type="dt" sz="quarter" idx="12"/>
          </p:nvPr>
        </p:nvSpPr>
        <p:spPr>
          <a:noFill/>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D6C0A6A-B631-46C7-A582-A24B5104B286}" type="datetime11">
              <a:rPr lang="zh-CN" altLang="en-US" smtClean="0"/>
              <a:pPr eaLnBrk="1" hangingPunct="1"/>
              <a:t>16:25:14</a:t>
            </a:fld>
            <a:endParaRPr lang="en-US" altLang="zh-CN" smtClean="0"/>
          </a:p>
        </p:txBody>
      </p:sp>
      <p:sp>
        <p:nvSpPr>
          <p:cNvPr id="7170" name="Rectangle 2"/>
          <p:cNvSpPr>
            <a:spLocks noGrp="1" noChangeArrowheads="1"/>
          </p:cNvSpPr>
          <p:nvPr>
            <p:ph type="title"/>
          </p:nvPr>
        </p:nvSpPr>
        <p:spPr/>
        <p:txBody>
          <a:bodyPr/>
          <a:lstStyle/>
          <a:p>
            <a:pPr algn="ctr" eaLnBrk="1" hangingPunct="1">
              <a:defRPr/>
            </a:pPr>
            <a:r>
              <a:rPr lang="zh-CN" altLang="en-US" b="1" smtClean="0">
                <a:effectLst>
                  <a:outerShdw blurRad="38100" dist="38100" dir="2700000" algn="tl">
                    <a:srgbClr val="C0C0C0"/>
                  </a:outerShdw>
                </a:effectLst>
              </a:rPr>
              <a:t>目  录</a:t>
            </a:r>
          </a:p>
        </p:txBody>
      </p:sp>
      <p:sp>
        <p:nvSpPr>
          <p:cNvPr id="4101" name="Rectangle 3"/>
          <p:cNvSpPr>
            <a:spLocks noGrp="1" noChangeArrowheads="1"/>
          </p:cNvSpPr>
          <p:nvPr>
            <p:ph type="body" idx="1"/>
          </p:nvPr>
        </p:nvSpPr>
        <p:spPr>
          <a:xfrm>
            <a:off x="539750" y="1341438"/>
            <a:ext cx="8001000" cy="5111750"/>
          </a:xfrm>
        </p:spPr>
        <p:txBody>
          <a:bodyPr>
            <a:normAutofit fontScale="92500" lnSpcReduction="10000"/>
          </a:bodyPr>
          <a:lstStyle/>
          <a:p>
            <a:pPr marL="1616075" indent="-452438">
              <a:buNone/>
            </a:pPr>
            <a:r>
              <a:rPr lang="en-US" altLang="zh-CN" b="1" dirty="0" smtClean="0"/>
              <a:t>1</a:t>
            </a:r>
            <a:r>
              <a:rPr lang="zh-CN" altLang="en-US" b="1" dirty="0"/>
              <a:t> </a:t>
            </a:r>
            <a:r>
              <a:rPr lang="zh-CN" altLang="en-US" b="1" dirty="0" smtClean="0"/>
              <a:t> 绪论</a:t>
            </a:r>
            <a:endParaRPr lang="en-US" altLang="zh-CN" b="1" dirty="0" smtClean="0"/>
          </a:p>
          <a:p>
            <a:pPr marL="1616075" indent="-452438">
              <a:buNone/>
            </a:pPr>
            <a:r>
              <a:rPr lang="en-US" altLang="zh-CN" b="1" dirty="0" smtClean="0"/>
              <a:t>1.1 </a:t>
            </a:r>
            <a:r>
              <a:rPr lang="zh-CN" altLang="zh-CN" b="1" dirty="0"/>
              <a:t>自动控制系统的基本概念与</a:t>
            </a:r>
            <a:r>
              <a:rPr lang="zh-CN" altLang="zh-CN" b="1" dirty="0" smtClean="0"/>
              <a:t>应用</a:t>
            </a:r>
            <a:endParaRPr lang="en-US" altLang="zh-CN" b="1" dirty="0" smtClean="0"/>
          </a:p>
          <a:p>
            <a:pPr marL="1616075" indent="-452438">
              <a:buNone/>
            </a:pPr>
            <a:r>
              <a:rPr lang="en-US" altLang="zh-CN" b="1" dirty="0" smtClean="0"/>
              <a:t>1.2 </a:t>
            </a:r>
            <a:r>
              <a:rPr lang="zh-CN" altLang="en-US" b="1" dirty="0"/>
              <a:t>对控制系统的要求</a:t>
            </a:r>
            <a:endParaRPr lang="en-US" altLang="zh-CN" b="1" dirty="0"/>
          </a:p>
          <a:p>
            <a:pPr marL="1616075" indent="-452438">
              <a:buClr>
                <a:srgbClr val="CC0000"/>
              </a:buClr>
              <a:buNone/>
            </a:pPr>
            <a:r>
              <a:rPr lang="en-US" altLang="zh-CN" b="1" dirty="0"/>
              <a:t>1.3 </a:t>
            </a:r>
            <a:r>
              <a:rPr lang="zh-CN" altLang="zh-CN" b="1" dirty="0"/>
              <a:t>计算机仿真与实际系统的区别</a:t>
            </a:r>
            <a:endParaRPr lang="zh-CN" altLang="en-US" b="1" dirty="0"/>
          </a:p>
          <a:p>
            <a:pPr marL="1616075" indent="-452438">
              <a:buNone/>
            </a:pPr>
            <a:r>
              <a:rPr lang="en-US" altLang="zh-CN" b="1" dirty="0" smtClean="0"/>
              <a:t>1.4 </a:t>
            </a:r>
            <a:r>
              <a:rPr lang="zh-CN" altLang="zh-CN" b="1" dirty="0"/>
              <a:t>控</a:t>
            </a:r>
            <a:r>
              <a:rPr lang="x-none" altLang="zh-CN" b="1" dirty="0"/>
              <a:t>制工程师的职责</a:t>
            </a:r>
            <a:endParaRPr lang="en-US" altLang="zh-CN" b="1" dirty="0"/>
          </a:p>
          <a:p>
            <a:pPr marL="1616075" indent="-452438">
              <a:buNone/>
            </a:pPr>
            <a:r>
              <a:rPr lang="en-US" altLang="zh-CN" b="1" dirty="0"/>
              <a:t>1.5 </a:t>
            </a:r>
            <a:r>
              <a:rPr lang="zh-CN" altLang="zh-CN" b="1" dirty="0"/>
              <a:t>本课程特点、目标及</a:t>
            </a:r>
            <a:r>
              <a:rPr lang="zh-CN" altLang="zh-CN" b="1" dirty="0" smtClean="0"/>
              <a:t>学习方法</a:t>
            </a:r>
            <a:endParaRPr lang="en-US" altLang="zh-CN" b="1" dirty="0" smtClean="0"/>
          </a:p>
          <a:p>
            <a:pPr marL="1616075" indent="-452438">
              <a:buNone/>
            </a:pPr>
            <a:r>
              <a:rPr lang="en-US" altLang="zh-CN" b="1" dirty="0" smtClean="0"/>
              <a:t>1.6 </a:t>
            </a:r>
            <a:r>
              <a:rPr lang="zh-CN" altLang="en-US" b="1" dirty="0" smtClean="0"/>
              <a:t>信号传输与系统组成</a:t>
            </a:r>
            <a:endParaRPr lang="en-US" altLang="zh-CN" b="1" dirty="0" smtClean="0"/>
          </a:p>
          <a:p>
            <a:pPr marL="1616075" indent="-452438">
              <a:buNone/>
            </a:pPr>
            <a:r>
              <a:rPr lang="zh-CN" altLang="en-US" b="1" dirty="0" smtClean="0"/>
              <a:t>考评</a:t>
            </a:r>
            <a:endParaRPr lang="en-US" altLang="zh-CN" b="1" dirty="0" smtClean="0"/>
          </a:p>
          <a:p>
            <a:pPr marL="1616075" indent="-452438">
              <a:buNone/>
            </a:pPr>
            <a:r>
              <a:rPr lang="zh-CN" altLang="en-US" b="1" smtClean="0"/>
              <a:t>展望</a:t>
            </a:r>
            <a:endParaRPr lang="en-US" altLang="zh-CN" b="1" dirty="0" smtClean="0"/>
          </a:p>
          <a:p>
            <a:pPr marL="1616075" indent="-452438">
              <a:buNone/>
            </a:pPr>
            <a:r>
              <a:rPr lang="zh-CN" altLang="en-US" b="1" dirty="0" smtClean="0"/>
              <a:t>作业与思考</a:t>
            </a:r>
            <a:endParaRPr lang="zh-CN" altLang="en-US" b="1" dirty="0"/>
          </a:p>
        </p:txBody>
      </p:sp>
      <p:sp>
        <p:nvSpPr>
          <p:cNvPr id="4102" name="Text Box 4"/>
          <p:cNvSpPr txBox="1">
            <a:spLocks noChangeArrowheads="1"/>
          </p:cNvSpPr>
          <p:nvPr/>
        </p:nvSpPr>
        <p:spPr bwMode="auto">
          <a:xfrm>
            <a:off x="4048125" y="5667375"/>
            <a:ext cx="15319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endParaRPr lang="zh-CN" altLang="zh-CN"/>
          </a:p>
        </p:txBody>
      </p:sp>
    </p:spTree>
    <p:extLst>
      <p:ext uri="{BB962C8B-B14F-4D97-AF65-F5344CB8AC3E}">
        <p14:creationId xmlns:p14="http://schemas.microsoft.com/office/powerpoint/2010/main" val="1026179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1.8</a:t>
            </a:r>
            <a:r>
              <a:rPr lang="zh-CN" altLang="en-US" dirty="0" smtClean="0"/>
              <a:t>、展望</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4533" y="215652"/>
            <a:ext cx="36957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1" y="2996952"/>
            <a:ext cx="5112568" cy="3861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794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normAutofit lnSpcReduction="10000"/>
          </a:bodyPr>
          <a:lstStyle/>
          <a:p>
            <a:r>
              <a:rPr lang="en-US" altLang="zh-CN" dirty="0" smtClean="0"/>
              <a:t>1</a:t>
            </a:r>
            <a:r>
              <a:rPr lang="zh-CN" altLang="en-US" dirty="0" smtClean="0"/>
              <a:t>、定性设计主动磁悬浮轴承控制系统，画出控制系统基本结构框图，并简述系统各元部件的主要指标、要求及控制系统的主要指标要求。</a:t>
            </a:r>
            <a:endParaRPr lang="en-US" altLang="zh-CN" dirty="0" smtClean="0"/>
          </a:p>
          <a:p>
            <a:r>
              <a:rPr lang="en-US" altLang="zh-CN" dirty="0" smtClean="0"/>
              <a:t>2</a:t>
            </a:r>
            <a:r>
              <a:rPr lang="zh-CN" altLang="en-US" dirty="0" smtClean="0"/>
              <a:t>、结合本专业定性讨论一个实际控制系统的构成，</a:t>
            </a:r>
            <a:r>
              <a:rPr lang="zh-CN" altLang="en-US" dirty="0"/>
              <a:t>画出控制系统基本结构框图，</a:t>
            </a:r>
            <a:r>
              <a:rPr lang="zh-CN" altLang="en-US" dirty="0" smtClean="0"/>
              <a:t>简述</a:t>
            </a:r>
            <a:r>
              <a:rPr lang="zh-CN" altLang="en-US" dirty="0"/>
              <a:t>系统各元部件的主要指标、要求及控制系统的主要指标要求</a:t>
            </a:r>
            <a:r>
              <a:rPr lang="zh-CN" altLang="en-US" dirty="0" smtClean="0"/>
              <a:t>。</a:t>
            </a:r>
            <a:endParaRPr lang="en-US" altLang="zh-CN" dirty="0" smtClean="0"/>
          </a:p>
          <a:p>
            <a:r>
              <a:rPr lang="en-US" altLang="zh-CN" dirty="0" smtClean="0"/>
              <a:t>3</a:t>
            </a:r>
            <a:r>
              <a:rPr lang="zh-CN" altLang="en-US" dirty="0" smtClean="0"/>
              <a:t>、</a:t>
            </a:r>
            <a:r>
              <a:rPr lang="zh-CN" altLang="en-US" dirty="0"/>
              <a:t>或</a:t>
            </a:r>
            <a:r>
              <a:rPr lang="zh-CN" altLang="en-US" dirty="0" smtClean="0"/>
              <a:t>自己敢兴趣的实际课题</a:t>
            </a:r>
            <a:endParaRPr lang="en-US" altLang="zh-CN" dirty="0"/>
          </a:p>
          <a:p>
            <a:endParaRPr lang="zh-CN" altLang="en-US" dirty="0"/>
          </a:p>
        </p:txBody>
      </p:sp>
    </p:spTree>
    <p:extLst>
      <p:ext uri="{BB962C8B-B14F-4D97-AF65-F5344CB8AC3E}">
        <p14:creationId xmlns:p14="http://schemas.microsoft.com/office/powerpoint/2010/main" val="27704773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兴趣思考</a:t>
            </a:r>
            <a:endParaRPr lang="zh-CN" altLang="en-US" dirty="0"/>
          </a:p>
        </p:txBody>
      </p:sp>
      <p:sp>
        <p:nvSpPr>
          <p:cNvPr id="3" name="内容占位符 2"/>
          <p:cNvSpPr>
            <a:spLocks noGrp="1"/>
          </p:cNvSpPr>
          <p:nvPr>
            <p:ph idx="1"/>
          </p:nvPr>
        </p:nvSpPr>
        <p:spPr/>
        <p:txBody>
          <a:bodyPr>
            <a:normAutofit fontScale="70000" lnSpcReduction="20000"/>
          </a:bodyPr>
          <a:lstStyle/>
          <a:p>
            <a:pPr lvl="0"/>
            <a:r>
              <a:rPr lang="en-US" altLang="zh-CN" dirty="0" smtClean="0"/>
              <a:t>1</a:t>
            </a:r>
            <a:r>
              <a:rPr lang="zh-CN" altLang="en-US" dirty="0" smtClean="0"/>
              <a:t>、</a:t>
            </a:r>
            <a:r>
              <a:rPr lang="x-none" altLang="zh-CN" dirty="0" smtClean="0"/>
              <a:t>如果自行车车把歪了</a:t>
            </a:r>
            <a:r>
              <a:rPr lang="zh-CN" altLang="en-US" dirty="0" smtClean="0"/>
              <a:t>，</a:t>
            </a:r>
            <a:r>
              <a:rPr lang="x-none" altLang="zh-CN" dirty="0" smtClean="0"/>
              <a:t>但人骑自行车仍然能按人想要的轨迹骑行而不歪</a:t>
            </a:r>
            <a:r>
              <a:rPr lang="x-none" altLang="zh-CN" dirty="0"/>
              <a:t>，简述其基本原理。</a:t>
            </a:r>
            <a:endParaRPr lang="zh-CN" altLang="zh-CN" dirty="0"/>
          </a:p>
          <a:p>
            <a:pPr lvl="0"/>
            <a:r>
              <a:rPr lang="en-US" altLang="zh-CN" dirty="0" smtClean="0"/>
              <a:t>2</a:t>
            </a:r>
            <a:r>
              <a:rPr lang="zh-CN" altLang="en-US" dirty="0" smtClean="0"/>
              <a:t>、</a:t>
            </a:r>
            <a:r>
              <a:rPr lang="x-none" altLang="zh-CN" dirty="0" smtClean="0"/>
              <a:t>如果一个人去捡拾静止的铅笔</a:t>
            </a:r>
            <a:r>
              <a:rPr lang="x-none" altLang="zh-CN" dirty="0"/>
              <a:t>，发现这个人手在铅笔前后振荡次数很多，甚至无法稳定，请从控制系统工程师的角度分析一下振荡可能的原因。如果该人在没有试图做什么的时候，手是不振颤的，请进一步确定振荡的原因。</a:t>
            </a:r>
            <a:endParaRPr lang="zh-CN" altLang="zh-CN" dirty="0"/>
          </a:p>
          <a:p>
            <a:pPr lvl="0"/>
            <a:r>
              <a:rPr lang="en-US" altLang="zh-CN" dirty="0" smtClean="0"/>
              <a:t>3</a:t>
            </a:r>
            <a:r>
              <a:rPr lang="zh-CN" altLang="en-US" dirty="0" smtClean="0"/>
              <a:t>、</a:t>
            </a:r>
            <a:r>
              <a:rPr lang="x-none" altLang="zh-CN" dirty="0" smtClean="0"/>
              <a:t>反馈控制什么条件下比开环控制更差</a:t>
            </a:r>
            <a:r>
              <a:rPr lang="x-none" altLang="zh-CN" dirty="0"/>
              <a:t>？</a:t>
            </a:r>
            <a:endParaRPr lang="zh-CN" altLang="zh-CN" dirty="0"/>
          </a:p>
          <a:p>
            <a:pPr lvl="0"/>
            <a:r>
              <a:rPr lang="en-US" altLang="zh-CN" dirty="0" smtClean="0"/>
              <a:t>4</a:t>
            </a:r>
            <a:r>
              <a:rPr lang="zh-CN" altLang="en-US" dirty="0" smtClean="0"/>
              <a:t>、</a:t>
            </a:r>
            <a:r>
              <a:rPr lang="x-none" altLang="zh-CN" dirty="0" smtClean="0"/>
              <a:t>A、B</a:t>
            </a:r>
            <a:r>
              <a:rPr lang="x-none" altLang="zh-CN" dirty="0"/>
              <a:t>两个动物，A的最大速度、最大加速度均大于快于B， A就一定能跟踪好B吗？</a:t>
            </a:r>
            <a:endParaRPr lang="zh-CN" altLang="zh-CN" dirty="0"/>
          </a:p>
          <a:p>
            <a:pPr lvl="0"/>
            <a:r>
              <a:rPr lang="en-US" altLang="zh-CN" dirty="0" smtClean="0"/>
              <a:t>5</a:t>
            </a:r>
            <a:r>
              <a:rPr lang="zh-CN" altLang="en-US" dirty="0" smtClean="0"/>
              <a:t>、</a:t>
            </a:r>
            <a:r>
              <a:rPr lang="x-none" altLang="zh-CN" dirty="0" smtClean="0"/>
              <a:t>高炮打飞行</a:t>
            </a:r>
            <a:r>
              <a:rPr lang="zh-CN" altLang="zh-CN" dirty="0"/>
              <a:t>器</a:t>
            </a:r>
            <a:r>
              <a:rPr lang="x-none" altLang="zh-CN" dirty="0"/>
              <a:t>可以根据</a:t>
            </a:r>
            <a:r>
              <a:rPr lang="zh-CN" altLang="zh-CN" dirty="0"/>
              <a:t>目标</a:t>
            </a:r>
            <a:r>
              <a:rPr lang="x-none" altLang="zh-CN" dirty="0"/>
              <a:t>现在的位置和速度的反馈量进行预测，计算机高炮要在飞机现在的角度再加一个提前角度才可能使炮弹在该角度与</a:t>
            </a:r>
            <a:r>
              <a:rPr lang="zh-CN" altLang="zh-CN" dirty="0"/>
              <a:t>飞行器</a:t>
            </a:r>
            <a:r>
              <a:rPr lang="x-none" altLang="zh-CN" dirty="0"/>
              <a:t>相撞。如果直接采用导弹打飞机与上述采用高炮打飞机又何不同？优缺点是什么？</a:t>
            </a:r>
            <a:endParaRPr lang="zh-CN" altLang="zh-CN" dirty="0"/>
          </a:p>
          <a:p>
            <a:endParaRPr lang="zh-CN" altLang="en-US" dirty="0"/>
          </a:p>
        </p:txBody>
      </p:sp>
    </p:spTree>
    <p:extLst>
      <p:ext uri="{BB962C8B-B14F-4D97-AF65-F5344CB8AC3E}">
        <p14:creationId xmlns:p14="http://schemas.microsoft.com/office/powerpoint/2010/main" val="1821653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323528" y="1340768"/>
            <a:ext cx="8229600" cy="1468760"/>
          </a:xfrm>
        </p:spPr>
        <p:txBody>
          <a:bodyPr>
            <a:normAutofit/>
          </a:bodyPr>
          <a:lstStyle/>
          <a:p>
            <a:r>
              <a:rPr lang="en-US" altLang="zh-CN" dirty="0" smtClean="0"/>
              <a:t>1.1</a:t>
            </a:r>
            <a:r>
              <a:rPr lang="zh-CN" altLang="en-US" dirty="0" smtClean="0"/>
              <a:t>、</a:t>
            </a:r>
            <a:r>
              <a:rPr lang="zh-CN" altLang="zh-CN" dirty="0" smtClean="0"/>
              <a:t>自动控制系统</a:t>
            </a:r>
            <a:r>
              <a:rPr lang="zh-CN" altLang="zh-CN" dirty="0"/>
              <a:t>的基本概念与</a:t>
            </a:r>
            <a:r>
              <a:rPr lang="zh-CN" altLang="zh-CN" dirty="0" smtClean="0"/>
              <a:t>应用</a:t>
            </a:r>
            <a:endParaRPr lang="en-US" altLang="zh-CN" dirty="0" smtClean="0"/>
          </a:p>
          <a:p>
            <a:r>
              <a:rPr lang="zh-CN" altLang="en-US" b="1" dirty="0" smtClean="0"/>
              <a:t>温度控制系统</a:t>
            </a:r>
            <a:r>
              <a:rPr lang="zh-CN" altLang="en-US" b="1" i="1" dirty="0" smtClean="0"/>
              <a:t>（举例、画图）</a:t>
            </a:r>
            <a:endParaRPr lang="en-US" altLang="zh-CN" b="1" i="1" dirty="0" smtClean="0"/>
          </a:p>
          <a:p>
            <a:pPr marL="0" indent="0">
              <a:buNone/>
            </a:pPr>
            <a:endParaRPr lang="en-US" altLang="zh-CN" b="1" i="1" dirty="0" smtClean="0"/>
          </a:p>
        </p:txBody>
      </p:sp>
      <p:sp>
        <p:nvSpPr>
          <p:cNvPr id="5" name="内容占位符 2"/>
          <p:cNvSpPr txBox="1">
            <a:spLocks/>
          </p:cNvSpPr>
          <p:nvPr/>
        </p:nvSpPr>
        <p:spPr>
          <a:xfrm>
            <a:off x="323528" y="5301208"/>
            <a:ext cx="8229600" cy="1252736"/>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altLang="zh-CN" b="1" i="1" dirty="0" smtClean="0"/>
          </a:p>
          <a:p>
            <a:r>
              <a:rPr lang="zh-CN" altLang="zh-CN" sz="2000" b="1" dirty="0" smtClean="0"/>
              <a:t>开环控制优点</a:t>
            </a:r>
            <a:r>
              <a:rPr lang="zh-CN" altLang="zh-CN" sz="2000" dirty="0" smtClean="0"/>
              <a:t>是结构简单、价廉、安装、调试简便，</a:t>
            </a:r>
            <a:r>
              <a:rPr lang="zh-CN" altLang="zh-CN" sz="2000" b="1" dirty="0" smtClean="0"/>
              <a:t>缺点</a:t>
            </a:r>
            <a:r>
              <a:rPr lang="zh-CN" altLang="zh-CN" sz="2000" dirty="0" smtClean="0"/>
              <a:t>精度低、易受各种干扰影响</a:t>
            </a:r>
            <a:r>
              <a:rPr lang="zh-CN" altLang="en-US" sz="2000" dirty="0" smtClean="0"/>
              <a:t>。</a:t>
            </a:r>
            <a:endParaRPr lang="en-US" altLang="zh-CN" sz="2000" dirty="0" smtClean="0"/>
          </a:p>
          <a:p>
            <a:r>
              <a:rPr lang="zh-CN" altLang="zh-CN" sz="2000" b="1" dirty="0" smtClean="0"/>
              <a:t>闭环控制优点</a:t>
            </a:r>
            <a:r>
              <a:rPr lang="zh-CN" altLang="zh-CN" sz="2000" dirty="0" smtClean="0"/>
              <a:t>：精度高、准确、快速、灵敏，</a:t>
            </a:r>
            <a:r>
              <a:rPr lang="zh-CN" altLang="zh-CN" sz="2000" b="1" dirty="0" smtClean="0"/>
              <a:t>缺点</a:t>
            </a:r>
            <a:r>
              <a:rPr lang="zh-CN" altLang="zh-CN" sz="2000" dirty="0" smtClean="0"/>
              <a:t>：机构复杂、调试复杂、成本高。</a:t>
            </a:r>
            <a:endParaRPr lang="en-US" altLang="zh-CN" sz="2000" dirty="0" smtClean="0"/>
          </a:p>
          <a:p>
            <a:r>
              <a:rPr lang="zh-CN" altLang="en-US" sz="2000" dirty="0" smtClean="0"/>
              <a:t>各部件的作用</a:t>
            </a:r>
            <a:endParaRPr lang="zh-CN" alt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644" y="2564904"/>
            <a:ext cx="6087676" cy="2309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3203848" y="5116542"/>
            <a:ext cx="2954655" cy="369332"/>
          </a:xfrm>
          <a:prstGeom prst="rect">
            <a:avLst/>
          </a:prstGeom>
        </p:spPr>
        <p:txBody>
          <a:bodyPr wrap="none">
            <a:spAutoFit/>
          </a:bodyPr>
          <a:lstStyle/>
          <a:p>
            <a:r>
              <a:rPr lang="zh-CN" altLang="zh-CN" dirty="0"/>
              <a:t>闭环控制系统基本结构框图</a:t>
            </a:r>
            <a:endParaRPr lang="zh-CN" altLang="en-US" dirty="0"/>
          </a:p>
        </p:txBody>
      </p:sp>
      <p:sp>
        <p:nvSpPr>
          <p:cNvPr id="3" name="矩形 2"/>
          <p:cNvSpPr/>
          <p:nvPr/>
        </p:nvSpPr>
        <p:spPr>
          <a:xfrm>
            <a:off x="683568" y="490500"/>
            <a:ext cx="3240360" cy="584775"/>
          </a:xfrm>
          <a:prstGeom prst="rect">
            <a:avLst/>
          </a:prstGeom>
        </p:spPr>
        <p:txBody>
          <a:bodyPr wrap="square">
            <a:spAutoFit/>
          </a:bodyPr>
          <a:lstStyle/>
          <a:p>
            <a:r>
              <a:rPr lang="zh-CN" altLang="en-US" sz="3200" smtClean="0"/>
              <a:t>自动控制</a:t>
            </a:r>
            <a:endParaRPr lang="zh-CN" altLang="en-US" dirty="0"/>
          </a:p>
        </p:txBody>
      </p:sp>
      <p:sp>
        <p:nvSpPr>
          <p:cNvPr id="7" name="矩形 6"/>
          <p:cNvSpPr/>
          <p:nvPr/>
        </p:nvSpPr>
        <p:spPr>
          <a:xfrm>
            <a:off x="5868144" y="428944"/>
            <a:ext cx="1249060" cy="646331"/>
          </a:xfrm>
          <a:prstGeom prst="rect">
            <a:avLst/>
          </a:prstGeom>
        </p:spPr>
        <p:txBody>
          <a:bodyPr wrap="none">
            <a:spAutoFit/>
          </a:bodyPr>
          <a:lstStyle/>
          <a:p>
            <a:r>
              <a:rPr lang="en-US" altLang="zh-CN" sz="3600" dirty="0"/>
              <a:t>-</a:t>
            </a:r>
            <a:r>
              <a:rPr lang="zh-CN" altLang="en-US" sz="3600" dirty="0"/>
              <a:t>绪论</a:t>
            </a:r>
          </a:p>
        </p:txBody>
      </p:sp>
    </p:spTree>
    <p:extLst>
      <p:ext uri="{BB962C8B-B14F-4D97-AF65-F5344CB8AC3E}">
        <p14:creationId xmlns:p14="http://schemas.microsoft.com/office/powerpoint/2010/main" val="417794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1000"/>
                                        <p:tgtEl>
                                          <p:spTgt spid="4">
                                            <p:txEl>
                                              <p:pRg st="1" end="1"/>
                                            </p:txEl>
                                          </p:spTgt>
                                        </p:tgtEl>
                                      </p:cBhvr>
                                    </p:animEffect>
                                    <p:anim calcmode="lin" valueType="num">
                                      <p:cBhvr>
                                        <p:cTn id="2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6"/>
                                        </p:tgtEl>
                                        <p:attrNameLst>
                                          <p:attrName>style.visibility</p:attrName>
                                        </p:attrNameLst>
                                      </p:cBhvr>
                                      <p:to>
                                        <p:strVal val="visible"/>
                                      </p:to>
                                    </p:set>
                                    <p:animEffect transition="in" filter="fade">
                                      <p:cBhvr>
                                        <p:cTn id="35" dur="1000"/>
                                        <p:tgtEl>
                                          <p:spTgt spid="1026"/>
                                        </p:tgtEl>
                                      </p:cBhvr>
                                    </p:animEffect>
                                    <p:anim calcmode="lin" valueType="num">
                                      <p:cBhvr>
                                        <p:cTn id="36" dur="1000" fill="hold"/>
                                        <p:tgtEl>
                                          <p:spTgt spid="1026"/>
                                        </p:tgtEl>
                                        <p:attrNameLst>
                                          <p:attrName>ppt_x</p:attrName>
                                        </p:attrNameLst>
                                      </p:cBhvr>
                                      <p:tavLst>
                                        <p:tav tm="0">
                                          <p:val>
                                            <p:strVal val="#ppt_x"/>
                                          </p:val>
                                        </p:tav>
                                        <p:tav tm="100000">
                                          <p:val>
                                            <p:strVal val="#ppt_x"/>
                                          </p:val>
                                        </p:tav>
                                      </p:tavLst>
                                    </p:anim>
                                    <p:anim calcmode="lin" valueType="num">
                                      <p:cBhvr>
                                        <p:cTn id="37" dur="1000" fill="hold"/>
                                        <p:tgtEl>
                                          <p:spTgt spid="1026"/>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1000"/>
                                        <p:tgtEl>
                                          <p:spTgt spid="6"/>
                                        </p:tgtEl>
                                      </p:cBhvr>
                                    </p:animEffect>
                                    <p:anim calcmode="lin" valueType="num">
                                      <p:cBhvr>
                                        <p:cTn id="41" dur="1000" fill="hold"/>
                                        <p:tgtEl>
                                          <p:spTgt spid="6"/>
                                        </p:tgtEl>
                                        <p:attrNameLst>
                                          <p:attrName>ppt_x</p:attrName>
                                        </p:attrNameLst>
                                      </p:cBhvr>
                                      <p:tavLst>
                                        <p:tav tm="0">
                                          <p:val>
                                            <p:strVal val="#ppt_x"/>
                                          </p:val>
                                        </p:tav>
                                        <p:tav tm="100000">
                                          <p:val>
                                            <p:strVal val="#ppt_x"/>
                                          </p:val>
                                        </p:tav>
                                      </p:tavLst>
                                    </p:anim>
                                    <p:anim calcmode="lin" valueType="num">
                                      <p:cBhvr>
                                        <p:cTn id="4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P spid="3"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6345"/>
          </a:xfrm>
        </p:spPr>
        <p:txBody>
          <a:bodyPr/>
          <a:lstStyle/>
          <a:p>
            <a:r>
              <a:rPr lang="zh-CN" altLang="zh-CN" dirty="0"/>
              <a:t>闭环控制系统举例</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276788"/>
            <a:ext cx="6588409" cy="4070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3923928" y="5620598"/>
            <a:ext cx="1800493" cy="369332"/>
          </a:xfrm>
          <a:prstGeom prst="rect">
            <a:avLst/>
          </a:prstGeom>
        </p:spPr>
        <p:txBody>
          <a:bodyPr wrap="none">
            <a:spAutoFit/>
          </a:bodyPr>
          <a:lstStyle/>
          <a:p>
            <a:r>
              <a:rPr lang="zh-CN" altLang="zh-CN" dirty="0"/>
              <a:t>瓦特离心调速器</a:t>
            </a:r>
            <a:endParaRPr lang="zh-CN" altLang="en-US" dirty="0"/>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54457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fade">
                                      <p:cBhvr>
                                        <p:cTn id="14" dur="1000"/>
                                        <p:tgtEl>
                                          <p:spTgt spid="2050"/>
                                        </p:tgtEl>
                                      </p:cBhvr>
                                    </p:animEffect>
                                    <p:anim calcmode="lin" valueType="num">
                                      <p:cBhvr>
                                        <p:cTn id="15" dur="1000" fill="hold"/>
                                        <p:tgtEl>
                                          <p:spTgt spid="2050"/>
                                        </p:tgtEl>
                                        <p:attrNameLst>
                                          <p:attrName>ppt_x</p:attrName>
                                        </p:attrNameLst>
                                      </p:cBhvr>
                                      <p:tavLst>
                                        <p:tav tm="0">
                                          <p:val>
                                            <p:strVal val="#ppt_x"/>
                                          </p:val>
                                        </p:tav>
                                        <p:tav tm="100000">
                                          <p:val>
                                            <p:strVal val="#ppt_x"/>
                                          </p:val>
                                        </p:tav>
                                      </p:tavLst>
                                    </p:anim>
                                    <p:anim calcmode="lin" valueType="num">
                                      <p:cBhvr>
                                        <p:cTn id="16" dur="1000" fill="hold"/>
                                        <p:tgtEl>
                                          <p:spTgt spid="2050"/>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6345"/>
          </a:xfrm>
        </p:spPr>
        <p:txBody>
          <a:bodyPr/>
          <a:lstStyle/>
          <a:p>
            <a:r>
              <a:rPr lang="zh-CN" altLang="zh-CN" dirty="0"/>
              <a:t>闭环控制系统举例</a:t>
            </a:r>
            <a:endParaRPr lang="zh-CN" alt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420" y="1412776"/>
            <a:ext cx="3537767" cy="4059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3157809" y="5589240"/>
            <a:ext cx="2492990" cy="369332"/>
          </a:xfrm>
          <a:prstGeom prst="rect">
            <a:avLst/>
          </a:prstGeom>
        </p:spPr>
        <p:txBody>
          <a:bodyPr wrap="none">
            <a:spAutoFit/>
          </a:bodyPr>
          <a:lstStyle/>
          <a:p>
            <a:r>
              <a:rPr lang="zh-CN" altLang="zh-CN" dirty="0"/>
              <a:t>磁悬浮轴承纵向子系统</a:t>
            </a:r>
            <a:endParaRPr lang="zh-CN" altLang="en-US" dirty="0"/>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10848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1"/>
                                        </p:tgtEl>
                                        <p:attrNameLst>
                                          <p:attrName>style.visibility</p:attrName>
                                        </p:attrNameLst>
                                      </p:cBhvr>
                                      <p:to>
                                        <p:strVal val="visible"/>
                                      </p:to>
                                    </p:set>
                                    <p:animEffect transition="in" filter="fade">
                                      <p:cBhvr>
                                        <p:cTn id="14" dur="1000"/>
                                        <p:tgtEl>
                                          <p:spTgt spid="2051"/>
                                        </p:tgtEl>
                                      </p:cBhvr>
                                    </p:animEffect>
                                    <p:anim calcmode="lin" valueType="num">
                                      <p:cBhvr>
                                        <p:cTn id="15" dur="1000" fill="hold"/>
                                        <p:tgtEl>
                                          <p:spTgt spid="2051"/>
                                        </p:tgtEl>
                                        <p:attrNameLst>
                                          <p:attrName>ppt_x</p:attrName>
                                        </p:attrNameLst>
                                      </p:cBhvr>
                                      <p:tavLst>
                                        <p:tav tm="0">
                                          <p:val>
                                            <p:strVal val="#ppt_x"/>
                                          </p:val>
                                        </p:tav>
                                        <p:tav tm="100000">
                                          <p:val>
                                            <p:strVal val="#ppt_x"/>
                                          </p:val>
                                        </p:tav>
                                      </p:tavLst>
                                    </p:anim>
                                    <p:anim calcmode="lin" valueType="num">
                                      <p:cBhvr>
                                        <p:cTn id="16" dur="1000" fill="hold"/>
                                        <p:tgtEl>
                                          <p:spTgt spid="205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6345"/>
          </a:xfrm>
        </p:spPr>
        <p:txBody>
          <a:bodyPr/>
          <a:lstStyle/>
          <a:p>
            <a:r>
              <a:rPr lang="zh-CN" altLang="zh-CN" dirty="0"/>
              <a:t>闭环控制系统举例</a:t>
            </a:r>
            <a:endParaRPr lang="zh-CN" altLang="en-US" dirty="0"/>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556792"/>
            <a:ext cx="5603918" cy="4018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4355976" y="5982259"/>
            <a:ext cx="1107996" cy="369332"/>
          </a:xfrm>
          <a:prstGeom prst="rect">
            <a:avLst/>
          </a:prstGeom>
        </p:spPr>
        <p:txBody>
          <a:bodyPr wrap="none">
            <a:spAutoFit/>
          </a:bodyPr>
          <a:lstStyle/>
          <a:p>
            <a:r>
              <a:rPr lang="zh-CN" altLang="zh-CN" dirty="0"/>
              <a:t>收卷控制</a:t>
            </a:r>
            <a:endParaRPr lang="zh-CN" altLang="en-US" dirty="0"/>
          </a:p>
        </p:txBody>
      </p:sp>
    </p:spTree>
    <p:extLst>
      <p:ext uri="{BB962C8B-B14F-4D97-AF65-F5344CB8AC3E}">
        <p14:creationId xmlns:p14="http://schemas.microsoft.com/office/powerpoint/2010/main" val="110848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4"/>
                                        </p:tgtEl>
                                        <p:attrNameLst>
                                          <p:attrName>style.visibility</p:attrName>
                                        </p:attrNameLst>
                                      </p:cBhvr>
                                      <p:to>
                                        <p:strVal val="visible"/>
                                      </p:to>
                                    </p:set>
                                    <p:animEffect transition="in" filter="fade">
                                      <p:cBhvr>
                                        <p:cTn id="14" dur="1000"/>
                                        <p:tgtEl>
                                          <p:spTgt spid="2054"/>
                                        </p:tgtEl>
                                      </p:cBhvr>
                                    </p:animEffect>
                                    <p:anim calcmode="lin" valueType="num">
                                      <p:cBhvr>
                                        <p:cTn id="15" dur="1000" fill="hold"/>
                                        <p:tgtEl>
                                          <p:spTgt spid="2054"/>
                                        </p:tgtEl>
                                        <p:attrNameLst>
                                          <p:attrName>ppt_x</p:attrName>
                                        </p:attrNameLst>
                                      </p:cBhvr>
                                      <p:tavLst>
                                        <p:tav tm="0">
                                          <p:val>
                                            <p:strVal val="#ppt_x"/>
                                          </p:val>
                                        </p:tav>
                                        <p:tav tm="100000">
                                          <p:val>
                                            <p:strVal val="#ppt_x"/>
                                          </p:val>
                                        </p:tav>
                                      </p:tavLst>
                                    </p:anim>
                                    <p:anim calcmode="lin" valueType="num">
                                      <p:cBhvr>
                                        <p:cTn id="16" dur="1000" fill="hold"/>
                                        <p:tgtEl>
                                          <p:spTgt spid="205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6345"/>
          </a:xfrm>
        </p:spPr>
        <p:txBody>
          <a:bodyPr/>
          <a:lstStyle/>
          <a:p>
            <a:r>
              <a:rPr lang="zh-CN" altLang="zh-CN" dirty="0"/>
              <a:t>闭环控制系统举例</a:t>
            </a:r>
            <a:endParaRPr lang="zh-CN" altLang="en-US" dirty="0"/>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6814" y="1628800"/>
            <a:ext cx="5405576" cy="376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3730220" y="5620598"/>
            <a:ext cx="1107996" cy="369332"/>
          </a:xfrm>
          <a:prstGeom prst="rect">
            <a:avLst/>
          </a:prstGeom>
        </p:spPr>
        <p:txBody>
          <a:bodyPr wrap="none">
            <a:spAutoFit/>
          </a:bodyPr>
          <a:lstStyle/>
          <a:p>
            <a:r>
              <a:rPr lang="zh-CN" altLang="zh-CN" dirty="0"/>
              <a:t>自动火炮</a:t>
            </a:r>
            <a:endParaRPr lang="zh-CN" altLang="en-US" dirty="0"/>
          </a:p>
        </p:txBody>
      </p:sp>
    </p:spTree>
    <p:extLst>
      <p:ext uri="{BB962C8B-B14F-4D97-AF65-F5344CB8AC3E}">
        <p14:creationId xmlns:p14="http://schemas.microsoft.com/office/powerpoint/2010/main" val="110848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5"/>
                                        </p:tgtEl>
                                        <p:attrNameLst>
                                          <p:attrName>style.visibility</p:attrName>
                                        </p:attrNameLst>
                                      </p:cBhvr>
                                      <p:to>
                                        <p:strVal val="visible"/>
                                      </p:to>
                                    </p:set>
                                    <p:animEffect transition="in" filter="fade">
                                      <p:cBhvr>
                                        <p:cTn id="14" dur="1000"/>
                                        <p:tgtEl>
                                          <p:spTgt spid="2055"/>
                                        </p:tgtEl>
                                      </p:cBhvr>
                                    </p:animEffect>
                                    <p:anim calcmode="lin" valueType="num">
                                      <p:cBhvr>
                                        <p:cTn id="15" dur="1000" fill="hold"/>
                                        <p:tgtEl>
                                          <p:spTgt spid="2055"/>
                                        </p:tgtEl>
                                        <p:attrNameLst>
                                          <p:attrName>ppt_x</p:attrName>
                                        </p:attrNameLst>
                                      </p:cBhvr>
                                      <p:tavLst>
                                        <p:tav tm="0">
                                          <p:val>
                                            <p:strVal val="#ppt_x"/>
                                          </p:val>
                                        </p:tav>
                                        <p:tav tm="100000">
                                          <p:val>
                                            <p:strVal val="#ppt_x"/>
                                          </p:val>
                                        </p:tav>
                                      </p:tavLst>
                                    </p:anim>
                                    <p:anim calcmode="lin" valueType="num">
                                      <p:cBhvr>
                                        <p:cTn id="16" dur="1000" fill="hold"/>
                                        <p:tgtEl>
                                          <p:spTgt spid="205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6345"/>
          </a:xfrm>
        </p:spPr>
        <p:txBody>
          <a:bodyPr/>
          <a:lstStyle/>
          <a:p>
            <a:r>
              <a:rPr lang="zh-CN" altLang="zh-CN" dirty="0"/>
              <a:t>闭环控制系统举例</a:t>
            </a:r>
            <a:endParaRPr lang="zh-CN" altLang="en-US" dirty="0"/>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5636" y="1268760"/>
            <a:ext cx="4392488" cy="2671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AutoShape 2" descr="http://img4.imgtn.bdimg.com/it/u=1548043741,3114714643&amp;fm=26&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3939770"/>
            <a:ext cx="43053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4788024" y="1628800"/>
            <a:ext cx="3438762" cy="923330"/>
          </a:xfrm>
          <a:prstGeom prst="rect">
            <a:avLst/>
          </a:prstGeom>
        </p:spPr>
        <p:txBody>
          <a:bodyPr wrap="none">
            <a:spAutoFit/>
          </a:bodyPr>
          <a:lstStyle/>
          <a:p>
            <a:r>
              <a:rPr lang="zh-CN" altLang="en-US" b="1" dirty="0">
                <a:latin typeface="楷体_GB2312" pitchFamily="49" charset="-122"/>
                <a:ea typeface="楷体_GB2312" pitchFamily="49" charset="-122"/>
              </a:rPr>
              <a:t>目标方位跟踪式导弹发射架</a:t>
            </a:r>
            <a:r>
              <a:rPr lang="zh-CN" altLang="en-US" b="1" dirty="0" smtClean="0">
                <a:latin typeface="楷体_GB2312" pitchFamily="49" charset="-122"/>
                <a:ea typeface="楷体_GB2312" pitchFamily="49" charset="-122"/>
              </a:rPr>
              <a:t>系统</a:t>
            </a:r>
            <a:endParaRPr lang="en-US" altLang="zh-CN" b="1" dirty="0" smtClean="0">
              <a:latin typeface="楷体_GB2312" pitchFamily="49" charset="-122"/>
              <a:ea typeface="楷体_GB2312" pitchFamily="49" charset="-122"/>
            </a:endParaRPr>
          </a:p>
          <a:p>
            <a:r>
              <a:rPr lang="zh-CN" altLang="en-US" b="1" dirty="0" smtClean="0">
                <a:ea typeface="楷体_GB2312" pitchFamily="49" charset="-122"/>
              </a:rPr>
              <a:t>方位</a:t>
            </a:r>
            <a:endParaRPr lang="en-US" altLang="zh-CN" b="1" dirty="0" smtClean="0">
              <a:ea typeface="楷体_GB2312" pitchFamily="49" charset="-122"/>
            </a:endParaRPr>
          </a:p>
          <a:p>
            <a:r>
              <a:rPr lang="zh-CN" altLang="en-US" b="1" dirty="0">
                <a:ea typeface="楷体_GB2312" pitchFamily="49" charset="-122"/>
              </a:rPr>
              <a:t>俯仰</a:t>
            </a:r>
            <a:endParaRPr lang="zh-CN" altLang="en-US" dirty="0"/>
          </a:p>
        </p:txBody>
      </p:sp>
    </p:spTree>
    <p:extLst>
      <p:ext uri="{BB962C8B-B14F-4D97-AF65-F5344CB8AC3E}">
        <p14:creationId xmlns:p14="http://schemas.microsoft.com/office/powerpoint/2010/main" val="147518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Rot="1" noChangeArrowheads="1"/>
          </p:cNvSpPr>
          <p:nvPr>
            <p:ph type="body" idx="4294967295"/>
          </p:nvPr>
        </p:nvSpPr>
        <p:spPr>
          <a:xfrm>
            <a:off x="273050" y="1268413"/>
            <a:ext cx="8540750" cy="4651375"/>
          </a:xfrm>
        </p:spPr>
        <p:txBody>
          <a:bodyPr>
            <a:normAutofit lnSpcReduction="10000"/>
          </a:bodyPr>
          <a:lstStyle/>
          <a:p>
            <a:pPr algn="just">
              <a:lnSpc>
                <a:spcPct val="200000"/>
              </a:lnSpc>
            </a:pPr>
            <a:r>
              <a:rPr lang="en-US" altLang="zh-CN" sz="2400" b="1" dirty="0" smtClean="0">
                <a:latin typeface="楷体_GB2312" pitchFamily="49" charset="-122"/>
                <a:ea typeface="楷体_GB2312" pitchFamily="49" charset="-122"/>
              </a:rPr>
              <a:t>1</a:t>
            </a:r>
            <a:r>
              <a:rPr lang="zh-CN" altLang="en-US" sz="2400" b="1" dirty="0" smtClean="0">
                <a:latin typeface="楷体_GB2312" pitchFamily="49" charset="-122"/>
                <a:ea typeface="楷体_GB2312" pitchFamily="49" charset="-122"/>
              </a:rPr>
              <a:t>．</a:t>
            </a:r>
            <a:r>
              <a:rPr lang="zh-CN" altLang="en-US" sz="2400" b="1" u="sng" dirty="0">
                <a:solidFill>
                  <a:srgbClr val="FF0000"/>
                </a:solidFill>
                <a:latin typeface="楷体_GB2312" pitchFamily="49" charset="-122"/>
                <a:ea typeface="楷体_GB2312" pitchFamily="49" charset="-122"/>
              </a:rPr>
              <a:t>执行元件</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驱动控制对象，改变被控量（输出量）。</a:t>
            </a:r>
          </a:p>
          <a:p>
            <a:pPr lvl="2" algn="just">
              <a:lnSpc>
                <a:spcPct val="200000"/>
              </a:lnSpc>
              <a:buNone/>
            </a:pPr>
            <a:r>
              <a:rPr lang="zh-CN" altLang="en-US" b="1" i="1" dirty="0">
                <a:latin typeface="楷体_GB2312" pitchFamily="49" charset="-122"/>
                <a:ea typeface="楷体_GB2312" pitchFamily="49" charset="-122"/>
              </a:rPr>
              <a:t>伺服系统中</a:t>
            </a:r>
            <a:r>
              <a:rPr lang="en-US" altLang="zh-CN" b="1" i="1" dirty="0">
                <a:ea typeface="楷体_GB2312" pitchFamily="49" charset="-122"/>
              </a:rPr>
              <a:t>…</a:t>
            </a:r>
            <a:r>
              <a:rPr lang="en-US" altLang="zh-CN" b="1" i="1" dirty="0">
                <a:latin typeface="楷体_GB2312" pitchFamily="49" charset="-122"/>
                <a:ea typeface="楷体_GB2312" pitchFamily="49" charset="-122"/>
              </a:rPr>
              <a:t>/</a:t>
            </a:r>
            <a:r>
              <a:rPr lang="zh-CN" altLang="en-US" b="1" i="1" dirty="0">
                <a:latin typeface="楷体_GB2312" pitchFamily="49" charset="-122"/>
                <a:ea typeface="楷体_GB2312" pitchFamily="49" charset="-122"/>
              </a:rPr>
              <a:t>过程控制系统中</a:t>
            </a:r>
            <a:r>
              <a:rPr lang="en-US" altLang="zh-CN" b="1" i="1" dirty="0">
                <a:ea typeface="楷体_GB2312" pitchFamily="49" charset="-122"/>
              </a:rPr>
              <a:t>…</a:t>
            </a:r>
            <a:endParaRPr lang="zh-CN" altLang="en-US" sz="1800" b="1" i="1" dirty="0">
              <a:latin typeface="楷体_GB2312" pitchFamily="49" charset="-122"/>
              <a:ea typeface="楷体_GB2312" pitchFamily="49" charset="-122"/>
            </a:endParaRPr>
          </a:p>
          <a:p>
            <a:pPr algn="just">
              <a:lnSpc>
                <a:spcPct val="200000"/>
              </a:lnSpc>
            </a:pPr>
            <a:r>
              <a:rPr lang="en-US" altLang="zh-CN" sz="2400" b="1" dirty="0" smtClean="0">
                <a:latin typeface="楷体_GB2312" pitchFamily="49" charset="-122"/>
                <a:ea typeface="楷体_GB2312" pitchFamily="49" charset="-122"/>
              </a:rPr>
              <a:t>2</a:t>
            </a:r>
            <a:r>
              <a:rPr lang="zh-CN" altLang="en-US" sz="2400" b="1" dirty="0" smtClean="0">
                <a:latin typeface="楷体_GB2312" pitchFamily="49" charset="-122"/>
                <a:ea typeface="楷体_GB2312" pitchFamily="49" charset="-122"/>
              </a:rPr>
              <a:t>．</a:t>
            </a:r>
            <a:r>
              <a:rPr lang="zh-CN" altLang="en-US" sz="2400" b="1" u="sng" dirty="0">
                <a:solidFill>
                  <a:srgbClr val="FF0000"/>
                </a:solidFill>
                <a:latin typeface="楷体_GB2312" pitchFamily="49" charset="-122"/>
                <a:ea typeface="楷体_GB2312" pitchFamily="49" charset="-122"/>
              </a:rPr>
              <a:t>测量元件</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将被测量检测出来并转换成另一种容易处理和使用的量（例如电压）。</a:t>
            </a:r>
          </a:p>
          <a:p>
            <a:pPr algn="just">
              <a:lnSpc>
                <a:spcPct val="200000"/>
              </a:lnSpc>
              <a:buNone/>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测量元件一般称为传感器，过程控制中又称为变送器。</a:t>
            </a:r>
          </a:p>
          <a:p>
            <a:pPr algn="just">
              <a:lnSpc>
                <a:spcPct val="200000"/>
              </a:lnSpc>
              <a:buNone/>
            </a:pPr>
            <a:r>
              <a:rPr lang="en-US" altLang="zh-CN" sz="2400" b="1" dirty="0">
                <a:latin typeface="楷体_GB2312" pitchFamily="49" charset="-122"/>
                <a:ea typeface="楷体_GB2312" pitchFamily="49" charset="-122"/>
              </a:rPr>
              <a:t>		</a:t>
            </a:r>
            <a:r>
              <a:rPr lang="zh-CN" altLang="en-US" sz="2400" b="1" i="1" dirty="0">
                <a:latin typeface="楷体_GB2312" pitchFamily="49" charset="-122"/>
                <a:ea typeface="楷体_GB2312" pitchFamily="49" charset="-122"/>
              </a:rPr>
              <a:t>物理</a:t>
            </a:r>
            <a:r>
              <a:rPr lang="en-US" altLang="zh-CN" sz="2400" b="1" i="1" dirty="0">
                <a:latin typeface="楷体_GB2312" pitchFamily="49" charset="-122"/>
                <a:ea typeface="楷体_GB2312" pitchFamily="49" charset="-122"/>
              </a:rPr>
              <a:t>/</a:t>
            </a:r>
            <a:r>
              <a:rPr lang="zh-CN" altLang="en-US" sz="2400" b="1" i="1" dirty="0">
                <a:latin typeface="楷体_GB2312" pitchFamily="49" charset="-122"/>
                <a:ea typeface="楷体_GB2312" pitchFamily="49" charset="-122"/>
              </a:rPr>
              <a:t>几何</a:t>
            </a:r>
            <a:r>
              <a:rPr lang="en-US" altLang="zh-CN" sz="2400" b="1" i="1" dirty="0">
                <a:latin typeface="楷体_GB2312" pitchFamily="49" charset="-122"/>
                <a:ea typeface="楷体_GB2312" pitchFamily="49" charset="-122"/>
              </a:rPr>
              <a:t>/</a:t>
            </a:r>
            <a:r>
              <a:rPr lang="zh-CN" altLang="en-US" sz="2400" b="1" i="1" dirty="0">
                <a:latin typeface="楷体_GB2312" pitchFamily="49" charset="-122"/>
                <a:ea typeface="楷体_GB2312" pitchFamily="49" charset="-122"/>
              </a:rPr>
              <a:t>电特性</a:t>
            </a:r>
            <a:r>
              <a:rPr lang="en-US" altLang="zh-CN" sz="2400" b="1" i="1" dirty="0">
                <a:latin typeface="楷体_GB2312" pitchFamily="49" charset="-122"/>
                <a:ea typeface="楷体_GB2312" pitchFamily="49" charset="-122"/>
              </a:rPr>
              <a:t>/</a:t>
            </a:r>
            <a:r>
              <a:rPr lang="zh-CN" altLang="en-US" sz="2400" b="1" i="1" dirty="0">
                <a:latin typeface="楷体_GB2312" pitchFamily="49" charset="-122"/>
                <a:ea typeface="楷体_GB2312" pitchFamily="49" charset="-122"/>
              </a:rPr>
              <a:t>光电</a:t>
            </a:r>
            <a:r>
              <a:rPr lang="en-US" altLang="zh-CN" sz="2400" b="1" i="1" dirty="0">
                <a:latin typeface="楷体_GB2312" pitchFamily="49" charset="-122"/>
                <a:ea typeface="楷体_GB2312" pitchFamily="49" charset="-122"/>
              </a:rPr>
              <a:t>/</a:t>
            </a:r>
            <a:r>
              <a:rPr lang="zh-CN" altLang="en-US" sz="2400" b="1" i="1" dirty="0">
                <a:latin typeface="楷体_GB2312" pitchFamily="49" charset="-122"/>
                <a:ea typeface="楷体_GB2312" pitchFamily="49" charset="-122"/>
              </a:rPr>
              <a:t>磁</a:t>
            </a:r>
            <a:r>
              <a:rPr lang="zh-CN" altLang="en-US" sz="2400" b="1" i="1" dirty="0" smtClean="0">
                <a:latin typeface="楷体_GB2312" pitchFamily="49" charset="-122"/>
                <a:ea typeface="楷体_GB2312" pitchFamily="49" charset="-122"/>
              </a:rPr>
              <a:t>电</a:t>
            </a:r>
            <a:endParaRPr lang="zh-CN" altLang="en-US" sz="2400" b="1" i="1" dirty="0">
              <a:latin typeface="楷体_GB2312" pitchFamily="49" charset="-122"/>
              <a:ea typeface="楷体_GB2312" pitchFamily="49" charset="-122"/>
            </a:endParaRPr>
          </a:p>
        </p:txBody>
      </p:sp>
      <p:sp>
        <p:nvSpPr>
          <p:cNvPr id="6" name="Rectangle 2"/>
          <p:cNvSpPr txBox="1">
            <a:spLocks noChangeArrowheads="1"/>
          </p:cNvSpPr>
          <p:nvPr/>
        </p:nvSpPr>
        <p:spPr bwMode="auto">
          <a:xfrm>
            <a:off x="428625" y="0"/>
            <a:ext cx="8229600" cy="1143000"/>
          </a:xfrm>
          <a:prstGeom prst="rect">
            <a:avLst/>
          </a:prstGeom>
          <a:noFill/>
          <a:ln w="9525">
            <a:noFill/>
            <a:miter lim="800000"/>
            <a:headEnd/>
            <a:tailEnd/>
          </a:ln>
          <a:effectLst/>
        </p:spPr>
        <p:txBody>
          <a:bodyPr anchor="ctr"/>
          <a:lstStyle/>
          <a:p>
            <a:pPr eaLnBrk="1" hangingPunct="1">
              <a:defRPr/>
            </a:pPr>
            <a:r>
              <a:rPr lang="zh-CN" altLang="en-US" sz="2400" b="1" dirty="0" smtClean="0">
                <a:latin typeface="黑体" panose="02010609060101010101" pitchFamily="49" charset="-122"/>
                <a:ea typeface="黑体" panose="02010609060101010101" pitchFamily="49" charset="-122"/>
              </a:rPr>
              <a:t>主要元件功能</a:t>
            </a:r>
            <a:endParaRPr lang="en-US" altLang="zh-CN" sz="2400" b="1" kern="0" dirty="0">
              <a:solidFill>
                <a:schemeClr val="tx2"/>
              </a:solidFill>
              <a:latin typeface="黑体" panose="02010609060101010101" pitchFamily="49" charset="-122"/>
              <a:ea typeface="黑体" panose="02010609060101010101" pitchFamily="49" charset="-122"/>
              <a:cs typeface="+mj-cs"/>
            </a:endParaRPr>
          </a:p>
        </p:txBody>
      </p:sp>
    </p:spTree>
    <p:custDataLst>
      <p:tags r:id="rId1"/>
    </p:custDataLst>
    <p:extLst>
      <p:ext uri="{BB962C8B-B14F-4D97-AF65-F5344CB8AC3E}">
        <p14:creationId xmlns:p14="http://schemas.microsoft.com/office/powerpoint/2010/main" val="317469959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0.1|0.1|0.4|0.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1256</Words>
  <Application>Microsoft Office PowerPoint</Application>
  <PresentationFormat>全屏显示(4:3)</PresentationFormat>
  <Paragraphs>127</Paragraphs>
  <Slides>22</Slides>
  <Notes>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24" baseType="lpstr">
      <vt:lpstr>Office 主题</vt:lpstr>
      <vt:lpstr>公式</vt:lpstr>
      <vt:lpstr>自动控制实践 绪论 </vt:lpstr>
      <vt:lpstr>目  录</vt:lpstr>
      <vt:lpstr>PowerPoint 演示文稿</vt:lpstr>
      <vt:lpstr>闭环控制系统举例</vt:lpstr>
      <vt:lpstr>闭环控制系统举例</vt:lpstr>
      <vt:lpstr>闭环控制系统举例</vt:lpstr>
      <vt:lpstr>闭环控制系统举例</vt:lpstr>
      <vt:lpstr>闭环控制系统举例</vt:lpstr>
      <vt:lpstr>PowerPoint 演示文稿</vt:lpstr>
      <vt:lpstr>PowerPoint 演示文稿</vt:lpstr>
      <vt:lpstr>PowerPoint 演示文稿</vt:lpstr>
      <vt:lpstr>PowerPoint 演示文稿</vt:lpstr>
      <vt:lpstr>PowerPoint 演示文稿</vt:lpstr>
      <vt:lpstr>1.6、信息传输与系统组成</vt:lpstr>
      <vt:lpstr>3、信息传输</vt:lpstr>
      <vt:lpstr>4、模拟控制器</vt:lpstr>
      <vt:lpstr>1、6 某项目计算机控制系统构成</vt:lpstr>
      <vt:lpstr>1、6串口总线</vt:lpstr>
      <vt:lpstr>1.7、考评</vt:lpstr>
      <vt:lpstr>1.8、展望</vt:lpstr>
      <vt:lpstr>作业</vt:lpstr>
      <vt:lpstr>兴趣思考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自动控制元件-绪论</dc:title>
  <dc:creator>Administrator</dc:creator>
  <cp:lastModifiedBy>ZMR</cp:lastModifiedBy>
  <cp:revision>32</cp:revision>
  <cp:lastPrinted>2018-09-07T02:07:55Z</cp:lastPrinted>
  <dcterms:created xsi:type="dcterms:W3CDTF">2018-02-26T02:01:43Z</dcterms:created>
  <dcterms:modified xsi:type="dcterms:W3CDTF">2019-09-09T08:27:55Z</dcterms:modified>
</cp:coreProperties>
</file>