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9" r:id="rId2"/>
    <p:sldId id="302" r:id="rId3"/>
    <p:sldId id="282" r:id="rId4"/>
    <p:sldId id="283" r:id="rId5"/>
    <p:sldId id="299" r:id="rId6"/>
    <p:sldId id="300" r:id="rId7"/>
    <p:sldId id="301" r:id="rId8"/>
    <p:sldId id="260" r:id="rId9"/>
    <p:sldId id="261" r:id="rId10"/>
    <p:sldId id="296" r:id="rId11"/>
    <p:sldId id="29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2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8.wmf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emf"/><Relationship Id="rId3" Type="http://schemas.openxmlformats.org/officeDocument/2006/relationships/image" Target="../media/image16.emf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64704" y="332655"/>
            <a:ext cx="6647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楷体_GB2312" pitchFamily="49" charset="-122"/>
                <a:ea typeface="楷体_GB2312" pitchFamily="49" charset="-122"/>
              </a:rPr>
              <a:t>1.5 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直流电机的特性与控制方法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011043"/>
            <a:ext cx="4861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假设电机磁路不饱和，并忽略电枢反应的影响。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5872" y="1455422"/>
            <a:ext cx="281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电枢绕组</a:t>
            </a:r>
            <a:r>
              <a:rPr lang="zh-CN" altLang="zh-CN" b="1" dirty="0"/>
              <a:t>的感应电势</a:t>
            </a:r>
            <a:r>
              <a:rPr lang="en-US" altLang="zh-CN" b="1" dirty="0" err="1"/>
              <a:t>E</a:t>
            </a:r>
            <a:r>
              <a:rPr lang="en-US" altLang="zh-CN" b="1" baseline="-25000" dirty="0" err="1"/>
              <a:t>a</a:t>
            </a:r>
            <a:endParaRPr lang="zh-CN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113579"/>
              </p:ext>
            </p:extLst>
          </p:nvPr>
        </p:nvGraphicFramePr>
        <p:xfrm>
          <a:off x="3995936" y="1427117"/>
          <a:ext cx="1526292" cy="42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公式" r:id="rId4" imgW="825500" imgH="228600" progId="Equation.3">
                  <p:embed/>
                </p:oleObj>
              </mc:Choice>
              <mc:Fallback>
                <p:oleObj name="公式" r:id="rId4" imgW="8255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427117"/>
                        <a:ext cx="1526292" cy="425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452320" y="1455422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(1-7)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6177" y="2492896"/>
            <a:ext cx="1759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电磁</a:t>
            </a:r>
            <a:r>
              <a:rPr lang="zh-CN" altLang="zh-CN" b="1" dirty="0"/>
              <a:t>转矩</a:t>
            </a:r>
            <a:r>
              <a:rPr lang="en-US" altLang="zh-CN" b="1" dirty="0"/>
              <a:t>T</a:t>
            </a:r>
            <a:r>
              <a:rPr lang="en-US" altLang="zh-CN" b="1" baseline="-25000" dirty="0"/>
              <a:t>em</a:t>
            </a:r>
            <a:endParaRPr lang="zh-CN" altLang="zh-CN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327053"/>
              </p:ext>
            </p:extLst>
          </p:nvPr>
        </p:nvGraphicFramePr>
        <p:xfrm>
          <a:off x="3995936" y="1916832"/>
          <a:ext cx="12601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公式" r:id="rId6" imgW="672808" imgH="228501" progId="Equation.3">
                  <p:embed/>
                </p:oleObj>
              </mc:Choice>
              <mc:Fallback>
                <p:oleObj name="公式" r:id="rId6" imgW="67280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916832"/>
                        <a:ext cx="126014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06766"/>
              </p:ext>
            </p:extLst>
          </p:nvPr>
        </p:nvGraphicFramePr>
        <p:xfrm>
          <a:off x="3019012" y="2492896"/>
          <a:ext cx="1608267" cy="43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公式" r:id="rId8" imgW="850900" imgH="228600" progId="Equation.3">
                  <p:embed/>
                </p:oleObj>
              </mc:Choice>
              <mc:Fallback>
                <p:oleObj name="公式" r:id="rId8" imgW="850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012" y="2492896"/>
                        <a:ext cx="1608267" cy="433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604719" y="2645294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(1-4)</a:t>
            </a:r>
            <a:endParaRPr lang="zh-CN" altLang="en-US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27126"/>
              </p:ext>
            </p:extLst>
          </p:nvPr>
        </p:nvGraphicFramePr>
        <p:xfrm>
          <a:off x="3013887" y="3014626"/>
          <a:ext cx="112512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公式" r:id="rId10" imgW="723586" imgH="228501" progId="Equation.3">
                  <p:embed/>
                </p:oleObj>
              </mc:Choice>
              <mc:Fallback>
                <p:oleObj name="公式" r:id="rId10" imgW="723586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887" y="3014626"/>
                        <a:ext cx="1125125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907704" y="3424998"/>
            <a:ext cx="657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国际单位</a:t>
            </a:r>
            <a:r>
              <a:rPr lang="en-US" altLang="zh-CN" dirty="0" smtClean="0"/>
              <a:t>SI</a:t>
            </a:r>
            <a:r>
              <a:rPr lang="zh-CN" altLang="zh-CN" dirty="0"/>
              <a:t>，理论上可以证明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e</a:t>
            </a:r>
            <a:r>
              <a:rPr lang="en-US" altLang="zh-CN" dirty="0" smtClean="0"/>
              <a:t>=C</a:t>
            </a:r>
            <a:r>
              <a:rPr lang="en-US" altLang="zh-CN" baseline="-25000" dirty="0" smtClean="0"/>
              <a:t>t</a:t>
            </a:r>
            <a:r>
              <a:rPr lang="zh-CN" altLang="zh-CN" dirty="0"/>
              <a:t>，或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e</a:t>
            </a:r>
            <a:r>
              <a:rPr lang="en-US" altLang="zh-CN" dirty="0"/>
              <a:t>=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t</a:t>
            </a:r>
            <a:r>
              <a:rPr lang="en-US" altLang="zh-CN" dirty="0"/>
              <a:t>		</a:t>
            </a:r>
            <a:r>
              <a:rPr lang="en-US" altLang="zh-CN" dirty="0" smtClean="0"/>
              <a:t>    (1-16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591" name="Picture 2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8" y="3766529"/>
            <a:ext cx="2867160" cy="256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85563" y="6381328"/>
            <a:ext cx="269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转矩关系</a:t>
            </a:r>
            <a:endParaRPr lang="zh-CN" altLang="en-US" dirty="0"/>
          </a:p>
        </p:txBody>
      </p:sp>
      <p:sp>
        <p:nvSpPr>
          <p:cNvPr id="2" name="AutoShape 253" descr="data:image/jpeg;base64,/9j/4AAQSkZJRgABAQAAAQABAAD/2wBDAAgGBgcGBQgHBwcJCQgKDBQNDAsLDBkSEw8UHRofHh0aHBwgJC4nICIsIxwcKDcpLDAxNDQ0Hyc5PTgyPC4zNDL/2wBDAQkJCQwLDBgNDRgyIRwhMjIyMjIyMjIyMjIyMjIyMjIyMjIyMjIyMjIyMjIyMjIyMjIyMjIyMjIyMjIyMjIyMjL/wAARCADWAZ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HJYgt92k3bTx+tKMbiccelMrG4DwxLZxk0F8E+3T2pvQd6FK8Gi7AerFeF5HYmmsfm6j8KU7c01sdaVwHhsLjOPw60zJznpUq7Qn3utNCjOO3rRcBD83H8RpAxx659qc4XotCqO9FwEEhDbtq8+1BYlt3Q+1DIepp6plaLsCPcec9/WjPsPypxQeYR7UojBxn0ouOwxmJAB5xTamWMFjzTHUbwB60rhZiDK89cUu9mOe/rTyvzFR9KzNR13StKYC8vI43b+D5nY/8BXJo5gsaBGT83NN2nHHNczN4ov7gPJpGjyXVsvKzys0Ct7DeoP4imPc3stjBd3/AIiis4j8rGzRcMxP3VLbieenHIx70BY6tZGGBnj3omvIoo98kiRD1dsCuLvbvS/KmdJr3UHjT50nvJIh+K/KtSD+ymiJsbCEKsLvM8lnJKfu42gbVL5BbjOT6c07sdjpbjW9Ntdv2i9t4tzbPnlA+YdVx6j0qsPFOkOk0iX0TLEAZNoZtuW2jp74rHd3t7CJII1BC7UEVk0YVRyOCkmMZPvzTLzUtXFtEGhWDzto8y38yR16ZDL9nIHccgde3WnzMNCfV9bsJ9S8Lzpcq0aas6lyCo/49LgDr9R+dbMfiPSZw6JeRblG7DHadvduew7nt3xXD+Jbq8W60ExXOpzTDUSVVoQhz9nnBwTEM9xyDxnI9Nt31Pz4TBdapKCwwGW3jV+Rw4ZA4GcjgZx0BobY9Dem1jTLaQxzahawy4yUllVGHGeQeRwR+dTpqNjOdqXlu7eglBNc1NqNyL9kv1t7WNSqvuIMaqeTy8S57jhj9OtZl5f6YNWK2+k2uoBsFpbOwWfYRziRlkGOemR64zzUisehIykDFPrh2GiveMkFu1qiqrM63kts6f7ynbx9M1cTElxEtj4jvIZHU7Ip0VlkwM/LuQZ+oNLlKR1lFccuseJIJpVFrY6nFG20NBL5Tqe4fJYD1GM8dcVetPF2nO6wX7tYXZODFOrrj23MoFLlA6OoZwzbUVtoPWpEZXQMjBlPQg5FIxxJH+NEdwZCLcxj75x7U5Yzt4djUx+ZKRfu4qpMi2pCUKj7zUixkn7zVO/+rNOx+7H0ppsdiuIOPvtSiPJwSRTyS2B3pCPXrRckPKUcbqTYuMhjSfdpR9KQXAooH3jSBFLdT0p69/pTVfa2TQgLUQxGBUlMjOUBFPrdbAFFFFMAooooAKKKKAKRPyAGm4znnnrQzEk5GMegNNyRnjmsHuAoA25yec9eBQp3LuXkZ5NG1yuASfQEZ9f60A4yFTZyMjgUAOCjYOvPf1o8v5c5pd2AM/dHAxSb/lxkgUMEP2hdu6m4UHjpSlgVHU/hSA9sUgY5+TkU3vSsrE9cUqqCPU02FrihM8ml43AjtxQSFX0PahM9196FqPYSM5d6bI56DrTN+1Wbd9T2rHl17zJng021e/nXqUIWJD6NIePyyfrSHuaF5qVnpiB726it155lcDP0/wDrVk/2/c6mF/svT5Gt1bJu7r93Ht7kKRlhj8K5i6tUutae41i9uNTljxmzsUzbW44PztISvIxnkHrwK0P+EhvBbXLWFhZvaW5+zhVkCRA5APzNt3deQq4OfvHpQOxoz3YktJDPfvcKylcQN5MQ67sN94jj+H8qpac81nIU0/RIEkkYBpCGXZnPzFm+dsnAztUeppFiaOwhjmkgad3YpbrAy71OAdi4OF/2tvf3q3FJctdQ3LjDx/KbeKT6/wCswDnkZ520AN1COS82w3qXe9QWlQSsVPbGE+VlOD94g9Mip7OO0to4kWFgEVmjNvlsEnHRdyrjBGd3btRdZupBM9yyyKdq28AI59H2lsj64pAzpdpbQPE4jkAxCwXd3w20Nkc9wO9ICqthYWUk7uQl0zGQRync7cD7wJf6ZxV4s2pK8jRC3EUeFBDDB9FJVD/3yakeVWvZJZ7K3uHRRveEI2z6szg/pWXFjM3nzakIQzOzFmxz0A+QDt696YidPNO26tt4ghQrI0swZR/eOQ5xx6evXsGR2+nSaaTMkckwbehRDL6c/cPv+fWi2voXs7qztJbaKH5uZUEpbPYqjZ6H9KtWhurO2M1zYRGMjank25XGfZd3H1AouNHOeJEuLpvDp1BBLaHU/kjG4ni3mxwEB7Gt6COCe+Z9WiV7iMbd3kkjP+95Y9PWud1zzjq3h6KaS8WMakxGIpeP3E+MDA/T3rp7SWfyntjbvNcSZZWlikA+pLAfzHWmNvzKkEU08MlvaFH2OJHWKXLA9u6Yzz0xVqCCK+aVo5MJ/Cksgfdx/vN+oqK2lutOe5llFnBLhdyC1KFv+B79vrVe1aynhL20lykx52wN8vJPTYG/yKV7EvQvG9iuCVvHW22hRiRG2uRxk7kGPzxSQQW1rY+TJb3AwfMjUbliXv8AKU3bRyfam28iS6c4ezknckuzXCK5jGc/Nv2nH4VNeTzeVbSAwrCqnaY5T5bDHRhjH/j1AzMkN/YvK9nctJsJXypULgfN0DJuYY/3frirk2o3RgWK50iWSCaMbZXUTxqxz1X7+PcqPcrQ1uty0bfa2g81fM322dpPcNtyD69afdPLLBHCs/ywv/roiUXgH5Xxu+vJFFwRXs4YNNZ44YZ7UMAR9j3EL/tGE529SeM1bXVb8FJ7RIdWtkJDGFwky+208Z/Kqqzbr5JbwrbZ+RbgSlUmPYd1/wDHs+1VrS7vdOmms4Le2ldgz7Yx5U+4dzGdoIzxkMM/WgDcsPE+n3swtnMtpc9re7TynYf7OeD+Fa+5g3XivPNSuLTXrXddwzWN7G+37VYRMJYQBnLKyrIF+YZIyK3tP1bUbCwje+SPU7VVG2+sdzEj1aMkt09C34UBa51WcxsaRfmjAqpZ39tfW4kt5hJGR1U8/iKsxH5W9qaFceyhsHOKY3GATTlbna3Whlzg9hSbE1fUaF3KaQilKkg7WOKG3LjIzT6EiAfMO3NBjO4gGgEDkk0BxvzmhIaLMHEKipKji5jGKkrZbAFFFFMAooooAKKKKAKII3ZUk/QelDc8qO9NGSetKBnp2rABW7qwJXvxSDg7etH8YYMR7dqQE9qAHEAHGCcimqCU2ktndnpS9ueKX5eDyR/WgBQvqwpSw2/Lz+FISQeduaNxHQLQJD9pbvQCq4pvmOewpuSFLEDikUPZfmyT9M9KoX+r2mmkie6j87b8kAbMjn0VR1P4VnXGtS3kTNYMiWwbbJeSH5AR2QfxE+/esVpbTTFguLC382/lkCyzT5ecBurfMPpgZ6HpQhl0CW/jiuddme2jk5WwjbAAzj5yM5yPXA+lR29zb6y13ZWd4DaQfdRImSFVGM5Ixu7/AMWPbFEOhR3qzXssYuDJMTGZJj93HO/ru5XoOMegrQjSbT4Tsj+9EcQocbvTG3p1PQEnB5oC5zFvoEeo3Mou7mTUJ40WdBPG3lJtAULHApGwYC8855xVqe1kvJIZreMrtwCsUgAiUYB2v07cqm1vWtBbieyie3tjEysCZmCr8sndTlgO+TksfbrVO4aONbZrbz3nYP5k6Ovyr1yXO3Yvpjb+PWmBpRX11IJrXYrRRru8xgd2z0EY+cDpySaj85LraPsaOkCkGDllYDu2PlQ/UU+GJYbdbi2uZ5JJE3BYE3b/APrnwQf94lsetZP9sWltY75fEVnpqCX94skgwTz8olc/M3A+4AABjHohGm9xlJJDbbYkiwkIbbHGf98fITn1FPjsxcWVvbxbwXbMojTKj3Bxt/SsKHVo9UxHY2+p69aK5l3QArBIwbqJpGSNsNgbVZjwcADIG5ZReKZNReKVtO06x2EpFbK1xtcknIkZU565G3057UWKuXDoWZCiSEQrwfNJYN/wFWC9/wC7VnUDJYWReExMgBLRSKFDj6j/AOv1pqeH1bH2zUdRumBzgz+WB+Ee2pY9A0gPvOn28jgYzKgc/m2aQXKtp4n0S5to5YtQtsSLv2B/mH1HJ9qnfxFpowFlkkz/AHIHf+Qqzb+RDfvZwwxRxrEsi7Bjklgf5VdAwDxigDhvE2v2r6j4bkxdhY9V3HNrKMj7NOOFK5/i7V0Q8SWGRvFynoXtJR/NRUOu/wDIw+FPQ6pIT/4B3VdG3MZq+W6uK5it4i0hQfNv4UHHMh2/zAqjDrcOo380Wly2vlwt5b3Iw3zdeBkZxnqPWtjUJfs2nTzbEZo03AP03Ypkui6XOpMmnWkm7ruiU/0qBlS+0nz5GmicKx+9tDKx9tyuv65qq2lfZLiCdGnKsMykKH29+qjcfzq4fD1hjFsbm12n5fs07IB/wEHH6VTvrPWrKymaw1ZpnH3Vu4A5Hbqu39evrQIqRCNbi5hjjbO/crxMfMA5zlVwx7csaCxliR3g/eQjDzqjCQ+zY+ZPxNUrm316zaOafR/tt1GCPt2kSpGXDHJ3xSSLtPI+6z5wSduQKjtNXinuWUazNZz7fNms76CRZWXoCsciq23cR8ygDtknNVYDWXUXEc17bWsO3nehbCt6HzD8ucjuCTWVfW9xfywyy+a69Zcr909vk/iPT5o9vSrmmyLeQyqs8iwNIdksbF0Y55AP3kb/AGGJ9MdqikFtHdfZpJJprZWVWCIGVc5P7xP4D/tBV60CK95beba7SiPFYjerlmLFiwPEm7dEeepboB2qTTreazspbpL68mkgiVN5QvOflGNxXiXp97ZznrxV1JZLSQzaevmwONi+Y/m9+fm+9j7x/iH0qa0Bhgmt7dwbdyGSVOAc9QMEL6kldp9qBkSx2N/HHfW979mu3GTdW6lUkb1ZfT2bngjsKmsfENxb3k9lrcMdlsIWO5Y7UlJ6d/lPTjd/KpW0uWaRvMiUYz8wl/i28E8YPbnrjIIIJrJScWVnDY3AjeBpPJmikzJAASeASSwz2z1xjgcgA7bbuXOc+4NOyFAUmuT06aWwYw6WrTWqsT9lkY7kXj5omb7yexrd0+/h1OAy28m8KxRgwwyMOoI9alhcvFB24pu45waQF0HQH60b3PUCmhMdjPKtzULcNyakz9OaQKCf4fzpiLUPEYwc1JTIv9WKfWy2AKKKKYBRRRQAUUUUAZ5OTk/pTh0wN1Rk4GTTse+KwAUkE52gelGePT1pB2BI9KXpznB9qOgC7QQSKeFIX0+lMzgUu7jAJx9KQFN9Rsk1UaabuL7XsEhhLDftOQCB3Hyt+R9KvoMDNYHiPQ/7XghuIJPs2p2h32V4q5aNsj5SM/MjcBl6HjoQCGad4iguNMvLi832NxYP5d9BId3kvgHhv4wwZSrDqGHRs07FI3Lu6hs4ZJ7mZIoUXLSO20L9a5trq88S5S3E1npZ63GSkkw/2e6p6t14qiLC98XajBeX9vJaaNbnfHaTHP2kn7rMvGABjhu9dNqdyLHSLq4IwkMLOuOgwCRjt2/DikM568vbG2tojbQt9kgkZUhLBIpApXLs3oGyAO59uQz7VZX1oxiiaO7QhmQ7ty9ArBuxIZcDG75ugzxlaFGXjtkuo5ok+wpZNE43CSZA+9W2Eqo2gOp6OsoIzirWh6TfWujST+ZIbmYKqpu/1crKizyH5tpYOZueuPlX5QAGFjXhdbUvClwgVlEasrMqs3JKr6YyeFy3qRUU2poNWt7VJ3mmZPm8lSTGeeAOVXjI9TtPI60yK4iWEv8AYkdUg2orPjh2xFEPl4yoyT+JzVwyWFlHdmO/tLCFU85psjYAwyXZjgDPOBn/AGhSAz9P1CGW6vbUxRXUjyM0VvEwbyx9352yOSe+SeDVPU57Oyt4jqd0ulwSRYjtIQ0t1cKAM/LtZmxzyMgDkjiphBq2qQovh55NA05GEsl/Pbjz7oD76iKVMqvP3z3XhSDk2dE0Kzttciv7W1fy5kZXmnLPNM4PyyOzEvt4bG5jwy4ximkFjK0R9S8SahPFd3U+j29rGsS6bHEsNx5LDguzbjhgvDRspBB53DI6DQfA2g6DJLLBYiW6cnzLq4/eyvk7jlm561Z8R6HJqMUV9p0ottYs8m2uQefUo3QMjd1P14IBEvhzXY9btJS0L295bOYby0c5aGUAHbnjcCG3A45B6KcqBgbCRCNVEaBR0XaMYqtaSm5nnlGDGrCNGA54HP6nFSXNwltGrbC7MwVVH1xUsUSQoFRAgyeAO5OTUisO2YGP0o57/pSt90kcn09apajfDT7OS4I37R8qqOWbOAoH1Kj8faktQ2C28uXULi4SXc+1YCO2VySR/wB94/CrpGAapaXbmzsIIXO6TZmRum5zgsfxOTV6hlIwddA/t3wse/8Aa0g/8krmuib7jVzeu/8AIf8ACXvqb/8ApHdV0jf6tq3j8JBTvbZbqxuLZm2LKhTI6jIxRb3KXMCTxuTEwPPf6fXOasViW9wmnavPp8rFBcv51udvBJX51+oYFv8AgQrG9yrGyVJ6nmopUZo3VSN38Jbsex/Oph0FGPalcLFazn+1WscxHz9HHTY3cfzqpqmgaRrcPk6pp1rdp1USxA4IGMhux57VY82G3ult/K2LJucEcAtnmpmfaHLsqhQSWPQY6/hTQjibnwy/hfTbhtJ1x7SyRzcTRajieNQPmdg7fMrcDHJUcnYSc1n2HiSK+kjOrk6PqM6qBDexNFBcKfulJGx975sK2Dwf3fWtizSXxnqQ1GZD/YVpL/oUT8i7kVuJ2APK907Y+fuAut4l09dU0wW6xJMZJAMOu5dp+8G9mXI59qsCk7Jp0V1d3Vmlk6RhPPEmY17jbwN3vwOeOazhqS2ug2sshBDMUeSEFoSRwXDKBs75xjucHsttoN5pEksegXksbQjM2l6jI1xFcZ5ysjfMmR8pYEqMH5CaksdXsIbieynmXSLxl3yaZOvBfnc0bHAlTALfKDhfvKp4CsM1ZbhHSfy73zRKmI8Z3yeuADyfdcHgZBrMljtluIZppoWjkb5yA33j0Ho7Z6DhuDjvU8rWlrHJDFp1u+IlnZInzu2tudQcdQGDL67uMVGII9Turi3MCSRyq0V4RjDowzE5PGcBQPXL/jSAUXMLXUG2CWy2S7A+75wPlxuU8FGyOmcZH+1tsRQyOP7W0X5JySLmxkfCO4PzZH8LdeR1x3rPt9PaGzkguZVa5vZ2iyPlDL827lVwH2KzHt5jMR1GL3hK4We+1NlV1huTFd24fg+WyBFYj/a8ot64ZcgHIoCxq6TrlrqRaLcYLtDtltJiFlQ9sj39RWqOcAjPFc54n8LQa9suYpBa6nCv+j3abg6Hr1BHHHf1NP0bXVe3mg1Z/sN7Yxl7oTOFUKBzKGOFK45z270IDXvp7fTrJ7q6mKRJ1O0sSTwqqoBLMSQABySQBk8Ulg089ust1bm2lbJMBcOYxn5QxXjdtxkDIBzhmHJpWMEurapFrF1E8MFujLZW0qkN8+MzurfdfaCqrwyq77uXKJrO43jYvH5VpyonQsRjCAU+mRnMYJGKfVrYQUUUUwCiiigAooooAzxk44wCf0zj+VOwC2Mjr1ozgcbSfTt+dG7YAACdvHP/AOusQEYf7WaaevPNOJy2DuGQeOx5Hek7UhiUufl60lIxCoWJAAHP+f8AOaAC4uEtrSaeZsRIhLnB4WuAisLzxayeKIGt7a6i/wCQfHMqlJY1bI88Yzgtu245j3E4PIbazJ4rvZEYsmh25/hOBeN6f9cwR1749K6gQ8YGMZ6Ad+xp3Cxi6J4lg1p54Ut57S8tmWO5tpkw8bHIGf73zKyhhlTtarmpiN9HvRJB58bQvmLdtMgwfl56E1X1zQl1Ly7m2m+y6laq32a5AzjP30Ycbo2wAVz7jBANJo2qDWLaZZYjb3UEjW91aMc+VJ074yrDlWwMqynAzwDOTubCGLxBcRtBDI9/tvYZc+XsyVt8MzHB2rMzAYG45GckV0Es8z2dm9xK/mQX7RSFjwc741PH++p+lZ19o1yI7DCGe4s32q/2ko8agMqvkd2TKkcgnrkZquLi5SOL+zbK6CyMqMbgKqKw/hHTLLtUKTxlV5NALUdea79mlOjWtrHc6hIivAF+TdH5W0OzHhcMPrt6VieFo9MfWprvxD51xf7vMs3uUVYF8ochY8fu7lAo3KSzALlTtLY6DTdLWwhmiFmJr6Vl8yd8LKhyOM9RwCy9OhBKkVU1vw+dV0ma5W3BnkeF54LVV3Fos7XUNxIU4ARwMjcrfwbBMDo7COfXSuo3m5bVjut7ZWK/Ln7zjuT79vqat3149rd6ZDFgLPKUc442BWz+u2qPhzXRqVr9jvdkN+kHmYjVljniwAJYtwzt5AYdUY4PVWY1/wARRaBpdxqzW/2qZZBbWcERHmXMjEAIvXq2eAOiFgGqoxcnZAdK0Ycghz1B4Irm9Y0m5e6TWdJmEOqwoEKyOFS5j6iKX06naw+6T6FgebRPGt5eW0d74503RtVu4xIukw2UMpjGD93c+5vukn7wBDYJUVp6Drmp61dXvh3xDbRWOq2vzyrA5EV5btna8Wfm25GG9Oh5O0ayo2WhKdzV8P6ymtNL58fk6jZN5NzbFt3lvlhvU/xK207W9iOCCB0Q5XNcNDbR2nxatYo2CRLoMqhB/CRNF/8AW/IV2zNwADyeMCudpFJg3fI47knpWdA9vq0yz7JdtrKwTPAZsfex+PH40Su2oSeVbyqIFcrK4PJI/hX+RNaCgKu1QBt6KO31qUADgcAUu481XnvLW2YCW4hiLcDe4GT+dQXmpwWLRq6XEhlztEMDyAfUqDRZC1KGun/iofCY/wCom/8A6R3NdK3+rNcPrusodY8NTLZXw2ak4UNEVLf6LcKMAn1PpW8viCAyJHLa6hGZGCDdZyYB/wB4Aj9a0TsrAae44qteWMF9EFmUjbyrocFTwcg9ugp0t5awSLFNcRRyNyqO4Ut9KnGD0xj86z0DUgtLpbqNygIKOUZTxtYcVarOuYZ0ukuLdl54kjYkK49fqKswXUVxCkkMgZG6H+n1oaKTEuYlmG11JAORt6j/AD/WuTRz43d4Ff8A4p63bypGDc6g4x0x/wAsMHP+3n+79/oPEEph0W4lRgrDbtJ/3hn+dYfguBYfBXh27jYqW0y381V/5ajywf8Avrd3+o9KuKuI62CNDAjbAvcAcYqhq11LZ3enKn+pmnMT491Yg5/3sV5tda5P4gs7nxBq/iS40Lwksxh05dOk8ue6Ksy+aW2l8H5vkxxjLfc3MXFxc+HNN07xBZ+IbnXvCMssbXbX8vmTW5LhVlRwu7CnhkxuHzDGSSvV9XdiVI9J1CxF5Dtila3uIzmKVeCjdeRn5l9RXOarcaTrOg3tt4ntI5GtSsdxGsZbczEbPLxydxKhQOckCuhj1GOOymur+RbQ26lpxI/yoo5yfbGK4S5gu/FOvR6mLZoEVGFmkylGXpmWUD5lfa2V6MqyccuTFz7aMoy/DXie68P2v/E4tml0lGMFvqG/zCiIu1VfauN2SqF1JRmDYb7uewRS32Qs8aTzy2uY4xhEKgOdvthDioyHazltH0yB7AQ+RztRGwgDBlxt2BR8xz2KhTXPwabqvhTdLZNeajpkmMwON06jB+eFvvMcMx2ncdp9V2tOjA1NSm3XYvr+2juLaQnyUZsuDveNcoOqMJdp6geapIxkjpdKQx39wk6K10kMayzpwrZLkKBnICg9/wC93rlbe3h1l7ae0gkNjDKwM1w7R+SwUqzeVgAFBuTnkYHTknrLaL+zrW7v7ydIA0hmdpJBtjjUALljxgKoJ+p9c0AaTEhPvY5+7kc//Xri5rRvHc39os4g060kD6U64zcSKyt5zZ6oGBCr0baWy3ykWxZXfithLdzT22gEfLYlNrXqf35ifmVSQMIOdv3/AL20dXHCUAAIyAFGFwB/n07UbAYnhfXZNVjuYLtBFqFlJ5NyqncpYfxKfQ+lbhJZssc8elY+uaTPldV0pvL1KBeACAlwg52P7eh7Va0jU49YtVnjUpIvyyxSLh4n7q3+f50XFY2of9UKkpkWfLGetPrVbCCiiimAUUUUAFFFFAFBgd2Oh5o3ZPHH4Um4k8k013Ctj+VYAOO5VOWyM8AUYbOKVCCoyCp/mKeHH+0TigCB5AmRjp/9b/Gue15pNVki0WFzGLpWMsgYjbGpXd07ncB+ee1XNU1BrNVDGMySyrFHHISodjz1APYZPA6de9VZ7+O2eVVjP2uSBN7ROrMpJ+VV492PI6c84oHsbVxNBptiJHAWGPaMImPbgdqrrqN1Im+LSrkpjh3liUH8mJ/MVgrfQS28i2zTKZkwpR973DZyWU53Mo5wQwHB+Xir01ssNqHl+yyWuAxjvGXZ5n4p1/4ET7Uh3NJ9SFvZNczwvHHGw3hSG2j1P/1qydQs4tWnttZ0aYf2jarwW3IlzH18qTvtycg87WOQGywNW1EQW6vLeWGa6hRjB9l2Suw/u7dqn9e9Yl7rMjajDa6XKyTTxA3d6LdSluS6jyy4PySEbgA4Zs7VHJzQO9zct75PF5hl01ZoYrWYid3ISQyKfng4J6Hqc7eON1OvNRjsdF87yDLsQSlEwonjIwQQeO54x2qsLGTwzbNf2GyYRLm6tIh/x/oo4Kr/AM9woADL9/GGxlWXf8q1kj/tK0cTWsiGfZFteOQNzuQ/3jn8cn1zTYkU7Oe2muLa8hMjxTQKV3gZwcL+nGR3IB7YrNurW4tpo9Xti7x2iM86cbnXGN+7cPmUKdynKuAP4gu193rUWm2ENxI7mCO4SDeir9x8BZFPTbng5OPckVM1womvFL3DRSOXQxvtIdD2A65A3A9xww4+YHdmb4ztLcR2FrewROkl8FtpQdskdw5JVUZV4Y8lT8ucfNIhGWwfEGtT3Phq0ub0o58O6lY6hM0Ywbi0bOyRVwFDHJG35f8AVk7V3BR3lvqaqyQzI6Icqsir8kjZ/hz0VgVwPY9hlqutaFbapbvJalbfUjG0iPMG2OjY3xyKSCYm4DJ2Jzw2GrSlPlkmyW7nDal4Qk1r4laR4stNSgksL6W2vI1MbLIQiIRgEd1VTkkY3HjjnptAvE134uatqFtKHj0rTF025YgrumMrOdgP8I2sCSevTI5rK0DwPo+oCZtO1fXtDuYMR3GnWmoFVgPI+UlSzKWDEMT13DCspVex0GDRPD0g0HRbURxBXmcxHeA2ed7Elix6c54ArsrYiMopJ3srIVinOQvxety2Ao0GYk47efDW1eCbVrER204S3lysswyG/wB1R79MmuV1XyT8ToG1GVXgbRp9kQ/d/wDLeLC/e+Yn8B7V1cdvHqenW/yzWtuyDNun7v5SMhTxkfhivPZRHHqCRytpum25mltxiQZCJHgdzxk/QH8Kt3tgdRigjkuJoDGyyEQSY3deD6iqE2sabpMJtrG3Ny0X/LtZ7WZT6badb32sXdp5otYbSRnwq3BY/KcYyPl9+/apswNaK1gtj+7ijQtwcIAT+VT7cgjGc1mpa6i4/wBI1ULx832eFVH/AI9uqxPbG4jRDcTRgd1YKWNJIDG8Qsf7Z8LfJ11RiM9f+PO4FdGBhRke3Ncd4gsFTVvDA+03R3aky7jMcr/otx0/KujisPJlEgvLokc7WlyCPxq3sGhdeNJFKuoYHqGGc1lT6JDLcwTwz3FqsTAmO3cIjdOoA5q3cW1xLJvhvpYW4xH5aMvHXtn9aq41uOQZubGaH18po2x9dxH6VFgJL2/uLFjNJa+Za8Zkjcbl+qnHFVreFZbtdV0x1khuABLEwKq4/vDgfN9f/r1D/wAJHJDfTW99p89uqE4uR/qmGePmYDt2q3b2djLIt/p8wRZDuc27KUl9eORn3607AUfEN3DN4evtjeYY2VWGCOd603wUP+KB8OLjJbS7YgHv+6X+lZ3imXTzaaj5qNaXKeWC6NtM67l5A/ix79Kk8K6gdN+GugXF0HnRbC1A8lACqlFwT838Pc/pVxVg3POk0201DR2+Geo3U1jf6TdtPBdhA6zIzMUcoOgKy8ruyMr15A1vENlbab4Y0n4YWMktxfXu13uWUAQxCTzXlI4B5VsJnovJzgN3ms+FvDXi9Ip9Ssre8wBsnRiGwM/LvUg7fmOV6d64vSvDXhyWWa40myS30DLQs0bmR9Tbcvy7mOfJyowoPzkf3fv+j9ZTjq33t5kKIsWuf8JxcaZrUNmV0oXAis7eZtrzyLud3k2nGE8rKrnH8fzNtjrqb2wkneG1Ysscbm6Z48Lvbfkqq8AfMw+ZhnnIO751juDcafHb2ENkluWYcW42hck8Iccf3iRyO3XIRJoknuLyKOVbuaNYo137GRSx2q3Xnq3+yCSM5Jbz5O7uy9ehakiji0t49u1d4YYxsQLhQqr+K49+flpJru2i1VLP/SA6gZdmBIVNu7GPwB9TjgjkJbXcEf2OAytmOMyPuRVAUMfmPJC528Z5xnGSGKvsWS9kmUMwndA7ZQF4RwRu54YjkfKMc/exUg5WMu90PUftbaxo6QC5glBubCTiG7AC8HnCuBt+fHcZDbFqayu4PHZs7tRLDo9pMsphkOHuJ0IO1sE/JG6+vzsv91cyWb64+16h/YGmyi3tYUP264ifDhjjbbqw5WRwzMSvzKP7rOrDntV8zw8yQWr2jWVxhpNLiiGFjQZYxL0BVEywbhvqQrMFqdvFrtnc3X2aBpJSWG4quAM/XHb2p0l9dRzOqadJKBn7kqAt7/N9KxLOaK+Se38/zNMQLsm8lRGw9PMGV6r2AHOOtOsIo3YLZyacbhMgSQyI0ijuoIQ8D6HrUjubdpqcN1dfZ2ilhn279kgB4+qkisXXidB1F/EEIaSHyhBcwIdrNz8jdgSM4p1xtsbqdPOk2OgVWkb91I2fu5OVyfQL+VJZ6rEjzRwW07xnhbaV92xgQWUjkqfmzt9BnjFArnSWN6t9Yw3Vu5aGZFkQkY4IzVnfKP4v0rj9Gmj0vVra0tn/AOJTqSNLbozf8e8g5ZB2wRk4zxtIrqgRtB579aeoycO5/i/SmvLIp4b9KYHG0gmmvwKE2JtF1DlFJ6kU6mR8xIf9kU+t0SFFFFAGc3UYNMzhsY61KFBHNMkA3jbWCGhXJP1xUbvHDG8ztsijUl2LYxxknmp2jxiub8SBtRkh0OHJF4Cbo44SBfvf99fdHuSe1K4GbbXN1e6pFrDKW89/I023JKhYw4LzN9cfgNo70uoKI7rUJriaGKRmXdFhijDHzM5z6KPooI6tTtVuZNP10XL7Ujt4PKizyFU/ez/ezjdjssZ/vVWjuIp7Y+cxQzM9006R5zHn5SF6BSV4/wBlV7tTGXJ44JbdL62R4oZSqz/NtxtP3WbsoHGNyqOmDmprqFVt5LfypIpWPMdsJBEvHCqVKE9ckj36cZydGv7a80+O5huLmK3cRxRK6L+5Zfu+7dW9R97tSavdzaLZzavBaxy3kYVWllfAICkZ+8v97suDz+CER+J7svJDZ2jRtqTsFhjlhChWGcOdysD3GRtPPDL3alsljqcb+ZA9/duY5FuWMc0mQN7Y4Vl6ZTO0hFwdw5b4f8NvD58t5qMJv/K2O8S48mNuSrR9cZU/MD268Gte407T5ZLOKeSZJLOQGJwuSkZ+5k9Cucc+wB9wYkETW7zzXMUnkyS+YphI/dy/3gegDZ+9gZHDDOTT5Y2025W90K6eWO4JkfSWbZHKxJ3mLI+SbjO0nbndlVLFhNbW9yun+VbTqGMvzI2AVf8AjY/7LAkn06jjFQbppNYLTo0Vsz7mjG1sSZ+Usudw/h+YZU8cZPFbsRavtHhu7G7t06XCMqiRN4hLd+2RnBx27CqlrDqUF9Zo9nEIUt1iNxE4yAuBsZP4u+Dnr27VB418Vjwfo9vfCxF35k6xCPzvL25VjndtP93071TvvH9vbyeGvslp9oi1yQIreaEaD5kU5UA5Yb8EZ4xiumODrSippaMlytoby2Mgt54JLiRIxl0AG5GOOQF79funH5dHWV5JDFbAvMUDeSHmztwRlRuPfB465wFb5vmq/wDaI7Ub5G2xk9dpx+Pp9TWFdFjbPDIZGWVmUqoGJDyXXjJBPGVXPPIBHTmbs7MpEmr6AJoFvtIjaO+sCcQpuiE8e3DQ7lG5VYY24JAZUBB2BRDbeLNHj0JruIjTIBiNmugA6zbc+X5anc8ncDqwwRuB3Vr2d3cyWqmGSN1ZgiqYt8invna2P5VkahplrNqh1KzXSba+dyz3M0Zkuo8DHylW46cr0YFg2cnKuOxz7Xt0fFdv4pg0rVL6yis2t2uZLXAXcUYSxwnEgQBWBONxz8u7rXQ6H4m0W/vpSfESSXU0YRraZPJKL/1ybDDrwW65FadjuhsX+03Et6G3BxBaCEHPJbGO+GrPOn+H/EeiCybSVkt4XLeTflkMWON4POOp9KdwubCTG3iENhpDJEpYEvtiXP8AePUnvztq5cfbzJEIZ4Y043bomb8AdwrziWxTwzYvJpvjiG1iT7kdxAtxHEjN93eTvxlkGWYj5jx0rpPDV34g1/TItSv3TTkmCvB5QSRJ4ioZZVbAKht33WAYAdMmmDR1Km9jRkklt5Jip8sBTGM+5y1R2t1eM5S5svKfGfMjk3I344BH4iqN5qqWl2jNf6e4x/qXbY+T15yaW38RW1xt2/aXIwxRYGZh/wCO4/H6YqQOf8Sa5pza14aKzsWTUWYgqQQv2a4XOPqa62LUUmszPaxS3ADbQqrjc3tux+ea5PxHqkL6z4e2WOoPJHqbEv8AZXDMBbzjaDt59cema6Ma1bpHvaK9iVf4pLSQYH/fPHrTYi3DPebG+0xQW+cCICQyc+4wo/Imq06aqjKwvbTk97dufp89U5/EFtdOEhuba2GciS7YqT06Jxxz3Iq7LDc3uyS31ZFUDBMcSsCe571KHYSe5vI3UG0+0J8u943AI7fdPGOvc1lapq2gaVps8d3dppButxWIfJM7KedidWJ46dSR61y9xf3Wrazqei6v4oTTmtWaH7JFHGHZTjY8j8nDqyEbNpG/aW3Ctnw54Z0TRS95bG1vJD/r71ZW8x8kkb1GdxOfvE++apseyMO/1TV/FVi2k2OiXWoQq3y3t0kdu4AwQQuTyR2byzg9OoF7wTr0Vvo2n6FPLKNUtbSKFtOu08qcuE+by2OFkGF3cZIUjd6Df0y4sLpLr7Ba31t58mJJHizlh3+bPp+tY+teGtP1y6ZdUvILiAuQUuo2QYPXBb7p4HMZjzxndRzCGSiHxJfXFtp8N3b6XEWXU5BnE7DKmBIx1w3LsOONh3BmA2ikcWyCzhkt2uG27QP3hQD+EZ+UYwMnoFAA6VPpcbaZpdnp+mbY7S3iEETS5lX5ePvBv04rMNwZNQMweQuw8ouqqwkYA4UDOOOTgMT/AHtopNhYm87zbqe+E1xG4TaiiNssSCAMNzjOeD1xknAWpY1tW0dmunUwfM0zMx2tycljxnpznjj0pbZ91rPAWkLTOo8sFWJ9dzD2xk9htxzVfxNZ2994cu7S8uVtIsBWlLrhGVl2nk4xkL155ob00NKUVKSjLZv8Crb+I/Dl3e27RTZlujthdoJESQr/AHWKhTyoz64XPIArcNusNjNFbyvamRWXzo8NIh5+bLA5xyf6VxtpqNrp+j6Zp/iTTreW3O2OC9AWa1f5PlYluVJBxkr6kHHTtLncbOZon2tsbbj5Svoecj/PtUU533NcRSVJ+7e3fuZr2tjbQjTtLSYyQoyRMW4VmyZHZjnLEk7n5OWI+8WrMmgkSGztXW2iQuxWSV8OpXLg7e5z8yhshdoZju6bNot6wtthS2QRsikkEBscNz83TOAOvJPHFURa2OI3uJ5FgWZpQFHAQcklx2LkNnpkLtBwM3c5upj3inTxbi7Fu+kpjy52jWOW2bdw8cZGVB/d+mCrMABtroz8l2JJ2uiBH5bNDHIme3GHI/HBPX2qGfTEnhuZrq7dVuF33UTIqbhzyzc7Bt/4FgevTIs0a3k/4Ry8FrdRqHmgxIFkaL/V4PzjlQVG4fKR/tLyAbElm0l1FBHFGokTLKmf3qH+KRCMA4z1X2DDNRt9gur9rRJnt7dF8pnDsHOOV+bOR0YD02sO4pWX5DC0ssbvGyxRogPlqAAx+bHG3PBznseao2t1a/armbMk8kLqsqSAKJlaNSrhhjbxtOO2CO9CAtC2a40e3sHKRRzu/k3sPylZ925WKnpuOcr68d63tB1GTUdPkiu1EWoWz+VdRj+8OjD/AGWA3D61y15cylbnTwXi3TrcRgKDs/iVl4+boZMHuki9MVsXQksNStNdwqx3MaW19tO4KOSj5/uhiePRge1FwR0ePrilkbCrmnbVPT6c0kygFfShAXov9Un+6KfTY/8AVr9BTq3RIUUUUAZ7MAODTMhm9xTGXKoeOwzTesmzoduf1rEZLPOkMZeR9qKNzFjgAd65SwlW7s7rUpjND/ab5RZvkkjgCgdP4c4b8WHPXNzxG32m4stGRvmvmJmB6CBcFx9CSq/8CNUp77T31m3nW5JtFi37gPkQKGIx0JyFLcZ4iX8VYYzWDJFHfzpCZLRnHy7N5klQY6ckjPlgjptRun8UGkzTT6bA+rbI7l7iMQoE8tEhD7lXBHHAx+C/UpqF1qNveRtEjrbadaveEbuMnIUfQAHPtv8Aaq0utKfD9xeXJETeRLfNhsNK21duCOwyuP8AtnwccABr0iXMlpYfaXZbp3N2ckIIUOZXDD7owFUEj+EYOOapeFfDttr02s32owSvo807+RFclhu45lP8QdcY3bsjscim32lSz6PY20TyQXWuOvneedv2WBV3Okaj7gAA9/xPHUWNlHqOk29nZfuNEjXyjtXm424Hy9tuep74oQjzyCbUPDmo3ckeoXWoadlrSO+uQyeQ28AQszfLsK/cfHlrIU+VFZ9/ocw8qOKee0t2jjjMSEptZSemV3EqmDhl7ccYrbksrea0a2ltYfs8iGJ0dQY2UjDAg9jxx7DNebafYS6J4iGjz3lzd2cZUQ3DsxLnaCsDHGPtCLlxgksqleVbbE2u4Hao+nyxwQzpOsxbZkn5lYE7MkE/xfdP+zVazlujKPILC2L/AL2McKpLc7OuD0yp/wBv2pkcv225keHy7uG8iby5JhkMuOxA+YbvvIcMD9MVHLdWzahDI8EsIjjSR3guG5AI2kj+NPu/N3pIGcv8a2x4QsucEX6nOen7uT/P41wk9jfaF4+0Xw9cFmtbLVUmsmfcT5cjx8ZOBj5ewxu317Rqen6H4ptv7P1BEukt5Vby/MaMo+D024PQt371FqOleHtV1qyvLyzMt9auDbzhJF2kHcuWX5SoIz8xwNx9TXt4XMYUaSpNXWv3szcLu5oawblbJXtm2lW3P6FcHI9D9DWffXl3HFbQ6RBYXUsvklw5LgJkncPmHygcDBPX8KXXtS0U2/2fU7SS8tP+Wskab0tsr8rv3VdpY+Zyo2nJHGW3+lW00tiy3UiWkO1oiV8yFsZGWC8rnP5jmvGlZvmNEXJdQ02K6WeW52zhgJYA8PBH+/hh37imy6nbWxaa3uoV3qZJXvZWEKp8vP8AcGAc4qvqEEOk3za/qDq2lWaK1sElI8htvzt6MT9e3Qmub1Sxu9djnE1/Np2jXC7I9PyZbu4ddxyVYN5I3bTtwxAHOw8VNgN7VfEY06C0Wxtre81W73SWS2lt5qypxhi25dilm+/93B96rzTSXmxfGOoXFs0//HvpGnXDpgHA+do/mZ8k8b9nscbjV8P+GIYbVIdMtV0i5to/nn4M9yTnLOcDKnLdem4AbeldTpml2Vxp01nPAj3HEd5nLM0mAeWPJ+9nnpmgDFPhYR3FrqPh/RNI0eeMHbM9oscyEqR/CGHTt1wea0LC1jnnSy8Qbpr/AMofekLRyj+Ihc4POSeOhHbNa+lRX0FoLW9bzWibbFMD/rY+MM3vzt+oNV9YsWvrAiJ/Luom823lJ4WQdvYHofagDYt7K0tIyltaQwr3EaBQfyqreQy/2rYXcKEq26GfJ4KEZUn6MBj/AHqhsNbtb1IY1k3XLLtdIwWVHH3gWxgfjj8aqa3NdzWflWljeNLDPFKrIUUSbHViBlh1wRjFFgF8R4Or+Fhjrqp/9JLitDVoJbo2VsikwyTj7QQ2B5a5OM+hbaDXM3evWus3/hZ4EkjmXVX3W8uFmUi1uOGTPHUfnVqDWJNW12PULaxvms7WKWESrsCzMzJ8y5Yblwucj+9RYaOrYJKrI8asncMMg1j6hpeg2yPdXFpDAApLSRr5f6rg/wBTVtr+K3tUuLlJ4VfjBQsVP+1tzj69PesKSFfEGure/aRJp1udsEUbFhMwySWx/dbbj6UWQGbcaFqmubFu4rG80rzVmt7LUVMjIAmPm+U/Nye/eqEumWfh/UozpeqXeh3bvgRX3mXFvcNwuc+ZuycqPmfaBn5d2WHoKnam7k49/wDPesuw0sn7Re6ssbXdyG3jG5YY+0Y9vX1OaaFdmDceKdRtLy2tPEFjBb7hy620lzBMdrHMcgX73yn5GXICOemCb8mrwxTCFTbizuHZR9kSXewXAxuTuOhx0qlc+Gl1m1lxJEdIdlkgs7gloX4+8e685IC8Vzb6Tc6Xd3d54Z2aLcXA2/ZX+eG8I3YERfCx4BO1W9gBGrMSaDO1lvNL/dWb3jx7P45HhJweed53DjPbvTZr8RTwSRwxPprQNG00mBsHqZN2dpxjCrznrxg5ulajaeILJ9KW1ubXVYAXZLg7vJkI2hkd924blcB13D5T6Vo6hYGW5tVS6mimTDOIF3SHjaQ79l6Z+UdM9eKVhDZ8y6lapaiBw215Uzyqhj7cf7IxgkHPTNLcWtprdle6NcEkx7RKkKt+7ydyZbJG/GGIyfvBj8rcxaw0aPLb6dIDqzWzfv5GDpZxncPOkJyCfvBVbOfmAAXewryLd2KwppDAaXguihi7s7ZdvMLBmySwOeSTuJJOEcsioTcHeLKz+DLu7stP03UdUW6sLIgmCO22NJgYAZg54A44A/ka6ufeto4hfEgRtjDqG7H6/lWU1xex2ckslwrxfM6NsVXiQfMcDOOQQFz91fvbj1gXUZJbOZ5pHkMqkqkbKEKDqS2MhcYy3/fIqYxSLq151Lcz2LdqdOWJXuVf5pGVM8nZ1Yuc7fTcc44A9BTZCl3dOkdoHd3WWM3HO0AkZbB4X+6OvXjjNJN++jlNvYwKJNkKq4JdQBkZXHHVcLxjO44ANY/iW9uIYbe0sPtF3fxb4/KDkOPlO9yV5VcN8zAbgGUKA0itVpNmSG+INZvLfUrmwtLd5Lu5h/c2sO5GVzuG5mXIw3QsWXCofLZmBCt8L6FbXPhB5rW4l/4SJcC5mlKrLDOn/LIDG1I/mKhAAu08ZB3Vv+FNAtNI07fHOuoXl4FknvmC5mwONuOFQA4VB8oH1JLNX025028m8Q6OrC5WPN5ZIhb7bGvoB/y2wMKf4sBTxgrXK72C5kacYZNP06eNDZucWz8HdCw4WBSRwEIC5bGSmAuZOdyFrV721EkpMZM0aJnc68g4bbjptI/755asBbmwuNTjvbHy5NO1iRYJwkhUwT7fkdcZA3YGNvJKphjVuaVLG81ACeJGsxEC9yAA7HKneBxgjBBAC5AUAGNqhjJo/ts90xhLNcNG8UMjp0XHHOOcbkPc583txWpbpaGCG32lIprcQSQseF25AHJ9dw/KsVtRuWuLx443ihtXW65IIj3Eg/huU7sc483HUZs6vJElsRI8kdyJAzkDLhGBw+Om5Qm7jvH3PFAGp4bv2bTzYXHmfa7FhbymVcGTA4cH+JW/vd+fQ1tuQF74FcpdXdta6tZ6lbzRtDJILC728YYn92T/AMCYAe0neunlIVA247f9rr1oQGnFzEh/2RT6ZF/qU/3RT63RIUUUUAZxAPakIAZnxliCBTXkAYAd6zNc1hNL0yW4IAkIYRjIyz7SQo98jiuewzJlD3Gp6rrG0b0xp9gTyBlhub/vr9EqrNpVmvlfZ2aC3ht1bYx++cAbcdvl4/7amrt5bfZ/D0ViFX7VbxIz4bAXd8ruT3wN9MuJku3lTaYIGYKPNTjIGXPvw35pRYY02l4sF3HMEklkWJZSAT5g3f6sf3Qec+z+1VLvT7bWQ+ny2wiDrHbiNBjbGCPM75/g2+4T3qeS3UalJcRYcvOI9hfOeOcZ9FL8+wqaGZ47TVXjjMbl/s8J4JDEKoKsO3zAe2DQF0ZMlre+KPE8i2TtbaVp8Zt47hFBGRwwTnHPT8K6y1tbnT7JbSG3tnjixEnlkplQO4/+v1Ncxpkdx4Ev0s55Gfw/cFRDIefssrHhHPueFbvwG+bG/ukmBjSXO4HjcPmHXjkDofanZpXA4Pxn4/bw2v2BbQNqcy+YziR2isombYsshEef9ZxtCnOOv3Qec1LWNU8N6PAfE8OhappmpkD/AEC4l+0S5/eecrMPmC9RtK4JTay8CjSNRsfBPiXxyPFNuEh1BvtUFuQspuITJKvC5I53AbWx1J6BiM3w5HH4D1lNW8UaLLZ2N/E40yQyNMNOG538kgjKlg2c4zyfV9vr0qEbJct/19DKUmtjuvD86pFb6Zc3LTpcZudKv2Xb9pjZTJtl4AWXb8zZA3jLY3biu/NZW1qn2qOKAqyCNW2KxijY9OOsfPY965n4e6MB8MNPsb23K/ag1wfmw2WfdG4ZW+UjCMGBypCnr0v6F4hNi8fhzWQYb0b/ACLny9kF2u47SpHyq5XOUHQqxA2ivLrR5ZyS6Gi1Vy2trMJ2cwRxM86hSoxI5BIwcfe24LA91zlcilaO2VkcvKoG5mAUsDubayjodyuAcnpuwMCpOL19LkklG6S3DPuGCzDYQfbqw+jH1rPuJUk0+a0aWUPJDMkp8osyMY0Zh79fXvWSuUTaLYXIsI40u3W/tgYbgvG2HXJIVsj5jjHPcVWmurfwnI8N5Bu8NzcIQhlNnMCcxBRyEbjaMfKx28AxrV+NVtrmGRZ4UWSYlXdtrSD5cryPXPU/iK5Iahb6zrZ8QXlh5+lOhtbaxkAYzs3yLOyHhgw3IpGQEJycNxaEbEUFzqWp2+oa7B/oTKHstOWYAQ4bhplyFkOcH+IKQAufvHZj0BbfUYNRkjE53EG3BzHHu/ijXoDnGTjvmsvw/C3hSYR6qHaDUHUQ3cj7zAxwBbyM3Psr8hj8p+baX6i1P2MeS7AIW/cZbk99v4cj6Z6UmFxtzE7qLiwwJY2+ZCcb9vVCf+Bfn7VTicQXy6pH8thNFi58w7BEyj5W57YyvHqv1ptzezadq0hgt2mW8jzsVgBHIvB3E9A2fwKdDzhtpazWdxLJebrqO8H+kHGUTGcZU9tvU9OPWlZhoSzz6heSW13pkTLHFlmaUEGdSOirn6EE+nHFWBBaam4Z3ukZfmaAu0RB9x39OtRrImh2JFwWe2V1CKqlzGvZT14HP04qWLW9Mvy8UV7BOpGColHy/qTRZhcUaOtpcy3GnLHBJLyytHlS3qOhB+lLLLeTK8Uc9lHd7uAGMvy/T5T/AJ61Go0yxcTiVtg6nz2f/wAd3H+VO065sZJSllaNH33C2MY/Mjn8KAOY1W2tLPxN4fmmurDz/wC0mMvkII/+XWfnBY85xXRWMEllDGVu9OGnY+RYoig/763EH8qzvEl3t1nw7GlnMwXU2IKbf3n+i3HA5/mO1dBNMi2XnPbuyEZMYTeR+A6/hmmBXa3u9QiKTSWyQsOfI/eE/wC6x6fkaT/hH9OhhjWFZLZIUwvlTMg/HB5/GoIZ9JuITbwxNCA24xqjwc/TirETadYKzRzLjqXaffj6kk0rMVytOdQuJ4BYKzWUDhpTJlTPjPCn0Bx2xxSXt02pWz2NlvhumkVJxIQjwIfvNjvwCAw7ke5E9vr1leTLb2sv2hyjFnjG5Fx2LDj8M1XktHtraa3QPLfXZxPcJw2MfeJ9uQB7UajJo4jcTrb2waGxtRsY4wZGAwFwew/w96Zquk22ppFZpFs8t93nxttMG3oEI5B5HTsTVGW/v/D9kbZbSS+24WAocbR/dYHJGBnnnP61qWRSz06CKSZJZnX7+cecx5Y/57e1AHMeIdCBisEtnhttVtJw9nfMqgqpOGEmWVjnnO1vmPXIJUwN4ivru7Hh2G3hg8WPgXUrJlI4gObiJiMOpPCr1BYFlwrKNfWL5rS2XSbe3F3rGpCRtj/NGoG3e78/dXcox1JwBtGWXl77QPsmlJoUkpOppL9qttYZsBiF2u0hyD9393t/u424wNtIDq7Dw/ZWlk6RXMk8JcyXc7u0slywAwrSNkkBcDr0UDtVSxC+VPLNPLJHJcm6iWOMrviGFRFzjbk7RjuM/wB41B4f119W01bG70kaTe28yebp8p4YMzbNvygFTjryMgjsaswKtle7vOaSRvJiceWSNwdyef8APSk9xlmSzChYYVWVP3iASNtWZsfMvpyc+uAhxU1rCPLigntI8zb48CIAOOdxx0VBjpkkgrVRIkntIJlmJjeWMIXBG5XKFjj/AL6H/AjUt94mttHudSnv5pDHGY0toUXLyyFSQqLxknH0AySQOQrMQzWLu30iRFSNrrUHOLe2Rgr3EvQs3oq5XnBC8AZYqK4bWNV1Lw0t5b6db/btVMC3Os6hHD5sdlCxbEcce7GV3M4DHkbmbduZh2vhXSZreS+1rUolXVNQkLMgO428YxthVvQfQZJJwOlcgmr/APCu/GHiEXdncXLanHCdLS3TiXYTGsIOOGXco4B4XpnAPZhIJzel7K6RMnoULnXtS8MabYXGneOYNblvBvs9LOmA+fufbxtbcmCWwuV+ZCvUEV6J4T8STeKtIi1CKziiJZopY3uNzRyDIKMNuQehwR90ivN7LS9Z+Gl2vii/0TS7mzum868WBVEumlmZdkJJ+7+8Xhc9CuQAGPd/DhJX0nUtTeN449X1KfULeOVSHETsNm7/AL5J4yCMYNdGKhDkcrbPR7fKxnBtsztb0HVNKupdT0+MvbXp/wBMtbKPPlXGV2TomeeRlhnkgE4DOw1/NsNe0uG7u4t0FwhjnjzgCVSuQw7tlf4uVC47mrPiLWrvnSNGCtrMyllYkbbaP/nq/p7LwWI9FYiv4f0WDw7cTWKb5VukFw8s2SZJhw7N3yfl6ADj04rzX3NSODzZ7Zv3KSj7E0M67MC4+YHIPrhiR/10PpUVxp0zbnmuFeWNVkQBv9euRhc+pyw/7a01Y3u4fszp5Q8+WNpCQDuGfTp8pkI/D2q0iiOO2eGQCVodmPvMrEnb9cEk4/2fyQxJdKs7tL7SociG5iWWKQ9VmQLh8+v+rP8AwFq1vDd/c6lo4/tGIR3iOyTJnp3X9CKzrW5ifUY71oXitobXzH3cGNh7emGkH/AauGU2XitARiG/g4I4zIh9PXa3/jtCQHWR/wCqT/dFPpkRzEh/2RT62WxIUUUUwMuRA+3oMcdK53VLSDVPEdjZ3CK0Nqn2xRzzJvAU/hhvzrpuCRn1rnFlgiutV1ZV8yVSLWJDwGaLcdo7AszN+VYFGZeXrTy6mMAIxy4I5aNGcbAewPlMP+B1PcECUfa445TIsG+UdQPm+XGOh2N+DVIZgz6lJJbsgYqZDjGyJGYNx3JxKf8AgVZ9j9nnTy5maKa4kRpJGH3PmKoB7blz/wACoCwDTC7ws7uLaa4YEb/n4+62foi5H+01altaIut2ljA5EVlC12y45kZiVU59vnOPWmWFpbzNaExN5FixaOQncNgHC/j8jc9609Jg3Xl/qDtn7RLhNvRY04Ufnn86AsS3EEN3bPBNFHNbuCkkci5WRSMbWB6jHrXN2b3XhTV7PR5Lh7nStQlZLBpWLSQSAbvLc/xLt5U+gIOCBu7MxqD7rjj1rM16LTrjS5LLUgXjmwqRIxWRmBypUjkMMAg+ooTewWKev6Dpev2arqMMnmWbMba5Rys1vIFPzRsDx0Bx0yoyOBXM6J4Bs9UsotQ1bVNW1a1P722tdRvGmjQAjazLxluxB45xz1rRS18btbNbzW+i3ttjBN1NLDLJH28wKjLu7nGFyT8oGKs/214ltpBDc+D3mKf8tbS+hMbDqSvmMjenVR0/PeNecVaLFyI3ryQWtlPMi5MKFgPXHNZ2s6bbS+F5ob2BboLb79g+ViwHDK3G1t3QjpxWbdeJ75poVufDOt2ttGwedo4opz6KuI3ZjnocLx9MkVtT8e6Zc2yAWmpPJJMPsVtJZSwrdybcohd49q557npmsXe9xoy9E1y7eK80vUIlnm0W4jtEvCcefxv5UfdICgE9CTnHUVr25DXK28zyBZCpOfm3tvCL3/6Y47cN7UujaUumW81tfGN5bh3mvhCWCedJulkC99q8gD+tSazqEmneHJNQSJJtRSWOG2UDb5sm4KqnkY/eOwzx96kBQS0uPFusajpurXDLpOlXEkf2dGYNcynawD7cfIsbhdvRizEjgVuaGsWoSG8bLsuY4I2QfuU2/kSwHPT09jlx6FN9gg0ywuHltYf3mozRfumvJn+Zz3xu3McKeN4AIwK6eGwtpzb3NsZLZ1UIQB/Dn7rKePx6jsaGwIYLAlbuwu0huLCVcrHIu5ijD5kbsy+/XDYxXMRi8jvYvBt3dF3FuJ7fUCcyyW6/Lhj2mXgbhwevBJC9S09tdZ026ia3nZtyru4O05Dqwx7c8EHHqM50+iWVvZqmo3Ev2gy+cmoRr5bxy/dVi2cA/wAIyNhyQRhiCXFYvWGnyNZS6bcy/akRQEkf77IeBvPcj169KksLciyks7hjOEAUO5yZIz03ep7Gs6G5uIWi065uiZ5GJs7zCqt2uM7Hx8okwCSBgMMsn8SpoLB/aKRXa77S6UFenb+6R/Euc/Nx60BZip5mn3kVizPLBLuaF2OWUZ+6akultZGjWaBWV22cop5/z7VJNNNHDGs1m9yz53+SVAXt0Zh/WmQ6bbQDzLLS7e1n/wBqML+OB3ouFiNLa5F8sax20Vr1CIpYuB3/AIQv60osTLcTOb25KDJ8pCqhAAO4AJ/OnzvBNsie5knnQ/OtrnP6Hj65qGS1sLDMyJbh5OrXM+M/UnNFwszB1rUIE1Xw7bL9pYLqjMzM2c5tZxjlvetyK3jvrZpoLq8iBIzmTdjPs2a5XW7y1Oo+HXDaQIk1Is8omBx/o84+b2/+tXSWktldoYW/suRGbkQ3Ibn6baLodmXJba5Wyi8mZHkQhXaZPv8A5YwffH4VC8VrCIZLmzhW5k6+WoYA/UjNTC1sbAptNxFDH/dYtGB6Hkhf0qco131a1urRuhx90fqKLisQXl0LWGJoogzyP5aDoM+9SW9otksskrtLMw3SyE43c8fgOwpkSxWMois9IkjDNuZ41jRf94/Nz+VOudPN7P8A6ZKPsyt8sScBx1+Zv6cUXCzItKsCkst1cfPPPguM5CD+FF+g/XNc1ruoz6C8WtTSLPcXMn2a3svupuYMy4bHynCsWbuOmSADuXmpR207T3kksMG/yooUiZ5Lh8ZyI0DM3AY/L2BY8dKlrYxXOsDVNVhxfSpstbJW3/ZYSTknBxvbjew+XCqo3bdzAWZc03Tns7W6uy8dzqkyhpZ5AVXIztQd1Rc4VRnGTySzMZW0dG0vybxzLKW3GboRJj7y/wB3HYDt3qK3tLfQFM15c+Z83lwAK2IlP8KjJz0+p4HoKt/ZBqduHukkhtySXt94+cdRvI/ln65oCzOOubW61CNtVsZTJr2jo0lrN5aolyjctE654Dbduc8fKf7wLtO12PVvC1j4hjlk3XEc0gUf3ElyUJ/2Qu3866DWbKQ30V1p0LC4th+9bO1JIjy0ffJ47dPXnBx9OgsrLxR9gQ7tH1KN7m1U5CxzsB5kXJAG5fnVRz/rSeBTWoyJrsafFIDB9pNrFIUjZ9pbyx0B7f6k/wDfXUc1meDLX+1teh8Q6rOL+81CBpoHIYLAuV4RGJC8Fcd8Lyc11MmZoJZnw10/yZGQo+Vjt+hKsP51z1tfQ+DGittYuo4fDwbztHvIiWaP5stDIT/102qoH3Ub+7QmM7aEMmpXlsfuqFlGO27gj81b/vqo9X0DT9f0+SxvreOWJxuXcgbYxBG5fRsHr1rnH8fWN59lvNNttTvBGdkps7CWaFgTg/vFXBK9ePcda0X1/X7hxHa+DblGbo95eQIgH+1sZz+Sn8skVCTi01oybX0MTw94A8IieZzoUBu7OTyWLvJLEcr12OxHIbpjg/TNdD4i1i40yK2hskSXUb2QRWwkbCBsbiW4+6ArN3PHAJwtUmt/GV1c/ao7PQNOnxt3PJNcsRzjkeWBjJ/vZ3fnNo1o9pqzXWvyQtq7qY4JUQrAIjj5YQc7c4yxPzEnrgAB1KrnK8m2HKlsWNE0GPRYZUeZrm+nl8+8uZOszkAcDJ2qAFAXngDJJyS7xDbXEmkfabOfyLu3kDpJjPX5SD+DfoK3fLXuP8/1pSq46D6YrO7YHIXdol3JZahZnZNdhXw/3cbQ3I/BR9M1AkcFlC0Jg85kWZHDt1VclTn1whP1Y1fh0tI7WK3aPz3065YxL32NygP0O3/vmqjCzjSS9nLSNMsglic7vk2j5uO5Xy/zouOw69mmsbm8eYpIsNptkG3Iddpb2/uSf99+1E5e30TzbjL3Ok3iMsjHJYHaW/8AHZGFM090W2vUljlnjhSSKVj95o+zfpJ+dXbaGW6sJtBv4t5limje4GRuYhSPr8r9f9mgLHbQjEKD/ZFPqppjmTSrN2+80KE/98irdbLYkKKKKYGPdXMdrbyzSHCIhYn0wM1yFjE1x4N0q5mZoULnUJh0JyWYrz/vfpWt4xdv+EYu0jyHuAtupH/TRgmfw3Gs/UVuGvRaQiM2sEUHmDd/CTJu4+gWsUMW6vZ01RHljaMOwLBycY+UdPoJPyol090njkHmtNEZIoo2IO+MIoycDk5QHt96o9SSeWG01G5mXezpNsXOSoibO5fqzfpTIbyQefMkjG82Or4bCn5Svtzui/8AHqLIYt881lazWETo8N/5a27xP8zbpSrYJwCdhQj+tdBZS2thZWtlLOqyLGsWyRxvZtvJwOv4VT1S1tbnUtK05o1eBPMn2I3HyKEH/oY/IVp2WmWNmXeC0hidhyUjAJosFyrc31/JcPb2VmE2vg3FyRsA9lB3H9Kt2dqlrCpkbz5F3HzXHOSxPHoOcfSnA8+hPapiqm3Y7cnHIoFcA454HH3c84qG7uBbWkk6Rs7YOEjH3m7cf196ft8sSMxKhffpWbp0suobNTkLpCwZLaItjKZ++3+9gfh69aYXFtk8iz+wm5U3U4aVsk4JLHft9vmwPT5etcz4+t7z+xHubSNFttJEV9FIOMtE25gPcx7hjH49q6TTLUYk1K6Upc3S42P/AMsox0X9DnHU/lUH2mVPDlvdlXka7dDhwcqJW7H2DdPTNAXYxdQ+0WFvNGgjnuFErIikj94ygNkei+v41iQatb3XjPUryZke30hGis0UZ8+ZuJXXPBK8R5HI3SA9ax7TUZ/D3gS9u1InuNB2WLQhtpYQSthj94qGQhumMEexO/b+HxjSNDaZyNPthczXajDyTtwXOcncX3Oc5yQM0Bc6DT7W7sbeKOFEmDks6u2xtzHJI9RSXhS4vWuLWYm8tQyPEeEbI/iHX6due4pXvLnTbbMqSXZ6uyRnPtkYPb6VWvnh1HVLB7cjO1mWVCCTGMZQMD3JHfsc0gJtNU38f9qXsDRSSbdsUi8xKM457H5s/jU8epIt59hv+JJAdjgECYc9P9rHbr371Wijk1aw3JI1neWsjIVQ7kB6lSO6t19emDVv7PLcWw83ykuAu4MPmEb8jd9ecflQBm67pFt/Y1zEEuTbyzrP+6fEkDLhleMYPKsqseucHIbpVPTdTvJrhY3lg/tAQ7lILfZ7uEN/rY+cj7wDD5tvf5drN0FgZZbCSO4ZGliZonccB8EkHH0P61lvo1vdwTWqk28ltMZreeM/vIGI3blzn+9jHIK/KQQcUwNe41G4t44yun3MzH7yxun7v2bLD9M1mLrE32poXjS5nPC2tplio5/1hJKj07e2azbG+vPEUtzpFzLHbtYlUnktCR9oBztePOdqELjH95XXPy5PRWVhZ6cfKtrdI485JVdu7jGT1yfepaAbHb3EtsqXjJa85SO0P8z6/hVi2tbWNfkiG/8AvsgyfqcVNM5DptwOO9Ko2SbdwPfrQBheIUWPWPCwT92raowIXj/l1uK3JIoNv7yND9VzWN4m/wCQz4X9tVb/ANJLmt6Y7VHQemTRYdzOjs0ictbzyxEcLGf9Xn6Cqkt5c2AdbvT2RWOTc2a7lx6kD5h+RrUYmNlGcjg9akmKlCDjd29aLCuZVpq91IkO60NysnzC5tWXyyv975mz6cc1Drt48UE7XTi2sVG15FOZXyQAEHck4AXktkYHIqG+tE0QT61ZyJbCJTNcQuQsLAcknj5Tgfe+vBNQaPv14W/iG/AU7d1rZkn/AEUYIJb/AKakfeP8I+QdWZmkBBobXc2tXF9dxE6iylfKdlCWMBJKRDqPMYBWfk5I64VBW9JLZ6DDK7PLJLLKSARmSRj0Udzxx64HtTtFtxFbK8ShXlHmtzn5m+Y9frTYle5uriZ9hjhfy4BjlMDBbPqSSKAFNv8A2jamO7RN7KQABu8tSMDGc8j1rOje51LfHqAe3htJfmkBwZtvOef4CMdavrYzz33n3E/l2sJ3JDEcBiOjMf5D279KyrmT+0EgvXhH2b7UMRnkSKThXI6feOfp3osBtreveWiS6b5TRFsb3JwAD2x1/A1yviGIWuiajax7xfWrf2jYuwAZpskhM/7R+UgclXYd66iXVf8ASEtkjeWYgmQryEHH3vT8axNa0+RDHrLzNcy2MvmpHtXAj5DBR/e5BznqooQD9N1qG+0/TtQjdVt7m3Fx+6VvlYMNw7Y+83Xmub8Q3N3rPizTNDtrZRHp87X5WNzysaboyR7SNEMDnn0zVsJPbeK9W8P5WCwubee/tnEmQvm7BIvI6iXe/XjzFHoKzvCk2oah4zvteuYjNp91N9k02fdwq4bzgq5/vwoMn0461WgHoHmR2kj3LukUcgUMPSTO1cH8ce5xTdMQ2l3PY4ZodxlhPYBiSyZ9j/46RUUEMd5FqNhd5eJZmjLMcnawVx+W7A+lFvbzz2UlhNLJFPDJsScfxbQCr/4/j0pBc2FcEsRtx2wKYyxyoUaNWx82WGefX/69UtMvXvlmS4QxXMUrRyx+45yPYjkfWrsKYYlh/D+dILmXJ9vsJmaBBeWzOzmMttljzzgEnBHtx9at/wBpWywxPcSC1aUfKk7BSD6fpU0m3J7DoPalWKKeEpJGrrnowyKAuc5q19JZ6uZLMqWvbNo4tzfKZlYbcDOT9/n6UyTTUM0UMj/u1uFZniPRtxYIeO+I+PSrGo6bYaZNp99a2scLx3SL+7XYG3/Jzjry36Cn6vIsM8q5xbMkczeWeSVDH/2VBQO5nzvLapapJv8AMlIMwzz8u1flx22q55q3p0lwzabFcK8dxCzy/ezuXlW578Mv5GsuOP7fd2sL3ISOBmiU5xkbHjwx+qt+dW9UfUoISJDG1zbQPKCmQvIfgfisf60COwsNVsbqeWxt5cz2pWOWPYy7DtyOo549K0q4zT8xePiVwY7ywEnH96NiPzxIPyrs60i7iCiiiqA5fXF+0S6XbBiA14jkAZyqhmP6gVUkt5jqV+qXcapeKyoe6ttVVXr1yJDVvUpB/bujxgAswmkxz2UD/wBmrnJI5rqTT7iZYmJvfNTJwVxK/J/ArWFi7ltLq4uLue0MW+N7YsJSR8qGRv8A2XH0x3qa1a0bz52tn5ljkVMnCplQT15+bdWXKlzEbqC1SQ3C2os3k2hlkkEeSR+VbOnJDrEt8rx/6LLbx25T2+cZyOnDUguXYoBL4uuLnacQ2qxB8fxO25v0RfzrYJ5/r61zulXF39u1ARJHPAswhLPLtdtqKpPAPp7VsiW42MTCu8D5E39fxIFAifbyTtycdcdKr3F7Fa/LIyhmztQcs30Heq7f2vPxiytlBHJLSt+HyipWs7db0X+0tcrF5e8HHGc/dHHWmtRhE17cTiSWNYIBk7AwZpM9j6Cq+stJJFDZRrg3UwR2H9z7z/mqkfXFXIrpth3A+mCarrfQzatJZ7P38EKy7s8AOWVf/QTTsxXJr24MFlM4jBdV+XPRmxgfriqN1dQT6zb6YFk3wR/aTtT5cAMgGencGpNVlhMdnbTrIWuLhFTZ/eX95+X7s1VTyB4mmfzY2uGtx+7zzt+Xt9eKLDuYGoeFtS1DxBqEKzWi6Je3VvdXccuZZWMYQPFsGBsYKgJJPfrnjotKmmlMt4sKyrcPgyCQblVflXjAHbdx60kl81i2pTzIzIIhcjA4OEPH1+X9avWEYs9NtoMZKRBTn/d/wAoC5Kt1b+e8R2+ahyVbr9apLDAzNqdujxn5ldIwMS4JAb+oIpdWjgudOmSeF5QFYoiZBLbfan6b5Vrbf2dGfms4kiO4dRtGD+dKzFcePsyTR30Yz9q2Rbgexzsz69f/AB6iOExavM4X5LiMOT23LgfrkflVT7M/9h21uSsJjuIwhd8jasi7Vz68YqY6m+++cJuitlCqicl2xuP4cr+tOzHdFiNRaPfTOyCJmEjEDphADVLzjcXIt7Tcr3GJ53Yf6lMBVX6sRx9D7U5JPO0wvcLHGkxMs29sbU6/hxge340aNukjlvpkKyXb+btPVV6KD/wFVyPX6UtQ5iTUNDjnhiexkNneWmTbzqu7y+mVYZ+dGwNyk84ByGVWWHTNYkubltP1GzbT9QRTIsLOGjlUfK0kTgfMoPrhgCpYDcK2gwwCRkHpmsrWdLXVrNVE0sFzbuJba5i+/C46MM8dMjB4IJBBBoVxXNJkDYznGOpFAQZz3rG0XWpbmA2eoQiHWbZB9riQYUk/8tE9YmIOD25U4ZWxrrIWI+X8admK5i+Iif7Y8Ltkf8hVv/SS5rdYbsZ5xXOeIpf+J54WUAHGqt/6S3FdCXwoI5zRZgHlio7m4gtIJJ7iaOGKJS8kkjBQgHUn6fWo7m/isreW4unSKCFS8krnCoo6knsO/wCBrB+x3XimQTakbi20cHMenOBm5TrunzyAcLiPg4HzZ3FFEguWba2n8QXMV9qELxafE3mWdm67Wds5WaVSBjnBVP4fvN8+Nl2+xpztfIm63Y/6Sv8AdX/np+Hf2z3HOmp+UgjBPrUc+1o3RxnIweKWo7kFjLCiNbRZJtlVSGHVccN/n0qtJbvDpE0KbGlkdxuUdN74z+Gf0qtpEjQSNAwQTWf+juWbrH1jb8uPrn0qwJ5kkvoIVCttM0LHlW3dj/wIH86B3RNPBB9mh0wpmKRDHtB/hUcg/oD9abPHFfLJYBnWOPbvKcBh/d9u3So4JRfX9jfCRVVreT91n5vmKHP4YxT7RvsyXk84CbpWkb5s/KAAP0Ap2C6HxzWVss0YhjgSFhkEcHgHd+v6U65kee12RWvnJMpDb22jaeOevrWZAkN3rUGr/Z5VeS3ZFznCbW/ruP5VtLMB29DmizC5xmpabqt+mn3ukT2/2/TpJrWUXE7RI0JjK7dyqc8+W+CMZH0xf0rTBongqyhlB82ziW5neL5w8u7zJdvsWL9h14q6boWd3q0apIz7UuFx33LtGPf5Kkk/daNJBOQqx2212boMLigVy8lwP7QZAi7XiWRDxluSD/7LVe4eS21qzuAG8qdTA69cNjcp/RvzFQeZDa3ultJveSSNreNk+6TtDnP4R1b1O8hsdPuLy5QtFbL53HXC8miw7lqVJmhK27+RJgYwoPTt/n1qBNQ2MIbxFt5T0+b5G/3W7/SpluThfRuarXNvBqtu9rdxb4WPQMV9+oosxXL2MrynBpynaRxVKdL/AM/faSW/l45jlQ9fZh/9en28t2wP2m3jiOBzHKXz/wCOikBU8R25uvD90iJudEEqAddyEMP/AEGor02Unk+dExjW2Zyy/wAK5XHfvz+tWbqS/a3dIbaElsrueUqAPptrGs7dLnwrPeKW+03Fh5LHsgRWXaB9Sx59aAKclzLaaPdTQWm+RIFjkzwfMB+9+bN+VaFw009xcymUBMqnltzujbZnH0CyVmXd1cXr3XlRN5NxHHHhFBLOoduPw2miMLqFna3dqgjhkcIkUzcq4EoyfrvUUrDuaqQPZ3Hh2Rpw7wq1rLJGOHbZz/48tdko2jGSfc1wonlFvaGfaTFq7JkD+FnYL/6EK7iD/VLWkBMkooorQk5S6aN/F1mrhvMWxmYHPAG+MVzfn2ccF8old7ZbRpYpuSdqxRnOf+B+naupuGJ8SjIx/oBAJ+8TvHHP4f4iuZju4bKFGhjUSW9q0ZL8g/uYD909ug7/AHTWBQPJc/bbxJZXhjgvIvIHTlmKE/qv5VueF1jGnoEtpYpY1RZfMXndsVj/AOhY/CsG3vGlM0F0JFjW+kNuT94MHDAH2JB/Aium8NNJPZTzSszySS7iSO5Rf8/iaNQZD4baWa2upWLMHvpwOfSQj+lbCg+a3y4HuKyfBxJ0APtAJurjJTkZEz//AFq3zu5+Xqc8igViOItuwc/hxTJAQWzyffmpyzfL0GKQgcnj9KLgVPKYx/c5BzxWRpVvcjxFq1zNEyxyLBHC+OHCqT+HLGuiHckZHAwKxNHjkTWdcWSYuv2hGUNn5VMS8fTOadwRYvLVptRsJkZAlsZHbJGeV2ggf571j31utn4wstSKlVniFmW28BvmZc/iq81s5D+KH3ffjs1b/vpj/hUmqwXB024Nm/l3KpvRsZyQc7eex/rRqBjeJtyaPw8qnzY0CL/EWYAr+IzWnaXMd/bLPGrAN1DKcqRxg1W1eUXMGjyRBik95C2QO2C39M1eutNivJBKkssE6YxLFJtIHoR0P5UXYFe5u2t7+0hRCTMfToAVG7/x6mpEi61eTtKCWt4t0ec7QGk+bGO+T/3zUdxKLPVoPtW24fafLkxtKIWXrz7D8qnuWS3TVLqOciRUCnC58v5cj/0LNF2FmZ9tBcvpWlM4Pysst030Rmz+DbasG/R1tDaZjWaRpJOOTGAefx2j86uXF06apFGXCwi1llkBHQgrj/2aoYYl+0xQHPmKokYjsuVAPX/YH/fXtQgKN6puHvAvBkkjtMH+6CGf9HIrYWSPy5OSFRcn5cYwSP6Gsubbca3Zpbru2vNcAkgfMhCFefUnr71rtaYFsobPlgKT7Ag56/7OPx9qYWZN5iD5M/MFB+n+cGmAZUncRii1gNvAwb5jngDHOAFHfvjP41ZwvP8A9akFjmdZ037dbQXttIIdWhI+zTk4CMfvRsO6HGGX2zkMAQaJrP8Aac0aSIba9t2CXlm3342Kkg5/iQ4JVvzwwZV22i8x13QqrBgXlXb8wHIx36gcH3qlqunSiVdQ0y3tX1SEbVNwOCvVkyORuwPmGedpIbaBTuFjK8USiLWvDILfMupszcdB9luK6KWWOKNg7cRqGOew7H8a5q5vLPX73w7epP5ElrqTxtbsu5xcLBLuhbbkAhdzbuQRjGQwJjVJ/Et5NZIhOhWspiuWJ2fbJU2r5QPeMYbcOAW2ryBIKYDlhk8Ra7b3EhB0S1xcWqDDLeSFQVkPUGNdyleN27DcBfm6gujBZC7hV6EE9f8AHP60yC3CTpiJ0jWIp88mSPu4xzx07U5Akly8KshiV/MbDdD/AHf++sn8MUrhYfGwA2/0psrqhZju5wOBnNWcAk9vfj/GoZUIlSVRv2qykAjPOPf2pXAxpWRNbiZjsSeJkbeu3LL8y5z7b6jt7prS3sUY7Yo38mUEfeCggH8wv50/xTM0GjrdvEyLBKrD7pPIK56/7XrUl4LWWwnXy2jSGTzJOQfnIBHTPqDRcLEMkqPdWsluuBbSusypziMq3P8A31s/So5Yt+m69BJKIo/nCv0CK0S5PTsxY1NqStZpqUkEvzTy27MDj5VJVCPyH61fnYXF5e2Tu21rZc9wM7xnP4dPagCK4maytIFJ3Bp0jLDnO4/4nFWtvHyr07f56Vl3F3aLo1sQ4uVeQFJHbbyH+8focVdOlNdMj311LMEHMSnZHn3XOT+JPQUXYGMt2t14tiETTIggZemFlZSOmeuNxqz4hYf2HLB8zNdFbdMDli7bf5E1bvwV17RWClgfORsdhs/+xp7zy3PiBLaGXbFaqWuF2/eJUbO3Tljx7UXCwl7aGVrIxsii3uFfk44wR/XFP1q2N3ot/bpGXea3kjUAcklSKNf2poV05A2xqJMc84OauXh/0GZuABETk544NAzP0lLiTTbJrmIrKIY96n+E7RkVeCncy4xVTw3HJH4a0xJXaWX7LGXkbqTtGa0/94fpRdiE6R1GQ2w5wTUwJGNv6UuT3UD8KWoJFXazRjC4b8qx/DztJoGx8uY7ieM8ekjD+ldDj6H2rA8KfNYX/AAXUbrb3/5atjP60agc2rlZ5pbMTW6eVLcWyP8ALk+UnT8W/wDHTTLW6kNtA92h8996qNhAP7yFc/hu/Wrdvc+UbYzPI00Q8q3DDgqVQt/IfrVbTNRu7qPy9SRTNNeK0uenytBt2nPA9aBl7dbDwusoeSR1ubSSXB+4+6I/lgr+dd/Acwqa4OExyeGryaKLCTNayIjHP8EPr1xgdq76PmNfpVw3Ex9FFFaCMI+E9IEgkWCVXA2hhcy5x6fe6US+EtImGJYZnGMYa6lPHp96iikkMf8A8Ivpe7cYp927fu+1S53ev3qePDunjIUXKgnPF5KO2P71FFOwDYvDWmQRiKJLhEBJ2rdzAZJyf4vWpf7BsvW7/wDA2b/4qiiiwC/2HZ/3rwf9v03/AMVR/Ydn/evP/A6b/wCLooosAh0KzP8AFef+B03/AMVTF8O6eru6i6DyY3n7bN82P+BUUUWAX+wLHzDJm73kYLfbJs49PvUp0GzPG68/8DZv/iqKKAIj4Y0thCGjuCITmIG7mOw4xx83pxUw0O0XH7y99f8Aj+m/+KooosgI5fDemzDbKt1Jxj57yZuPxahvDenOsqstyVm4kH2yb5+Mc/NzwBRRRYBx8P2LtvY3bNt25N7NnHp96l/sCyLFs3e4jGfts3T/AL6ooosA1fDuno6uougwBwRezcZOT/F3qT+xLX/npe/+B03/AMVRRRYA/sS1P/LS9/8AA6b/AOKoGh2g/jvf/A6b/wCKoooAP7Etcf6y9/8AA6b/AOKpP7DtOP3l71z/AMf0/X676KKLAZt14D8O3t+l/cWMj3qIUS5+1SiVVKsuA4bPRjV2Dw1p1tDFBALmKGJAkccd5MqooGAAA3QDjFFFMCb+w7TP37z/AMDpv/iqX+xbX/npe/8AgfP/APF0UUgE/sO0/wCel7/4HTf/ABVH9iWn/PS9/wDA6b/4uiigCObw7p1zEYpjeSRn+Fr2Yj1/v0N4d08q4JvNrfeH22bBx7bvYUUUrIQP4d09wd32s565vpv/AIuj+wLEuz5u9zAAn7bNkjnA+97n86KKdhkS+FtKSNI1juAkYIRftc2FycnHzcZNWBodoP47zrn/AI/pv/iqKKLARv4d0+WSORxdM8Tbo2a9mJU9Mj5uOOKE8N6dFM8qC6WSTAdxezZbAwMndzxRRRZAOfw9YyxmOT7WyEYKm9mIP/j1K+gWUisrtdsGyCDezdD2+9RRRYBF8P2KIEU3YVRgAXs3A9PvU7+wrMdHvB/2/Tf/ABVFFFgA6FZnq95/4HTf/FUf2FZD+K8/8Dpv/i6KKAD+w7P+/ef+B03/AMXUUfhrTYQwiS4jDMWYJdyjJJyT96iigBP+EX0slSY7gleh+1y8f+PVGPCWjqEH2eX5MlP9KlO3OM87vYflRRRYB0vhbSZkKywzuvBw13KeRyD96tS1tYrO2W3gUrGhOAzljyc9TyetFFAix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55" descr="data:image/jpeg;base64,/9j/4AAQSkZJRgABAQAAAQABAAD/2wBDAAgGBgcGBQgHBwcJCQgKDBQNDAsLDBkSEw8UHRofHh0aHBwgJC4nICIsIxwcKDcpLDAxNDQ0Hyc5PTgyPC4zNDL/2wBDAQkJCQwLDBgNDRgyIRwhMjIyMjIyMjIyMjIyMjIyMjIyMjIyMjIyMjIyMjIyMjIyMjIyMjIyMjIyMjIyMjIyMjL/wAARCADWAZ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HJYgt92k3bTx+tKMbiccelMrG4DwxLZxk0F8E+3T2pvQd6FK8Gi7AerFeF5HYmmsfm6j8KU7c01sdaVwHhsLjOPw60zJznpUq7Qn3utNCjOO3rRcBD83H8RpAxx659qc4XotCqO9FwEEhDbtq8+1BYlt3Q+1DIepp6plaLsCPcec9/WjPsPypxQeYR7UojBxn0ouOwxmJAB5xTamWMFjzTHUbwB60rhZiDK89cUu9mOe/rTyvzFR9KzNR13StKYC8vI43b+D5nY/8BXJo5gsaBGT83NN2nHHNczN4ov7gPJpGjyXVsvKzys0Ct7DeoP4imPc3stjBd3/AIiis4j8rGzRcMxP3VLbieenHIx70BY6tZGGBnj3omvIoo98kiRD1dsCuLvbvS/KmdJr3UHjT50nvJIh+K/KtSD+ymiJsbCEKsLvM8lnJKfu42gbVL5BbjOT6c07sdjpbjW9Ntdv2i9t4tzbPnlA+YdVx6j0qsPFOkOk0iX0TLEAZNoZtuW2jp74rHd3t7CJII1BC7UEVk0YVRyOCkmMZPvzTLzUtXFtEGhWDzto8y38yR16ZDL9nIHccgde3WnzMNCfV9bsJ9S8Lzpcq0aas6lyCo/49LgDr9R+dbMfiPSZw6JeRblG7DHadvduew7nt3xXD+Jbq8W60ExXOpzTDUSVVoQhz9nnBwTEM9xyDxnI9Nt31Pz4TBdapKCwwGW3jV+Rw4ZA4GcjgZx0BobY9Dem1jTLaQxzahawy4yUllVGHGeQeRwR+dTpqNjOdqXlu7eglBNc1NqNyL9kv1t7WNSqvuIMaqeTy8S57jhj9OtZl5f6YNWK2+k2uoBsFpbOwWfYRziRlkGOemR64zzUisehIykDFPrh2GiveMkFu1qiqrM63kts6f7ynbx9M1cTElxEtj4jvIZHU7Ip0VlkwM/LuQZ+oNLlKR1lFccuseJIJpVFrY6nFG20NBL5Tqe4fJYD1GM8dcVetPF2nO6wX7tYXZODFOrrj23MoFLlA6OoZwzbUVtoPWpEZXQMjBlPQg5FIxxJH+NEdwZCLcxj75x7U5Yzt4djUx+ZKRfu4qpMi2pCUKj7zUixkn7zVO/+rNOx+7H0ppsdiuIOPvtSiPJwSRTyS2B3pCPXrRckPKUcbqTYuMhjSfdpR9KQXAooH3jSBFLdT0p69/pTVfa2TQgLUQxGBUlMjOUBFPrdbAFFFFMAooooAKKKKAKRPyAGm4znnnrQzEk5GMegNNyRnjmsHuAoA25yec9eBQp3LuXkZ5NG1yuASfQEZ9f60A4yFTZyMjgUAOCjYOvPf1o8v5c5pd2AM/dHAxSb/lxkgUMEP2hdu6m4UHjpSlgVHU/hSA9sUgY5+TkU3vSsrE9cUqqCPU02FrihM8ml43AjtxQSFX0PahM9196FqPYSM5d6bI56DrTN+1Wbd9T2rHl17zJng021e/nXqUIWJD6NIePyyfrSHuaF5qVnpiB726it155lcDP0/wDrVk/2/c6mF/svT5Gt1bJu7r93Ht7kKRlhj8K5i6tUutae41i9uNTljxmzsUzbW44PztISvIxnkHrwK0P+EhvBbXLWFhZvaW5+zhVkCRA5APzNt3deQq4OfvHpQOxoz3YktJDPfvcKylcQN5MQ67sN94jj+H8qpac81nIU0/RIEkkYBpCGXZnPzFm+dsnAztUeppFiaOwhjmkgad3YpbrAy71OAdi4OF/2tvf3q3FJctdQ3LjDx/KbeKT6/wCswDnkZ520AN1COS82w3qXe9QWlQSsVPbGE+VlOD94g9Mip7OO0to4kWFgEVmjNvlsEnHRdyrjBGd3btRdZupBM9yyyKdq28AI59H2lsj64pAzpdpbQPE4jkAxCwXd3w20Nkc9wO9ICqthYWUk7uQl0zGQRync7cD7wJf6ZxV4s2pK8jRC3EUeFBDDB9FJVD/3yakeVWvZJZ7K3uHRRveEI2z6szg/pWXFjM3nzakIQzOzFmxz0A+QDt696YidPNO26tt4ghQrI0swZR/eOQ5xx6evXsGR2+nSaaTMkckwbehRDL6c/cPv+fWi2voXs7qztJbaKH5uZUEpbPYqjZ6H9KtWhurO2M1zYRGMjank25XGfZd3H1AouNHOeJEuLpvDp1BBLaHU/kjG4ni3mxwEB7Gt6COCe+Z9WiV7iMbd3kkjP+95Y9PWud1zzjq3h6KaS8WMakxGIpeP3E+MDA/T3rp7SWfyntjbvNcSZZWlikA+pLAfzHWmNvzKkEU08MlvaFH2OJHWKXLA9u6Yzz0xVqCCK+aVo5MJ/Cksgfdx/vN+oqK2lutOe5llFnBLhdyC1KFv+B79vrVe1aynhL20lykx52wN8vJPTYG/yKV7EvQvG9iuCVvHW22hRiRG2uRxk7kGPzxSQQW1rY+TJb3AwfMjUbliXv8AKU3bRyfam28iS6c4ezknckuzXCK5jGc/Nv2nH4VNeTzeVbSAwrCqnaY5T5bDHRhjH/j1AzMkN/YvK9nctJsJXypULgfN0DJuYY/3frirk2o3RgWK50iWSCaMbZXUTxqxz1X7+PcqPcrQ1uty0bfa2g81fM322dpPcNtyD69afdPLLBHCs/ywv/roiUXgH5Xxu+vJFFwRXs4YNNZ44YZ7UMAR9j3EL/tGE529SeM1bXVb8FJ7RIdWtkJDGFwky+208Z/Kqqzbr5JbwrbZ+RbgSlUmPYd1/wDHs+1VrS7vdOmms4Le2ldgz7Yx5U+4dzGdoIzxkMM/WgDcsPE+n3swtnMtpc9re7TynYf7OeD+Fa+5g3XivPNSuLTXrXddwzWN7G+37VYRMJYQBnLKyrIF+YZIyK3tP1bUbCwje+SPU7VVG2+sdzEj1aMkt09C34UBa51WcxsaRfmjAqpZ39tfW4kt5hJGR1U8/iKsxH5W9qaFceyhsHOKY3GATTlbna3Whlzg9hSbE1fUaF3KaQilKkg7WOKG3LjIzT6EiAfMO3NBjO4gGgEDkk0BxvzmhIaLMHEKipKji5jGKkrZbAFFFFMAooooAKKKKAKII3ZUk/QelDc8qO9NGSetKBnp2rABW7qwJXvxSDg7etH8YYMR7dqQE9qAHEAHGCcimqCU2ktndnpS9ueKX5eDyR/WgBQvqwpSw2/Lz+FISQeduaNxHQLQJD9pbvQCq4pvmOewpuSFLEDikUPZfmyT9M9KoX+r2mmkie6j87b8kAbMjn0VR1P4VnXGtS3kTNYMiWwbbJeSH5AR2QfxE+/esVpbTTFguLC382/lkCyzT5ecBurfMPpgZ6HpQhl0CW/jiuddme2jk5WwjbAAzj5yM5yPXA+lR29zb6y13ZWd4DaQfdRImSFVGM5Ixu7/AMWPbFEOhR3qzXssYuDJMTGZJj93HO/ru5XoOMegrQjSbT4Tsj+9EcQocbvTG3p1PQEnB5oC5zFvoEeo3Mou7mTUJ40WdBPG3lJtAULHApGwYC8855xVqe1kvJIZreMrtwCsUgAiUYB2v07cqm1vWtBbieyie3tjEysCZmCr8sndTlgO+TksfbrVO4aONbZrbz3nYP5k6Ovyr1yXO3Yvpjb+PWmBpRX11IJrXYrRRru8xgd2z0EY+cDpySaj85LraPsaOkCkGDllYDu2PlQ/UU+GJYbdbi2uZ5JJE3BYE3b/APrnwQf94lsetZP9sWltY75fEVnpqCX94skgwTz8olc/M3A+4AABjHohGm9xlJJDbbYkiwkIbbHGf98fITn1FPjsxcWVvbxbwXbMojTKj3Bxt/SsKHVo9UxHY2+p69aK5l3QArBIwbqJpGSNsNgbVZjwcADIG5ZReKZNReKVtO06x2EpFbK1xtcknIkZU565G3057UWKuXDoWZCiSEQrwfNJYN/wFWC9/wC7VnUDJYWReExMgBLRSKFDj6j/AOv1pqeH1bH2zUdRumBzgz+WB+Ee2pY9A0gPvOn28jgYzKgc/m2aQXKtp4n0S5to5YtQtsSLv2B/mH1HJ9qnfxFpowFlkkz/AHIHf+Qqzb+RDfvZwwxRxrEsi7Bjklgf5VdAwDxigDhvE2v2r6j4bkxdhY9V3HNrKMj7NOOFK5/i7V0Q8SWGRvFynoXtJR/NRUOu/wDIw+FPQ6pIT/4B3VdG3MZq+W6uK5it4i0hQfNv4UHHMh2/zAqjDrcOo380Wly2vlwt5b3Iw3zdeBkZxnqPWtjUJfs2nTzbEZo03AP03Ypkui6XOpMmnWkm7ruiU/0qBlS+0nz5GmicKx+9tDKx9tyuv65qq2lfZLiCdGnKsMykKH29+qjcfzq4fD1hjFsbm12n5fs07IB/wEHH6VTvrPWrKymaw1ZpnH3Vu4A5Hbqu39evrQIqRCNbi5hjjbO/crxMfMA5zlVwx7csaCxliR3g/eQjDzqjCQ+zY+ZPxNUrm316zaOafR/tt1GCPt2kSpGXDHJ3xSSLtPI+6z5wSduQKjtNXinuWUazNZz7fNms76CRZWXoCsciq23cR8ygDtknNVYDWXUXEc17bWsO3nehbCt6HzD8ucjuCTWVfW9xfywyy+a69Zcr909vk/iPT5o9vSrmmyLeQyqs8iwNIdksbF0Y55AP3kb/AGGJ9MdqikFtHdfZpJJprZWVWCIGVc5P7xP4D/tBV60CK95beba7SiPFYjerlmLFiwPEm7dEeepboB2qTTreazspbpL68mkgiVN5QvOflGNxXiXp97ZznrxV1JZLSQzaevmwONi+Y/m9+fm+9j7x/iH0qa0Bhgmt7dwbdyGSVOAc9QMEL6kldp9qBkSx2N/HHfW979mu3GTdW6lUkb1ZfT2bngjsKmsfENxb3k9lrcMdlsIWO5Y7UlJ6d/lPTjd/KpW0uWaRvMiUYz8wl/i28E8YPbnrjIIIJrJScWVnDY3AjeBpPJmikzJAASeASSwz2z1xjgcgA7bbuXOc+4NOyFAUmuT06aWwYw6WrTWqsT9lkY7kXj5omb7yexrd0+/h1OAy28m8KxRgwwyMOoI9alhcvFB24pu45waQF0HQH60b3PUCmhMdjPKtzULcNyakz9OaQKCf4fzpiLUPEYwc1JTIv9WKfWy2AKKKKYBRRRQAUUUUAZ5OTk/pTh0wN1Rk4GTTse+KwAUkE52gelGePT1pB2BI9KXpznB9qOgC7QQSKeFIX0+lMzgUu7jAJx9KQFN9Rsk1UaabuL7XsEhhLDftOQCB3Hyt+R9KvoMDNYHiPQ/7XghuIJPs2p2h32V4q5aNsj5SM/MjcBl6HjoQCGad4iguNMvLi832NxYP5d9BId3kvgHhv4wwZSrDqGHRs07FI3Lu6hs4ZJ7mZIoUXLSO20L9a5trq88S5S3E1npZ63GSkkw/2e6p6t14qiLC98XajBeX9vJaaNbnfHaTHP2kn7rMvGABjhu9dNqdyLHSLq4IwkMLOuOgwCRjt2/DikM568vbG2tojbQt9kgkZUhLBIpApXLs3oGyAO59uQz7VZX1oxiiaO7QhmQ7ty9ArBuxIZcDG75ugzxlaFGXjtkuo5ok+wpZNE43CSZA+9W2Eqo2gOp6OsoIzirWh6TfWujST+ZIbmYKqpu/1crKizyH5tpYOZueuPlX5QAGFjXhdbUvClwgVlEasrMqs3JKr6YyeFy3qRUU2poNWt7VJ3mmZPm8lSTGeeAOVXjI9TtPI60yK4iWEv8AYkdUg2orPjh2xFEPl4yoyT+JzVwyWFlHdmO/tLCFU85psjYAwyXZjgDPOBn/AGhSAz9P1CGW6vbUxRXUjyM0VvEwbyx9352yOSe+SeDVPU57Oyt4jqd0ulwSRYjtIQ0t1cKAM/LtZmxzyMgDkjiphBq2qQovh55NA05GEsl/Pbjz7oD76iKVMqvP3z3XhSDk2dE0Kzttciv7W1fy5kZXmnLPNM4PyyOzEvt4bG5jwy4ximkFjK0R9S8SahPFd3U+j29rGsS6bHEsNx5LDguzbjhgvDRspBB53DI6DQfA2g6DJLLBYiW6cnzLq4/eyvk7jlm561Z8R6HJqMUV9p0ottYs8m2uQefUo3QMjd1P14IBEvhzXY9btJS0L295bOYby0c5aGUAHbnjcCG3A45B6KcqBgbCRCNVEaBR0XaMYqtaSm5nnlGDGrCNGA54HP6nFSXNwltGrbC7MwVVH1xUsUSQoFRAgyeAO5OTUisO2YGP0o57/pSt90kcn09apajfDT7OS4I37R8qqOWbOAoH1Kj8faktQ2C28uXULi4SXc+1YCO2VySR/wB94/CrpGAapaXbmzsIIXO6TZmRum5zgsfxOTV6hlIwddA/t3wse/8Aa0g/8krmuib7jVzeu/8AIf8ACXvqb/8ApHdV0jf6tq3j8JBTvbZbqxuLZm2LKhTI6jIxRb3KXMCTxuTEwPPf6fXOasViW9wmnavPp8rFBcv51udvBJX51+oYFv8AgQrG9yrGyVJ6nmopUZo3VSN38Jbsex/Oph0FGPalcLFazn+1WscxHz9HHTY3cfzqpqmgaRrcPk6pp1rdp1USxA4IGMhux57VY82G3ult/K2LJucEcAtnmpmfaHLsqhQSWPQY6/hTQjibnwy/hfTbhtJ1x7SyRzcTRajieNQPmdg7fMrcDHJUcnYSc1n2HiSK+kjOrk6PqM6qBDexNFBcKfulJGx975sK2Dwf3fWtizSXxnqQ1GZD/YVpL/oUT8i7kVuJ2APK907Y+fuAut4l09dU0wW6xJMZJAMOu5dp+8G9mXI59qsCk7Jp0V1d3Vmlk6RhPPEmY17jbwN3vwOeOazhqS2ug2sshBDMUeSEFoSRwXDKBs75xjucHsttoN5pEksegXksbQjM2l6jI1xFcZ5ysjfMmR8pYEqMH5CaksdXsIbieynmXSLxl3yaZOvBfnc0bHAlTALfKDhfvKp4CsM1ZbhHSfy73zRKmI8Z3yeuADyfdcHgZBrMljtluIZppoWjkb5yA33j0Ho7Z6DhuDjvU8rWlrHJDFp1u+IlnZInzu2tudQcdQGDL67uMVGII9Turi3MCSRyq0V4RjDowzE5PGcBQPXL/jSAUXMLXUG2CWy2S7A+75wPlxuU8FGyOmcZH+1tsRQyOP7W0X5JySLmxkfCO4PzZH8LdeR1x3rPt9PaGzkguZVa5vZ2iyPlDL827lVwH2KzHt5jMR1GL3hK4We+1NlV1huTFd24fg+WyBFYj/a8ot64ZcgHIoCxq6TrlrqRaLcYLtDtltJiFlQ9sj39RWqOcAjPFc54n8LQa9suYpBa6nCv+j3abg6Hr1BHHHf1NP0bXVe3mg1Z/sN7Yxl7oTOFUKBzKGOFK45z270IDXvp7fTrJ7q6mKRJ1O0sSTwqqoBLMSQABySQBk8Ulg089ust1bm2lbJMBcOYxn5QxXjdtxkDIBzhmHJpWMEurapFrF1E8MFujLZW0qkN8+MzurfdfaCqrwyq77uXKJrO43jYvH5VpyonQsRjCAU+mRnMYJGKfVrYQUUUUwCiiigAooooAzxk44wCf0zj+VOwC2Mjr1ozgcbSfTt+dG7YAACdvHP/AOusQEYf7WaaevPNOJy2DuGQeOx5Hek7UhiUufl60lIxCoWJAAHP+f8AOaAC4uEtrSaeZsRIhLnB4WuAisLzxayeKIGt7a6i/wCQfHMqlJY1bI88Yzgtu245j3E4PIbazJ4rvZEYsmh25/hOBeN6f9cwR1749K6gQ8YGMZ6Ad+xp3Cxi6J4lg1p54Ut57S8tmWO5tpkw8bHIGf73zKyhhlTtarmpiN9HvRJB58bQvmLdtMgwfl56E1X1zQl1Ly7m2m+y6laq32a5AzjP30Ycbo2wAVz7jBANJo2qDWLaZZYjb3UEjW91aMc+VJ074yrDlWwMqynAzwDOTubCGLxBcRtBDI9/tvYZc+XsyVt8MzHB2rMzAYG45GckV0Es8z2dm9xK/mQX7RSFjwc741PH++p+lZ19o1yI7DCGe4s32q/2ko8agMqvkd2TKkcgnrkZquLi5SOL+zbK6CyMqMbgKqKw/hHTLLtUKTxlV5NALUdea79mlOjWtrHc6hIivAF+TdH5W0OzHhcMPrt6VieFo9MfWprvxD51xf7vMs3uUVYF8ochY8fu7lAo3KSzALlTtLY6DTdLWwhmiFmJr6Vl8yd8LKhyOM9RwCy9OhBKkVU1vw+dV0ma5W3BnkeF54LVV3Fos7XUNxIU4ARwMjcrfwbBMDo7COfXSuo3m5bVjut7ZWK/Ln7zjuT79vqat3149rd6ZDFgLPKUc442BWz+u2qPhzXRqVr9jvdkN+kHmYjVljniwAJYtwzt5AYdUY4PVWY1/wARRaBpdxqzW/2qZZBbWcERHmXMjEAIvXq2eAOiFgGqoxcnZAdK0Ycghz1B4Irm9Y0m5e6TWdJmEOqwoEKyOFS5j6iKX06naw+6T6FgebRPGt5eW0d74503RtVu4xIukw2UMpjGD93c+5vukn7wBDYJUVp6Drmp61dXvh3xDbRWOq2vzyrA5EV5btna8Wfm25GG9Oh5O0ayo2WhKdzV8P6ymtNL58fk6jZN5NzbFt3lvlhvU/xK207W9iOCCB0Q5XNcNDbR2nxatYo2CRLoMqhB/CRNF/8AW/IV2zNwADyeMCudpFJg3fI47knpWdA9vq0yz7JdtrKwTPAZsfex+PH40Su2oSeVbyqIFcrK4PJI/hX+RNaCgKu1QBt6KO31qUADgcAUu481XnvLW2YCW4hiLcDe4GT+dQXmpwWLRq6XEhlztEMDyAfUqDRZC1KGun/iofCY/wCom/8A6R3NdK3+rNcPrusodY8NTLZXw2ak4UNEVLf6LcKMAn1PpW8viCAyJHLa6hGZGCDdZyYB/wB4Aj9a0TsrAae44qteWMF9EFmUjbyrocFTwcg9ugp0t5awSLFNcRRyNyqO4Ut9KnGD0xj86z0DUgtLpbqNygIKOUZTxtYcVarOuYZ0ukuLdl54kjYkK49fqKswXUVxCkkMgZG6H+n1oaKTEuYlmG11JAORt6j/AD/WuTRz43d4Ff8A4p63bypGDc6g4x0x/wAsMHP+3n+79/oPEEph0W4lRgrDbtJ/3hn+dYfguBYfBXh27jYqW0y381V/5ajywf8Avrd3+o9KuKuI62CNDAjbAvcAcYqhq11LZ3enKn+pmnMT491Yg5/3sV5tda5P4gs7nxBq/iS40Lwksxh05dOk8ue6Ksy+aW2l8H5vkxxjLfc3MXFxc+HNN07xBZ+IbnXvCMssbXbX8vmTW5LhVlRwu7CnhkxuHzDGSSvV9XdiVI9J1CxF5Dtila3uIzmKVeCjdeRn5l9RXOarcaTrOg3tt4ntI5GtSsdxGsZbczEbPLxydxKhQOckCuhj1GOOymur+RbQ26lpxI/yoo5yfbGK4S5gu/FOvR6mLZoEVGFmkylGXpmWUD5lfa2V6MqyccuTFz7aMoy/DXie68P2v/E4tml0lGMFvqG/zCiIu1VfauN2SqF1JRmDYb7uewRS32Qs8aTzy2uY4xhEKgOdvthDioyHazltH0yB7AQ+RztRGwgDBlxt2BR8xz2KhTXPwabqvhTdLZNeajpkmMwON06jB+eFvvMcMx2ncdp9V2tOjA1NSm3XYvr+2juLaQnyUZsuDveNcoOqMJdp6geapIxkjpdKQx39wk6K10kMayzpwrZLkKBnICg9/wC93rlbe3h1l7ae0gkNjDKwM1w7R+SwUqzeVgAFBuTnkYHTknrLaL+zrW7v7ydIA0hmdpJBtjjUALljxgKoJ+p9c0AaTEhPvY5+7kc//Xri5rRvHc39os4g060kD6U64zcSKyt5zZ6oGBCr0baWy3ykWxZXfithLdzT22gEfLYlNrXqf35ifmVSQMIOdv3/AL20dXHCUAAIyAFGFwB/n07UbAYnhfXZNVjuYLtBFqFlJ5NyqncpYfxKfQ+lbhJZssc8elY+uaTPldV0pvL1KBeACAlwg52P7eh7Va0jU49YtVnjUpIvyyxSLh4n7q3+f50XFY2of9UKkpkWfLGetPrVbCCiiimAUUUUAFFFFAFBgd2Oh5o3ZPHH4Um4k8k013Ctj+VYAOO5VOWyM8AUYbOKVCCoyCp/mKeHH+0TigCB5AmRjp/9b/Gue15pNVki0WFzGLpWMsgYjbGpXd07ncB+ee1XNU1BrNVDGMySyrFHHISodjz1APYZPA6de9VZ7+O2eVVjP2uSBN7ROrMpJ+VV492PI6c84oHsbVxNBptiJHAWGPaMImPbgdqrrqN1Im+LSrkpjh3liUH8mJ/MVgrfQS28i2zTKZkwpR973DZyWU53Mo5wQwHB+Xir01ssNqHl+yyWuAxjvGXZ5n4p1/4ET7Uh3NJ9SFvZNczwvHHGw3hSG2j1P/1qydQs4tWnttZ0aYf2jarwW3IlzH18qTvtycg87WOQGywNW1EQW6vLeWGa6hRjB9l2Suw/u7dqn9e9Yl7rMjajDa6XKyTTxA3d6LdSluS6jyy4PySEbgA4Zs7VHJzQO9zct75PF5hl01ZoYrWYid3ISQyKfng4J6Hqc7eON1OvNRjsdF87yDLsQSlEwonjIwQQeO54x2qsLGTwzbNf2GyYRLm6tIh/x/oo4Kr/AM9woADL9/GGxlWXf8q1kj/tK0cTWsiGfZFteOQNzuQ/3jn8cn1zTYkU7Oe2muLa8hMjxTQKV3gZwcL+nGR3IB7YrNurW4tpo9Xti7x2iM86cbnXGN+7cPmUKdynKuAP4gu193rUWm2ENxI7mCO4SDeir9x8BZFPTbng5OPckVM1womvFL3DRSOXQxvtIdD2A65A3A9xww4+YHdmb4ztLcR2FrewROkl8FtpQdskdw5JVUZV4Y8lT8ucfNIhGWwfEGtT3Phq0ub0o58O6lY6hM0Ywbi0bOyRVwFDHJG35f8AVk7V3BR3lvqaqyQzI6Icqsir8kjZ/hz0VgVwPY9hlqutaFbapbvJalbfUjG0iPMG2OjY3xyKSCYm4DJ2Jzw2GrSlPlkmyW7nDal4Qk1r4laR4stNSgksL6W2vI1MbLIQiIRgEd1VTkkY3HjjnptAvE134uatqFtKHj0rTF025YgrumMrOdgP8I2sCSevTI5rK0DwPo+oCZtO1fXtDuYMR3GnWmoFVgPI+UlSzKWDEMT13DCspVex0GDRPD0g0HRbURxBXmcxHeA2ed7Elix6c54ArsrYiMopJ3srIVinOQvxety2Ao0GYk47efDW1eCbVrER204S3lysswyG/wB1R79MmuV1XyT8ToG1GVXgbRp9kQ/d/wDLeLC/e+Yn8B7V1cdvHqenW/yzWtuyDNun7v5SMhTxkfhivPZRHHqCRytpum25mltxiQZCJHgdzxk/QH8Kt3tgdRigjkuJoDGyyEQSY3deD6iqE2sabpMJtrG3Ny0X/LtZ7WZT6badb32sXdp5otYbSRnwq3BY/KcYyPl9+/apswNaK1gtj+7ijQtwcIAT+VT7cgjGc1mpa6i4/wBI1ULx832eFVH/AI9uqxPbG4jRDcTRgd1YKWNJIDG8Qsf7Z8LfJ11RiM9f+PO4FdGBhRke3Ncd4gsFTVvDA+03R3aky7jMcr/otx0/KujisPJlEgvLokc7WlyCPxq3sGhdeNJFKuoYHqGGc1lT6JDLcwTwz3FqsTAmO3cIjdOoA5q3cW1xLJvhvpYW4xH5aMvHXtn9aq41uOQZubGaH18po2x9dxH6VFgJL2/uLFjNJa+Za8Zkjcbl+qnHFVreFZbtdV0x1khuABLEwKq4/vDgfN9f/r1D/wAJHJDfTW99p89uqE4uR/qmGePmYDt2q3b2djLIt/p8wRZDuc27KUl9eORn3607AUfEN3DN4evtjeYY2VWGCOd603wUP+KB8OLjJbS7YgHv+6X+lZ3imXTzaaj5qNaXKeWC6NtM67l5A/ix79Kk8K6gdN+GugXF0HnRbC1A8lACqlFwT838Pc/pVxVg3POk0201DR2+Geo3U1jf6TdtPBdhA6zIzMUcoOgKy8ruyMr15A1vENlbab4Y0n4YWMktxfXu13uWUAQxCTzXlI4B5VsJnovJzgN3ms+FvDXi9Ip9Ssre8wBsnRiGwM/LvUg7fmOV6d64vSvDXhyWWa40myS30DLQs0bmR9Tbcvy7mOfJyowoPzkf3fv+j9ZTjq33t5kKIsWuf8JxcaZrUNmV0oXAis7eZtrzyLud3k2nGE8rKrnH8fzNtjrqb2wkneG1Ysscbm6Z48Lvbfkqq8AfMw+ZhnnIO751juDcafHb2ENkluWYcW42hck8Iccf3iRyO3XIRJoknuLyKOVbuaNYo137GRSx2q3Xnq3+yCSM5Jbz5O7uy9ehakiji0t49u1d4YYxsQLhQqr+K49+flpJru2i1VLP/SA6gZdmBIVNu7GPwB9TjgjkJbXcEf2OAytmOMyPuRVAUMfmPJC528Z5xnGSGKvsWS9kmUMwndA7ZQF4RwRu54YjkfKMc/exUg5WMu90PUftbaxo6QC5glBubCTiG7AC8HnCuBt+fHcZDbFqayu4PHZs7tRLDo9pMsphkOHuJ0IO1sE/JG6+vzsv91cyWb64+16h/YGmyi3tYUP264ifDhjjbbqw5WRwzMSvzKP7rOrDntV8zw8yQWr2jWVxhpNLiiGFjQZYxL0BVEywbhvqQrMFqdvFrtnc3X2aBpJSWG4quAM/XHb2p0l9dRzOqadJKBn7kqAt7/N9KxLOaK+Se38/zNMQLsm8lRGw9PMGV6r2AHOOtOsIo3YLZyacbhMgSQyI0ijuoIQ8D6HrUjubdpqcN1dfZ2ilhn279kgB4+qkisXXidB1F/EEIaSHyhBcwIdrNz8jdgSM4p1xtsbqdPOk2OgVWkb91I2fu5OVyfQL+VJZ6rEjzRwW07xnhbaV92xgQWUjkqfmzt9BnjFArnSWN6t9Yw3Vu5aGZFkQkY4IzVnfKP4v0rj9Gmj0vVra0tn/AOJTqSNLbozf8e8g5ZB2wRk4zxtIrqgRtB579aeoycO5/i/SmvLIp4b9KYHG0gmmvwKE2JtF1DlFJ6kU6mR8xIf9kU+t0SFFFFAGc3UYNMzhsY61KFBHNMkA3jbWCGhXJP1xUbvHDG8ztsijUl2LYxxknmp2jxiub8SBtRkh0OHJF4Cbo44SBfvf99fdHuSe1K4GbbXN1e6pFrDKW89/I023JKhYw4LzN9cfgNo70uoKI7rUJriaGKRmXdFhijDHzM5z6KPooI6tTtVuZNP10XL7Ujt4PKizyFU/ez/ezjdjssZ/vVWjuIp7Y+cxQzM9006R5zHn5SF6BSV4/wBlV7tTGXJ44JbdL62R4oZSqz/NtxtP3WbsoHGNyqOmDmprqFVt5LfypIpWPMdsJBEvHCqVKE9ckj36cZydGv7a80+O5huLmK3cRxRK6L+5Zfu+7dW9R97tSavdzaLZzavBaxy3kYVWllfAICkZ+8v97suDz+CER+J7svJDZ2jRtqTsFhjlhChWGcOdysD3GRtPPDL3alsljqcb+ZA9/duY5FuWMc0mQN7Y4Vl6ZTO0hFwdw5b4f8NvD58t5qMJv/K2O8S48mNuSrR9cZU/MD268Gte407T5ZLOKeSZJLOQGJwuSkZ+5k9Cucc+wB9wYkETW7zzXMUnkyS+YphI/dy/3gegDZ+9gZHDDOTT5Y2025W90K6eWO4JkfSWbZHKxJ3mLI+SbjO0nbndlVLFhNbW9yun+VbTqGMvzI2AVf8AjY/7LAkn06jjFQbppNYLTo0Vsz7mjG1sSZ+Usudw/h+YZU8cZPFbsRavtHhu7G7t06XCMqiRN4hLd+2RnBx27CqlrDqUF9Zo9nEIUt1iNxE4yAuBsZP4u+Dnr27VB418Vjwfo9vfCxF35k6xCPzvL25VjndtP93071TvvH9vbyeGvslp9oi1yQIreaEaD5kU5UA5Yb8EZ4xiumODrSippaMlytoby2Mgt54JLiRIxl0AG5GOOQF79funH5dHWV5JDFbAvMUDeSHmztwRlRuPfB465wFb5vmq/wDaI7Ub5G2xk9dpx+Pp9TWFdFjbPDIZGWVmUqoGJDyXXjJBPGVXPPIBHTmbs7MpEmr6AJoFvtIjaO+sCcQpuiE8e3DQ7lG5VYY24JAZUBB2BRDbeLNHj0JruIjTIBiNmugA6zbc+X5anc8ncDqwwRuB3Vr2d3cyWqmGSN1ZgiqYt8invna2P5VkahplrNqh1KzXSba+dyz3M0Zkuo8DHylW46cr0YFg2cnKuOxz7Xt0fFdv4pg0rVL6yis2t2uZLXAXcUYSxwnEgQBWBONxz8u7rXQ6H4m0W/vpSfESSXU0YRraZPJKL/1ybDDrwW65FadjuhsX+03Et6G3BxBaCEHPJbGO+GrPOn+H/EeiCybSVkt4XLeTflkMWON4POOp9KdwubCTG3iENhpDJEpYEvtiXP8AePUnvztq5cfbzJEIZ4Y043bomb8AdwrziWxTwzYvJpvjiG1iT7kdxAtxHEjN93eTvxlkGWYj5jx0rpPDV34g1/TItSv3TTkmCvB5QSRJ4ioZZVbAKht33WAYAdMmmDR1Km9jRkklt5Jip8sBTGM+5y1R2t1eM5S5svKfGfMjk3I344BH4iqN5qqWl2jNf6e4x/qXbY+T15yaW38RW1xt2/aXIwxRYGZh/wCO4/H6YqQOf8Sa5pza14aKzsWTUWYgqQQv2a4XOPqa62LUUmszPaxS3ADbQqrjc3tux+ea5PxHqkL6z4e2WOoPJHqbEv8AZXDMBbzjaDt59cema6Ma1bpHvaK9iVf4pLSQYH/fPHrTYi3DPebG+0xQW+cCICQyc+4wo/Imq06aqjKwvbTk97dufp89U5/EFtdOEhuba2GciS7YqT06Jxxz3Iq7LDc3uyS31ZFUDBMcSsCe571KHYSe5vI3UG0+0J8u943AI7fdPGOvc1lapq2gaVps8d3dppButxWIfJM7KedidWJ46dSR61y9xf3Wrazqei6v4oTTmtWaH7JFHGHZTjY8j8nDqyEbNpG/aW3Ctnw54Z0TRS95bG1vJD/r71ZW8x8kkb1GdxOfvE++apseyMO/1TV/FVi2k2OiXWoQq3y3t0kdu4AwQQuTyR2byzg9OoF7wTr0Vvo2n6FPLKNUtbSKFtOu08qcuE+by2OFkGF3cZIUjd6Df0y4sLpLr7Ba31t58mJJHizlh3+bPp+tY+teGtP1y6ZdUvILiAuQUuo2QYPXBb7p4HMZjzxndRzCGSiHxJfXFtp8N3b6XEWXU5BnE7DKmBIx1w3LsOONh3BmA2ikcWyCzhkt2uG27QP3hQD+EZ+UYwMnoFAA6VPpcbaZpdnp+mbY7S3iEETS5lX5ePvBv04rMNwZNQMweQuw8ouqqwkYA4UDOOOTgMT/AHtopNhYm87zbqe+E1xG4TaiiNssSCAMNzjOeD1xknAWpY1tW0dmunUwfM0zMx2tycljxnpznjj0pbZ91rPAWkLTOo8sFWJ9dzD2xk9htxzVfxNZ2994cu7S8uVtIsBWlLrhGVl2nk4xkL155ob00NKUVKSjLZv8Crb+I/Dl3e27RTZlujthdoJESQr/AHWKhTyoz64XPIArcNusNjNFbyvamRWXzo8NIh5+bLA5xyf6VxtpqNrp+j6Zp/iTTreW3O2OC9AWa1f5PlYluVJBxkr6kHHTtLncbOZon2tsbbj5Svoecj/PtUU533NcRSVJ+7e3fuZr2tjbQjTtLSYyQoyRMW4VmyZHZjnLEk7n5OWI+8WrMmgkSGztXW2iQuxWSV8OpXLg7e5z8yhshdoZju6bNot6wtthS2QRsikkEBscNz83TOAOvJPHFURa2OI3uJ5FgWZpQFHAQcklx2LkNnpkLtBwM3c5upj3inTxbi7Fu+kpjy52jWOW2bdw8cZGVB/d+mCrMABtroz8l2JJ2uiBH5bNDHIme3GHI/HBPX2qGfTEnhuZrq7dVuF33UTIqbhzyzc7Bt/4FgevTIs0a3k/4Ry8FrdRqHmgxIFkaL/V4PzjlQVG4fKR/tLyAbElm0l1FBHFGokTLKmf3qH+KRCMA4z1X2DDNRt9gur9rRJnt7dF8pnDsHOOV+bOR0YD02sO4pWX5DC0ssbvGyxRogPlqAAx+bHG3PBznseao2t1a/armbMk8kLqsqSAKJlaNSrhhjbxtOO2CO9CAtC2a40e3sHKRRzu/k3sPylZ925WKnpuOcr68d63tB1GTUdPkiu1EWoWz+VdRj+8OjD/AGWA3D61y15cylbnTwXi3TrcRgKDs/iVl4+boZMHuki9MVsXQksNStNdwqx3MaW19tO4KOSj5/uhiePRge1FwR0ePrilkbCrmnbVPT6c0kygFfShAXov9Un+6KfTY/8AVr9BTq3RIUUUUAZ7MAODTMhm9xTGXKoeOwzTesmzoduf1rEZLPOkMZeR9qKNzFjgAd65SwlW7s7rUpjND/ab5RZvkkjgCgdP4c4b8WHPXNzxG32m4stGRvmvmJmB6CBcFx9CSq/8CNUp77T31m3nW5JtFi37gPkQKGIx0JyFLcZ4iX8VYYzWDJFHfzpCZLRnHy7N5klQY6ckjPlgjptRun8UGkzTT6bA+rbI7l7iMQoE8tEhD7lXBHHAx+C/UpqF1qNveRtEjrbadaveEbuMnIUfQAHPtv8Aaq0utKfD9xeXJETeRLfNhsNK21duCOwyuP8AtnwccABr0iXMlpYfaXZbp3N2ckIIUOZXDD7owFUEj+EYOOapeFfDttr02s32owSvo807+RFclhu45lP8QdcY3bsjscim32lSz6PY20TyQXWuOvneedv2WBV3Okaj7gAA9/xPHUWNlHqOk29nZfuNEjXyjtXm424Hy9tuep74oQjzyCbUPDmo3ckeoXWoadlrSO+uQyeQ28AQszfLsK/cfHlrIU+VFZ9/ocw8qOKee0t2jjjMSEptZSemV3EqmDhl7ccYrbksrea0a2ltYfs8iGJ0dQY2UjDAg9jxx7DNebafYS6J4iGjz3lzd2cZUQ3DsxLnaCsDHGPtCLlxgksqleVbbE2u4Hao+nyxwQzpOsxbZkn5lYE7MkE/xfdP+zVazlujKPILC2L/AL2McKpLc7OuD0yp/wBv2pkcv225keHy7uG8iby5JhkMuOxA+YbvvIcMD9MVHLdWzahDI8EsIjjSR3guG5AI2kj+NPu/N3pIGcv8a2x4QsucEX6nOen7uT/P41wk9jfaF4+0Xw9cFmtbLVUmsmfcT5cjx8ZOBj5ewxu317Rqen6H4ptv7P1BEukt5Vby/MaMo+D024PQt371FqOleHtV1qyvLyzMt9auDbzhJF2kHcuWX5SoIz8xwNx9TXt4XMYUaSpNXWv3szcLu5oawblbJXtm2lW3P6FcHI9D9DWffXl3HFbQ6RBYXUsvklw5LgJkncPmHygcDBPX8KXXtS0U2/2fU7SS8tP+Wskab0tsr8rv3VdpY+Zyo2nJHGW3+lW00tiy3UiWkO1oiV8yFsZGWC8rnP5jmvGlZvmNEXJdQ02K6WeW52zhgJYA8PBH+/hh37imy6nbWxaa3uoV3qZJXvZWEKp8vP8AcGAc4qvqEEOk3za/qDq2lWaK1sElI8htvzt6MT9e3Qmub1Sxu9djnE1/Np2jXC7I9PyZbu4ddxyVYN5I3bTtwxAHOw8VNgN7VfEY06C0Wxtre81W73SWS2lt5qypxhi25dilm+/93B96rzTSXmxfGOoXFs0//HvpGnXDpgHA+do/mZ8k8b9nscbjV8P+GIYbVIdMtV0i5to/nn4M9yTnLOcDKnLdem4AbeldTpml2Vxp01nPAj3HEd5nLM0mAeWPJ+9nnpmgDFPhYR3FrqPh/RNI0eeMHbM9oscyEqR/CGHTt1wea0LC1jnnSy8Qbpr/AMofekLRyj+Ihc4POSeOhHbNa+lRX0FoLW9bzWibbFMD/rY+MM3vzt+oNV9YsWvrAiJ/Luom823lJ4WQdvYHofagDYt7K0tIyltaQwr3EaBQfyqreQy/2rYXcKEq26GfJ4KEZUn6MBj/AHqhsNbtb1IY1k3XLLtdIwWVHH3gWxgfjj8aqa3NdzWflWljeNLDPFKrIUUSbHViBlh1wRjFFgF8R4Or+Fhjrqp/9JLitDVoJbo2VsikwyTj7QQ2B5a5OM+hbaDXM3evWus3/hZ4EkjmXVX3W8uFmUi1uOGTPHUfnVqDWJNW12PULaxvms7WKWESrsCzMzJ8y5Yblwucj+9RYaOrYJKrI8asncMMg1j6hpeg2yPdXFpDAApLSRr5f6rg/wBTVtr+K3tUuLlJ4VfjBQsVP+1tzj69PesKSFfEGure/aRJp1udsEUbFhMwySWx/dbbj6UWQGbcaFqmubFu4rG80rzVmt7LUVMjIAmPm+U/Nye/eqEumWfh/UozpeqXeh3bvgRX3mXFvcNwuc+ZuycqPmfaBn5d2WHoKnam7k49/wDPesuw0sn7Re6ssbXdyG3jG5YY+0Y9vX1OaaFdmDceKdRtLy2tPEFjBb7hy620lzBMdrHMcgX73yn5GXICOemCb8mrwxTCFTbizuHZR9kSXewXAxuTuOhx0qlc+Gl1m1lxJEdIdlkgs7gloX4+8e685IC8Vzb6Tc6Xd3d54Z2aLcXA2/ZX+eG8I3YERfCx4BO1W9gBGrMSaDO1lvNL/dWb3jx7P45HhJweed53DjPbvTZr8RTwSRwxPprQNG00mBsHqZN2dpxjCrznrxg5ulajaeILJ9KW1ubXVYAXZLg7vJkI2hkd924blcB13D5T6Vo6hYGW5tVS6mimTDOIF3SHjaQ79l6Z+UdM9eKVhDZ8y6lapaiBw215Uzyqhj7cf7IxgkHPTNLcWtprdle6NcEkx7RKkKt+7ydyZbJG/GGIyfvBj8rcxaw0aPLb6dIDqzWzfv5GDpZxncPOkJyCfvBVbOfmAAXewryLd2KwppDAaXguihi7s7ZdvMLBmySwOeSTuJJOEcsioTcHeLKz+DLu7stP03UdUW6sLIgmCO22NJgYAZg54A44A/ka6ufeto4hfEgRtjDqG7H6/lWU1xex2ckslwrxfM6NsVXiQfMcDOOQQFz91fvbj1gXUZJbOZ5pHkMqkqkbKEKDqS2MhcYy3/fIqYxSLq151Lcz2LdqdOWJXuVf5pGVM8nZ1Yuc7fTcc44A9BTZCl3dOkdoHd3WWM3HO0AkZbB4X+6OvXjjNJN++jlNvYwKJNkKq4JdQBkZXHHVcLxjO44ANY/iW9uIYbe0sPtF3fxb4/KDkOPlO9yV5VcN8zAbgGUKA0itVpNmSG+INZvLfUrmwtLd5Lu5h/c2sO5GVzuG5mXIw3QsWXCofLZmBCt8L6FbXPhB5rW4l/4SJcC5mlKrLDOn/LIDG1I/mKhAAu08ZB3Vv+FNAtNI07fHOuoXl4FknvmC5mwONuOFQA4VB8oH1JLNX025028m8Q6OrC5WPN5ZIhb7bGvoB/y2wMKf4sBTxgrXK72C5kacYZNP06eNDZucWz8HdCw4WBSRwEIC5bGSmAuZOdyFrV721EkpMZM0aJnc68g4bbjptI/755asBbmwuNTjvbHy5NO1iRYJwkhUwT7fkdcZA3YGNvJKphjVuaVLG81ACeJGsxEC9yAA7HKneBxgjBBAC5AUAGNqhjJo/ts90xhLNcNG8UMjp0XHHOOcbkPc583txWpbpaGCG32lIprcQSQseF25AHJ9dw/KsVtRuWuLx443ihtXW65IIj3Eg/huU7sc483HUZs6vJElsRI8kdyJAzkDLhGBw+Om5Qm7jvH3PFAGp4bv2bTzYXHmfa7FhbymVcGTA4cH+JW/vd+fQ1tuQF74FcpdXdta6tZ6lbzRtDJILC728YYn92T/AMCYAe0neunlIVA247f9rr1oQGnFzEh/2RT6ZF/qU/3RT63RIUUUUAZxAPakIAZnxliCBTXkAYAd6zNc1hNL0yW4IAkIYRjIyz7SQo98jiuewzJlD3Gp6rrG0b0xp9gTyBlhub/vr9EqrNpVmvlfZ2aC3ht1bYx++cAbcdvl4/7amrt5bfZ/D0ViFX7VbxIz4bAXd8ruT3wN9MuJku3lTaYIGYKPNTjIGXPvw35pRYY02l4sF3HMEklkWJZSAT5g3f6sf3Qec+z+1VLvT7bWQ+ny2wiDrHbiNBjbGCPM75/g2+4T3qeS3UalJcRYcvOI9hfOeOcZ9FL8+wqaGZ47TVXjjMbl/s8J4JDEKoKsO3zAe2DQF0ZMlre+KPE8i2TtbaVp8Zt47hFBGRwwTnHPT8K6y1tbnT7JbSG3tnjixEnlkplQO4/+v1Ncxpkdx4Ev0s55Gfw/cFRDIefssrHhHPueFbvwG+bG/ukmBjSXO4HjcPmHXjkDofanZpXA4Pxn4/bw2v2BbQNqcy+YziR2isombYsshEef9ZxtCnOOv3Qec1LWNU8N6PAfE8OhappmpkD/AEC4l+0S5/eecrMPmC9RtK4JTay8CjSNRsfBPiXxyPFNuEh1BvtUFuQspuITJKvC5I53AbWx1J6BiM3w5HH4D1lNW8UaLLZ2N/E40yQyNMNOG538kgjKlg2c4zyfV9vr0qEbJct/19DKUmtjuvD86pFb6Zc3LTpcZudKv2Xb9pjZTJtl4AWXb8zZA3jLY3biu/NZW1qn2qOKAqyCNW2KxijY9OOsfPY965n4e6MB8MNPsb23K/ag1wfmw2WfdG4ZW+UjCMGBypCnr0v6F4hNi8fhzWQYb0b/ACLny9kF2u47SpHyq5XOUHQqxA2ivLrR5ZyS6Gi1Vy2trMJ2cwRxM86hSoxI5BIwcfe24LA91zlcilaO2VkcvKoG5mAUsDubayjodyuAcnpuwMCpOL19LkklG6S3DPuGCzDYQfbqw+jH1rPuJUk0+a0aWUPJDMkp8osyMY0Zh79fXvWSuUTaLYXIsI40u3W/tgYbgvG2HXJIVsj5jjHPcVWmurfwnI8N5Bu8NzcIQhlNnMCcxBRyEbjaMfKx28AxrV+NVtrmGRZ4UWSYlXdtrSD5cryPXPU/iK5Iahb6zrZ8QXlh5+lOhtbaxkAYzs3yLOyHhgw3IpGQEJycNxaEbEUFzqWp2+oa7B/oTKHstOWYAQ4bhplyFkOcH+IKQAufvHZj0BbfUYNRkjE53EG3BzHHu/ijXoDnGTjvmsvw/C3hSYR6qHaDUHUQ3cj7zAxwBbyM3Psr8hj8p+baX6i1P2MeS7AIW/cZbk99v4cj6Z6UmFxtzE7qLiwwJY2+ZCcb9vVCf+Bfn7VTicQXy6pH8thNFi58w7BEyj5W57YyvHqv1ptzezadq0hgt2mW8jzsVgBHIvB3E9A2fwKdDzhtpazWdxLJebrqO8H+kHGUTGcZU9tvU9OPWlZhoSzz6heSW13pkTLHFlmaUEGdSOirn6EE+nHFWBBaam4Z3ukZfmaAu0RB9x39OtRrImh2JFwWe2V1CKqlzGvZT14HP04qWLW9Mvy8UV7BOpGColHy/qTRZhcUaOtpcy3GnLHBJLyytHlS3qOhB+lLLLeTK8Uc9lHd7uAGMvy/T5T/AJ61Go0yxcTiVtg6nz2f/wAd3H+VO065sZJSllaNH33C2MY/Mjn8KAOY1W2tLPxN4fmmurDz/wC0mMvkII/+XWfnBY85xXRWMEllDGVu9OGnY+RYoig/763EH8qzvEl3t1nw7GlnMwXU2IKbf3n+i3HA5/mO1dBNMi2XnPbuyEZMYTeR+A6/hmmBXa3u9QiKTSWyQsOfI/eE/wC6x6fkaT/hH9OhhjWFZLZIUwvlTMg/HB5/GoIZ9JuITbwxNCA24xqjwc/TirETadYKzRzLjqXaffj6kk0rMVytOdQuJ4BYKzWUDhpTJlTPjPCn0Bx2xxSXt02pWz2NlvhumkVJxIQjwIfvNjvwCAw7ke5E9vr1leTLb2sv2hyjFnjG5Fx2LDj8M1XktHtraa3QPLfXZxPcJw2MfeJ9uQB7UajJo4jcTrb2waGxtRsY4wZGAwFwew/w96Zquk22ppFZpFs8t93nxttMG3oEI5B5HTsTVGW/v/D9kbZbSS+24WAocbR/dYHJGBnnnP61qWRSz06CKSZJZnX7+cecx5Y/57e1AHMeIdCBisEtnhttVtJw9nfMqgqpOGEmWVjnnO1vmPXIJUwN4ivru7Hh2G3hg8WPgXUrJlI4gObiJiMOpPCr1BYFlwrKNfWL5rS2XSbe3F3rGpCRtj/NGoG3e78/dXcox1JwBtGWXl77QPsmlJoUkpOppL9qttYZsBiF2u0hyD9393t/u424wNtIDq7Dw/ZWlk6RXMk8JcyXc7u0slywAwrSNkkBcDr0UDtVSxC+VPLNPLJHJcm6iWOMrviGFRFzjbk7RjuM/wB41B4f119W01bG70kaTe28yebp8p4YMzbNvygFTjryMgjsaswKtle7vOaSRvJiceWSNwdyef8APSk9xlmSzChYYVWVP3iASNtWZsfMvpyc+uAhxU1rCPLigntI8zb48CIAOOdxx0VBjpkkgrVRIkntIJlmJjeWMIXBG5XKFjj/AL6H/AjUt94mttHudSnv5pDHGY0toUXLyyFSQqLxknH0AySQOQrMQzWLu30iRFSNrrUHOLe2Rgr3EvQs3oq5XnBC8AZYqK4bWNV1Lw0t5b6db/btVMC3Os6hHD5sdlCxbEcce7GV3M4DHkbmbduZh2vhXSZreS+1rUolXVNQkLMgO428YxthVvQfQZJJwOlcgmr/APCu/GHiEXdncXLanHCdLS3TiXYTGsIOOGXco4B4XpnAPZhIJzel7K6RMnoULnXtS8MabYXGneOYNblvBvs9LOmA+fufbxtbcmCWwuV+ZCvUEV6J4T8STeKtIi1CKziiJZopY3uNzRyDIKMNuQehwR90ivN7LS9Z+Gl2vii/0TS7mzum868WBVEumlmZdkJJ+7+8Xhc9CuQAGPd/DhJX0nUtTeN449X1KfULeOVSHETsNm7/AL5J4yCMYNdGKhDkcrbPR7fKxnBtsztb0HVNKupdT0+MvbXp/wBMtbKPPlXGV2TomeeRlhnkgE4DOw1/NsNe0uG7u4t0FwhjnjzgCVSuQw7tlf4uVC47mrPiLWrvnSNGCtrMyllYkbbaP/nq/p7LwWI9FYiv4f0WDw7cTWKb5VukFw8s2SZJhw7N3yfl6ADj04rzX3NSODzZ7Zv3KSj7E0M67MC4+YHIPrhiR/10PpUVxp0zbnmuFeWNVkQBv9euRhc+pyw/7a01Y3u4fszp5Q8+WNpCQDuGfTp8pkI/D2q0iiOO2eGQCVodmPvMrEnb9cEk4/2fyQxJdKs7tL7SociG5iWWKQ9VmQLh8+v+rP8AwFq1vDd/c6lo4/tGIR3iOyTJnp3X9CKzrW5ifUY71oXitobXzH3cGNh7emGkH/AauGU2XitARiG/g4I4zIh9PXa3/jtCQHWR/wCqT/dFPpkRzEh/2RT62WxIUUUUwMuRA+3oMcdK53VLSDVPEdjZ3CK0Nqn2xRzzJvAU/hhvzrpuCRn1rnFlgiutV1ZV8yVSLWJDwGaLcdo7AszN+VYFGZeXrTy6mMAIxy4I5aNGcbAewPlMP+B1PcECUfa445TIsG+UdQPm+XGOh2N+DVIZgz6lJJbsgYqZDjGyJGYNx3JxKf8AgVZ9j9nnTy5maKa4kRpJGH3PmKoB7blz/wACoCwDTC7ws7uLaa4YEb/n4+62foi5H+01altaIut2ljA5EVlC12y45kZiVU59vnOPWmWFpbzNaExN5FixaOQncNgHC/j8jc9609Jg3Xl/qDtn7RLhNvRY04Ufnn86AsS3EEN3bPBNFHNbuCkkci5WRSMbWB6jHrXN2b3XhTV7PR5Lh7nStQlZLBpWLSQSAbvLc/xLt5U+gIOCBu7MxqD7rjj1rM16LTrjS5LLUgXjmwqRIxWRmBypUjkMMAg+ooTewWKev6Dpev2arqMMnmWbMba5Rys1vIFPzRsDx0Bx0yoyOBXM6J4Bs9UsotQ1bVNW1a1P722tdRvGmjQAjazLxluxB45xz1rRS18btbNbzW+i3ttjBN1NLDLJH28wKjLu7nGFyT8oGKs/214ltpBDc+D3mKf8tbS+hMbDqSvmMjenVR0/PeNecVaLFyI3ryQWtlPMi5MKFgPXHNZ2s6bbS+F5ob2BboLb79g+ViwHDK3G1t3QjpxWbdeJ75poVufDOt2ttGwedo4opz6KuI3ZjnocLx9MkVtT8e6Zc2yAWmpPJJMPsVtJZSwrdybcohd49q557npmsXe9xoy9E1y7eK80vUIlnm0W4jtEvCcefxv5UfdICgE9CTnHUVr25DXK28zyBZCpOfm3tvCL3/6Y47cN7UujaUumW81tfGN5bh3mvhCWCedJulkC99q8gD+tSazqEmneHJNQSJJtRSWOG2UDb5sm4KqnkY/eOwzx96kBQS0uPFusajpurXDLpOlXEkf2dGYNcynawD7cfIsbhdvRizEjgVuaGsWoSG8bLsuY4I2QfuU2/kSwHPT09jlx6FN9gg0ywuHltYf3mozRfumvJn+Zz3xu3McKeN4AIwK6eGwtpzb3NsZLZ1UIQB/Dn7rKePx6jsaGwIYLAlbuwu0huLCVcrHIu5ijD5kbsy+/XDYxXMRi8jvYvBt3dF3FuJ7fUCcyyW6/Lhj2mXgbhwevBJC9S09tdZ026ia3nZtyru4O05Dqwx7c8EHHqM50+iWVvZqmo3Ev2gy+cmoRr5bxy/dVi2cA/wAIyNhyQRhiCXFYvWGnyNZS6bcy/akRQEkf77IeBvPcj169KksLciyks7hjOEAUO5yZIz03ep7Gs6G5uIWi065uiZ5GJs7zCqt2uM7Hx8okwCSBgMMsn8SpoLB/aKRXa77S6UFenb+6R/Euc/Nx60BZip5mn3kVizPLBLuaF2OWUZ+6akultZGjWaBWV22cop5/z7VJNNNHDGs1m9yz53+SVAXt0Zh/WmQ6bbQDzLLS7e1n/wBqML+OB3ouFiNLa5F8sax20Vr1CIpYuB3/AIQv60osTLcTOb25KDJ8pCqhAAO4AJ/OnzvBNsie5knnQ/OtrnP6Hj65qGS1sLDMyJbh5OrXM+M/UnNFwszB1rUIE1Xw7bL9pYLqjMzM2c5tZxjlvetyK3jvrZpoLq8iBIzmTdjPs2a5XW7y1Oo+HXDaQIk1Is8omBx/o84+b2/+tXSWktldoYW/suRGbkQ3Ibn6baLodmXJba5Wyi8mZHkQhXaZPv8A5YwffH4VC8VrCIZLmzhW5k6+WoYA/UjNTC1sbAptNxFDH/dYtGB6Hkhf0qco131a1urRuhx90fqKLisQXl0LWGJoogzyP5aDoM+9SW9otksskrtLMw3SyE43c8fgOwpkSxWMois9IkjDNuZ41jRf94/Nz+VOudPN7P8A6ZKPsyt8sScBx1+Zv6cUXCzItKsCkst1cfPPPguM5CD+FF+g/XNc1ruoz6C8WtTSLPcXMn2a3svupuYMy4bHynCsWbuOmSADuXmpR207T3kksMG/yooUiZ5Lh8ZyI0DM3AY/L2BY8dKlrYxXOsDVNVhxfSpstbJW3/ZYSTknBxvbjew+XCqo3bdzAWZc03Tns7W6uy8dzqkyhpZ5AVXIztQd1Rc4VRnGTySzMZW0dG0vybxzLKW3GboRJj7y/wB3HYDt3qK3tLfQFM15c+Z83lwAK2IlP8KjJz0+p4HoKt/ZBqduHukkhtySXt94+cdRvI/ln65oCzOOubW61CNtVsZTJr2jo0lrN5aolyjctE654Dbduc8fKf7wLtO12PVvC1j4hjlk3XEc0gUf3ElyUJ/2Qu3866DWbKQ30V1p0LC4th+9bO1JIjy0ffJ47dPXnBx9OgsrLxR9gQ7tH1KN7m1U5CxzsB5kXJAG5fnVRz/rSeBTWoyJrsafFIDB9pNrFIUjZ9pbyx0B7f6k/wDfXUc1meDLX+1teh8Q6rOL+81CBpoHIYLAuV4RGJC8Fcd8Lyc11MmZoJZnw10/yZGQo+Vjt+hKsP51z1tfQ+DGittYuo4fDwbztHvIiWaP5stDIT/102qoH3Ub+7QmM7aEMmpXlsfuqFlGO27gj81b/vqo9X0DT9f0+SxvreOWJxuXcgbYxBG5fRsHr1rnH8fWN59lvNNttTvBGdkps7CWaFgTg/vFXBK9ePcda0X1/X7hxHa+DblGbo95eQIgH+1sZz+Sn8skVCTi01oybX0MTw94A8IieZzoUBu7OTyWLvJLEcr12OxHIbpjg/TNdD4i1i40yK2hskSXUb2QRWwkbCBsbiW4+6ArN3PHAJwtUmt/GV1c/ao7PQNOnxt3PJNcsRzjkeWBjJ/vZ3fnNo1o9pqzXWvyQtq7qY4JUQrAIjj5YQc7c4yxPzEnrgAB1KrnK8m2HKlsWNE0GPRYZUeZrm+nl8+8uZOszkAcDJ2qAFAXngDJJyS7xDbXEmkfabOfyLu3kDpJjPX5SD+DfoK3fLXuP8/1pSq46D6YrO7YHIXdol3JZahZnZNdhXw/3cbQ3I/BR9M1AkcFlC0Jg85kWZHDt1VclTn1whP1Y1fh0tI7WK3aPz3065YxL32NygP0O3/vmqjCzjSS9nLSNMsglic7vk2j5uO5Xy/zouOw69mmsbm8eYpIsNptkG3Iddpb2/uSf99+1E5e30TzbjL3Ok3iMsjHJYHaW/8AHZGFM090W2vUljlnjhSSKVj95o+zfpJ+dXbaGW6sJtBv4t5limje4GRuYhSPr8r9f9mgLHbQjEKD/ZFPqppjmTSrN2+80KE/98irdbLYkKKKKYGPdXMdrbyzSHCIhYn0wM1yFjE1x4N0q5mZoULnUJh0JyWYrz/vfpWt4xdv+EYu0jyHuAtupH/TRgmfw3Gs/UVuGvRaQiM2sEUHmDd/CTJu4+gWsUMW6vZ01RHljaMOwLBycY+UdPoJPyol090njkHmtNEZIoo2IO+MIoycDk5QHt96o9SSeWG01G5mXezpNsXOSoibO5fqzfpTIbyQefMkjG82Or4bCn5Svtzui/8AHqLIYt881lazWETo8N/5a27xP8zbpSrYJwCdhQj+tdBZS2thZWtlLOqyLGsWyRxvZtvJwOv4VT1S1tbnUtK05o1eBPMn2I3HyKEH/oY/IVp2WmWNmXeC0hidhyUjAJosFyrc31/JcPb2VmE2vg3FyRsA9lB3H9Kt2dqlrCpkbz5F3HzXHOSxPHoOcfSnA8+hPapiqm3Y7cnHIoFcA454HH3c84qG7uBbWkk6Rs7YOEjH3m7cf196ft8sSMxKhffpWbp0suobNTkLpCwZLaItjKZ++3+9gfh69aYXFtk8iz+wm5U3U4aVsk4JLHft9vmwPT5etcz4+t7z+xHubSNFttJEV9FIOMtE25gPcx7hjH49q6TTLUYk1K6Upc3S42P/AMsox0X9DnHU/lUH2mVPDlvdlXka7dDhwcqJW7H2DdPTNAXYxdQ+0WFvNGgjnuFErIikj94ygNkei+v41iQatb3XjPUryZke30hGis0UZ8+ZuJXXPBK8R5HI3SA9ax7TUZ/D3gS9u1InuNB2WLQhtpYQSthj94qGQhumMEexO/b+HxjSNDaZyNPthczXajDyTtwXOcncX3Oc5yQM0Bc6DT7W7sbeKOFEmDks6u2xtzHJI9RSXhS4vWuLWYm8tQyPEeEbI/iHX6due4pXvLnTbbMqSXZ6uyRnPtkYPb6VWvnh1HVLB7cjO1mWVCCTGMZQMD3JHfsc0gJtNU38f9qXsDRSSbdsUi8xKM457H5s/jU8epIt59hv+JJAdjgECYc9P9rHbr371Wijk1aw3JI1neWsjIVQ7kB6lSO6t19emDVv7PLcWw83ykuAu4MPmEb8jd9ecflQBm67pFt/Y1zEEuTbyzrP+6fEkDLhleMYPKsqseucHIbpVPTdTvJrhY3lg/tAQ7lILfZ7uEN/rY+cj7wDD5tvf5drN0FgZZbCSO4ZGliZonccB8EkHH0P61lvo1vdwTWqk28ltMZreeM/vIGI3blzn+9jHIK/KQQcUwNe41G4t44yun3MzH7yxun7v2bLD9M1mLrE32poXjS5nPC2tplio5/1hJKj07e2azbG+vPEUtzpFzLHbtYlUnktCR9oBztePOdqELjH95XXPy5PRWVhZ6cfKtrdI485JVdu7jGT1yfepaAbHb3EtsqXjJa85SO0P8z6/hVi2tbWNfkiG/8AvsgyfqcVNM5DptwOO9Ko2SbdwPfrQBheIUWPWPCwT92raowIXj/l1uK3JIoNv7yND9VzWN4m/wCQz4X9tVb/ANJLmt6Y7VHQemTRYdzOjs0ictbzyxEcLGf9Xn6Cqkt5c2AdbvT2RWOTc2a7lx6kD5h+RrUYmNlGcjg9akmKlCDjd29aLCuZVpq91IkO60NysnzC5tWXyyv975mz6cc1Drt48UE7XTi2sVG15FOZXyQAEHck4AXktkYHIqG+tE0QT61ZyJbCJTNcQuQsLAcknj5Tgfe+vBNQaPv14W/iG/AU7d1rZkn/AEUYIJb/AKakfeP8I+QdWZmkBBobXc2tXF9dxE6iylfKdlCWMBJKRDqPMYBWfk5I64VBW9JLZ6DDK7PLJLLKSARmSRj0Udzxx64HtTtFtxFbK8ShXlHmtzn5m+Y9frTYle5uriZ9hjhfy4BjlMDBbPqSSKAFNv8A2jamO7RN7KQABu8tSMDGc8j1rOje51LfHqAe3htJfmkBwZtvOef4CMdavrYzz33n3E/l2sJ3JDEcBiOjMf5D279KyrmT+0EgvXhH2b7UMRnkSKThXI6feOfp3osBtreveWiS6b5TRFsb3JwAD2x1/A1yviGIWuiajax7xfWrf2jYuwAZpskhM/7R+UgclXYd66iXVf8ASEtkjeWYgmQryEHH3vT8axNa0+RDHrLzNcy2MvmpHtXAj5DBR/e5BznqooQD9N1qG+0/TtQjdVt7m3Fx+6VvlYMNw7Y+83Xmub8Q3N3rPizTNDtrZRHp87X5WNzysaboyR7SNEMDnn0zVsJPbeK9W8P5WCwubee/tnEmQvm7BIvI6iXe/XjzFHoKzvCk2oah4zvteuYjNp91N9k02fdwq4bzgq5/vwoMn0461WgHoHmR2kj3LukUcgUMPSTO1cH8ce5xTdMQ2l3PY4ZodxlhPYBiSyZ9j/46RUUEMd5FqNhd5eJZmjLMcnawVx+W7A+lFvbzz2UlhNLJFPDJsScfxbQCr/4/j0pBc2FcEsRtx2wKYyxyoUaNWx82WGefX/69UtMvXvlmS4QxXMUrRyx+45yPYjkfWrsKYYlh/D+dILmXJ9vsJmaBBeWzOzmMttljzzgEnBHtx9at/wBpWywxPcSC1aUfKk7BSD6fpU0m3J7DoPalWKKeEpJGrrnowyKAuc5q19JZ6uZLMqWvbNo4tzfKZlYbcDOT9/n6UyTTUM0UMj/u1uFZniPRtxYIeO+I+PSrGo6bYaZNp99a2scLx3SL+7XYG3/Jzjry36Cn6vIsM8q5xbMkczeWeSVDH/2VBQO5nzvLapapJv8AMlIMwzz8u1flx22q55q3p0lwzabFcK8dxCzy/ezuXlW578Mv5GsuOP7fd2sL3ISOBmiU5xkbHjwx+qt+dW9UfUoISJDG1zbQPKCmQvIfgfisf60COwsNVsbqeWxt5cz2pWOWPYy7DtyOo549K0q4zT8xePiVwY7ywEnH96NiPzxIPyrs60i7iCiiiqA5fXF+0S6XbBiA14jkAZyqhmP6gVUkt5jqV+qXcapeKyoe6ttVVXr1yJDVvUpB/bujxgAswmkxz2UD/wBmrnJI5rqTT7iZYmJvfNTJwVxK/J/ArWFi7ltLq4uLue0MW+N7YsJSR8qGRv8A2XH0x3qa1a0bz52tn5ljkVMnCplQT15+bdWXKlzEbqC1SQ3C2os3k2hlkkEeSR+VbOnJDrEt8rx/6LLbx25T2+cZyOnDUguXYoBL4uuLnacQ2qxB8fxO25v0RfzrYJ5/r61zulXF39u1ARJHPAswhLPLtdtqKpPAPp7VsiW42MTCu8D5E39fxIFAifbyTtycdcdKr3F7Fa/LIyhmztQcs30Heq7f2vPxiytlBHJLSt+HyipWs7db0X+0tcrF5e8HHGc/dHHWmtRhE17cTiSWNYIBk7AwZpM9j6Cq+stJJFDZRrg3UwR2H9z7z/mqkfXFXIrpth3A+mCarrfQzatJZ7P38EKy7s8AOWVf/QTTsxXJr24MFlM4jBdV+XPRmxgfriqN1dQT6zb6YFk3wR/aTtT5cAMgGencGpNVlhMdnbTrIWuLhFTZ/eX95+X7s1VTyB4mmfzY2uGtx+7zzt+Xt9eKLDuYGoeFtS1DxBqEKzWi6Je3VvdXccuZZWMYQPFsGBsYKgJJPfrnjotKmmlMt4sKyrcPgyCQblVflXjAHbdx60kl81i2pTzIzIIhcjA4OEPH1+X9avWEYs9NtoMZKRBTn/d/wAoC5Kt1b+e8R2+ahyVbr9apLDAzNqdujxn5ldIwMS4JAb+oIpdWjgudOmSeF5QFYoiZBLbfan6b5Vrbf2dGfms4kiO4dRtGD+dKzFcePsyTR30Yz9q2Rbgexzsz69f/AB6iOExavM4X5LiMOT23LgfrkflVT7M/9h21uSsJjuIwhd8jasi7Vz68YqY6m+++cJuitlCqicl2xuP4cr+tOzHdFiNRaPfTOyCJmEjEDphADVLzjcXIt7Tcr3GJ53Yf6lMBVX6sRx9D7U5JPO0wvcLHGkxMs29sbU6/hxge340aNukjlvpkKyXb+btPVV6KD/wFVyPX6UtQ5iTUNDjnhiexkNneWmTbzqu7y+mVYZ+dGwNyk84ByGVWWHTNYkubltP1GzbT9QRTIsLOGjlUfK0kTgfMoPrhgCpYDcK2gwwCRkHpmsrWdLXVrNVE0sFzbuJba5i+/C46MM8dMjB4IJBBBoVxXNJkDYznGOpFAQZz3rG0XWpbmA2eoQiHWbZB9riQYUk/8tE9YmIOD25U4ZWxrrIWI+X8admK5i+Iif7Y8Ltkf8hVv/SS5rdYbsZ5xXOeIpf+J54WUAHGqt/6S3FdCXwoI5zRZgHlio7m4gtIJJ7iaOGKJS8kkjBQgHUn6fWo7m/isreW4unSKCFS8krnCoo6knsO/wCBrB+x3XimQTakbi20cHMenOBm5TrunzyAcLiPg4HzZ3FFEguWba2n8QXMV9qELxafE3mWdm67Wds5WaVSBjnBVP4fvN8+Nl2+xpztfIm63Y/6Sv8AdX/np+Hf2z3HOmp+UgjBPrUc+1o3RxnIweKWo7kFjLCiNbRZJtlVSGHVccN/n0qtJbvDpE0KbGlkdxuUdN74z+Gf0qtpEjQSNAwQTWf+juWbrH1jb8uPrn0qwJ5kkvoIVCttM0LHlW3dj/wIH86B3RNPBB9mh0wpmKRDHtB/hUcg/oD9abPHFfLJYBnWOPbvKcBh/d9u3So4JRfX9jfCRVVreT91n5vmKHP4YxT7RvsyXk84CbpWkb5s/KAAP0Ap2C6HxzWVss0YhjgSFhkEcHgHd+v6U65kee12RWvnJMpDb22jaeOevrWZAkN3rUGr/Z5VeS3ZFznCbW/ruP5VtLMB29DmizC5xmpabqt+mn3ukT2/2/TpJrWUXE7RI0JjK7dyqc8+W+CMZH0xf0rTBongqyhlB82ziW5neL5w8u7zJdvsWL9h14q6boWd3q0apIz7UuFx33LtGPf5Kkk/daNJBOQqx2212boMLigVy8lwP7QZAi7XiWRDxluSD/7LVe4eS21qzuAG8qdTA69cNjcp/RvzFQeZDa3ultJveSSNreNk+6TtDnP4R1b1O8hsdPuLy5QtFbL53HXC8miw7lqVJmhK27+RJgYwoPTt/n1qBNQ2MIbxFt5T0+b5G/3W7/SpluThfRuarXNvBqtu9rdxb4WPQMV9+oosxXL2MrynBpynaRxVKdL/AM/faSW/l45jlQ9fZh/9en28t2wP2m3jiOBzHKXz/wCOikBU8R25uvD90iJudEEqAddyEMP/AEGor02Unk+dExjW2Zyy/wAK5XHfvz+tWbqS/a3dIbaElsrueUqAPptrGs7dLnwrPeKW+03Fh5LHsgRWXaB9Sx59aAKclzLaaPdTQWm+RIFjkzwfMB+9+bN+VaFw009xcymUBMqnltzujbZnH0CyVmXd1cXr3XlRN5NxHHHhFBLOoduPw2miMLqFna3dqgjhkcIkUzcq4EoyfrvUUrDuaqQPZ3Hh2Rpw7wq1rLJGOHbZz/48tdko2jGSfc1wonlFvaGfaTFq7JkD+FnYL/6EK7iD/VLWkBMkooorQk5S6aN/F1mrhvMWxmYHPAG+MVzfn2ccF8old7ZbRpYpuSdqxRnOf+B+naupuGJ8SjIx/oBAJ+8TvHHP4f4iuZju4bKFGhjUSW9q0ZL8g/uYD909ug7/AHTWBQPJc/bbxJZXhjgvIvIHTlmKE/qv5VueF1jGnoEtpYpY1RZfMXndsVj/AOhY/CsG3vGlM0F0JFjW+kNuT94MHDAH2JB/Aium8NNJPZTzSszySS7iSO5Rf8/iaNQZD4baWa2upWLMHvpwOfSQj+lbCg+a3y4HuKyfBxJ0APtAJurjJTkZEz//AFq3zu5+Xqc8igViOItuwc/hxTJAQWzyffmpyzfL0GKQgcnj9KLgVPKYx/c5BzxWRpVvcjxFq1zNEyxyLBHC+OHCqT+HLGuiHckZHAwKxNHjkTWdcWSYuv2hGUNn5VMS8fTOadwRYvLVptRsJkZAlsZHbJGeV2ggf571j31utn4wstSKlVniFmW28BvmZc/iq81s5D+KH3ffjs1b/vpj/hUmqwXB024Nm/l3KpvRsZyQc7eex/rRqBjeJtyaPw8qnzY0CL/EWYAr+IzWnaXMd/bLPGrAN1DKcqRxg1W1eUXMGjyRBik95C2QO2C39M1eutNivJBKkssE6YxLFJtIHoR0P5UXYFe5u2t7+0hRCTMfToAVG7/x6mpEi61eTtKCWt4t0ec7QGk+bGO+T/3zUdxKLPVoPtW24fafLkxtKIWXrz7D8qnuWS3TVLqOciRUCnC58v5cj/0LNF2FmZ9tBcvpWlM4Pysst030Rmz+DbasG/R1tDaZjWaRpJOOTGAefx2j86uXF06apFGXCwi1llkBHQgrj/2aoYYl+0xQHPmKokYjsuVAPX/YH/fXtQgKN6puHvAvBkkjtMH+6CGf9HIrYWSPy5OSFRcn5cYwSP6Gsubbca3Zpbru2vNcAkgfMhCFefUnr71rtaYFsobPlgKT7Ag56/7OPx9qYWZN5iD5M/MFB+n+cGmAZUncRii1gNvAwb5jngDHOAFHfvjP41ZwvP8A9akFjmdZ037dbQXttIIdWhI+zTk4CMfvRsO6HGGX2zkMAQaJrP8Aac0aSIba9t2CXlm3342Kkg5/iQ4JVvzwwZV22i8x13QqrBgXlXb8wHIx36gcH3qlqunSiVdQ0y3tX1SEbVNwOCvVkyORuwPmGedpIbaBTuFjK8USiLWvDILfMupszcdB9luK6KWWOKNg7cRqGOew7H8a5q5vLPX73w7epP5ElrqTxtbsu5xcLBLuhbbkAhdzbuQRjGQwJjVJ/Et5NZIhOhWspiuWJ2fbJU2r5QPeMYbcOAW2ryBIKYDlhk8Ra7b3EhB0S1xcWqDDLeSFQVkPUGNdyleN27DcBfm6gujBZC7hV6EE9f8AHP60yC3CTpiJ0jWIp88mSPu4xzx07U5Akly8KshiV/MbDdD/AHf++sn8MUrhYfGwA2/0psrqhZju5wOBnNWcAk9vfj/GoZUIlSVRv2qykAjPOPf2pXAxpWRNbiZjsSeJkbeu3LL8y5z7b6jt7prS3sUY7Yo38mUEfeCggH8wv50/xTM0GjrdvEyLBKrD7pPIK56/7XrUl4LWWwnXy2jSGTzJOQfnIBHTPqDRcLEMkqPdWsluuBbSusypziMq3P8A31s/So5Yt+m69BJKIo/nCv0CK0S5PTsxY1NqStZpqUkEvzTy27MDj5VJVCPyH61fnYXF5e2Tu21rZc9wM7xnP4dPagCK4maytIFJ3Bp0jLDnO4/4nFWtvHyr07f56Vl3F3aLo1sQ4uVeQFJHbbyH+8focVdOlNdMj311LMEHMSnZHn3XOT+JPQUXYGMt2t14tiETTIggZemFlZSOmeuNxqz4hYf2HLB8zNdFbdMDli7bf5E1bvwV17RWClgfORsdhs/+xp7zy3PiBLaGXbFaqWuF2/eJUbO3Tljx7UXCwl7aGVrIxsii3uFfk44wR/XFP1q2N3ot/bpGXea3kjUAcklSKNf2poV05A2xqJMc84OauXh/0GZuABETk544NAzP0lLiTTbJrmIrKIY96n+E7RkVeCncy4xVTw3HJH4a0xJXaWX7LGXkbqTtGa0/94fpRdiE6R1GQ2w5wTUwJGNv6UuT3UD8KWoJFXazRjC4b8qx/DztJoGx8uY7ieM8ekjD+ldDj6H2rA8KfNYX/AAXUbrb3/5atjP60agc2rlZ5pbMTW6eVLcWyP8ALk+UnT8W/wDHTTLW6kNtA92h8996qNhAP7yFc/hu/Wrdvc+UbYzPI00Q8q3DDgqVQt/IfrVbTNRu7qPy9SRTNNeK0uenytBt2nPA9aBl7dbDwusoeSR1ubSSXB+4+6I/lgr+dd/Acwqa4OExyeGryaKLCTNayIjHP8EPr1xgdq76PmNfpVw3Ex9FFFaCMI+E9IEgkWCVXA2hhcy5x6fe6US+EtImGJYZnGMYa6lPHp96iikkMf8A8Ivpe7cYp927fu+1S53ev3qePDunjIUXKgnPF5KO2P71FFOwDYvDWmQRiKJLhEBJ2rdzAZJyf4vWpf7BsvW7/wDA2b/4qiiiwC/2HZ/3rwf9v03/AMVR/Ydn/evP/A6b/wCLooosAh0KzP8AFef+B03/AMVTF8O6eru6i6DyY3n7bN82P+BUUUWAX+wLHzDJm73kYLfbJs49PvUp0GzPG68/8DZv/iqKKAIj4Y0thCGjuCITmIG7mOw4xx83pxUw0O0XH7y99f8Aj+m/+KooosgI5fDemzDbKt1Jxj57yZuPxahvDenOsqstyVm4kH2yb5+Mc/NzwBRRRYBx8P2LtvY3bNt25N7NnHp96l/sCyLFs3e4jGfts3T/AL6ooosA1fDuno6uougwBwRezcZOT/F3qT+xLX/npe/+B03/AMVRRRYA/sS1P/LS9/8AA6b/AOKoGh2g/jvf/A6b/wCKoooAP7Etcf6y9/8AA6b/AOKpP7DtOP3l71z/AMf0/X676KKLAZt14D8O3t+l/cWMj3qIUS5+1SiVVKsuA4bPRjV2Dw1p1tDFBALmKGJAkccd5MqooGAAA3QDjFFFMCb+w7TP37z/AMDpv/iqX+xbX/npe/8AgfP/APF0UUgE/sO0/wCel7/4HTf/ABVH9iWn/PS9/wDA6b/4uiigCObw7p1zEYpjeSRn+Fr2Yj1/v0N4d08q4JvNrfeH22bBx7bvYUUUrIQP4d09wd32s565vpv/AIuj+wLEuz5u9zAAn7bNkjnA+97n86KKdhkS+FtKSNI1juAkYIRftc2FycnHzcZNWBodoP47zrn/AI/pv/iqKKLARv4d0+WSORxdM8Tbo2a9mJU9Mj5uOOKE8N6dFM8qC6WSTAdxezZbAwMndzxRRRZAOfw9YyxmOT7WyEYKm9mIP/j1K+gWUisrtdsGyCDezdD2+9RRRYBF8P2KIEU3YVRgAXs3A9PvU7+wrMdHvB/2/Tf/ABVFFFgA6FZnq95/4HTf/FUf2FZD+K8/8Dpv/i6KKAD+w7P+/ef+B03/AMXUUfhrTYQwiS4jDMWYJdyjJJyT96iigBP+EX0slSY7gleh+1y8f+PVGPCWjqEH2eX5MlP9KlO3OM87vYflRRRYB0vhbSZkKywzuvBw13KeRyD96tS1tYrO2W3gUrGhOAzljyc9TyetFFAixRRRQ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616" name="Picture 25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55" y="4026553"/>
            <a:ext cx="38671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74087" y="6067147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主磁场</a:t>
            </a:r>
            <a:r>
              <a:rPr lang="en-US" altLang="zh-CN" dirty="0" smtClean="0"/>
              <a:t>(</a:t>
            </a:r>
            <a:r>
              <a:rPr lang="zh-CN" altLang="en-US" dirty="0" smtClean="0"/>
              <a:t>采用磁通</a:t>
            </a:r>
            <a:r>
              <a:rPr lang="el-GR" altLang="zh-CN" dirty="0" smtClean="0">
                <a:ea typeface="宋体"/>
              </a:rPr>
              <a:t>Φ</a:t>
            </a:r>
            <a:r>
              <a:rPr lang="zh-CN" altLang="en-US" dirty="0" smtClean="0"/>
              <a:t>不用磁感应强度</a:t>
            </a:r>
            <a:r>
              <a:rPr lang="en-US" altLang="zh-CN" dirty="0" smtClean="0"/>
              <a:t>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2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6" grpId="0"/>
      <p:bldP spid="18" grpId="0"/>
      <p:bldP spid="2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4195" y="30165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作业</a:t>
            </a:r>
          </a:p>
        </p:txBody>
      </p:sp>
      <p:sp>
        <p:nvSpPr>
          <p:cNvPr id="3" name="矩形 2"/>
          <p:cNvSpPr/>
          <p:nvPr/>
        </p:nvSpPr>
        <p:spPr>
          <a:xfrm>
            <a:off x="800977" y="930670"/>
            <a:ext cx="77952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latin typeface="Times New Roman"/>
              </a:rPr>
              <a:t>10</a:t>
            </a:r>
            <a:r>
              <a:rPr lang="zh-CN" altLang="zh-CN" kern="100" dirty="0" smtClean="0">
                <a:latin typeface="Times New Roman"/>
              </a:rPr>
              <a:t>、</a:t>
            </a:r>
            <a:r>
              <a:rPr lang="zh-CN" altLang="zh-CN" kern="100" dirty="0">
                <a:latin typeface="Times New Roman"/>
              </a:rPr>
              <a:t>直流电机电枢回路电阻的大小与机械特性的硬度是什么关系？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latin typeface="Times New Roman"/>
              </a:rPr>
              <a:t>11</a:t>
            </a:r>
            <a:r>
              <a:rPr lang="zh-CN" altLang="zh-CN" kern="100" dirty="0" smtClean="0">
                <a:latin typeface="Times New Roman"/>
              </a:rPr>
              <a:t>、</a:t>
            </a:r>
            <a:r>
              <a:rPr lang="zh-CN" altLang="en-US" kern="100" dirty="0" smtClean="0">
                <a:latin typeface="Times New Roman"/>
              </a:rPr>
              <a:t>如下图</a:t>
            </a:r>
            <a:r>
              <a:rPr lang="zh-CN" altLang="zh-CN" kern="100" dirty="0" smtClean="0">
                <a:latin typeface="Times New Roman"/>
              </a:rPr>
              <a:t>，</a:t>
            </a:r>
            <a:r>
              <a:rPr lang="zh-CN" altLang="zh-CN" kern="100" dirty="0">
                <a:latin typeface="Times New Roman"/>
              </a:rPr>
              <a:t>当其它条件不变时，只减小</a:t>
            </a:r>
            <a:r>
              <a:rPr lang="en-US" altLang="zh-CN" kern="100" dirty="0">
                <a:latin typeface="Times New Roman"/>
              </a:rPr>
              <a:t>R</a:t>
            </a:r>
            <a:r>
              <a:rPr lang="en-US" altLang="zh-CN" kern="100" baseline="-25000" dirty="0">
                <a:latin typeface="Times New Roman"/>
              </a:rPr>
              <a:t>L</a:t>
            </a:r>
            <a:r>
              <a:rPr lang="zh-CN" altLang="zh-CN" kern="100" dirty="0">
                <a:latin typeface="Times New Roman"/>
              </a:rPr>
              <a:t>，ω如何变化？为什么</a:t>
            </a:r>
            <a:r>
              <a:rPr lang="zh-CN" altLang="zh-CN" kern="100" dirty="0" smtClean="0">
                <a:latin typeface="Times New Roman"/>
              </a:rPr>
              <a:t>？</a:t>
            </a:r>
            <a:endParaRPr lang="en-US" altLang="zh-CN" kern="100" dirty="0" smtClean="0">
              <a:latin typeface="Times New Roman"/>
            </a:endParaRP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endParaRPr lang="en-US" altLang="zh-CN" kern="100" dirty="0" smtClean="0">
              <a:latin typeface="Times New Roman"/>
            </a:endParaRP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endParaRPr lang="zh-CN" altLang="zh-CN" kern="100" dirty="0">
              <a:latin typeface="Times New Roman"/>
            </a:endParaRP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latin typeface="Times New Roman"/>
              </a:rPr>
              <a:t>12</a:t>
            </a:r>
            <a:r>
              <a:rPr lang="zh-CN" altLang="zh-CN" kern="100" dirty="0" smtClean="0">
                <a:latin typeface="Times New Roman"/>
              </a:rPr>
              <a:t>、</a:t>
            </a:r>
            <a:r>
              <a:rPr lang="zh-CN" altLang="zh-CN" kern="100" dirty="0">
                <a:latin typeface="Times New Roman"/>
              </a:rPr>
              <a:t>一个位能性恒转矩负载，即转矩始终恒定。如果从额定电压、额定电流突然减小为</a:t>
            </a:r>
            <a:r>
              <a:rPr lang="en-US" altLang="zh-CN" kern="100" dirty="0">
                <a:latin typeface="Times New Roman"/>
              </a:rPr>
              <a:t>0.5</a:t>
            </a:r>
            <a:r>
              <a:rPr lang="zh-CN" altLang="zh-CN" kern="100" dirty="0">
                <a:latin typeface="Times New Roman"/>
              </a:rPr>
              <a:t>倍额定电压，请定性画出电流、转速随时间的变化大致图形。</a:t>
            </a:r>
          </a:p>
          <a:p>
            <a:r>
              <a:rPr lang="en-US" altLang="zh-CN" kern="100" dirty="0" smtClean="0">
                <a:latin typeface="Times New Roman"/>
              </a:rPr>
              <a:t>     13</a:t>
            </a:r>
            <a:r>
              <a:rPr lang="zh-CN" altLang="zh-CN" kern="100" dirty="0" smtClean="0">
                <a:latin typeface="Times New Roman"/>
                <a:cs typeface="Times New Roman"/>
              </a:rPr>
              <a:t>、</a:t>
            </a:r>
            <a:r>
              <a:rPr lang="zh-CN" altLang="zh-CN" kern="100" dirty="0">
                <a:latin typeface="Times New Roman"/>
                <a:cs typeface="Times New Roman"/>
              </a:rPr>
              <a:t>一永磁式直流伺服电机额定数据是：</a:t>
            </a:r>
            <a:r>
              <a:rPr lang="en-US" altLang="zh-CN" kern="100" dirty="0">
                <a:latin typeface="Times New Roman"/>
              </a:rPr>
              <a:t>U</a:t>
            </a:r>
            <a:r>
              <a:rPr lang="en-US" altLang="zh-CN" kern="100" baseline="-25000" dirty="0">
                <a:latin typeface="Times New Roman"/>
              </a:rPr>
              <a:t>N</a:t>
            </a:r>
            <a:r>
              <a:rPr lang="en-US" altLang="zh-CN" kern="100" dirty="0">
                <a:latin typeface="Times New Roman"/>
              </a:rPr>
              <a:t>=24V</a:t>
            </a:r>
            <a:r>
              <a:rPr lang="zh-CN" altLang="zh-CN" kern="100" dirty="0">
                <a:latin typeface="Times New Roman"/>
                <a:cs typeface="Times New Roman"/>
              </a:rPr>
              <a:t>，</a:t>
            </a:r>
            <a:r>
              <a:rPr lang="en-US" altLang="zh-CN" kern="100" dirty="0">
                <a:latin typeface="Times New Roman"/>
              </a:rPr>
              <a:t>I</a:t>
            </a:r>
            <a:r>
              <a:rPr lang="en-US" altLang="zh-CN" kern="100" baseline="-25000" dirty="0">
                <a:latin typeface="Times New Roman"/>
              </a:rPr>
              <a:t>N</a:t>
            </a:r>
            <a:r>
              <a:rPr lang="en-US" altLang="zh-CN" kern="100" dirty="0">
                <a:latin typeface="Times New Roman"/>
              </a:rPr>
              <a:t>=2.5A</a:t>
            </a:r>
            <a:r>
              <a:rPr lang="zh-CN" altLang="zh-CN" kern="100" dirty="0">
                <a:latin typeface="Times New Roman"/>
                <a:cs typeface="Times New Roman"/>
              </a:rPr>
              <a:t>，</a:t>
            </a:r>
            <a:r>
              <a:rPr lang="en-US" altLang="zh-CN" kern="100" dirty="0" err="1">
                <a:latin typeface="Times New Roman"/>
              </a:rPr>
              <a:t>n</a:t>
            </a:r>
            <a:r>
              <a:rPr lang="en-US" altLang="zh-CN" kern="100" baseline="-25000" dirty="0" err="1">
                <a:latin typeface="Times New Roman"/>
              </a:rPr>
              <a:t>N</a:t>
            </a:r>
            <a:r>
              <a:rPr lang="en-US" altLang="zh-CN" kern="100" dirty="0">
                <a:latin typeface="Times New Roman"/>
              </a:rPr>
              <a:t>=3000rpm</a:t>
            </a:r>
            <a:r>
              <a:rPr lang="zh-CN" altLang="zh-CN" kern="100" dirty="0">
                <a:latin typeface="Times New Roman"/>
                <a:cs typeface="Times New Roman"/>
              </a:rPr>
              <a:t>，在额定工况下该电机是否允许长期运行于转速</a:t>
            </a:r>
            <a:r>
              <a:rPr lang="en-US" altLang="zh-CN" kern="100" dirty="0">
                <a:latin typeface="Times New Roman"/>
              </a:rPr>
              <a:t>n=2500rpm</a:t>
            </a:r>
            <a:r>
              <a:rPr lang="zh-CN" altLang="zh-CN" kern="100" dirty="0">
                <a:latin typeface="Times New Roman"/>
                <a:cs typeface="Times New Roman"/>
              </a:rPr>
              <a:t>，为什么？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99824"/>
            <a:ext cx="2592288" cy="88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8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04664"/>
            <a:ext cx="8136904" cy="558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latin typeface="Times New Roman"/>
              </a:rPr>
              <a:t>14</a:t>
            </a:r>
            <a:r>
              <a:rPr lang="zh-CN" altLang="zh-CN" kern="100" dirty="0" smtClean="0">
                <a:latin typeface="Times New Roman"/>
              </a:rPr>
              <a:t>、</a:t>
            </a:r>
            <a:r>
              <a:rPr lang="zh-CN" altLang="zh-CN" kern="100" dirty="0">
                <a:latin typeface="Times New Roman"/>
              </a:rPr>
              <a:t>直流电机</a:t>
            </a:r>
            <a:r>
              <a:rPr lang="zh-CN" altLang="zh-CN" kern="100" dirty="0" smtClean="0">
                <a:latin typeface="Times New Roman"/>
              </a:rPr>
              <a:t>只</a:t>
            </a:r>
            <a:r>
              <a:rPr lang="zh-CN" altLang="en-US" kern="100" dirty="0">
                <a:latin typeface="Times New Roman"/>
              </a:rPr>
              <a:t>要</a:t>
            </a:r>
            <a:r>
              <a:rPr lang="zh-CN" altLang="zh-CN" kern="100" dirty="0" smtClean="0">
                <a:latin typeface="Times New Roman"/>
              </a:rPr>
              <a:t>输入功率</a:t>
            </a:r>
            <a:r>
              <a:rPr lang="en-US" altLang="zh-CN" kern="100" dirty="0">
                <a:latin typeface="Times New Roman"/>
              </a:rPr>
              <a:t>P</a:t>
            </a:r>
            <a:r>
              <a:rPr lang="en-US" altLang="zh-CN" kern="100" baseline="-25000" dirty="0">
                <a:latin typeface="Times New Roman"/>
              </a:rPr>
              <a:t>1</a:t>
            </a:r>
            <a:r>
              <a:rPr lang="zh-CN" altLang="zh-CN" kern="100" dirty="0">
                <a:latin typeface="Times New Roman"/>
              </a:rPr>
              <a:t>和输出功率</a:t>
            </a:r>
            <a:r>
              <a:rPr lang="en-US" altLang="zh-CN" kern="100" dirty="0">
                <a:latin typeface="Times New Roman"/>
              </a:rPr>
              <a:t>P</a:t>
            </a:r>
            <a:r>
              <a:rPr lang="en-US" altLang="zh-CN" kern="100" baseline="-25000" dirty="0">
                <a:latin typeface="Times New Roman"/>
              </a:rPr>
              <a:t>2</a:t>
            </a:r>
            <a:r>
              <a:rPr lang="zh-CN" altLang="zh-CN" kern="100" dirty="0">
                <a:latin typeface="Times New Roman"/>
              </a:rPr>
              <a:t>不超过额定值，该电机就一定正常运行吗？为什么？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latin typeface="Times New Roman"/>
              </a:rPr>
              <a:t>15</a:t>
            </a:r>
            <a:r>
              <a:rPr lang="zh-CN" altLang="zh-CN" kern="100" dirty="0" smtClean="0">
                <a:latin typeface="Times New Roman"/>
              </a:rPr>
              <a:t>、</a:t>
            </a:r>
            <a:r>
              <a:rPr lang="zh-CN" altLang="zh-CN" kern="100" dirty="0">
                <a:latin typeface="Times New Roman"/>
              </a:rPr>
              <a:t>他励式电动机正常运行时，激磁回路断路会出现什么现象？如何处理？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latin typeface="Times New Roman"/>
              </a:rPr>
              <a:t>16</a:t>
            </a:r>
            <a:r>
              <a:rPr lang="zh-CN" altLang="zh-CN" kern="100" dirty="0" smtClean="0">
                <a:latin typeface="Times New Roman"/>
              </a:rPr>
              <a:t>、</a:t>
            </a:r>
            <a:r>
              <a:rPr lang="zh-CN" altLang="zh-CN" kern="100" dirty="0">
                <a:latin typeface="Times New Roman"/>
              </a:rPr>
              <a:t>直流电动机空载时调节特性的死区主要是什么因素造成？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latin typeface="Times New Roman"/>
              </a:rPr>
              <a:t>17</a:t>
            </a:r>
            <a:r>
              <a:rPr lang="zh-CN" altLang="zh-CN" kern="100" dirty="0" smtClean="0">
                <a:latin typeface="Times New Roman"/>
              </a:rPr>
              <a:t>、</a:t>
            </a:r>
            <a:r>
              <a:rPr lang="zh-CN" altLang="zh-CN" kern="100" dirty="0">
                <a:latin typeface="Times New Roman"/>
              </a:rPr>
              <a:t>一国产直流力矩电机峰值堵转对应的电压</a:t>
            </a:r>
            <a:r>
              <a:rPr lang="en-US" altLang="zh-CN" kern="100" dirty="0">
                <a:latin typeface="Times New Roman"/>
              </a:rPr>
              <a:t>U</a:t>
            </a:r>
            <a:r>
              <a:rPr lang="en-US" altLang="zh-CN" kern="100" baseline="-25000" dirty="0">
                <a:latin typeface="Times New Roman"/>
              </a:rPr>
              <a:t>P</a:t>
            </a:r>
            <a:r>
              <a:rPr lang="en-US" altLang="zh-CN" kern="100" dirty="0">
                <a:latin typeface="Times New Roman"/>
              </a:rPr>
              <a:t>=27V</a:t>
            </a:r>
            <a:r>
              <a:rPr lang="zh-CN" altLang="zh-CN" kern="100" dirty="0">
                <a:latin typeface="Times New Roman"/>
              </a:rPr>
              <a:t>、电流</a:t>
            </a:r>
            <a:r>
              <a:rPr lang="en-US" altLang="zh-CN" kern="100" dirty="0">
                <a:latin typeface="Times New Roman"/>
              </a:rPr>
              <a:t>I</a:t>
            </a:r>
            <a:r>
              <a:rPr lang="en-US" altLang="zh-CN" kern="100" baseline="-25000" dirty="0">
                <a:latin typeface="Times New Roman"/>
              </a:rPr>
              <a:t>P</a:t>
            </a:r>
            <a:r>
              <a:rPr lang="en-US" altLang="zh-CN" kern="100" dirty="0">
                <a:latin typeface="Times New Roman"/>
              </a:rPr>
              <a:t>=4.3A</a:t>
            </a:r>
            <a:r>
              <a:rPr lang="zh-CN" altLang="zh-CN" kern="100" dirty="0">
                <a:latin typeface="Times New Roman"/>
              </a:rPr>
              <a:t>、转矩</a:t>
            </a:r>
            <a:r>
              <a:rPr lang="en-US" altLang="zh-CN" kern="100" dirty="0">
                <a:latin typeface="Times New Roman"/>
              </a:rPr>
              <a:t>T</a:t>
            </a:r>
            <a:r>
              <a:rPr lang="en-US" altLang="zh-CN" kern="100" baseline="-25000" dirty="0">
                <a:latin typeface="Times New Roman"/>
              </a:rPr>
              <a:t>P</a:t>
            </a:r>
            <a:r>
              <a:rPr lang="en-US" altLang="zh-CN" kern="100" dirty="0">
                <a:latin typeface="Times New Roman"/>
              </a:rPr>
              <a:t>=</a:t>
            </a:r>
            <a:r>
              <a:rPr lang="en-US" altLang="zh-CN" kern="100" dirty="0">
                <a:latin typeface="宋体"/>
              </a:rPr>
              <a:t>0.85</a:t>
            </a:r>
            <a:r>
              <a:rPr lang="zh-CN" altLang="zh-CN" kern="100" dirty="0">
                <a:latin typeface="Times New Roman"/>
              </a:rPr>
              <a:t>（</a:t>
            </a:r>
            <a:r>
              <a:rPr lang="en-US" altLang="zh-CN" kern="100" dirty="0">
                <a:latin typeface="Times New Roman"/>
              </a:rPr>
              <a:t>N</a:t>
            </a:r>
            <a:r>
              <a:rPr lang="zh-CN" altLang="zh-CN" kern="100" dirty="0">
                <a:latin typeface="Times New Roman"/>
              </a:rPr>
              <a:t>·</a:t>
            </a:r>
            <a:r>
              <a:rPr lang="en-US" altLang="zh-CN" kern="100" dirty="0">
                <a:latin typeface="Times New Roman"/>
              </a:rPr>
              <a:t>m</a:t>
            </a:r>
            <a:r>
              <a:rPr lang="zh-CN" altLang="zh-CN" kern="100" dirty="0">
                <a:latin typeface="Times New Roman"/>
              </a:rPr>
              <a:t>），在峰值堵转电压对应的空载转速为</a:t>
            </a:r>
            <a:r>
              <a:rPr lang="en-US" altLang="zh-CN" kern="100" dirty="0">
                <a:latin typeface="Times New Roman"/>
              </a:rPr>
              <a:t>n</a:t>
            </a:r>
            <a:r>
              <a:rPr lang="en-US" altLang="zh-CN" kern="100" baseline="-25000" dirty="0">
                <a:latin typeface="Times New Roman"/>
              </a:rPr>
              <a:t>o</a:t>
            </a:r>
            <a:r>
              <a:rPr lang="en-US" altLang="zh-CN" kern="100" dirty="0">
                <a:latin typeface="Times New Roman"/>
              </a:rPr>
              <a:t>=1000rpm</a:t>
            </a:r>
            <a:r>
              <a:rPr lang="zh-CN" altLang="zh-CN" kern="100" dirty="0">
                <a:latin typeface="Times New Roman"/>
              </a:rPr>
              <a:t>，连续堵转电压</a:t>
            </a:r>
            <a:r>
              <a:rPr lang="en-US" altLang="zh-CN" kern="100" dirty="0">
                <a:latin typeface="Times New Roman"/>
              </a:rPr>
              <a:t>U</a:t>
            </a:r>
            <a:r>
              <a:rPr lang="en-US" altLang="zh-CN" kern="100" baseline="-25000" dirty="0">
                <a:latin typeface="Times New Roman"/>
              </a:rPr>
              <a:t>a1</a:t>
            </a:r>
            <a:r>
              <a:rPr lang="en-US" altLang="zh-CN" kern="100" dirty="0">
                <a:latin typeface="Times New Roman"/>
              </a:rPr>
              <a:t>=9.5V</a:t>
            </a:r>
            <a:r>
              <a:rPr lang="zh-CN" altLang="zh-CN" kern="100" dirty="0">
                <a:latin typeface="Times New Roman"/>
              </a:rPr>
              <a:t>，电流</a:t>
            </a:r>
            <a:r>
              <a:rPr lang="en-US" altLang="zh-CN" kern="100" dirty="0">
                <a:latin typeface="Times New Roman"/>
              </a:rPr>
              <a:t>I</a:t>
            </a:r>
            <a:r>
              <a:rPr lang="en-US" altLang="zh-CN" kern="100" baseline="-25000" dirty="0">
                <a:latin typeface="Times New Roman"/>
              </a:rPr>
              <a:t>a1</a:t>
            </a:r>
            <a:r>
              <a:rPr lang="en-US" altLang="zh-CN" kern="100" dirty="0">
                <a:latin typeface="Times New Roman"/>
              </a:rPr>
              <a:t>=1.5A</a:t>
            </a:r>
            <a:r>
              <a:rPr lang="zh-CN" altLang="zh-CN" kern="100" dirty="0">
                <a:latin typeface="Times New Roman"/>
              </a:rPr>
              <a:t>，转矩</a:t>
            </a:r>
            <a:r>
              <a:rPr lang="en-US" altLang="zh-CN" kern="100" dirty="0">
                <a:latin typeface="Times New Roman"/>
              </a:rPr>
              <a:t>T</a:t>
            </a:r>
            <a:r>
              <a:rPr lang="en-US" altLang="zh-CN" kern="100" baseline="-25000" dirty="0">
                <a:latin typeface="Times New Roman"/>
              </a:rPr>
              <a:t>em1</a:t>
            </a:r>
            <a:r>
              <a:rPr lang="en-US" altLang="zh-CN" kern="100" dirty="0">
                <a:latin typeface="Times New Roman"/>
              </a:rPr>
              <a:t>=0.3</a:t>
            </a:r>
            <a:r>
              <a:rPr lang="zh-CN" altLang="zh-CN" kern="100" dirty="0">
                <a:latin typeface="Times New Roman"/>
              </a:rPr>
              <a:t>（</a:t>
            </a:r>
            <a:r>
              <a:rPr lang="en-US" altLang="zh-CN" kern="100" dirty="0">
                <a:latin typeface="Times New Roman"/>
              </a:rPr>
              <a:t>N</a:t>
            </a:r>
            <a:r>
              <a:rPr lang="zh-CN" altLang="zh-CN" kern="100" dirty="0">
                <a:latin typeface="Times New Roman"/>
              </a:rPr>
              <a:t>·</a:t>
            </a:r>
            <a:r>
              <a:rPr lang="en-US" altLang="zh-CN" kern="100" dirty="0">
                <a:latin typeface="Times New Roman"/>
              </a:rPr>
              <a:t>m</a:t>
            </a:r>
            <a:r>
              <a:rPr lang="zh-CN" altLang="zh-CN" kern="100" dirty="0">
                <a:latin typeface="Times New Roman"/>
              </a:rPr>
              <a:t>）</a:t>
            </a:r>
            <a:r>
              <a:rPr lang="en-US" altLang="zh-CN" kern="100" dirty="0">
                <a:latin typeface="Times New Roman"/>
              </a:rPr>
              <a:t>,</a:t>
            </a:r>
            <a:r>
              <a:rPr lang="zh-CN" altLang="zh-CN" kern="100" dirty="0">
                <a:latin typeface="Times New Roman"/>
              </a:rPr>
              <a:t>电磁时间常数为</a:t>
            </a:r>
            <a:r>
              <a:rPr lang="en-US" altLang="zh-CN" kern="100" dirty="0">
                <a:latin typeface="Times New Roman"/>
              </a:rPr>
              <a:t>1.5ms</a:t>
            </a:r>
            <a:r>
              <a:rPr lang="zh-CN" altLang="zh-CN" kern="100" dirty="0">
                <a:latin typeface="Times New Roman"/>
              </a:rPr>
              <a:t>，设该电机驱动器的电源电压为</a:t>
            </a:r>
            <a:r>
              <a:rPr lang="en-US" altLang="zh-CN" kern="100" dirty="0">
                <a:latin typeface="Times New Roman"/>
              </a:rPr>
              <a:t>27V,</a:t>
            </a:r>
            <a:r>
              <a:rPr lang="zh-CN" altLang="zh-CN" kern="100" dirty="0">
                <a:latin typeface="Times New Roman"/>
              </a:rPr>
              <a:t>要求：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>
                <a:latin typeface="宋体"/>
              </a:rPr>
              <a:t>1</a:t>
            </a:r>
            <a:r>
              <a:rPr lang="zh-CN" altLang="zh-CN" kern="100" dirty="0">
                <a:latin typeface="Times New Roman"/>
              </a:rPr>
              <a:t>）画出该电机可以长期连续工作的区域Ⅰ和短时工作的区域Ⅱ。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>
                <a:latin typeface="宋体"/>
              </a:rPr>
              <a:t>2</a:t>
            </a:r>
            <a:r>
              <a:rPr lang="zh-CN" altLang="zh-CN" kern="100" dirty="0">
                <a:latin typeface="Times New Roman"/>
              </a:rPr>
              <a:t>）求该电机的电感</a:t>
            </a:r>
            <a:r>
              <a:rPr lang="en-US" altLang="zh-CN" kern="100" dirty="0">
                <a:latin typeface="Times New Roman"/>
              </a:rPr>
              <a:t>L</a:t>
            </a:r>
            <a:r>
              <a:rPr lang="en-US" altLang="zh-CN" kern="100" baseline="-25000" dirty="0">
                <a:latin typeface="Times New Roman"/>
              </a:rPr>
              <a:t>a</a:t>
            </a:r>
            <a:r>
              <a:rPr lang="zh-CN" altLang="zh-CN" kern="100" dirty="0">
                <a:latin typeface="Times New Roman"/>
              </a:rPr>
              <a:t>和机电时间常数τ</a:t>
            </a:r>
            <a:r>
              <a:rPr lang="en-US" altLang="zh-CN" kern="100" baseline="-25000" dirty="0">
                <a:latin typeface="Times New Roman"/>
              </a:rPr>
              <a:t>m</a:t>
            </a:r>
            <a:r>
              <a:rPr lang="zh-CN" altLang="zh-CN" kern="100" dirty="0">
                <a:latin typeface="Times New Roman"/>
              </a:rPr>
              <a:t>。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latin typeface="Times New Roman"/>
              </a:rPr>
              <a:t>18</a:t>
            </a:r>
            <a:r>
              <a:rPr lang="zh-CN" altLang="zh-CN" kern="100" dirty="0" smtClean="0">
                <a:latin typeface="Times New Roman"/>
              </a:rPr>
              <a:t>、</a:t>
            </a:r>
            <a:r>
              <a:rPr lang="zh-CN" altLang="zh-CN" kern="100" dirty="0">
                <a:latin typeface="Times New Roman"/>
              </a:rPr>
              <a:t>一直流电动机额定工况运行时的电压</a:t>
            </a:r>
            <a:r>
              <a:rPr lang="en-US" altLang="zh-CN" kern="100" dirty="0" err="1">
                <a:latin typeface="Times New Roman"/>
              </a:rPr>
              <a:t>U</a:t>
            </a:r>
            <a:r>
              <a:rPr lang="en-US" altLang="zh-CN" kern="100" baseline="-25000" dirty="0" err="1">
                <a:latin typeface="Times New Roman"/>
              </a:rPr>
              <a:t>a</a:t>
            </a:r>
            <a:r>
              <a:rPr lang="en-US" altLang="zh-CN" kern="100" dirty="0">
                <a:latin typeface="Times New Roman"/>
              </a:rPr>
              <a:t>=100V</a:t>
            </a:r>
            <a:r>
              <a:rPr lang="zh-CN" altLang="zh-CN" kern="100" dirty="0">
                <a:latin typeface="Times New Roman"/>
              </a:rPr>
              <a:t>，电枢电流</a:t>
            </a:r>
            <a:r>
              <a:rPr lang="en-US" altLang="zh-CN" kern="100" dirty="0" err="1">
                <a:latin typeface="Times New Roman"/>
              </a:rPr>
              <a:t>I</a:t>
            </a:r>
            <a:r>
              <a:rPr lang="en-US" altLang="zh-CN" kern="100" baseline="-25000" dirty="0" err="1">
                <a:latin typeface="Times New Roman"/>
              </a:rPr>
              <a:t>a</a:t>
            </a:r>
            <a:r>
              <a:rPr lang="en-US" altLang="zh-CN" kern="100" dirty="0">
                <a:latin typeface="Times New Roman"/>
              </a:rPr>
              <a:t>=0.4A</a:t>
            </a:r>
            <a:r>
              <a:rPr lang="zh-CN" altLang="zh-CN" kern="100" dirty="0">
                <a:latin typeface="Times New Roman"/>
              </a:rPr>
              <a:t>，转速</a:t>
            </a:r>
            <a:r>
              <a:rPr lang="en-US" altLang="zh-CN" kern="100" dirty="0">
                <a:latin typeface="Times New Roman"/>
              </a:rPr>
              <a:t>n=3600r/min</a:t>
            </a:r>
            <a:r>
              <a:rPr lang="zh-CN" altLang="zh-CN" kern="100" dirty="0">
                <a:latin typeface="Times New Roman"/>
              </a:rPr>
              <a:t>，已知电枢电阻</a:t>
            </a:r>
            <a:r>
              <a:rPr lang="en-US" altLang="zh-CN" kern="100" dirty="0">
                <a:latin typeface="Times New Roman"/>
              </a:rPr>
              <a:t>R</a:t>
            </a:r>
            <a:r>
              <a:rPr lang="en-US" altLang="zh-CN" kern="100" baseline="-25000" dirty="0">
                <a:latin typeface="Times New Roman"/>
              </a:rPr>
              <a:t>a</a:t>
            </a:r>
            <a:r>
              <a:rPr lang="en-US" altLang="zh-CN" kern="100" dirty="0">
                <a:latin typeface="Times New Roman"/>
              </a:rPr>
              <a:t>=50</a:t>
            </a:r>
            <a:r>
              <a:rPr lang="zh-CN" altLang="zh-CN" kern="100" dirty="0">
                <a:latin typeface="Times New Roman"/>
              </a:rPr>
              <a:t>Ω，空载阻转矩</a:t>
            </a:r>
            <a:r>
              <a:rPr lang="en-US" altLang="zh-CN" kern="100" dirty="0">
                <a:latin typeface="Times New Roman"/>
              </a:rPr>
              <a:t>T</a:t>
            </a:r>
            <a:r>
              <a:rPr lang="en-US" altLang="zh-CN" kern="100" baseline="-25000" dirty="0">
                <a:latin typeface="Times New Roman"/>
              </a:rPr>
              <a:t>o</a:t>
            </a:r>
            <a:r>
              <a:rPr lang="en-US" altLang="zh-CN" kern="100" dirty="0">
                <a:latin typeface="Times New Roman"/>
              </a:rPr>
              <a:t>=0.015</a:t>
            </a:r>
            <a:r>
              <a:rPr lang="en-US" altLang="zh-CN" kern="100" dirty="0">
                <a:latin typeface="宋体"/>
              </a:rPr>
              <a:t>N</a:t>
            </a:r>
            <a:r>
              <a:rPr lang="zh-CN" altLang="zh-CN" kern="100" dirty="0">
                <a:latin typeface="Times New Roman"/>
              </a:rPr>
              <a:t>·</a:t>
            </a:r>
            <a:r>
              <a:rPr lang="en-US" altLang="zh-CN" kern="100" dirty="0">
                <a:latin typeface="Times New Roman"/>
              </a:rPr>
              <a:t>m</a:t>
            </a:r>
            <a:r>
              <a:rPr lang="zh-CN" altLang="zh-CN" kern="100" dirty="0">
                <a:latin typeface="Times New Roman"/>
              </a:rPr>
              <a:t>，求电机的额定</a:t>
            </a:r>
            <a:r>
              <a:rPr lang="zh-CN" altLang="zh-CN" kern="100" dirty="0" smtClean="0">
                <a:latin typeface="Times New Roman"/>
              </a:rPr>
              <a:t>转</a:t>
            </a:r>
            <a:r>
              <a:rPr lang="zh-CN" altLang="en-US" kern="100" dirty="0" smtClean="0">
                <a:latin typeface="Times New Roman"/>
              </a:rPr>
              <a:t>矩</a:t>
            </a:r>
            <a:r>
              <a:rPr lang="en-US" altLang="zh-CN" kern="100" dirty="0" smtClean="0">
                <a:latin typeface="Times New Roman"/>
              </a:rPr>
              <a:t>?</a:t>
            </a:r>
            <a:endParaRPr lang="zh-CN" altLang="zh-CN" kern="100" dirty="0">
              <a:latin typeface="Times New Roman"/>
            </a:endParaRPr>
          </a:p>
          <a:p>
            <a:r>
              <a:rPr lang="en-US" altLang="zh-CN" kern="100" smtClean="0">
                <a:latin typeface="宋体"/>
                <a:cs typeface="Times New Roman"/>
              </a:rPr>
              <a:t>   19</a:t>
            </a:r>
            <a:r>
              <a:rPr lang="zh-CN" altLang="zh-CN" kern="100" smtClean="0">
                <a:cs typeface="Times New Roman"/>
              </a:rPr>
              <a:t>、</a:t>
            </a:r>
            <a:r>
              <a:rPr lang="zh-CN" altLang="zh-CN" kern="100" dirty="0">
                <a:cs typeface="Times New Roman"/>
              </a:rPr>
              <a:t>一直流电动机驱动恒转矩负载，测得启动电压为</a:t>
            </a:r>
            <a:r>
              <a:rPr lang="en-US" altLang="zh-CN" kern="100" dirty="0">
                <a:cs typeface="Times New Roman"/>
              </a:rPr>
              <a:t>4V</a:t>
            </a:r>
            <a:r>
              <a:rPr lang="zh-CN" altLang="zh-CN" kern="100" dirty="0">
                <a:cs typeface="Times New Roman"/>
              </a:rPr>
              <a:t>，当电枢电压为</a:t>
            </a:r>
            <a:r>
              <a:rPr lang="en-US" altLang="zh-CN" kern="100" dirty="0">
                <a:cs typeface="Times New Roman"/>
              </a:rPr>
              <a:t>50V</a:t>
            </a:r>
            <a:r>
              <a:rPr lang="zh-CN" altLang="zh-CN" kern="100" dirty="0">
                <a:cs typeface="Times New Roman"/>
              </a:rPr>
              <a:t>时，转速为</a:t>
            </a:r>
            <a:r>
              <a:rPr lang="en-US" altLang="zh-CN" kern="100" dirty="0">
                <a:cs typeface="Times New Roman"/>
              </a:rPr>
              <a:t>1500r/min</a:t>
            </a:r>
            <a:r>
              <a:rPr lang="zh-CN" altLang="zh-CN" kern="100" dirty="0">
                <a:cs typeface="Times New Roman"/>
              </a:rPr>
              <a:t>。若要求转速达到</a:t>
            </a:r>
            <a:r>
              <a:rPr lang="en-US" altLang="zh-CN" kern="100" dirty="0">
                <a:cs typeface="Times New Roman"/>
              </a:rPr>
              <a:t>3000r/min,</a:t>
            </a:r>
            <a:r>
              <a:rPr lang="zh-CN" altLang="zh-CN" kern="100" dirty="0">
                <a:cs typeface="Times New Roman"/>
              </a:rPr>
              <a:t>求需要加的电枢电压？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64704" y="332655"/>
            <a:ext cx="6647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楷体_GB2312" pitchFamily="49" charset="-122"/>
                <a:ea typeface="楷体_GB2312" pitchFamily="49" charset="-122"/>
              </a:rPr>
              <a:t>1.5 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直流电机的特性与控制方法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7833" y="5208917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电压</a:t>
            </a:r>
            <a:r>
              <a:rPr lang="zh-CN" altLang="zh-CN" b="1" dirty="0"/>
              <a:t>平衡方程式</a:t>
            </a:r>
            <a:endParaRPr lang="zh-CN" altLang="zh-CN" dirty="0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00378"/>
              </p:ext>
            </p:extLst>
          </p:nvPr>
        </p:nvGraphicFramePr>
        <p:xfrm>
          <a:off x="3117593" y="5221292"/>
          <a:ext cx="2268845" cy="59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公式" r:id="rId4" imgW="1612900" imgH="419100" progId="Equation.3">
                  <p:embed/>
                </p:oleObj>
              </mc:Choice>
              <mc:Fallback>
                <p:oleObj name="公式" r:id="rId4" imgW="1612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593" y="5221292"/>
                        <a:ext cx="2268845" cy="594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526343" y="522314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(1-19)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0529" y="586798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四大</a:t>
            </a:r>
            <a:r>
              <a:rPr lang="zh-CN" altLang="zh-CN" dirty="0" smtClean="0"/>
              <a:t>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静</a:t>
            </a:r>
            <a:r>
              <a:rPr lang="en-US" altLang="zh-CN" dirty="0" smtClean="0"/>
              <a:t>)</a:t>
            </a:r>
            <a:r>
              <a:rPr lang="zh-CN" altLang="zh-CN" dirty="0" smtClean="0"/>
              <a:t>态</a:t>
            </a:r>
            <a:r>
              <a:rPr lang="zh-CN" altLang="zh-CN" dirty="0"/>
              <a:t>关系式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43651"/>
              </p:ext>
            </p:extLst>
          </p:nvPr>
        </p:nvGraphicFramePr>
        <p:xfrm>
          <a:off x="4088691" y="5910287"/>
          <a:ext cx="13160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公式" r:id="rId6" imgW="977760" imgH="228600" progId="Equation.3">
                  <p:embed/>
                </p:oleObj>
              </mc:Choice>
              <mc:Fallback>
                <p:oleObj name="公式" r:id="rId6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691" y="5910287"/>
                        <a:ext cx="13160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90" name="Picture 2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92" y="2852936"/>
            <a:ext cx="55054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55418" y="1666438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转矩</a:t>
            </a:r>
            <a:r>
              <a:rPr lang="zh-CN" altLang="zh-CN" b="1" dirty="0"/>
              <a:t>平衡方程式</a:t>
            </a:r>
            <a:endParaRPr lang="zh-CN" altLang="zh-CN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02954"/>
              </p:ext>
            </p:extLst>
          </p:nvPr>
        </p:nvGraphicFramePr>
        <p:xfrm>
          <a:off x="2899285" y="1488377"/>
          <a:ext cx="2378811" cy="72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公式" r:id="rId9" imgW="1358310" imgH="406224" progId="Equation.3">
                  <p:embed/>
                </p:oleObj>
              </mc:Choice>
              <mc:Fallback>
                <p:oleObj name="公式" r:id="rId9" imgW="13583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285" y="1488377"/>
                        <a:ext cx="2378811" cy="725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5386438" y="161215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(1-17)</a:t>
            </a:r>
            <a:endParaRPr lang="zh-CN" altLang="en-US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3970"/>
              </p:ext>
            </p:extLst>
          </p:nvPr>
        </p:nvGraphicFramePr>
        <p:xfrm>
          <a:off x="3203848" y="2262352"/>
          <a:ext cx="14668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公式" r:id="rId11" imgW="838080" imgH="228600" progId="Equation.3">
                  <p:embed/>
                </p:oleObj>
              </mc:Choice>
              <mc:Fallback>
                <p:oleObj name="公式" r:id="rId11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62352"/>
                        <a:ext cx="14668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689510" y="978986"/>
            <a:ext cx="2442523" cy="250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提问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 smtClean="0">
                <a:ea typeface="楷体_GB2312" pitchFamily="49" charset="-122"/>
              </a:rPr>
              <a:t>恒定</a:t>
            </a:r>
            <a:r>
              <a:rPr lang="zh-CN" altLang="en-US" b="1" dirty="0">
                <a:ea typeface="楷体_GB2312" pitchFamily="49" charset="-122"/>
              </a:rPr>
              <a:t>负载下的直流电动机施加电压，达到平稳转速后，电机的电流由什么决定？电机的转速由什么决定？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8142" y="3756981"/>
            <a:ext cx="2538354" cy="290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提问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：直流电动机和发电机中，电动势和电流的方向关系？直流电动机和发电机运行的因果关系？列写并对比电动机与发电机的电压与力矩平衡关系式。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0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8" grpId="0"/>
      <p:bldP spid="27" grpId="0"/>
      <p:bldP spid="29" grpId="0"/>
      <p:bldP spid="31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6740" y="467380"/>
            <a:ext cx="555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zh-CN" altLang="zh-CN" b="1" dirty="0"/>
              <a:t>直流电机运行的能量、反电势系数</a:t>
            </a:r>
            <a:r>
              <a:rPr lang="en-US" altLang="zh-CN" b="1" dirty="0" err="1"/>
              <a:t>K</a:t>
            </a:r>
            <a:r>
              <a:rPr lang="en-US" altLang="zh-CN" b="1" baseline="-25000" dirty="0" err="1"/>
              <a:t>e</a:t>
            </a:r>
            <a:r>
              <a:rPr lang="zh-CN" altLang="zh-CN" b="1" dirty="0"/>
              <a:t>和转矩系数</a:t>
            </a:r>
            <a:r>
              <a:rPr lang="en-US" altLang="zh-CN" b="1" dirty="0" err="1"/>
              <a:t>K</a:t>
            </a:r>
            <a:r>
              <a:rPr lang="en-US" altLang="zh-CN" b="1" baseline="-25000" dirty="0" err="1"/>
              <a:t>t</a:t>
            </a:r>
            <a:endParaRPr lang="zh-CN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3" y="836712"/>
            <a:ext cx="6923613" cy="194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78685"/>
              </p:ext>
            </p:extLst>
          </p:nvPr>
        </p:nvGraphicFramePr>
        <p:xfrm>
          <a:off x="1155253" y="3011389"/>
          <a:ext cx="2736304" cy="46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公式" r:id="rId4" imgW="1358900" imgH="228600" progId="Equation.3">
                  <p:embed/>
                </p:oleObj>
              </mc:Choice>
              <mc:Fallback>
                <p:oleObj name="公式" r:id="rId4" imgW="1358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253" y="3011389"/>
                        <a:ext cx="2736304" cy="465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94324"/>
              </p:ext>
            </p:extLst>
          </p:nvPr>
        </p:nvGraphicFramePr>
        <p:xfrm>
          <a:off x="4780466" y="2950674"/>
          <a:ext cx="326436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公式" r:id="rId6" imgW="1308100" imgH="228600" progId="Equation.3">
                  <p:embed/>
                </p:oleObj>
              </mc:Choice>
              <mc:Fallback>
                <p:oleObj name="公式" r:id="rId6" imgW="1308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466" y="2950674"/>
                        <a:ext cx="326436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2724012" y="3563724"/>
            <a:ext cx="353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得出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e</a:t>
            </a:r>
            <a:r>
              <a:rPr lang="en-US" altLang="zh-CN" dirty="0"/>
              <a:t>=C</a:t>
            </a:r>
            <a:r>
              <a:rPr lang="en-US" altLang="zh-CN" baseline="-25000" dirty="0"/>
              <a:t>t</a:t>
            </a:r>
            <a:r>
              <a:rPr lang="zh-CN" altLang="zh-CN" dirty="0"/>
              <a:t>，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e</a:t>
            </a:r>
            <a:r>
              <a:rPr lang="en-US" altLang="zh-CN" dirty="0"/>
              <a:t>=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t</a:t>
            </a:r>
            <a:r>
              <a:rPr lang="zh-CN" altLang="zh-CN" dirty="0"/>
              <a:t>或式（</a:t>
            </a:r>
            <a:r>
              <a:rPr lang="en-US" altLang="zh-CN" dirty="0"/>
              <a:t>2-6</a:t>
            </a:r>
            <a:r>
              <a:rPr lang="zh-CN" altLang="zh-CN" dirty="0"/>
              <a:t>）成立</a:t>
            </a:r>
            <a:endParaRPr lang="zh-CN" altLang="en-US" dirty="0"/>
          </a:p>
        </p:txBody>
      </p:sp>
      <p:sp>
        <p:nvSpPr>
          <p:cNvPr id="31" name="左右箭头 30"/>
          <p:cNvSpPr/>
          <p:nvPr/>
        </p:nvSpPr>
        <p:spPr>
          <a:xfrm>
            <a:off x="4134528" y="3130694"/>
            <a:ext cx="58148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4" name="矩形 16383"/>
          <p:cNvSpPr/>
          <p:nvPr/>
        </p:nvSpPr>
        <p:spPr>
          <a:xfrm>
            <a:off x="672723" y="3946228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电磁式</a:t>
            </a:r>
            <a:r>
              <a:rPr lang="zh-CN" altLang="zh-CN" b="1" dirty="0"/>
              <a:t>直流电机激磁回路</a:t>
            </a:r>
            <a:endParaRPr lang="zh-CN" altLang="zh-CN" dirty="0"/>
          </a:p>
        </p:txBody>
      </p:sp>
      <p:sp>
        <p:nvSpPr>
          <p:cNvPr id="16385" name="矩形 16384"/>
          <p:cNvSpPr/>
          <p:nvPr/>
        </p:nvSpPr>
        <p:spPr>
          <a:xfrm>
            <a:off x="621538" y="5003884"/>
            <a:ext cx="380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7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感应</a:t>
            </a:r>
            <a:r>
              <a:rPr lang="zh-CN" altLang="zh-CN" b="1" dirty="0"/>
              <a:t>电势</a:t>
            </a:r>
            <a:r>
              <a:rPr lang="en-US" altLang="zh-CN" b="1" dirty="0" err="1"/>
              <a:t>E</a:t>
            </a:r>
            <a:r>
              <a:rPr lang="en-US" altLang="zh-CN" b="1" baseline="-25000" dirty="0" err="1"/>
              <a:t>a</a:t>
            </a:r>
            <a:r>
              <a:rPr lang="zh-CN" altLang="zh-CN" b="1" dirty="0"/>
              <a:t>与电磁转矩</a:t>
            </a:r>
            <a:r>
              <a:rPr lang="en-US" altLang="zh-CN" b="1" dirty="0"/>
              <a:t>T</a:t>
            </a:r>
            <a:r>
              <a:rPr lang="en-US" altLang="zh-CN" b="1" baseline="-25000" dirty="0"/>
              <a:t>em</a:t>
            </a:r>
            <a:r>
              <a:rPr lang="zh-CN" altLang="zh-CN" b="1" dirty="0"/>
              <a:t>的纹波</a:t>
            </a:r>
            <a:endParaRPr lang="zh-CN" altLang="zh-CN" dirty="0"/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223848"/>
              </p:ext>
            </p:extLst>
          </p:nvPr>
        </p:nvGraphicFramePr>
        <p:xfrm>
          <a:off x="2620963" y="4321175"/>
          <a:ext cx="17097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公式" r:id="rId8" imgW="1257120" imgH="406080" progId="Equation.3">
                  <p:embed/>
                </p:oleObj>
              </mc:Choice>
              <mc:Fallback>
                <p:oleObj name="公式" r:id="rId8" imgW="125712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321175"/>
                        <a:ext cx="1709737" cy="557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26" name="Picture 4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80518"/>
            <a:ext cx="2295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77474"/>
              </p:ext>
            </p:extLst>
          </p:nvPr>
        </p:nvGraphicFramePr>
        <p:xfrm>
          <a:off x="1691680" y="5522211"/>
          <a:ext cx="2225559" cy="68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公式" r:id="rId11" imgW="1485900" imgH="457200" progId="Equation.3">
                  <p:embed/>
                </p:oleObj>
              </mc:Choice>
              <mc:Fallback>
                <p:oleObj name="公式" r:id="rId11" imgW="1485900" imgH="457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522211"/>
                        <a:ext cx="2225559" cy="689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81" name="Picture 9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36" y="4130894"/>
            <a:ext cx="1872208" cy="84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6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 animBg="1"/>
      <p:bldP spid="16384" grpId="0"/>
      <p:bldP spid="163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2463" y="116632"/>
            <a:ext cx="6647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楷体_GB2312" pitchFamily="49" charset="-122"/>
                <a:ea typeface="楷体_GB2312" pitchFamily="49" charset="-122"/>
              </a:rPr>
              <a:t>1.5.2 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直流电机的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开环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控制方法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791150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调速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800" dirty="0" smtClean="0"/>
              <a:t>：</a:t>
            </a:r>
            <a:r>
              <a:rPr lang="zh-CN" altLang="en-US" sz="2800" i="1" u="sng" dirty="0">
                <a:solidFill>
                  <a:schemeClr val="bg1">
                    <a:lumMod val="65000"/>
                  </a:schemeClr>
                </a:solidFill>
              </a:rPr>
              <a:t>（板书、细讲）</a:t>
            </a:r>
            <a:endParaRPr lang="zh-CN" altLang="zh-CN" sz="2800" i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267" y="2276255"/>
            <a:ext cx="3964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调电枢电压</a:t>
            </a:r>
            <a:r>
              <a:rPr lang="en-US" altLang="zh-CN" sz="2800" b="1" dirty="0" err="1">
                <a:solidFill>
                  <a:srgbClr val="FF0000"/>
                </a:solidFill>
              </a:rPr>
              <a:t>U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a</a:t>
            </a:r>
            <a:r>
              <a:rPr lang="zh-CN" altLang="zh-CN" sz="2800" b="1" dirty="0">
                <a:solidFill>
                  <a:srgbClr val="FF0000"/>
                </a:solidFill>
              </a:rPr>
              <a:t>调速</a:t>
            </a:r>
            <a:r>
              <a:rPr lang="zh-CN" altLang="zh-CN" sz="2800" dirty="0">
                <a:solidFill>
                  <a:srgbClr val="FF0000"/>
                </a:solidFill>
              </a:rPr>
              <a:t>；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738" y="3134611"/>
            <a:ext cx="494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调磁通Ф调速</a:t>
            </a:r>
            <a:r>
              <a:rPr lang="zh-CN" altLang="zh-CN" sz="2800" dirty="0">
                <a:solidFill>
                  <a:srgbClr val="FF0000"/>
                </a:solidFill>
              </a:rPr>
              <a:t>；</a:t>
            </a:r>
            <a:r>
              <a:rPr lang="zh-CN" altLang="en-US" sz="2800" dirty="0">
                <a:solidFill>
                  <a:srgbClr val="FF0000"/>
                </a:solidFill>
              </a:rPr>
              <a:t>（他励式）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230" y="5013176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串电阻</a:t>
            </a:r>
            <a:r>
              <a:rPr lang="en-US" altLang="zh-CN" sz="2800" b="1" dirty="0" err="1">
                <a:solidFill>
                  <a:srgbClr val="FF0000"/>
                </a:solidFill>
              </a:rPr>
              <a:t>R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s</a:t>
            </a:r>
            <a:r>
              <a:rPr lang="zh-CN" altLang="zh-CN" sz="2800" b="1" dirty="0">
                <a:solidFill>
                  <a:srgbClr val="FF0000"/>
                </a:solidFill>
              </a:rPr>
              <a:t>调速；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49" y="1628800"/>
            <a:ext cx="2701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3779912" y="177281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81" y="1535971"/>
            <a:ext cx="2493818" cy="68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260648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、电枢控制时的机械特性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80312" y="908720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tg</a:t>
            </a:r>
            <a:r>
              <a:rPr lang="en-US" altLang="zh-CN" dirty="0" smtClean="0"/>
              <a:t>(</a:t>
            </a:r>
            <a:r>
              <a:rPr lang="el-GR" altLang="zh-CN" dirty="0" smtClean="0">
                <a:ea typeface="宋体"/>
              </a:rPr>
              <a:t>β</a:t>
            </a:r>
            <a:r>
              <a:rPr lang="en-US" altLang="zh-CN" dirty="0" smtClean="0"/>
              <a:t>)=n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</a:t>
            </a:r>
            <a:r>
              <a:rPr lang="en-US" altLang="zh-CN" baseline="-25000" dirty="0" err="1"/>
              <a:t>s</a:t>
            </a:r>
            <a:r>
              <a:rPr lang="zh-CN" altLang="en-US" dirty="0" smtClean="0"/>
              <a:t>机械特性硬度，越小越硬。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6" y="804945"/>
            <a:ext cx="51816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" y="3408432"/>
            <a:ext cx="65246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46937" y="2420888"/>
            <a:ext cx="23895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25000"/>
              </a:lnSpc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调速特点：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lvl="1">
              <a:lnSpc>
                <a:spcPct val="125000"/>
              </a:lnSpc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、最大电压以下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调速； 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lvl="1">
              <a:lnSpc>
                <a:spcPct val="125000"/>
              </a:lnSpc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、线性直线族特性；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lvl="1">
              <a:lnSpc>
                <a:spcPct val="125000"/>
              </a:lnSpc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、控制与调节特性良好； 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0" lvl="1">
              <a:lnSpc>
                <a:spcPct val="125000"/>
              </a:lnSpc>
              <a:defRPr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、易于无级调速；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lvl="1">
              <a:lnSpc>
                <a:spcPct val="125000"/>
              </a:lnSpc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、效率高； 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lvl="1">
              <a:lnSpc>
                <a:spcPct val="125000"/>
              </a:lnSpc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、要求较大的功率可调调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压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Ua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0" lvl="1">
              <a:lnSpc>
                <a:spcPct val="125000"/>
              </a:lnSpc>
              <a:defRPr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应用：如位置伺服系统，调速方案中常用、默认的调速方案。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2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60648"/>
            <a:ext cx="494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调磁通Ф调速</a:t>
            </a:r>
            <a:r>
              <a:rPr lang="zh-CN" altLang="zh-CN" sz="2800" dirty="0">
                <a:solidFill>
                  <a:srgbClr val="FF0000"/>
                </a:solidFill>
              </a:rPr>
              <a:t>；</a:t>
            </a:r>
            <a:r>
              <a:rPr lang="zh-CN" altLang="en-US" sz="2800" dirty="0">
                <a:solidFill>
                  <a:srgbClr val="FF0000"/>
                </a:solidFill>
              </a:rPr>
              <a:t>（他励式）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9" y="746650"/>
            <a:ext cx="81915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786850" y="575554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宋体"/>
                <a:cs typeface="Times New Roman"/>
              </a:rPr>
              <a:t>1</a:t>
            </a:r>
            <a:r>
              <a:rPr lang="zh-CN" altLang="zh-CN" kern="100" dirty="0">
                <a:cs typeface="Times New Roman"/>
              </a:rPr>
              <a:t>、成本增加不多，带价小；</a:t>
            </a:r>
            <a:r>
              <a:rPr lang="en-US" altLang="zh-CN" kern="100" dirty="0">
                <a:cs typeface="Times New Roman"/>
              </a:rPr>
              <a:t>2</a:t>
            </a:r>
            <a:r>
              <a:rPr lang="zh-CN" altLang="zh-CN" kern="100" dirty="0">
                <a:cs typeface="Times New Roman"/>
              </a:rPr>
              <a:t>、能获得超过额定转速的高速运动。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6850" y="6127464"/>
            <a:ext cx="716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cs typeface="Times New Roman"/>
              </a:rPr>
              <a:t>他励式直流电动机通常采用的控制方案是：</a:t>
            </a:r>
            <a:r>
              <a:rPr lang="en-US" altLang="zh-CN" kern="100" dirty="0">
                <a:cs typeface="Times New Roman"/>
              </a:rPr>
              <a:t>1</a:t>
            </a:r>
            <a:r>
              <a:rPr lang="zh-CN" altLang="zh-CN" kern="100" dirty="0">
                <a:cs typeface="Times New Roman"/>
              </a:rPr>
              <a:t>、在额定转速以下仍采用调电枢电压</a:t>
            </a:r>
            <a:r>
              <a:rPr lang="en-US" altLang="zh-CN" kern="100" dirty="0" err="1">
                <a:cs typeface="Times New Roman"/>
              </a:rPr>
              <a:t>U</a:t>
            </a:r>
            <a:r>
              <a:rPr lang="en-US" altLang="zh-CN" kern="100" baseline="-25000" dirty="0" err="1">
                <a:cs typeface="Times New Roman"/>
              </a:rPr>
              <a:t>a</a:t>
            </a:r>
            <a:r>
              <a:rPr lang="zh-CN" altLang="zh-CN" kern="100" dirty="0">
                <a:cs typeface="Times New Roman"/>
              </a:rPr>
              <a:t>调速；</a:t>
            </a:r>
            <a:r>
              <a:rPr lang="en-US" altLang="zh-CN" kern="100" dirty="0">
                <a:cs typeface="Times New Roman"/>
              </a:rPr>
              <a:t>2</a:t>
            </a:r>
            <a:r>
              <a:rPr lang="zh-CN" altLang="zh-CN" kern="100" dirty="0">
                <a:cs typeface="Times New Roman"/>
              </a:rPr>
              <a:t>、在额定转速以上，采用调磁通调速。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576" y="5462803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latin typeface="宋体"/>
                <a:cs typeface="Times New Roman"/>
              </a:rPr>
              <a:t>用于恒功率负载调速，</a:t>
            </a:r>
            <a:r>
              <a:rPr lang="zh-CN" altLang="zh-CN" kern="100" dirty="0" smtClean="0">
                <a:cs typeface="Times New Roman"/>
              </a:rPr>
              <a:t>调速比在</a:t>
            </a:r>
            <a:r>
              <a:rPr lang="en-US" altLang="zh-CN" kern="100" dirty="0">
                <a:cs typeface="Times New Roman"/>
              </a:rPr>
              <a:t>2:1</a:t>
            </a:r>
            <a:r>
              <a:rPr lang="zh-CN" altLang="zh-CN" kern="100" dirty="0">
                <a:cs typeface="Times New Roman"/>
              </a:rPr>
              <a:t>至</a:t>
            </a:r>
            <a:r>
              <a:rPr lang="en-US" altLang="zh-CN" kern="100" dirty="0">
                <a:cs typeface="Times New Roman"/>
              </a:rPr>
              <a:t>4:1</a:t>
            </a:r>
            <a:r>
              <a:rPr lang="zh-CN" altLang="zh-CN" kern="100" dirty="0" smtClean="0">
                <a:cs typeface="Times New Roman"/>
              </a:rPr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55576" y="4437112"/>
            <a:ext cx="7282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dirty="0" smtClean="0">
                <a:latin typeface="楷体_GB2312" pitchFamily="49" charset="-122"/>
              </a:rPr>
              <a:t>调速特点：</a:t>
            </a:r>
            <a:r>
              <a:rPr lang="en-US" altLang="zh-CN" dirty="0" smtClean="0">
                <a:latin typeface="楷体_GB2312" pitchFamily="49" charset="-122"/>
              </a:rPr>
              <a:t>1</a:t>
            </a:r>
            <a:r>
              <a:rPr lang="zh-CN" altLang="en-US" dirty="0" smtClean="0">
                <a:latin typeface="楷体_GB2312" pitchFamily="49" charset="-122"/>
              </a:rPr>
              <a:t>、基</a:t>
            </a:r>
            <a:r>
              <a:rPr lang="zh-CN" altLang="en-US" dirty="0">
                <a:latin typeface="楷体_GB2312" pitchFamily="49" charset="-122"/>
              </a:rPr>
              <a:t>速以上和额定电流以下的调速；</a:t>
            </a:r>
            <a:r>
              <a:rPr lang="en-US" altLang="zh-CN" dirty="0" smtClean="0">
                <a:latin typeface="楷体_GB2312" pitchFamily="49" charset="-122"/>
              </a:rPr>
              <a:t>2</a:t>
            </a:r>
            <a:r>
              <a:rPr lang="zh-CN" altLang="en-US" dirty="0" smtClean="0">
                <a:latin typeface="楷体_GB2312" pitchFamily="49" charset="-122"/>
              </a:rPr>
              <a:t>、</a:t>
            </a:r>
            <a:r>
              <a:rPr kumimoji="1" lang="zh-CN" altLang="en-US" dirty="0" smtClean="0">
                <a:latin typeface="楷体_GB2312" pitchFamily="49" charset="-122"/>
                <a:sym typeface="Symbol" panose="05050102010706020507" pitchFamily="18" charset="2"/>
              </a:rPr>
              <a:t>转速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上升；</a:t>
            </a:r>
            <a:r>
              <a:rPr kumimoji="1" lang="en-US" altLang="zh-CN" dirty="0" smtClean="0">
                <a:latin typeface="楷体_GB2312" pitchFamily="49" charset="-122"/>
                <a:sym typeface="Symbol" panose="05050102010706020507" pitchFamily="18" charset="2"/>
              </a:rPr>
              <a:t>3</a:t>
            </a:r>
            <a:r>
              <a:rPr kumimoji="1" lang="zh-CN" altLang="en-US" dirty="0" smtClean="0">
                <a:latin typeface="楷体_GB2312" pitchFamily="49" charset="-122"/>
                <a:sym typeface="Symbol" panose="05050102010706020507" pitchFamily="18" charset="2"/>
              </a:rPr>
              <a:t>、机械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特性曲线变</a:t>
            </a:r>
            <a:r>
              <a:rPr kumimoji="1" lang="zh-CN" altLang="en-US" dirty="0" smtClean="0">
                <a:latin typeface="楷体_GB2312" pitchFamily="49" charset="-122"/>
                <a:sym typeface="Symbol" panose="05050102010706020507" pitchFamily="18" charset="2"/>
              </a:rPr>
              <a:t>软；</a:t>
            </a:r>
            <a:r>
              <a:rPr kumimoji="1" lang="en-US" altLang="zh-CN" dirty="0">
                <a:latin typeface="楷体_GB2312" pitchFamily="49" charset="-122"/>
                <a:sym typeface="Symbol" pitchFamily="18" charset="2"/>
              </a:rPr>
              <a:t> 4</a:t>
            </a:r>
            <a:r>
              <a:rPr kumimoji="1" lang="zh-CN" altLang="en-US" dirty="0">
                <a:latin typeface="楷体_GB2312" pitchFamily="49" charset="-122"/>
                <a:sym typeface="Symbol" pitchFamily="18" charset="2"/>
              </a:rPr>
              <a:t>。高效率；</a:t>
            </a:r>
            <a:r>
              <a:rPr kumimoji="1" lang="en-US" altLang="zh-CN" dirty="0">
                <a:latin typeface="楷体_GB2312" pitchFamily="49" charset="-122"/>
                <a:sym typeface="Symbol" pitchFamily="18" charset="2"/>
              </a:rPr>
              <a:t>5</a:t>
            </a:r>
            <a:r>
              <a:rPr kumimoji="1" lang="zh-CN" altLang="en-US" dirty="0">
                <a:latin typeface="楷体_GB2312" pitchFamily="49" charset="-122"/>
                <a:sym typeface="Symbol" pitchFamily="18" charset="2"/>
              </a:rPr>
              <a:t>。</a:t>
            </a:r>
            <a:r>
              <a:rPr lang="zh-CN" altLang="en-US" dirty="0">
                <a:latin typeface="楷体_GB2312" pitchFamily="49" charset="-122"/>
              </a:rPr>
              <a:t>恒功率；</a:t>
            </a:r>
            <a:r>
              <a:rPr lang="en-US" altLang="zh-CN" dirty="0">
                <a:latin typeface="楷体_GB2312" pitchFamily="49" charset="-122"/>
              </a:rPr>
              <a:t>6</a:t>
            </a:r>
            <a:r>
              <a:rPr lang="zh-CN" altLang="en-US" dirty="0">
                <a:latin typeface="楷体_GB2312" pitchFamily="49" charset="-122"/>
              </a:rPr>
              <a:t>。一般调速范围在</a:t>
            </a:r>
            <a:r>
              <a:rPr lang="en-US" altLang="zh-CN" dirty="0">
                <a:latin typeface="楷体_GB2312" pitchFamily="49" charset="-122"/>
              </a:rPr>
              <a:t>2-4 </a:t>
            </a:r>
            <a:r>
              <a:rPr lang="zh-CN" altLang="en-US" dirty="0" smtClean="0">
                <a:latin typeface="楷体_GB2312" pitchFamily="49" charset="-122"/>
              </a:rPr>
              <a:t>。</a:t>
            </a:r>
            <a:endParaRPr lang="en-US" altLang="zh-CN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0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34258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2599131" cy="243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83568" y="3789040"/>
            <a:ext cx="76682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调速特点：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。简单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易实现；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。损耗大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低效率；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。降速调速；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。一般为有级调速；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。特性变软；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。轻载时调速范围小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kern="100" dirty="0" smtClean="0">
              <a:cs typeface="Times New Roman"/>
            </a:endParaRPr>
          </a:p>
          <a:p>
            <a:r>
              <a:rPr lang="zh-CN" altLang="zh-CN" kern="100" dirty="0" smtClean="0">
                <a:cs typeface="Times New Roman"/>
              </a:rPr>
              <a:t>分级</a:t>
            </a:r>
            <a:r>
              <a:rPr lang="zh-CN" altLang="zh-CN" kern="100" dirty="0">
                <a:cs typeface="Times New Roman"/>
              </a:rPr>
              <a:t>调速或者是手动的功率较小的滑动变阻器，串入电阻越大，特性越软，功率损耗也越大，控制性能很低。在要求很低、成本敏感的场所，串入电阻限制最大电流，在不计功率损耗分成几档的调速、启动与制动场所还存在</a:t>
            </a:r>
            <a:r>
              <a:rPr lang="zh-CN" altLang="zh-CN" kern="100" dirty="0">
                <a:solidFill>
                  <a:srgbClr val="FF0000"/>
                </a:solidFill>
                <a:cs typeface="Times New Roman"/>
              </a:rPr>
              <a:t>很少的理由</a:t>
            </a:r>
            <a:r>
              <a:rPr lang="zh-CN" altLang="zh-CN" kern="100" dirty="0">
                <a:cs typeface="Times New Roman"/>
              </a:rPr>
              <a:t>采用串电阻调速方案。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476672"/>
            <a:ext cx="337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</a:t>
            </a:r>
            <a:r>
              <a:rPr lang="x-none" altLang="zh-CN" b="1" dirty="0" smtClean="0"/>
              <a:t> </a:t>
            </a:r>
            <a:r>
              <a:rPr lang="zh-CN" altLang="zh-CN" b="1" dirty="0"/>
              <a:t>电力拖动系统的开环稳定性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05" y="3284984"/>
            <a:ext cx="5832648" cy="251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908720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dirty="0"/>
              <a:t>、</a:t>
            </a:r>
            <a:r>
              <a:rPr lang="zh-CN" altLang="zh-CN" b="1" dirty="0"/>
              <a:t>恒转矩负载</a:t>
            </a:r>
            <a:r>
              <a:rPr lang="zh-CN" altLang="zh-CN" dirty="0"/>
              <a:t>：包括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b="1" dirty="0" smtClean="0"/>
              <a:t>反抗性</a:t>
            </a:r>
            <a:r>
              <a:rPr lang="zh-CN" altLang="zh-CN" b="1" dirty="0"/>
              <a:t>恒转矩</a:t>
            </a:r>
            <a:r>
              <a:rPr lang="zh-CN" altLang="zh-CN" b="1" dirty="0" smtClean="0"/>
              <a:t>负载</a:t>
            </a:r>
            <a:r>
              <a:rPr lang="zh-CN" altLang="zh-CN" dirty="0" smtClean="0"/>
              <a:t>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b="1" dirty="0" smtClean="0"/>
              <a:t>位能</a:t>
            </a:r>
            <a:r>
              <a:rPr lang="zh-CN" altLang="zh-CN" b="1" dirty="0"/>
              <a:t>性恒转矩负载</a:t>
            </a:r>
            <a:r>
              <a:rPr lang="zh-CN" altLang="zh-CN" dirty="0"/>
              <a:t>，如升降机、电梯等，转矩大小、方向均不变，上升时负载转矩是阻碍电机运动的，下降时负载转矩帮助拖动运动。</a:t>
            </a:r>
          </a:p>
          <a:p>
            <a:r>
              <a:rPr lang="en-US" altLang="zh-CN" b="1" dirty="0"/>
              <a:t>2</a:t>
            </a:r>
            <a:r>
              <a:rPr lang="zh-CN" altLang="zh-CN" dirty="0"/>
              <a:t>、</a:t>
            </a:r>
            <a:r>
              <a:rPr lang="zh-CN" altLang="zh-CN" b="1" dirty="0"/>
              <a:t>泵类负载</a:t>
            </a:r>
            <a:r>
              <a:rPr lang="zh-CN" altLang="zh-CN" dirty="0"/>
              <a:t>：如风机，特点是负载转矩的大小与转速的平方成正比</a:t>
            </a:r>
            <a:r>
              <a:rPr lang="en-US" altLang="zh-CN" dirty="0"/>
              <a:t>T</a:t>
            </a:r>
            <a:r>
              <a:rPr lang="en-US" altLang="zh-CN" baseline="-25000" dirty="0"/>
              <a:t>L</a:t>
            </a:r>
            <a:r>
              <a:rPr lang="en-US" altLang="zh-CN" dirty="0"/>
              <a:t>=kn</a:t>
            </a:r>
            <a:r>
              <a:rPr lang="en-US" altLang="zh-CN" baseline="30000" dirty="0"/>
              <a:t>2</a:t>
            </a:r>
            <a:r>
              <a:rPr lang="zh-CN" altLang="zh-CN" dirty="0"/>
              <a:t>。</a:t>
            </a:r>
          </a:p>
          <a:p>
            <a:r>
              <a:rPr lang="en-US" altLang="zh-CN" b="1" dirty="0"/>
              <a:t>3</a:t>
            </a:r>
            <a:r>
              <a:rPr lang="zh-CN" altLang="zh-CN" dirty="0"/>
              <a:t>、</a:t>
            </a:r>
            <a:r>
              <a:rPr lang="zh-CN" altLang="zh-CN" b="1" dirty="0"/>
              <a:t>恒功率负载</a:t>
            </a:r>
            <a:r>
              <a:rPr lang="zh-CN" altLang="zh-CN" dirty="0"/>
              <a:t>，其功率是恒定的，</a:t>
            </a:r>
            <a:r>
              <a:rPr lang="en-US" altLang="zh-CN" dirty="0"/>
              <a:t>P=T</a:t>
            </a:r>
            <a:r>
              <a:rPr lang="en-US" altLang="zh-CN" baseline="-25000" dirty="0"/>
              <a:t>L</a:t>
            </a:r>
            <a:r>
              <a:rPr lang="zh-CN" altLang="zh-CN" dirty="0"/>
              <a:t>ω。转矩与转速成反比。</a:t>
            </a:r>
          </a:p>
        </p:txBody>
      </p:sp>
    </p:spTree>
    <p:extLst>
      <p:ext uri="{BB962C8B-B14F-4D97-AF65-F5344CB8AC3E}">
        <p14:creationId xmlns:p14="http://schemas.microsoft.com/office/powerpoint/2010/main" val="36739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432" y="260648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x-none" altLang="zh-CN" b="1" dirty="0" smtClean="0"/>
              <a:t>.</a:t>
            </a:r>
            <a:r>
              <a:rPr lang="en-US" altLang="zh-CN" b="1" dirty="0" smtClean="0"/>
              <a:t>5</a:t>
            </a:r>
            <a:r>
              <a:rPr lang="x-none" altLang="zh-CN" b="1" dirty="0" smtClean="0"/>
              <a:t>.</a:t>
            </a:r>
            <a:r>
              <a:rPr lang="en-US" altLang="zh-CN" b="1" dirty="0" smtClean="0"/>
              <a:t>4</a:t>
            </a:r>
            <a:r>
              <a:rPr lang="x-none" altLang="zh-CN" b="1" dirty="0" smtClean="0"/>
              <a:t> </a:t>
            </a:r>
            <a:r>
              <a:rPr lang="zh-CN" altLang="zh-CN" b="1" dirty="0"/>
              <a:t>直流电机的工作状态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5" y="3699365"/>
            <a:ext cx="6624736" cy="30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4027" r="5930" b="5105"/>
          <a:stretch/>
        </p:blipFill>
        <p:spPr bwMode="auto">
          <a:xfrm>
            <a:off x="179512" y="870144"/>
            <a:ext cx="4746270" cy="286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76256" y="1916832"/>
            <a:ext cx="20162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注：发电状态中</a:t>
            </a:r>
            <a:r>
              <a:rPr lang="zh-CN" altLang="zh-CN" dirty="0" smtClean="0"/>
              <a:t>串</a:t>
            </a:r>
            <a:r>
              <a:rPr lang="zh-CN" altLang="zh-CN" dirty="0"/>
              <a:t>电阻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s</a:t>
            </a:r>
            <a:r>
              <a:rPr lang="zh-CN" altLang="zh-CN" dirty="0"/>
              <a:t>，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a</a:t>
            </a:r>
            <a:r>
              <a:rPr lang="en-US" altLang="zh-CN" dirty="0"/>
              <a:t>=0</a:t>
            </a:r>
            <a:r>
              <a:rPr lang="zh-CN" altLang="zh-CN" dirty="0"/>
              <a:t>为</a:t>
            </a:r>
            <a:r>
              <a:rPr lang="zh-CN" altLang="zh-CN" b="1" dirty="0" smtClean="0"/>
              <a:t>能耗制动</a:t>
            </a:r>
            <a:r>
              <a:rPr lang="zh-CN" altLang="en-US" b="1" dirty="0" smtClean="0"/>
              <a:t>；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a</a:t>
            </a:r>
            <a:r>
              <a:rPr lang="zh-CN" altLang="zh-CN" dirty="0"/>
              <a:t>与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a</a:t>
            </a:r>
            <a:r>
              <a:rPr lang="zh-CN" altLang="zh-CN" dirty="0"/>
              <a:t>方向一致为</a:t>
            </a:r>
            <a:r>
              <a:rPr lang="zh-CN" altLang="zh-CN" b="1" dirty="0"/>
              <a:t>反接制动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习惯上常说的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种工作状态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8035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1042</Words>
  <Application>Microsoft Office PowerPoint</Application>
  <PresentationFormat>全屏显示(4:3)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自动控制元件-绪论</dc:title>
  <dc:creator>Administrator</dc:creator>
  <cp:lastModifiedBy>ZMR</cp:lastModifiedBy>
  <cp:revision>68</cp:revision>
  <dcterms:created xsi:type="dcterms:W3CDTF">2018-02-26T02:01:43Z</dcterms:created>
  <dcterms:modified xsi:type="dcterms:W3CDTF">2019-09-14T02:04:18Z</dcterms:modified>
</cp:coreProperties>
</file>