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handoutMasterIdLst>
    <p:handoutMasterId r:id="rId27"/>
  </p:handoutMasterIdLst>
  <p:sldIdLst>
    <p:sldId id="329" r:id="rId2"/>
    <p:sldId id="330" r:id="rId3"/>
    <p:sldId id="325" r:id="rId4"/>
    <p:sldId id="332" r:id="rId5"/>
    <p:sldId id="326" r:id="rId6"/>
    <p:sldId id="327" r:id="rId7"/>
    <p:sldId id="331" r:id="rId8"/>
    <p:sldId id="321" r:id="rId9"/>
    <p:sldId id="322" r:id="rId10"/>
    <p:sldId id="323" r:id="rId11"/>
    <p:sldId id="324" r:id="rId12"/>
    <p:sldId id="328" r:id="rId13"/>
    <p:sldId id="283" r:id="rId14"/>
    <p:sldId id="317" r:id="rId15"/>
    <p:sldId id="318" r:id="rId16"/>
    <p:sldId id="319" r:id="rId17"/>
    <p:sldId id="315" r:id="rId18"/>
    <p:sldId id="302" r:id="rId19"/>
    <p:sldId id="308" r:id="rId20"/>
    <p:sldId id="309" r:id="rId21"/>
    <p:sldId id="310" r:id="rId22"/>
    <p:sldId id="333" r:id="rId23"/>
    <p:sldId id="306" r:id="rId24"/>
    <p:sldId id="320" r:id="rId25"/>
    <p:sldId id="296" r:id="rId26"/>
  </p:sldIdLst>
  <p:sldSz cx="9144000" cy="6858000" type="screen4x3"/>
  <p:notesSz cx="6858000" cy="994568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385F189A-2603-48C0-A39E-FDEFA4EAB199}" type="datetimeFigureOut">
              <a:rPr lang="zh-CN" altLang="en-US" smtClean="0"/>
              <a:t>2019/9/20</a:t>
            </a:fld>
            <a:endParaRPr lang="zh-CN" altLang="en-US"/>
          </a:p>
        </p:txBody>
      </p:sp>
      <p:sp>
        <p:nvSpPr>
          <p:cNvPr id="4" name="页脚占位符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63929572-C38A-40A4-8D9B-64D2EDFD9721}" type="slidenum">
              <a:rPr lang="zh-CN" altLang="en-US" smtClean="0"/>
              <a:t>‹#›</a:t>
            </a:fld>
            <a:endParaRPr lang="zh-CN" altLang="en-US"/>
          </a:p>
        </p:txBody>
      </p:sp>
    </p:spTree>
    <p:extLst>
      <p:ext uri="{BB962C8B-B14F-4D97-AF65-F5344CB8AC3E}">
        <p14:creationId xmlns:p14="http://schemas.microsoft.com/office/powerpoint/2010/main" val="37793282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slide" Target="slide12.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2.wmf"/></Relationships>
</file>

<file path=ppt/slides/_rels/slide1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33.bin"/><Relationship Id="rId4" Type="http://schemas.openxmlformats.org/officeDocument/2006/relationships/image" Target="../media/image36.wmf"/></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oleObject" Target="../embeddings/oleObject34.bin"/><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wmf"/></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6.wmf"/><Relationship Id="rId18" Type="http://schemas.openxmlformats.org/officeDocument/2006/relationships/oleObject" Target="../embeddings/oleObject20.bin"/><Relationship Id="rId3" Type="http://schemas.openxmlformats.org/officeDocument/2006/relationships/oleObject" Target="../embeddings/oleObject13.bin"/><Relationship Id="rId21" Type="http://schemas.openxmlformats.org/officeDocument/2006/relationships/image" Target="../media/image20.wmf"/><Relationship Id="rId7" Type="http://schemas.openxmlformats.org/officeDocument/2006/relationships/image" Target="../media/image14.wmf"/><Relationship Id="rId12" Type="http://schemas.openxmlformats.org/officeDocument/2006/relationships/oleObject" Target="../embeddings/oleObject17.bin"/><Relationship Id="rId17"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image" Target="../media/image15.wmf"/><Relationship Id="rId5" Type="http://schemas.openxmlformats.org/officeDocument/2006/relationships/image" Target="../media/image10.wmf"/><Relationship Id="rId15" Type="http://schemas.openxmlformats.org/officeDocument/2006/relationships/image" Target="../media/image17.wmf"/><Relationship Id="rId10" Type="http://schemas.openxmlformats.org/officeDocument/2006/relationships/oleObject" Target="../embeddings/oleObject16.bin"/><Relationship Id="rId19"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9.wmf"/><Relationship Id="rId14" Type="http://schemas.openxmlformats.org/officeDocument/2006/relationships/oleObject" Target="../embeddings/oleObject18.bin"/><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5.bin"/><Relationship Id="rId14" Type="http://schemas.openxmlformats.org/officeDocument/2006/relationships/image" Target="../media/image2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hlinkClick r:id="rId3" action="ppaction://hlinksldjump"/>
          </p:cNvPr>
          <p:cNvSpPr txBox="1">
            <a:spLocks noChangeArrowheads="1"/>
          </p:cNvSpPr>
          <p:nvPr/>
        </p:nvSpPr>
        <p:spPr bwMode="auto">
          <a:xfrm>
            <a:off x="764704" y="332655"/>
            <a:ext cx="5724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dirty="0" smtClean="0">
                <a:latin typeface="楷体_GB2312" pitchFamily="49" charset="-122"/>
                <a:ea typeface="楷体_GB2312" pitchFamily="49" charset="-122"/>
              </a:rPr>
              <a:t>1.5.5 </a:t>
            </a:r>
            <a:r>
              <a:rPr lang="zh-CN" altLang="en-US" sz="3600" dirty="0" smtClean="0">
                <a:latin typeface="楷体_GB2312" pitchFamily="49" charset="-122"/>
                <a:ea typeface="楷体_GB2312" pitchFamily="49" charset="-122"/>
              </a:rPr>
              <a:t>直流电机的动态特性</a:t>
            </a:r>
            <a:endParaRPr lang="zh-CN" altLang="en-US" sz="3600" dirty="0">
              <a:latin typeface="楷体_GB2312" pitchFamily="49" charset="-122"/>
              <a:ea typeface="楷体_GB2312" pitchFamily="49" charset="-122"/>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78394636"/>
              </p:ext>
            </p:extLst>
          </p:nvPr>
        </p:nvGraphicFramePr>
        <p:xfrm>
          <a:off x="548822" y="1196752"/>
          <a:ext cx="1526292" cy="425942"/>
        </p:xfrm>
        <a:graphic>
          <a:graphicData uri="http://schemas.openxmlformats.org/presentationml/2006/ole">
            <mc:AlternateContent xmlns:mc="http://schemas.openxmlformats.org/markup-compatibility/2006">
              <mc:Choice xmlns:v="urn:schemas-microsoft-com:vml" Requires="v">
                <p:oleObj spid="_x0000_s32986" name="公式" r:id="rId4" imgW="825500" imgH="228600" progId="Equation.3">
                  <p:embed/>
                </p:oleObj>
              </mc:Choice>
              <mc:Fallback>
                <p:oleObj name="公式" r:id="rId4" imgW="825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22" y="1196752"/>
                        <a:ext cx="1526292" cy="425942"/>
                      </a:xfrm>
                      <a:prstGeom prst="rect">
                        <a:avLst/>
                      </a:prstGeom>
                      <a:noFill/>
                    </p:spPr>
                  </p:pic>
                </p:oleObj>
              </mc:Fallback>
            </mc:AlternateContent>
          </a:graphicData>
        </a:graphic>
      </p:graphicFrame>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947848114"/>
              </p:ext>
            </p:extLst>
          </p:nvPr>
        </p:nvGraphicFramePr>
        <p:xfrm>
          <a:off x="539552" y="1628800"/>
          <a:ext cx="1260140" cy="432048"/>
        </p:xfrm>
        <a:graphic>
          <a:graphicData uri="http://schemas.openxmlformats.org/presentationml/2006/ole">
            <mc:AlternateContent xmlns:mc="http://schemas.openxmlformats.org/markup-compatibility/2006">
              <mc:Choice xmlns:v="urn:schemas-microsoft-com:vml" Requires="v">
                <p:oleObj spid="_x0000_s32987" name="公式" r:id="rId6" imgW="672808" imgH="228501" progId="Equation.3">
                  <p:embed/>
                </p:oleObj>
              </mc:Choice>
              <mc:Fallback>
                <p:oleObj name="公式" r:id="rId6" imgW="672808"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628800"/>
                        <a:ext cx="1260140" cy="432048"/>
                      </a:xfrm>
                      <a:prstGeom prst="rect">
                        <a:avLst/>
                      </a:prstGeom>
                      <a:noFill/>
                    </p:spPr>
                  </p:pic>
                </p:oleObj>
              </mc:Fallback>
            </mc:AlternateContent>
          </a:graphicData>
        </a:graphic>
      </p:graphicFrame>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068642229"/>
              </p:ext>
            </p:extLst>
          </p:nvPr>
        </p:nvGraphicFramePr>
        <p:xfrm>
          <a:off x="466847" y="2204864"/>
          <a:ext cx="1608267" cy="433690"/>
        </p:xfrm>
        <a:graphic>
          <a:graphicData uri="http://schemas.openxmlformats.org/presentationml/2006/ole">
            <mc:AlternateContent xmlns:mc="http://schemas.openxmlformats.org/markup-compatibility/2006">
              <mc:Choice xmlns:v="urn:schemas-microsoft-com:vml" Requires="v">
                <p:oleObj spid="_x0000_s32988" name="公式" r:id="rId8" imgW="850900" imgH="228600" progId="Equation.3">
                  <p:embed/>
                </p:oleObj>
              </mc:Choice>
              <mc:Fallback>
                <p:oleObj name="公式" r:id="rId8" imgW="8509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847" y="2204864"/>
                        <a:ext cx="1608267" cy="433690"/>
                      </a:xfrm>
                      <a:prstGeom prst="rect">
                        <a:avLst/>
                      </a:prstGeom>
                      <a:noFill/>
                    </p:spPr>
                  </p:pic>
                </p:oleObj>
              </mc:Fallback>
            </mc:AlternateContent>
          </a:graphicData>
        </a:graphic>
      </p:graphicFrame>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514309540"/>
              </p:ext>
            </p:extLst>
          </p:nvPr>
        </p:nvGraphicFramePr>
        <p:xfrm>
          <a:off x="539552" y="2636912"/>
          <a:ext cx="1125125" cy="360040"/>
        </p:xfrm>
        <a:graphic>
          <a:graphicData uri="http://schemas.openxmlformats.org/presentationml/2006/ole">
            <mc:AlternateContent xmlns:mc="http://schemas.openxmlformats.org/markup-compatibility/2006">
              <mc:Choice xmlns:v="urn:schemas-microsoft-com:vml" Requires="v">
                <p:oleObj spid="_x0000_s32989" name="公式" r:id="rId10" imgW="723586" imgH="228501" progId="Equation.3">
                  <p:embed/>
                </p:oleObj>
              </mc:Choice>
              <mc:Fallback>
                <p:oleObj name="公式" r:id="rId10" imgW="723586"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552" y="2636912"/>
                        <a:ext cx="1125125" cy="360040"/>
                      </a:xfrm>
                      <a:prstGeom prst="rect">
                        <a:avLst/>
                      </a:prstGeom>
                      <a:noFill/>
                    </p:spPr>
                  </p:pic>
                </p:oleObj>
              </mc:Fallback>
            </mc:AlternateContent>
          </a:graphicData>
        </a:graphic>
      </p:graphicFrame>
      <p:sp>
        <p:nvSpPr>
          <p:cNvPr id="2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416494218"/>
              </p:ext>
            </p:extLst>
          </p:nvPr>
        </p:nvGraphicFramePr>
        <p:xfrm>
          <a:off x="467544" y="3068960"/>
          <a:ext cx="2378811" cy="725453"/>
        </p:xfrm>
        <a:graphic>
          <a:graphicData uri="http://schemas.openxmlformats.org/presentationml/2006/ole">
            <mc:AlternateContent xmlns:mc="http://schemas.openxmlformats.org/markup-compatibility/2006">
              <mc:Choice xmlns:v="urn:schemas-microsoft-com:vml" Requires="v">
                <p:oleObj spid="_x0000_s32990" name="公式" r:id="rId12" imgW="1358310" imgH="406224" progId="Equation.3">
                  <p:embed/>
                </p:oleObj>
              </mc:Choice>
              <mc:Fallback>
                <p:oleObj name="公式" r:id="rId12" imgW="1358310" imgH="40622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7544" y="3068960"/>
                        <a:ext cx="2378811" cy="725453"/>
                      </a:xfrm>
                      <a:prstGeom prst="rect">
                        <a:avLst/>
                      </a:prstGeom>
                      <a:noFill/>
                    </p:spPr>
                  </p:pic>
                </p:oleObj>
              </mc:Fallback>
            </mc:AlternateContent>
          </a:graphicData>
        </a:graphic>
      </p:graphicFrame>
      <p:sp>
        <p:nvSpPr>
          <p:cNvPr id="2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401654172"/>
              </p:ext>
            </p:extLst>
          </p:nvPr>
        </p:nvGraphicFramePr>
        <p:xfrm>
          <a:off x="539552" y="4221088"/>
          <a:ext cx="2268845" cy="594221"/>
        </p:xfrm>
        <a:graphic>
          <a:graphicData uri="http://schemas.openxmlformats.org/presentationml/2006/ole">
            <mc:AlternateContent xmlns:mc="http://schemas.openxmlformats.org/markup-compatibility/2006">
              <mc:Choice xmlns:v="urn:schemas-microsoft-com:vml" Requires="v">
                <p:oleObj spid="_x0000_s32991" name="公式" r:id="rId14" imgW="1612900" imgH="419100" progId="Equation.3">
                  <p:embed/>
                </p:oleObj>
              </mc:Choice>
              <mc:Fallback>
                <p:oleObj name="公式" r:id="rId14" imgW="16129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552" y="4221088"/>
                        <a:ext cx="2268845" cy="594221"/>
                      </a:xfrm>
                      <a:prstGeom prst="rect">
                        <a:avLst/>
                      </a:prstGeom>
                      <a:noFill/>
                    </p:spPr>
                  </p:pic>
                </p:oleObj>
              </mc:Fallback>
            </mc:AlternateContent>
          </a:graphicData>
        </a:graphic>
      </p:graphicFrame>
      <p:sp>
        <p:nvSpPr>
          <p:cNvPr id="27" name="矩形 26"/>
          <p:cNvSpPr/>
          <p:nvPr/>
        </p:nvSpPr>
        <p:spPr>
          <a:xfrm>
            <a:off x="539552" y="5452957"/>
            <a:ext cx="2172390" cy="369332"/>
          </a:xfrm>
          <a:prstGeom prst="rect">
            <a:avLst/>
          </a:prstGeom>
        </p:spPr>
        <p:txBody>
          <a:bodyPr wrap="none">
            <a:spAutoFit/>
          </a:bodyPr>
          <a:lstStyle/>
          <a:p>
            <a:r>
              <a:rPr lang="zh-CN" altLang="zh-CN" dirty="0"/>
              <a:t>四大</a:t>
            </a:r>
            <a:r>
              <a:rPr lang="zh-CN" altLang="zh-CN" dirty="0" smtClean="0"/>
              <a:t>动</a:t>
            </a:r>
            <a:r>
              <a:rPr lang="en-US" altLang="zh-CN" dirty="0" smtClean="0"/>
              <a:t>(</a:t>
            </a:r>
            <a:r>
              <a:rPr lang="zh-CN" altLang="en-US" dirty="0" smtClean="0"/>
              <a:t>静</a:t>
            </a:r>
            <a:r>
              <a:rPr lang="en-US" altLang="zh-CN" dirty="0" smtClean="0"/>
              <a:t>)</a:t>
            </a:r>
            <a:r>
              <a:rPr lang="zh-CN" altLang="zh-CN" dirty="0" smtClean="0"/>
              <a:t>态</a:t>
            </a:r>
            <a:r>
              <a:rPr lang="zh-CN" altLang="zh-CN" dirty="0"/>
              <a:t>关系式</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100754561"/>
              </p:ext>
            </p:extLst>
          </p:nvPr>
        </p:nvGraphicFramePr>
        <p:xfrm>
          <a:off x="467544" y="3717032"/>
          <a:ext cx="1466850" cy="407987"/>
        </p:xfrm>
        <a:graphic>
          <a:graphicData uri="http://schemas.openxmlformats.org/presentationml/2006/ole">
            <mc:AlternateContent xmlns:mc="http://schemas.openxmlformats.org/markup-compatibility/2006">
              <mc:Choice xmlns:v="urn:schemas-microsoft-com:vml" Requires="v">
                <p:oleObj spid="_x0000_s32992" name="公式" r:id="rId16" imgW="838080" imgH="228600" progId="Equation.3">
                  <p:embed/>
                </p:oleObj>
              </mc:Choice>
              <mc:Fallback>
                <p:oleObj name="公式" r:id="rId16" imgW="838080" imgH="228600" progId="Equation.3">
                  <p:embed/>
                  <p:pic>
                    <p:nvPicPr>
                      <p:cNvPr id="0" name=""/>
                      <p:cNvPicPr>
                        <a:picLocks noChangeAspect="1" noChangeArrowheads="1"/>
                      </p:cNvPicPr>
                      <p:nvPr/>
                    </p:nvPicPr>
                    <p:blipFill>
                      <a:blip r:embed="rId17"/>
                      <a:srcRect/>
                      <a:stretch>
                        <a:fillRect/>
                      </a:stretch>
                    </p:blipFill>
                    <p:spPr bwMode="auto">
                      <a:xfrm>
                        <a:off x="467544" y="3717032"/>
                        <a:ext cx="14668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50085188"/>
              </p:ext>
            </p:extLst>
          </p:nvPr>
        </p:nvGraphicFramePr>
        <p:xfrm>
          <a:off x="611560" y="4869160"/>
          <a:ext cx="1316038" cy="327025"/>
        </p:xfrm>
        <a:graphic>
          <a:graphicData uri="http://schemas.openxmlformats.org/presentationml/2006/ole">
            <mc:AlternateContent xmlns:mc="http://schemas.openxmlformats.org/markup-compatibility/2006">
              <mc:Choice xmlns:v="urn:schemas-microsoft-com:vml" Requires="v">
                <p:oleObj spid="_x0000_s32993" name="公式" r:id="rId18" imgW="977760" imgH="228600" progId="Equation.3">
                  <p:embed/>
                </p:oleObj>
              </mc:Choice>
              <mc:Fallback>
                <p:oleObj name="公式" r:id="rId18" imgW="977760" imgH="228600" progId="Equation.3">
                  <p:embed/>
                  <p:pic>
                    <p:nvPicPr>
                      <p:cNvPr id="0" name=""/>
                      <p:cNvPicPr>
                        <a:picLocks noChangeAspect="1" noChangeArrowheads="1"/>
                      </p:cNvPicPr>
                      <p:nvPr/>
                    </p:nvPicPr>
                    <p:blipFill>
                      <a:blip r:embed="rId19"/>
                      <a:srcRect/>
                      <a:stretch>
                        <a:fillRect/>
                      </a:stretch>
                    </p:blipFill>
                    <p:spPr bwMode="auto">
                      <a:xfrm>
                        <a:off x="611560" y="4869160"/>
                        <a:ext cx="1316038" cy="327025"/>
                      </a:xfrm>
                      <a:prstGeom prst="rect">
                        <a:avLst/>
                      </a:prstGeom>
                      <a:noFill/>
                      <a:ln>
                        <a:noFill/>
                      </a:ln>
                    </p:spPr>
                  </p:pic>
                </p:oleObj>
              </mc:Fallback>
            </mc:AlternateContent>
          </a:graphicData>
        </a:graphic>
      </p:graphicFrame>
      <p:sp>
        <p:nvSpPr>
          <p:cNvPr id="22" name="右箭头 21"/>
          <p:cNvSpPr/>
          <p:nvPr/>
        </p:nvSpPr>
        <p:spPr>
          <a:xfrm>
            <a:off x="3203848" y="2924944"/>
            <a:ext cx="64807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3585257534"/>
              </p:ext>
            </p:extLst>
          </p:nvPr>
        </p:nvGraphicFramePr>
        <p:xfrm>
          <a:off x="3707904" y="1700808"/>
          <a:ext cx="2052228" cy="432048"/>
        </p:xfrm>
        <a:graphic>
          <a:graphicData uri="http://schemas.openxmlformats.org/presentationml/2006/ole">
            <mc:AlternateContent xmlns:mc="http://schemas.openxmlformats.org/markup-compatibility/2006">
              <mc:Choice xmlns:v="urn:schemas-microsoft-com:vml" Requires="v">
                <p:oleObj spid="_x0000_s32994" name="公式" r:id="rId20" imgW="1091726" imgH="228501" progId="Equation.3">
                  <p:embed/>
                </p:oleObj>
              </mc:Choice>
              <mc:Fallback>
                <p:oleObj name="公式" r:id="rId20" imgW="1091726" imgH="22850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07904" y="1700808"/>
                        <a:ext cx="2052228" cy="432048"/>
                      </a:xfrm>
                      <a:prstGeom prst="rect">
                        <a:avLst/>
                      </a:prstGeom>
                      <a:noFill/>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011882856"/>
              </p:ext>
            </p:extLst>
          </p:nvPr>
        </p:nvGraphicFramePr>
        <p:xfrm>
          <a:off x="3868688" y="2748351"/>
          <a:ext cx="1692350" cy="353186"/>
        </p:xfrm>
        <a:graphic>
          <a:graphicData uri="http://schemas.openxmlformats.org/presentationml/2006/ole">
            <mc:AlternateContent xmlns:mc="http://schemas.openxmlformats.org/markup-compatibility/2006">
              <mc:Choice xmlns:v="urn:schemas-microsoft-com:vml" Requires="v">
                <p:oleObj spid="_x0000_s32995" name="公式" r:id="rId22" imgW="1104900" imgH="228600" progId="Equation.3">
                  <p:embed/>
                </p:oleObj>
              </mc:Choice>
              <mc:Fallback>
                <p:oleObj name="公式" r:id="rId22" imgW="110490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68688" y="2748351"/>
                        <a:ext cx="1692350" cy="353186"/>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147367171"/>
              </p:ext>
            </p:extLst>
          </p:nvPr>
        </p:nvGraphicFramePr>
        <p:xfrm>
          <a:off x="3851920" y="3351076"/>
          <a:ext cx="4178897" cy="437963"/>
        </p:xfrm>
        <a:graphic>
          <a:graphicData uri="http://schemas.openxmlformats.org/presentationml/2006/ole">
            <mc:AlternateContent xmlns:mc="http://schemas.openxmlformats.org/markup-compatibility/2006">
              <mc:Choice xmlns:v="urn:schemas-microsoft-com:vml" Requires="v">
                <p:oleObj spid="_x0000_s32996" name="公式" r:id="rId24" imgW="2197100" imgH="228600" progId="Equation.3">
                  <p:embed/>
                </p:oleObj>
              </mc:Choice>
              <mc:Fallback>
                <p:oleObj name="公式" r:id="rId24" imgW="21971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51920" y="3351076"/>
                        <a:ext cx="4178897" cy="437963"/>
                      </a:xfrm>
                      <a:prstGeom prst="rect">
                        <a:avLst/>
                      </a:prstGeom>
                      <a:noFill/>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866334823"/>
              </p:ext>
            </p:extLst>
          </p:nvPr>
        </p:nvGraphicFramePr>
        <p:xfrm>
          <a:off x="3851920" y="4437112"/>
          <a:ext cx="4392488" cy="432048"/>
        </p:xfrm>
        <a:graphic>
          <a:graphicData uri="http://schemas.openxmlformats.org/presentationml/2006/ole">
            <mc:AlternateContent xmlns:mc="http://schemas.openxmlformats.org/markup-compatibility/2006">
              <mc:Choice xmlns:v="urn:schemas-microsoft-com:vml" Requires="v">
                <p:oleObj spid="_x0000_s32997" name="公式" r:id="rId26" imgW="2349500" imgH="228600" progId="Equation.3">
                  <p:embed/>
                </p:oleObj>
              </mc:Choice>
              <mc:Fallback>
                <p:oleObj name="公式" r:id="rId26" imgW="23495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51920" y="4437112"/>
                        <a:ext cx="4392488" cy="432048"/>
                      </a:xfrm>
                      <a:prstGeom prst="rect">
                        <a:avLst/>
                      </a:prstGeom>
                      <a:noFill/>
                    </p:spPr>
                  </p:pic>
                </p:oleObj>
              </mc:Fallback>
            </mc:AlternateContent>
          </a:graphicData>
        </a:graphic>
      </p:graphicFrame>
      <p:sp>
        <p:nvSpPr>
          <p:cNvPr id="33" name="Rectangle 20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Rectangle 205"/>
          <p:cNvSpPr>
            <a:spLocks noChangeArrowheads="1"/>
          </p:cNvSpPr>
          <p:nvPr/>
        </p:nvSpPr>
        <p:spPr bwMode="auto">
          <a:xfrm>
            <a:off x="0" y="1241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(2-23)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970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0" y="-94566"/>
            <a:ext cx="81628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smtClean="0">
                <a:solidFill>
                  <a:prstClr val="black"/>
                </a:solidFill>
                <a:latin typeface="宋体" pitchFamily="2" charset="-122"/>
                <a:cs typeface="Times New Roman" pitchFamily="18" charset="0"/>
              </a:rPr>
              <a:t>例</a:t>
            </a:r>
            <a:r>
              <a:rPr lang="en-US" altLang="zh-CN" b="1" dirty="0" smtClean="0">
                <a:solidFill>
                  <a:prstClr val="black"/>
                </a:solidFill>
                <a:latin typeface="宋体" pitchFamily="2" charset="-122"/>
                <a:cs typeface="Times New Roman" pitchFamily="18" charset="0"/>
              </a:rPr>
              <a:t>2.1.14-2</a:t>
            </a:r>
            <a:r>
              <a:rPr lang="zh-CN" altLang="en-US" dirty="0" smtClean="0">
                <a:solidFill>
                  <a:prstClr val="black"/>
                </a:solidFill>
                <a:latin typeface="宋体" pitchFamily="2" charset="-122"/>
                <a:cs typeface="Times New Roman" pitchFamily="18" charset="0"/>
              </a:rPr>
              <a:t>、将两台完全相同的直流电机的轴连接在一起，构成电动机</a:t>
            </a:r>
            <a:r>
              <a:rPr lang="en-US" altLang="zh-CN" dirty="0" smtClean="0">
                <a:solidFill>
                  <a:prstClr val="black"/>
                </a:solidFill>
                <a:latin typeface="宋体" pitchFamily="2" charset="-122"/>
                <a:cs typeface="Times New Roman" pitchFamily="18" charset="0"/>
              </a:rPr>
              <a:t>-</a:t>
            </a:r>
            <a:r>
              <a:rPr lang="zh-CN" altLang="en-US" dirty="0" smtClean="0">
                <a:solidFill>
                  <a:prstClr val="black"/>
                </a:solidFill>
                <a:latin typeface="宋体" pitchFamily="2" charset="-122"/>
                <a:cs typeface="Times New Roman" pitchFamily="18" charset="0"/>
              </a:rPr>
              <a:t>发电机</a:t>
            </a:r>
            <a:endParaRPr lang="zh-CN" altLang="en-US" dirty="0" smtClean="0">
              <a:solidFill>
                <a:prstClr val="black"/>
              </a:solidFill>
              <a:latin typeface="Arial" pitchFamily="34" charset="0"/>
              <a:cs typeface="宋体" pitchFamily="2" charset="-122"/>
            </a:endParaRPr>
          </a:p>
          <a:p>
            <a:pPr eaLnBrk="0" fontAlgn="base" hangingPunct="0">
              <a:spcBef>
                <a:spcPct val="0"/>
              </a:spcBef>
              <a:spcAft>
                <a:spcPct val="0"/>
              </a:spcAft>
            </a:pPr>
            <a:endParaRPr lang="zh-CN" altLang="en-US" dirty="0" smtClean="0">
              <a:solidFill>
                <a:prstClr val="black"/>
              </a:solidFill>
              <a:latin typeface="Arial" pitchFamily="34" charset="0"/>
              <a:cs typeface="宋体" pitchFamily="2" charset="-122"/>
            </a:endParaRPr>
          </a:p>
        </p:txBody>
      </p:sp>
      <p:pic>
        <p:nvPicPr>
          <p:cNvPr id="2356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551765"/>
            <a:ext cx="2915816" cy="98780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87824" y="1463878"/>
            <a:ext cx="3456384" cy="338554"/>
          </a:xfrm>
          <a:prstGeom prst="rect">
            <a:avLst/>
          </a:prstGeom>
        </p:spPr>
        <p:txBody>
          <a:bodyPr wrap="square">
            <a:spAutoFit/>
          </a:bodyPr>
          <a:lstStyle/>
          <a:p>
            <a:pPr fontAlgn="base">
              <a:spcBef>
                <a:spcPct val="0"/>
              </a:spcBef>
              <a:spcAft>
                <a:spcPct val="0"/>
              </a:spcAft>
            </a:pPr>
            <a:r>
              <a:rPr lang="en-US" altLang="zh-CN" sz="1600" dirty="0">
                <a:solidFill>
                  <a:prstClr val="black"/>
                </a:solidFill>
                <a:latin typeface="Times New Roman" pitchFamily="18" charset="0"/>
                <a:cs typeface="Times New Roman" pitchFamily="18" charset="0"/>
              </a:rPr>
              <a:t>2-30</a:t>
            </a:r>
            <a:r>
              <a:rPr lang="zh-CN" altLang="en-US" sz="1600" dirty="0">
                <a:solidFill>
                  <a:prstClr val="black"/>
                </a:solidFill>
                <a:latin typeface="Times New Roman" pitchFamily="18" charset="0"/>
                <a:cs typeface="Times New Roman" pitchFamily="18" charset="0"/>
              </a:rPr>
              <a:t>电动机</a:t>
            </a:r>
            <a:r>
              <a:rPr lang="en-US" altLang="zh-CN" sz="1600" dirty="0">
                <a:solidFill>
                  <a:prstClr val="black"/>
                </a:solidFill>
                <a:latin typeface="Times New Roman" pitchFamily="18" charset="0"/>
                <a:cs typeface="Times New Roman" pitchFamily="18" charset="0"/>
              </a:rPr>
              <a:t>-</a:t>
            </a:r>
            <a:r>
              <a:rPr lang="zh-CN" altLang="en-US" sz="1600" dirty="0">
                <a:solidFill>
                  <a:prstClr val="black"/>
                </a:solidFill>
                <a:latin typeface="Times New Roman" pitchFamily="18" charset="0"/>
                <a:cs typeface="Times New Roman" pitchFamily="18" charset="0"/>
              </a:rPr>
              <a:t>发电机组</a:t>
            </a:r>
            <a:endParaRPr lang="zh-CN" altLang="en-US" sz="1600" dirty="0">
              <a:solidFill>
                <a:prstClr val="black"/>
              </a:solidFill>
              <a:latin typeface="Arial" pitchFamily="34" charset="0"/>
              <a:cs typeface="宋体" pitchFamily="2" charset="-122"/>
            </a:endParaRPr>
          </a:p>
        </p:txBody>
      </p:sp>
      <p:sp>
        <p:nvSpPr>
          <p:cNvPr id="11" name="矩形 10"/>
          <p:cNvSpPr/>
          <p:nvPr/>
        </p:nvSpPr>
        <p:spPr>
          <a:xfrm>
            <a:off x="465937" y="5449204"/>
            <a:ext cx="6122287" cy="369332"/>
          </a:xfrm>
          <a:prstGeom prst="rect">
            <a:avLst/>
          </a:prstGeom>
        </p:spPr>
        <p:txBody>
          <a:bodyPr wrap="square">
            <a:spAutoFit/>
          </a:bodyPr>
          <a:lstStyle/>
          <a:p>
            <a:r>
              <a:rPr lang="en-US" altLang="zh-CN" kern="100" dirty="0" err="1" smtClean="0">
                <a:solidFill>
                  <a:prstClr val="black"/>
                </a:solidFill>
                <a:latin typeface="宋体"/>
                <a:cs typeface="Times New Roman"/>
              </a:rPr>
              <a:t>K</a:t>
            </a:r>
            <a:r>
              <a:rPr lang="en-US" altLang="zh-CN" kern="100" baseline="-25000" dirty="0" err="1" smtClean="0">
                <a:solidFill>
                  <a:prstClr val="black"/>
                </a:solidFill>
                <a:latin typeface="宋体"/>
                <a:cs typeface="Times New Roman"/>
              </a:rPr>
              <a:t>t</a:t>
            </a:r>
            <a:r>
              <a:rPr lang="en-US" altLang="zh-CN" kern="100" dirty="0">
                <a:solidFill>
                  <a:prstClr val="black"/>
                </a:solidFill>
                <a:latin typeface="宋体"/>
                <a:cs typeface="Times New Roman"/>
              </a:rPr>
              <a:t>=</a:t>
            </a:r>
            <a:r>
              <a:rPr lang="en-US" altLang="zh-CN" kern="100" dirty="0">
                <a:solidFill>
                  <a:prstClr val="black"/>
                </a:solidFill>
                <a:latin typeface="Times New Roman"/>
              </a:rPr>
              <a:t> </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en-US" altLang="zh-CN" kern="100" dirty="0">
                <a:solidFill>
                  <a:prstClr val="black"/>
                </a:solidFill>
                <a:latin typeface="宋体"/>
                <a:cs typeface="Times New Roman"/>
              </a:rPr>
              <a:t>/</a:t>
            </a:r>
            <a:r>
              <a:rPr lang="zh-CN" altLang="zh-CN" kern="100" dirty="0">
                <a:solidFill>
                  <a:prstClr val="black"/>
                </a:solidFill>
                <a:cs typeface="Times New Roman"/>
              </a:rPr>
              <a:t>ω</a:t>
            </a:r>
            <a:r>
              <a:rPr lang="en-US" altLang="zh-CN" kern="100" baseline="-25000" dirty="0">
                <a:solidFill>
                  <a:prstClr val="black"/>
                </a:solidFill>
                <a:cs typeface="Times New Roman"/>
              </a:rPr>
              <a:t>1</a:t>
            </a:r>
            <a:r>
              <a:rPr lang="en-US" altLang="zh-CN" kern="100" dirty="0">
                <a:solidFill>
                  <a:prstClr val="black"/>
                </a:solidFill>
                <a:latin typeface="Times New Roman"/>
              </a:rPr>
              <a:t>=</a:t>
            </a:r>
            <a:r>
              <a:rPr lang="en-US" altLang="zh-CN" kern="100" dirty="0">
                <a:solidFill>
                  <a:prstClr val="black"/>
                </a:solidFill>
                <a:latin typeface="宋体"/>
                <a:cs typeface="Times New Roman"/>
              </a:rPr>
              <a:t>74/400=0.815(V/rad/s)</a:t>
            </a:r>
            <a:r>
              <a:rPr lang="zh-CN" altLang="zh-CN" kern="100" dirty="0">
                <a:solidFill>
                  <a:prstClr val="black"/>
                </a:solidFill>
                <a:cs typeface="Times New Roman"/>
              </a:rPr>
              <a:t>；</a:t>
            </a:r>
            <a:r>
              <a:rPr lang="en-US" altLang="zh-CN" kern="100" dirty="0" err="1">
                <a:solidFill>
                  <a:prstClr val="black"/>
                </a:solidFill>
                <a:cs typeface="Times New Roman"/>
              </a:rPr>
              <a:t>K</a:t>
            </a:r>
            <a:r>
              <a:rPr lang="en-US" altLang="zh-CN" kern="100" baseline="-25000" dirty="0" err="1">
                <a:solidFill>
                  <a:prstClr val="black"/>
                </a:solidFill>
                <a:cs typeface="Times New Roman"/>
              </a:rPr>
              <a:t>e</a:t>
            </a:r>
            <a:r>
              <a:rPr lang="en-US" altLang="zh-CN" kern="100" dirty="0">
                <a:solidFill>
                  <a:prstClr val="black"/>
                </a:solidFill>
                <a:cs typeface="Times New Roman"/>
              </a:rPr>
              <a:t>=</a:t>
            </a:r>
            <a:r>
              <a:rPr lang="en-US" altLang="zh-CN" kern="100" dirty="0" err="1">
                <a:solidFill>
                  <a:prstClr val="black"/>
                </a:solidFill>
                <a:cs typeface="Times New Roman"/>
              </a:rPr>
              <a:t>K</a:t>
            </a:r>
            <a:r>
              <a:rPr lang="en-US" altLang="zh-CN" kern="100" baseline="-25000" dirty="0" err="1">
                <a:solidFill>
                  <a:prstClr val="black"/>
                </a:solidFill>
                <a:cs typeface="Times New Roman"/>
              </a:rPr>
              <a:t>t</a:t>
            </a:r>
            <a:r>
              <a:rPr lang="en-US" altLang="zh-CN" kern="100" dirty="0">
                <a:solidFill>
                  <a:prstClr val="black"/>
                </a:solidFill>
                <a:cs typeface="Times New Roman"/>
              </a:rPr>
              <a:t>=0.815</a:t>
            </a:r>
            <a:r>
              <a:rPr lang="zh-CN" altLang="zh-CN" kern="100" dirty="0">
                <a:solidFill>
                  <a:prstClr val="black"/>
                </a:solidFill>
                <a:cs typeface="Times New Roman"/>
              </a:rPr>
              <a:t>（</a:t>
            </a:r>
            <a:r>
              <a:rPr lang="en-US" altLang="zh-CN" kern="100" dirty="0">
                <a:solidFill>
                  <a:prstClr val="black"/>
                </a:solidFill>
                <a:cs typeface="Times New Roman"/>
              </a:rPr>
              <a:t>N</a:t>
            </a:r>
            <a:r>
              <a:rPr lang="zh-CN" altLang="zh-CN" kern="100" dirty="0">
                <a:solidFill>
                  <a:prstClr val="black"/>
                </a:solidFill>
                <a:cs typeface="Times New Roman"/>
              </a:rPr>
              <a:t>·</a:t>
            </a:r>
            <a:r>
              <a:rPr lang="en-US" altLang="zh-CN" kern="100" dirty="0">
                <a:solidFill>
                  <a:prstClr val="black"/>
                </a:solidFill>
                <a:cs typeface="Times New Roman"/>
              </a:rPr>
              <a:t>m /A</a:t>
            </a:r>
            <a:r>
              <a:rPr lang="zh-CN" altLang="zh-CN" kern="100" dirty="0">
                <a:solidFill>
                  <a:prstClr val="black"/>
                </a:solidFill>
                <a:cs typeface="Times New Roman"/>
              </a:rPr>
              <a:t>）</a:t>
            </a:r>
            <a:endParaRPr lang="zh-CN" altLang="en-US" dirty="0">
              <a:solidFill>
                <a:prstClr val="black"/>
              </a:solidFill>
            </a:endParaRPr>
          </a:p>
        </p:txBody>
      </p:sp>
      <p:sp>
        <p:nvSpPr>
          <p:cNvPr id="12" name="矩形 11"/>
          <p:cNvSpPr/>
          <p:nvPr/>
        </p:nvSpPr>
        <p:spPr>
          <a:xfrm>
            <a:off x="453726" y="3501007"/>
            <a:ext cx="7945916" cy="646331"/>
          </a:xfrm>
          <a:prstGeom prst="rect">
            <a:avLst/>
          </a:prstGeom>
        </p:spPr>
        <p:txBody>
          <a:bodyPr wrap="square">
            <a:spAutoFit/>
          </a:bodyPr>
          <a:lstStyle/>
          <a:p>
            <a:r>
              <a:rPr lang="en-US" altLang="zh-CN" kern="100" dirty="0" smtClean="0">
                <a:solidFill>
                  <a:prstClr val="black"/>
                </a:solidFill>
                <a:cs typeface="Times New Roman"/>
              </a:rPr>
              <a:t>2.</a:t>
            </a:r>
            <a:r>
              <a:rPr lang="zh-CN" altLang="zh-CN" kern="100" dirty="0" smtClean="0">
                <a:solidFill>
                  <a:prstClr val="black"/>
                </a:solidFill>
                <a:cs typeface="Times New Roman"/>
              </a:rPr>
              <a:t>当</a:t>
            </a:r>
            <a:r>
              <a:rPr lang="en-US" altLang="zh-CN" kern="100" dirty="0">
                <a:solidFill>
                  <a:prstClr val="black"/>
                </a:solidFill>
                <a:cs typeface="Times New Roman"/>
              </a:rPr>
              <a:t>U</a:t>
            </a:r>
            <a:r>
              <a:rPr lang="en-US" altLang="zh-CN" kern="100" baseline="-25000" dirty="0">
                <a:solidFill>
                  <a:prstClr val="black"/>
                </a:solidFill>
                <a:cs typeface="Times New Roman"/>
              </a:rPr>
              <a:t>a2</a:t>
            </a:r>
            <a:r>
              <a:rPr lang="en-US" altLang="zh-CN" kern="100" dirty="0">
                <a:solidFill>
                  <a:prstClr val="black"/>
                </a:solidFill>
                <a:cs typeface="Times New Roman"/>
              </a:rPr>
              <a:t>=91V</a:t>
            </a:r>
            <a:r>
              <a:rPr lang="zh-CN" altLang="zh-CN" kern="100" dirty="0">
                <a:solidFill>
                  <a:prstClr val="black"/>
                </a:solidFill>
                <a:cs typeface="Times New Roman"/>
              </a:rPr>
              <a:t>，</a:t>
            </a:r>
            <a:r>
              <a:rPr lang="en-US" altLang="zh-CN" kern="100" dirty="0">
                <a:solidFill>
                  <a:prstClr val="black"/>
                </a:solidFill>
                <a:cs typeface="Times New Roman"/>
              </a:rPr>
              <a:t>R</a:t>
            </a:r>
            <a:r>
              <a:rPr lang="en-US" altLang="zh-CN" kern="100" baseline="-25000" dirty="0">
                <a:solidFill>
                  <a:prstClr val="black"/>
                </a:solidFill>
                <a:cs typeface="Times New Roman"/>
              </a:rPr>
              <a:t>L</a:t>
            </a:r>
            <a:r>
              <a:rPr lang="en-US" altLang="zh-CN" kern="100" dirty="0">
                <a:solidFill>
                  <a:prstClr val="black"/>
                </a:solidFill>
                <a:cs typeface="Times New Roman"/>
              </a:rPr>
              <a:t>=325</a:t>
            </a:r>
            <a:r>
              <a:rPr lang="zh-CN" altLang="zh-CN" kern="100" dirty="0">
                <a:solidFill>
                  <a:prstClr val="black"/>
                </a:solidFill>
                <a:cs typeface="Times New Roman"/>
              </a:rPr>
              <a:t>Ω，求机组的转速ω</a:t>
            </a:r>
            <a:r>
              <a:rPr lang="en-US" altLang="zh-CN" kern="100" baseline="-25000" dirty="0">
                <a:solidFill>
                  <a:prstClr val="black"/>
                </a:solidFill>
                <a:cs typeface="Times New Roman"/>
              </a:rPr>
              <a:t>2</a:t>
            </a:r>
            <a:r>
              <a:rPr lang="en-US" altLang="zh-CN" kern="100" dirty="0">
                <a:solidFill>
                  <a:prstClr val="black"/>
                </a:solidFill>
                <a:cs typeface="Times New Roman"/>
              </a:rPr>
              <a:t>=</a:t>
            </a:r>
            <a:r>
              <a:rPr lang="zh-CN" altLang="zh-CN" kern="100" dirty="0">
                <a:solidFill>
                  <a:prstClr val="black"/>
                </a:solidFill>
                <a:cs typeface="Times New Roman"/>
              </a:rPr>
              <a:t>？电动机电流</a:t>
            </a:r>
            <a:r>
              <a:rPr lang="en-US" altLang="zh-CN" kern="100" dirty="0">
                <a:solidFill>
                  <a:prstClr val="black"/>
                </a:solidFill>
                <a:cs typeface="Times New Roman"/>
              </a:rPr>
              <a:t>I</a:t>
            </a:r>
            <a:r>
              <a:rPr lang="en-US" altLang="zh-CN" kern="100" baseline="-25000" dirty="0">
                <a:solidFill>
                  <a:prstClr val="black"/>
                </a:solidFill>
                <a:cs typeface="Times New Roman"/>
              </a:rPr>
              <a:t>a2</a:t>
            </a:r>
            <a:r>
              <a:rPr lang="zh-CN" altLang="zh-CN" kern="100" dirty="0">
                <a:solidFill>
                  <a:prstClr val="black"/>
                </a:solidFill>
                <a:cs typeface="Times New Roman"/>
              </a:rPr>
              <a:t>和输出功率</a:t>
            </a:r>
            <a:r>
              <a:rPr lang="en-US" altLang="zh-CN" kern="100" dirty="0" err="1">
                <a:solidFill>
                  <a:prstClr val="black"/>
                </a:solidFill>
                <a:cs typeface="Times New Roman"/>
              </a:rPr>
              <a:t>P</a:t>
            </a:r>
            <a:r>
              <a:rPr lang="en-US" altLang="zh-CN" kern="100" baseline="-25000" dirty="0" err="1">
                <a:solidFill>
                  <a:prstClr val="black"/>
                </a:solidFill>
                <a:cs typeface="Times New Roman"/>
              </a:rPr>
              <a:t>mo</a:t>
            </a:r>
            <a:r>
              <a:rPr lang="zh-CN" altLang="zh-CN" kern="100" dirty="0">
                <a:solidFill>
                  <a:prstClr val="black"/>
                </a:solidFill>
                <a:cs typeface="Times New Roman"/>
              </a:rPr>
              <a:t>，</a:t>
            </a:r>
            <a:r>
              <a:rPr lang="zh-CN" altLang="zh-CN" kern="100" dirty="0" smtClean="0">
                <a:solidFill>
                  <a:prstClr val="black"/>
                </a:solidFill>
                <a:cs typeface="Times New Roman"/>
              </a:rPr>
              <a:t>发电机电流</a:t>
            </a:r>
            <a:r>
              <a:rPr lang="en-US" altLang="zh-CN" kern="100" dirty="0" smtClean="0">
                <a:solidFill>
                  <a:prstClr val="black"/>
                </a:solidFill>
                <a:cs typeface="Times New Roman"/>
              </a:rPr>
              <a:t>I</a:t>
            </a:r>
            <a:r>
              <a:rPr lang="en-US" altLang="zh-CN" kern="100" baseline="-25000" dirty="0" smtClean="0">
                <a:solidFill>
                  <a:prstClr val="black"/>
                </a:solidFill>
                <a:cs typeface="Times New Roman"/>
              </a:rPr>
              <a:t>g2</a:t>
            </a:r>
            <a:r>
              <a:rPr lang="zh-CN" altLang="en-US" kern="100" dirty="0">
                <a:solidFill>
                  <a:prstClr val="black"/>
                </a:solidFill>
                <a:cs typeface="Times New Roman"/>
              </a:rPr>
              <a:t> ？</a:t>
            </a:r>
            <a:endParaRPr lang="zh-CN" altLang="en-US" dirty="0">
              <a:solidFill>
                <a:prstClr val="black"/>
              </a:solidFill>
            </a:endParaRPr>
          </a:p>
        </p:txBody>
      </p:sp>
      <p:sp>
        <p:nvSpPr>
          <p:cNvPr id="2" name="矩形 1"/>
          <p:cNvSpPr/>
          <p:nvPr/>
        </p:nvSpPr>
        <p:spPr>
          <a:xfrm>
            <a:off x="304609" y="1922640"/>
            <a:ext cx="3248005" cy="369332"/>
          </a:xfrm>
          <a:prstGeom prst="rect">
            <a:avLst/>
          </a:prstGeom>
        </p:spPr>
        <p:txBody>
          <a:bodyPr wrap="none">
            <a:spAutoFit/>
          </a:bodyPr>
          <a:lstStyle/>
          <a:p>
            <a:pPr>
              <a:spcBef>
                <a:spcPts val="780"/>
              </a:spcBef>
              <a:spcAft>
                <a:spcPts val="780"/>
              </a:spcAft>
            </a:pPr>
            <a:r>
              <a:rPr lang="zh-CN" altLang="zh-CN" kern="100" dirty="0">
                <a:solidFill>
                  <a:prstClr val="black"/>
                </a:solidFill>
                <a:latin typeface="Times New Roman"/>
              </a:rPr>
              <a:t>组，如图电枢电阻为</a:t>
            </a:r>
            <a:r>
              <a:rPr lang="en-US" altLang="zh-CN" kern="100" dirty="0">
                <a:solidFill>
                  <a:prstClr val="black"/>
                </a:solidFill>
                <a:latin typeface="Times New Roman"/>
              </a:rPr>
              <a:t>R</a:t>
            </a:r>
            <a:r>
              <a:rPr lang="en-US" altLang="zh-CN" kern="100" baseline="-25000" dirty="0">
                <a:solidFill>
                  <a:prstClr val="black"/>
                </a:solidFill>
                <a:latin typeface="Times New Roman"/>
              </a:rPr>
              <a:t>a</a:t>
            </a:r>
            <a:r>
              <a:rPr lang="en-US" altLang="zh-CN" kern="100" dirty="0">
                <a:solidFill>
                  <a:prstClr val="black"/>
                </a:solidFill>
                <a:latin typeface="Times New Roman"/>
              </a:rPr>
              <a:t>=75</a:t>
            </a:r>
            <a:r>
              <a:rPr lang="zh-CN" altLang="zh-CN" kern="100" dirty="0">
                <a:solidFill>
                  <a:prstClr val="black"/>
                </a:solidFill>
                <a:latin typeface="Times New Roman"/>
              </a:rPr>
              <a:t>Ω。</a:t>
            </a:r>
          </a:p>
        </p:txBody>
      </p:sp>
      <p:sp>
        <p:nvSpPr>
          <p:cNvPr id="3" name="矩形 2"/>
          <p:cNvSpPr/>
          <p:nvPr/>
        </p:nvSpPr>
        <p:spPr>
          <a:xfrm>
            <a:off x="465937" y="2623372"/>
            <a:ext cx="7623260" cy="646331"/>
          </a:xfrm>
          <a:prstGeom prst="rect">
            <a:avLst/>
          </a:prstGeom>
        </p:spPr>
        <p:txBody>
          <a:bodyPr wrap="square">
            <a:spAutoFit/>
          </a:bodyPr>
          <a:lstStyle/>
          <a:p>
            <a:pPr marL="342900" indent="-342900">
              <a:spcBef>
                <a:spcPts val="780"/>
              </a:spcBef>
              <a:spcAft>
                <a:spcPts val="780"/>
              </a:spcAft>
              <a:buFont typeface="+mj-lt"/>
              <a:buAutoNum type="arabicPeriod"/>
            </a:pPr>
            <a:r>
              <a:rPr lang="zh-CN" altLang="zh-CN" kern="100" dirty="0">
                <a:solidFill>
                  <a:prstClr val="black"/>
                </a:solidFill>
                <a:latin typeface="Times New Roman"/>
              </a:rPr>
              <a:t>如</a:t>
            </a:r>
            <a:r>
              <a:rPr lang="en-US" altLang="zh-CN" kern="100" dirty="0">
                <a:solidFill>
                  <a:prstClr val="black"/>
                </a:solidFill>
                <a:latin typeface="Times New Roman"/>
              </a:rPr>
              <a:t>U</a:t>
            </a:r>
            <a:r>
              <a:rPr lang="en-US" altLang="zh-CN" kern="100" baseline="-25000" dirty="0">
                <a:solidFill>
                  <a:prstClr val="black"/>
                </a:solidFill>
                <a:latin typeface="Times New Roman"/>
              </a:rPr>
              <a:t>a1</a:t>
            </a:r>
            <a:r>
              <a:rPr lang="en-US" altLang="zh-CN" kern="100" dirty="0">
                <a:solidFill>
                  <a:prstClr val="black"/>
                </a:solidFill>
                <a:latin typeface="Times New Roman"/>
              </a:rPr>
              <a:t>=89V</a:t>
            </a:r>
            <a:r>
              <a:rPr lang="zh-CN" altLang="zh-CN" kern="100" dirty="0">
                <a:solidFill>
                  <a:prstClr val="black"/>
                </a:solidFill>
                <a:latin typeface="Times New Roman"/>
              </a:rPr>
              <a:t>，电流</a:t>
            </a:r>
            <a:r>
              <a:rPr lang="en-US" altLang="zh-CN" kern="100" dirty="0">
                <a:solidFill>
                  <a:prstClr val="black"/>
                </a:solidFill>
                <a:latin typeface="Times New Roman"/>
              </a:rPr>
              <a:t>I</a:t>
            </a:r>
            <a:r>
              <a:rPr lang="en-US" altLang="zh-CN" kern="100" baseline="-25000" dirty="0">
                <a:solidFill>
                  <a:prstClr val="black"/>
                </a:solidFill>
                <a:latin typeface="Times New Roman"/>
              </a:rPr>
              <a:t>a1</a:t>
            </a:r>
            <a:r>
              <a:rPr lang="en-US" altLang="zh-CN" kern="100" dirty="0">
                <a:solidFill>
                  <a:prstClr val="black"/>
                </a:solidFill>
                <a:latin typeface="Times New Roman"/>
              </a:rPr>
              <a:t>=0.2A</a:t>
            </a:r>
            <a:r>
              <a:rPr lang="zh-CN" altLang="zh-CN" kern="100" dirty="0">
                <a:solidFill>
                  <a:prstClr val="black"/>
                </a:solidFill>
                <a:latin typeface="Times New Roman"/>
              </a:rPr>
              <a:t>，</a:t>
            </a:r>
            <a:r>
              <a:rPr lang="en-US" altLang="zh-CN" kern="100" dirty="0">
                <a:solidFill>
                  <a:prstClr val="black"/>
                </a:solidFill>
                <a:latin typeface="Times New Roman"/>
              </a:rPr>
              <a:t>R</a:t>
            </a:r>
            <a:r>
              <a:rPr lang="en-US" altLang="zh-CN" kern="100" baseline="-25000" dirty="0">
                <a:solidFill>
                  <a:prstClr val="black"/>
                </a:solidFill>
                <a:latin typeface="Times New Roman"/>
              </a:rPr>
              <a:t>L</a:t>
            </a:r>
            <a:r>
              <a:rPr lang="en-US" altLang="zh-CN" kern="100" dirty="0">
                <a:solidFill>
                  <a:prstClr val="black"/>
                </a:solidFill>
                <a:latin typeface="Times New Roman"/>
              </a:rPr>
              <a:t>=</a:t>
            </a:r>
            <a:r>
              <a:rPr lang="zh-CN" altLang="zh-CN" kern="100" dirty="0">
                <a:solidFill>
                  <a:prstClr val="black"/>
                </a:solidFill>
                <a:latin typeface="Times New Roman"/>
              </a:rPr>
              <a:t>∞（断开），此时对应转速为ω</a:t>
            </a:r>
            <a:r>
              <a:rPr lang="en-US" altLang="zh-CN" kern="100" baseline="-25000" dirty="0">
                <a:solidFill>
                  <a:prstClr val="black"/>
                </a:solidFill>
                <a:latin typeface="Times New Roman"/>
              </a:rPr>
              <a:t>1</a:t>
            </a:r>
            <a:r>
              <a:rPr lang="en-US" altLang="zh-CN" kern="100" dirty="0">
                <a:solidFill>
                  <a:prstClr val="black"/>
                </a:solidFill>
                <a:latin typeface="Times New Roman"/>
              </a:rPr>
              <a:t>=400rad/s,</a:t>
            </a:r>
            <a:r>
              <a:rPr lang="zh-CN" altLang="zh-CN" kern="100" dirty="0">
                <a:solidFill>
                  <a:prstClr val="black"/>
                </a:solidFill>
                <a:latin typeface="Times New Roman"/>
              </a:rPr>
              <a:t>求发电机电压</a:t>
            </a:r>
            <a:r>
              <a:rPr lang="en-US" altLang="zh-CN" kern="100" dirty="0">
                <a:solidFill>
                  <a:prstClr val="black"/>
                </a:solidFill>
                <a:latin typeface="Times New Roman"/>
              </a:rPr>
              <a:t>U</a:t>
            </a:r>
            <a:r>
              <a:rPr lang="en-US" altLang="zh-CN" kern="100" baseline="-25000" dirty="0">
                <a:solidFill>
                  <a:prstClr val="black"/>
                </a:solidFill>
                <a:latin typeface="Times New Roman"/>
              </a:rPr>
              <a:t>g1</a:t>
            </a:r>
            <a:r>
              <a:rPr lang="zh-CN" altLang="zh-CN" kern="100" dirty="0">
                <a:solidFill>
                  <a:prstClr val="black"/>
                </a:solidFill>
                <a:latin typeface="Times New Roman"/>
              </a:rPr>
              <a:t>，和每台电机的空载阻转矩</a:t>
            </a:r>
            <a:r>
              <a:rPr lang="en-US" altLang="zh-CN" kern="100" dirty="0" err="1">
                <a:solidFill>
                  <a:prstClr val="black"/>
                </a:solidFill>
                <a:latin typeface="Times New Roman"/>
              </a:rPr>
              <a:t>T</a:t>
            </a:r>
            <a:r>
              <a:rPr lang="en-US" altLang="zh-CN" kern="100" baseline="-25000" dirty="0" err="1">
                <a:solidFill>
                  <a:prstClr val="black"/>
                </a:solidFill>
                <a:latin typeface="Times New Roman"/>
              </a:rPr>
              <a:t>f</a:t>
            </a:r>
            <a:r>
              <a:rPr lang="zh-CN" altLang="zh-CN" kern="100" dirty="0">
                <a:solidFill>
                  <a:prstClr val="black"/>
                </a:solidFill>
                <a:latin typeface="Times New Roman"/>
              </a:rPr>
              <a:t>。</a:t>
            </a:r>
          </a:p>
        </p:txBody>
      </p:sp>
      <p:sp>
        <p:nvSpPr>
          <p:cNvPr id="4" name="矩形 3"/>
          <p:cNvSpPr/>
          <p:nvPr/>
        </p:nvSpPr>
        <p:spPr>
          <a:xfrm>
            <a:off x="304608" y="4293096"/>
            <a:ext cx="6931688" cy="369332"/>
          </a:xfrm>
          <a:prstGeom prst="rect">
            <a:avLst/>
          </a:prstGeom>
        </p:spPr>
        <p:txBody>
          <a:bodyPr wrap="square">
            <a:spAutoFit/>
          </a:bodyPr>
          <a:lstStyle/>
          <a:p>
            <a:pPr>
              <a:spcBef>
                <a:spcPts val="780"/>
              </a:spcBef>
              <a:spcAft>
                <a:spcPts val="780"/>
              </a:spcAft>
            </a:pPr>
            <a:r>
              <a:rPr lang="zh-CN" altLang="zh-CN" kern="100" dirty="0">
                <a:solidFill>
                  <a:prstClr val="black"/>
                </a:solidFill>
                <a:latin typeface="Times New Roman"/>
              </a:rPr>
              <a:t>解：</a:t>
            </a:r>
            <a:r>
              <a:rPr lang="en-US" altLang="zh-CN" kern="100" dirty="0">
                <a:solidFill>
                  <a:prstClr val="black"/>
                </a:solidFill>
                <a:latin typeface="Times New Roman"/>
              </a:rPr>
              <a:t>1</a:t>
            </a:r>
            <a:r>
              <a:rPr lang="zh-CN" altLang="zh-CN" kern="100" dirty="0">
                <a:solidFill>
                  <a:prstClr val="black"/>
                </a:solidFill>
                <a:latin typeface="Times New Roman"/>
              </a:rPr>
              <a:t>）中电动机需要的阻转矩为</a:t>
            </a:r>
            <a:r>
              <a:rPr lang="en-US" altLang="zh-CN" kern="100" dirty="0">
                <a:solidFill>
                  <a:prstClr val="black"/>
                </a:solidFill>
                <a:latin typeface="Times New Roman"/>
              </a:rPr>
              <a:t>2T</a:t>
            </a:r>
            <a:r>
              <a:rPr lang="en-US" altLang="zh-CN" kern="100" baseline="-25000" dirty="0">
                <a:solidFill>
                  <a:prstClr val="black"/>
                </a:solidFill>
                <a:latin typeface="Times New Roman"/>
              </a:rPr>
              <a:t>1</a:t>
            </a:r>
            <a:r>
              <a:rPr lang="zh-CN" altLang="zh-CN" kern="100" dirty="0">
                <a:solidFill>
                  <a:prstClr val="black"/>
                </a:solidFill>
                <a:latin typeface="Times New Roman"/>
              </a:rPr>
              <a:t>，由</a:t>
            </a:r>
            <a:r>
              <a:rPr lang="en-US" altLang="zh-CN" kern="100" dirty="0" err="1">
                <a:solidFill>
                  <a:prstClr val="black"/>
                </a:solidFill>
                <a:latin typeface="Times New Roman"/>
              </a:rPr>
              <a:t>U</a:t>
            </a:r>
            <a:r>
              <a:rPr lang="en-US" altLang="zh-CN" kern="100" baseline="-25000" dirty="0" err="1">
                <a:solidFill>
                  <a:prstClr val="black"/>
                </a:solidFill>
                <a:latin typeface="Times New Roman"/>
              </a:rPr>
              <a:t>a</a:t>
            </a:r>
            <a:r>
              <a:rPr lang="en-US" altLang="zh-CN" kern="100" dirty="0">
                <a:solidFill>
                  <a:prstClr val="black"/>
                </a:solidFill>
                <a:latin typeface="Times New Roman"/>
              </a:rPr>
              <a:t>=</a:t>
            </a:r>
            <a:r>
              <a:rPr lang="en-US" altLang="zh-CN" kern="100" dirty="0" err="1">
                <a:solidFill>
                  <a:prstClr val="black"/>
                </a:solidFill>
                <a:latin typeface="Times New Roman"/>
              </a:rPr>
              <a:t>I</a:t>
            </a:r>
            <a:r>
              <a:rPr lang="en-US" altLang="zh-CN" kern="100" baseline="-25000" dirty="0" err="1">
                <a:solidFill>
                  <a:prstClr val="black"/>
                </a:solidFill>
                <a:latin typeface="Times New Roman"/>
              </a:rPr>
              <a:t>a</a:t>
            </a:r>
            <a:r>
              <a:rPr lang="en-US" altLang="zh-CN" kern="100" dirty="0" err="1">
                <a:solidFill>
                  <a:prstClr val="black"/>
                </a:solidFill>
                <a:latin typeface="Times New Roman"/>
              </a:rPr>
              <a:t>R</a:t>
            </a:r>
            <a:r>
              <a:rPr lang="en-US" altLang="zh-CN" kern="100" baseline="-25000" dirty="0" err="1">
                <a:solidFill>
                  <a:prstClr val="black"/>
                </a:solidFill>
                <a:latin typeface="Times New Roman"/>
              </a:rPr>
              <a:t>a</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zh-CN" altLang="zh-CN" kern="100" dirty="0">
                <a:solidFill>
                  <a:prstClr val="black"/>
                </a:solidFill>
                <a:latin typeface="Times New Roman"/>
              </a:rPr>
              <a:t>，可以计算出：</a:t>
            </a:r>
          </a:p>
        </p:txBody>
      </p:sp>
      <p:sp>
        <p:nvSpPr>
          <p:cNvPr id="5" name="矩形 4"/>
          <p:cNvSpPr/>
          <p:nvPr/>
        </p:nvSpPr>
        <p:spPr>
          <a:xfrm>
            <a:off x="465937" y="4847094"/>
            <a:ext cx="6770359" cy="369332"/>
          </a:xfrm>
          <a:prstGeom prst="rect">
            <a:avLst/>
          </a:prstGeom>
        </p:spPr>
        <p:txBody>
          <a:bodyPr wrap="square">
            <a:spAutoFit/>
          </a:bodyPr>
          <a:lstStyle/>
          <a:p>
            <a:pPr>
              <a:spcBef>
                <a:spcPts val="780"/>
              </a:spcBef>
              <a:spcAft>
                <a:spcPts val="780"/>
              </a:spcAft>
            </a:pP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en-US" altLang="zh-CN" kern="100" dirty="0">
                <a:solidFill>
                  <a:prstClr val="black"/>
                </a:solidFill>
                <a:latin typeface="Times New Roman"/>
              </a:rPr>
              <a:t>=U</a:t>
            </a:r>
            <a:r>
              <a:rPr lang="en-US" altLang="zh-CN" kern="100" baseline="-25000" dirty="0">
                <a:solidFill>
                  <a:prstClr val="black"/>
                </a:solidFill>
                <a:latin typeface="Times New Roman"/>
              </a:rPr>
              <a:t>a</a:t>
            </a:r>
            <a:r>
              <a:rPr lang="en-US" altLang="zh-CN" kern="100" dirty="0">
                <a:solidFill>
                  <a:prstClr val="black"/>
                </a:solidFill>
                <a:latin typeface="Times New Roman"/>
              </a:rPr>
              <a:t>-I</a:t>
            </a:r>
            <a:r>
              <a:rPr lang="en-US" altLang="zh-CN" kern="100" baseline="-25000" dirty="0">
                <a:solidFill>
                  <a:prstClr val="black"/>
                </a:solidFill>
                <a:latin typeface="Times New Roman"/>
              </a:rPr>
              <a:t>a1</a:t>
            </a:r>
            <a:r>
              <a:rPr lang="en-US" altLang="zh-CN" kern="100" dirty="0">
                <a:solidFill>
                  <a:prstClr val="black"/>
                </a:solidFill>
                <a:latin typeface="Times New Roman"/>
              </a:rPr>
              <a:t>R</a:t>
            </a:r>
            <a:r>
              <a:rPr lang="en-US" altLang="zh-CN" kern="100" baseline="-25000" dirty="0">
                <a:solidFill>
                  <a:prstClr val="black"/>
                </a:solidFill>
                <a:latin typeface="Times New Roman"/>
              </a:rPr>
              <a:t>a</a:t>
            </a:r>
            <a:r>
              <a:rPr lang="en-US" altLang="zh-CN" kern="100" dirty="0">
                <a:solidFill>
                  <a:prstClr val="black"/>
                </a:solidFill>
                <a:latin typeface="Times New Roman"/>
              </a:rPr>
              <a:t>=89-0.2</a:t>
            </a:r>
            <a:r>
              <a:rPr lang="zh-CN" altLang="zh-CN" kern="100" dirty="0">
                <a:solidFill>
                  <a:prstClr val="black"/>
                </a:solidFill>
                <a:latin typeface="Times New Roman"/>
              </a:rPr>
              <a:t>×</a:t>
            </a:r>
            <a:r>
              <a:rPr lang="en-US" altLang="zh-CN" kern="100" dirty="0">
                <a:solidFill>
                  <a:prstClr val="black"/>
                </a:solidFill>
                <a:latin typeface="Times New Roman"/>
              </a:rPr>
              <a:t>75=74(V)</a:t>
            </a:r>
            <a:r>
              <a:rPr lang="zh-CN" altLang="zh-CN" kern="100" dirty="0">
                <a:solidFill>
                  <a:prstClr val="black"/>
                </a:solidFill>
                <a:latin typeface="Times New Roman"/>
              </a:rPr>
              <a:t>；由于</a:t>
            </a:r>
            <a:r>
              <a:rPr lang="en-US" altLang="zh-CN" kern="100" dirty="0">
                <a:solidFill>
                  <a:prstClr val="black"/>
                </a:solidFill>
                <a:latin typeface="Times New Roman"/>
              </a:rPr>
              <a:t>I</a:t>
            </a:r>
            <a:r>
              <a:rPr lang="en-US" altLang="zh-CN" kern="100" baseline="-25000" dirty="0">
                <a:solidFill>
                  <a:prstClr val="black"/>
                </a:solidFill>
                <a:latin typeface="Times New Roman"/>
              </a:rPr>
              <a:t>g1</a:t>
            </a:r>
            <a:r>
              <a:rPr lang="en-US" altLang="zh-CN" kern="100" dirty="0">
                <a:solidFill>
                  <a:prstClr val="black"/>
                </a:solidFill>
                <a:latin typeface="Times New Roman"/>
              </a:rPr>
              <a:t>=0</a:t>
            </a:r>
            <a:r>
              <a:rPr lang="zh-CN" altLang="zh-CN" kern="100" dirty="0">
                <a:solidFill>
                  <a:prstClr val="black"/>
                </a:solidFill>
                <a:latin typeface="Times New Roman"/>
              </a:rPr>
              <a:t>，所以</a:t>
            </a:r>
            <a:r>
              <a:rPr lang="en-US" altLang="zh-CN" kern="100" dirty="0">
                <a:solidFill>
                  <a:prstClr val="black"/>
                </a:solidFill>
                <a:latin typeface="Times New Roman"/>
              </a:rPr>
              <a:t>U</a:t>
            </a:r>
            <a:r>
              <a:rPr lang="en-US" altLang="zh-CN" kern="100" baseline="-25000" dirty="0">
                <a:solidFill>
                  <a:prstClr val="black"/>
                </a:solidFill>
                <a:latin typeface="Times New Roman"/>
              </a:rPr>
              <a:t>g1</a:t>
            </a:r>
            <a:r>
              <a:rPr lang="en-US" altLang="zh-CN" kern="100" dirty="0">
                <a:solidFill>
                  <a:prstClr val="black"/>
                </a:solidFill>
                <a:latin typeface="Times New Roman"/>
              </a:rPr>
              <a:t>=</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en-US" altLang="zh-CN" kern="100" dirty="0">
                <a:solidFill>
                  <a:prstClr val="black"/>
                </a:solidFill>
                <a:latin typeface="Times New Roman"/>
              </a:rPr>
              <a:t>=74(V)</a:t>
            </a:r>
            <a:endParaRPr lang="zh-CN" altLang="zh-CN" kern="100" dirty="0">
              <a:solidFill>
                <a:prstClr val="black"/>
              </a:solidFill>
              <a:latin typeface="Times New Roman"/>
            </a:endParaRPr>
          </a:p>
        </p:txBody>
      </p:sp>
    </p:spTree>
    <p:extLst>
      <p:ext uri="{BB962C8B-B14F-4D97-AF65-F5344CB8AC3E}">
        <p14:creationId xmlns:p14="http://schemas.microsoft.com/office/powerpoint/2010/main" val="18098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560"/>
                                        </p:tgtEl>
                                        <p:attrNameLst>
                                          <p:attrName>style.visibility</p:attrName>
                                        </p:attrNameLst>
                                      </p:cBhvr>
                                      <p:to>
                                        <p:strVal val="visible"/>
                                      </p:to>
                                    </p:set>
                                    <p:animEffect transition="in" filter="fade">
                                      <p:cBhvr>
                                        <p:cTn id="21" dur="1000"/>
                                        <p:tgtEl>
                                          <p:spTgt spid="23560"/>
                                        </p:tgtEl>
                                      </p:cBhvr>
                                    </p:animEffect>
                                    <p:anim calcmode="lin" valueType="num">
                                      <p:cBhvr>
                                        <p:cTn id="22" dur="1000" fill="hold"/>
                                        <p:tgtEl>
                                          <p:spTgt spid="23560"/>
                                        </p:tgtEl>
                                        <p:attrNameLst>
                                          <p:attrName>ppt_x</p:attrName>
                                        </p:attrNameLst>
                                      </p:cBhvr>
                                      <p:tavLst>
                                        <p:tav tm="0">
                                          <p:val>
                                            <p:strVal val="#ppt_x"/>
                                          </p:val>
                                        </p:tav>
                                        <p:tav tm="100000">
                                          <p:val>
                                            <p:strVal val="#ppt_x"/>
                                          </p:val>
                                        </p:tav>
                                      </p:tavLst>
                                    </p:anim>
                                    <p:anim calcmode="lin" valueType="num">
                                      <p:cBhvr>
                                        <p:cTn id="23" dur="1000" fill="hold"/>
                                        <p:tgtEl>
                                          <p:spTgt spid="235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83568" y="1063817"/>
            <a:ext cx="6624736" cy="369332"/>
          </a:xfrm>
          <a:prstGeom prst="rect">
            <a:avLst/>
          </a:prstGeom>
        </p:spPr>
        <p:txBody>
          <a:bodyPr wrap="square">
            <a:spAutoFit/>
          </a:bodyPr>
          <a:lstStyle/>
          <a:p>
            <a:r>
              <a:rPr lang="zh-CN" altLang="zh-CN" kern="100" dirty="0" smtClean="0">
                <a:solidFill>
                  <a:prstClr val="black"/>
                </a:solidFill>
                <a:cs typeface="Times New Roman"/>
              </a:rPr>
              <a:t>根据</a:t>
            </a:r>
            <a:r>
              <a:rPr lang="zh-CN" altLang="zh-CN" kern="100" dirty="0">
                <a:solidFill>
                  <a:prstClr val="black"/>
                </a:solidFill>
                <a:cs typeface="Times New Roman"/>
              </a:rPr>
              <a:t>电机的静态关系式，可以列出以下方程组：</a:t>
            </a:r>
            <a:endParaRPr lang="zh-CN" altLang="en-US" dirty="0">
              <a:solidFill>
                <a:prstClr val="black"/>
              </a:solidFill>
            </a:endParaRPr>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272130552"/>
              </p:ext>
            </p:extLst>
          </p:nvPr>
        </p:nvGraphicFramePr>
        <p:xfrm>
          <a:off x="683568" y="1556792"/>
          <a:ext cx="2275889" cy="1512168"/>
        </p:xfrm>
        <a:graphic>
          <a:graphicData uri="http://schemas.openxmlformats.org/presentationml/2006/ole">
            <mc:AlternateContent xmlns:mc="http://schemas.openxmlformats.org/markup-compatibility/2006">
              <mc:Choice xmlns:v="urn:schemas-microsoft-com:vml" Requires="v">
                <p:oleObj spid="_x0000_s29772" name="公式" r:id="rId3" imgW="1435100" imgH="939800" progId="Equation.3">
                  <p:embed/>
                </p:oleObj>
              </mc:Choice>
              <mc:Fallback>
                <p:oleObj name="公式" r:id="rId3" imgW="1435100" imgH="93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2275889" cy="1512168"/>
                      </a:xfrm>
                      <a:prstGeom prst="rect">
                        <a:avLst/>
                      </a:prstGeom>
                      <a:noFill/>
                    </p:spPr>
                  </p:pic>
                </p:oleObj>
              </mc:Fallback>
            </mc:AlternateContent>
          </a:graphicData>
        </a:graphic>
      </p:graphicFrame>
      <p:sp>
        <p:nvSpPr>
          <p:cNvPr id="12" name="矩形 11"/>
          <p:cNvSpPr/>
          <p:nvPr/>
        </p:nvSpPr>
        <p:spPr>
          <a:xfrm>
            <a:off x="3095689" y="2060848"/>
            <a:ext cx="1800493" cy="369332"/>
          </a:xfrm>
          <a:prstGeom prst="rect">
            <a:avLst/>
          </a:prstGeom>
        </p:spPr>
        <p:txBody>
          <a:bodyPr wrap="none">
            <a:spAutoFit/>
          </a:bodyPr>
          <a:lstStyle/>
          <a:p>
            <a:r>
              <a:rPr lang="zh-CN" altLang="zh-CN" kern="100" dirty="0">
                <a:solidFill>
                  <a:prstClr val="black"/>
                </a:solidFill>
                <a:cs typeface="Times New Roman"/>
              </a:rPr>
              <a:t>带入已知数据有</a:t>
            </a:r>
            <a:endParaRPr lang="zh-CN" altLang="en-US" dirty="0">
              <a:solidFill>
                <a:prstClr val="black"/>
              </a:solidFill>
            </a:endParaRPr>
          </a:p>
        </p:txBody>
      </p:sp>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983576019"/>
              </p:ext>
            </p:extLst>
          </p:nvPr>
        </p:nvGraphicFramePr>
        <p:xfrm>
          <a:off x="4788024" y="1638697"/>
          <a:ext cx="3997389" cy="1582966"/>
        </p:xfrm>
        <a:graphic>
          <a:graphicData uri="http://schemas.openxmlformats.org/presentationml/2006/ole">
            <mc:AlternateContent xmlns:mc="http://schemas.openxmlformats.org/markup-compatibility/2006">
              <mc:Choice xmlns:v="urn:schemas-microsoft-com:vml" Requires="v">
                <p:oleObj spid="_x0000_s29773" name="公式" r:id="rId5" imgW="2400300" imgH="939800" progId="Equation.3">
                  <p:embed/>
                </p:oleObj>
              </mc:Choice>
              <mc:Fallback>
                <p:oleObj name="公式" r:id="rId5" imgW="24003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1638697"/>
                        <a:ext cx="3997389" cy="1582966"/>
                      </a:xfrm>
                      <a:prstGeom prst="rect">
                        <a:avLst/>
                      </a:prstGeom>
                      <a:noFill/>
                    </p:spPr>
                  </p:pic>
                </p:oleObj>
              </mc:Fallback>
            </mc:AlternateContent>
          </a:graphicData>
        </a:graphic>
      </p:graphicFrame>
      <p:sp>
        <p:nvSpPr>
          <p:cNvPr id="16" name="矩形 15"/>
          <p:cNvSpPr/>
          <p:nvPr/>
        </p:nvSpPr>
        <p:spPr>
          <a:xfrm>
            <a:off x="683566" y="4581128"/>
            <a:ext cx="7146687" cy="851515"/>
          </a:xfrm>
          <a:prstGeom prst="rect">
            <a:avLst/>
          </a:prstGeom>
        </p:spPr>
        <p:txBody>
          <a:bodyPr wrap="square">
            <a:spAutoFit/>
          </a:bodyPr>
          <a:lstStyle/>
          <a:p>
            <a:pPr>
              <a:spcBef>
                <a:spcPts val="780"/>
              </a:spcBef>
              <a:spcAft>
                <a:spcPts val="780"/>
              </a:spcAft>
            </a:pPr>
            <a:r>
              <a:rPr lang="zh-CN" altLang="zh-CN" kern="100" dirty="0" smtClean="0">
                <a:solidFill>
                  <a:prstClr val="black"/>
                </a:solidFill>
                <a:latin typeface="Times New Roman"/>
              </a:rPr>
              <a:t>输出</a:t>
            </a:r>
            <a:r>
              <a:rPr lang="zh-CN" altLang="zh-CN" kern="100" dirty="0">
                <a:solidFill>
                  <a:prstClr val="black"/>
                </a:solidFill>
                <a:latin typeface="Times New Roman"/>
              </a:rPr>
              <a:t>功率</a:t>
            </a:r>
            <a:r>
              <a:rPr lang="zh-CN" altLang="zh-CN" kern="100" dirty="0" smtClean="0">
                <a:solidFill>
                  <a:prstClr val="black"/>
                </a:solidFill>
                <a:latin typeface="Times New Roman"/>
              </a:rPr>
              <a:t>为</a:t>
            </a:r>
            <a:r>
              <a:rPr lang="zh-CN" altLang="en-US" kern="100" dirty="0" smtClean="0">
                <a:solidFill>
                  <a:prstClr val="black"/>
                </a:solidFill>
                <a:latin typeface="Times New Roman"/>
              </a:rPr>
              <a:t>：</a:t>
            </a:r>
            <a:endParaRPr lang="en-US" altLang="zh-CN" kern="100" dirty="0" smtClean="0">
              <a:solidFill>
                <a:prstClr val="black"/>
              </a:solidFill>
              <a:latin typeface="Times New Roman"/>
            </a:endParaRPr>
          </a:p>
          <a:p>
            <a:pPr>
              <a:spcBef>
                <a:spcPts val="780"/>
              </a:spcBef>
              <a:spcAft>
                <a:spcPts val="780"/>
              </a:spcAft>
            </a:pPr>
            <a:r>
              <a:rPr lang="en-US" altLang="zh-CN" kern="100" dirty="0" err="1" smtClean="0">
                <a:solidFill>
                  <a:prstClr val="black"/>
                </a:solidFill>
                <a:latin typeface="宋体"/>
              </a:rPr>
              <a:t>P</a:t>
            </a:r>
            <a:r>
              <a:rPr lang="en-US" altLang="zh-CN" kern="100" baseline="-25000" dirty="0" err="1" smtClean="0">
                <a:solidFill>
                  <a:prstClr val="black"/>
                </a:solidFill>
                <a:latin typeface="宋体"/>
              </a:rPr>
              <a:t>mo</a:t>
            </a:r>
            <a:r>
              <a:rPr lang="en-US" altLang="zh-CN" kern="100" dirty="0" smtClean="0">
                <a:solidFill>
                  <a:prstClr val="black"/>
                </a:solidFill>
                <a:latin typeface="宋体"/>
              </a:rPr>
              <a:t>=I</a:t>
            </a:r>
            <a:r>
              <a:rPr lang="en-US" altLang="zh-CN" kern="100" baseline="-25000" dirty="0" smtClean="0">
                <a:solidFill>
                  <a:prstClr val="black"/>
                </a:solidFill>
                <a:latin typeface="宋体"/>
              </a:rPr>
              <a:t>a2</a:t>
            </a:r>
            <a:r>
              <a:rPr lang="en-US" altLang="zh-CN" kern="100" dirty="0" smtClean="0">
                <a:solidFill>
                  <a:prstClr val="black"/>
                </a:solidFill>
                <a:latin typeface="宋体"/>
              </a:rPr>
              <a:t>U</a:t>
            </a:r>
            <a:r>
              <a:rPr lang="en-US" altLang="zh-CN" kern="100" baseline="-25000" dirty="0" smtClean="0">
                <a:solidFill>
                  <a:prstClr val="black"/>
                </a:solidFill>
                <a:latin typeface="宋体"/>
              </a:rPr>
              <a:t>a2</a:t>
            </a:r>
            <a:r>
              <a:rPr lang="en-US" altLang="zh-CN" kern="100" dirty="0" smtClean="0">
                <a:solidFill>
                  <a:prstClr val="black"/>
                </a:solidFill>
                <a:latin typeface="宋体"/>
              </a:rPr>
              <a:t>-R</a:t>
            </a:r>
            <a:r>
              <a:rPr lang="en-US" altLang="zh-CN" kern="100" baseline="-25000" dirty="0" smtClean="0">
                <a:solidFill>
                  <a:prstClr val="black"/>
                </a:solidFill>
                <a:latin typeface="宋体"/>
              </a:rPr>
              <a:t>a</a:t>
            </a:r>
            <a:r>
              <a:rPr lang="en-US" altLang="zh-CN" kern="100" dirty="0" smtClean="0">
                <a:solidFill>
                  <a:prstClr val="black"/>
                </a:solidFill>
                <a:latin typeface="宋体"/>
              </a:rPr>
              <a:t>I</a:t>
            </a:r>
            <a:r>
              <a:rPr lang="en-US" altLang="zh-CN" kern="100" baseline="-25000" dirty="0" smtClean="0">
                <a:solidFill>
                  <a:prstClr val="black"/>
                </a:solidFill>
                <a:latin typeface="宋体"/>
              </a:rPr>
              <a:t>a2</a:t>
            </a:r>
            <a:r>
              <a:rPr lang="en-US" altLang="zh-CN" kern="100" baseline="30000" dirty="0" smtClean="0">
                <a:solidFill>
                  <a:prstClr val="black"/>
                </a:solidFill>
                <a:latin typeface="宋体"/>
              </a:rPr>
              <a:t>2</a:t>
            </a:r>
            <a:r>
              <a:rPr lang="en-US" altLang="zh-CN" kern="100" dirty="0" smtClean="0">
                <a:solidFill>
                  <a:prstClr val="black"/>
                </a:solidFill>
                <a:latin typeface="宋体"/>
              </a:rPr>
              <a:t>-T</a:t>
            </a:r>
            <a:r>
              <a:rPr lang="en-US" altLang="zh-CN" kern="100" baseline="-25000" dirty="0" smtClean="0">
                <a:solidFill>
                  <a:prstClr val="black"/>
                </a:solidFill>
                <a:latin typeface="宋体"/>
              </a:rPr>
              <a:t>f</a:t>
            </a:r>
            <a:r>
              <a:rPr lang="zh-CN" altLang="zh-CN" kern="100" dirty="0">
                <a:solidFill>
                  <a:prstClr val="black"/>
                </a:solidFill>
                <a:latin typeface="Times New Roman"/>
              </a:rPr>
              <a:t>ω</a:t>
            </a:r>
            <a:r>
              <a:rPr lang="en-US" altLang="zh-CN" kern="100" baseline="-25000" dirty="0">
                <a:solidFill>
                  <a:prstClr val="black"/>
                </a:solidFill>
                <a:latin typeface="Times New Roman"/>
              </a:rPr>
              <a:t>2</a:t>
            </a:r>
            <a:r>
              <a:rPr lang="en-US" altLang="zh-CN" kern="100" dirty="0">
                <a:solidFill>
                  <a:prstClr val="black"/>
                </a:solidFill>
                <a:latin typeface="Times New Roman"/>
              </a:rPr>
              <a:t>=0.36</a:t>
            </a:r>
            <a:r>
              <a:rPr lang="zh-CN" altLang="zh-CN" kern="100" dirty="0">
                <a:solidFill>
                  <a:prstClr val="black"/>
                </a:solidFill>
                <a:latin typeface="Times New Roman"/>
              </a:rPr>
              <a:t>×</a:t>
            </a:r>
            <a:r>
              <a:rPr lang="en-US" altLang="zh-CN" kern="100" dirty="0">
                <a:solidFill>
                  <a:prstClr val="black"/>
                </a:solidFill>
                <a:latin typeface="Times New Roman"/>
              </a:rPr>
              <a:t>91-75</a:t>
            </a:r>
            <a:r>
              <a:rPr lang="zh-CN" altLang="zh-CN" kern="100" dirty="0">
                <a:solidFill>
                  <a:prstClr val="black"/>
                </a:solidFill>
                <a:latin typeface="Times New Roman"/>
              </a:rPr>
              <a:t>×</a:t>
            </a:r>
            <a:r>
              <a:rPr lang="en-US" altLang="zh-CN" kern="100" dirty="0">
                <a:solidFill>
                  <a:prstClr val="black"/>
                </a:solidFill>
                <a:latin typeface="Times New Roman"/>
              </a:rPr>
              <a:t>0.36</a:t>
            </a:r>
            <a:r>
              <a:rPr lang="en-US" altLang="zh-CN" kern="100" baseline="30000" dirty="0">
                <a:solidFill>
                  <a:prstClr val="black"/>
                </a:solidFill>
                <a:latin typeface="Times New Roman"/>
              </a:rPr>
              <a:t>2</a:t>
            </a:r>
            <a:r>
              <a:rPr lang="en-US" altLang="zh-CN" kern="100" dirty="0">
                <a:solidFill>
                  <a:prstClr val="black"/>
                </a:solidFill>
                <a:latin typeface="Times New Roman"/>
              </a:rPr>
              <a:t>-0.0815</a:t>
            </a:r>
            <a:r>
              <a:rPr lang="zh-CN" altLang="zh-CN" kern="100" dirty="0">
                <a:solidFill>
                  <a:prstClr val="black"/>
                </a:solidFill>
                <a:latin typeface="Times New Roman"/>
              </a:rPr>
              <a:t>×</a:t>
            </a:r>
            <a:r>
              <a:rPr lang="en-US" altLang="zh-CN" kern="100" dirty="0">
                <a:solidFill>
                  <a:prstClr val="black"/>
                </a:solidFill>
                <a:latin typeface="Times New Roman"/>
              </a:rPr>
              <a:t>346=16.6(W)</a:t>
            </a:r>
            <a:endParaRPr lang="zh-CN" altLang="zh-CN" kern="100" dirty="0">
              <a:solidFill>
                <a:prstClr val="black"/>
              </a:solidFill>
              <a:latin typeface="Times New Roman"/>
            </a:endParaRPr>
          </a:p>
        </p:txBody>
      </p:sp>
      <p:sp>
        <p:nvSpPr>
          <p:cNvPr id="2" name="矩形 1"/>
          <p:cNvSpPr/>
          <p:nvPr/>
        </p:nvSpPr>
        <p:spPr>
          <a:xfrm>
            <a:off x="782174" y="517322"/>
            <a:ext cx="6066567" cy="369332"/>
          </a:xfrm>
          <a:prstGeom prst="rect">
            <a:avLst/>
          </a:prstGeom>
        </p:spPr>
        <p:txBody>
          <a:bodyPr wrap="square">
            <a:spAutoFit/>
          </a:bodyPr>
          <a:lstStyle/>
          <a:p>
            <a:pPr>
              <a:spcBef>
                <a:spcPts val="780"/>
              </a:spcBef>
              <a:spcAft>
                <a:spcPts val="780"/>
              </a:spcAft>
            </a:pPr>
            <a:r>
              <a:rPr lang="zh-CN" altLang="zh-CN" kern="100" dirty="0">
                <a:solidFill>
                  <a:prstClr val="black"/>
                </a:solidFill>
                <a:latin typeface="Times New Roman"/>
              </a:rPr>
              <a:t>由于</a:t>
            </a:r>
            <a:r>
              <a:rPr lang="en-US" altLang="zh-CN" kern="100" dirty="0">
                <a:solidFill>
                  <a:prstClr val="black"/>
                </a:solidFill>
                <a:latin typeface="Times New Roman"/>
              </a:rPr>
              <a:t>2T</a:t>
            </a:r>
            <a:r>
              <a:rPr lang="en-US" altLang="zh-CN" kern="100" baseline="-25000" dirty="0">
                <a:solidFill>
                  <a:prstClr val="black"/>
                </a:solidFill>
                <a:latin typeface="Times New Roman"/>
              </a:rPr>
              <a:t>f</a:t>
            </a:r>
            <a:r>
              <a:rPr lang="en-US" altLang="zh-CN" kern="100" dirty="0">
                <a:solidFill>
                  <a:prstClr val="black"/>
                </a:solidFill>
                <a:latin typeface="Times New Roman"/>
              </a:rPr>
              <a:t>= </a:t>
            </a:r>
            <a:r>
              <a:rPr lang="en-US" altLang="zh-CN" kern="100" dirty="0" err="1">
                <a:solidFill>
                  <a:prstClr val="black"/>
                </a:solidFill>
                <a:latin typeface="Times New Roman"/>
              </a:rPr>
              <a:t>K</a:t>
            </a:r>
            <a:r>
              <a:rPr lang="en-US" altLang="zh-CN" kern="100" baseline="-25000" dirty="0" err="1">
                <a:solidFill>
                  <a:prstClr val="black"/>
                </a:solidFill>
                <a:latin typeface="Times New Roman"/>
              </a:rPr>
              <a:t>t</a:t>
            </a:r>
            <a:r>
              <a:rPr lang="zh-CN" altLang="zh-CN" kern="100" dirty="0">
                <a:solidFill>
                  <a:prstClr val="black"/>
                </a:solidFill>
                <a:latin typeface="Times New Roman"/>
              </a:rPr>
              <a:t>×</a:t>
            </a:r>
            <a:r>
              <a:rPr lang="en-US" altLang="zh-CN" kern="100" dirty="0">
                <a:solidFill>
                  <a:prstClr val="black"/>
                </a:solidFill>
                <a:latin typeface="Times New Roman"/>
              </a:rPr>
              <a:t>I</a:t>
            </a:r>
            <a:r>
              <a:rPr lang="en-US" altLang="zh-CN" kern="100" baseline="-25000" dirty="0">
                <a:solidFill>
                  <a:prstClr val="black"/>
                </a:solidFill>
                <a:latin typeface="Times New Roman"/>
              </a:rPr>
              <a:t>a1</a:t>
            </a:r>
            <a:r>
              <a:rPr lang="zh-CN" altLang="zh-CN" kern="100" dirty="0">
                <a:solidFill>
                  <a:prstClr val="black"/>
                </a:solidFill>
                <a:latin typeface="Times New Roman"/>
              </a:rPr>
              <a:t>，所以</a:t>
            </a:r>
            <a:r>
              <a:rPr lang="en-US" altLang="zh-CN" kern="100" dirty="0" err="1">
                <a:solidFill>
                  <a:prstClr val="black"/>
                </a:solidFill>
                <a:latin typeface="Times New Roman"/>
              </a:rPr>
              <a:t>T</a:t>
            </a:r>
            <a:r>
              <a:rPr lang="en-US" altLang="zh-CN" kern="100" baseline="-25000" dirty="0" err="1">
                <a:solidFill>
                  <a:prstClr val="black"/>
                </a:solidFill>
                <a:latin typeface="Times New Roman"/>
              </a:rPr>
              <a:t>f</a:t>
            </a:r>
            <a:r>
              <a:rPr lang="en-US" altLang="zh-CN" kern="100" dirty="0">
                <a:solidFill>
                  <a:prstClr val="black"/>
                </a:solidFill>
                <a:latin typeface="Times New Roman"/>
              </a:rPr>
              <a:t>= </a:t>
            </a:r>
            <a:r>
              <a:rPr lang="en-US" altLang="zh-CN" kern="100" dirty="0" err="1">
                <a:solidFill>
                  <a:prstClr val="black"/>
                </a:solidFill>
                <a:latin typeface="Times New Roman"/>
              </a:rPr>
              <a:t>K</a:t>
            </a:r>
            <a:r>
              <a:rPr lang="en-US" altLang="zh-CN" kern="100" baseline="-25000" dirty="0" err="1">
                <a:solidFill>
                  <a:prstClr val="black"/>
                </a:solidFill>
                <a:latin typeface="Times New Roman"/>
              </a:rPr>
              <a:t>t</a:t>
            </a:r>
            <a:r>
              <a:rPr lang="zh-CN" altLang="zh-CN" kern="100" dirty="0">
                <a:solidFill>
                  <a:prstClr val="black"/>
                </a:solidFill>
                <a:latin typeface="Times New Roman"/>
              </a:rPr>
              <a:t>×</a:t>
            </a:r>
            <a:r>
              <a:rPr lang="en-US" altLang="zh-CN" kern="100" dirty="0">
                <a:solidFill>
                  <a:prstClr val="black"/>
                </a:solidFill>
                <a:latin typeface="Times New Roman"/>
              </a:rPr>
              <a:t>I</a:t>
            </a:r>
            <a:r>
              <a:rPr lang="en-US" altLang="zh-CN" kern="100" baseline="-25000" dirty="0">
                <a:solidFill>
                  <a:prstClr val="black"/>
                </a:solidFill>
                <a:latin typeface="Times New Roman"/>
              </a:rPr>
              <a:t>a1</a:t>
            </a:r>
            <a:r>
              <a:rPr lang="en-US" altLang="zh-CN" kern="100" dirty="0">
                <a:solidFill>
                  <a:prstClr val="black"/>
                </a:solidFill>
                <a:latin typeface="Times New Roman"/>
              </a:rPr>
              <a:t>/2=0.0815</a:t>
            </a:r>
            <a:r>
              <a:rPr lang="zh-CN" altLang="zh-CN" kern="100" dirty="0">
                <a:solidFill>
                  <a:prstClr val="black"/>
                </a:solidFill>
                <a:latin typeface="Times New Roman"/>
              </a:rPr>
              <a:t>（</a:t>
            </a:r>
            <a:r>
              <a:rPr lang="en-US" altLang="zh-CN" kern="100" dirty="0">
                <a:solidFill>
                  <a:prstClr val="black"/>
                </a:solidFill>
                <a:latin typeface="Times New Roman"/>
              </a:rPr>
              <a:t>N</a:t>
            </a:r>
            <a:r>
              <a:rPr lang="zh-CN" altLang="zh-CN" kern="100" dirty="0">
                <a:solidFill>
                  <a:prstClr val="black"/>
                </a:solidFill>
                <a:latin typeface="Times New Roman"/>
              </a:rPr>
              <a:t>·</a:t>
            </a:r>
            <a:r>
              <a:rPr lang="en-US" altLang="zh-CN" kern="100" dirty="0">
                <a:solidFill>
                  <a:prstClr val="black"/>
                </a:solidFill>
                <a:latin typeface="Times New Roman"/>
              </a:rPr>
              <a:t>m</a:t>
            </a:r>
            <a:r>
              <a:rPr lang="zh-CN" altLang="zh-CN" kern="100" dirty="0">
                <a:solidFill>
                  <a:prstClr val="black"/>
                </a:solidFill>
                <a:latin typeface="Times New Roman"/>
              </a:rPr>
              <a:t>）</a:t>
            </a:r>
          </a:p>
        </p:txBody>
      </p:sp>
      <p:sp>
        <p:nvSpPr>
          <p:cNvPr id="3" name="矩形 2"/>
          <p:cNvSpPr/>
          <p:nvPr/>
        </p:nvSpPr>
        <p:spPr>
          <a:xfrm>
            <a:off x="716974" y="3613666"/>
            <a:ext cx="5949149" cy="369332"/>
          </a:xfrm>
          <a:prstGeom prst="rect">
            <a:avLst/>
          </a:prstGeom>
        </p:spPr>
        <p:txBody>
          <a:bodyPr wrap="square">
            <a:spAutoFit/>
          </a:bodyPr>
          <a:lstStyle/>
          <a:p>
            <a:r>
              <a:rPr lang="zh-CN" altLang="zh-CN" kern="100" dirty="0">
                <a:solidFill>
                  <a:prstClr val="black"/>
                </a:solidFill>
                <a:latin typeface="Times New Roman"/>
              </a:rPr>
              <a:t>解得</a:t>
            </a:r>
            <a:r>
              <a:rPr lang="en-US" altLang="zh-CN" kern="100" dirty="0">
                <a:solidFill>
                  <a:prstClr val="black"/>
                </a:solidFill>
                <a:latin typeface="Times New Roman"/>
              </a:rPr>
              <a:t>E</a:t>
            </a:r>
            <a:r>
              <a:rPr lang="en-US" altLang="zh-CN" kern="100" baseline="-25000" dirty="0">
                <a:solidFill>
                  <a:prstClr val="black"/>
                </a:solidFill>
                <a:latin typeface="Times New Roman"/>
              </a:rPr>
              <a:t>a2</a:t>
            </a:r>
            <a:r>
              <a:rPr lang="en-US" altLang="zh-CN" kern="100" dirty="0">
                <a:solidFill>
                  <a:prstClr val="black"/>
                </a:solidFill>
                <a:latin typeface="Times New Roman"/>
              </a:rPr>
              <a:t>=64(V),</a:t>
            </a:r>
            <a:r>
              <a:rPr lang="zh-CN" altLang="zh-CN" kern="100" dirty="0">
                <a:solidFill>
                  <a:prstClr val="black"/>
                </a:solidFill>
                <a:latin typeface="Times New Roman"/>
              </a:rPr>
              <a:t>ω</a:t>
            </a:r>
            <a:r>
              <a:rPr lang="en-US" altLang="zh-CN" kern="100" baseline="-25000" dirty="0">
                <a:solidFill>
                  <a:prstClr val="black"/>
                </a:solidFill>
                <a:latin typeface="Times New Roman"/>
              </a:rPr>
              <a:t>2</a:t>
            </a:r>
            <a:r>
              <a:rPr lang="en-US" altLang="zh-CN" kern="100" dirty="0">
                <a:solidFill>
                  <a:prstClr val="black"/>
                </a:solidFill>
                <a:latin typeface="Times New Roman"/>
              </a:rPr>
              <a:t>=346(rad/s),I</a:t>
            </a:r>
            <a:r>
              <a:rPr lang="en-US" altLang="zh-CN" kern="100" baseline="-25000" dirty="0">
                <a:solidFill>
                  <a:prstClr val="black"/>
                </a:solidFill>
                <a:latin typeface="Times New Roman"/>
              </a:rPr>
              <a:t>a2</a:t>
            </a:r>
            <a:r>
              <a:rPr lang="en-US" altLang="zh-CN" kern="100" dirty="0">
                <a:solidFill>
                  <a:prstClr val="black"/>
                </a:solidFill>
                <a:latin typeface="Times New Roman"/>
              </a:rPr>
              <a:t>=0.36(A),I</a:t>
            </a:r>
            <a:r>
              <a:rPr lang="en-US" altLang="zh-CN" kern="100" baseline="-25000" dirty="0">
                <a:solidFill>
                  <a:prstClr val="black"/>
                </a:solidFill>
                <a:latin typeface="Times New Roman"/>
              </a:rPr>
              <a:t>g2</a:t>
            </a:r>
            <a:r>
              <a:rPr lang="en-US" altLang="zh-CN" kern="100" dirty="0">
                <a:solidFill>
                  <a:prstClr val="black"/>
                </a:solidFill>
                <a:latin typeface="Times New Roman"/>
              </a:rPr>
              <a:t>=0.16(A)</a:t>
            </a:r>
            <a:endParaRPr lang="zh-CN" altLang="en-US" dirty="0">
              <a:solidFill>
                <a:prstClr val="black"/>
              </a:solidFill>
            </a:endParaRPr>
          </a:p>
        </p:txBody>
      </p:sp>
    </p:spTree>
    <p:extLst>
      <p:ext uri="{BB962C8B-B14F-4D97-AF65-F5344CB8AC3E}">
        <p14:creationId xmlns:p14="http://schemas.microsoft.com/office/powerpoint/2010/main" val="18902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57" y="1052736"/>
            <a:ext cx="8819485" cy="545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260648"/>
            <a:ext cx="7488832" cy="646331"/>
          </a:xfrm>
          <a:prstGeom prst="rect">
            <a:avLst/>
          </a:prstGeom>
          <a:noFill/>
        </p:spPr>
        <p:txBody>
          <a:bodyPr wrap="square" rtlCol="0">
            <a:spAutoFit/>
          </a:bodyPr>
          <a:lstStyle/>
          <a:p>
            <a:r>
              <a:rPr lang="zh-CN" altLang="en-US" dirty="0" smtClean="0"/>
              <a:t>上述基于静态的方法简单、必要，但是不充分，</a:t>
            </a:r>
            <a:r>
              <a:rPr lang="zh-CN" altLang="en-US" dirty="0"/>
              <a:t>精细的电机</a:t>
            </a:r>
            <a:r>
              <a:rPr lang="zh-CN" altLang="en-US" dirty="0" smtClean="0"/>
              <a:t>选择应考虑动态（可用</a:t>
            </a:r>
            <a:r>
              <a:rPr lang="en-US" altLang="zh-CN" dirty="0" smtClean="0"/>
              <a:t>MATLAB Simulink</a:t>
            </a:r>
            <a:r>
              <a:rPr lang="zh-CN" altLang="en-US" dirty="0" smtClean="0"/>
              <a:t>仿真）</a:t>
            </a:r>
            <a:endParaRPr lang="zh-CN" altLang="en-US" dirty="0"/>
          </a:p>
        </p:txBody>
      </p:sp>
    </p:spTree>
    <p:extLst>
      <p:ext uri="{BB962C8B-B14F-4D97-AF65-F5344CB8AC3E}">
        <p14:creationId xmlns:p14="http://schemas.microsoft.com/office/powerpoint/2010/main" val="6340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hlinkClick r:id="rId2" action="ppaction://hlinksldjump"/>
          </p:cNvPr>
          <p:cNvSpPr txBox="1">
            <a:spLocks noChangeArrowheads="1"/>
          </p:cNvSpPr>
          <p:nvPr/>
        </p:nvSpPr>
        <p:spPr bwMode="auto">
          <a:xfrm>
            <a:off x="252463" y="116632"/>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dirty="0" smtClean="0">
                <a:latin typeface="楷体_GB2312" pitchFamily="49" charset="-122"/>
                <a:ea typeface="楷体_GB2312" pitchFamily="49" charset="-122"/>
              </a:rPr>
              <a:t>1.6 </a:t>
            </a:r>
            <a:r>
              <a:rPr lang="zh-CN" altLang="en-US" sz="3600" dirty="0" smtClean="0">
                <a:latin typeface="楷体_GB2312" pitchFamily="49" charset="-122"/>
                <a:ea typeface="楷体_GB2312" pitchFamily="49" charset="-122"/>
              </a:rPr>
              <a:t>直流伺服电机</a:t>
            </a:r>
            <a:endParaRPr lang="zh-CN" altLang="en-US" sz="3600" dirty="0">
              <a:latin typeface="楷体_GB2312" pitchFamily="49" charset="-122"/>
              <a:ea typeface="楷体_GB2312" pitchFamily="49" charset="-122"/>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140928" y="872985"/>
            <a:ext cx="1217000" cy="400110"/>
          </a:xfrm>
          <a:prstGeom prst="rect">
            <a:avLst/>
          </a:prstGeom>
        </p:spPr>
        <p:txBody>
          <a:bodyPr wrap="none">
            <a:spAutoFit/>
          </a:bodyPr>
          <a:lstStyle/>
          <a:p>
            <a:r>
              <a:rPr lang="zh-CN" altLang="zh-CN" sz="2000" b="1" kern="100" dirty="0" smtClean="0">
                <a:latin typeface="Times New Roman"/>
                <a:cs typeface="Times New Roman"/>
              </a:rPr>
              <a:t>伺服系统</a:t>
            </a:r>
            <a:endParaRPr lang="zh-CN" altLang="en-US" sz="2000" b="1" dirty="0"/>
          </a:p>
        </p:txBody>
      </p:sp>
      <p:sp>
        <p:nvSpPr>
          <p:cNvPr id="9" name="矩形 8"/>
          <p:cNvSpPr/>
          <p:nvPr/>
        </p:nvSpPr>
        <p:spPr>
          <a:xfrm>
            <a:off x="1002668" y="904444"/>
            <a:ext cx="2377574" cy="369332"/>
          </a:xfrm>
          <a:prstGeom prst="rect">
            <a:avLst/>
          </a:prstGeom>
        </p:spPr>
        <p:txBody>
          <a:bodyPr wrap="none">
            <a:spAutoFit/>
          </a:bodyPr>
          <a:lstStyle/>
          <a:p>
            <a:pPr lvl="0"/>
            <a:r>
              <a:rPr lang="zh-CN" altLang="zh-CN" b="1" kern="100" dirty="0">
                <a:solidFill>
                  <a:prstClr val="black"/>
                </a:solidFill>
                <a:latin typeface="Times New Roman"/>
                <a:cs typeface="Times New Roman"/>
              </a:rPr>
              <a:t>伺服电机</a:t>
            </a:r>
            <a:r>
              <a:rPr lang="x-none" altLang="zh-CN" kern="100" dirty="0">
                <a:solidFill>
                  <a:prstClr val="black"/>
                </a:solidFill>
                <a:latin typeface="Times New Roman"/>
              </a:rPr>
              <a:t>(servo motor)</a:t>
            </a:r>
            <a:endParaRPr lang="zh-CN" altLang="en-US" dirty="0">
              <a:solidFill>
                <a:prstClr val="black"/>
              </a:solidFill>
            </a:endParaRPr>
          </a:p>
        </p:txBody>
      </p:sp>
      <p:sp>
        <p:nvSpPr>
          <p:cNvPr id="10" name="右箭头 9"/>
          <p:cNvSpPr/>
          <p:nvPr/>
        </p:nvSpPr>
        <p:spPr>
          <a:xfrm>
            <a:off x="3635896" y="904444"/>
            <a:ext cx="1080120" cy="292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27584" y="3128342"/>
            <a:ext cx="6696744" cy="369332"/>
          </a:xfrm>
          <a:prstGeom prst="rect">
            <a:avLst/>
          </a:prstGeom>
        </p:spPr>
        <p:txBody>
          <a:bodyPr wrap="square">
            <a:spAutoFit/>
          </a:bodyPr>
          <a:lstStyle/>
          <a:p>
            <a:r>
              <a:rPr lang="en-US" altLang="zh-CN" kern="100" dirty="0" smtClean="0">
                <a:latin typeface="Times New Roman"/>
                <a:cs typeface="Times New Roman"/>
              </a:rPr>
              <a:t>4.</a:t>
            </a:r>
            <a:r>
              <a:rPr lang="zh-CN" altLang="zh-CN" kern="100" dirty="0" smtClean="0">
                <a:latin typeface="Times New Roman"/>
                <a:cs typeface="Times New Roman"/>
              </a:rPr>
              <a:t>正反</a:t>
            </a:r>
            <a:r>
              <a:rPr lang="zh-CN" altLang="zh-CN" kern="100" dirty="0">
                <a:latin typeface="Times New Roman"/>
                <a:cs typeface="Times New Roman"/>
              </a:rPr>
              <a:t>向运行特性对称。</a:t>
            </a:r>
            <a:endParaRPr lang="zh-CN" altLang="en-US" dirty="0"/>
          </a:p>
        </p:txBody>
      </p:sp>
      <p:sp>
        <p:nvSpPr>
          <p:cNvPr id="16" name="矩形 15"/>
          <p:cNvSpPr/>
          <p:nvPr/>
        </p:nvSpPr>
        <p:spPr>
          <a:xfrm>
            <a:off x="395536" y="1412776"/>
            <a:ext cx="7344816" cy="369332"/>
          </a:xfrm>
          <a:prstGeom prst="rect">
            <a:avLst/>
          </a:prstGeom>
        </p:spPr>
        <p:txBody>
          <a:bodyPr wrap="square">
            <a:spAutoFit/>
          </a:bodyPr>
          <a:lstStyle/>
          <a:p>
            <a:pPr lvl="0" indent="304800">
              <a:spcBef>
                <a:spcPts val="780"/>
              </a:spcBef>
              <a:spcAft>
                <a:spcPts val="780"/>
              </a:spcAft>
            </a:pPr>
            <a:r>
              <a:rPr lang="zh-CN" altLang="zh-CN" kern="100" dirty="0">
                <a:solidFill>
                  <a:prstClr val="black"/>
                </a:solidFill>
                <a:latin typeface="Times New Roman"/>
              </a:rPr>
              <a:t>为了快速跟踪输入指令的变化，应具有以下特点：</a:t>
            </a:r>
          </a:p>
        </p:txBody>
      </p:sp>
      <p:sp>
        <p:nvSpPr>
          <p:cNvPr id="17" name="矩形 16"/>
          <p:cNvSpPr/>
          <p:nvPr/>
        </p:nvSpPr>
        <p:spPr>
          <a:xfrm>
            <a:off x="809432" y="1916832"/>
            <a:ext cx="3589444" cy="369332"/>
          </a:xfrm>
          <a:prstGeom prst="rect">
            <a:avLst/>
          </a:prstGeom>
        </p:spPr>
        <p:txBody>
          <a:bodyPr wrap="none">
            <a:spAutoFit/>
          </a:bodyPr>
          <a:lstStyle/>
          <a:p>
            <a:pPr lvl="0">
              <a:spcBef>
                <a:spcPts val="780"/>
              </a:spcBef>
              <a:spcAft>
                <a:spcPts val="780"/>
              </a:spcAft>
            </a:pPr>
            <a:r>
              <a:rPr lang="en-US" altLang="zh-CN" kern="100" dirty="0" smtClean="0">
                <a:solidFill>
                  <a:prstClr val="black"/>
                </a:solidFill>
                <a:latin typeface="Times New Roman"/>
              </a:rPr>
              <a:t>1.</a:t>
            </a:r>
            <a:r>
              <a:rPr lang="zh-CN" altLang="zh-CN" kern="100" dirty="0" smtClean="0">
                <a:solidFill>
                  <a:prstClr val="black"/>
                </a:solidFill>
                <a:latin typeface="Times New Roman"/>
              </a:rPr>
              <a:t>机电时间常数</a:t>
            </a:r>
            <a:r>
              <a:rPr lang="zh-CN" altLang="zh-CN" kern="100" dirty="0">
                <a:solidFill>
                  <a:prstClr val="black"/>
                </a:solidFill>
                <a:latin typeface="Times New Roman"/>
              </a:rPr>
              <a:t>小，能快速响应；</a:t>
            </a:r>
          </a:p>
        </p:txBody>
      </p:sp>
      <p:sp>
        <p:nvSpPr>
          <p:cNvPr id="18" name="矩形 17"/>
          <p:cNvSpPr/>
          <p:nvPr/>
        </p:nvSpPr>
        <p:spPr>
          <a:xfrm>
            <a:off x="809432" y="2309963"/>
            <a:ext cx="4512774" cy="369332"/>
          </a:xfrm>
          <a:prstGeom prst="rect">
            <a:avLst/>
          </a:prstGeom>
        </p:spPr>
        <p:txBody>
          <a:bodyPr wrap="none">
            <a:spAutoFit/>
          </a:bodyPr>
          <a:lstStyle/>
          <a:p>
            <a:pPr lvl="0">
              <a:spcBef>
                <a:spcPts val="780"/>
              </a:spcBef>
              <a:spcAft>
                <a:spcPts val="780"/>
              </a:spcAft>
            </a:pPr>
            <a:r>
              <a:rPr lang="en-US" altLang="zh-CN" kern="100" dirty="0" smtClean="0">
                <a:solidFill>
                  <a:prstClr val="black"/>
                </a:solidFill>
                <a:latin typeface="Times New Roman"/>
              </a:rPr>
              <a:t>2.</a:t>
            </a:r>
            <a:r>
              <a:rPr lang="zh-CN" altLang="zh-CN" kern="100" dirty="0" smtClean="0">
                <a:solidFill>
                  <a:prstClr val="black"/>
                </a:solidFill>
                <a:latin typeface="Times New Roman"/>
              </a:rPr>
              <a:t>机械</a:t>
            </a:r>
            <a:r>
              <a:rPr lang="zh-CN" altLang="zh-CN" kern="100" dirty="0">
                <a:solidFill>
                  <a:prstClr val="black"/>
                </a:solidFill>
                <a:latin typeface="Times New Roman"/>
              </a:rPr>
              <a:t>强度高，能承受较大的加速度冲击；</a:t>
            </a:r>
          </a:p>
        </p:txBody>
      </p:sp>
      <p:sp>
        <p:nvSpPr>
          <p:cNvPr id="19" name="矩形 18"/>
          <p:cNvSpPr/>
          <p:nvPr/>
        </p:nvSpPr>
        <p:spPr>
          <a:xfrm>
            <a:off x="809432" y="2759010"/>
            <a:ext cx="3820277" cy="369332"/>
          </a:xfrm>
          <a:prstGeom prst="rect">
            <a:avLst/>
          </a:prstGeom>
        </p:spPr>
        <p:txBody>
          <a:bodyPr wrap="none">
            <a:spAutoFit/>
          </a:bodyPr>
          <a:lstStyle/>
          <a:p>
            <a:pPr lvl="0">
              <a:spcBef>
                <a:spcPts val="780"/>
              </a:spcBef>
              <a:spcAft>
                <a:spcPts val="780"/>
              </a:spcAft>
            </a:pPr>
            <a:r>
              <a:rPr lang="en-US" altLang="zh-CN" kern="100" dirty="0" smtClean="0">
                <a:solidFill>
                  <a:prstClr val="black"/>
                </a:solidFill>
                <a:latin typeface="Times New Roman"/>
              </a:rPr>
              <a:t>3.</a:t>
            </a:r>
            <a:r>
              <a:rPr lang="zh-CN" altLang="zh-CN" kern="100" dirty="0" smtClean="0">
                <a:solidFill>
                  <a:prstClr val="black"/>
                </a:solidFill>
                <a:latin typeface="Times New Roman"/>
              </a:rPr>
              <a:t>具有</a:t>
            </a:r>
            <a:r>
              <a:rPr lang="zh-CN" altLang="zh-CN" kern="100" dirty="0">
                <a:solidFill>
                  <a:prstClr val="black"/>
                </a:solidFill>
                <a:latin typeface="Times New Roman"/>
              </a:rPr>
              <a:t>较大的瞬时转矩和瞬时电流；</a:t>
            </a:r>
          </a:p>
        </p:txBody>
      </p:sp>
      <p:sp>
        <p:nvSpPr>
          <p:cNvPr id="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333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animBg="1"/>
      <p:bldP spid="12" grpId="0"/>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直流伺服电机外形</a:t>
            </a:r>
          </a:p>
        </p:txBody>
      </p:sp>
      <p:pic>
        <p:nvPicPr>
          <p:cNvPr id="22533" name="Picture 7" descr="ANd9GcSabrOmKLITnFFTuegF_XNkXbDPbw6-h72ETmdWB5nHNp3euQfjdQ"/>
          <p:cNvPicPr>
            <a:picLocks noChangeAspect="1" noChangeArrowheads="1"/>
          </p:cNvPicPr>
          <p:nvPr/>
        </p:nvPicPr>
        <p:blipFill rotWithShape="1">
          <a:blip r:embed="rId2">
            <a:extLst>
              <a:ext uri="{28A0092B-C50C-407E-A947-70E740481C1C}">
                <a14:useLocalDpi xmlns:a14="http://schemas.microsoft.com/office/drawing/2010/main" val="0"/>
              </a:ext>
            </a:extLst>
          </a:blip>
          <a:srcRect l="23344" t="9897" r="17702" b="6557"/>
          <a:stretch/>
        </p:blipFill>
        <p:spPr bwMode="auto">
          <a:xfrm>
            <a:off x="6228184" y="1628800"/>
            <a:ext cx="1817512" cy="388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41" t="18630" r="7556" b="19124"/>
          <a:stretch/>
        </p:blipFill>
        <p:spPr bwMode="auto">
          <a:xfrm>
            <a:off x="827584" y="1052736"/>
            <a:ext cx="3341511"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239" y="3434137"/>
            <a:ext cx="42195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7"/>
                                        </p:tgtEl>
                                        <p:attrNameLst>
                                          <p:attrName>style.visibility</p:attrName>
                                        </p:attrNameLst>
                                      </p:cBhvr>
                                      <p:to>
                                        <p:strVal val="visible"/>
                                      </p:to>
                                    </p:set>
                                    <p:animEffect transition="in" filter="fade">
                                      <p:cBhvr>
                                        <p:cTn id="14" dur="1000"/>
                                        <p:tgtEl>
                                          <p:spTgt spid="26627"/>
                                        </p:tgtEl>
                                      </p:cBhvr>
                                    </p:animEffect>
                                    <p:anim calcmode="lin" valueType="num">
                                      <p:cBhvr>
                                        <p:cTn id="15" dur="1000" fill="hold"/>
                                        <p:tgtEl>
                                          <p:spTgt spid="26627"/>
                                        </p:tgtEl>
                                        <p:attrNameLst>
                                          <p:attrName>ppt_x</p:attrName>
                                        </p:attrNameLst>
                                      </p:cBhvr>
                                      <p:tavLst>
                                        <p:tav tm="0">
                                          <p:val>
                                            <p:strVal val="#ppt_x"/>
                                          </p:val>
                                        </p:tav>
                                        <p:tav tm="100000">
                                          <p:val>
                                            <p:strVal val="#ppt_x"/>
                                          </p:val>
                                        </p:tav>
                                      </p:tavLst>
                                    </p:anim>
                                    <p:anim calcmode="lin" valueType="num">
                                      <p:cBhvr>
                                        <p:cTn id="16" dur="1000" fill="hold"/>
                                        <p:tgtEl>
                                          <p:spTgt spid="266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533"/>
                                        </p:tgtEl>
                                        <p:attrNameLst>
                                          <p:attrName>style.visibility</p:attrName>
                                        </p:attrNameLst>
                                      </p:cBhvr>
                                      <p:to>
                                        <p:strVal val="visible"/>
                                      </p:to>
                                    </p:set>
                                    <p:animEffect transition="in" filter="fade">
                                      <p:cBhvr>
                                        <p:cTn id="21" dur="1000"/>
                                        <p:tgtEl>
                                          <p:spTgt spid="22533"/>
                                        </p:tgtEl>
                                      </p:cBhvr>
                                    </p:animEffect>
                                    <p:anim calcmode="lin" valueType="num">
                                      <p:cBhvr>
                                        <p:cTn id="22" dur="1000" fill="hold"/>
                                        <p:tgtEl>
                                          <p:spTgt spid="22533"/>
                                        </p:tgtEl>
                                        <p:attrNameLst>
                                          <p:attrName>ppt_x</p:attrName>
                                        </p:attrNameLst>
                                      </p:cBhvr>
                                      <p:tavLst>
                                        <p:tav tm="0">
                                          <p:val>
                                            <p:strVal val="#ppt_x"/>
                                          </p:val>
                                        </p:tav>
                                        <p:tav tm="100000">
                                          <p:val>
                                            <p:strVal val="#ppt_x"/>
                                          </p:val>
                                        </p:tav>
                                      </p:tavLst>
                                    </p:anim>
                                    <p:anim calcmode="lin" valueType="num">
                                      <p:cBhvr>
                                        <p:cTn id="23" dur="1000" fill="hold"/>
                                        <p:tgtEl>
                                          <p:spTgt spid="225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gtEl>
                                        <p:attrNameLst>
                                          <p:attrName>style.visibility</p:attrName>
                                        </p:attrNameLst>
                                      </p:cBhvr>
                                      <p:to>
                                        <p:strVal val="visible"/>
                                      </p:to>
                                    </p:set>
                                    <p:animEffect transition="in" filter="fade">
                                      <p:cBhvr>
                                        <p:cTn id="28" dur="1000"/>
                                        <p:tgtEl>
                                          <p:spTgt spid="26628"/>
                                        </p:tgtEl>
                                      </p:cBhvr>
                                    </p:animEffect>
                                    <p:anim calcmode="lin" valueType="num">
                                      <p:cBhvr>
                                        <p:cTn id="29" dur="1000" fill="hold"/>
                                        <p:tgtEl>
                                          <p:spTgt spid="26628"/>
                                        </p:tgtEl>
                                        <p:attrNameLst>
                                          <p:attrName>ppt_x</p:attrName>
                                        </p:attrNameLst>
                                      </p:cBhvr>
                                      <p:tavLst>
                                        <p:tav tm="0">
                                          <p:val>
                                            <p:strVal val="#ppt_x"/>
                                          </p:val>
                                        </p:tav>
                                        <p:tav tm="100000">
                                          <p:val>
                                            <p:strVal val="#ppt_x"/>
                                          </p:val>
                                        </p:tav>
                                      </p:tavLst>
                                    </p:anim>
                                    <p:anim calcmode="lin" valueType="num">
                                      <p:cBhvr>
                                        <p:cTn id="30" dur="1000" fill="hold"/>
                                        <p:tgtEl>
                                          <p:spTgt spid="266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32656"/>
            <a:ext cx="8229600" cy="864096"/>
          </a:xfrm>
        </p:spPr>
        <p:txBody>
          <a:bodyPr/>
          <a:lstStyle/>
          <a:p>
            <a:pPr eaLnBrk="1" hangingPunct="1"/>
            <a:r>
              <a:rPr lang="zh-CN" altLang="en-US" dirty="0" smtClean="0"/>
              <a:t>直流力矩电机外形（粗、薄）</a:t>
            </a:r>
          </a:p>
        </p:txBody>
      </p:sp>
      <p:pic>
        <p:nvPicPr>
          <p:cNvPr id="23555" name="Picture 4" descr="ANd9GcRJbPFx-Rgr-JPjZh4kcr6Dw7I0_d1KP3gdWY-Jo0cg6I4OJONn"/>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219200"/>
            <a:ext cx="3695700" cy="4953000"/>
          </a:xfrm>
          <a:noFill/>
        </p:spPr>
      </p:pic>
      <p:pic>
        <p:nvPicPr>
          <p:cNvPr id="23556" name="Picture 6" descr="ANd9GcQr3U49mIvvdV8rWMYbKzW507lMt-D8UZZIjNFPmOcebpzflU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563" y="2057400"/>
            <a:ext cx="5532437"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24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555"/>
                                        </p:tgtEl>
                                        <p:attrNameLst>
                                          <p:attrName>style.visibility</p:attrName>
                                        </p:attrNameLst>
                                      </p:cBhvr>
                                      <p:to>
                                        <p:strVal val="visible"/>
                                      </p:to>
                                    </p:set>
                                    <p:animEffect transition="in" filter="fade">
                                      <p:cBhvr>
                                        <p:cTn id="14" dur="1000"/>
                                        <p:tgtEl>
                                          <p:spTgt spid="23555"/>
                                        </p:tgtEl>
                                      </p:cBhvr>
                                    </p:animEffect>
                                    <p:anim calcmode="lin" valueType="num">
                                      <p:cBhvr>
                                        <p:cTn id="15" dur="1000" fill="hold"/>
                                        <p:tgtEl>
                                          <p:spTgt spid="23555"/>
                                        </p:tgtEl>
                                        <p:attrNameLst>
                                          <p:attrName>ppt_x</p:attrName>
                                        </p:attrNameLst>
                                      </p:cBhvr>
                                      <p:tavLst>
                                        <p:tav tm="0">
                                          <p:val>
                                            <p:strVal val="#ppt_x"/>
                                          </p:val>
                                        </p:tav>
                                        <p:tav tm="100000">
                                          <p:val>
                                            <p:strVal val="#ppt_x"/>
                                          </p:val>
                                        </p:tav>
                                      </p:tavLst>
                                    </p:anim>
                                    <p:anim calcmode="lin" valueType="num">
                                      <p:cBhvr>
                                        <p:cTn id="16" dur="1000" fill="hold"/>
                                        <p:tgtEl>
                                          <p:spTgt spid="235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pPr eaLnBrk="1" hangingPunct="1"/>
            <a:endParaRPr lang="zh-CN" altLang="zh-CN" dirty="0" smtClean="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83078"/>
            <a:ext cx="2736304" cy="437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583078"/>
            <a:ext cx="51435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400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279902305"/>
              </p:ext>
            </p:extLst>
          </p:nvPr>
        </p:nvGraphicFramePr>
        <p:xfrm>
          <a:off x="1831887" y="260648"/>
          <a:ext cx="5133975" cy="1349375"/>
        </p:xfrm>
        <a:graphic>
          <a:graphicData uri="http://schemas.openxmlformats.org/presentationml/2006/ole">
            <mc:AlternateContent xmlns:mc="http://schemas.openxmlformats.org/markup-compatibility/2006">
              <mc:Choice xmlns:v="urn:schemas-microsoft-com:vml" Requires="v">
                <p:oleObj spid="_x0000_s25647" name="SmartDraw" r:id="rId3" imgW="4315968" imgH="1133856" progId="SmartDraw.2">
                  <p:embed/>
                </p:oleObj>
              </mc:Choice>
              <mc:Fallback>
                <p:oleObj name="SmartDraw" r:id="rId3" imgW="4315968" imgH="1133856" progId="SmartDraw.2">
                  <p:embed/>
                  <p:pic>
                    <p:nvPicPr>
                      <p:cNvPr id="0" name="对象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887" y="260648"/>
                        <a:ext cx="51339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367380" y="1541165"/>
            <a:ext cx="5853697" cy="851515"/>
          </a:xfrm>
          <a:prstGeom prst="rect">
            <a:avLst/>
          </a:prstGeom>
        </p:spPr>
        <p:txBody>
          <a:bodyPr wrap="square">
            <a:spAutoFit/>
          </a:bodyPr>
          <a:lstStyle/>
          <a:p>
            <a:pPr indent="133350" algn="ctr">
              <a:spcBef>
                <a:spcPts val="780"/>
              </a:spcBef>
              <a:spcAft>
                <a:spcPts val="780"/>
              </a:spcAft>
            </a:pPr>
            <a:r>
              <a:rPr lang="en-US" altLang="zh-CN" kern="100" dirty="0">
                <a:latin typeface="Times New Roman"/>
              </a:rPr>
              <a:t>(a)</a:t>
            </a:r>
            <a:r>
              <a:rPr lang="zh-CN" altLang="zh-CN" kern="100" dirty="0">
                <a:latin typeface="Times New Roman"/>
              </a:rPr>
              <a:t>伺服电机</a:t>
            </a:r>
            <a:r>
              <a:rPr lang="en-US" altLang="zh-CN" kern="100" dirty="0">
                <a:latin typeface="Times New Roman"/>
              </a:rPr>
              <a:t>     (b) </a:t>
            </a:r>
            <a:r>
              <a:rPr lang="zh-CN" altLang="zh-CN" kern="100" dirty="0">
                <a:latin typeface="Times New Roman"/>
              </a:rPr>
              <a:t>伺服电机</a:t>
            </a:r>
            <a:r>
              <a:rPr lang="en-US" altLang="zh-CN" kern="100" dirty="0">
                <a:latin typeface="Times New Roman"/>
              </a:rPr>
              <a:t>+</a:t>
            </a:r>
            <a:r>
              <a:rPr lang="zh-CN" altLang="zh-CN" kern="100" dirty="0">
                <a:latin typeface="Times New Roman"/>
              </a:rPr>
              <a:t>齿轮变速箱</a:t>
            </a:r>
            <a:r>
              <a:rPr lang="en-US" altLang="zh-CN" kern="100" dirty="0">
                <a:latin typeface="Times New Roman"/>
              </a:rPr>
              <a:t>    (c) </a:t>
            </a:r>
            <a:r>
              <a:rPr lang="zh-CN" altLang="zh-CN" kern="100" dirty="0">
                <a:latin typeface="Times New Roman"/>
              </a:rPr>
              <a:t>力矩电机</a:t>
            </a:r>
            <a:endParaRPr lang="zh-CN" altLang="zh-CN" sz="2400" kern="100" dirty="0">
              <a:latin typeface="Times New Roman"/>
            </a:endParaRPr>
          </a:p>
          <a:p>
            <a:pPr algn="ctr">
              <a:spcBef>
                <a:spcPts val="780"/>
              </a:spcBef>
              <a:spcAft>
                <a:spcPts val="780"/>
              </a:spcAft>
            </a:pPr>
            <a:r>
              <a:rPr lang="en-US" altLang="zh-CN" kern="100" dirty="0">
                <a:latin typeface="Times New Roman"/>
              </a:rPr>
              <a:t>2-20 </a:t>
            </a:r>
            <a:r>
              <a:rPr lang="zh-CN" altLang="zh-CN" kern="100" dirty="0">
                <a:latin typeface="Times New Roman"/>
              </a:rPr>
              <a:t>伺服驱动</a:t>
            </a:r>
            <a:endParaRPr lang="zh-CN" altLang="zh-CN" sz="2400" kern="100" dirty="0">
              <a:latin typeface="Times New Roman"/>
            </a:endParaRPr>
          </a:p>
        </p:txBody>
      </p:sp>
      <p:sp>
        <p:nvSpPr>
          <p:cNvPr id="6" name="TextBox 5"/>
          <p:cNvSpPr txBox="1"/>
          <p:nvPr/>
        </p:nvSpPr>
        <p:spPr>
          <a:xfrm>
            <a:off x="2123728" y="2367657"/>
            <a:ext cx="646331" cy="369332"/>
          </a:xfrm>
          <a:prstGeom prst="rect">
            <a:avLst/>
          </a:prstGeom>
          <a:noFill/>
        </p:spPr>
        <p:txBody>
          <a:bodyPr wrap="none" rtlCol="0">
            <a:spAutoFit/>
          </a:bodyPr>
          <a:lstStyle/>
          <a:p>
            <a:r>
              <a:rPr lang="zh-CN" altLang="en-US" dirty="0" smtClean="0"/>
              <a:t>高速</a:t>
            </a:r>
            <a:endParaRPr lang="zh-CN" altLang="en-US" dirty="0"/>
          </a:p>
        </p:txBody>
      </p:sp>
      <p:sp>
        <p:nvSpPr>
          <p:cNvPr id="7" name="TextBox 6"/>
          <p:cNvSpPr txBox="1"/>
          <p:nvPr/>
        </p:nvSpPr>
        <p:spPr>
          <a:xfrm>
            <a:off x="4041802" y="2342912"/>
            <a:ext cx="646331" cy="369332"/>
          </a:xfrm>
          <a:prstGeom prst="rect">
            <a:avLst/>
          </a:prstGeom>
          <a:noFill/>
        </p:spPr>
        <p:txBody>
          <a:bodyPr wrap="none" rtlCol="0">
            <a:spAutoFit/>
          </a:bodyPr>
          <a:lstStyle/>
          <a:p>
            <a:r>
              <a:rPr lang="zh-CN" altLang="en-US" dirty="0"/>
              <a:t>低速</a:t>
            </a:r>
          </a:p>
        </p:txBody>
      </p:sp>
      <p:sp>
        <p:nvSpPr>
          <p:cNvPr id="8" name="矩形 7"/>
          <p:cNvSpPr/>
          <p:nvPr/>
        </p:nvSpPr>
        <p:spPr>
          <a:xfrm>
            <a:off x="5546525" y="5528265"/>
            <a:ext cx="3533254" cy="646331"/>
          </a:xfrm>
          <a:prstGeom prst="rect">
            <a:avLst/>
          </a:prstGeom>
        </p:spPr>
        <p:txBody>
          <a:bodyPr wrap="square">
            <a:spAutoFit/>
          </a:bodyPr>
          <a:lstStyle/>
          <a:p>
            <a:r>
              <a:rPr lang="zh-CN" altLang="zh-CN" b="1" u="sng" kern="100" dirty="0">
                <a:latin typeface="Times New Roman"/>
                <a:cs typeface="Times New Roman"/>
              </a:rPr>
              <a:t>低速、大力矩，且带宽、精度位置较高的伺服系统中广泛采用</a:t>
            </a:r>
            <a:endParaRPr lang="zh-CN" altLang="en-US" b="1" u="sng" dirty="0"/>
          </a:p>
        </p:txBody>
      </p:sp>
      <p:sp>
        <p:nvSpPr>
          <p:cNvPr id="9" name="TextBox 8"/>
          <p:cNvSpPr txBox="1"/>
          <p:nvPr/>
        </p:nvSpPr>
        <p:spPr>
          <a:xfrm>
            <a:off x="6157916" y="2342535"/>
            <a:ext cx="646331" cy="369332"/>
          </a:xfrm>
          <a:prstGeom prst="rect">
            <a:avLst/>
          </a:prstGeom>
          <a:noFill/>
        </p:spPr>
        <p:txBody>
          <a:bodyPr wrap="none" rtlCol="0">
            <a:spAutoFit/>
          </a:bodyPr>
          <a:lstStyle/>
          <a:p>
            <a:r>
              <a:rPr lang="zh-CN" altLang="en-US" dirty="0"/>
              <a:t>低速</a:t>
            </a:r>
          </a:p>
        </p:txBody>
      </p:sp>
      <p:sp>
        <p:nvSpPr>
          <p:cNvPr id="2" name="TextBox 1"/>
          <p:cNvSpPr txBox="1"/>
          <p:nvPr/>
        </p:nvSpPr>
        <p:spPr>
          <a:xfrm>
            <a:off x="5935232" y="6176992"/>
            <a:ext cx="2646878" cy="369332"/>
          </a:xfrm>
          <a:prstGeom prst="rect">
            <a:avLst/>
          </a:prstGeom>
          <a:noFill/>
        </p:spPr>
        <p:txBody>
          <a:bodyPr wrap="none" rtlCol="0">
            <a:spAutoFit/>
          </a:bodyPr>
          <a:lstStyle/>
          <a:p>
            <a:r>
              <a:rPr lang="zh-CN" altLang="en-US" dirty="0"/>
              <a:t>电</a:t>
            </a:r>
            <a:r>
              <a:rPr lang="zh-CN" altLang="en-US" dirty="0" smtClean="0"/>
              <a:t>液伺服</a:t>
            </a:r>
            <a:r>
              <a:rPr lang="zh-CN" altLang="en-US" sz="1200" dirty="0" smtClean="0"/>
              <a:t>（能用电机不用液压）</a:t>
            </a:r>
            <a:endParaRPr lang="zh-CN" altLang="en-US" sz="1200" dirty="0"/>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84" y="2996952"/>
            <a:ext cx="23145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64" y="4555346"/>
            <a:ext cx="2000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2666" y="4747756"/>
            <a:ext cx="21812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7897" y="2825134"/>
            <a:ext cx="127635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74376" y="4747755"/>
            <a:ext cx="2677849" cy="738664"/>
          </a:xfrm>
          <a:prstGeom prst="rect">
            <a:avLst/>
          </a:prstGeom>
          <a:noFill/>
        </p:spPr>
        <p:txBody>
          <a:bodyPr wrap="none" rtlCol="0">
            <a:spAutoFit/>
          </a:bodyPr>
          <a:lstStyle/>
          <a:p>
            <a:r>
              <a:rPr lang="en-US" altLang="zh-CN" sz="2400" dirty="0" smtClean="0"/>
              <a:t>DDR</a:t>
            </a:r>
            <a:r>
              <a:rPr lang="en-US" altLang="zh-CN" dirty="0" smtClean="0"/>
              <a:t>(</a:t>
            </a:r>
            <a:r>
              <a:rPr lang="zh-CN" altLang="en-US" dirty="0" smtClean="0"/>
              <a:t>直驱电机</a:t>
            </a:r>
            <a:endParaRPr lang="en-US" altLang="zh-CN" dirty="0" smtClean="0"/>
          </a:p>
          <a:p>
            <a:r>
              <a:rPr lang="en-US" altLang="zh-CN" dirty="0" smtClean="0"/>
              <a:t>Direct Drive Rotary Motor)</a:t>
            </a:r>
            <a:endParaRPr lang="zh-CN" altLang="en-US" dirty="0"/>
          </a:p>
        </p:txBody>
      </p:sp>
      <p:sp>
        <p:nvSpPr>
          <p:cNvPr id="14" name="右箭头 13"/>
          <p:cNvSpPr/>
          <p:nvPr/>
        </p:nvSpPr>
        <p:spPr>
          <a:xfrm>
            <a:off x="4688133" y="3763346"/>
            <a:ext cx="675955" cy="984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756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0"/>
                                        <p:tgtEl>
                                          <p:spTgt spid="8"/>
                                        </p:tgtEl>
                                      </p:cBhvr>
                                    </p:animEffect>
                                    <p:anim calcmode="lin" valueType="num">
                                      <p:cBhvr>
                                        <p:cTn id="85" dur="1000" fill="hold"/>
                                        <p:tgtEl>
                                          <p:spTgt spid="8"/>
                                        </p:tgtEl>
                                        <p:attrNameLst>
                                          <p:attrName>ppt_x</p:attrName>
                                        </p:attrNameLst>
                                      </p:cBhvr>
                                      <p:tavLst>
                                        <p:tav tm="0">
                                          <p:val>
                                            <p:strVal val="#ppt_x"/>
                                          </p:val>
                                        </p:tav>
                                        <p:tav tm="100000">
                                          <p:val>
                                            <p:strVal val="#ppt_x"/>
                                          </p:val>
                                        </p:tav>
                                      </p:tavLst>
                                    </p:anim>
                                    <p:anim calcmode="lin" valueType="num">
                                      <p:cBhvr>
                                        <p:cTn id="8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fade">
                                      <p:cBhvr>
                                        <p:cTn id="91" dur="1000"/>
                                        <p:tgtEl>
                                          <p:spTgt spid="2"/>
                                        </p:tgtEl>
                                      </p:cBhvr>
                                    </p:animEffect>
                                    <p:anim calcmode="lin" valueType="num">
                                      <p:cBhvr>
                                        <p:cTn id="92" dur="1000" fill="hold"/>
                                        <p:tgtEl>
                                          <p:spTgt spid="2"/>
                                        </p:tgtEl>
                                        <p:attrNameLst>
                                          <p:attrName>ppt_x</p:attrName>
                                        </p:attrNameLst>
                                      </p:cBhvr>
                                      <p:tavLst>
                                        <p:tav tm="0">
                                          <p:val>
                                            <p:strVal val="#ppt_x"/>
                                          </p:val>
                                        </p:tav>
                                        <p:tav tm="100000">
                                          <p:val>
                                            <p:strVal val="#ppt_x"/>
                                          </p:val>
                                        </p:tav>
                                      </p:tavLst>
                                    </p:anim>
                                    <p:anim calcmode="lin" valueType="num">
                                      <p:cBhvr>
                                        <p:cTn id="9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 grpId="0"/>
      <p:bldP spid="3"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292006"/>
            <a:ext cx="2392001" cy="369332"/>
          </a:xfrm>
          <a:prstGeom prst="rect">
            <a:avLst/>
          </a:prstGeom>
        </p:spPr>
        <p:txBody>
          <a:bodyPr wrap="none">
            <a:spAutoFit/>
          </a:bodyPr>
          <a:lstStyle/>
          <a:p>
            <a:pPr lvl="0">
              <a:spcBef>
                <a:spcPts val="780"/>
              </a:spcBef>
              <a:spcAft>
                <a:spcPts val="780"/>
              </a:spcAft>
            </a:pPr>
            <a:r>
              <a:rPr lang="en-US" altLang="zh-CN" b="1" kern="100" dirty="0" smtClean="0">
                <a:latin typeface="Times New Roman"/>
              </a:rPr>
              <a:t>2</a:t>
            </a:r>
            <a:r>
              <a:rPr lang="zh-CN" altLang="en-US" b="1" kern="100" dirty="0" smtClean="0">
                <a:latin typeface="Times New Roman"/>
              </a:rPr>
              <a:t>、</a:t>
            </a:r>
            <a:r>
              <a:rPr lang="zh-CN" altLang="zh-CN" b="1" kern="100" dirty="0" smtClean="0">
                <a:latin typeface="Times New Roman"/>
              </a:rPr>
              <a:t>其它</a:t>
            </a:r>
            <a:r>
              <a:rPr lang="zh-CN" altLang="zh-CN" b="1" kern="100" dirty="0">
                <a:latin typeface="Times New Roman"/>
              </a:rPr>
              <a:t>类型直流电机</a:t>
            </a:r>
            <a:endParaRPr lang="zh-CN" altLang="zh-CN" kern="100" dirty="0">
              <a:latin typeface="Times New Roman"/>
            </a:endParaRPr>
          </a:p>
        </p:txBody>
      </p:sp>
      <p:sp>
        <p:nvSpPr>
          <p:cNvPr id="5" name="矩形 4"/>
          <p:cNvSpPr/>
          <p:nvPr/>
        </p:nvSpPr>
        <p:spPr>
          <a:xfrm>
            <a:off x="1115616" y="2348880"/>
            <a:ext cx="2276585" cy="646331"/>
          </a:xfrm>
          <a:prstGeom prst="rect">
            <a:avLst/>
          </a:prstGeom>
        </p:spPr>
        <p:txBody>
          <a:bodyPr wrap="none">
            <a:spAutoFit/>
          </a:bodyPr>
          <a:lstStyle/>
          <a:p>
            <a:r>
              <a:rPr lang="zh-CN" altLang="zh-CN" b="1" kern="100" dirty="0" smtClean="0">
                <a:latin typeface="Times New Roman"/>
                <a:cs typeface="Times New Roman"/>
              </a:rPr>
              <a:t>盘</a:t>
            </a:r>
            <a:r>
              <a:rPr lang="zh-CN" altLang="en-US" b="1" kern="100" dirty="0">
                <a:latin typeface="Times New Roman"/>
                <a:cs typeface="Times New Roman"/>
              </a:rPr>
              <a:t>式</a:t>
            </a:r>
            <a:endParaRPr lang="en-US" altLang="zh-CN" b="1" kern="100" dirty="0" smtClean="0">
              <a:latin typeface="Times New Roman"/>
              <a:cs typeface="Times New Roman"/>
            </a:endParaRPr>
          </a:p>
          <a:p>
            <a:r>
              <a:rPr lang="zh-CN" altLang="zh-CN" b="1" kern="100" dirty="0" smtClean="0">
                <a:latin typeface="Times New Roman"/>
                <a:cs typeface="Times New Roman"/>
              </a:rPr>
              <a:t>电枢直流</a:t>
            </a:r>
            <a:r>
              <a:rPr lang="zh-CN" altLang="zh-CN" b="1" kern="100" dirty="0">
                <a:latin typeface="Times New Roman"/>
                <a:cs typeface="Times New Roman"/>
              </a:rPr>
              <a:t>伺服电动机</a:t>
            </a:r>
            <a:endParaRPr lang="zh-CN" altLang="en-US" dirty="0"/>
          </a:p>
        </p:txBody>
      </p:sp>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59" t="5618" r="12778" b="11173"/>
          <a:stretch/>
        </p:blipFill>
        <p:spPr bwMode="auto">
          <a:xfrm>
            <a:off x="3563888" y="883913"/>
            <a:ext cx="5033024" cy="380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7579" r="30181"/>
          <a:stretch/>
        </p:blipFill>
        <p:spPr bwMode="auto">
          <a:xfrm>
            <a:off x="5049612" y="4682396"/>
            <a:ext cx="2186684" cy="21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02" y="3307404"/>
            <a:ext cx="4319105" cy="299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5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554"/>
                                        </p:tgtEl>
                                        <p:attrNameLst>
                                          <p:attrName>style.visibility</p:attrName>
                                        </p:attrNameLst>
                                      </p:cBhvr>
                                      <p:to>
                                        <p:strVal val="visible"/>
                                      </p:to>
                                    </p:set>
                                    <p:animEffect transition="in" filter="fade">
                                      <p:cBhvr>
                                        <p:cTn id="21" dur="1000"/>
                                        <p:tgtEl>
                                          <p:spTgt spid="23554"/>
                                        </p:tgtEl>
                                      </p:cBhvr>
                                    </p:animEffect>
                                    <p:anim calcmode="lin" valueType="num">
                                      <p:cBhvr>
                                        <p:cTn id="22" dur="1000" fill="hold"/>
                                        <p:tgtEl>
                                          <p:spTgt spid="23554"/>
                                        </p:tgtEl>
                                        <p:attrNameLst>
                                          <p:attrName>ppt_x</p:attrName>
                                        </p:attrNameLst>
                                      </p:cBhvr>
                                      <p:tavLst>
                                        <p:tav tm="0">
                                          <p:val>
                                            <p:strVal val="#ppt_x"/>
                                          </p:val>
                                        </p:tav>
                                        <p:tav tm="100000">
                                          <p:val>
                                            <p:strVal val="#ppt_x"/>
                                          </p:val>
                                        </p:tav>
                                      </p:tavLst>
                                    </p:anim>
                                    <p:anim calcmode="lin" valueType="num">
                                      <p:cBhvr>
                                        <p:cTn id="23"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556"/>
                                        </p:tgtEl>
                                        <p:attrNameLst>
                                          <p:attrName>style.visibility</p:attrName>
                                        </p:attrNameLst>
                                      </p:cBhvr>
                                      <p:to>
                                        <p:strVal val="visible"/>
                                      </p:to>
                                    </p:set>
                                    <p:animEffect transition="in" filter="fade">
                                      <p:cBhvr>
                                        <p:cTn id="28" dur="1000"/>
                                        <p:tgtEl>
                                          <p:spTgt spid="23556"/>
                                        </p:tgtEl>
                                      </p:cBhvr>
                                    </p:animEffect>
                                    <p:anim calcmode="lin" valueType="num">
                                      <p:cBhvr>
                                        <p:cTn id="29" dur="1000" fill="hold"/>
                                        <p:tgtEl>
                                          <p:spTgt spid="23556"/>
                                        </p:tgtEl>
                                        <p:attrNameLst>
                                          <p:attrName>ppt_x</p:attrName>
                                        </p:attrNameLst>
                                      </p:cBhvr>
                                      <p:tavLst>
                                        <p:tav tm="0">
                                          <p:val>
                                            <p:strVal val="#ppt_x"/>
                                          </p:val>
                                        </p:tav>
                                        <p:tav tm="100000">
                                          <p:val>
                                            <p:strVal val="#ppt_x"/>
                                          </p:val>
                                        </p:tav>
                                      </p:tavLst>
                                    </p:anim>
                                    <p:anim calcmode="lin" valueType="num">
                                      <p:cBhvr>
                                        <p:cTn id="30"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324036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080" r="19053"/>
          <a:stretch/>
        </p:blipFill>
        <p:spPr bwMode="auto">
          <a:xfrm>
            <a:off x="4204778" y="836712"/>
            <a:ext cx="4021337"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972836"/>
            <a:ext cx="4518212" cy="271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58948" y="298476"/>
            <a:ext cx="2276585" cy="646331"/>
          </a:xfrm>
          <a:prstGeom prst="rect">
            <a:avLst/>
          </a:prstGeom>
        </p:spPr>
        <p:txBody>
          <a:bodyPr wrap="none">
            <a:spAutoFit/>
          </a:bodyPr>
          <a:lstStyle/>
          <a:p>
            <a:r>
              <a:rPr lang="zh-CN" altLang="zh-CN" b="1" kern="100" dirty="0">
                <a:latin typeface="Times New Roman"/>
                <a:cs typeface="Times New Roman"/>
              </a:rPr>
              <a:t>空心</a:t>
            </a:r>
            <a:r>
              <a:rPr lang="zh-CN" altLang="zh-CN" b="1" kern="100" dirty="0" smtClean="0">
                <a:latin typeface="Times New Roman"/>
                <a:cs typeface="Times New Roman"/>
              </a:rPr>
              <a:t>杯</a:t>
            </a:r>
            <a:endParaRPr lang="en-US" altLang="zh-CN" b="1" kern="100" dirty="0" smtClean="0">
              <a:latin typeface="Times New Roman"/>
              <a:cs typeface="Times New Roman"/>
            </a:endParaRPr>
          </a:p>
          <a:p>
            <a:r>
              <a:rPr lang="zh-CN" altLang="zh-CN" b="1" kern="100" dirty="0" smtClean="0">
                <a:latin typeface="Times New Roman"/>
                <a:cs typeface="Times New Roman"/>
              </a:rPr>
              <a:t>电枢</a:t>
            </a:r>
            <a:r>
              <a:rPr lang="zh-CN" altLang="zh-CN" b="1" kern="100" dirty="0">
                <a:latin typeface="Times New Roman"/>
                <a:cs typeface="Times New Roman"/>
              </a:rPr>
              <a:t>直流伺服电动机</a:t>
            </a:r>
            <a:endParaRPr lang="zh-CN" altLang="en-US" dirty="0"/>
          </a:p>
        </p:txBody>
      </p:sp>
    </p:spTree>
    <p:extLst>
      <p:ext uri="{BB962C8B-B14F-4D97-AF65-F5344CB8AC3E}">
        <p14:creationId xmlns:p14="http://schemas.microsoft.com/office/powerpoint/2010/main" val="178801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71224772"/>
              </p:ext>
            </p:extLst>
          </p:nvPr>
        </p:nvGraphicFramePr>
        <p:xfrm>
          <a:off x="323528" y="548680"/>
          <a:ext cx="3223995" cy="720080"/>
        </p:xfrm>
        <a:graphic>
          <a:graphicData uri="http://schemas.openxmlformats.org/presentationml/2006/ole">
            <mc:AlternateContent xmlns:mc="http://schemas.openxmlformats.org/markup-compatibility/2006">
              <mc:Choice xmlns:v="urn:schemas-microsoft-com:vml" Requires="v">
                <p:oleObj spid="_x0000_s33959" name="公式" r:id="rId3" imgW="1892300" imgH="419100" progId="Equation.3">
                  <p:embed/>
                </p:oleObj>
              </mc:Choice>
              <mc:Fallback>
                <p:oleObj name="公式" r:id="rId3" imgW="1892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48680"/>
                        <a:ext cx="3223995" cy="720080"/>
                      </a:xfrm>
                      <a:prstGeom prst="rect">
                        <a:avLst/>
                      </a:prstGeom>
                      <a:noFill/>
                    </p:spPr>
                  </p:pic>
                </p:oleObj>
              </mc:Fallback>
            </mc:AlternateContent>
          </a:graphicData>
        </a:graphic>
      </p:graphicFrame>
      <p:pic>
        <p:nvPicPr>
          <p:cNvPr id="16474" name="Picture 9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1399798"/>
            <a:ext cx="2070230" cy="4320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对象 11"/>
          <p:cNvGraphicFramePr>
            <a:graphicFrameLocks noChangeAspect="1"/>
          </p:cNvGraphicFramePr>
          <p:nvPr>
            <p:extLst>
              <p:ext uri="{D42A27DB-BD31-4B8C-83A1-F6EECF244321}">
                <p14:modId xmlns:p14="http://schemas.microsoft.com/office/powerpoint/2010/main" val="1397415298"/>
              </p:ext>
            </p:extLst>
          </p:nvPr>
        </p:nvGraphicFramePr>
        <p:xfrm>
          <a:off x="323528" y="1982680"/>
          <a:ext cx="3116261" cy="648072"/>
        </p:xfrm>
        <a:graphic>
          <a:graphicData uri="http://schemas.openxmlformats.org/presentationml/2006/ole">
            <mc:AlternateContent xmlns:mc="http://schemas.openxmlformats.org/markup-compatibility/2006">
              <mc:Choice xmlns:v="urn:schemas-microsoft-com:vml" Requires="v">
                <p:oleObj spid="_x0000_s33960" name="公式" r:id="rId6" imgW="2171700" imgH="444500" progId="Equation.3">
                  <p:embed/>
                </p:oleObj>
              </mc:Choice>
              <mc:Fallback>
                <p:oleObj name="公式" r:id="rId6" imgW="21717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8" y="1982680"/>
                        <a:ext cx="3116261" cy="648072"/>
                      </a:xfrm>
                      <a:prstGeom prst="rect">
                        <a:avLst/>
                      </a:prstGeom>
                      <a:noFill/>
                    </p:spPr>
                  </p:pic>
                </p:oleObj>
              </mc:Fallback>
            </mc:AlternateContent>
          </a:graphicData>
        </a:graphic>
      </p:graphicFrame>
      <p:sp>
        <p:nvSpPr>
          <p:cNvPr id="14" name="Rectangle 9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9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01680835"/>
              </p:ext>
            </p:extLst>
          </p:nvPr>
        </p:nvGraphicFramePr>
        <p:xfrm>
          <a:off x="341530" y="2636912"/>
          <a:ext cx="2052228" cy="432048"/>
        </p:xfrm>
        <a:graphic>
          <a:graphicData uri="http://schemas.openxmlformats.org/presentationml/2006/ole">
            <mc:AlternateContent xmlns:mc="http://schemas.openxmlformats.org/markup-compatibility/2006">
              <mc:Choice xmlns:v="urn:schemas-microsoft-com:vml" Requires="v">
                <p:oleObj spid="_x0000_s33961" name="公式" r:id="rId8" imgW="1091726" imgH="228501" progId="Equation.3">
                  <p:embed/>
                </p:oleObj>
              </mc:Choice>
              <mc:Fallback>
                <p:oleObj name="公式" r:id="rId8" imgW="1091726"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530" y="2636912"/>
                        <a:ext cx="2052228" cy="432048"/>
                      </a:xfrm>
                      <a:prstGeom prst="rect">
                        <a:avLst/>
                      </a:prstGeom>
                      <a:noFill/>
                    </p:spPr>
                  </p:pic>
                </p:oleObj>
              </mc:Fallback>
            </mc:AlternateContent>
          </a:graphicData>
        </a:graphic>
      </p:graphicFrame>
      <p:sp>
        <p:nvSpPr>
          <p:cNvPr id="21" name="右箭头 20"/>
          <p:cNvSpPr/>
          <p:nvPr/>
        </p:nvSpPr>
        <p:spPr>
          <a:xfrm>
            <a:off x="3563888" y="1770481"/>
            <a:ext cx="864096" cy="66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341148391"/>
              </p:ext>
            </p:extLst>
          </p:nvPr>
        </p:nvGraphicFramePr>
        <p:xfrm>
          <a:off x="3815408" y="365412"/>
          <a:ext cx="5328592" cy="1460034"/>
        </p:xfrm>
        <a:graphic>
          <a:graphicData uri="http://schemas.openxmlformats.org/presentationml/2006/ole">
            <mc:AlternateContent xmlns:mc="http://schemas.openxmlformats.org/markup-compatibility/2006">
              <mc:Choice xmlns:v="urn:schemas-microsoft-com:vml" Requires="v">
                <p:oleObj spid="_x0000_s33962" name="SmartDraw" r:id="rId10" imgW="4760976" imgH="1307592" progId="SmartDraw.2">
                  <p:embed/>
                </p:oleObj>
              </mc:Choice>
              <mc:Fallback>
                <p:oleObj name="SmartDraw" r:id="rId10" imgW="4760976" imgH="1307592" progId="SmartDraw.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408" y="365412"/>
                        <a:ext cx="5328592" cy="1460034"/>
                      </a:xfrm>
                      <a:prstGeom prst="rect">
                        <a:avLst/>
                      </a:prstGeom>
                      <a:noFill/>
                    </p:spPr>
                  </p:pic>
                </p:oleObj>
              </mc:Fallback>
            </mc:AlternateContent>
          </a:graphicData>
        </a:graphic>
      </p:graphicFrame>
      <p:sp>
        <p:nvSpPr>
          <p:cNvPr id="26" name="矩形 25"/>
          <p:cNvSpPr/>
          <p:nvPr/>
        </p:nvSpPr>
        <p:spPr>
          <a:xfrm>
            <a:off x="4932040" y="1937384"/>
            <a:ext cx="3204723" cy="369332"/>
          </a:xfrm>
          <a:prstGeom prst="rect">
            <a:avLst/>
          </a:prstGeom>
        </p:spPr>
        <p:txBody>
          <a:bodyPr wrap="none">
            <a:spAutoFit/>
          </a:bodyPr>
          <a:lstStyle/>
          <a:p>
            <a:r>
              <a:rPr lang="en-US" altLang="zh-CN" kern="100" dirty="0" smtClean="0">
                <a:latin typeface="Times New Roman"/>
              </a:rPr>
              <a:t>1-42 </a:t>
            </a:r>
            <a:r>
              <a:rPr lang="zh-CN" altLang="zh-CN" kern="100" dirty="0">
                <a:latin typeface="Times New Roman"/>
                <a:cs typeface="Times New Roman"/>
              </a:rPr>
              <a:t>直流电机动态结构方框图</a:t>
            </a:r>
            <a:endParaRPr lang="zh-CN" altLang="en-US" dirty="0"/>
          </a:p>
        </p:txBody>
      </p:sp>
      <p:sp>
        <p:nvSpPr>
          <p:cNvPr id="27" name="Rectangle 10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4259115979"/>
              </p:ext>
            </p:extLst>
          </p:nvPr>
        </p:nvGraphicFramePr>
        <p:xfrm>
          <a:off x="742758" y="3284984"/>
          <a:ext cx="3820925" cy="648072"/>
        </p:xfrm>
        <a:graphic>
          <a:graphicData uri="http://schemas.openxmlformats.org/presentationml/2006/ole">
            <mc:AlternateContent xmlns:mc="http://schemas.openxmlformats.org/markup-compatibility/2006">
              <mc:Choice xmlns:v="urn:schemas-microsoft-com:vml" Requires="v">
                <p:oleObj spid="_x0000_s33963" name="公式" r:id="rId12" imgW="2717800" imgH="457200" progId="Equation.3">
                  <p:embed/>
                </p:oleObj>
              </mc:Choice>
              <mc:Fallback>
                <p:oleObj name="公式" r:id="rId12" imgW="27178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758" y="3284984"/>
                        <a:ext cx="3820925" cy="648072"/>
                      </a:xfrm>
                      <a:prstGeom prst="rect">
                        <a:avLst/>
                      </a:prstGeom>
                      <a:noFill/>
                    </p:spPr>
                  </p:pic>
                </p:oleObj>
              </mc:Fallback>
            </mc:AlternateContent>
          </a:graphicData>
        </a:graphic>
      </p:graphicFrame>
      <p:graphicFrame>
        <p:nvGraphicFramePr>
          <p:cNvPr id="16387" name="对象 16386"/>
          <p:cNvGraphicFramePr>
            <a:graphicFrameLocks noChangeAspect="1"/>
          </p:cNvGraphicFramePr>
          <p:nvPr>
            <p:extLst>
              <p:ext uri="{D42A27DB-BD31-4B8C-83A1-F6EECF244321}">
                <p14:modId xmlns:p14="http://schemas.microsoft.com/office/powerpoint/2010/main" val="973453487"/>
              </p:ext>
            </p:extLst>
          </p:nvPr>
        </p:nvGraphicFramePr>
        <p:xfrm>
          <a:off x="5004048" y="3284984"/>
          <a:ext cx="1098305" cy="675880"/>
        </p:xfrm>
        <a:graphic>
          <a:graphicData uri="http://schemas.openxmlformats.org/presentationml/2006/ole">
            <mc:AlternateContent xmlns:mc="http://schemas.openxmlformats.org/markup-compatibility/2006">
              <mc:Choice xmlns:v="urn:schemas-microsoft-com:vml" Requires="v">
                <p:oleObj spid="_x0000_s33964" name="公式" r:id="rId14" imgW="749300" imgH="457200" progId="Equation.3">
                  <p:embed/>
                </p:oleObj>
              </mc:Choice>
              <mc:Fallback>
                <p:oleObj name="公式" r:id="rId14" imgW="74930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4048" y="3284984"/>
                        <a:ext cx="1098305" cy="675880"/>
                      </a:xfrm>
                      <a:prstGeom prst="rect">
                        <a:avLst/>
                      </a:prstGeom>
                      <a:noFill/>
                    </p:spPr>
                  </p:pic>
                </p:oleObj>
              </mc:Fallback>
            </mc:AlternateContent>
          </a:graphicData>
        </a:graphic>
      </p:graphicFrame>
      <p:graphicFrame>
        <p:nvGraphicFramePr>
          <p:cNvPr id="16388" name="对象 16387"/>
          <p:cNvGraphicFramePr>
            <a:graphicFrameLocks noChangeAspect="1"/>
          </p:cNvGraphicFramePr>
          <p:nvPr>
            <p:extLst>
              <p:ext uri="{D42A27DB-BD31-4B8C-83A1-F6EECF244321}">
                <p14:modId xmlns:p14="http://schemas.microsoft.com/office/powerpoint/2010/main" val="3562716093"/>
              </p:ext>
            </p:extLst>
          </p:nvPr>
        </p:nvGraphicFramePr>
        <p:xfrm>
          <a:off x="6534401" y="3140968"/>
          <a:ext cx="1008112" cy="768085"/>
        </p:xfrm>
        <a:graphic>
          <a:graphicData uri="http://schemas.openxmlformats.org/presentationml/2006/ole">
            <mc:AlternateContent xmlns:mc="http://schemas.openxmlformats.org/markup-compatibility/2006">
              <mc:Choice xmlns:v="urn:schemas-microsoft-com:vml" Requires="v">
                <p:oleObj spid="_x0000_s33965" name="公式" r:id="rId16" imgW="596900" imgH="457200" progId="Equation.3">
                  <p:embed/>
                </p:oleObj>
              </mc:Choice>
              <mc:Fallback>
                <p:oleObj name="公式" r:id="rId16" imgW="59690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34401" y="3140968"/>
                        <a:ext cx="1008112" cy="768085"/>
                      </a:xfrm>
                      <a:prstGeom prst="rect">
                        <a:avLst/>
                      </a:prstGeom>
                      <a:noFill/>
                    </p:spPr>
                  </p:pic>
                </p:oleObj>
              </mc:Fallback>
            </mc:AlternateContent>
          </a:graphicData>
        </a:graphic>
      </p:graphicFrame>
      <p:sp>
        <p:nvSpPr>
          <p:cNvPr id="16389" name="Rectangle 10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391" name="Rectangle 10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392" name="Rectangle 1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93" name="对象 16392"/>
          <p:cNvGraphicFramePr>
            <a:graphicFrameLocks noChangeAspect="1"/>
          </p:cNvGraphicFramePr>
          <p:nvPr>
            <p:extLst>
              <p:ext uri="{D42A27DB-BD31-4B8C-83A1-F6EECF244321}">
                <p14:modId xmlns:p14="http://schemas.microsoft.com/office/powerpoint/2010/main" val="2325204560"/>
              </p:ext>
            </p:extLst>
          </p:nvPr>
        </p:nvGraphicFramePr>
        <p:xfrm>
          <a:off x="1835696" y="3964261"/>
          <a:ext cx="2941603" cy="576064"/>
        </p:xfrm>
        <a:graphic>
          <a:graphicData uri="http://schemas.openxmlformats.org/presentationml/2006/ole">
            <mc:AlternateContent xmlns:mc="http://schemas.openxmlformats.org/markup-compatibility/2006">
              <mc:Choice xmlns:v="urn:schemas-microsoft-com:vml" Requires="v">
                <p:oleObj spid="_x0000_s33966" name="公式" r:id="rId18" imgW="2311400" imgH="444500" progId="Equation.3">
                  <p:embed/>
                </p:oleObj>
              </mc:Choice>
              <mc:Fallback>
                <p:oleObj name="公式" r:id="rId18" imgW="2311400" imgH="4445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5696" y="3964261"/>
                        <a:ext cx="2941603" cy="576064"/>
                      </a:xfrm>
                      <a:prstGeom prst="rect">
                        <a:avLst/>
                      </a:prstGeom>
                      <a:noFill/>
                    </p:spPr>
                  </p:pic>
                </p:oleObj>
              </mc:Fallback>
            </mc:AlternateContent>
          </a:graphicData>
        </a:graphic>
      </p:graphicFrame>
      <p:sp>
        <p:nvSpPr>
          <p:cNvPr id="16394" name="TextBox 16393"/>
          <p:cNvSpPr txBox="1"/>
          <p:nvPr/>
        </p:nvSpPr>
        <p:spPr>
          <a:xfrm>
            <a:off x="1232196" y="4045131"/>
            <a:ext cx="646331" cy="369332"/>
          </a:xfrm>
          <a:prstGeom prst="rect">
            <a:avLst/>
          </a:prstGeom>
          <a:noFill/>
        </p:spPr>
        <p:txBody>
          <a:bodyPr wrap="none" rtlCol="0">
            <a:spAutoFit/>
          </a:bodyPr>
          <a:lstStyle/>
          <a:p>
            <a:r>
              <a:rPr lang="zh-CN" altLang="en-US" dirty="0" smtClean="0"/>
              <a:t>简化</a:t>
            </a:r>
            <a:endParaRPr lang="zh-CN" altLang="en-US" dirty="0"/>
          </a:p>
        </p:txBody>
      </p:sp>
      <p:sp>
        <p:nvSpPr>
          <p:cNvPr id="16396" name="矩形 16395"/>
          <p:cNvSpPr/>
          <p:nvPr/>
        </p:nvSpPr>
        <p:spPr>
          <a:xfrm>
            <a:off x="4941706" y="4040348"/>
            <a:ext cx="3589444" cy="338554"/>
          </a:xfrm>
          <a:prstGeom prst="rect">
            <a:avLst/>
          </a:prstGeom>
        </p:spPr>
        <p:txBody>
          <a:bodyPr wrap="none">
            <a:spAutoFit/>
          </a:bodyPr>
          <a:lstStyle/>
          <a:p>
            <a:r>
              <a:rPr lang="zh-CN" altLang="zh-CN" sz="1600" kern="100" dirty="0">
                <a:cs typeface="Times New Roman"/>
              </a:rPr>
              <a:t>τ</a:t>
            </a:r>
            <a:r>
              <a:rPr lang="en-US" altLang="zh-CN" sz="1600" kern="100" baseline="-25000" dirty="0">
                <a:latin typeface="Times New Roman"/>
              </a:rPr>
              <a:t>m</a:t>
            </a:r>
            <a:r>
              <a:rPr lang="zh-CN" altLang="zh-CN" sz="1600" kern="100" dirty="0">
                <a:latin typeface="Times New Roman"/>
                <a:cs typeface="Times New Roman"/>
              </a:rPr>
              <a:t>为机电时间常数，</a:t>
            </a:r>
            <a:r>
              <a:rPr lang="zh-CN" altLang="zh-CN" sz="1600" kern="100" dirty="0">
                <a:cs typeface="Times New Roman"/>
              </a:rPr>
              <a:t>τ</a:t>
            </a:r>
            <a:r>
              <a:rPr lang="en-US" altLang="zh-CN" sz="1600" kern="100" baseline="-25000" dirty="0">
                <a:latin typeface="Times New Roman"/>
              </a:rPr>
              <a:t>e</a:t>
            </a:r>
            <a:r>
              <a:rPr lang="zh-CN" altLang="zh-CN" sz="1600" kern="100" dirty="0">
                <a:latin typeface="Times New Roman"/>
                <a:cs typeface="Times New Roman"/>
              </a:rPr>
              <a:t>为电磁时间常数</a:t>
            </a:r>
            <a:endParaRPr lang="zh-CN" altLang="en-US" sz="1600" dirty="0"/>
          </a:p>
        </p:txBody>
      </p:sp>
      <p:sp>
        <p:nvSpPr>
          <p:cNvPr id="3" name="Rectangle 2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38606087"/>
              </p:ext>
            </p:extLst>
          </p:nvPr>
        </p:nvGraphicFramePr>
        <p:xfrm>
          <a:off x="1259632" y="5022468"/>
          <a:ext cx="4685854" cy="504056"/>
        </p:xfrm>
        <a:graphic>
          <a:graphicData uri="http://schemas.openxmlformats.org/presentationml/2006/ole">
            <mc:AlternateContent xmlns:mc="http://schemas.openxmlformats.org/markup-compatibility/2006">
              <mc:Choice xmlns:v="urn:schemas-microsoft-com:vml" Requires="v">
                <p:oleObj spid="_x0000_s33967" name="公式" r:id="rId20" imgW="2413000" imgH="254000" progId="Equation.3">
                  <p:embed/>
                </p:oleObj>
              </mc:Choice>
              <mc:Fallback>
                <p:oleObj name="公式" r:id="rId20" imgW="2413000" imgH="2540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9632" y="5022468"/>
                        <a:ext cx="4685854" cy="504056"/>
                      </a:xfrm>
                      <a:prstGeom prst="rect">
                        <a:avLst/>
                      </a:prstGeom>
                      <a:noFill/>
                    </p:spPr>
                  </p:pic>
                </p:oleObj>
              </mc:Fallback>
            </mc:AlternateContent>
          </a:graphicData>
        </a:graphic>
      </p:graphicFrame>
      <p:sp>
        <p:nvSpPr>
          <p:cNvPr id="9" name="矩形 8"/>
          <p:cNvSpPr/>
          <p:nvPr/>
        </p:nvSpPr>
        <p:spPr>
          <a:xfrm>
            <a:off x="484684" y="5526524"/>
            <a:ext cx="4687558" cy="369332"/>
          </a:xfrm>
          <a:prstGeom prst="rect">
            <a:avLst/>
          </a:prstGeom>
        </p:spPr>
        <p:txBody>
          <a:bodyPr wrap="square">
            <a:spAutoFit/>
          </a:bodyPr>
          <a:lstStyle/>
          <a:p>
            <a:r>
              <a:rPr lang="zh-CN" altLang="zh-CN" kern="100" dirty="0">
                <a:latin typeface="Times New Roman"/>
                <a:cs typeface="Times New Roman"/>
              </a:rPr>
              <a:t>令</a:t>
            </a:r>
            <a:r>
              <a:rPr lang="en-US" altLang="zh-CN" kern="100" dirty="0" err="1">
                <a:latin typeface="Times New Roman"/>
              </a:rPr>
              <a:t>U</a:t>
            </a:r>
            <a:r>
              <a:rPr lang="en-US" altLang="zh-CN" kern="100" baseline="-25000" dirty="0" err="1">
                <a:latin typeface="Times New Roman"/>
              </a:rPr>
              <a:t>a</a:t>
            </a:r>
            <a:r>
              <a:rPr lang="zh-CN" altLang="zh-CN" kern="100" dirty="0">
                <a:latin typeface="Times New Roman"/>
                <a:cs typeface="Times New Roman"/>
              </a:rPr>
              <a:t>、</a:t>
            </a:r>
            <a:r>
              <a:rPr lang="en-US" altLang="zh-CN" kern="100" dirty="0">
                <a:latin typeface="Times New Roman"/>
              </a:rPr>
              <a:t>T</a:t>
            </a:r>
            <a:r>
              <a:rPr lang="en-US" altLang="zh-CN" kern="100" baseline="-25000" dirty="0">
                <a:latin typeface="Times New Roman"/>
              </a:rPr>
              <a:t>LO</a:t>
            </a:r>
            <a:r>
              <a:rPr lang="zh-CN" altLang="zh-CN" kern="100" dirty="0">
                <a:latin typeface="Times New Roman"/>
                <a:cs typeface="Times New Roman"/>
              </a:rPr>
              <a:t>均为单位阶跃信号，利用终值定理</a:t>
            </a:r>
            <a:endParaRPr lang="zh-CN" altLang="en-US" dirty="0"/>
          </a:p>
        </p:txBody>
      </p:sp>
      <p:sp>
        <p:nvSpPr>
          <p:cNvPr id="16" name="右箭头 15"/>
          <p:cNvSpPr/>
          <p:nvPr/>
        </p:nvSpPr>
        <p:spPr>
          <a:xfrm>
            <a:off x="5364088" y="5581696"/>
            <a:ext cx="504056" cy="25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192547" y="5526524"/>
            <a:ext cx="1944216" cy="369332"/>
          </a:xfrm>
          <a:prstGeom prst="rect">
            <a:avLst/>
          </a:prstGeom>
          <a:noFill/>
        </p:spPr>
        <p:txBody>
          <a:bodyPr wrap="square" rtlCol="0">
            <a:spAutoFit/>
          </a:bodyPr>
          <a:lstStyle/>
          <a:p>
            <a:r>
              <a:rPr lang="zh-CN" altLang="en-US" dirty="0" smtClean="0"/>
              <a:t>机械特性表达式</a:t>
            </a:r>
            <a:endParaRPr lang="zh-CN" altLang="en-US" dirty="0"/>
          </a:p>
        </p:txBody>
      </p:sp>
      <p:sp>
        <p:nvSpPr>
          <p:cNvPr id="6" name="TextBox 5"/>
          <p:cNvSpPr txBox="1"/>
          <p:nvPr/>
        </p:nvSpPr>
        <p:spPr>
          <a:xfrm>
            <a:off x="323528" y="6038613"/>
            <a:ext cx="8287958" cy="646331"/>
          </a:xfrm>
          <a:prstGeom prst="rect">
            <a:avLst/>
          </a:prstGeom>
          <a:noFill/>
        </p:spPr>
        <p:txBody>
          <a:bodyPr wrap="square" rtlCol="0">
            <a:spAutoFit/>
          </a:bodyPr>
          <a:lstStyle/>
          <a:p>
            <a:r>
              <a:rPr lang="zh-CN" altLang="en-US" dirty="0"/>
              <a:t>思考</a:t>
            </a:r>
            <a:r>
              <a:rPr lang="en-US" altLang="zh-CN" dirty="0" smtClean="0"/>
              <a:t>:1</a:t>
            </a:r>
            <a:r>
              <a:rPr lang="zh-CN" altLang="en-US" dirty="0" smtClean="0"/>
              <a:t>、直流电机结构框图、传递函数、机械特性（调节特性）这几种模型之间的关系是什么？那种模型包含的信息量最大？</a:t>
            </a:r>
            <a:endParaRPr lang="zh-CN" altLang="en-US" dirty="0"/>
          </a:p>
        </p:txBody>
      </p:sp>
      <p:sp>
        <p:nvSpPr>
          <p:cNvPr id="30" name="TextBox 29"/>
          <p:cNvSpPr txBox="1"/>
          <p:nvPr/>
        </p:nvSpPr>
        <p:spPr>
          <a:xfrm>
            <a:off x="968114" y="4653136"/>
            <a:ext cx="6052158" cy="369332"/>
          </a:xfrm>
          <a:prstGeom prst="rect">
            <a:avLst/>
          </a:prstGeom>
          <a:noFill/>
        </p:spPr>
        <p:txBody>
          <a:bodyPr wrap="square" rtlCol="0">
            <a:spAutoFit/>
          </a:bodyPr>
          <a:lstStyle/>
          <a:p>
            <a:r>
              <a:rPr lang="zh-CN" altLang="en-US" dirty="0" smtClean="0"/>
              <a:t>各种简化模型或具有某种负载特性的模型</a:t>
            </a:r>
            <a:endParaRPr lang="zh-CN" altLang="en-US" dirty="0"/>
          </a:p>
        </p:txBody>
      </p:sp>
      <p:pic>
        <p:nvPicPr>
          <p:cNvPr id="33931" name="Picture 1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14" y="4022636"/>
            <a:ext cx="1113492" cy="41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07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74"/>
                                        </p:tgtEl>
                                        <p:attrNameLst>
                                          <p:attrName>style.visibility</p:attrName>
                                        </p:attrNameLst>
                                      </p:cBhvr>
                                      <p:to>
                                        <p:strVal val="visible"/>
                                      </p:to>
                                    </p:set>
                                    <p:animEffect transition="in" filter="fade">
                                      <p:cBhvr>
                                        <p:cTn id="14" dur="1000"/>
                                        <p:tgtEl>
                                          <p:spTgt spid="16474"/>
                                        </p:tgtEl>
                                      </p:cBhvr>
                                    </p:animEffect>
                                    <p:anim calcmode="lin" valueType="num">
                                      <p:cBhvr>
                                        <p:cTn id="15" dur="1000" fill="hold"/>
                                        <p:tgtEl>
                                          <p:spTgt spid="16474"/>
                                        </p:tgtEl>
                                        <p:attrNameLst>
                                          <p:attrName>ppt_x</p:attrName>
                                        </p:attrNameLst>
                                      </p:cBhvr>
                                      <p:tavLst>
                                        <p:tav tm="0">
                                          <p:val>
                                            <p:strVal val="#ppt_x"/>
                                          </p:val>
                                        </p:tav>
                                        <p:tav tm="100000">
                                          <p:val>
                                            <p:strVal val="#ppt_x"/>
                                          </p:val>
                                        </p:tav>
                                      </p:tavLst>
                                    </p:anim>
                                    <p:anim calcmode="lin" valueType="num">
                                      <p:cBhvr>
                                        <p:cTn id="16" dur="1000" fill="hold"/>
                                        <p:tgtEl>
                                          <p:spTgt spid="164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387"/>
                                        </p:tgtEl>
                                        <p:attrNameLst>
                                          <p:attrName>style.visibility</p:attrName>
                                        </p:attrNameLst>
                                      </p:cBhvr>
                                      <p:to>
                                        <p:strVal val="visible"/>
                                      </p:to>
                                    </p:set>
                                    <p:animEffect transition="in" filter="fade">
                                      <p:cBhvr>
                                        <p:cTn id="63" dur="1000"/>
                                        <p:tgtEl>
                                          <p:spTgt spid="16387"/>
                                        </p:tgtEl>
                                      </p:cBhvr>
                                    </p:animEffect>
                                    <p:anim calcmode="lin" valueType="num">
                                      <p:cBhvr>
                                        <p:cTn id="64" dur="1000" fill="hold"/>
                                        <p:tgtEl>
                                          <p:spTgt spid="16387"/>
                                        </p:tgtEl>
                                        <p:attrNameLst>
                                          <p:attrName>ppt_x</p:attrName>
                                        </p:attrNameLst>
                                      </p:cBhvr>
                                      <p:tavLst>
                                        <p:tav tm="0">
                                          <p:val>
                                            <p:strVal val="#ppt_x"/>
                                          </p:val>
                                        </p:tav>
                                        <p:tav tm="100000">
                                          <p:val>
                                            <p:strVal val="#ppt_x"/>
                                          </p:val>
                                        </p:tav>
                                      </p:tavLst>
                                    </p:anim>
                                    <p:anim calcmode="lin" valueType="num">
                                      <p:cBhvr>
                                        <p:cTn id="65" dur="1000" fill="hold"/>
                                        <p:tgtEl>
                                          <p:spTgt spid="1638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6388"/>
                                        </p:tgtEl>
                                        <p:attrNameLst>
                                          <p:attrName>style.visibility</p:attrName>
                                        </p:attrNameLst>
                                      </p:cBhvr>
                                      <p:to>
                                        <p:strVal val="visible"/>
                                      </p:to>
                                    </p:set>
                                    <p:animEffect transition="in" filter="fade">
                                      <p:cBhvr>
                                        <p:cTn id="70" dur="1000"/>
                                        <p:tgtEl>
                                          <p:spTgt spid="16388"/>
                                        </p:tgtEl>
                                      </p:cBhvr>
                                    </p:animEffect>
                                    <p:anim calcmode="lin" valueType="num">
                                      <p:cBhvr>
                                        <p:cTn id="71" dur="1000" fill="hold"/>
                                        <p:tgtEl>
                                          <p:spTgt spid="16388"/>
                                        </p:tgtEl>
                                        <p:attrNameLst>
                                          <p:attrName>ppt_x</p:attrName>
                                        </p:attrNameLst>
                                      </p:cBhvr>
                                      <p:tavLst>
                                        <p:tav tm="0">
                                          <p:val>
                                            <p:strVal val="#ppt_x"/>
                                          </p:val>
                                        </p:tav>
                                        <p:tav tm="100000">
                                          <p:val>
                                            <p:strVal val="#ppt_x"/>
                                          </p:val>
                                        </p:tav>
                                      </p:tavLst>
                                    </p:anim>
                                    <p:anim calcmode="lin" valueType="num">
                                      <p:cBhvr>
                                        <p:cTn id="72"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3931"/>
                                        </p:tgtEl>
                                        <p:attrNameLst>
                                          <p:attrName>style.visibility</p:attrName>
                                        </p:attrNameLst>
                                      </p:cBhvr>
                                      <p:to>
                                        <p:strVal val="visible"/>
                                      </p:to>
                                    </p:set>
                                    <p:anim calcmode="lin" valueType="num">
                                      <p:cBhvr additive="base">
                                        <p:cTn id="77" dur="500" fill="hold"/>
                                        <p:tgtEl>
                                          <p:spTgt spid="33931"/>
                                        </p:tgtEl>
                                        <p:attrNameLst>
                                          <p:attrName>ppt_x</p:attrName>
                                        </p:attrNameLst>
                                      </p:cBhvr>
                                      <p:tavLst>
                                        <p:tav tm="0">
                                          <p:val>
                                            <p:strVal val="#ppt_x"/>
                                          </p:val>
                                        </p:tav>
                                        <p:tav tm="100000">
                                          <p:val>
                                            <p:strVal val="#ppt_x"/>
                                          </p:val>
                                        </p:tav>
                                      </p:tavLst>
                                    </p:anim>
                                    <p:anim calcmode="lin" valueType="num">
                                      <p:cBhvr additive="base">
                                        <p:cTn id="78" dur="500" fill="hold"/>
                                        <p:tgtEl>
                                          <p:spTgt spid="3393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6394"/>
                                        </p:tgtEl>
                                        <p:attrNameLst>
                                          <p:attrName>style.visibility</p:attrName>
                                        </p:attrNameLst>
                                      </p:cBhvr>
                                      <p:to>
                                        <p:strVal val="visible"/>
                                      </p:to>
                                    </p:set>
                                    <p:animEffect transition="in" filter="fade">
                                      <p:cBhvr>
                                        <p:cTn id="83" dur="1000"/>
                                        <p:tgtEl>
                                          <p:spTgt spid="16394"/>
                                        </p:tgtEl>
                                      </p:cBhvr>
                                    </p:animEffect>
                                    <p:anim calcmode="lin" valueType="num">
                                      <p:cBhvr>
                                        <p:cTn id="84" dur="1000" fill="hold"/>
                                        <p:tgtEl>
                                          <p:spTgt spid="16394"/>
                                        </p:tgtEl>
                                        <p:attrNameLst>
                                          <p:attrName>ppt_x</p:attrName>
                                        </p:attrNameLst>
                                      </p:cBhvr>
                                      <p:tavLst>
                                        <p:tav tm="0">
                                          <p:val>
                                            <p:strVal val="#ppt_x"/>
                                          </p:val>
                                        </p:tav>
                                        <p:tav tm="100000">
                                          <p:val>
                                            <p:strVal val="#ppt_x"/>
                                          </p:val>
                                        </p:tav>
                                      </p:tavLst>
                                    </p:anim>
                                    <p:anim calcmode="lin" valueType="num">
                                      <p:cBhvr>
                                        <p:cTn id="85" dur="1000" fill="hold"/>
                                        <p:tgtEl>
                                          <p:spTgt spid="16394"/>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16393"/>
                                        </p:tgtEl>
                                        <p:attrNameLst>
                                          <p:attrName>style.visibility</p:attrName>
                                        </p:attrNameLst>
                                      </p:cBhvr>
                                      <p:to>
                                        <p:strVal val="visible"/>
                                      </p:to>
                                    </p:set>
                                    <p:animEffect transition="in" filter="fade">
                                      <p:cBhvr>
                                        <p:cTn id="90" dur="1000"/>
                                        <p:tgtEl>
                                          <p:spTgt spid="16393"/>
                                        </p:tgtEl>
                                      </p:cBhvr>
                                    </p:animEffect>
                                    <p:anim calcmode="lin" valueType="num">
                                      <p:cBhvr>
                                        <p:cTn id="91" dur="1000" fill="hold"/>
                                        <p:tgtEl>
                                          <p:spTgt spid="16393"/>
                                        </p:tgtEl>
                                        <p:attrNameLst>
                                          <p:attrName>ppt_x</p:attrName>
                                        </p:attrNameLst>
                                      </p:cBhvr>
                                      <p:tavLst>
                                        <p:tav tm="0">
                                          <p:val>
                                            <p:strVal val="#ppt_x"/>
                                          </p:val>
                                        </p:tav>
                                        <p:tav tm="100000">
                                          <p:val>
                                            <p:strVal val="#ppt_x"/>
                                          </p:val>
                                        </p:tav>
                                      </p:tavLst>
                                    </p:anim>
                                    <p:anim calcmode="lin" valueType="num">
                                      <p:cBhvr>
                                        <p:cTn id="92" dur="1000" fill="hold"/>
                                        <p:tgtEl>
                                          <p:spTgt spid="1639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6396"/>
                                        </p:tgtEl>
                                        <p:attrNameLst>
                                          <p:attrName>style.visibility</p:attrName>
                                        </p:attrNameLst>
                                      </p:cBhvr>
                                      <p:to>
                                        <p:strVal val="visible"/>
                                      </p:to>
                                    </p:set>
                                    <p:animEffect transition="in" filter="fade">
                                      <p:cBhvr>
                                        <p:cTn id="97" dur="1000"/>
                                        <p:tgtEl>
                                          <p:spTgt spid="16396"/>
                                        </p:tgtEl>
                                      </p:cBhvr>
                                    </p:animEffect>
                                    <p:anim calcmode="lin" valueType="num">
                                      <p:cBhvr>
                                        <p:cTn id="98" dur="1000" fill="hold"/>
                                        <p:tgtEl>
                                          <p:spTgt spid="16396"/>
                                        </p:tgtEl>
                                        <p:attrNameLst>
                                          <p:attrName>ppt_x</p:attrName>
                                        </p:attrNameLst>
                                      </p:cBhvr>
                                      <p:tavLst>
                                        <p:tav tm="0">
                                          <p:val>
                                            <p:strVal val="#ppt_x"/>
                                          </p:val>
                                        </p:tav>
                                        <p:tav tm="100000">
                                          <p:val>
                                            <p:strVal val="#ppt_x"/>
                                          </p:val>
                                        </p:tav>
                                      </p:tavLst>
                                    </p:anim>
                                    <p:anim calcmode="lin" valueType="num">
                                      <p:cBhvr>
                                        <p:cTn id="99" dur="1000" fill="hold"/>
                                        <p:tgtEl>
                                          <p:spTgt spid="1639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additive="base">
                                        <p:cTn id="104" dur="500" fill="hold"/>
                                        <p:tgtEl>
                                          <p:spTgt spid="30"/>
                                        </p:tgtEl>
                                        <p:attrNameLst>
                                          <p:attrName>ppt_x</p:attrName>
                                        </p:attrNameLst>
                                      </p:cBhvr>
                                      <p:tavLst>
                                        <p:tav tm="0">
                                          <p:val>
                                            <p:strVal val="#ppt_x"/>
                                          </p:val>
                                        </p:tav>
                                        <p:tav tm="100000">
                                          <p:val>
                                            <p:strVal val="#ppt_x"/>
                                          </p:val>
                                        </p:tav>
                                      </p:tavLst>
                                    </p:anim>
                                    <p:anim calcmode="lin" valueType="num">
                                      <p:cBhvr additive="base">
                                        <p:cTn id="10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1000"/>
                                        <p:tgtEl>
                                          <p:spTgt spid="5"/>
                                        </p:tgtEl>
                                      </p:cBhvr>
                                    </p:animEffect>
                                    <p:anim calcmode="lin" valueType="num">
                                      <p:cBhvr>
                                        <p:cTn id="111" dur="1000" fill="hold"/>
                                        <p:tgtEl>
                                          <p:spTgt spid="5"/>
                                        </p:tgtEl>
                                        <p:attrNameLst>
                                          <p:attrName>ppt_x</p:attrName>
                                        </p:attrNameLst>
                                      </p:cBhvr>
                                      <p:tavLst>
                                        <p:tav tm="0">
                                          <p:val>
                                            <p:strVal val="#ppt_x"/>
                                          </p:val>
                                        </p:tav>
                                        <p:tav tm="100000">
                                          <p:val>
                                            <p:strVal val="#ppt_x"/>
                                          </p:val>
                                        </p:tav>
                                      </p:tavLst>
                                    </p:anim>
                                    <p:anim calcmode="lin" valueType="num">
                                      <p:cBhvr>
                                        <p:cTn id="1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fade">
                                      <p:cBhvr>
                                        <p:cTn id="117" dur="1000"/>
                                        <p:tgtEl>
                                          <p:spTgt spid="9"/>
                                        </p:tgtEl>
                                      </p:cBhvr>
                                    </p:animEffect>
                                    <p:anim calcmode="lin" valueType="num">
                                      <p:cBhvr>
                                        <p:cTn id="118" dur="1000" fill="hold"/>
                                        <p:tgtEl>
                                          <p:spTgt spid="9"/>
                                        </p:tgtEl>
                                        <p:attrNameLst>
                                          <p:attrName>ppt_x</p:attrName>
                                        </p:attrNameLst>
                                      </p:cBhvr>
                                      <p:tavLst>
                                        <p:tav tm="0">
                                          <p:val>
                                            <p:strVal val="#ppt_x"/>
                                          </p:val>
                                        </p:tav>
                                        <p:tav tm="100000">
                                          <p:val>
                                            <p:strVal val="#ppt_x"/>
                                          </p:val>
                                        </p:tav>
                                      </p:tavLst>
                                    </p:anim>
                                    <p:anim calcmode="lin" valueType="num">
                                      <p:cBhvr>
                                        <p:cTn id="1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1000"/>
                                        <p:tgtEl>
                                          <p:spTgt spid="16"/>
                                        </p:tgtEl>
                                      </p:cBhvr>
                                    </p:animEffect>
                                    <p:anim calcmode="lin" valueType="num">
                                      <p:cBhvr>
                                        <p:cTn id="125" dur="1000" fill="hold"/>
                                        <p:tgtEl>
                                          <p:spTgt spid="16"/>
                                        </p:tgtEl>
                                        <p:attrNameLst>
                                          <p:attrName>ppt_x</p:attrName>
                                        </p:attrNameLst>
                                      </p:cBhvr>
                                      <p:tavLst>
                                        <p:tav tm="0">
                                          <p:val>
                                            <p:strVal val="#ppt_x"/>
                                          </p:val>
                                        </p:tav>
                                        <p:tav tm="100000">
                                          <p:val>
                                            <p:strVal val="#ppt_x"/>
                                          </p:val>
                                        </p:tav>
                                      </p:tavLst>
                                    </p:anim>
                                    <p:anim calcmode="lin" valueType="num">
                                      <p:cBhvr>
                                        <p:cTn id="1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fade">
                                      <p:cBhvr>
                                        <p:cTn id="131" dur="1000"/>
                                        <p:tgtEl>
                                          <p:spTgt spid="17"/>
                                        </p:tgtEl>
                                      </p:cBhvr>
                                    </p:animEffect>
                                    <p:anim calcmode="lin" valueType="num">
                                      <p:cBhvr>
                                        <p:cTn id="132" dur="1000" fill="hold"/>
                                        <p:tgtEl>
                                          <p:spTgt spid="17"/>
                                        </p:tgtEl>
                                        <p:attrNameLst>
                                          <p:attrName>ppt_x</p:attrName>
                                        </p:attrNameLst>
                                      </p:cBhvr>
                                      <p:tavLst>
                                        <p:tav tm="0">
                                          <p:val>
                                            <p:strVal val="#ppt_x"/>
                                          </p:val>
                                        </p:tav>
                                        <p:tav tm="100000">
                                          <p:val>
                                            <p:strVal val="#ppt_x"/>
                                          </p:val>
                                        </p:tav>
                                      </p:tavLst>
                                    </p:anim>
                                    <p:anim calcmode="lin" valueType="num">
                                      <p:cBhvr>
                                        <p:cTn id="1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6"/>
                                        </p:tgtEl>
                                        <p:attrNameLst>
                                          <p:attrName>style.visibility</p:attrName>
                                        </p:attrNameLst>
                                      </p:cBhvr>
                                      <p:to>
                                        <p:strVal val="visible"/>
                                      </p:to>
                                    </p:set>
                                    <p:anim calcmode="lin" valueType="num">
                                      <p:cBhvr additive="base">
                                        <p:cTn id="138" dur="500" fill="hold"/>
                                        <p:tgtEl>
                                          <p:spTgt spid="6"/>
                                        </p:tgtEl>
                                        <p:attrNameLst>
                                          <p:attrName>ppt_x</p:attrName>
                                        </p:attrNameLst>
                                      </p:cBhvr>
                                      <p:tavLst>
                                        <p:tav tm="0">
                                          <p:val>
                                            <p:strVal val="#ppt_x"/>
                                          </p:val>
                                        </p:tav>
                                        <p:tav tm="100000">
                                          <p:val>
                                            <p:strVal val="#ppt_x"/>
                                          </p:val>
                                        </p:tav>
                                      </p:tavLst>
                                    </p:anim>
                                    <p:anim calcmode="lin" valueType="num">
                                      <p:cBhvr additive="base">
                                        <p:cTn id="1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p:bldP spid="16394" grpId="0"/>
      <p:bldP spid="16396" grpId="0"/>
      <p:bldP spid="9" grpId="0"/>
      <p:bldP spid="16" grpId="0" animBg="1"/>
      <p:bldP spid="17" grpId="0"/>
      <p:bldP spid="6"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32656"/>
            <a:ext cx="2276585" cy="646331"/>
          </a:xfrm>
          <a:prstGeom prst="rect">
            <a:avLst/>
          </a:prstGeom>
        </p:spPr>
        <p:txBody>
          <a:bodyPr wrap="none">
            <a:spAutoFit/>
          </a:bodyPr>
          <a:lstStyle/>
          <a:p>
            <a:r>
              <a:rPr lang="zh-CN" altLang="zh-CN" b="1" kern="100" dirty="0">
                <a:latin typeface="Times New Roman"/>
                <a:cs typeface="Times New Roman"/>
              </a:rPr>
              <a:t>无</a:t>
            </a:r>
            <a:r>
              <a:rPr lang="zh-CN" altLang="zh-CN" b="1" kern="100" dirty="0" smtClean="0">
                <a:latin typeface="Times New Roman"/>
                <a:cs typeface="Times New Roman"/>
              </a:rPr>
              <a:t>槽</a:t>
            </a:r>
            <a:endParaRPr lang="en-US" altLang="zh-CN" b="1" kern="100" dirty="0" smtClean="0">
              <a:latin typeface="Times New Roman"/>
              <a:cs typeface="Times New Roman"/>
            </a:endParaRPr>
          </a:p>
          <a:p>
            <a:r>
              <a:rPr lang="zh-CN" altLang="zh-CN" b="1" kern="100" dirty="0" smtClean="0">
                <a:latin typeface="Times New Roman"/>
                <a:cs typeface="Times New Roman"/>
              </a:rPr>
              <a:t>电枢</a:t>
            </a:r>
            <a:r>
              <a:rPr lang="zh-CN" altLang="zh-CN" b="1" kern="100" dirty="0">
                <a:latin typeface="Times New Roman"/>
                <a:cs typeface="Times New Roman"/>
              </a:rPr>
              <a:t>直流伺服电动机</a:t>
            </a:r>
            <a:endParaRPr lang="zh-CN" altLang="en-US" dirty="0"/>
          </a:p>
        </p:txBody>
      </p:sp>
      <p:sp>
        <p:nvSpPr>
          <p:cNvPr id="5" name="矩形 4"/>
          <p:cNvSpPr/>
          <p:nvPr/>
        </p:nvSpPr>
        <p:spPr>
          <a:xfrm>
            <a:off x="509944" y="3358733"/>
            <a:ext cx="649537" cy="646331"/>
          </a:xfrm>
          <a:prstGeom prst="rect">
            <a:avLst/>
          </a:prstGeom>
        </p:spPr>
        <p:txBody>
          <a:bodyPr wrap="none">
            <a:spAutoFit/>
          </a:bodyPr>
          <a:lstStyle/>
          <a:p>
            <a:r>
              <a:rPr lang="zh-CN" altLang="zh-CN" b="1" kern="100" dirty="0">
                <a:latin typeface="Times New Roman"/>
                <a:cs typeface="Times New Roman"/>
              </a:rPr>
              <a:t>音</a:t>
            </a:r>
            <a:r>
              <a:rPr lang="zh-CN" altLang="zh-CN" b="1" kern="100" dirty="0" smtClean="0">
                <a:latin typeface="Times New Roman"/>
                <a:cs typeface="Times New Roman"/>
              </a:rPr>
              <a:t>圈</a:t>
            </a:r>
            <a:endParaRPr lang="en-US" altLang="zh-CN" b="1" kern="100" dirty="0" smtClean="0">
              <a:latin typeface="Times New Roman"/>
              <a:cs typeface="Times New Roman"/>
            </a:endParaRPr>
          </a:p>
          <a:p>
            <a:r>
              <a:rPr lang="zh-CN" altLang="zh-CN" b="1" kern="100" dirty="0" smtClean="0">
                <a:latin typeface="Times New Roman"/>
                <a:cs typeface="Times New Roman"/>
              </a:rPr>
              <a:t>电机</a:t>
            </a:r>
            <a:endParaRPr lang="zh-CN" altLang="en-US" dirty="0"/>
          </a:p>
        </p:txBody>
      </p:sp>
      <p:pic>
        <p:nvPicPr>
          <p:cNvPr id="24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530" t="28673" r="16222" b="18398"/>
          <a:stretch/>
        </p:blipFill>
        <p:spPr bwMode="auto">
          <a:xfrm>
            <a:off x="3347864" y="188640"/>
            <a:ext cx="3443111" cy="287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48" t="13406" r="1848" b="-5169"/>
          <a:stretch/>
        </p:blipFill>
        <p:spPr bwMode="auto">
          <a:xfrm>
            <a:off x="509944" y="3982191"/>
            <a:ext cx="4879988" cy="261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9185" t="8677" r="10889" b="18948"/>
          <a:stretch/>
        </p:blipFill>
        <p:spPr bwMode="auto">
          <a:xfrm>
            <a:off x="5580112" y="3996302"/>
            <a:ext cx="3330223" cy="258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54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8"/>
                                        </p:tgtEl>
                                        <p:attrNameLst>
                                          <p:attrName>style.visibility</p:attrName>
                                        </p:attrNameLst>
                                      </p:cBhvr>
                                      <p:to>
                                        <p:strVal val="visible"/>
                                      </p:to>
                                    </p:set>
                                    <p:animEffect transition="in" filter="fade">
                                      <p:cBhvr>
                                        <p:cTn id="14" dur="1000"/>
                                        <p:tgtEl>
                                          <p:spTgt spid="24578"/>
                                        </p:tgtEl>
                                      </p:cBhvr>
                                    </p:animEffect>
                                    <p:anim calcmode="lin" valueType="num">
                                      <p:cBhvr>
                                        <p:cTn id="15" dur="1000" fill="hold"/>
                                        <p:tgtEl>
                                          <p:spTgt spid="24578"/>
                                        </p:tgtEl>
                                        <p:attrNameLst>
                                          <p:attrName>ppt_x</p:attrName>
                                        </p:attrNameLst>
                                      </p:cBhvr>
                                      <p:tavLst>
                                        <p:tav tm="0">
                                          <p:val>
                                            <p:strVal val="#ppt_x"/>
                                          </p:val>
                                        </p:tav>
                                        <p:tav tm="100000">
                                          <p:val>
                                            <p:strVal val="#ppt_x"/>
                                          </p:val>
                                        </p:tav>
                                      </p:tavLst>
                                    </p:anim>
                                    <p:anim calcmode="lin" valueType="num">
                                      <p:cBhvr>
                                        <p:cTn id="16"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579"/>
                                        </p:tgtEl>
                                        <p:attrNameLst>
                                          <p:attrName>style.visibility</p:attrName>
                                        </p:attrNameLst>
                                      </p:cBhvr>
                                      <p:to>
                                        <p:strVal val="visible"/>
                                      </p:to>
                                    </p:set>
                                    <p:animEffect transition="in" filter="fade">
                                      <p:cBhvr>
                                        <p:cTn id="28" dur="1000"/>
                                        <p:tgtEl>
                                          <p:spTgt spid="24579"/>
                                        </p:tgtEl>
                                      </p:cBhvr>
                                    </p:animEffect>
                                    <p:anim calcmode="lin" valueType="num">
                                      <p:cBhvr>
                                        <p:cTn id="29" dur="1000" fill="hold"/>
                                        <p:tgtEl>
                                          <p:spTgt spid="24579"/>
                                        </p:tgtEl>
                                        <p:attrNameLst>
                                          <p:attrName>ppt_x</p:attrName>
                                        </p:attrNameLst>
                                      </p:cBhvr>
                                      <p:tavLst>
                                        <p:tav tm="0">
                                          <p:val>
                                            <p:strVal val="#ppt_x"/>
                                          </p:val>
                                        </p:tav>
                                        <p:tav tm="100000">
                                          <p:val>
                                            <p:strVal val="#ppt_x"/>
                                          </p:val>
                                        </p:tav>
                                      </p:tavLst>
                                    </p:anim>
                                    <p:anim calcmode="lin" valueType="num">
                                      <p:cBhvr>
                                        <p:cTn id="30" dur="1000" fill="hold"/>
                                        <p:tgtEl>
                                          <p:spTgt spid="2457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4580"/>
                                        </p:tgtEl>
                                        <p:attrNameLst>
                                          <p:attrName>style.visibility</p:attrName>
                                        </p:attrNameLst>
                                      </p:cBhvr>
                                      <p:to>
                                        <p:strVal val="visible"/>
                                      </p:to>
                                    </p:set>
                                    <p:animEffect transition="in" filter="fade">
                                      <p:cBhvr>
                                        <p:cTn id="35" dur="1000"/>
                                        <p:tgtEl>
                                          <p:spTgt spid="24580"/>
                                        </p:tgtEl>
                                      </p:cBhvr>
                                    </p:animEffect>
                                    <p:anim calcmode="lin" valueType="num">
                                      <p:cBhvr>
                                        <p:cTn id="36" dur="1000" fill="hold"/>
                                        <p:tgtEl>
                                          <p:spTgt spid="24580"/>
                                        </p:tgtEl>
                                        <p:attrNameLst>
                                          <p:attrName>ppt_x</p:attrName>
                                        </p:attrNameLst>
                                      </p:cBhvr>
                                      <p:tavLst>
                                        <p:tav tm="0">
                                          <p:val>
                                            <p:strVal val="#ppt_x"/>
                                          </p:val>
                                        </p:tav>
                                        <p:tav tm="100000">
                                          <p:val>
                                            <p:strVal val="#ppt_x"/>
                                          </p:val>
                                        </p:tav>
                                      </p:tavLst>
                                    </p:anim>
                                    <p:anim calcmode="lin" valueType="num">
                                      <p:cBhvr>
                                        <p:cTn id="37"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404664"/>
            <a:ext cx="321443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60648"/>
            <a:ext cx="309634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67" y="3351218"/>
            <a:ext cx="3540652" cy="278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860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811627" y="223837"/>
            <a:ext cx="572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2400" dirty="0"/>
              <a:t>基于电能转化成机械能的执行元件展望：</a:t>
            </a:r>
          </a:p>
        </p:txBody>
      </p:sp>
      <p:sp>
        <p:nvSpPr>
          <p:cNvPr id="34819" name="TextBox 6"/>
          <p:cNvSpPr txBox="1">
            <a:spLocks noChangeArrowheads="1"/>
          </p:cNvSpPr>
          <p:nvPr/>
        </p:nvSpPr>
        <p:spPr bwMode="auto">
          <a:xfrm>
            <a:off x="739775" y="730931"/>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1</a:t>
            </a:r>
            <a:r>
              <a:rPr lang="zh-CN" altLang="en-US" dirty="0"/>
              <a:t>、应用广泛</a:t>
            </a:r>
          </a:p>
        </p:txBody>
      </p:sp>
      <p:sp>
        <p:nvSpPr>
          <p:cNvPr id="34820" name="TextBox 7"/>
          <p:cNvSpPr txBox="1">
            <a:spLocks noChangeArrowheads="1"/>
          </p:cNvSpPr>
          <p:nvPr/>
        </p:nvSpPr>
        <p:spPr bwMode="auto">
          <a:xfrm>
            <a:off x="739775" y="1371600"/>
            <a:ext cx="423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2</a:t>
            </a:r>
            <a:r>
              <a:rPr lang="zh-CN" altLang="en-US" dirty="0"/>
              <a:t>、长期存在：只要世界电能还未被取代</a:t>
            </a:r>
          </a:p>
        </p:txBody>
      </p:sp>
      <p:sp>
        <p:nvSpPr>
          <p:cNvPr id="34821" name="TextBox 8"/>
          <p:cNvSpPr txBox="1">
            <a:spLocks noChangeArrowheads="1"/>
          </p:cNvSpPr>
          <p:nvPr/>
        </p:nvSpPr>
        <p:spPr bwMode="auto">
          <a:xfrm>
            <a:off x="739775" y="2010682"/>
            <a:ext cx="8855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3</a:t>
            </a:r>
            <a:r>
              <a:rPr lang="zh-CN" altLang="en-US" dirty="0"/>
              <a:t>、普通电机、电机驱动技术和商品化越来越成熟（国内外产品质量差距不断缩小）。</a:t>
            </a:r>
            <a:endParaRPr lang="en-US" altLang="zh-CN" dirty="0"/>
          </a:p>
          <a:p>
            <a:pPr eaLnBrk="1" hangingPunct="1"/>
            <a:r>
              <a:rPr lang="zh-CN" altLang="en-US" dirty="0"/>
              <a:t>通常一门技术也走兴衰存亡的过程（如有线电话），</a:t>
            </a:r>
            <a:endParaRPr lang="en-US" altLang="zh-CN" dirty="0"/>
          </a:p>
          <a:p>
            <a:pPr eaLnBrk="1" hangingPunct="1"/>
            <a:r>
              <a:rPr lang="zh-CN" altLang="en-US" dirty="0"/>
              <a:t>但不妨碍电机在新的、高技术产业中的应用，如波士顿动力的</a:t>
            </a:r>
            <a:r>
              <a:rPr lang="zh-CN" altLang="en-US" dirty="0" smtClean="0"/>
              <a:t>机器人（有液压驱动）</a:t>
            </a:r>
            <a:endParaRPr lang="zh-CN" altLang="en-US" dirty="0"/>
          </a:p>
        </p:txBody>
      </p:sp>
      <p:sp>
        <p:nvSpPr>
          <p:cNvPr id="34822" name="TextBox 9"/>
          <p:cNvSpPr txBox="1">
            <a:spLocks noChangeArrowheads="1"/>
          </p:cNvSpPr>
          <p:nvPr/>
        </p:nvSpPr>
        <p:spPr bwMode="auto">
          <a:xfrm>
            <a:off x="739775" y="3200400"/>
            <a:ext cx="838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solidFill>
                  <a:srgbClr val="000000"/>
                </a:solidFill>
              </a:rPr>
              <a:t>4</a:t>
            </a:r>
            <a:r>
              <a:rPr lang="zh-CN" altLang="en-US" dirty="0">
                <a:solidFill>
                  <a:srgbClr val="000000"/>
                </a:solidFill>
              </a:rPr>
              <a:t>、如果在材料上没有突破，如常温超导材料、高性能导磁材料，高温绝缘材料等</a:t>
            </a:r>
            <a:endParaRPr lang="en-US" altLang="zh-CN" dirty="0">
              <a:solidFill>
                <a:srgbClr val="000000"/>
              </a:solidFill>
            </a:endParaRPr>
          </a:p>
          <a:p>
            <a:pPr eaLnBrk="1" hangingPunct="1"/>
            <a:r>
              <a:rPr lang="zh-CN" altLang="en-US" dirty="0">
                <a:solidFill>
                  <a:srgbClr val="000000"/>
                </a:solidFill>
              </a:rPr>
              <a:t>，普通电机类</a:t>
            </a:r>
            <a:r>
              <a:rPr lang="zh-CN" altLang="en-US" dirty="0" smtClean="0">
                <a:solidFill>
                  <a:srgbClr val="000000"/>
                </a:solidFill>
              </a:rPr>
              <a:t>执行器制造业与</a:t>
            </a:r>
            <a:r>
              <a:rPr lang="zh-CN" altLang="en-US" dirty="0">
                <a:solidFill>
                  <a:srgbClr val="000000"/>
                </a:solidFill>
              </a:rPr>
              <a:t>高科技、热门科学越来越远，逐渐走向传统工业的过程中。</a:t>
            </a:r>
            <a:endParaRPr lang="en-US" altLang="zh-CN" dirty="0">
              <a:solidFill>
                <a:srgbClr val="000000"/>
              </a:solidFill>
            </a:endParaRPr>
          </a:p>
        </p:txBody>
      </p:sp>
    </p:spTree>
    <p:extLst>
      <p:ext uri="{BB962C8B-B14F-4D97-AF65-F5344CB8AC3E}">
        <p14:creationId xmlns:p14="http://schemas.microsoft.com/office/powerpoint/2010/main" val="271649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1"/>
                                        </p:tgtEl>
                                        <p:attrNameLst>
                                          <p:attrName>style.visibility</p:attrName>
                                        </p:attrNameLst>
                                      </p:cBhvr>
                                      <p:to>
                                        <p:strVal val="visible"/>
                                      </p:to>
                                    </p:set>
                                    <p:anim calcmode="lin" valueType="num">
                                      <p:cBhvr additive="base">
                                        <p:cTn id="19" dur="500" fill="hold"/>
                                        <p:tgtEl>
                                          <p:spTgt spid="34821"/>
                                        </p:tgtEl>
                                        <p:attrNameLst>
                                          <p:attrName>ppt_x</p:attrName>
                                        </p:attrNameLst>
                                      </p:cBhvr>
                                      <p:tavLst>
                                        <p:tav tm="0">
                                          <p:val>
                                            <p:strVal val="#ppt_x"/>
                                          </p:val>
                                        </p:tav>
                                        <p:tav tm="100000">
                                          <p:val>
                                            <p:strVal val="#ppt_x"/>
                                          </p:val>
                                        </p:tav>
                                      </p:tavLst>
                                    </p:anim>
                                    <p:anim calcmode="lin" valueType="num">
                                      <p:cBhvr additive="base">
                                        <p:cTn id="20"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2"/>
                                        </p:tgtEl>
                                        <p:attrNameLst>
                                          <p:attrName>style.visibility</p:attrName>
                                        </p:attrNameLst>
                                      </p:cBhvr>
                                      <p:to>
                                        <p:strVal val="visible"/>
                                      </p:to>
                                    </p:set>
                                    <p:anim calcmode="lin" valueType="num">
                                      <p:cBhvr additive="base">
                                        <p:cTn id="25" dur="500" fill="hold"/>
                                        <p:tgtEl>
                                          <p:spTgt spid="34822"/>
                                        </p:tgtEl>
                                        <p:attrNameLst>
                                          <p:attrName>ppt_x</p:attrName>
                                        </p:attrNameLst>
                                      </p:cBhvr>
                                      <p:tavLst>
                                        <p:tav tm="0">
                                          <p:val>
                                            <p:strVal val="#ppt_x"/>
                                          </p:val>
                                        </p:tav>
                                        <p:tav tm="100000">
                                          <p:val>
                                            <p:strVal val="#ppt_x"/>
                                          </p:val>
                                        </p:tav>
                                      </p:tavLst>
                                    </p:anim>
                                    <p:anim calcmode="lin" valueType="num">
                                      <p:cBhvr additive="base">
                                        <p:cTn id="26"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p:bldP spid="34821" grpId="0"/>
      <p:bldP spid="348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7744" y="2448457"/>
            <a:ext cx="4413388" cy="400110"/>
          </a:xfrm>
          <a:prstGeom prst="rect">
            <a:avLst/>
          </a:prstGeom>
        </p:spPr>
        <p:txBody>
          <a:bodyPr wrap="none">
            <a:spAutoFit/>
          </a:bodyPr>
          <a:lstStyle/>
          <a:p>
            <a:r>
              <a:rPr lang="en-US" altLang="zh-CN" sz="2000" u="sng" kern="100" dirty="0">
                <a:latin typeface="Times New Roman"/>
              </a:rPr>
              <a:t>2-24</a:t>
            </a:r>
            <a:r>
              <a:rPr lang="zh-CN" altLang="zh-CN" sz="2000" u="sng" kern="100" dirty="0">
                <a:latin typeface="Times New Roman"/>
                <a:cs typeface="Times New Roman"/>
              </a:rPr>
              <a:t>电机</a:t>
            </a:r>
            <a:r>
              <a:rPr lang="zh-CN" altLang="zh-CN" sz="2000" u="sng" kern="100" dirty="0" smtClean="0">
                <a:latin typeface="Times New Roman"/>
                <a:cs typeface="Times New Roman"/>
              </a:rPr>
              <a:t>的</a:t>
            </a:r>
            <a:r>
              <a:rPr lang="en-US" altLang="zh-CN" sz="2000" u="sng" kern="100" dirty="0" smtClean="0">
                <a:latin typeface="Times New Roman"/>
                <a:cs typeface="Times New Roman"/>
              </a:rPr>
              <a:t>Simulink</a:t>
            </a:r>
            <a:r>
              <a:rPr lang="zh-CN" altLang="zh-CN" sz="2000" u="sng" kern="100" dirty="0" smtClean="0">
                <a:latin typeface="Times New Roman"/>
                <a:cs typeface="Times New Roman"/>
              </a:rPr>
              <a:t>动态特性</a:t>
            </a:r>
            <a:r>
              <a:rPr lang="zh-CN" altLang="zh-CN" sz="2000" u="sng" kern="100" dirty="0">
                <a:latin typeface="Times New Roman"/>
                <a:cs typeface="Times New Roman"/>
              </a:rPr>
              <a:t>仿真框图</a:t>
            </a:r>
            <a:endParaRPr lang="zh-CN" altLang="en-US" sz="2000" u="sng" dirty="0"/>
          </a:p>
        </p:txBody>
      </p:sp>
      <p:sp>
        <p:nvSpPr>
          <p:cNvPr id="5" name="矩形 4"/>
          <p:cNvSpPr/>
          <p:nvPr/>
        </p:nvSpPr>
        <p:spPr>
          <a:xfrm>
            <a:off x="580220" y="2848567"/>
            <a:ext cx="7992888" cy="3801041"/>
          </a:xfrm>
          <a:prstGeom prst="rect">
            <a:avLst/>
          </a:prstGeom>
        </p:spPr>
        <p:txBody>
          <a:bodyPr wrap="square">
            <a:spAutoFit/>
          </a:bodyPr>
          <a:lstStyle/>
          <a:p>
            <a:pPr>
              <a:spcBef>
                <a:spcPts val="600"/>
              </a:spcBef>
              <a:spcAft>
                <a:spcPts val="600"/>
              </a:spcAft>
            </a:pPr>
            <a:r>
              <a:rPr lang="en-US" altLang="zh-CN" sz="2000" b="1" dirty="0" smtClean="0">
                <a:latin typeface="Times New Roman"/>
                <a:ea typeface="黑体"/>
              </a:rPr>
              <a:t>1</a:t>
            </a:r>
            <a:r>
              <a:rPr lang="x-none" altLang="zh-CN" sz="2000" b="1" dirty="0" smtClean="0">
                <a:latin typeface="Times New Roman"/>
                <a:ea typeface="黑体"/>
              </a:rPr>
              <a:t>.</a:t>
            </a:r>
            <a:r>
              <a:rPr lang="en-US" altLang="zh-CN" sz="2000" b="1" dirty="0" smtClean="0">
                <a:latin typeface="Times New Roman"/>
                <a:ea typeface="黑体"/>
              </a:rPr>
              <a:t>8</a:t>
            </a:r>
            <a:r>
              <a:rPr lang="x-none" altLang="zh-CN" sz="2000" b="1" dirty="0" smtClean="0">
                <a:latin typeface="Times New Roman"/>
                <a:ea typeface="黑体"/>
              </a:rPr>
              <a:t> </a:t>
            </a:r>
            <a:r>
              <a:rPr lang="zh-CN" altLang="zh-CN" sz="2000" b="1" dirty="0">
                <a:latin typeface="Times New Roman"/>
                <a:ea typeface="黑体"/>
              </a:rPr>
              <a:t>应用展望</a:t>
            </a:r>
          </a:p>
          <a:p>
            <a:r>
              <a:rPr lang="zh-CN" altLang="zh-CN" kern="100" dirty="0">
                <a:cs typeface="Times New Roman"/>
              </a:rPr>
              <a:t>直流电机的主要优点和缺点均与电刷和换向器有关。</a:t>
            </a:r>
            <a:r>
              <a:rPr lang="zh-CN" altLang="zh-CN" b="1" kern="100" dirty="0">
                <a:cs typeface="Times New Roman"/>
              </a:rPr>
              <a:t>缺点</a:t>
            </a:r>
            <a:r>
              <a:rPr lang="zh-CN" altLang="zh-CN" kern="100" dirty="0">
                <a:cs typeface="Times New Roman"/>
              </a:rPr>
              <a:t>：电刷磨损造成的污秽限制了在某些场所的应用，换向火花除了导致较大的电磁噪声和干扰外，在防爆场所的应用也受到限制，换向火花还是电流和转速的重要限制因素。</a:t>
            </a:r>
            <a:r>
              <a:rPr lang="zh-CN" altLang="zh-CN" b="1" kern="100" dirty="0">
                <a:cs typeface="Times New Roman"/>
              </a:rPr>
              <a:t>优点</a:t>
            </a:r>
            <a:r>
              <a:rPr lang="zh-CN" altLang="zh-CN" kern="100" dirty="0">
                <a:cs typeface="Times New Roman"/>
              </a:rPr>
              <a:t>：主要体现在价格上，特别是功率较小的地方，直流电机有较大价格优势。直流电机商品化产品从</a:t>
            </a:r>
            <a:r>
              <a:rPr lang="en-US" altLang="zh-CN" kern="100" dirty="0">
                <a:cs typeface="Times New Roman"/>
              </a:rPr>
              <a:t>0.5</a:t>
            </a:r>
            <a:r>
              <a:rPr lang="zh-CN" altLang="zh-CN" kern="100" dirty="0">
                <a:cs typeface="Times New Roman"/>
              </a:rPr>
              <a:t>瓦至几百千瓦，转速从每分几十转至至每分上万转分布非常宽。</a:t>
            </a:r>
            <a:r>
              <a:rPr lang="zh-CN" altLang="zh-CN" b="1" kern="100" dirty="0">
                <a:cs typeface="Times New Roman"/>
              </a:rPr>
              <a:t>特殊用途的直流电机，如空心杯、音圈电机、盘形电枢直流伺服电动机和其它特殊用途的直流电机仍难以替代外</a:t>
            </a:r>
            <a:r>
              <a:rPr lang="zh-CN" altLang="zh-CN" kern="100" dirty="0">
                <a:cs typeface="Times New Roman"/>
              </a:rPr>
              <a:t>。但普通直流伺服电机、驱动电机的应用受到两个方向的挑战。</a:t>
            </a:r>
            <a:r>
              <a:rPr lang="en-US" altLang="zh-CN" kern="100" dirty="0">
                <a:cs typeface="Times New Roman"/>
              </a:rPr>
              <a:t>1</a:t>
            </a:r>
            <a:r>
              <a:rPr lang="zh-CN" altLang="zh-CN" kern="100" dirty="0">
                <a:cs typeface="Times New Roman"/>
              </a:rPr>
              <a:t>、来自低端的异步电机</a:t>
            </a:r>
            <a:r>
              <a:rPr lang="en-US" altLang="zh-CN" kern="100" dirty="0">
                <a:cs typeface="Times New Roman"/>
              </a:rPr>
              <a:t>+</a:t>
            </a:r>
            <a:r>
              <a:rPr lang="zh-CN" altLang="zh-CN" kern="100" dirty="0">
                <a:cs typeface="Times New Roman"/>
              </a:rPr>
              <a:t>变频器方案，虽然是非伺服产品，但电子技术与电机控制技术的快速发展，使性价比越来越高； </a:t>
            </a:r>
            <a:r>
              <a:rPr lang="en-US" altLang="zh-CN" kern="100" dirty="0">
                <a:cs typeface="Times New Roman"/>
              </a:rPr>
              <a:t>2</a:t>
            </a:r>
            <a:r>
              <a:rPr lang="zh-CN" altLang="zh-CN" kern="100" dirty="0">
                <a:cs typeface="Times New Roman"/>
              </a:rPr>
              <a:t>、来自高端的永磁交流伺服电机（永磁无刷电机）</a:t>
            </a:r>
            <a:r>
              <a:rPr lang="en-US" altLang="zh-CN" kern="100" dirty="0">
                <a:cs typeface="Times New Roman"/>
              </a:rPr>
              <a:t>+</a:t>
            </a:r>
            <a:r>
              <a:rPr lang="zh-CN" altLang="zh-CN" kern="100" dirty="0">
                <a:cs typeface="Times New Roman"/>
              </a:rPr>
              <a:t>驱动器方案，在高端除了直流电机可能存在价格优势外，各种指标均不如该方案。直流电机的应用后有追兵，前有堵截，传统直流电机的应用领域被不断压缩。后续将进行较详细对比。</a:t>
            </a:r>
            <a:endParaRPr lang="zh-CN" altLang="en-US"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57" y="365161"/>
            <a:ext cx="7595914" cy="20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2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1000"/>
                                        <p:tgtEl>
                                          <p:spTgt spid="27651"/>
                                        </p:tgtEl>
                                      </p:cBhvr>
                                    </p:animEffect>
                                    <p:anim calcmode="lin" valueType="num">
                                      <p:cBhvr>
                                        <p:cTn id="8" dur="1000" fill="hold"/>
                                        <p:tgtEl>
                                          <p:spTgt spid="27651"/>
                                        </p:tgtEl>
                                        <p:attrNameLst>
                                          <p:attrName>ppt_x</p:attrName>
                                        </p:attrNameLst>
                                      </p:cBhvr>
                                      <p:tavLst>
                                        <p:tav tm="0">
                                          <p:val>
                                            <p:strVal val="#ppt_x"/>
                                          </p:val>
                                        </p:tav>
                                        <p:tav tm="100000">
                                          <p:val>
                                            <p:strVal val="#ppt_x"/>
                                          </p:val>
                                        </p:tav>
                                      </p:tavLst>
                                    </p:anim>
                                    <p:anim calcmode="lin" valueType="num">
                                      <p:cBhvr>
                                        <p:cTn id="9" dur="1000" fill="hold"/>
                                        <p:tgtEl>
                                          <p:spTgt spid="276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2159566" cy="523220"/>
          </a:xfrm>
          <a:prstGeom prst="rect">
            <a:avLst/>
          </a:prstGeom>
        </p:spPr>
        <p:txBody>
          <a:bodyPr wrap="none">
            <a:spAutoFit/>
          </a:bodyPr>
          <a:lstStyle/>
          <a:p>
            <a:r>
              <a:rPr lang="en-US" altLang="zh-CN" sz="2800" b="1" kern="100" dirty="0" smtClean="0">
                <a:solidFill>
                  <a:prstClr val="black"/>
                </a:solidFill>
                <a:latin typeface="Times New Roman"/>
              </a:rPr>
              <a:t>1.9 </a:t>
            </a:r>
            <a:r>
              <a:rPr lang="zh-CN" altLang="zh-CN" sz="2800" b="1" kern="100" dirty="0">
                <a:solidFill>
                  <a:prstClr val="black"/>
                </a:solidFill>
                <a:latin typeface="Times New Roman"/>
                <a:cs typeface="Times New Roman"/>
              </a:rPr>
              <a:t>控制方案</a:t>
            </a:r>
            <a:endParaRPr lang="zh-CN" altLang="en-US" sz="2800" b="1" dirty="0">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99573797"/>
              </p:ext>
            </p:extLst>
          </p:nvPr>
        </p:nvGraphicFramePr>
        <p:xfrm>
          <a:off x="457428" y="1124744"/>
          <a:ext cx="8229143" cy="3725252"/>
        </p:xfrm>
        <a:graphic>
          <a:graphicData uri="http://schemas.openxmlformats.org/presentationml/2006/ole">
            <mc:AlternateContent xmlns:mc="http://schemas.openxmlformats.org/markup-compatibility/2006">
              <mc:Choice xmlns:v="urn:schemas-microsoft-com:vml" Requires="v">
                <p:oleObj spid="_x0000_s28716" name="SmartDraw" r:id="rId3" imgW="5134356" imgH="2322576" progId="SmartDraw.2">
                  <p:embed/>
                </p:oleObj>
              </mc:Choice>
              <mc:Fallback>
                <p:oleObj name="SmartDraw" r:id="rId3" imgW="5134356" imgH="2322576"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28" y="1124744"/>
                        <a:ext cx="8229143" cy="3725252"/>
                      </a:xfrm>
                      <a:prstGeom prst="rect">
                        <a:avLst/>
                      </a:prstGeom>
                      <a:noFill/>
                    </p:spPr>
                  </p:pic>
                </p:oleObj>
              </mc:Fallback>
            </mc:AlternateContent>
          </a:graphicData>
        </a:graphic>
      </p:graphicFrame>
      <p:sp>
        <p:nvSpPr>
          <p:cNvPr id="7" name="矩形 6"/>
          <p:cNvSpPr/>
          <p:nvPr/>
        </p:nvSpPr>
        <p:spPr>
          <a:xfrm>
            <a:off x="1799692" y="4924105"/>
            <a:ext cx="5544616" cy="369332"/>
          </a:xfrm>
          <a:prstGeom prst="rect">
            <a:avLst/>
          </a:prstGeom>
        </p:spPr>
        <p:txBody>
          <a:bodyPr wrap="square">
            <a:spAutoFit/>
          </a:bodyPr>
          <a:lstStyle/>
          <a:p>
            <a:r>
              <a:rPr lang="en-US" altLang="zh-CN" kern="100" dirty="0">
                <a:solidFill>
                  <a:prstClr val="black"/>
                </a:solidFill>
                <a:latin typeface="Times New Roman"/>
              </a:rPr>
              <a:t>2-27</a:t>
            </a:r>
            <a:r>
              <a:rPr lang="zh-CN" altLang="zh-CN" kern="100" dirty="0">
                <a:solidFill>
                  <a:prstClr val="black"/>
                </a:solidFill>
                <a:latin typeface="Times New Roman"/>
                <a:cs typeface="Times New Roman"/>
              </a:rPr>
              <a:t>电机驱动的机电位移伺服系统控制结构框图</a:t>
            </a:r>
            <a:endParaRPr lang="zh-CN" altLang="en-US" dirty="0">
              <a:solidFill>
                <a:prstClr val="black"/>
              </a:solidFill>
            </a:endParaRPr>
          </a:p>
        </p:txBody>
      </p:sp>
      <p:sp>
        <p:nvSpPr>
          <p:cNvPr id="8" name="矩形 7"/>
          <p:cNvSpPr/>
          <p:nvPr/>
        </p:nvSpPr>
        <p:spPr>
          <a:xfrm>
            <a:off x="683568" y="5293437"/>
            <a:ext cx="3501280" cy="369332"/>
          </a:xfrm>
          <a:prstGeom prst="rect">
            <a:avLst/>
          </a:prstGeom>
        </p:spPr>
        <p:txBody>
          <a:bodyPr wrap="none">
            <a:spAutoFit/>
          </a:bodyPr>
          <a:lstStyle/>
          <a:p>
            <a:r>
              <a:rPr lang="zh-CN" altLang="zh-CN" b="1" dirty="0">
                <a:solidFill>
                  <a:prstClr val="black"/>
                </a:solidFill>
              </a:rPr>
              <a:t>内环带宽选为外环带宽的</a:t>
            </a:r>
            <a:r>
              <a:rPr lang="en-US" altLang="zh-CN" b="1" dirty="0">
                <a:solidFill>
                  <a:prstClr val="black"/>
                </a:solidFill>
              </a:rPr>
              <a:t>2.5~5</a:t>
            </a:r>
            <a:r>
              <a:rPr lang="zh-CN" altLang="zh-CN" b="1" dirty="0">
                <a:solidFill>
                  <a:prstClr val="black"/>
                </a:solidFill>
              </a:rPr>
              <a:t>倍</a:t>
            </a:r>
            <a:endParaRPr lang="zh-CN" altLang="en-US" dirty="0">
              <a:solidFill>
                <a:prstClr val="black"/>
              </a:solidFill>
            </a:endParaRPr>
          </a:p>
        </p:txBody>
      </p:sp>
      <p:sp>
        <p:nvSpPr>
          <p:cNvPr id="2" name="TextBox 1"/>
          <p:cNvSpPr txBox="1"/>
          <p:nvPr/>
        </p:nvSpPr>
        <p:spPr>
          <a:xfrm>
            <a:off x="1768022" y="5667056"/>
            <a:ext cx="1107996" cy="369332"/>
          </a:xfrm>
          <a:prstGeom prst="rect">
            <a:avLst/>
          </a:prstGeom>
          <a:noFill/>
        </p:spPr>
        <p:txBody>
          <a:bodyPr wrap="none" rtlCol="0">
            <a:spAutoFit/>
          </a:bodyPr>
          <a:lstStyle/>
          <a:p>
            <a:r>
              <a:rPr lang="zh-CN" altLang="en-US" dirty="0" smtClean="0"/>
              <a:t>开环调试</a:t>
            </a:r>
            <a:endParaRPr lang="zh-CN" altLang="en-US" dirty="0"/>
          </a:p>
        </p:txBody>
      </p:sp>
      <p:sp>
        <p:nvSpPr>
          <p:cNvPr id="9" name="TextBox 8"/>
          <p:cNvSpPr txBox="1"/>
          <p:nvPr/>
        </p:nvSpPr>
        <p:spPr>
          <a:xfrm>
            <a:off x="729474" y="5662769"/>
            <a:ext cx="750980" cy="369332"/>
          </a:xfrm>
          <a:prstGeom prst="rect">
            <a:avLst/>
          </a:prstGeom>
          <a:noFill/>
        </p:spPr>
        <p:txBody>
          <a:bodyPr wrap="square" rtlCol="0">
            <a:spAutoFit/>
          </a:bodyPr>
          <a:lstStyle/>
          <a:p>
            <a:r>
              <a:rPr lang="zh-CN" altLang="en-US" dirty="0" smtClean="0"/>
              <a:t>步骤：</a:t>
            </a:r>
            <a:endParaRPr lang="zh-CN" altLang="en-US" dirty="0"/>
          </a:p>
        </p:txBody>
      </p:sp>
      <p:sp>
        <p:nvSpPr>
          <p:cNvPr id="10" name="TextBox 9"/>
          <p:cNvSpPr txBox="1"/>
          <p:nvPr/>
        </p:nvSpPr>
        <p:spPr>
          <a:xfrm>
            <a:off x="3347864" y="5679221"/>
            <a:ext cx="877163" cy="369332"/>
          </a:xfrm>
          <a:prstGeom prst="rect">
            <a:avLst/>
          </a:prstGeom>
          <a:noFill/>
        </p:spPr>
        <p:txBody>
          <a:bodyPr wrap="none" rtlCol="0">
            <a:spAutoFit/>
          </a:bodyPr>
          <a:lstStyle/>
          <a:p>
            <a:r>
              <a:rPr lang="zh-CN" altLang="en-US" dirty="0" smtClean="0"/>
              <a:t>电流环</a:t>
            </a:r>
            <a:endParaRPr lang="zh-CN" altLang="en-US" dirty="0"/>
          </a:p>
        </p:txBody>
      </p:sp>
      <p:sp>
        <p:nvSpPr>
          <p:cNvPr id="11" name="TextBox 10"/>
          <p:cNvSpPr txBox="1"/>
          <p:nvPr/>
        </p:nvSpPr>
        <p:spPr>
          <a:xfrm>
            <a:off x="4709482" y="5662769"/>
            <a:ext cx="877163" cy="369332"/>
          </a:xfrm>
          <a:prstGeom prst="rect">
            <a:avLst/>
          </a:prstGeom>
          <a:noFill/>
        </p:spPr>
        <p:txBody>
          <a:bodyPr wrap="none" rtlCol="0">
            <a:spAutoFit/>
          </a:bodyPr>
          <a:lstStyle/>
          <a:p>
            <a:r>
              <a:rPr lang="zh-CN" altLang="en-US" dirty="0" smtClean="0"/>
              <a:t>速度环</a:t>
            </a:r>
            <a:endParaRPr lang="zh-CN" altLang="en-US" dirty="0"/>
          </a:p>
        </p:txBody>
      </p:sp>
      <p:sp>
        <p:nvSpPr>
          <p:cNvPr id="12" name="TextBox 11"/>
          <p:cNvSpPr txBox="1"/>
          <p:nvPr/>
        </p:nvSpPr>
        <p:spPr>
          <a:xfrm>
            <a:off x="6084168" y="5652356"/>
            <a:ext cx="877163" cy="369332"/>
          </a:xfrm>
          <a:prstGeom prst="rect">
            <a:avLst/>
          </a:prstGeom>
          <a:noFill/>
        </p:spPr>
        <p:txBody>
          <a:bodyPr wrap="none" rtlCol="0">
            <a:spAutoFit/>
          </a:bodyPr>
          <a:lstStyle/>
          <a:p>
            <a:r>
              <a:rPr lang="zh-CN" altLang="en-US" dirty="0" smtClean="0"/>
              <a:t>位置环</a:t>
            </a:r>
            <a:endParaRPr lang="zh-CN" altLang="en-US" dirty="0"/>
          </a:p>
        </p:txBody>
      </p:sp>
      <p:sp>
        <p:nvSpPr>
          <p:cNvPr id="13" name="TextBox 12"/>
          <p:cNvSpPr txBox="1"/>
          <p:nvPr/>
        </p:nvSpPr>
        <p:spPr>
          <a:xfrm>
            <a:off x="7596335" y="5638776"/>
            <a:ext cx="646331" cy="369332"/>
          </a:xfrm>
          <a:prstGeom prst="rect">
            <a:avLst/>
          </a:prstGeom>
          <a:noFill/>
        </p:spPr>
        <p:txBody>
          <a:bodyPr wrap="none" rtlCol="0">
            <a:spAutoFit/>
          </a:bodyPr>
          <a:lstStyle/>
          <a:p>
            <a:r>
              <a:rPr lang="zh-CN" altLang="en-US" dirty="0" smtClean="0"/>
              <a:t>前馈</a:t>
            </a:r>
            <a:endParaRPr lang="zh-CN" altLang="en-US" dirty="0"/>
          </a:p>
        </p:txBody>
      </p:sp>
      <p:sp>
        <p:nvSpPr>
          <p:cNvPr id="14" name="右箭头 13"/>
          <p:cNvSpPr/>
          <p:nvPr/>
        </p:nvSpPr>
        <p:spPr>
          <a:xfrm>
            <a:off x="1480453" y="5720217"/>
            <a:ext cx="25236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059832" y="5720217"/>
            <a:ext cx="28803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4355976" y="5720217"/>
            <a:ext cx="35350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652120" y="5720217"/>
            <a:ext cx="36004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7092280" y="5720217"/>
            <a:ext cx="36004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716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1000"/>
                                        <p:tgtEl>
                                          <p:spTgt spid="12"/>
                                        </p:tgtEl>
                                      </p:cBhvr>
                                    </p:animEffect>
                                    <p:anim calcmode="lin" valueType="num">
                                      <p:cBhvr>
                                        <p:cTn id="84" dur="1000" fill="hold"/>
                                        <p:tgtEl>
                                          <p:spTgt spid="12"/>
                                        </p:tgtEl>
                                        <p:attrNameLst>
                                          <p:attrName>ppt_x</p:attrName>
                                        </p:attrNameLst>
                                      </p:cBhvr>
                                      <p:tavLst>
                                        <p:tav tm="0">
                                          <p:val>
                                            <p:strVal val="#ppt_x"/>
                                          </p:val>
                                        </p:tav>
                                        <p:tav tm="100000">
                                          <p:val>
                                            <p:strVal val="#ppt_x"/>
                                          </p:val>
                                        </p:tav>
                                      </p:tavLst>
                                    </p:anim>
                                    <p:anim calcmode="lin" valueType="num">
                                      <p:cBhvr>
                                        <p:cTn id="85" dur="1000" fill="hold"/>
                                        <p:tgtEl>
                                          <p:spTgt spid="1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fade">
                                      <p:cBhvr>
                                        <p:cTn id="88" dur="1000"/>
                                        <p:tgtEl>
                                          <p:spTgt spid="18"/>
                                        </p:tgtEl>
                                      </p:cBhvr>
                                    </p:animEffect>
                                    <p:anim calcmode="lin" valueType="num">
                                      <p:cBhvr>
                                        <p:cTn id="89" dur="1000" fill="hold"/>
                                        <p:tgtEl>
                                          <p:spTgt spid="18"/>
                                        </p:tgtEl>
                                        <p:attrNameLst>
                                          <p:attrName>ppt_x</p:attrName>
                                        </p:attrNameLst>
                                      </p:cBhvr>
                                      <p:tavLst>
                                        <p:tav tm="0">
                                          <p:val>
                                            <p:strVal val="#ppt_x"/>
                                          </p:val>
                                        </p:tav>
                                        <p:tav tm="100000">
                                          <p:val>
                                            <p:strVal val="#ppt_x"/>
                                          </p:val>
                                        </p:tav>
                                      </p:tavLst>
                                    </p:anim>
                                    <p:anim calcmode="lin" valueType="num">
                                      <p:cBhvr>
                                        <p:cTn id="9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1000"/>
                                        <p:tgtEl>
                                          <p:spTgt spid="13"/>
                                        </p:tgtEl>
                                      </p:cBhvr>
                                    </p:animEffect>
                                    <p:anim calcmode="lin" valueType="num">
                                      <p:cBhvr>
                                        <p:cTn id="96" dur="1000" fill="hold"/>
                                        <p:tgtEl>
                                          <p:spTgt spid="13"/>
                                        </p:tgtEl>
                                        <p:attrNameLst>
                                          <p:attrName>ppt_x</p:attrName>
                                        </p:attrNameLst>
                                      </p:cBhvr>
                                      <p:tavLst>
                                        <p:tav tm="0">
                                          <p:val>
                                            <p:strVal val="#ppt_x"/>
                                          </p:val>
                                        </p:tav>
                                        <p:tav tm="100000">
                                          <p:val>
                                            <p:strVal val="#ppt_x"/>
                                          </p:val>
                                        </p:tav>
                                      </p:tavLst>
                                    </p:anim>
                                    <p:anim calcmode="lin" valueType="num">
                                      <p:cBhvr>
                                        <p:cTn id="9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2" grpId="0"/>
      <p:bldP spid="9" grpId="0"/>
      <p:bldP spid="10" grpId="0"/>
      <p:bldP spid="11" grpId="0"/>
      <p:bldP spid="12" grpId="0"/>
      <p:bldP spid="13" grpId="0"/>
      <p:bldP spid="14"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4195" y="301659"/>
            <a:ext cx="902811" cy="523220"/>
          </a:xfrm>
          <a:prstGeom prst="rect">
            <a:avLst/>
          </a:prstGeom>
          <a:noFill/>
        </p:spPr>
        <p:txBody>
          <a:bodyPr wrap="none" rtlCol="0">
            <a:spAutoFit/>
          </a:bodyPr>
          <a:lstStyle/>
          <a:p>
            <a:r>
              <a:rPr lang="zh-CN" altLang="en-US" sz="2800" dirty="0"/>
              <a:t>作业</a:t>
            </a:r>
          </a:p>
        </p:txBody>
      </p:sp>
      <p:sp>
        <p:nvSpPr>
          <p:cNvPr id="3" name="矩形 2"/>
          <p:cNvSpPr/>
          <p:nvPr/>
        </p:nvSpPr>
        <p:spPr>
          <a:xfrm>
            <a:off x="800977" y="930670"/>
            <a:ext cx="7795252" cy="2616101"/>
          </a:xfrm>
          <a:prstGeom prst="rect">
            <a:avLst/>
          </a:prstGeom>
        </p:spPr>
        <p:txBody>
          <a:bodyPr wrap="square">
            <a:spAutoFit/>
          </a:bodyPr>
          <a:lstStyle/>
          <a:p>
            <a:pPr indent="304800">
              <a:spcBef>
                <a:spcPts val="780"/>
              </a:spcBef>
              <a:spcAft>
                <a:spcPts val="780"/>
              </a:spcAft>
            </a:pPr>
            <a:r>
              <a:rPr lang="en-US" altLang="zh-CN" i="1" kern="100" dirty="0" smtClean="0">
                <a:latin typeface="Times New Roman"/>
              </a:rPr>
              <a:t>20</a:t>
            </a:r>
            <a:r>
              <a:rPr lang="zh-CN" altLang="zh-CN" i="1" kern="100" dirty="0" smtClean="0">
                <a:latin typeface="Times New Roman"/>
              </a:rPr>
              <a:t>、</a:t>
            </a:r>
            <a:r>
              <a:rPr lang="zh-CN" altLang="zh-CN" i="1" kern="100" dirty="0" smtClean="0">
                <a:latin typeface="Times New Roman"/>
                <a:cs typeface="Times New Roman"/>
              </a:rPr>
              <a:t>选择</a:t>
            </a:r>
            <a:r>
              <a:rPr lang="zh-CN" altLang="zh-CN" i="1" kern="100" dirty="0">
                <a:latin typeface="Times New Roman"/>
                <a:cs typeface="Times New Roman"/>
              </a:rPr>
              <a:t>电机时，已知电机的最大转矩、最大转速均大于负载的最大转矩、最高转速，这个电动机选择一定能满足负载驱动要求吗</a:t>
            </a:r>
            <a:r>
              <a:rPr lang="zh-CN" altLang="zh-CN" i="1" kern="100" dirty="0" smtClean="0">
                <a:latin typeface="Times New Roman"/>
                <a:cs typeface="Times New Roman"/>
              </a:rPr>
              <a:t>？</a:t>
            </a:r>
            <a:endParaRPr lang="en-US" altLang="zh-CN" i="1" kern="100" dirty="0" smtClean="0">
              <a:latin typeface="Times New Roman"/>
            </a:endParaRPr>
          </a:p>
          <a:p>
            <a:pPr indent="304800">
              <a:spcBef>
                <a:spcPts val="780"/>
              </a:spcBef>
              <a:spcAft>
                <a:spcPts val="780"/>
              </a:spcAft>
            </a:pPr>
            <a:r>
              <a:rPr lang="en-US" altLang="zh-CN" kern="100" dirty="0" smtClean="0">
                <a:latin typeface="Times New Roman"/>
              </a:rPr>
              <a:t>21</a:t>
            </a:r>
            <a:r>
              <a:rPr lang="zh-CN" altLang="zh-CN" kern="100" dirty="0" smtClean="0">
                <a:latin typeface="Times New Roman"/>
              </a:rPr>
              <a:t>、</a:t>
            </a:r>
            <a:r>
              <a:rPr lang="zh-CN" altLang="zh-CN" kern="100" dirty="0">
                <a:latin typeface="Times New Roman"/>
                <a:cs typeface="Times New Roman"/>
              </a:rPr>
              <a:t>直流电机的机械特性、传递函数</a:t>
            </a:r>
            <a:r>
              <a:rPr lang="en-US" altLang="zh-CN" kern="100" dirty="0" err="1">
                <a:latin typeface="Times New Roman"/>
              </a:rPr>
              <a:t>G</a:t>
            </a:r>
            <a:r>
              <a:rPr lang="en-US" altLang="zh-CN" kern="100" baseline="-25000" dirty="0" err="1">
                <a:latin typeface="Times New Roman"/>
              </a:rPr>
              <a:t>Ua</a:t>
            </a:r>
            <a:r>
              <a:rPr lang="zh-CN" altLang="zh-CN" kern="100" baseline="-25000" dirty="0">
                <a:cs typeface="Times New Roman"/>
              </a:rPr>
              <a:t>ω</a:t>
            </a:r>
            <a:r>
              <a:rPr lang="en-US" altLang="zh-CN" kern="100" dirty="0">
                <a:latin typeface="宋体"/>
                <a:cs typeface="Times New Roman"/>
              </a:rPr>
              <a:t>(s)</a:t>
            </a:r>
            <a:r>
              <a:rPr lang="zh-CN" altLang="zh-CN" kern="100" dirty="0">
                <a:cs typeface="Times New Roman"/>
              </a:rPr>
              <a:t>与图</a:t>
            </a:r>
            <a:r>
              <a:rPr lang="en-US" altLang="zh-CN" kern="100" dirty="0">
                <a:cs typeface="Times New Roman"/>
              </a:rPr>
              <a:t>2-19</a:t>
            </a:r>
            <a:r>
              <a:rPr lang="zh-CN" altLang="zh-CN" kern="100" dirty="0">
                <a:cs typeface="Times New Roman"/>
              </a:rPr>
              <a:t>动态结构框图均是描述直流电机特性的模型，请问他们是什么关系？那个模型的信息量包含其它两个？</a:t>
            </a:r>
            <a:endParaRPr lang="zh-CN" altLang="zh-CN" kern="100" dirty="0">
              <a:latin typeface="Times New Roman"/>
            </a:endParaRPr>
          </a:p>
          <a:p>
            <a:r>
              <a:rPr lang="en-US" altLang="zh-CN" i="1" kern="100" dirty="0" smtClean="0">
                <a:latin typeface="Times New Roman"/>
              </a:rPr>
              <a:t>     22</a:t>
            </a:r>
            <a:r>
              <a:rPr lang="zh-CN" altLang="zh-CN" i="1" kern="100" dirty="0" smtClean="0">
                <a:latin typeface="Times New Roman"/>
                <a:cs typeface="Times New Roman"/>
              </a:rPr>
              <a:t>、</a:t>
            </a:r>
            <a:r>
              <a:rPr lang="zh-CN" altLang="en-US" i="1" kern="100" dirty="0" smtClean="0">
                <a:latin typeface="Times New Roman"/>
                <a:cs typeface="Times New Roman"/>
              </a:rPr>
              <a:t>为什么说加速度反馈不能代替电流反馈？</a:t>
            </a:r>
            <a:endParaRPr lang="en-US" altLang="zh-CN" i="1" kern="100" dirty="0" smtClean="0">
              <a:latin typeface="Times New Roman"/>
              <a:cs typeface="Times New Roman"/>
            </a:endParaRPr>
          </a:p>
          <a:p>
            <a:r>
              <a:rPr lang="en-US" altLang="zh-CN" i="1" kern="100" dirty="0">
                <a:latin typeface="Times New Roman"/>
                <a:cs typeface="Times New Roman"/>
              </a:rPr>
              <a:t> </a:t>
            </a:r>
            <a:r>
              <a:rPr lang="en-US" altLang="zh-CN" i="1" kern="100" dirty="0" smtClean="0">
                <a:latin typeface="Times New Roman"/>
                <a:cs typeface="Times New Roman"/>
              </a:rPr>
              <a:t>    23</a:t>
            </a:r>
            <a:r>
              <a:rPr lang="zh-CN" altLang="en-US" i="1" kern="100" dirty="0" smtClean="0">
                <a:latin typeface="Times New Roman"/>
                <a:cs typeface="Times New Roman"/>
              </a:rPr>
              <a:t>、一个角位移伺服系统，在一定电压下堵转电流不超过最大电流，是否该系统不用考虑电流反馈限制最大电流？</a:t>
            </a:r>
            <a:endParaRPr lang="zh-CN" altLang="en-US" i="1" dirty="0"/>
          </a:p>
        </p:txBody>
      </p:sp>
    </p:spTree>
    <p:extLst>
      <p:ext uri="{BB962C8B-B14F-4D97-AF65-F5344CB8AC3E}">
        <p14:creationId xmlns:p14="http://schemas.microsoft.com/office/powerpoint/2010/main" val="4048866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hlinkClick r:id="rId2" action="ppaction://hlinksldjump"/>
          </p:cNvPr>
          <p:cNvSpPr txBox="1">
            <a:spLocks noChangeArrowheads="1"/>
          </p:cNvSpPr>
          <p:nvPr/>
        </p:nvSpPr>
        <p:spPr bwMode="auto">
          <a:xfrm>
            <a:off x="252463" y="116632"/>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dirty="0" smtClean="0">
                <a:solidFill>
                  <a:prstClr val="black"/>
                </a:solidFill>
                <a:latin typeface="楷体_GB2312" pitchFamily="49" charset="-122"/>
                <a:ea typeface="楷体_GB2312" pitchFamily="49" charset="-122"/>
              </a:rPr>
              <a:t>1.7 </a:t>
            </a:r>
            <a:r>
              <a:rPr lang="zh-CN" altLang="en-US" sz="3600" dirty="0" smtClean="0">
                <a:solidFill>
                  <a:prstClr val="black"/>
                </a:solidFill>
                <a:latin typeface="楷体_GB2312" pitchFamily="49" charset="-122"/>
                <a:ea typeface="楷体_GB2312" pitchFamily="49" charset="-122"/>
              </a:rPr>
              <a:t>直流电机的选择</a:t>
            </a:r>
            <a:endParaRPr lang="zh-CN" altLang="en-US" sz="3600" dirty="0">
              <a:solidFill>
                <a:prstClr val="black"/>
              </a:solidFill>
              <a:latin typeface="楷体_GB2312" pitchFamily="49" charset="-122"/>
              <a:ea typeface="楷体_GB2312" pitchFamily="49" charset="-122"/>
            </a:endParaRPr>
          </a:p>
        </p:txBody>
      </p:sp>
      <p:sp>
        <p:nvSpPr>
          <p:cNvPr id="5" name="矩形 4"/>
          <p:cNvSpPr/>
          <p:nvPr/>
        </p:nvSpPr>
        <p:spPr>
          <a:xfrm>
            <a:off x="595669" y="836712"/>
            <a:ext cx="7992888" cy="3098284"/>
          </a:xfrm>
          <a:prstGeom prst="rect">
            <a:avLst/>
          </a:prstGeom>
        </p:spPr>
        <p:txBody>
          <a:bodyPr wrap="square">
            <a:spAutoFit/>
          </a:bodyPr>
          <a:lstStyle/>
          <a:p>
            <a:pPr indent="304800">
              <a:spcBef>
                <a:spcPts val="780"/>
              </a:spcBef>
              <a:spcAft>
                <a:spcPts val="780"/>
              </a:spcAft>
            </a:pPr>
            <a:r>
              <a:rPr lang="zh-CN" altLang="zh-CN" b="1" kern="100" dirty="0">
                <a:solidFill>
                  <a:prstClr val="black"/>
                </a:solidFill>
                <a:latin typeface="Times New Roman"/>
              </a:rPr>
              <a:t>额定工况：</a:t>
            </a:r>
            <a:r>
              <a:rPr lang="zh-CN" altLang="zh-CN" kern="100" dirty="0">
                <a:solidFill>
                  <a:prstClr val="black"/>
                </a:solidFill>
                <a:latin typeface="Times New Roman"/>
              </a:rPr>
              <a:t>通常电机制造厂或有关技术部门确定的电机满载正常长期运转工况，即额定工况。额定工况包括的数据较多，比如海拔高度、湿度、温度等，通常容易从产品说明书和标牌上能查到额定工况下主要额定值，如</a:t>
            </a:r>
            <a:r>
              <a:rPr lang="zh-CN" altLang="zh-CN" kern="100" dirty="0" smtClean="0">
                <a:solidFill>
                  <a:prstClr val="black"/>
                </a:solidFill>
                <a:latin typeface="Times New Roman"/>
              </a:rPr>
              <a:t>：</a:t>
            </a:r>
            <a:endParaRPr lang="en-US" altLang="zh-CN" kern="100" dirty="0" smtClean="0">
              <a:solidFill>
                <a:prstClr val="black"/>
              </a:solidFill>
              <a:latin typeface="Times New Roman"/>
            </a:endParaRPr>
          </a:p>
          <a:p>
            <a:pPr indent="304800">
              <a:spcBef>
                <a:spcPts val="780"/>
              </a:spcBef>
              <a:spcAft>
                <a:spcPts val="780"/>
              </a:spcAft>
            </a:pPr>
            <a:r>
              <a:rPr lang="zh-CN" altLang="zh-CN" b="1" kern="100" dirty="0" smtClean="0">
                <a:solidFill>
                  <a:prstClr val="black"/>
                </a:solidFill>
                <a:latin typeface="Times New Roman"/>
              </a:rPr>
              <a:t>额定</a:t>
            </a:r>
            <a:r>
              <a:rPr lang="zh-CN" altLang="zh-CN" b="1" kern="100" dirty="0">
                <a:solidFill>
                  <a:prstClr val="black"/>
                </a:solidFill>
                <a:latin typeface="Times New Roman"/>
              </a:rPr>
              <a:t>转矩</a:t>
            </a:r>
            <a:r>
              <a:rPr lang="en-US" altLang="zh-CN" b="1" kern="100" dirty="0">
                <a:solidFill>
                  <a:prstClr val="black"/>
                </a:solidFill>
                <a:latin typeface="Times New Roman"/>
              </a:rPr>
              <a:t>T</a:t>
            </a:r>
            <a:r>
              <a:rPr lang="en-US" altLang="zh-CN" b="1" kern="100" baseline="-25000" dirty="0">
                <a:solidFill>
                  <a:prstClr val="black"/>
                </a:solidFill>
                <a:latin typeface="Times New Roman"/>
              </a:rPr>
              <a:t>N</a:t>
            </a:r>
            <a:r>
              <a:rPr lang="zh-CN" altLang="zh-CN" kern="100" dirty="0">
                <a:solidFill>
                  <a:prstClr val="black"/>
                </a:solidFill>
                <a:latin typeface="Times New Roman"/>
              </a:rPr>
              <a:t>：指额定工况下电机的输出转矩；</a:t>
            </a:r>
          </a:p>
          <a:p>
            <a:pPr indent="304800">
              <a:spcBef>
                <a:spcPts val="780"/>
              </a:spcBef>
              <a:spcAft>
                <a:spcPts val="780"/>
              </a:spcAft>
            </a:pPr>
            <a:r>
              <a:rPr lang="zh-CN" altLang="zh-CN" b="1" kern="100" dirty="0">
                <a:solidFill>
                  <a:prstClr val="black"/>
                </a:solidFill>
                <a:latin typeface="Times New Roman"/>
              </a:rPr>
              <a:t>额定转速</a:t>
            </a:r>
            <a:r>
              <a:rPr lang="en-US" altLang="zh-CN" b="1" kern="100" dirty="0" err="1">
                <a:solidFill>
                  <a:prstClr val="black"/>
                </a:solidFill>
                <a:latin typeface="Times New Roman"/>
              </a:rPr>
              <a:t>n</a:t>
            </a:r>
            <a:r>
              <a:rPr lang="en-US" altLang="zh-CN" b="1" kern="100" baseline="-25000" dirty="0" err="1">
                <a:solidFill>
                  <a:prstClr val="black"/>
                </a:solidFill>
                <a:latin typeface="Times New Roman"/>
              </a:rPr>
              <a:t>N</a:t>
            </a:r>
            <a:r>
              <a:rPr lang="zh-CN" altLang="zh-CN" kern="100" dirty="0">
                <a:solidFill>
                  <a:prstClr val="black"/>
                </a:solidFill>
                <a:latin typeface="Times New Roman"/>
              </a:rPr>
              <a:t>：应该注意电机的最高转速大于额定转速；</a:t>
            </a:r>
          </a:p>
          <a:p>
            <a:r>
              <a:rPr lang="en-US" altLang="zh-CN" b="1" kern="100" dirty="0" smtClean="0">
                <a:solidFill>
                  <a:prstClr val="black"/>
                </a:solidFill>
                <a:cs typeface="Times New Roman"/>
              </a:rPr>
              <a:t>      </a:t>
            </a:r>
            <a:r>
              <a:rPr lang="zh-CN" altLang="zh-CN" b="1" kern="100" dirty="0" smtClean="0">
                <a:solidFill>
                  <a:prstClr val="black"/>
                </a:solidFill>
                <a:cs typeface="Times New Roman"/>
              </a:rPr>
              <a:t>额定功率</a:t>
            </a:r>
            <a:r>
              <a:rPr lang="en-US" altLang="zh-CN" b="1" kern="100" dirty="0">
                <a:solidFill>
                  <a:prstClr val="black"/>
                </a:solidFill>
                <a:cs typeface="Times New Roman"/>
              </a:rPr>
              <a:t>P</a:t>
            </a:r>
            <a:r>
              <a:rPr lang="en-US" altLang="zh-CN" b="1" kern="100" baseline="-25000" dirty="0">
                <a:solidFill>
                  <a:prstClr val="black"/>
                </a:solidFill>
                <a:cs typeface="Times New Roman"/>
              </a:rPr>
              <a:t>N</a:t>
            </a:r>
            <a:r>
              <a:rPr lang="zh-CN" altLang="zh-CN" kern="100" dirty="0">
                <a:solidFill>
                  <a:prstClr val="black"/>
                </a:solidFill>
                <a:cs typeface="Times New Roman"/>
              </a:rPr>
              <a:t>：额定工况运行时输出的机械功率</a:t>
            </a:r>
            <a:r>
              <a:rPr lang="zh-CN" altLang="zh-CN" kern="100" dirty="0" smtClean="0">
                <a:solidFill>
                  <a:prstClr val="black"/>
                </a:solidFill>
                <a:cs typeface="Times New Roman"/>
              </a:rPr>
              <a:t>；</a:t>
            </a:r>
            <a:endParaRPr lang="en-US" altLang="zh-CN" kern="100" dirty="0" smtClean="0">
              <a:solidFill>
                <a:prstClr val="black"/>
              </a:solidFill>
              <a:cs typeface="Times New Roman"/>
            </a:endParaRPr>
          </a:p>
          <a:p>
            <a:r>
              <a:rPr kumimoji="1" lang="en-US" altLang="zh-CN" dirty="0" smtClean="0">
                <a:solidFill>
                  <a:srgbClr val="0000FF"/>
                </a:solidFill>
              </a:rPr>
              <a:t>      </a:t>
            </a:r>
            <a:r>
              <a:rPr lang="zh-CN" altLang="en-US" b="1" kern="100" dirty="0" smtClean="0">
                <a:solidFill>
                  <a:prstClr val="black"/>
                </a:solidFill>
                <a:cs typeface="Times New Roman"/>
              </a:rPr>
              <a:t>额定电压</a:t>
            </a:r>
            <a:r>
              <a:rPr lang="en-US" altLang="zh-CN" b="1" kern="100" dirty="0">
                <a:solidFill>
                  <a:prstClr val="black"/>
                </a:solidFill>
                <a:cs typeface="Times New Roman"/>
              </a:rPr>
              <a:t>U</a:t>
            </a:r>
            <a:r>
              <a:rPr lang="en-US" altLang="zh-CN" b="1" kern="100" baseline="-25000" dirty="0">
                <a:solidFill>
                  <a:prstClr val="black"/>
                </a:solidFill>
                <a:cs typeface="Times New Roman"/>
              </a:rPr>
              <a:t>N </a:t>
            </a:r>
            <a:r>
              <a:rPr lang="zh-CN" altLang="en-US" b="1" kern="100" dirty="0">
                <a:solidFill>
                  <a:prstClr val="black"/>
                </a:solidFill>
                <a:cs typeface="Times New Roman"/>
              </a:rPr>
              <a:t>：</a:t>
            </a:r>
            <a:r>
              <a:rPr kumimoji="1" lang="zh-CN" altLang="en-US" dirty="0">
                <a:latin typeface="楷体_GB2312" pitchFamily="49" charset="-122"/>
              </a:rPr>
              <a:t>额定工作情况下的电枢上加的直流电压。（例：</a:t>
            </a:r>
            <a:r>
              <a:rPr kumimoji="1" lang="en-US" altLang="zh-CN" dirty="0">
                <a:latin typeface="楷体_GB2312" pitchFamily="49" charset="-122"/>
              </a:rPr>
              <a:t>3V</a:t>
            </a:r>
            <a:r>
              <a:rPr kumimoji="1" lang="zh-CN" altLang="en-US" dirty="0">
                <a:latin typeface="楷体_GB2312" pitchFamily="49" charset="-122"/>
              </a:rPr>
              <a:t>，</a:t>
            </a:r>
            <a:r>
              <a:rPr kumimoji="1" lang="en-US" altLang="zh-CN" dirty="0">
                <a:latin typeface="楷体_GB2312" pitchFamily="49" charset="-122"/>
              </a:rPr>
              <a:t>12V</a:t>
            </a:r>
            <a:r>
              <a:rPr kumimoji="1" lang="zh-CN" altLang="en-US" dirty="0">
                <a:latin typeface="楷体_GB2312" pitchFamily="49" charset="-122"/>
              </a:rPr>
              <a:t>，</a:t>
            </a:r>
            <a:r>
              <a:rPr kumimoji="1" lang="en-US" altLang="zh-CN" dirty="0">
                <a:latin typeface="楷体_GB2312" pitchFamily="49" charset="-122"/>
              </a:rPr>
              <a:t>24V</a:t>
            </a:r>
            <a:r>
              <a:rPr kumimoji="1" lang="zh-CN" altLang="en-US" dirty="0">
                <a:latin typeface="楷体_GB2312" pitchFamily="49" charset="-122"/>
              </a:rPr>
              <a:t>，</a:t>
            </a:r>
            <a:r>
              <a:rPr kumimoji="1" lang="en-US" altLang="zh-CN" dirty="0">
                <a:latin typeface="楷体_GB2312" pitchFamily="49" charset="-122"/>
              </a:rPr>
              <a:t>110V</a:t>
            </a:r>
            <a:r>
              <a:rPr kumimoji="1" lang="zh-CN" altLang="en-US" dirty="0">
                <a:latin typeface="楷体_GB2312" pitchFamily="49" charset="-122"/>
              </a:rPr>
              <a:t>，</a:t>
            </a:r>
            <a:r>
              <a:rPr kumimoji="1" lang="en-US" altLang="zh-CN" dirty="0">
                <a:latin typeface="楷体_GB2312" pitchFamily="49" charset="-122"/>
              </a:rPr>
              <a:t>220V</a:t>
            </a:r>
            <a:r>
              <a:rPr kumimoji="1" lang="zh-CN" altLang="en-US" dirty="0" smtClean="0">
                <a:latin typeface="楷体_GB2312" pitchFamily="49" charset="-122"/>
              </a:rPr>
              <a:t>）；</a:t>
            </a:r>
            <a:endParaRPr kumimoji="1" lang="en-US" altLang="zh-CN" dirty="0" smtClean="0">
              <a:latin typeface="楷体_GB2312" pitchFamily="49" charset="-122"/>
            </a:endParaRPr>
          </a:p>
          <a:p>
            <a:r>
              <a:rPr lang="zh-CN" altLang="en-US" kern="100" dirty="0" smtClean="0">
                <a:solidFill>
                  <a:prstClr val="black"/>
                </a:solidFill>
                <a:cs typeface="Times New Roman"/>
              </a:rPr>
              <a:t>等</a:t>
            </a:r>
            <a:endParaRPr lang="zh-CN" altLang="en-US" dirty="0">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pic>
        <p:nvPicPr>
          <p:cNvPr id="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989765"/>
            <a:ext cx="3544283" cy="251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03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234280"/>
            <a:ext cx="6840760" cy="2751522"/>
          </a:xfrm>
          <a:prstGeom prst="rect">
            <a:avLst/>
          </a:prstGeom>
        </p:spPr>
        <p:txBody>
          <a:bodyPr wrap="square">
            <a:spAutoFit/>
          </a:bodyPr>
          <a:lstStyle/>
          <a:p>
            <a:pPr algn="just">
              <a:lnSpc>
                <a:spcPct val="160000"/>
              </a:lnSpc>
              <a:defRPr/>
            </a:pPr>
            <a:r>
              <a:rPr kumimoji="1" lang="zh-CN" altLang="en-US" dirty="0">
                <a:solidFill>
                  <a:srgbClr val="CC0000"/>
                </a:solidFill>
                <a:effectLst>
                  <a:outerShdw blurRad="38100" dist="38100" dir="2700000" algn="tl">
                    <a:srgbClr val="000000"/>
                  </a:outerShdw>
                </a:effectLst>
                <a:latin typeface="楷体_GB2312" pitchFamily="49" charset="-122"/>
              </a:rPr>
              <a:t>例</a:t>
            </a:r>
            <a:r>
              <a:rPr kumimoji="1" lang="en-US" altLang="zh-CN" dirty="0">
                <a:solidFill>
                  <a:srgbClr val="CC0000"/>
                </a:solidFill>
                <a:effectLst>
                  <a:outerShdw blurRad="38100" dist="38100" dir="2700000" algn="tl">
                    <a:srgbClr val="000000"/>
                  </a:outerShdw>
                </a:effectLst>
                <a:latin typeface="楷体_GB2312" pitchFamily="49" charset="-122"/>
              </a:rPr>
              <a:t>: </a:t>
            </a:r>
            <a:r>
              <a:rPr kumimoji="1" lang="zh-CN" altLang="en-US" dirty="0">
                <a:latin typeface="楷体_GB2312" pitchFamily="49" charset="-122"/>
              </a:rPr>
              <a:t>有一并励电动机，其额定数据如下：</a:t>
            </a:r>
          </a:p>
          <a:p>
            <a:pPr algn="just">
              <a:lnSpc>
                <a:spcPct val="160000"/>
              </a:lnSpc>
              <a:defRPr/>
            </a:pPr>
            <a:r>
              <a:rPr kumimoji="1" lang="en-US" altLang="zh-CN" i="1" dirty="0">
                <a:latin typeface="楷体_GB2312" pitchFamily="49" charset="-122"/>
              </a:rPr>
              <a:t>P</a:t>
            </a:r>
            <a:r>
              <a:rPr kumimoji="1" lang="en-US" altLang="zh-CN" baseline="-25000" dirty="0">
                <a:latin typeface="楷体_GB2312" pitchFamily="49" charset="-122"/>
              </a:rPr>
              <a:t>2</a:t>
            </a:r>
            <a:r>
              <a:rPr kumimoji="1" lang="en-US" altLang="zh-CN" i="1" dirty="0">
                <a:latin typeface="楷体_GB2312" pitchFamily="49" charset="-122"/>
              </a:rPr>
              <a:t>=</a:t>
            </a:r>
            <a:r>
              <a:rPr kumimoji="1" lang="en-US" altLang="zh-CN" dirty="0">
                <a:latin typeface="楷体_GB2312" pitchFamily="49" charset="-122"/>
              </a:rPr>
              <a:t>22KW,</a:t>
            </a:r>
            <a:r>
              <a:rPr kumimoji="1" lang="en-US" altLang="zh-CN" i="1" dirty="0">
                <a:latin typeface="楷体_GB2312" pitchFamily="49" charset="-122"/>
              </a:rPr>
              <a:t>U</a:t>
            </a:r>
            <a:r>
              <a:rPr kumimoji="1" lang="en-US" altLang="zh-CN" baseline="-25000" dirty="0">
                <a:latin typeface="楷体_GB2312" pitchFamily="49" charset="-122"/>
              </a:rPr>
              <a:t>N</a:t>
            </a:r>
            <a:r>
              <a:rPr kumimoji="1" lang="en-US" altLang="zh-CN" dirty="0">
                <a:latin typeface="楷体_GB2312" pitchFamily="49" charset="-122"/>
              </a:rPr>
              <a:t>=110V,</a:t>
            </a:r>
            <a:r>
              <a:rPr kumimoji="1" lang="en-US" altLang="zh-CN" i="1" dirty="0">
                <a:latin typeface="楷体_GB2312" pitchFamily="49" charset="-122"/>
                <a:sym typeface="Symbol" panose="05050102010706020507" pitchFamily="18" charset="2"/>
              </a:rPr>
              <a:t>n</a:t>
            </a:r>
            <a:r>
              <a:rPr kumimoji="1" lang="en-US" altLang="zh-CN" baseline="-25000" dirty="0">
                <a:latin typeface="楷体_GB2312" pitchFamily="49" charset="-122"/>
                <a:sym typeface="Symbol" panose="05050102010706020507" pitchFamily="18" charset="2"/>
              </a:rPr>
              <a:t>N</a:t>
            </a:r>
            <a:r>
              <a:rPr kumimoji="1" lang="en-US" altLang="zh-CN" dirty="0">
                <a:latin typeface="楷体_GB2312" pitchFamily="49" charset="-122"/>
                <a:sym typeface="Symbol" panose="05050102010706020507" pitchFamily="18" charset="2"/>
              </a:rPr>
              <a:t>=1000r/min,</a:t>
            </a:r>
            <a:r>
              <a:rPr kumimoji="1" lang="en-US" altLang="zh-CN" i="1" dirty="0">
                <a:latin typeface="楷体_GB2312" pitchFamily="49" charset="-122"/>
                <a:sym typeface="Symbol" panose="05050102010706020507" pitchFamily="18" charset="2"/>
              </a:rPr>
              <a:t>=</a:t>
            </a:r>
            <a:r>
              <a:rPr kumimoji="1" lang="en-US" altLang="zh-CN" dirty="0">
                <a:latin typeface="楷体_GB2312" pitchFamily="49" charset="-122"/>
                <a:sym typeface="Symbol" panose="05050102010706020507" pitchFamily="18" charset="2"/>
              </a:rPr>
              <a:t>0.84,</a:t>
            </a:r>
            <a:r>
              <a:rPr kumimoji="1" lang="en-US" altLang="zh-CN" i="1" dirty="0">
                <a:latin typeface="楷体_GB2312" pitchFamily="49" charset="-122"/>
              </a:rPr>
              <a:t>R</a:t>
            </a:r>
            <a:r>
              <a:rPr kumimoji="1" lang="en-US" altLang="zh-CN" baseline="-25000" dirty="0">
                <a:latin typeface="楷体_GB2312" pitchFamily="49" charset="-122"/>
              </a:rPr>
              <a:t>f</a:t>
            </a:r>
            <a:r>
              <a:rPr kumimoji="1" lang="en-US" altLang="zh-CN" i="1" dirty="0">
                <a:latin typeface="楷体_GB2312" pitchFamily="49" charset="-122"/>
              </a:rPr>
              <a:t>=</a:t>
            </a:r>
            <a:r>
              <a:rPr kumimoji="1" lang="en-US" altLang="zh-CN" dirty="0">
                <a:latin typeface="楷体_GB2312" pitchFamily="49" charset="-122"/>
              </a:rPr>
              <a:t>27.5</a:t>
            </a:r>
            <a:r>
              <a:rPr kumimoji="1" lang="en-US" altLang="zh-CN" dirty="0">
                <a:latin typeface="楷体_GB2312" pitchFamily="49" charset="-122"/>
                <a:sym typeface="Symbol" panose="05050102010706020507" pitchFamily="18" charset="2"/>
              </a:rPr>
              <a:t>,</a:t>
            </a:r>
          </a:p>
          <a:p>
            <a:pPr algn="just">
              <a:lnSpc>
                <a:spcPct val="160000"/>
              </a:lnSpc>
              <a:defRPr/>
            </a:pPr>
            <a:r>
              <a:rPr kumimoji="1" lang="en-US" altLang="zh-CN" i="1" dirty="0">
                <a:latin typeface="楷体_GB2312" pitchFamily="49" charset="-122"/>
              </a:rPr>
              <a:t>R</a:t>
            </a:r>
            <a:r>
              <a:rPr kumimoji="1" lang="en-US" altLang="zh-CN" baseline="-25000" dirty="0">
                <a:latin typeface="楷体_GB2312" pitchFamily="49" charset="-122"/>
              </a:rPr>
              <a:t>a</a:t>
            </a:r>
            <a:r>
              <a:rPr kumimoji="1" lang="en-US" altLang="zh-CN" i="1" dirty="0">
                <a:latin typeface="楷体_GB2312" pitchFamily="49" charset="-122"/>
              </a:rPr>
              <a:t>= </a:t>
            </a:r>
            <a:r>
              <a:rPr kumimoji="1" lang="en-US" altLang="zh-CN" dirty="0">
                <a:latin typeface="楷体_GB2312" pitchFamily="49" charset="-122"/>
              </a:rPr>
              <a:t>0.04</a:t>
            </a:r>
            <a:r>
              <a:rPr kumimoji="1" lang="en-US" altLang="zh-CN" dirty="0">
                <a:latin typeface="楷体_GB2312" pitchFamily="49" charset="-122"/>
                <a:sym typeface="Symbol" panose="05050102010706020507" pitchFamily="18" charset="2"/>
              </a:rPr>
              <a:t> .</a:t>
            </a:r>
          </a:p>
          <a:p>
            <a:pPr algn="just">
              <a:lnSpc>
                <a:spcPct val="160000"/>
              </a:lnSpc>
              <a:defRPr/>
            </a:pPr>
            <a:r>
              <a:rPr kumimoji="1" lang="zh-CN" altLang="en-US" dirty="0">
                <a:latin typeface="楷体_GB2312" pitchFamily="49" charset="-122"/>
                <a:sym typeface="Symbol" panose="05050102010706020507" pitchFamily="18" charset="2"/>
              </a:rPr>
              <a:t>试求</a:t>
            </a:r>
            <a:r>
              <a:rPr kumimoji="1" lang="en-US" altLang="zh-CN" dirty="0">
                <a:latin typeface="楷体_GB2312" pitchFamily="49" charset="-122"/>
                <a:sym typeface="Symbol" panose="05050102010706020507" pitchFamily="18" charset="2"/>
              </a:rPr>
              <a:t>:  (1) </a:t>
            </a:r>
            <a:r>
              <a:rPr kumimoji="1" lang="zh-CN" altLang="en-US" dirty="0">
                <a:latin typeface="楷体_GB2312" pitchFamily="49" charset="-122"/>
                <a:sym typeface="Symbol" panose="05050102010706020507" pitchFamily="18" charset="2"/>
              </a:rPr>
              <a:t>额定电枢电流</a:t>
            </a:r>
            <a:r>
              <a:rPr kumimoji="1" lang="en-US" altLang="zh-CN" i="1" dirty="0" err="1">
                <a:latin typeface="楷体_GB2312" pitchFamily="49" charset="-122"/>
                <a:sym typeface="Symbol" panose="05050102010706020507" pitchFamily="18" charset="2"/>
              </a:rPr>
              <a:t>I</a:t>
            </a:r>
            <a:r>
              <a:rPr kumimoji="1" lang="en-US" altLang="zh-CN" baseline="-25000" dirty="0" err="1">
                <a:latin typeface="楷体_GB2312" pitchFamily="49" charset="-122"/>
              </a:rPr>
              <a:t>a</a:t>
            </a:r>
            <a:r>
              <a:rPr kumimoji="1" lang="zh-CN" altLang="en-US" dirty="0">
                <a:latin typeface="楷体_GB2312" pitchFamily="49" charset="-122"/>
              </a:rPr>
              <a:t>及</a:t>
            </a:r>
            <a:r>
              <a:rPr kumimoji="1" lang="zh-CN" altLang="en-US" dirty="0">
                <a:latin typeface="楷体_GB2312" pitchFamily="49" charset="-122"/>
                <a:sym typeface="Symbol" panose="05050102010706020507" pitchFamily="18" charset="2"/>
              </a:rPr>
              <a:t>额定励磁电流</a:t>
            </a:r>
            <a:r>
              <a:rPr kumimoji="1" lang="en-US" altLang="zh-CN" i="1" dirty="0">
                <a:latin typeface="楷体_GB2312" pitchFamily="49" charset="-122"/>
                <a:sym typeface="Symbol" panose="05050102010706020507" pitchFamily="18" charset="2"/>
              </a:rPr>
              <a:t>I</a:t>
            </a:r>
            <a:r>
              <a:rPr kumimoji="1" lang="en-US" altLang="zh-CN" baseline="-25000" dirty="0">
                <a:latin typeface="楷体_GB2312" pitchFamily="49" charset="-122"/>
                <a:sym typeface="Symbol" panose="05050102010706020507" pitchFamily="18" charset="2"/>
              </a:rPr>
              <a:t>f</a:t>
            </a:r>
            <a:r>
              <a:rPr kumimoji="1" lang="en-US" altLang="zh-CN" i="1" baseline="-25000" dirty="0">
                <a:latin typeface="楷体_GB2312" pitchFamily="49" charset="-122"/>
                <a:sym typeface="Symbol" panose="05050102010706020507" pitchFamily="18" charset="2"/>
              </a:rPr>
              <a:t>  </a:t>
            </a:r>
            <a:r>
              <a:rPr kumimoji="1" lang="en-US" altLang="zh-CN" dirty="0">
                <a:latin typeface="楷体_GB2312" pitchFamily="49" charset="-122"/>
                <a:sym typeface="Symbol" panose="05050102010706020507" pitchFamily="18" charset="2"/>
              </a:rPr>
              <a:t>; </a:t>
            </a:r>
          </a:p>
          <a:p>
            <a:pPr algn="just">
              <a:lnSpc>
                <a:spcPct val="160000"/>
              </a:lnSpc>
              <a:defRPr/>
            </a:pPr>
            <a:r>
              <a:rPr kumimoji="1" lang="en-US" altLang="zh-CN" dirty="0">
                <a:latin typeface="楷体_GB2312" pitchFamily="49" charset="-122"/>
                <a:sym typeface="Symbol" panose="05050102010706020507" pitchFamily="18" charset="2"/>
              </a:rPr>
              <a:t>	  (2)</a:t>
            </a:r>
            <a:r>
              <a:rPr kumimoji="1" lang="zh-CN" altLang="en-US" dirty="0">
                <a:latin typeface="楷体_GB2312" pitchFamily="49" charset="-122"/>
                <a:sym typeface="Symbol" panose="05050102010706020507" pitchFamily="18" charset="2"/>
              </a:rPr>
              <a:t> 额定转矩</a:t>
            </a:r>
            <a:r>
              <a:rPr kumimoji="1" lang="en-US" altLang="zh-CN" i="1" dirty="0">
                <a:latin typeface="楷体_GB2312" pitchFamily="49" charset="-122"/>
                <a:sym typeface="Symbol" panose="05050102010706020507" pitchFamily="18" charset="2"/>
              </a:rPr>
              <a:t>T</a:t>
            </a:r>
            <a:r>
              <a:rPr kumimoji="1" lang="en-US" altLang="zh-CN" dirty="0">
                <a:latin typeface="楷体_GB2312" pitchFamily="49" charset="-122"/>
                <a:sym typeface="Symbol" panose="05050102010706020507" pitchFamily="18" charset="2"/>
              </a:rPr>
              <a:t>;</a:t>
            </a:r>
          </a:p>
          <a:p>
            <a:pPr algn="just">
              <a:lnSpc>
                <a:spcPct val="160000"/>
              </a:lnSpc>
              <a:defRPr/>
            </a:pPr>
            <a:r>
              <a:rPr kumimoji="1" lang="en-US" altLang="zh-CN" dirty="0">
                <a:latin typeface="楷体_GB2312" pitchFamily="49" charset="-122"/>
                <a:sym typeface="Symbol" panose="05050102010706020507" pitchFamily="18" charset="2"/>
              </a:rPr>
              <a:t>	  (3)</a:t>
            </a:r>
            <a:r>
              <a:rPr kumimoji="1" lang="zh-CN" altLang="en-US" dirty="0">
                <a:latin typeface="楷体_GB2312" pitchFamily="49" charset="-122"/>
                <a:sym typeface="Symbol" panose="05050102010706020507" pitchFamily="18" charset="2"/>
              </a:rPr>
              <a:t> 额定条件下的反电动势</a:t>
            </a:r>
            <a:r>
              <a:rPr kumimoji="1" lang="en-US" altLang="zh-CN" i="1" dirty="0">
                <a:latin typeface="楷体_GB2312" pitchFamily="49" charset="-122"/>
                <a:sym typeface="Symbol" panose="05050102010706020507" pitchFamily="18" charset="2"/>
              </a:rPr>
              <a:t>E</a:t>
            </a:r>
            <a:r>
              <a:rPr kumimoji="1" lang="zh-CN" altLang="en-US" dirty="0">
                <a:latin typeface="楷体_GB2312" pitchFamily="49" charset="-122"/>
                <a:sym typeface="Symbol" panose="05050102010706020507" pitchFamily="18" charset="2"/>
              </a:rPr>
              <a:t>。</a:t>
            </a:r>
            <a:endParaRPr kumimoji="1" lang="en-US" altLang="zh-CN" dirty="0">
              <a:latin typeface="楷体_GB2312" pitchFamily="49" charset="-122"/>
              <a:sym typeface="Symbol" panose="05050102010706020507" pitchFamily="18" charset="2"/>
            </a:endParaRPr>
          </a:p>
        </p:txBody>
      </p:sp>
      <p:sp>
        <p:nvSpPr>
          <p:cNvPr id="5" name="矩形 4"/>
          <p:cNvSpPr/>
          <p:nvPr/>
        </p:nvSpPr>
        <p:spPr>
          <a:xfrm>
            <a:off x="697065" y="3059668"/>
            <a:ext cx="4301177" cy="369332"/>
          </a:xfrm>
          <a:prstGeom prst="rect">
            <a:avLst/>
          </a:prstGeom>
        </p:spPr>
        <p:txBody>
          <a:bodyPr wrap="none">
            <a:spAutoFit/>
          </a:bodyPr>
          <a:lstStyle/>
          <a:p>
            <a:pPr>
              <a:spcBef>
                <a:spcPct val="50000"/>
              </a:spcBef>
            </a:pPr>
            <a:r>
              <a:rPr kumimoji="1" lang="zh-CN" altLang="en-US" dirty="0">
                <a:latin typeface="楷体_GB2312" pitchFamily="49" charset="-122"/>
                <a:ea typeface="楷体_GB2312" pitchFamily="49" charset="-122"/>
              </a:rPr>
              <a:t>解：</a:t>
            </a:r>
            <a:r>
              <a:rPr kumimoji="1" lang="en-US" altLang="zh-CN" dirty="0">
                <a:latin typeface="楷体_GB2312" pitchFamily="49" charset="-122"/>
                <a:ea typeface="楷体_GB2312" pitchFamily="49" charset="-122"/>
              </a:rPr>
              <a:t>(1) </a:t>
            </a:r>
            <a:r>
              <a:rPr kumimoji="1" lang="en-US" altLang="zh-CN" i="1" dirty="0">
                <a:latin typeface="楷体_GB2312" pitchFamily="49" charset="-122"/>
                <a:ea typeface="楷体_GB2312" pitchFamily="49" charset="-122"/>
              </a:rPr>
              <a:t>P</a:t>
            </a:r>
            <a:r>
              <a:rPr kumimoji="1" lang="en-US" altLang="zh-CN" baseline="-25000" dirty="0">
                <a:latin typeface="楷体_GB2312" pitchFamily="49" charset="-122"/>
                <a:ea typeface="楷体_GB2312" pitchFamily="49" charset="-122"/>
              </a:rPr>
              <a:t>2</a:t>
            </a:r>
            <a:r>
              <a:rPr kumimoji="1" lang="zh-CN" altLang="en-US" dirty="0">
                <a:latin typeface="楷体_GB2312" pitchFamily="49" charset="-122"/>
                <a:ea typeface="楷体_GB2312" pitchFamily="49" charset="-122"/>
              </a:rPr>
              <a:t>是输出功率，额定输入功率为</a:t>
            </a:r>
          </a:p>
        </p:txBody>
      </p:sp>
      <p:graphicFrame>
        <p:nvGraphicFramePr>
          <p:cNvPr id="6" name="对象 5"/>
          <p:cNvGraphicFramePr>
            <a:graphicFrameLocks noChangeAspect="1"/>
          </p:cNvGraphicFramePr>
          <p:nvPr>
            <p:extLst>
              <p:ext uri="{D42A27DB-BD31-4B8C-83A1-F6EECF244321}">
                <p14:modId xmlns:p14="http://schemas.microsoft.com/office/powerpoint/2010/main" val="339755429"/>
              </p:ext>
            </p:extLst>
          </p:nvPr>
        </p:nvGraphicFramePr>
        <p:xfrm>
          <a:off x="5292080" y="2893238"/>
          <a:ext cx="3061854" cy="702191"/>
        </p:xfrm>
        <a:graphic>
          <a:graphicData uri="http://schemas.openxmlformats.org/presentationml/2006/ole">
            <mc:AlternateContent xmlns:mc="http://schemas.openxmlformats.org/markup-compatibility/2006">
              <mc:Choice xmlns:v="urn:schemas-microsoft-com:vml" Requires="v">
                <p:oleObj spid="_x0000_s34902" name="公式" r:id="rId3" imgW="1701800" imgH="419100" progId="Equation.3">
                  <p:embed/>
                </p:oleObj>
              </mc:Choice>
              <mc:Fallback>
                <p:oleObj name="公式" r:id="rId3" imgW="17018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893238"/>
                        <a:ext cx="3061854" cy="702191"/>
                      </a:xfrm>
                      <a:prstGeom prst="rect">
                        <a:avLst/>
                      </a:prstGeom>
                      <a:noFill/>
                      <a:ln>
                        <a:noFill/>
                      </a:ln>
                      <a:effectLst/>
                    </p:spPr>
                  </p:pic>
                </p:oleObj>
              </mc:Fallback>
            </mc:AlternateContent>
          </a:graphicData>
        </a:graphic>
      </p:graphicFrame>
      <p:sp>
        <p:nvSpPr>
          <p:cNvPr id="8" name="矩形 7"/>
          <p:cNvSpPr/>
          <p:nvPr/>
        </p:nvSpPr>
        <p:spPr>
          <a:xfrm>
            <a:off x="1475656" y="3690610"/>
            <a:ext cx="1107996" cy="369332"/>
          </a:xfrm>
          <a:prstGeom prst="rect">
            <a:avLst/>
          </a:prstGeom>
        </p:spPr>
        <p:txBody>
          <a:bodyPr wrap="none">
            <a:spAutoFit/>
          </a:bodyPr>
          <a:lstStyle/>
          <a:p>
            <a:pPr lvl="0" fontAlgn="base">
              <a:spcBef>
                <a:spcPct val="0"/>
              </a:spcBef>
              <a:spcAft>
                <a:spcPct val="0"/>
              </a:spcAft>
            </a:pPr>
            <a:r>
              <a:rPr kumimoji="1" lang="zh-CN" altLang="en-US" dirty="0">
                <a:latin typeface="楷体_GB2312" pitchFamily="49" charset="-122"/>
                <a:ea typeface="楷体_GB2312" pitchFamily="49" charset="-122"/>
                <a:sym typeface="Symbol" pitchFamily="18" charset="2"/>
              </a:rPr>
              <a:t>额定电流</a:t>
            </a:r>
          </a:p>
        </p:txBody>
      </p:sp>
      <p:graphicFrame>
        <p:nvGraphicFramePr>
          <p:cNvPr id="9" name="对象 8"/>
          <p:cNvGraphicFramePr>
            <a:graphicFrameLocks noChangeAspect="1"/>
          </p:cNvGraphicFramePr>
          <p:nvPr>
            <p:extLst>
              <p:ext uri="{D42A27DB-BD31-4B8C-83A1-F6EECF244321}">
                <p14:modId xmlns:p14="http://schemas.microsoft.com/office/powerpoint/2010/main" val="2805226347"/>
              </p:ext>
            </p:extLst>
          </p:nvPr>
        </p:nvGraphicFramePr>
        <p:xfrm>
          <a:off x="3419872" y="3584822"/>
          <a:ext cx="2808312" cy="580907"/>
        </p:xfrm>
        <a:graphic>
          <a:graphicData uri="http://schemas.openxmlformats.org/presentationml/2006/ole">
            <mc:AlternateContent xmlns:mc="http://schemas.openxmlformats.org/markup-compatibility/2006">
              <mc:Choice xmlns:v="urn:schemas-microsoft-com:vml" Requires="v">
                <p:oleObj spid="_x0000_s34903" name="Equation" r:id="rId5" imgW="1778000" imgH="419100" progId="Equation.DSMT4">
                  <p:embed/>
                </p:oleObj>
              </mc:Choice>
              <mc:Fallback>
                <p:oleObj name="Equation" r:id="rId5" imgW="1778000" imgH="419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584822"/>
                        <a:ext cx="2808312" cy="580907"/>
                      </a:xfrm>
                      <a:prstGeom prst="rect">
                        <a:avLst/>
                      </a:prstGeom>
                      <a:noFill/>
                      <a:ln>
                        <a:noFill/>
                      </a:ln>
                      <a:effectLst/>
                    </p:spPr>
                  </p:pic>
                </p:oleObj>
              </mc:Fallback>
            </mc:AlternateContent>
          </a:graphicData>
        </a:graphic>
      </p:graphicFrame>
      <p:sp>
        <p:nvSpPr>
          <p:cNvPr id="10" name="矩形 9"/>
          <p:cNvSpPr/>
          <p:nvPr/>
        </p:nvSpPr>
        <p:spPr>
          <a:xfrm>
            <a:off x="1392447" y="4365104"/>
            <a:ext cx="1569660" cy="359778"/>
          </a:xfrm>
          <a:prstGeom prst="rect">
            <a:avLst/>
          </a:prstGeom>
        </p:spPr>
        <p:txBody>
          <a:bodyPr wrap="none">
            <a:spAutoFit/>
          </a:bodyPr>
          <a:lstStyle/>
          <a:p>
            <a:pPr fontAlgn="base">
              <a:lnSpc>
                <a:spcPct val="110000"/>
              </a:lnSpc>
              <a:spcBef>
                <a:spcPct val="0"/>
              </a:spcBef>
              <a:spcAft>
                <a:spcPct val="0"/>
              </a:spcAft>
            </a:pPr>
            <a:r>
              <a:rPr kumimoji="1" lang="zh-CN" altLang="en-US" dirty="0">
                <a:latin typeface="楷体_GB2312" pitchFamily="49" charset="-122"/>
                <a:ea typeface="楷体_GB2312" pitchFamily="49" charset="-122"/>
                <a:sym typeface="Symbol" pitchFamily="18" charset="2"/>
              </a:rPr>
              <a:t>额定励磁电流</a:t>
            </a:r>
          </a:p>
        </p:txBody>
      </p:sp>
      <p:sp>
        <p:nvSpPr>
          <p:cNvPr id="11" name="矩形 10"/>
          <p:cNvSpPr/>
          <p:nvPr/>
        </p:nvSpPr>
        <p:spPr>
          <a:xfrm>
            <a:off x="1475656" y="5085184"/>
            <a:ext cx="1569660" cy="397032"/>
          </a:xfrm>
          <a:prstGeom prst="rect">
            <a:avLst/>
          </a:prstGeom>
        </p:spPr>
        <p:txBody>
          <a:bodyPr wrap="none">
            <a:spAutoFit/>
          </a:bodyPr>
          <a:lstStyle/>
          <a:p>
            <a:pPr>
              <a:lnSpc>
                <a:spcPct val="110000"/>
              </a:lnSpc>
              <a:spcBef>
                <a:spcPct val="50000"/>
              </a:spcBef>
            </a:pPr>
            <a:r>
              <a:rPr kumimoji="1" lang="zh-CN" altLang="en-US" dirty="0">
                <a:latin typeface="Times New Roman" pitchFamily="18" charset="0"/>
                <a:sym typeface="Symbol" pitchFamily="18" charset="2"/>
              </a:rPr>
              <a:t>额定电枢电流</a:t>
            </a:r>
          </a:p>
        </p:txBody>
      </p:sp>
      <p:graphicFrame>
        <p:nvGraphicFramePr>
          <p:cNvPr id="12" name="对象 11"/>
          <p:cNvGraphicFramePr>
            <a:graphicFrameLocks noChangeAspect="1"/>
          </p:cNvGraphicFramePr>
          <p:nvPr>
            <p:extLst>
              <p:ext uri="{D42A27DB-BD31-4B8C-83A1-F6EECF244321}">
                <p14:modId xmlns:p14="http://schemas.microsoft.com/office/powerpoint/2010/main" val="3730989040"/>
              </p:ext>
            </p:extLst>
          </p:nvPr>
        </p:nvGraphicFramePr>
        <p:xfrm>
          <a:off x="3707904" y="4243169"/>
          <a:ext cx="2107803" cy="603647"/>
        </p:xfrm>
        <a:graphic>
          <a:graphicData uri="http://schemas.openxmlformats.org/presentationml/2006/ole">
            <mc:AlternateContent xmlns:mc="http://schemas.openxmlformats.org/markup-compatibility/2006">
              <mc:Choice xmlns:v="urn:schemas-microsoft-com:vml" Requires="v">
                <p:oleObj spid="_x0000_s34904" name="公式" r:id="rId7" imgW="1320227" imgH="431613" progId="Equation.3">
                  <p:embed/>
                </p:oleObj>
              </mc:Choice>
              <mc:Fallback>
                <p:oleObj name="公式" r:id="rId7" imgW="1320227" imgH="43161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4243169"/>
                        <a:ext cx="2107803" cy="603647"/>
                      </a:xfrm>
                      <a:prstGeom prst="rect">
                        <a:avLst/>
                      </a:prstGeom>
                      <a:noFill/>
                      <a:ln>
                        <a:noFill/>
                      </a:ln>
                      <a:effec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44830837"/>
              </p:ext>
            </p:extLst>
          </p:nvPr>
        </p:nvGraphicFramePr>
        <p:xfrm>
          <a:off x="3635896" y="5032203"/>
          <a:ext cx="3528392" cy="393761"/>
        </p:xfrm>
        <a:graphic>
          <a:graphicData uri="http://schemas.openxmlformats.org/presentationml/2006/ole">
            <mc:AlternateContent xmlns:mc="http://schemas.openxmlformats.org/markup-compatibility/2006">
              <mc:Choice xmlns:v="urn:schemas-microsoft-com:vml" Requires="v">
                <p:oleObj spid="_x0000_s34905" name="公式" r:id="rId9" imgW="1803400" imgH="228600" progId="Equation.3">
                  <p:embed/>
                </p:oleObj>
              </mc:Choice>
              <mc:Fallback>
                <p:oleObj name="公式" r:id="rId9" imgW="18034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5032203"/>
                        <a:ext cx="3528392" cy="393761"/>
                      </a:xfrm>
                      <a:prstGeom prst="rect">
                        <a:avLst/>
                      </a:prstGeom>
                      <a:noFill/>
                      <a:ln>
                        <a:noFill/>
                      </a:ln>
                      <a:effectLst/>
                    </p:spPr>
                  </p:pic>
                </p:oleObj>
              </mc:Fallback>
            </mc:AlternateContent>
          </a:graphicData>
        </a:graphic>
      </p:graphicFrame>
      <p:sp>
        <p:nvSpPr>
          <p:cNvPr id="14" name="矩形 13"/>
          <p:cNvSpPr/>
          <p:nvPr/>
        </p:nvSpPr>
        <p:spPr>
          <a:xfrm>
            <a:off x="1334738" y="5661248"/>
            <a:ext cx="1685077" cy="369332"/>
          </a:xfrm>
          <a:prstGeom prst="rect">
            <a:avLst/>
          </a:prstGeom>
        </p:spPr>
        <p:txBody>
          <a:bodyPr wrap="none">
            <a:spAutoFit/>
          </a:bodyPr>
          <a:lstStyle/>
          <a:p>
            <a:r>
              <a:rPr kumimoji="1" lang="zh-CN" altLang="en-US" dirty="0">
                <a:latin typeface="楷体_GB2312" pitchFamily="49" charset="-122"/>
                <a:sym typeface="Symbol" pitchFamily="18" charset="2"/>
              </a:rPr>
              <a:t>（</a:t>
            </a:r>
            <a:r>
              <a:rPr kumimoji="1" lang="en-US" altLang="zh-CN" dirty="0">
                <a:latin typeface="楷体_GB2312" pitchFamily="49" charset="-122"/>
                <a:sym typeface="Symbol" pitchFamily="18" charset="2"/>
              </a:rPr>
              <a:t>2</a:t>
            </a:r>
            <a:r>
              <a:rPr kumimoji="1" lang="zh-CN" altLang="en-US" dirty="0">
                <a:latin typeface="楷体_GB2312" pitchFamily="49" charset="-122"/>
                <a:sym typeface="Symbol" pitchFamily="18" charset="2"/>
              </a:rPr>
              <a:t>）额定转矩</a:t>
            </a:r>
          </a:p>
        </p:txBody>
      </p:sp>
      <p:graphicFrame>
        <p:nvGraphicFramePr>
          <p:cNvPr id="15" name="对象 14"/>
          <p:cNvGraphicFramePr>
            <a:graphicFrameLocks noChangeAspect="1"/>
          </p:cNvGraphicFramePr>
          <p:nvPr>
            <p:extLst>
              <p:ext uri="{D42A27DB-BD31-4B8C-83A1-F6EECF244321}">
                <p14:modId xmlns:p14="http://schemas.microsoft.com/office/powerpoint/2010/main" val="806443055"/>
              </p:ext>
            </p:extLst>
          </p:nvPr>
        </p:nvGraphicFramePr>
        <p:xfrm>
          <a:off x="3580551" y="5576625"/>
          <a:ext cx="2835381" cy="781465"/>
        </p:xfrm>
        <a:graphic>
          <a:graphicData uri="http://schemas.openxmlformats.org/presentationml/2006/ole">
            <mc:AlternateContent xmlns:mc="http://schemas.openxmlformats.org/markup-compatibility/2006">
              <mc:Choice xmlns:v="urn:schemas-microsoft-com:vml" Requires="v">
                <p:oleObj spid="_x0000_s34906" name="公式" r:id="rId11" imgW="1981200" imgH="584200" progId="Equation.3">
                  <p:embed/>
                </p:oleObj>
              </mc:Choice>
              <mc:Fallback>
                <p:oleObj name="公式" r:id="rId11" imgW="1981200" imgH="5842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0551" y="5576625"/>
                        <a:ext cx="2835381" cy="781465"/>
                      </a:xfrm>
                      <a:prstGeom prst="rect">
                        <a:avLst/>
                      </a:prstGeom>
                      <a:noFill/>
                      <a:ln>
                        <a:noFill/>
                      </a:ln>
                      <a:effectLst/>
                    </p:spPr>
                  </p:pic>
                </p:oleObj>
              </mc:Fallback>
            </mc:AlternateContent>
          </a:graphicData>
        </a:graphic>
      </p:graphicFrame>
      <p:sp>
        <p:nvSpPr>
          <p:cNvPr id="16" name="矩形 15"/>
          <p:cNvSpPr/>
          <p:nvPr/>
        </p:nvSpPr>
        <p:spPr>
          <a:xfrm>
            <a:off x="1164032" y="6457797"/>
            <a:ext cx="2839239" cy="369332"/>
          </a:xfrm>
          <a:prstGeom prst="rect">
            <a:avLst/>
          </a:prstGeom>
        </p:spPr>
        <p:txBody>
          <a:bodyPr wrap="none">
            <a:spAutoFit/>
          </a:bodyPr>
          <a:lstStyle/>
          <a:p>
            <a:r>
              <a:rPr kumimoji="1" lang="zh-CN" altLang="en-US" dirty="0">
                <a:latin typeface="楷体_GB2312" pitchFamily="49" charset="-122"/>
                <a:sym typeface="Symbol" pitchFamily="18" charset="2"/>
              </a:rPr>
              <a:t>（</a:t>
            </a:r>
            <a:r>
              <a:rPr kumimoji="1" lang="en-US" altLang="zh-CN" dirty="0">
                <a:latin typeface="楷体_GB2312" pitchFamily="49" charset="-122"/>
                <a:sym typeface="Symbol" pitchFamily="18" charset="2"/>
              </a:rPr>
              <a:t>3</a:t>
            </a:r>
            <a:r>
              <a:rPr kumimoji="1" lang="zh-CN" altLang="en-US" dirty="0">
                <a:latin typeface="楷体_GB2312" pitchFamily="49" charset="-122"/>
                <a:sym typeface="Symbol" pitchFamily="18" charset="2"/>
              </a:rPr>
              <a:t>）额定条件下反电动势</a:t>
            </a:r>
          </a:p>
        </p:txBody>
      </p:sp>
      <p:graphicFrame>
        <p:nvGraphicFramePr>
          <p:cNvPr id="17" name="对象 16"/>
          <p:cNvGraphicFramePr>
            <a:graphicFrameLocks noChangeAspect="1"/>
          </p:cNvGraphicFramePr>
          <p:nvPr>
            <p:extLst>
              <p:ext uri="{D42A27DB-BD31-4B8C-83A1-F6EECF244321}">
                <p14:modId xmlns:p14="http://schemas.microsoft.com/office/powerpoint/2010/main" val="228032613"/>
              </p:ext>
            </p:extLst>
          </p:nvPr>
        </p:nvGraphicFramePr>
        <p:xfrm>
          <a:off x="4008464" y="6437027"/>
          <a:ext cx="4608934" cy="390102"/>
        </p:xfrm>
        <a:graphic>
          <a:graphicData uri="http://schemas.openxmlformats.org/presentationml/2006/ole">
            <mc:AlternateContent xmlns:mc="http://schemas.openxmlformats.org/markup-compatibility/2006">
              <mc:Choice xmlns:v="urn:schemas-microsoft-com:vml" Requires="v">
                <p:oleObj spid="_x0000_s34907" name="Equation" r:id="rId13" imgW="2679700" imgH="228600" progId="Equation.3">
                  <p:embed/>
                </p:oleObj>
              </mc:Choice>
              <mc:Fallback>
                <p:oleObj name="Equation" r:id="rId13" imgW="2679700" imgH="2286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8464" y="6437027"/>
                        <a:ext cx="4608934" cy="3901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0943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260648"/>
            <a:ext cx="2741456" cy="369332"/>
          </a:xfrm>
          <a:prstGeom prst="rect">
            <a:avLst/>
          </a:prstGeom>
        </p:spPr>
        <p:txBody>
          <a:bodyPr wrap="none">
            <a:spAutoFit/>
          </a:bodyPr>
          <a:lstStyle/>
          <a:p>
            <a:r>
              <a:rPr lang="zh-CN" altLang="zh-CN" b="1" kern="100" dirty="0">
                <a:solidFill>
                  <a:prstClr val="black"/>
                </a:solidFill>
                <a:cs typeface="Times New Roman"/>
              </a:rPr>
              <a:t>直流电机工作与运行特性</a:t>
            </a:r>
            <a:endParaRPr lang="zh-CN" altLang="en-US" dirty="0">
              <a:solidFill>
                <a:prstClr val="black"/>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26912414"/>
              </p:ext>
            </p:extLst>
          </p:nvPr>
        </p:nvGraphicFramePr>
        <p:xfrm>
          <a:off x="755576" y="629980"/>
          <a:ext cx="7249875" cy="2943036"/>
        </p:xfrm>
        <a:graphic>
          <a:graphicData uri="http://schemas.openxmlformats.org/presentationml/2006/ole">
            <mc:AlternateContent xmlns:mc="http://schemas.openxmlformats.org/markup-compatibility/2006">
              <mc:Choice xmlns:v="urn:schemas-microsoft-com:vml" Requires="v">
                <p:oleObj spid="_x0000_s30797" name="SmartDraw" r:id="rId3" imgW="4291584" imgH="1746504" progId="SmartDraw.2">
                  <p:embed/>
                </p:oleObj>
              </mc:Choice>
              <mc:Fallback>
                <p:oleObj name="SmartDraw" r:id="rId3" imgW="4291584" imgH="1746504"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629980"/>
                        <a:ext cx="7249875" cy="2943036"/>
                      </a:xfrm>
                      <a:prstGeom prst="rect">
                        <a:avLst/>
                      </a:prstGeom>
                      <a:noFill/>
                      <a:ln>
                        <a:noFill/>
                      </a:ln>
                    </p:spPr>
                  </p:pic>
                </p:oleObj>
              </mc:Fallback>
            </mc:AlternateContent>
          </a:graphicData>
        </a:graphic>
      </p:graphicFrame>
      <p:sp>
        <p:nvSpPr>
          <p:cNvPr id="6" name="矩形 5"/>
          <p:cNvSpPr/>
          <p:nvPr/>
        </p:nvSpPr>
        <p:spPr>
          <a:xfrm>
            <a:off x="827584" y="3431139"/>
            <a:ext cx="7848872" cy="748923"/>
          </a:xfrm>
          <a:prstGeom prst="rect">
            <a:avLst/>
          </a:prstGeom>
        </p:spPr>
        <p:txBody>
          <a:bodyPr wrap="square">
            <a:spAutoFit/>
          </a:bodyPr>
          <a:lstStyle/>
          <a:p>
            <a:pPr indent="304800" algn="ctr">
              <a:spcBef>
                <a:spcPts val="780"/>
              </a:spcBef>
              <a:spcAft>
                <a:spcPts val="780"/>
              </a:spcAft>
            </a:pPr>
            <a:r>
              <a:rPr lang="en-US" altLang="zh-CN" kern="100" dirty="0">
                <a:solidFill>
                  <a:prstClr val="black"/>
                </a:solidFill>
                <a:latin typeface="Times New Roman"/>
              </a:rPr>
              <a:t>(a)</a:t>
            </a:r>
            <a:r>
              <a:rPr lang="zh-CN" altLang="zh-CN" kern="100" dirty="0">
                <a:solidFill>
                  <a:prstClr val="black"/>
                </a:solidFill>
                <a:latin typeface="Times New Roman"/>
              </a:rPr>
              <a:t>电磁式直流电机</a:t>
            </a:r>
            <a:r>
              <a:rPr lang="en-US" altLang="zh-CN" kern="100" dirty="0">
                <a:solidFill>
                  <a:prstClr val="black"/>
                </a:solidFill>
                <a:latin typeface="Times New Roman"/>
              </a:rPr>
              <a:t>  	 (b)</a:t>
            </a:r>
            <a:r>
              <a:rPr lang="zh-CN" altLang="zh-CN" kern="100" dirty="0">
                <a:solidFill>
                  <a:prstClr val="black"/>
                </a:solidFill>
                <a:latin typeface="Times New Roman"/>
              </a:rPr>
              <a:t>特性较软的永磁式直流电机</a:t>
            </a:r>
            <a:r>
              <a:rPr lang="en-US" altLang="zh-CN" kern="100" dirty="0">
                <a:solidFill>
                  <a:prstClr val="black"/>
                </a:solidFill>
                <a:latin typeface="Times New Roman"/>
              </a:rPr>
              <a:t>    (c)</a:t>
            </a:r>
            <a:r>
              <a:rPr lang="zh-CN" altLang="zh-CN" kern="100" dirty="0">
                <a:solidFill>
                  <a:prstClr val="black"/>
                </a:solidFill>
                <a:latin typeface="Times New Roman"/>
              </a:rPr>
              <a:t>电机运行曲线</a:t>
            </a:r>
            <a:endParaRPr lang="zh-CN" altLang="zh-CN" sz="2400" kern="100" dirty="0">
              <a:solidFill>
                <a:prstClr val="black"/>
              </a:solidFill>
              <a:latin typeface="Times New Roman"/>
            </a:endParaRPr>
          </a:p>
          <a:p>
            <a:r>
              <a:rPr lang="en-US" altLang="zh-CN" kern="100" dirty="0" smtClean="0">
                <a:solidFill>
                  <a:prstClr val="black"/>
                </a:solidFill>
                <a:latin typeface="Times New Roman"/>
              </a:rPr>
              <a:t>    1-49 </a:t>
            </a:r>
            <a:r>
              <a:rPr lang="zh-CN" altLang="zh-CN" kern="100" dirty="0">
                <a:solidFill>
                  <a:prstClr val="black"/>
                </a:solidFill>
                <a:latin typeface="Times New Roman"/>
                <a:cs typeface="Times New Roman"/>
              </a:rPr>
              <a:t>直流电机工作与运行特性</a:t>
            </a:r>
            <a:endParaRPr lang="zh-CN" altLang="en-US" dirty="0">
              <a:solidFill>
                <a:prstClr val="black"/>
              </a:solidFill>
            </a:endParaRP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66150006"/>
              </p:ext>
            </p:extLst>
          </p:nvPr>
        </p:nvGraphicFramePr>
        <p:xfrm>
          <a:off x="1772309" y="4180062"/>
          <a:ext cx="1656184" cy="544499"/>
        </p:xfrm>
        <a:graphic>
          <a:graphicData uri="http://schemas.openxmlformats.org/presentationml/2006/ole">
            <mc:AlternateContent xmlns:mc="http://schemas.openxmlformats.org/markup-compatibility/2006">
              <mc:Choice xmlns:v="urn:schemas-microsoft-com:vml" Requires="v">
                <p:oleObj spid="_x0000_s30798" name="公式" r:id="rId5" imgW="698500" imgH="228600" progId="Equation.3">
                  <p:embed/>
                </p:oleObj>
              </mc:Choice>
              <mc:Fallback>
                <p:oleObj name="公式" r:id="rId5" imgW="698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2309" y="4180062"/>
                        <a:ext cx="1656184" cy="544499"/>
                      </a:xfrm>
                      <a:prstGeom prst="rect">
                        <a:avLst/>
                      </a:prstGeom>
                      <a:noFill/>
                    </p:spPr>
                  </p:pic>
                </p:oleObj>
              </mc:Fallback>
            </mc:AlternateContent>
          </a:graphicData>
        </a:graphic>
      </p:graphicFrame>
      <p:sp>
        <p:nvSpPr>
          <p:cNvPr id="9" name="TextBox 8"/>
          <p:cNvSpPr txBox="1"/>
          <p:nvPr/>
        </p:nvSpPr>
        <p:spPr>
          <a:xfrm>
            <a:off x="504418" y="4272771"/>
            <a:ext cx="646331" cy="369332"/>
          </a:xfrm>
          <a:prstGeom prst="rect">
            <a:avLst/>
          </a:prstGeom>
          <a:noFill/>
        </p:spPr>
        <p:txBody>
          <a:bodyPr wrap="none" rtlCol="0">
            <a:spAutoFit/>
          </a:bodyPr>
          <a:lstStyle/>
          <a:p>
            <a:r>
              <a:rPr lang="zh-CN" altLang="en-US" dirty="0" smtClean="0">
                <a:solidFill>
                  <a:prstClr val="black"/>
                </a:solidFill>
              </a:rPr>
              <a:t>效率</a:t>
            </a:r>
            <a:endParaRPr lang="zh-CN" altLang="en-US" dirty="0">
              <a:solidFill>
                <a:prstClr val="black"/>
              </a:solidFill>
            </a:endParaRPr>
          </a:p>
        </p:txBody>
      </p:sp>
      <p:sp>
        <p:nvSpPr>
          <p:cNvPr id="10" name="右箭头 9"/>
          <p:cNvSpPr/>
          <p:nvPr/>
        </p:nvSpPr>
        <p:spPr>
          <a:xfrm>
            <a:off x="1179936" y="4365104"/>
            <a:ext cx="50405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0754"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3896999"/>
            <a:ext cx="3600400" cy="287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5334599"/>
            <a:ext cx="4392488" cy="646331"/>
          </a:xfrm>
          <a:prstGeom prst="rect">
            <a:avLst/>
          </a:prstGeom>
          <a:noFill/>
        </p:spPr>
        <p:txBody>
          <a:bodyPr wrap="square" rtlCol="0">
            <a:spAutoFit/>
          </a:bodyPr>
          <a:lstStyle/>
          <a:p>
            <a:r>
              <a:rPr lang="zh-CN" altLang="en-US" dirty="0" smtClean="0"/>
              <a:t>电机的粘滞阻尼：空气、涡流损耗、磁滞损耗</a:t>
            </a:r>
            <a:endParaRPr lang="zh-CN" altLang="en-US" dirty="0"/>
          </a:p>
        </p:txBody>
      </p:sp>
    </p:spTree>
    <p:extLst>
      <p:ext uri="{BB962C8B-B14F-4D97-AF65-F5344CB8AC3E}">
        <p14:creationId xmlns:p14="http://schemas.microsoft.com/office/powerpoint/2010/main" val="5740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754"/>
                                        </p:tgtEl>
                                        <p:attrNameLst>
                                          <p:attrName>style.visibility</p:attrName>
                                        </p:attrNameLst>
                                      </p:cBhvr>
                                      <p:to>
                                        <p:strVal val="visible"/>
                                      </p:to>
                                    </p:set>
                                    <p:anim calcmode="lin" valueType="num">
                                      <p:cBhvr additive="base">
                                        <p:cTn id="49" dur="500" fill="hold"/>
                                        <p:tgtEl>
                                          <p:spTgt spid="30754"/>
                                        </p:tgtEl>
                                        <p:attrNameLst>
                                          <p:attrName>ppt_x</p:attrName>
                                        </p:attrNameLst>
                                      </p:cBhvr>
                                      <p:tavLst>
                                        <p:tav tm="0">
                                          <p:val>
                                            <p:strVal val="#ppt_x"/>
                                          </p:val>
                                        </p:tav>
                                        <p:tav tm="100000">
                                          <p:val>
                                            <p:strVal val="#ppt_x"/>
                                          </p:val>
                                        </p:tav>
                                      </p:tavLst>
                                    </p:anim>
                                    <p:anim calcmode="lin" valueType="num">
                                      <p:cBhvr additive="base">
                                        <p:cTn id="50" dur="500" fill="hold"/>
                                        <p:tgtEl>
                                          <p:spTgt spid="3075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3" y="1268760"/>
            <a:ext cx="2276585" cy="369332"/>
          </a:xfrm>
          <a:prstGeom prst="rect">
            <a:avLst/>
          </a:prstGeom>
        </p:spPr>
        <p:txBody>
          <a:bodyPr wrap="none">
            <a:spAutoFit/>
          </a:bodyPr>
          <a:lstStyle/>
          <a:p>
            <a:r>
              <a:rPr lang="zh-CN" altLang="en-US" b="1" kern="100" dirty="0" smtClean="0">
                <a:solidFill>
                  <a:prstClr val="black"/>
                </a:solidFill>
                <a:cs typeface="Times New Roman"/>
              </a:rPr>
              <a:t>避免</a:t>
            </a:r>
            <a:r>
              <a:rPr lang="zh-CN" altLang="zh-CN" b="1" kern="100" dirty="0" smtClean="0">
                <a:solidFill>
                  <a:prstClr val="black"/>
                </a:solidFill>
                <a:cs typeface="Times New Roman"/>
              </a:rPr>
              <a:t>“</a:t>
            </a:r>
            <a:r>
              <a:rPr lang="zh-CN" altLang="zh-CN" b="1" kern="100" dirty="0">
                <a:solidFill>
                  <a:prstClr val="black"/>
                </a:solidFill>
                <a:cs typeface="Times New Roman"/>
              </a:rPr>
              <a:t>大马拉小车”</a:t>
            </a:r>
            <a:endParaRPr lang="zh-CN" altLang="en-US" dirty="0">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43646939"/>
              </p:ext>
            </p:extLst>
          </p:nvPr>
        </p:nvGraphicFramePr>
        <p:xfrm>
          <a:off x="1619672" y="1482399"/>
          <a:ext cx="5256584" cy="2384694"/>
        </p:xfrm>
        <a:graphic>
          <a:graphicData uri="http://schemas.openxmlformats.org/presentationml/2006/ole">
            <mc:AlternateContent xmlns:mc="http://schemas.openxmlformats.org/markup-compatibility/2006">
              <mc:Choice xmlns:v="urn:schemas-microsoft-com:vml" Requires="v">
                <p:oleObj spid="_x0000_s31816" name="SmartDraw" r:id="rId3" imgW="3515868" imgH="1604772" progId="SmartDraw.2">
                  <p:embed/>
                </p:oleObj>
              </mc:Choice>
              <mc:Fallback>
                <p:oleObj name="SmartDraw" r:id="rId3" imgW="3515868" imgH="1604772"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82399"/>
                        <a:ext cx="5256584" cy="2384694"/>
                      </a:xfrm>
                      <a:prstGeom prst="rect">
                        <a:avLst/>
                      </a:prstGeom>
                      <a:noFill/>
                    </p:spPr>
                  </p:pic>
                </p:oleObj>
              </mc:Fallback>
            </mc:AlternateContent>
          </a:graphicData>
        </a:graphic>
      </p:graphicFrame>
      <p:sp>
        <p:nvSpPr>
          <p:cNvPr id="7" name="矩形 6"/>
          <p:cNvSpPr/>
          <p:nvPr/>
        </p:nvSpPr>
        <p:spPr>
          <a:xfrm>
            <a:off x="2663683" y="3717032"/>
            <a:ext cx="3839513" cy="369332"/>
          </a:xfrm>
          <a:prstGeom prst="rect">
            <a:avLst/>
          </a:prstGeom>
        </p:spPr>
        <p:txBody>
          <a:bodyPr wrap="none">
            <a:spAutoFit/>
          </a:bodyPr>
          <a:lstStyle/>
          <a:p>
            <a:r>
              <a:rPr lang="en-US" altLang="zh-CN" kern="100" dirty="0">
                <a:solidFill>
                  <a:prstClr val="black"/>
                </a:solidFill>
                <a:latin typeface="Times New Roman"/>
              </a:rPr>
              <a:t>2-22</a:t>
            </a:r>
            <a:r>
              <a:rPr lang="zh-CN" altLang="zh-CN" kern="100" dirty="0">
                <a:solidFill>
                  <a:prstClr val="black"/>
                </a:solidFill>
                <a:latin typeface="Times New Roman"/>
                <a:cs typeface="Times New Roman"/>
              </a:rPr>
              <a:t>负载特性与直流电机的机械特性</a:t>
            </a:r>
            <a:endParaRPr lang="zh-CN" altLang="en-US" dirty="0">
              <a:solidFill>
                <a:prstClr val="black"/>
              </a:solidFill>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269020954"/>
              </p:ext>
            </p:extLst>
          </p:nvPr>
        </p:nvGraphicFramePr>
        <p:xfrm>
          <a:off x="2339752" y="3901698"/>
          <a:ext cx="2976601" cy="2404178"/>
        </p:xfrm>
        <a:graphic>
          <a:graphicData uri="http://schemas.openxmlformats.org/presentationml/2006/ole">
            <mc:AlternateContent xmlns:mc="http://schemas.openxmlformats.org/markup-compatibility/2006">
              <mc:Choice xmlns:v="urn:schemas-microsoft-com:vml" Requires="v">
                <p:oleObj spid="_x0000_s31817" name="SmartDraw" r:id="rId5" imgW="1918716" imgH="1548384" progId="SmartDraw.2">
                  <p:embed/>
                </p:oleObj>
              </mc:Choice>
              <mc:Fallback>
                <p:oleObj name="SmartDraw" r:id="rId5" imgW="1918716" imgH="1548384"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901698"/>
                        <a:ext cx="2976601" cy="2404178"/>
                      </a:xfrm>
                      <a:prstGeom prst="rect">
                        <a:avLst/>
                      </a:prstGeom>
                      <a:noFill/>
                    </p:spPr>
                  </p:pic>
                </p:oleObj>
              </mc:Fallback>
            </mc:AlternateContent>
          </a:graphicData>
        </a:graphic>
      </p:graphicFrame>
      <p:sp>
        <p:nvSpPr>
          <p:cNvPr id="10" name="矩形 9"/>
          <p:cNvSpPr/>
          <p:nvPr/>
        </p:nvSpPr>
        <p:spPr>
          <a:xfrm>
            <a:off x="1691680" y="6309320"/>
            <a:ext cx="5040560" cy="369332"/>
          </a:xfrm>
          <a:prstGeom prst="rect">
            <a:avLst/>
          </a:prstGeom>
        </p:spPr>
        <p:txBody>
          <a:bodyPr wrap="square">
            <a:spAutoFit/>
          </a:bodyPr>
          <a:lstStyle/>
          <a:p>
            <a:r>
              <a:rPr lang="en-US" altLang="zh-CN" kern="100" dirty="0">
                <a:solidFill>
                  <a:prstClr val="black"/>
                </a:solidFill>
                <a:latin typeface="Times New Roman"/>
              </a:rPr>
              <a:t>2-23</a:t>
            </a:r>
            <a:r>
              <a:rPr lang="zh-CN" altLang="zh-CN" kern="100" dirty="0">
                <a:solidFill>
                  <a:prstClr val="black"/>
                </a:solidFill>
                <a:latin typeface="Times New Roman"/>
                <a:cs typeface="Times New Roman"/>
              </a:rPr>
              <a:t>初步估计负载特性与直流电机的机械特性</a:t>
            </a:r>
            <a:endParaRPr lang="zh-CN" altLang="en-US" dirty="0">
              <a:solidFill>
                <a:prstClr val="black"/>
              </a:solidFill>
            </a:endParaRPr>
          </a:p>
        </p:txBody>
      </p:sp>
      <p:sp>
        <p:nvSpPr>
          <p:cNvPr id="2" name="TextBox 1"/>
          <p:cNvSpPr txBox="1"/>
          <p:nvPr/>
        </p:nvSpPr>
        <p:spPr>
          <a:xfrm>
            <a:off x="827583" y="404664"/>
            <a:ext cx="5675613" cy="369332"/>
          </a:xfrm>
          <a:prstGeom prst="rect">
            <a:avLst/>
          </a:prstGeom>
          <a:noFill/>
        </p:spPr>
        <p:txBody>
          <a:bodyPr wrap="square" rtlCol="0">
            <a:spAutoFit/>
          </a:bodyPr>
          <a:lstStyle/>
          <a:p>
            <a:r>
              <a:rPr lang="zh-CN" altLang="en-US" dirty="0"/>
              <a:t>（</a:t>
            </a:r>
            <a:r>
              <a:rPr lang="zh-CN" altLang="en-US" dirty="0" smtClean="0"/>
              <a:t>书中）</a:t>
            </a:r>
            <a:r>
              <a:rPr lang="en-US" altLang="zh-CN" dirty="0" smtClean="0"/>
              <a:t>1.9.4</a:t>
            </a:r>
            <a:r>
              <a:rPr lang="zh-CN" altLang="en-US" dirty="0" smtClean="0"/>
              <a:t>、电机参数选择</a:t>
            </a:r>
            <a:endParaRPr lang="zh-CN" altLang="en-US" dirty="0"/>
          </a:p>
        </p:txBody>
      </p:sp>
      <p:sp>
        <p:nvSpPr>
          <p:cNvPr id="3" name="TextBox 2"/>
          <p:cNvSpPr txBox="1"/>
          <p:nvPr/>
        </p:nvSpPr>
        <p:spPr>
          <a:xfrm>
            <a:off x="611560" y="773996"/>
            <a:ext cx="8208912" cy="338554"/>
          </a:xfrm>
          <a:prstGeom prst="rect">
            <a:avLst/>
          </a:prstGeom>
          <a:noFill/>
        </p:spPr>
        <p:txBody>
          <a:bodyPr wrap="square" rtlCol="0">
            <a:spAutoFit/>
          </a:bodyPr>
          <a:lstStyle/>
          <a:p>
            <a:r>
              <a:rPr lang="zh-CN" altLang="en-US" sz="1600" dirty="0" smtClean="0"/>
              <a:t>折算到电机轴上计算相应的力矩、转速和其它（力矩文波系数、安装尺寸、温度等）要求</a:t>
            </a:r>
            <a:endParaRPr lang="zh-CN" altLang="en-US" sz="1600" dirty="0"/>
          </a:p>
        </p:txBody>
      </p:sp>
    </p:spTree>
    <p:extLst>
      <p:ext uri="{BB962C8B-B14F-4D97-AF65-F5344CB8AC3E}">
        <p14:creationId xmlns:p14="http://schemas.microsoft.com/office/powerpoint/2010/main" val="14169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60648"/>
            <a:ext cx="4314973" cy="337555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7544" y="517324"/>
            <a:ext cx="3312368" cy="3139321"/>
          </a:xfrm>
          <a:prstGeom prst="rect">
            <a:avLst/>
          </a:prstGeom>
        </p:spPr>
        <p:txBody>
          <a:bodyPr wrap="square">
            <a:spAutoFit/>
          </a:bodyPr>
          <a:lstStyle/>
          <a:p>
            <a:r>
              <a:rPr lang="zh-CN" altLang="en-US" b="1" dirty="0" smtClean="0"/>
              <a:t>例：</a:t>
            </a:r>
            <a:r>
              <a:rPr lang="zh-CN" altLang="zh-CN" b="1" dirty="0" smtClean="0"/>
              <a:t>如</a:t>
            </a:r>
            <a:r>
              <a:rPr lang="zh-CN" altLang="zh-CN" b="1" dirty="0"/>
              <a:t>图虚线为负载特性，直流电机和驱动器选定后可以画出驱动器输出最大电压时对应的机械特性，如图机械特性</a:t>
            </a:r>
            <a:r>
              <a:rPr lang="en-US" altLang="zh-CN" b="1" dirty="0"/>
              <a:t>1~4</a:t>
            </a:r>
            <a:r>
              <a:rPr lang="zh-CN" altLang="zh-CN" b="1" dirty="0"/>
              <a:t>对应四种不同选择方案。由于该负载为短时工作，不考虑电机过载发热问题。</a:t>
            </a:r>
            <a:endParaRPr lang="zh-CN" altLang="zh-CN" dirty="0"/>
          </a:p>
          <a:p>
            <a:r>
              <a:rPr lang="zh-CN" altLang="zh-CN" b="1" dirty="0"/>
              <a:t>问</a:t>
            </a:r>
            <a:r>
              <a:rPr lang="en-US" altLang="zh-CN" b="1" dirty="0"/>
              <a:t>:1)</a:t>
            </a:r>
            <a:r>
              <a:rPr lang="zh-CN" altLang="zh-CN" b="1" dirty="0"/>
              <a:t>你觉得应该选择那个机械特性，简述原因？</a:t>
            </a:r>
            <a:endParaRPr lang="zh-CN" altLang="zh-CN" dirty="0"/>
          </a:p>
          <a:p>
            <a:r>
              <a:rPr lang="en-US" altLang="zh-CN" b="1" dirty="0"/>
              <a:t>2</a:t>
            </a:r>
            <a:r>
              <a:rPr lang="zh-CN" altLang="zh-CN" b="1" dirty="0"/>
              <a:t>）针对其它落选的机械特性给出简单评述。</a:t>
            </a:r>
            <a:endParaRPr lang="zh-CN" altLang="en-US" dirty="0"/>
          </a:p>
        </p:txBody>
      </p:sp>
    </p:spTree>
    <p:extLst>
      <p:ext uri="{BB962C8B-B14F-4D97-AF65-F5344CB8AC3E}">
        <p14:creationId xmlns:p14="http://schemas.microsoft.com/office/powerpoint/2010/main" val="4240499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88640"/>
            <a:ext cx="8352928" cy="2446824"/>
          </a:xfrm>
          <a:prstGeom prst="rect">
            <a:avLst/>
          </a:prstGeom>
        </p:spPr>
        <p:txBody>
          <a:bodyPr wrap="square">
            <a:spAutoFit/>
          </a:bodyPr>
          <a:lstStyle/>
          <a:p>
            <a:pPr>
              <a:spcBef>
                <a:spcPts val="600"/>
              </a:spcBef>
              <a:spcAft>
                <a:spcPts val="600"/>
              </a:spcAft>
            </a:pPr>
            <a:r>
              <a:rPr lang="x-none" altLang="zh-CN" sz="2000" b="1" dirty="0">
                <a:solidFill>
                  <a:prstClr val="black"/>
                </a:solidFill>
                <a:latin typeface="Times New Roman"/>
                <a:ea typeface="黑体"/>
              </a:rPr>
              <a:t>2.1.14 </a:t>
            </a:r>
            <a:r>
              <a:rPr lang="zh-CN" altLang="zh-CN" sz="2000" b="1" dirty="0">
                <a:solidFill>
                  <a:prstClr val="black"/>
                </a:solidFill>
                <a:latin typeface="Times New Roman"/>
                <a:ea typeface="黑体"/>
              </a:rPr>
              <a:t>例题</a:t>
            </a:r>
          </a:p>
          <a:p>
            <a:pPr indent="304800">
              <a:spcBef>
                <a:spcPts val="780"/>
              </a:spcBef>
              <a:spcAft>
                <a:spcPts val="780"/>
              </a:spcAft>
            </a:pPr>
            <a:r>
              <a:rPr lang="zh-CN" altLang="zh-CN" kern="100" dirty="0">
                <a:solidFill>
                  <a:prstClr val="black"/>
                </a:solidFill>
                <a:latin typeface="Times New Roman"/>
              </a:rPr>
              <a:t>人工计算通常要回避微分方程，所以主要用电机的静态关系式。</a:t>
            </a:r>
          </a:p>
          <a:p>
            <a:pPr indent="304800">
              <a:spcBef>
                <a:spcPts val="780"/>
              </a:spcBef>
              <a:spcAft>
                <a:spcPts val="780"/>
              </a:spcAft>
            </a:pPr>
            <a:r>
              <a:rPr lang="zh-CN" altLang="zh-CN" b="1" kern="100" dirty="0">
                <a:solidFill>
                  <a:prstClr val="black"/>
                </a:solidFill>
                <a:latin typeface="Times New Roman"/>
              </a:rPr>
              <a:t>例</a:t>
            </a:r>
            <a:r>
              <a:rPr lang="en-US" altLang="zh-CN" b="1" kern="100" dirty="0">
                <a:solidFill>
                  <a:prstClr val="black"/>
                </a:solidFill>
                <a:latin typeface="Times New Roman"/>
              </a:rPr>
              <a:t>2.1.14-1</a:t>
            </a:r>
            <a:r>
              <a:rPr lang="zh-CN" altLang="zh-CN" kern="100" dirty="0">
                <a:solidFill>
                  <a:prstClr val="black"/>
                </a:solidFill>
                <a:latin typeface="Times New Roman"/>
              </a:rPr>
              <a:t>、一直流电动机的额定功率为</a:t>
            </a:r>
            <a:r>
              <a:rPr lang="en-US" altLang="zh-CN" kern="100" dirty="0">
                <a:solidFill>
                  <a:prstClr val="black"/>
                </a:solidFill>
                <a:latin typeface="Times New Roman"/>
              </a:rPr>
              <a:t>P</a:t>
            </a:r>
            <a:r>
              <a:rPr lang="en-US" altLang="zh-CN" kern="100" baseline="-25000" dirty="0">
                <a:solidFill>
                  <a:prstClr val="black"/>
                </a:solidFill>
                <a:latin typeface="Times New Roman"/>
              </a:rPr>
              <a:t>N</a:t>
            </a:r>
            <a:r>
              <a:rPr lang="en-US" altLang="zh-CN" kern="100" dirty="0">
                <a:solidFill>
                  <a:prstClr val="black"/>
                </a:solidFill>
                <a:latin typeface="Times New Roman"/>
              </a:rPr>
              <a:t>=55kW</a:t>
            </a:r>
            <a:r>
              <a:rPr lang="zh-CN" altLang="zh-CN" kern="100" dirty="0">
                <a:solidFill>
                  <a:prstClr val="black"/>
                </a:solidFill>
                <a:latin typeface="Times New Roman"/>
              </a:rPr>
              <a:t>，额定电压为</a:t>
            </a:r>
            <a:r>
              <a:rPr lang="en-US" altLang="zh-CN" kern="100" dirty="0">
                <a:solidFill>
                  <a:prstClr val="black"/>
                </a:solidFill>
                <a:latin typeface="Times New Roman"/>
              </a:rPr>
              <a:t>U</a:t>
            </a:r>
            <a:r>
              <a:rPr lang="en-US" altLang="zh-CN" kern="100" baseline="-25000" dirty="0">
                <a:solidFill>
                  <a:prstClr val="black"/>
                </a:solidFill>
                <a:latin typeface="Times New Roman"/>
              </a:rPr>
              <a:t>N</a:t>
            </a:r>
            <a:r>
              <a:rPr lang="en-US" altLang="zh-CN" kern="100" dirty="0">
                <a:solidFill>
                  <a:prstClr val="black"/>
                </a:solidFill>
                <a:latin typeface="Times New Roman"/>
              </a:rPr>
              <a:t>=220V</a:t>
            </a:r>
            <a:r>
              <a:rPr lang="zh-CN" altLang="zh-CN" kern="100" dirty="0">
                <a:solidFill>
                  <a:prstClr val="black"/>
                </a:solidFill>
                <a:latin typeface="Times New Roman"/>
              </a:rPr>
              <a:t>，额定转速为</a:t>
            </a:r>
            <a:r>
              <a:rPr lang="en-US" altLang="zh-CN" kern="100" dirty="0" err="1">
                <a:solidFill>
                  <a:prstClr val="black"/>
                </a:solidFill>
                <a:latin typeface="Times New Roman"/>
              </a:rPr>
              <a:t>n</a:t>
            </a:r>
            <a:r>
              <a:rPr lang="en-US" altLang="zh-CN" kern="100" baseline="-25000" dirty="0" err="1">
                <a:solidFill>
                  <a:prstClr val="black"/>
                </a:solidFill>
                <a:latin typeface="Times New Roman"/>
              </a:rPr>
              <a:t>N</a:t>
            </a:r>
            <a:r>
              <a:rPr lang="en-US" altLang="zh-CN" kern="100" dirty="0">
                <a:solidFill>
                  <a:prstClr val="black"/>
                </a:solidFill>
                <a:latin typeface="Times New Roman"/>
              </a:rPr>
              <a:t>=1500r/min</a:t>
            </a:r>
            <a:r>
              <a:rPr lang="zh-CN" altLang="zh-CN" kern="100" dirty="0">
                <a:solidFill>
                  <a:prstClr val="black"/>
                </a:solidFill>
                <a:latin typeface="Times New Roman"/>
              </a:rPr>
              <a:t>，额定效率为η</a:t>
            </a:r>
            <a:r>
              <a:rPr lang="en-US" altLang="zh-CN" kern="100" baseline="-25000" dirty="0">
                <a:solidFill>
                  <a:prstClr val="black"/>
                </a:solidFill>
                <a:latin typeface="Times New Roman"/>
              </a:rPr>
              <a:t>N</a:t>
            </a:r>
            <a:r>
              <a:rPr lang="en-US" altLang="zh-CN" kern="100" dirty="0">
                <a:solidFill>
                  <a:prstClr val="black"/>
                </a:solidFill>
                <a:latin typeface="Times New Roman"/>
              </a:rPr>
              <a:t>=0.9</a:t>
            </a:r>
            <a:r>
              <a:rPr lang="zh-CN" altLang="zh-CN" kern="100" dirty="0">
                <a:solidFill>
                  <a:prstClr val="black"/>
                </a:solidFill>
                <a:latin typeface="Times New Roman"/>
              </a:rPr>
              <a:t>，求</a:t>
            </a:r>
            <a:r>
              <a:rPr lang="en-US" altLang="zh-CN" kern="100" dirty="0">
                <a:solidFill>
                  <a:prstClr val="black"/>
                </a:solidFill>
                <a:latin typeface="Times New Roman"/>
              </a:rPr>
              <a:t>1</a:t>
            </a:r>
            <a:r>
              <a:rPr lang="zh-CN" altLang="zh-CN" kern="100" dirty="0">
                <a:solidFill>
                  <a:prstClr val="black"/>
                </a:solidFill>
                <a:latin typeface="Times New Roman"/>
              </a:rPr>
              <a:t>）该电机的额定状态下的电流</a:t>
            </a:r>
            <a:r>
              <a:rPr lang="en-US" altLang="zh-CN" kern="100" dirty="0">
                <a:solidFill>
                  <a:prstClr val="black"/>
                </a:solidFill>
                <a:latin typeface="Times New Roman"/>
              </a:rPr>
              <a:t>I</a:t>
            </a:r>
            <a:r>
              <a:rPr lang="en-US" altLang="zh-CN" kern="100" baseline="-25000" dirty="0">
                <a:solidFill>
                  <a:prstClr val="black"/>
                </a:solidFill>
                <a:latin typeface="Times New Roman"/>
              </a:rPr>
              <a:t>N</a:t>
            </a:r>
            <a:r>
              <a:rPr lang="zh-CN" altLang="zh-CN" kern="100" dirty="0">
                <a:solidFill>
                  <a:prstClr val="black"/>
                </a:solidFill>
                <a:latin typeface="Times New Roman"/>
              </a:rPr>
              <a:t>、输入功率</a:t>
            </a:r>
            <a:r>
              <a:rPr lang="en-US" altLang="zh-CN" kern="100" dirty="0">
                <a:solidFill>
                  <a:prstClr val="black"/>
                </a:solidFill>
                <a:latin typeface="Times New Roman"/>
              </a:rPr>
              <a:t>P</a:t>
            </a:r>
            <a:r>
              <a:rPr lang="en-US" altLang="zh-CN" kern="100" baseline="-25000" dirty="0">
                <a:solidFill>
                  <a:prstClr val="black"/>
                </a:solidFill>
                <a:latin typeface="Times New Roman"/>
              </a:rPr>
              <a:t>1</a:t>
            </a:r>
            <a:r>
              <a:rPr lang="zh-CN" altLang="zh-CN" kern="100" dirty="0">
                <a:solidFill>
                  <a:prstClr val="black"/>
                </a:solidFill>
                <a:latin typeface="Times New Roman"/>
              </a:rPr>
              <a:t>和额定转矩</a:t>
            </a:r>
            <a:r>
              <a:rPr lang="en-US" altLang="zh-CN" kern="100" dirty="0">
                <a:solidFill>
                  <a:prstClr val="black"/>
                </a:solidFill>
                <a:latin typeface="Times New Roman"/>
              </a:rPr>
              <a:t>T</a:t>
            </a:r>
            <a:r>
              <a:rPr lang="en-US" altLang="zh-CN" kern="100" baseline="-25000" dirty="0">
                <a:solidFill>
                  <a:prstClr val="black"/>
                </a:solidFill>
                <a:latin typeface="Times New Roman"/>
              </a:rPr>
              <a:t>N</a:t>
            </a:r>
            <a:r>
              <a:rPr lang="zh-CN" altLang="zh-CN" kern="100" dirty="0">
                <a:solidFill>
                  <a:prstClr val="black"/>
                </a:solidFill>
                <a:latin typeface="Times New Roman"/>
              </a:rPr>
              <a:t>，</a:t>
            </a:r>
            <a:r>
              <a:rPr lang="en-US" altLang="zh-CN" kern="100" dirty="0">
                <a:solidFill>
                  <a:prstClr val="black"/>
                </a:solidFill>
                <a:latin typeface="Times New Roman"/>
              </a:rPr>
              <a:t>2</a:t>
            </a:r>
            <a:r>
              <a:rPr lang="zh-CN" altLang="zh-CN" kern="100" dirty="0">
                <a:solidFill>
                  <a:prstClr val="black"/>
                </a:solidFill>
                <a:latin typeface="Times New Roman"/>
              </a:rPr>
              <a:t>）假如在额定转速下直接将电机电压</a:t>
            </a:r>
            <a:r>
              <a:rPr lang="en-US" altLang="zh-CN" kern="100" dirty="0" err="1">
                <a:solidFill>
                  <a:prstClr val="black"/>
                </a:solidFill>
                <a:latin typeface="Times New Roman"/>
              </a:rPr>
              <a:t>U</a:t>
            </a:r>
            <a:r>
              <a:rPr lang="en-US" altLang="zh-CN" kern="100" baseline="-25000" dirty="0" err="1">
                <a:solidFill>
                  <a:prstClr val="black"/>
                </a:solidFill>
                <a:latin typeface="Times New Roman"/>
              </a:rPr>
              <a:t>a</a:t>
            </a:r>
            <a:r>
              <a:rPr lang="en-US" altLang="zh-CN" kern="100" dirty="0">
                <a:solidFill>
                  <a:prstClr val="black"/>
                </a:solidFill>
                <a:latin typeface="Times New Roman"/>
              </a:rPr>
              <a:t>=0</a:t>
            </a:r>
            <a:r>
              <a:rPr lang="zh-CN" altLang="zh-CN" kern="100" dirty="0">
                <a:solidFill>
                  <a:prstClr val="black"/>
                </a:solidFill>
                <a:latin typeface="Times New Roman"/>
              </a:rPr>
              <a:t>（短接，</a:t>
            </a:r>
            <a:r>
              <a:rPr lang="zh-CN" altLang="zh-CN" kern="100" dirty="0" smtClean="0">
                <a:solidFill>
                  <a:prstClr val="black"/>
                </a:solidFill>
                <a:latin typeface="Times New Roman"/>
              </a:rPr>
              <a:t>能耗制动）</a:t>
            </a:r>
            <a:r>
              <a:rPr lang="zh-CN" altLang="zh-CN" kern="100" dirty="0">
                <a:solidFill>
                  <a:prstClr val="black"/>
                </a:solidFill>
                <a:latin typeface="Times New Roman"/>
              </a:rPr>
              <a:t>最大电流</a:t>
            </a:r>
            <a:r>
              <a:rPr lang="en-US" altLang="zh-CN" kern="100" dirty="0">
                <a:solidFill>
                  <a:prstClr val="black"/>
                </a:solidFill>
                <a:latin typeface="Times New Roman"/>
              </a:rPr>
              <a:t>I</a:t>
            </a:r>
            <a:r>
              <a:rPr lang="en-US" altLang="zh-CN" kern="100" baseline="-25000" dirty="0">
                <a:solidFill>
                  <a:prstClr val="black"/>
                </a:solidFill>
                <a:latin typeface="Times New Roman"/>
              </a:rPr>
              <a:t>zd1</a:t>
            </a:r>
            <a:r>
              <a:rPr lang="en-US" altLang="zh-CN" kern="100" dirty="0">
                <a:solidFill>
                  <a:prstClr val="black"/>
                </a:solidFill>
                <a:latin typeface="Times New Roman"/>
              </a:rPr>
              <a:t>=</a:t>
            </a:r>
            <a:r>
              <a:rPr lang="zh-CN" altLang="zh-CN" kern="100" dirty="0">
                <a:solidFill>
                  <a:prstClr val="black"/>
                </a:solidFill>
                <a:latin typeface="Times New Roman"/>
              </a:rPr>
              <a:t>？</a:t>
            </a:r>
            <a:r>
              <a:rPr lang="en-US" altLang="zh-CN" kern="100" dirty="0">
                <a:solidFill>
                  <a:prstClr val="black"/>
                </a:solidFill>
                <a:latin typeface="Times New Roman"/>
              </a:rPr>
              <a:t>3</a:t>
            </a:r>
            <a:r>
              <a:rPr lang="zh-CN" altLang="zh-CN" kern="100" dirty="0">
                <a:solidFill>
                  <a:prstClr val="black"/>
                </a:solidFill>
                <a:latin typeface="Times New Roman"/>
              </a:rPr>
              <a:t>）如果要求最大电流</a:t>
            </a:r>
            <a:r>
              <a:rPr lang="en-US" altLang="zh-CN" kern="100" dirty="0">
                <a:solidFill>
                  <a:prstClr val="black"/>
                </a:solidFill>
                <a:latin typeface="Times New Roman"/>
              </a:rPr>
              <a:t>I</a:t>
            </a:r>
            <a:r>
              <a:rPr lang="en-US" altLang="zh-CN" kern="100" baseline="-25000" dirty="0">
                <a:solidFill>
                  <a:prstClr val="black"/>
                </a:solidFill>
                <a:latin typeface="Times New Roman"/>
              </a:rPr>
              <a:t>max</a:t>
            </a:r>
            <a:r>
              <a:rPr lang="zh-CN" altLang="zh-CN" kern="100" dirty="0">
                <a:solidFill>
                  <a:prstClr val="black"/>
                </a:solidFill>
                <a:latin typeface="Times New Roman"/>
              </a:rPr>
              <a:t>是额定电流的</a:t>
            </a:r>
            <a:r>
              <a:rPr lang="en-US" altLang="zh-CN" kern="100" dirty="0">
                <a:solidFill>
                  <a:prstClr val="black"/>
                </a:solidFill>
                <a:latin typeface="Times New Roman"/>
              </a:rPr>
              <a:t>2.5</a:t>
            </a:r>
            <a:r>
              <a:rPr lang="zh-CN" altLang="zh-CN" kern="100" dirty="0">
                <a:solidFill>
                  <a:prstClr val="black"/>
                </a:solidFill>
                <a:latin typeface="Times New Roman"/>
              </a:rPr>
              <a:t>倍，求能耗制动需要串入电阻</a:t>
            </a:r>
            <a:r>
              <a:rPr lang="en-US" altLang="zh-CN" kern="100" dirty="0" err="1">
                <a:solidFill>
                  <a:prstClr val="black"/>
                </a:solidFill>
                <a:latin typeface="Times New Roman"/>
              </a:rPr>
              <a:t>R</a:t>
            </a:r>
            <a:r>
              <a:rPr lang="en-US" altLang="zh-CN" kern="100" baseline="-25000" dirty="0" err="1">
                <a:solidFill>
                  <a:prstClr val="black"/>
                </a:solidFill>
                <a:latin typeface="Times New Roman"/>
              </a:rPr>
              <a:t>s</a:t>
            </a:r>
            <a:r>
              <a:rPr lang="en-US" altLang="zh-CN" kern="100" dirty="0">
                <a:solidFill>
                  <a:prstClr val="black"/>
                </a:solidFill>
                <a:latin typeface="Times New Roman"/>
              </a:rPr>
              <a:t>=</a:t>
            </a:r>
            <a:r>
              <a:rPr lang="zh-CN" altLang="zh-CN" kern="100" dirty="0">
                <a:solidFill>
                  <a:prstClr val="black"/>
                </a:solidFill>
                <a:latin typeface="Times New Roman"/>
              </a:rPr>
              <a:t>？</a:t>
            </a:r>
          </a:p>
        </p:txBody>
      </p:sp>
      <p:sp>
        <p:nvSpPr>
          <p:cNvPr id="6" name="矩形 5"/>
          <p:cNvSpPr/>
          <p:nvPr/>
        </p:nvSpPr>
        <p:spPr>
          <a:xfrm>
            <a:off x="1547664" y="4612486"/>
            <a:ext cx="6768752" cy="369332"/>
          </a:xfrm>
          <a:prstGeom prst="rect">
            <a:avLst/>
          </a:prstGeom>
        </p:spPr>
        <p:txBody>
          <a:bodyPr wrap="square">
            <a:spAutoFit/>
          </a:bodyPr>
          <a:lstStyle/>
          <a:p>
            <a:pPr indent="304800">
              <a:spcBef>
                <a:spcPts val="780"/>
              </a:spcBef>
              <a:spcAft>
                <a:spcPts val="780"/>
              </a:spcAft>
            </a:pPr>
            <a:r>
              <a:rPr lang="zh-CN" altLang="zh-CN" kern="100" dirty="0" smtClean="0">
                <a:solidFill>
                  <a:prstClr val="black"/>
                </a:solidFill>
                <a:latin typeface="Times New Roman"/>
              </a:rPr>
              <a:t>额定电流</a:t>
            </a:r>
            <a:r>
              <a:rPr lang="en-US" altLang="zh-CN" kern="100" dirty="0">
                <a:solidFill>
                  <a:prstClr val="black"/>
                </a:solidFill>
                <a:latin typeface="Times New Roman"/>
              </a:rPr>
              <a:t>I</a:t>
            </a:r>
            <a:r>
              <a:rPr lang="en-US" altLang="zh-CN" kern="100" baseline="-25000" dirty="0">
                <a:solidFill>
                  <a:prstClr val="black"/>
                </a:solidFill>
                <a:latin typeface="宋体"/>
              </a:rPr>
              <a:t>N</a:t>
            </a:r>
            <a:r>
              <a:rPr lang="en-US" altLang="zh-CN" kern="100" dirty="0">
                <a:solidFill>
                  <a:prstClr val="black"/>
                </a:solidFill>
                <a:latin typeface="Times New Roman"/>
              </a:rPr>
              <a:t>=</a:t>
            </a:r>
            <a:r>
              <a:rPr lang="en-US" altLang="zh-CN" kern="100" dirty="0">
                <a:solidFill>
                  <a:prstClr val="black"/>
                </a:solidFill>
                <a:latin typeface="宋体"/>
              </a:rPr>
              <a:t> P</a:t>
            </a:r>
            <a:r>
              <a:rPr lang="en-US" altLang="zh-CN" kern="100" baseline="-25000" dirty="0">
                <a:solidFill>
                  <a:prstClr val="black"/>
                </a:solidFill>
                <a:latin typeface="宋体"/>
              </a:rPr>
              <a:t>1</a:t>
            </a:r>
            <a:r>
              <a:rPr lang="en-US" altLang="zh-CN" kern="100" dirty="0">
                <a:solidFill>
                  <a:prstClr val="black"/>
                </a:solidFill>
                <a:latin typeface="宋体"/>
              </a:rPr>
              <a:t>/U</a:t>
            </a:r>
            <a:r>
              <a:rPr lang="en-US" altLang="zh-CN" kern="100" baseline="-25000" dirty="0">
                <a:solidFill>
                  <a:prstClr val="black"/>
                </a:solidFill>
                <a:latin typeface="宋体"/>
              </a:rPr>
              <a:t>N</a:t>
            </a:r>
            <a:r>
              <a:rPr lang="en-US" altLang="zh-CN" kern="100" dirty="0">
                <a:solidFill>
                  <a:prstClr val="black"/>
                </a:solidFill>
                <a:latin typeface="宋体"/>
              </a:rPr>
              <a:t>=61111.11/220</a:t>
            </a:r>
            <a:r>
              <a:rPr lang="zh-CN" altLang="zh-CN" kern="100" dirty="0">
                <a:solidFill>
                  <a:prstClr val="black"/>
                </a:solidFill>
                <a:latin typeface="Times New Roman"/>
              </a:rPr>
              <a:t>≈</a:t>
            </a:r>
            <a:r>
              <a:rPr lang="en-US" altLang="zh-CN" kern="100" dirty="0">
                <a:solidFill>
                  <a:prstClr val="black"/>
                </a:solidFill>
                <a:latin typeface="Times New Roman"/>
              </a:rPr>
              <a:t>277.78A</a:t>
            </a:r>
            <a:endParaRPr lang="zh-CN" altLang="zh-CN" kern="100" dirty="0">
              <a:solidFill>
                <a:prstClr val="black"/>
              </a:solidFill>
              <a:latin typeface="Times New Roman"/>
            </a:endParaRPr>
          </a:p>
        </p:txBody>
      </p:sp>
      <p:sp>
        <p:nvSpPr>
          <p:cNvPr id="2" name="矩形 1"/>
          <p:cNvSpPr/>
          <p:nvPr/>
        </p:nvSpPr>
        <p:spPr>
          <a:xfrm>
            <a:off x="1187624" y="2924944"/>
            <a:ext cx="2491388" cy="369332"/>
          </a:xfrm>
          <a:prstGeom prst="rect">
            <a:avLst/>
          </a:prstGeom>
        </p:spPr>
        <p:txBody>
          <a:bodyPr wrap="none">
            <a:spAutoFit/>
          </a:bodyPr>
          <a:lstStyle/>
          <a:p>
            <a:pPr indent="304800">
              <a:spcBef>
                <a:spcPts val="780"/>
              </a:spcBef>
              <a:spcAft>
                <a:spcPts val="780"/>
              </a:spcAft>
            </a:pPr>
            <a:r>
              <a:rPr lang="zh-CN" altLang="zh-CN" kern="100" dirty="0">
                <a:solidFill>
                  <a:prstClr val="black"/>
                </a:solidFill>
                <a:latin typeface="Times New Roman"/>
              </a:rPr>
              <a:t>解：</a:t>
            </a:r>
            <a:r>
              <a:rPr lang="en-US" altLang="zh-CN" kern="100" dirty="0">
                <a:solidFill>
                  <a:prstClr val="black"/>
                </a:solidFill>
                <a:latin typeface="Times New Roman"/>
              </a:rPr>
              <a:t>1)</a:t>
            </a:r>
            <a:r>
              <a:rPr lang="zh-CN" altLang="zh-CN" kern="100" dirty="0">
                <a:solidFill>
                  <a:prstClr val="black"/>
                </a:solidFill>
                <a:latin typeface="Times New Roman"/>
              </a:rPr>
              <a:t>由</a:t>
            </a:r>
            <a:r>
              <a:rPr lang="en-US" altLang="zh-CN" kern="100" dirty="0">
                <a:solidFill>
                  <a:prstClr val="black"/>
                </a:solidFill>
                <a:latin typeface="Times New Roman"/>
              </a:rPr>
              <a:t>P</a:t>
            </a:r>
            <a:r>
              <a:rPr lang="en-US" altLang="zh-CN" kern="100" baseline="-25000" dirty="0">
                <a:solidFill>
                  <a:prstClr val="black"/>
                </a:solidFill>
                <a:latin typeface="Times New Roman"/>
              </a:rPr>
              <a:t>N</a:t>
            </a:r>
            <a:r>
              <a:rPr lang="en-US" altLang="zh-CN" kern="100" dirty="0">
                <a:solidFill>
                  <a:prstClr val="black"/>
                </a:solidFill>
                <a:latin typeface="Times New Roman"/>
              </a:rPr>
              <a:t>=T</a:t>
            </a:r>
            <a:r>
              <a:rPr lang="en-US" altLang="zh-CN" kern="100" baseline="-25000" dirty="0">
                <a:solidFill>
                  <a:prstClr val="black"/>
                </a:solidFill>
                <a:latin typeface="Times New Roman"/>
              </a:rPr>
              <a:t>N</a:t>
            </a:r>
            <a:r>
              <a:rPr lang="zh-CN" altLang="zh-CN" kern="100" dirty="0">
                <a:solidFill>
                  <a:prstClr val="black"/>
                </a:solidFill>
                <a:latin typeface="Times New Roman"/>
              </a:rPr>
              <a:t>×ω</a:t>
            </a:r>
            <a:r>
              <a:rPr lang="en-US" altLang="zh-CN" kern="100" baseline="-25000" dirty="0">
                <a:solidFill>
                  <a:prstClr val="black"/>
                </a:solidFill>
                <a:latin typeface="Times New Roman"/>
              </a:rPr>
              <a:t>N</a:t>
            </a:r>
            <a:endParaRPr lang="zh-CN" altLang="zh-CN" kern="100" dirty="0">
              <a:solidFill>
                <a:prstClr val="black"/>
              </a:solidFill>
              <a:latin typeface="Times New Roman"/>
            </a:endParaRPr>
          </a:p>
        </p:txBody>
      </p:sp>
      <p:sp>
        <p:nvSpPr>
          <p:cNvPr id="3" name="矩形 2"/>
          <p:cNvSpPr/>
          <p:nvPr/>
        </p:nvSpPr>
        <p:spPr>
          <a:xfrm>
            <a:off x="1547664" y="3429000"/>
            <a:ext cx="5832648" cy="369332"/>
          </a:xfrm>
          <a:prstGeom prst="rect">
            <a:avLst/>
          </a:prstGeom>
        </p:spPr>
        <p:txBody>
          <a:bodyPr wrap="square">
            <a:spAutoFit/>
          </a:bodyPr>
          <a:lstStyle/>
          <a:p>
            <a:pPr indent="304800">
              <a:spcBef>
                <a:spcPts val="780"/>
              </a:spcBef>
              <a:spcAft>
                <a:spcPts val="780"/>
              </a:spcAft>
            </a:pPr>
            <a:r>
              <a:rPr lang="zh-CN" altLang="zh-CN" kern="100" dirty="0">
                <a:solidFill>
                  <a:prstClr val="black"/>
                </a:solidFill>
                <a:latin typeface="Times New Roman"/>
              </a:rPr>
              <a:t>额定转矩</a:t>
            </a:r>
            <a:r>
              <a:rPr lang="en-US" altLang="zh-CN" kern="100" dirty="0">
                <a:solidFill>
                  <a:prstClr val="black"/>
                </a:solidFill>
                <a:latin typeface="Times New Roman"/>
              </a:rPr>
              <a:t>T</a:t>
            </a:r>
            <a:r>
              <a:rPr lang="en-US" altLang="zh-CN" kern="100" baseline="-25000" dirty="0">
                <a:solidFill>
                  <a:prstClr val="black"/>
                </a:solidFill>
                <a:latin typeface="Times New Roman"/>
              </a:rPr>
              <a:t>N</a:t>
            </a:r>
            <a:r>
              <a:rPr lang="en-US" altLang="zh-CN" kern="100" dirty="0">
                <a:solidFill>
                  <a:prstClr val="black"/>
                </a:solidFill>
                <a:latin typeface="Times New Roman"/>
              </a:rPr>
              <a:t> =P</a:t>
            </a:r>
            <a:r>
              <a:rPr lang="en-US" altLang="zh-CN" kern="100" baseline="-25000" dirty="0">
                <a:solidFill>
                  <a:prstClr val="black"/>
                </a:solidFill>
                <a:latin typeface="Times New Roman"/>
              </a:rPr>
              <a:t>N</a:t>
            </a:r>
            <a:r>
              <a:rPr lang="en-US" altLang="zh-CN" kern="100" dirty="0">
                <a:solidFill>
                  <a:prstClr val="black"/>
                </a:solidFill>
                <a:latin typeface="Times New Roman"/>
              </a:rPr>
              <a:t>/</a:t>
            </a:r>
            <a:r>
              <a:rPr lang="zh-CN" altLang="zh-CN" kern="100" dirty="0">
                <a:solidFill>
                  <a:prstClr val="black"/>
                </a:solidFill>
                <a:latin typeface="Times New Roman"/>
              </a:rPr>
              <a:t>ω</a:t>
            </a:r>
            <a:r>
              <a:rPr lang="en-US" altLang="zh-CN" kern="100" baseline="-25000" dirty="0">
                <a:solidFill>
                  <a:prstClr val="black"/>
                </a:solidFill>
                <a:latin typeface="Times New Roman"/>
              </a:rPr>
              <a:t>N</a:t>
            </a:r>
            <a:r>
              <a:rPr lang="en-US" altLang="zh-CN" kern="100" dirty="0">
                <a:solidFill>
                  <a:prstClr val="black"/>
                </a:solidFill>
                <a:latin typeface="Times New Roman"/>
              </a:rPr>
              <a:t>=55000/(</a:t>
            </a:r>
            <a:r>
              <a:rPr lang="en-US" altLang="zh-CN" kern="100" dirty="0" err="1">
                <a:solidFill>
                  <a:prstClr val="black"/>
                </a:solidFill>
                <a:latin typeface="Times New Roman"/>
              </a:rPr>
              <a:t>n</a:t>
            </a:r>
            <a:r>
              <a:rPr lang="en-US" altLang="zh-CN" kern="100" baseline="-25000" dirty="0" err="1">
                <a:solidFill>
                  <a:prstClr val="black"/>
                </a:solidFill>
                <a:latin typeface="Times New Roman"/>
              </a:rPr>
              <a:t>N</a:t>
            </a:r>
            <a:r>
              <a:rPr lang="zh-CN" altLang="zh-CN" kern="100" dirty="0">
                <a:solidFill>
                  <a:prstClr val="black"/>
                </a:solidFill>
                <a:latin typeface="Times New Roman"/>
              </a:rPr>
              <a:t>×</a:t>
            </a:r>
            <a:r>
              <a:rPr lang="en-US" altLang="zh-CN" kern="100" dirty="0">
                <a:solidFill>
                  <a:prstClr val="black"/>
                </a:solidFill>
                <a:latin typeface="Times New Roman"/>
              </a:rPr>
              <a:t>2</a:t>
            </a:r>
            <a:r>
              <a:rPr lang="zh-CN" altLang="zh-CN" kern="100" dirty="0">
                <a:solidFill>
                  <a:prstClr val="black"/>
                </a:solidFill>
                <a:latin typeface="Times New Roman"/>
              </a:rPr>
              <a:t>π</a:t>
            </a:r>
            <a:r>
              <a:rPr lang="en-US" altLang="zh-CN" kern="100" dirty="0">
                <a:solidFill>
                  <a:prstClr val="black"/>
                </a:solidFill>
                <a:latin typeface="Times New Roman"/>
              </a:rPr>
              <a:t>/60)=350.14(N</a:t>
            </a:r>
            <a:r>
              <a:rPr lang="zh-CN" altLang="zh-CN" kern="100" dirty="0">
                <a:solidFill>
                  <a:prstClr val="black"/>
                </a:solidFill>
                <a:latin typeface="Times New Roman"/>
              </a:rPr>
              <a:t>·</a:t>
            </a:r>
            <a:r>
              <a:rPr lang="en-US" altLang="zh-CN" kern="100" dirty="0">
                <a:solidFill>
                  <a:prstClr val="black"/>
                </a:solidFill>
                <a:latin typeface="Times New Roman"/>
              </a:rPr>
              <a:t>m)</a:t>
            </a:r>
            <a:endParaRPr lang="zh-CN" altLang="zh-CN" kern="100" dirty="0">
              <a:solidFill>
                <a:prstClr val="black"/>
              </a:solidFill>
              <a:latin typeface="Times New Roman"/>
            </a:endParaRPr>
          </a:p>
        </p:txBody>
      </p:sp>
      <p:sp>
        <p:nvSpPr>
          <p:cNvPr id="5" name="矩形 4"/>
          <p:cNvSpPr/>
          <p:nvPr/>
        </p:nvSpPr>
        <p:spPr>
          <a:xfrm>
            <a:off x="1547664" y="4005064"/>
            <a:ext cx="5832648" cy="369332"/>
          </a:xfrm>
          <a:prstGeom prst="rect">
            <a:avLst/>
          </a:prstGeom>
        </p:spPr>
        <p:txBody>
          <a:bodyPr wrap="square">
            <a:spAutoFit/>
          </a:bodyPr>
          <a:lstStyle/>
          <a:p>
            <a:pPr indent="304800">
              <a:spcBef>
                <a:spcPts val="780"/>
              </a:spcBef>
              <a:spcAft>
                <a:spcPts val="780"/>
              </a:spcAft>
            </a:pPr>
            <a:r>
              <a:rPr lang="zh-CN" altLang="zh-CN" kern="100" dirty="0">
                <a:solidFill>
                  <a:prstClr val="black"/>
                </a:solidFill>
                <a:latin typeface="Times New Roman"/>
              </a:rPr>
              <a:t>输入功率</a:t>
            </a:r>
            <a:r>
              <a:rPr lang="en-US" altLang="zh-CN" kern="100" dirty="0">
                <a:solidFill>
                  <a:prstClr val="black"/>
                </a:solidFill>
                <a:latin typeface="Times New Roman"/>
              </a:rPr>
              <a:t>P</a:t>
            </a:r>
            <a:r>
              <a:rPr lang="en-US" altLang="zh-CN" kern="100" baseline="-25000" dirty="0">
                <a:solidFill>
                  <a:prstClr val="black"/>
                </a:solidFill>
                <a:latin typeface="Times New Roman"/>
              </a:rPr>
              <a:t>1</a:t>
            </a:r>
            <a:r>
              <a:rPr lang="en-US" altLang="zh-CN" kern="100" dirty="0">
                <a:solidFill>
                  <a:prstClr val="black"/>
                </a:solidFill>
                <a:latin typeface="Times New Roman"/>
              </a:rPr>
              <a:t>=</a:t>
            </a:r>
            <a:r>
              <a:rPr lang="en-US" altLang="zh-CN" kern="100" dirty="0">
                <a:solidFill>
                  <a:prstClr val="black"/>
                </a:solidFill>
                <a:latin typeface="宋体"/>
              </a:rPr>
              <a:t> P</a:t>
            </a:r>
            <a:r>
              <a:rPr lang="en-US" altLang="zh-CN" kern="100" baseline="-25000" dirty="0">
                <a:solidFill>
                  <a:prstClr val="black"/>
                </a:solidFill>
                <a:latin typeface="宋体"/>
              </a:rPr>
              <a:t>N</a:t>
            </a:r>
            <a:r>
              <a:rPr lang="en-US" altLang="zh-CN" kern="100" dirty="0">
                <a:solidFill>
                  <a:prstClr val="black"/>
                </a:solidFill>
                <a:latin typeface="宋体"/>
              </a:rPr>
              <a:t>/</a:t>
            </a:r>
            <a:r>
              <a:rPr lang="zh-CN" altLang="zh-CN" kern="100" dirty="0">
                <a:solidFill>
                  <a:prstClr val="black"/>
                </a:solidFill>
                <a:latin typeface="Times New Roman"/>
              </a:rPr>
              <a:t>η</a:t>
            </a:r>
            <a:r>
              <a:rPr lang="en-US" altLang="zh-CN" kern="100" baseline="-25000" dirty="0">
                <a:solidFill>
                  <a:prstClr val="black"/>
                </a:solidFill>
                <a:latin typeface="Times New Roman"/>
              </a:rPr>
              <a:t>N</a:t>
            </a:r>
            <a:r>
              <a:rPr lang="en-US" altLang="zh-CN" kern="100" dirty="0">
                <a:solidFill>
                  <a:prstClr val="black"/>
                </a:solidFill>
                <a:latin typeface="Times New Roman"/>
              </a:rPr>
              <a:t>=55000/</a:t>
            </a:r>
            <a:r>
              <a:rPr lang="en-US" altLang="zh-CN" kern="100" dirty="0" err="1">
                <a:solidFill>
                  <a:prstClr val="black"/>
                </a:solidFill>
                <a:latin typeface="Times New Roman"/>
              </a:rPr>
              <a:t>n</a:t>
            </a:r>
            <a:r>
              <a:rPr lang="en-US" altLang="zh-CN" kern="100" baseline="-25000" dirty="0" err="1">
                <a:solidFill>
                  <a:prstClr val="black"/>
                </a:solidFill>
                <a:latin typeface="Times New Roman"/>
              </a:rPr>
              <a:t>N</a:t>
            </a:r>
            <a:r>
              <a:rPr lang="en-US" altLang="zh-CN" kern="100" dirty="0">
                <a:solidFill>
                  <a:prstClr val="black"/>
                </a:solidFill>
                <a:latin typeface="宋体"/>
              </a:rPr>
              <a:t>=61111.11</a:t>
            </a:r>
            <a:r>
              <a:rPr lang="zh-CN" altLang="zh-CN" kern="100" dirty="0">
                <a:solidFill>
                  <a:prstClr val="black"/>
                </a:solidFill>
                <a:latin typeface="Times New Roman"/>
              </a:rPr>
              <a:t>≈</a:t>
            </a:r>
            <a:r>
              <a:rPr lang="en-US" altLang="zh-CN" kern="100" dirty="0">
                <a:solidFill>
                  <a:prstClr val="black"/>
                </a:solidFill>
                <a:latin typeface="Times New Roman"/>
              </a:rPr>
              <a:t>61.11 kW</a:t>
            </a:r>
            <a:endParaRPr lang="zh-CN" altLang="zh-CN" kern="100" dirty="0">
              <a:solidFill>
                <a:prstClr val="black"/>
              </a:solidFill>
              <a:latin typeface="Times New Roman"/>
            </a:endParaRPr>
          </a:p>
        </p:txBody>
      </p:sp>
    </p:spTree>
    <p:extLst>
      <p:ext uri="{BB962C8B-B14F-4D97-AF65-F5344CB8AC3E}">
        <p14:creationId xmlns:p14="http://schemas.microsoft.com/office/powerpoint/2010/main" val="15990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7513" y="4837802"/>
            <a:ext cx="3330471" cy="369332"/>
          </a:xfrm>
          <a:prstGeom prst="rect">
            <a:avLst/>
          </a:prstGeom>
        </p:spPr>
        <p:txBody>
          <a:bodyPr wrap="square">
            <a:spAutoFit/>
          </a:bodyPr>
          <a:lstStyle/>
          <a:p>
            <a:pPr indent="304800">
              <a:spcBef>
                <a:spcPts val="780"/>
              </a:spcBef>
              <a:spcAft>
                <a:spcPts val="780"/>
              </a:spcAft>
            </a:pPr>
            <a:r>
              <a:rPr lang="en-US" altLang="zh-CN" kern="100" dirty="0" err="1" smtClean="0">
                <a:solidFill>
                  <a:prstClr val="black"/>
                </a:solidFill>
                <a:latin typeface="Times New Roman"/>
              </a:rPr>
              <a:t>R</a:t>
            </a:r>
            <a:r>
              <a:rPr lang="en-US" altLang="zh-CN" kern="100" baseline="-25000" dirty="0" err="1" smtClean="0">
                <a:solidFill>
                  <a:prstClr val="black"/>
                </a:solidFill>
                <a:latin typeface="Times New Roman"/>
              </a:rPr>
              <a:t>s</a:t>
            </a:r>
            <a:r>
              <a:rPr lang="en-US" altLang="zh-CN" kern="100" dirty="0" smtClean="0">
                <a:solidFill>
                  <a:prstClr val="black"/>
                </a:solidFill>
                <a:latin typeface="Times New Roman"/>
              </a:rPr>
              <a:t>=</a:t>
            </a:r>
            <a:r>
              <a:rPr lang="en-US" altLang="zh-CN" kern="100" dirty="0" err="1" smtClean="0">
                <a:solidFill>
                  <a:prstClr val="black"/>
                </a:solidFill>
                <a:latin typeface="Times New Roman"/>
              </a:rPr>
              <a:t>E</a:t>
            </a:r>
            <a:r>
              <a:rPr lang="en-US" altLang="zh-CN" kern="100" baseline="-25000" dirty="0" err="1" smtClean="0">
                <a:solidFill>
                  <a:prstClr val="black"/>
                </a:solidFill>
                <a:latin typeface="Times New Roman"/>
              </a:rPr>
              <a:t>a</a:t>
            </a:r>
            <a:r>
              <a:rPr lang="en-US" altLang="zh-CN" kern="100" dirty="0">
                <a:solidFill>
                  <a:prstClr val="black"/>
                </a:solidFill>
                <a:latin typeface="Times New Roman"/>
              </a:rPr>
              <a:t>/ (</a:t>
            </a:r>
            <a:r>
              <a:rPr lang="en-US" altLang="zh-CN" kern="100" dirty="0" smtClean="0">
                <a:solidFill>
                  <a:prstClr val="black"/>
                </a:solidFill>
                <a:latin typeface="Times New Roman"/>
              </a:rPr>
              <a:t>2.5I</a:t>
            </a:r>
            <a:r>
              <a:rPr lang="en-US" altLang="zh-CN" kern="100" baseline="-25000" dirty="0" smtClean="0">
                <a:solidFill>
                  <a:prstClr val="black"/>
                </a:solidFill>
                <a:latin typeface="Times New Roman"/>
              </a:rPr>
              <a:t>N</a:t>
            </a:r>
            <a:r>
              <a:rPr lang="en-US" altLang="zh-CN" kern="100" dirty="0" smtClean="0">
                <a:solidFill>
                  <a:prstClr val="black"/>
                </a:solidFill>
                <a:latin typeface="Times New Roman"/>
              </a:rPr>
              <a:t>)- R</a:t>
            </a:r>
            <a:r>
              <a:rPr lang="en-US" altLang="zh-CN" kern="100" baseline="-25000" dirty="0" smtClean="0">
                <a:solidFill>
                  <a:prstClr val="black"/>
                </a:solidFill>
                <a:latin typeface="Times New Roman"/>
              </a:rPr>
              <a:t>a</a:t>
            </a:r>
            <a:r>
              <a:rPr lang="en-US" altLang="zh-CN" kern="100" dirty="0" smtClean="0">
                <a:solidFill>
                  <a:prstClr val="black"/>
                </a:solidFill>
                <a:latin typeface="Times New Roman"/>
              </a:rPr>
              <a:t>=0.206</a:t>
            </a:r>
            <a:r>
              <a:rPr lang="en-US" altLang="zh-CN" kern="100" dirty="0" smtClean="0">
                <a:solidFill>
                  <a:prstClr val="black"/>
                </a:solidFill>
                <a:latin typeface="宋体"/>
              </a:rPr>
              <a:t>(</a:t>
            </a:r>
            <a:r>
              <a:rPr lang="zh-CN" altLang="zh-CN" kern="100" dirty="0">
                <a:solidFill>
                  <a:prstClr val="black"/>
                </a:solidFill>
                <a:latin typeface="Times New Roman"/>
              </a:rPr>
              <a:t>Ω</a:t>
            </a:r>
            <a:r>
              <a:rPr lang="en-US" altLang="zh-CN" kern="100" dirty="0">
                <a:solidFill>
                  <a:prstClr val="black"/>
                </a:solidFill>
                <a:latin typeface="Times New Roman"/>
              </a:rPr>
              <a:t>)</a:t>
            </a:r>
            <a:endParaRPr lang="zh-CN" altLang="zh-CN" kern="100" dirty="0">
              <a:solidFill>
                <a:prstClr val="black"/>
              </a:solidFill>
              <a:latin typeface="Times New Roman"/>
            </a:endParaRPr>
          </a:p>
        </p:txBody>
      </p:sp>
      <p:sp>
        <p:nvSpPr>
          <p:cNvPr id="2" name="矩形 1"/>
          <p:cNvSpPr/>
          <p:nvPr/>
        </p:nvSpPr>
        <p:spPr>
          <a:xfrm>
            <a:off x="683568" y="332656"/>
            <a:ext cx="7488832" cy="923330"/>
          </a:xfrm>
          <a:prstGeom prst="rect">
            <a:avLst/>
          </a:prstGeom>
        </p:spPr>
        <p:txBody>
          <a:bodyPr wrap="square">
            <a:spAutoFit/>
          </a:bodyPr>
          <a:lstStyle/>
          <a:p>
            <a:pPr indent="304800">
              <a:spcBef>
                <a:spcPts val="780"/>
              </a:spcBef>
              <a:spcAft>
                <a:spcPts val="780"/>
              </a:spcAft>
            </a:pPr>
            <a:r>
              <a:rPr lang="en-US" altLang="zh-CN" kern="100" dirty="0">
                <a:solidFill>
                  <a:prstClr val="black"/>
                </a:solidFill>
                <a:latin typeface="宋体"/>
              </a:rPr>
              <a:t>2)</a:t>
            </a:r>
            <a:r>
              <a:rPr lang="zh-CN" altLang="zh-CN" kern="100" dirty="0">
                <a:solidFill>
                  <a:prstClr val="black"/>
                </a:solidFill>
                <a:latin typeface="Times New Roman"/>
              </a:rPr>
              <a:t>计算制动最大电流</a:t>
            </a:r>
            <a:r>
              <a:rPr lang="en-US" altLang="zh-CN" kern="100" dirty="0">
                <a:solidFill>
                  <a:prstClr val="black"/>
                </a:solidFill>
                <a:latin typeface="Times New Roman"/>
              </a:rPr>
              <a:t>I</a:t>
            </a:r>
            <a:r>
              <a:rPr lang="en-US" altLang="zh-CN" kern="100" baseline="-25000" dirty="0">
                <a:solidFill>
                  <a:prstClr val="black"/>
                </a:solidFill>
                <a:latin typeface="Times New Roman"/>
              </a:rPr>
              <a:t>zd1</a:t>
            </a:r>
            <a:r>
              <a:rPr lang="zh-CN" altLang="zh-CN" kern="100" dirty="0">
                <a:solidFill>
                  <a:prstClr val="black"/>
                </a:solidFill>
                <a:latin typeface="Times New Roman"/>
              </a:rPr>
              <a:t>，根据</a:t>
            </a:r>
            <a:r>
              <a:rPr lang="en-US" altLang="zh-CN" kern="100" dirty="0" err="1">
                <a:solidFill>
                  <a:prstClr val="black"/>
                </a:solidFill>
                <a:latin typeface="Times New Roman"/>
              </a:rPr>
              <a:t>U</a:t>
            </a:r>
            <a:r>
              <a:rPr lang="en-US" altLang="zh-CN" kern="100" baseline="-25000" dirty="0" err="1">
                <a:solidFill>
                  <a:prstClr val="black"/>
                </a:solidFill>
                <a:latin typeface="Times New Roman"/>
              </a:rPr>
              <a:t>a</a:t>
            </a:r>
            <a:r>
              <a:rPr lang="en-US" altLang="zh-CN" kern="100" dirty="0">
                <a:solidFill>
                  <a:prstClr val="black"/>
                </a:solidFill>
                <a:latin typeface="Times New Roman"/>
              </a:rPr>
              <a:t>=</a:t>
            </a:r>
            <a:r>
              <a:rPr lang="en-US" altLang="zh-CN" kern="100" dirty="0" err="1">
                <a:solidFill>
                  <a:prstClr val="black"/>
                </a:solidFill>
                <a:latin typeface="Times New Roman"/>
              </a:rPr>
              <a:t>I</a:t>
            </a:r>
            <a:r>
              <a:rPr lang="en-US" altLang="zh-CN" kern="100" baseline="-25000" dirty="0" err="1">
                <a:solidFill>
                  <a:prstClr val="black"/>
                </a:solidFill>
                <a:latin typeface="Times New Roman"/>
              </a:rPr>
              <a:t>a</a:t>
            </a:r>
            <a:r>
              <a:rPr lang="en-US" altLang="zh-CN" kern="100" dirty="0" err="1">
                <a:solidFill>
                  <a:prstClr val="black"/>
                </a:solidFill>
                <a:latin typeface="Times New Roman"/>
              </a:rPr>
              <a:t>R</a:t>
            </a:r>
            <a:r>
              <a:rPr lang="en-US" altLang="zh-CN" kern="100" baseline="-25000" dirty="0" err="1">
                <a:solidFill>
                  <a:prstClr val="black"/>
                </a:solidFill>
                <a:latin typeface="Times New Roman"/>
              </a:rPr>
              <a:t>a</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zh-CN" altLang="zh-CN" kern="100" dirty="0">
                <a:solidFill>
                  <a:prstClr val="black"/>
                </a:solidFill>
                <a:latin typeface="Times New Roman"/>
              </a:rPr>
              <a:t>，</a:t>
            </a:r>
            <a:r>
              <a:rPr lang="en-US" altLang="zh-CN" kern="100" dirty="0" err="1">
                <a:solidFill>
                  <a:prstClr val="black"/>
                </a:solidFill>
                <a:latin typeface="Times New Roman"/>
              </a:rPr>
              <a:t>I</a:t>
            </a:r>
            <a:r>
              <a:rPr lang="en-US" altLang="zh-CN" kern="100" baseline="-25000" dirty="0" err="1">
                <a:solidFill>
                  <a:prstClr val="black"/>
                </a:solidFill>
                <a:latin typeface="Times New Roman"/>
              </a:rPr>
              <a:t>zd</a:t>
            </a:r>
            <a:r>
              <a:rPr lang="zh-CN" altLang="zh-CN" kern="100" dirty="0">
                <a:solidFill>
                  <a:prstClr val="black"/>
                </a:solidFill>
                <a:latin typeface="Times New Roman"/>
              </a:rPr>
              <a:t>出现在额定转速对应反电势</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zh-CN" altLang="zh-CN" kern="100" dirty="0">
                <a:solidFill>
                  <a:prstClr val="black"/>
                </a:solidFill>
                <a:latin typeface="Times New Roman"/>
              </a:rPr>
              <a:t>时</a:t>
            </a:r>
            <a:r>
              <a:rPr lang="en-US" altLang="zh-CN" kern="100" dirty="0" err="1">
                <a:solidFill>
                  <a:prstClr val="black"/>
                </a:solidFill>
                <a:latin typeface="Times New Roman"/>
              </a:rPr>
              <a:t>U</a:t>
            </a:r>
            <a:r>
              <a:rPr lang="en-US" altLang="zh-CN" kern="100" baseline="-25000" dirty="0" err="1">
                <a:solidFill>
                  <a:prstClr val="black"/>
                </a:solidFill>
                <a:latin typeface="Times New Roman"/>
              </a:rPr>
              <a:t>a</a:t>
            </a:r>
            <a:r>
              <a:rPr lang="en-US" altLang="zh-CN" kern="100" dirty="0">
                <a:solidFill>
                  <a:prstClr val="black"/>
                </a:solidFill>
                <a:latin typeface="Times New Roman"/>
              </a:rPr>
              <a:t>=0</a:t>
            </a:r>
            <a:r>
              <a:rPr lang="zh-CN" altLang="zh-CN" kern="100" dirty="0">
                <a:solidFill>
                  <a:prstClr val="black"/>
                </a:solidFill>
                <a:latin typeface="Times New Roman"/>
              </a:rPr>
              <a:t>时，所以需求</a:t>
            </a:r>
            <a:r>
              <a:rPr lang="en-US" altLang="zh-CN" kern="100" dirty="0">
                <a:solidFill>
                  <a:prstClr val="black"/>
                </a:solidFill>
                <a:latin typeface="Times New Roman"/>
              </a:rPr>
              <a:t>R</a:t>
            </a:r>
            <a:r>
              <a:rPr lang="en-US" altLang="zh-CN" kern="100" baseline="-25000" dirty="0">
                <a:solidFill>
                  <a:prstClr val="black"/>
                </a:solidFill>
                <a:latin typeface="Times New Roman"/>
              </a:rPr>
              <a:t>a</a:t>
            </a:r>
            <a:r>
              <a:rPr lang="zh-CN" altLang="zh-CN" kern="100" dirty="0">
                <a:solidFill>
                  <a:prstClr val="black"/>
                </a:solidFill>
                <a:latin typeface="Times New Roman"/>
              </a:rPr>
              <a:t>的值。由额定值的转矩和电流可以求得力矩系数为：</a:t>
            </a:r>
          </a:p>
        </p:txBody>
      </p:sp>
      <p:sp>
        <p:nvSpPr>
          <p:cNvPr id="3" name="矩形 2"/>
          <p:cNvSpPr/>
          <p:nvPr/>
        </p:nvSpPr>
        <p:spPr>
          <a:xfrm>
            <a:off x="971600" y="1340768"/>
            <a:ext cx="2826415" cy="369332"/>
          </a:xfrm>
          <a:prstGeom prst="rect">
            <a:avLst/>
          </a:prstGeom>
        </p:spPr>
        <p:txBody>
          <a:bodyPr wrap="none">
            <a:spAutoFit/>
          </a:bodyPr>
          <a:lstStyle/>
          <a:p>
            <a:pPr indent="304800">
              <a:spcBef>
                <a:spcPts val="780"/>
              </a:spcBef>
              <a:spcAft>
                <a:spcPts val="780"/>
              </a:spcAft>
            </a:pPr>
            <a:r>
              <a:rPr lang="en-US" altLang="zh-CN" kern="100" dirty="0" err="1">
                <a:solidFill>
                  <a:prstClr val="black"/>
                </a:solidFill>
                <a:latin typeface="宋体"/>
              </a:rPr>
              <a:t>K</a:t>
            </a:r>
            <a:r>
              <a:rPr lang="en-US" altLang="zh-CN" kern="100" baseline="-25000" dirty="0" err="1">
                <a:solidFill>
                  <a:prstClr val="black"/>
                </a:solidFill>
                <a:latin typeface="宋体"/>
              </a:rPr>
              <a:t>t</a:t>
            </a:r>
            <a:r>
              <a:rPr lang="en-US" altLang="zh-CN" kern="100" dirty="0">
                <a:solidFill>
                  <a:prstClr val="black"/>
                </a:solidFill>
                <a:latin typeface="Times New Roman"/>
              </a:rPr>
              <a:t> =</a:t>
            </a:r>
            <a:r>
              <a:rPr lang="en-US" altLang="zh-CN" kern="100" dirty="0">
                <a:solidFill>
                  <a:prstClr val="black"/>
                </a:solidFill>
                <a:latin typeface="宋体"/>
              </a:rPr>
              <a:t> T</a:t>
            </a:r>
            <a:r>
              <a:rPr lang="en-US" altLang="zh-CN" kern="100" baseline="-25000" dirty="0">
                <a:solidFill>
                  <a:prstClr val="black"/>
                </a:solidFill>
                <a:latin typeface="宋体"/>
              </a:rPr>
              <a:t>N</a:t>
            </a:r>
            <a:r>
              <a:rPr lang="en-US" altLang="zh-CN" kern="100" dirty="0">
                <a:solidFill>
                  <a:prstClr val="black"/>
                </a:solidFill>
                <a:latin typeface="宋体"/>
              </a:rPr>
              <a:t>/I</a:t>
            </a:r>
            <a:r>
              <a:rPr lang="en-US" altLang="zh-CN" kern="100" baseline="-25000" dirty="0">
                <a:solidFill>
                  <a:prstClr val="black"/>
                </a:solidFill>
                <a:latin typeface="宋体"/>
              </a:rPr>
              <a:t>N</a:t>
            </a:r>
            <a:r>
              <a:rPr lang="zh-CN" altLang="zh-CN" kern="100" dirty="0">
                <a:solidFill>
                  <a:prstClr val="black"/>
                </a:solidFill>
                <a:latin typeface="Times New Roman"/>
              </a:rPr>
              <a:t>≈</a:t>
            </a:r>
            <a:r>
              <a:rPr lang="en-US" altLang="zh-CN" kern="100" dirty="0">
                <a:solidFill>
                  <a:prstClr val="black"/>
                </a:solidFill>
                <a:latin typeface="Times New Roman"/>
              </a:rPr>
              <a:t>1.26(N</a:t>
            </a:r>
            <a:r>
              <a:rPr lang="zh-CN" altLang="zh-CN" kern="100" dirty="0">
                <a:solidFill>
                  <a:prstClr val="black"/>
                </a:solidFill>
                <a:latin typeface="Times New Roman"/>
              </a:rPr>
              <a:t>·</a:t>
            </a:r>
            <a:r>
              <a:rPr lang="en-US" altLang="zh-CN" kern="100" dirty="0">
                <a:solidFill>
                  <a:prstClr val="black"/>
                </a:solidFill>
                <a:latin typeface="Times New Roman"/>
              </a:rPr>
              <a:t>m/A)</a:t>
            </a:r>
            <a:endParaRPr lang="zh-CN" altLang="zh-CN" kern="100" dirty="0">
              <a:solidFill>
                <a:prstClr val="black"/>
              </a:solidFill>
              <a:latin typeface="Times New Roman"/>
            </a:endParaRPr>
          </a:p>
        </p:txBody>
      </p:sp>
      <p:sp>
        <p:nvSpPr>
          <p:cNvPr id="5" name="矩形 4"/>
          <p:cNvSpPr/>
          <p:nvPr/>
        </p:nvSpPr>
        <p:spPr>
          <a:xfrm>
            <a:off x="899592" y="1844824"/>
            <a:ext cx="3363421" cy="369332"/>
          </a:xfrm>
          <a:prstGeom prst="rect">
            <a:avLst/>
          </a:prstGeom>
        </p:spPr>
        <p:txBody>
          <a:bodyPr wrap="none">
            <a:spAutoFit/>
          </a:bodyPr>
          <a:lstStyle/>
          <a:p>
            <a:pPr indent="304800">
              <a:spcBef>
                <a:spcPts val="780"/>
              </a:spcBef>
              <a:spcAft>
                <a:spcPts val="780"/>
              </a:spcAft>
            </a:pPr>
            <a:r>
              <a:rPr lang="zh-CN" altLang="zh-CN" kern="100" dirty="0">
                <a:solidFill>
                  <a:prstClr val="black"/>
                </a:solidFill>
                <a:latin typeface="Times New Roman"/>
              </a:rPr>
              <a:t>由</a:t>
            </a:r>
            <a:r>
              <a:rPr lang="en-US" altLang="zh-CN" kern="100" dirty="0" err="1">
                <a:solidFill>
                  <a:prstClr val="black"/>
                </a:solidFill>
                <a:latin typeface="Times New Roman"/>
              </a:rPr>
              <a:t>K</a:t>
            </a:r>
            <a:r>
              <a:rPr lang="en-US" altLang="zh-CN" kern="100" baseline="-25000" dirty="0" err="1">
                <a:solidFill>
                  <a:prstClr val="black"/>
                </a:solidFill>
                <a:latin typeface="Times New Roman"/>
              </a:rPr>
              <a:t>e</a:t>
            </a:r>
            <a:r>
              <a:rPr lang="en-US" altLang="zh-CN" kern="100" dirty="0">
                <a:solidFill>
                  <a:prstClr val="black"/>
                </a:solidFill>
                <a:latin typeface="Times New Roman"/>
              </a:rPr>
              <a:t>=</a:t>
            </a:r>
            <a:r>
              <a:rPr lang="en-US" altLang="zh-CN" kern="100" dirty="0" err="1">
                <a:solidFill>
                  <a:prstClr val="black"/>
                </a:solidFill>
                <a:latin typeface="Times New Roman"/>
              </a:rPr>
              <a:t>K</a:t>
            </a:r>
            <a:r>
              <a:rPr lang="en-US" altLang="zh-CN" kern="100" baseline="-25000" dirty="0" err="1">
                <a:solidFill>
                  <a:prstClr val="black"/>
                </a:solidFill>
                <a:latin typeface="Times New Roman"/>
              </a:rPr>
              <a:t>t</a:t>
            </a:r>
            <a:r>
              <a:rPr lang="zh-CN" altLang="zh-CN" kern="100" dirty="0">
                <a:solidFill>
                  <a:prstClr val="black"/>
                </a:solidFill>
                <a:latin typeface="Times New Roman"/>
              </a:rPr>
              <a:t>，有</a:t>
            </a:r>
            <a:r>
              <a:rPr lang="en-US" altLang="zh-CN" kern="100" dirty="0" err="1">
                <a:solidFill>
                  <a:prstClr val="black"/>
                </a:solidFill>
                <a:latin typeface="Times New Roman"/>
              </a:rPr>
              <a:t>K</a:t>
            </a:r>
            <a:r>
              <a:rPr lang="en-US" altLang="zh-CN" kern="100" baseline="-25000" dirty="0" err="1">
                <a:solidFill>
                  <a:prstClr val="black"/>
                </a:solidFill>
                <a:latin typeface="Times New Roman"/>
              </a:rPr>
              <a:t>e</a:t>
            </a:r>
            <a:r>
              <a:rPr lang="en-US" altLang="zh-CN" kern="100" dirty="0">
                <a:solidFill>
                  <a:prstClr val="black"/>
                </a:solidFill>
                <a:latin typeface="Times New Roman"/>
              </a:rPr>
              <a:t>=1.26(V/rad/s)</a:t>
            </a:r>
            <a:endParaRPr lang="zh-CN" altLang="zh-CN" kern="100" dirty="0">
              <a:solidFill>
                <a:prstClr val="black"/>
              </a:solidFill>
              <a:latin typeface="Times New Roman"/>
            </a:endParaRPr>
          </a:p>
        </p:txBody>
      </p:sp>
      <p:sp>
        <p:nvSpPr>
          <p:cNvPr id="6" name="矩形 5"/>
          <p:cNvSpPr/>
          <p:nvPr/>
        </p:nvSpPr>
        <p:spPr>
          <a:xfrm>
            <a:off x="899592" y="2325658"/>
            <a:ext cx="4320413" cy="369332"/>
          </a:xfrm>
          <a:prstGeom prst="rect">
            <a:avLst/>
          </a:prstGeom>
        </p:spPr>
        <p:txBody>
          <a:bodyPr wrap="none">
            <a:spAutoFit/>
          </a:bodyPr>
          <a:lstStyle/>
          <a:p>
            <a:pPr indent="304800">
              <a:spcBef>
                <a:spcPts val="780"/>
              </a:spcBef>
              <a:spcAft>
                <a:spcPts val="780"/>
              </a:spcAft>
            </a:pPr>
            <a:r>
              <a:rPr lang="en-US" altLang="zh-CN" kern="100" dirty="0" err="1">
                <a:solidFill>
                  <a:prstClr val="black"/>
                </a:solidFill>
                <a:latin typeface="宋体"/>
              </a:rPr>
              <a:t>E</a:t>
            </a:r>
            <a:r>
              <a:rPr lang="en-US" altLang="zh-CN" kern="100" baseline="-25000" dirty="0" err="1">
                <a:solidFill>
                  <a:prstClr val="black"/>
                </a:solidFill>
                <a:latin typeface="宋体"/>
              </a:rPr>
              <a:t>a</a:t>
            </a:r>
            <a:r>
              <a:rPr lang="en-US" altLang="zh-CN" kern="100" dirty="0">
                <a:solidFill>
                  <a:prstClr val="black"/>
                </a:solidFill>
                <a:latin typeface="宋体"/>
              </a:rPr>
              <a:t>=</a:t>
            </a:r>
            <a:r>
              <a:rPr lang="en-US" altLang="zh-CN" kern="100" dirty="0" err="1">
                <a:solidFill>
                  <a:prstClr val="black"/>
                </a:solidFill>
                <a:latin typeface="宋体"/>
              </a:rPr>
              <a:t>K</a:t>
            </a:r>
            <a:r>
              <a:rPr lang="en-US" altLang="zh-CN" kern="100" baseline="-25000" dirty="0" err="1">
                <a:solidFill>
                  <a:prstClr val="black"/>
                </a:solidFill>
                <a:latin typeface="宋体"/>
              </a:rPr>
              <a:t>e</a:t>
            </a:r>
            <a:r>
              <a:rPr lang="zh-CN" altLang="zh-CN" kern="100" dirty="0">
                <a:solidFill>
                  <a:prstClr val="black"/>
                </a:solidFill>
                <a:latin typeface="Times New Roman"/>
              </a:rPr>
              <a:t>×ω</a:t>
            </a:r>
            <a:r>
              <a:rPr lang="en-US" altLang="zh-CN" kern="100" baseline="-25000" dirty="0">
                <a:solidFill>
                  <a:prstClr val="black"/>
                </a:solidFill>
                <a:latin typeface="Times New Roman"/>
              </a:rPr>
              <a:t>N</a:t>
            </a:r>
            <a:r>
              <a:rPr lang="en-US" altLang="zh-CN" kern="100" dirty="0">
                <a:solidFill>
                  <a:prstClr val="black"/>
                </a:solidFill>
                <a:latin typeface="Times New Roman"/>
              </a:rPr>
              <a:t>=1.26</a:t>
            </a:r>
            <a:r>
              <a:rPr lang="zh-CN" altLang="zh-CN" kern="100" dirty="0">
                <a:solidFill>
                  <a:prstClr val="black"/>
                </a:solidFill>
                <a:latin typeface="Times New Roman"/>
              </a:rPr>
              <a:t>×</a:t>
            </a:r>
            <a:r>
              <a:rPr lang="en-US" altLang="zh-CN" kern="100" dirty="0" err="1">
                <a:solidFill>
                  <a:prstClr val="black"/>
                </a:solidFill>
                <a:latin typeface="Times New Roman"/>
              </a:rPr>
              <a:t>n</a:t>
            </a:r>
            <a:r>
              <a:rPr lang="en-US" altLang="zh-CN" kern="100" baseline="-25000" dirty="0" err="1">
                <a:solidFill>
                  <a:prstClr val="black"/>
                </a:solidFill>
                <a:latin typeface="Times New Roman"/>
              </a:rPr>
              <a:t>N</a:t>
            </a:r>
            <a:r>
              <a:rPr lang="zh-CN" altLang="zh-CN" kern="100" dirty="0">
                <a:solidFill>
                  <a:prstClr val="black"/>
                </a:solidFill>
                <a:latin typeface="Times New Roman"/>
              </a:rPr>
              <a:t>×</a:t>
            </a:r>
            <a:r>
              <a:rPr lang="en-US" altLang="zh-CN" kern="100" dirty="0">
                <a:solidFill>
                  <a:prstClr val="black"/>
                </a:solidFill>
                <a:latin typeface="Times New Roman"/>
              </a:rPr>
              <a:t>2</a:t>
            </a:r>
            <a:r>
              <a:rPr lang="zh-CN" altLang="zh-CN" kern="100" dirty="0">
                <a:solidFill>
                  <a:prstClr val="black"/>
                </a:solidFill>
                <a:latin typeface="Times New Roman"/>
              </a:rPr>
              <a:t>π</a:t>
            </a:r>
            <a:r>
              <a:rPr lang="en-US" altLang="zh-CN" kern="100" dirty="0">
                <a:solidFill>
                  <a:prstClr val="black"/>
                </a:solidFill>
                <a:latin typeface="Times New Roman"/>
              </a:rPr>
              <a:t>/60=197.92(V)</a:t>
            </a:r>
            <a:endParaRPr lang="zh-CN" altLang="zh-CN" kern="100" dirty="0">
              <a:solidFill>
                <a:prstClr val="black"/>
              </a:solidFill>
              <a:latin typeface="Times New Roman"/>
            </a:endParaRPr>
          </a:p>
        </p:txBody>
      </p:sp>
      <p:sp>
        <p:nvSpPr>
          <p:cNvPr id="7" name="矩形 6"/>
          <p:cNvSpPr/>
          <p:nvPr/>
        </p:nvSpPr>
        <p:spPr>
          <a:xfrm>
            <a:off x="971600" y="2875002"/>
            <a:ext cx="2882520" cy="369332"/>
          </a:xfrm>
          <a:prstGeom prst="rect">
            <a:avLst/>
          </a:prstGeom>
        </p:spPr>
        <p:txBody>
          <a:bodyPr wrap="none">
            <a:spAutoFit/>
          </a:bodyPr>
          <a:lstStyle/>
          <a:p>
            <a:pPr indent="304800">
              <a:spcBef>
                <a:spcPts val="780"/>
              </a:spcBef>
              <a:spcAft>
                <a:spcPts val="780"/>
              </a:spcAft>
            </a:pPr>
            <a:r>
              <a:rPr lang="en-US" altLang="zh-CN" kern="100" dirty="0">
                <a:solidFill>
                  <a:prstClr val="black"/>
                </a:solidFill>
                <a:latin typeface="Times New Roman"/>
              </a:rPr>
              <a:t>R</a:t>
            </a:r>
            <a:r>
              <a:rPr lang="en-US" altLang="zh-CN" kern="100" baseline="-25000" dirty="0">
                <a:solidFill>
                  <a:prstClr val="black"/>
                </a:solidFill>
                <a:latin typeface="Times New Roman"/>
              </a:rPr>
              <a:t>a</a:t>
            </a:r>
            <a:r>
              <a:rPr lang="en-US" altLang="zh-CN" kern="100" dirty="0">
                <a:solidFill>
                  <a:prstClr val="black"/>
                </a:solidFill>
                <a:latin typeface="Times New Roman"/>
              </a:rPr>
              <a:t>=(U</a:t>
            </a:r>
            <a:r>
              <a:rPr lang="en-US" altLang="zh-CN" kern="100" baseline="-25000" dirty="0">
                <a:solidFill>
                  <a:prstClr val="black"/>
                </a:solidFill>
                <a:latin typeface="Times New Roman"/>
              </a:rPr>
              <a:t>N</a:t>
            </a:r>
            <a:r>
              <a:rPr lang="en-US" altLang="zh-CN" kern="100" dirty="0">
                <a:solidFill>
                  <a:prstClr val="black"/>
                </a:solidFill>
                <a:latin typeface="Times New Roman"/>
              </a:rPr>
              <a:t>-</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en-US" altLang="zh-CN" kern="100" dirty="0">
                <a:solidFill>
                  <a:prstClr val="black"/>
                </a:solidFill>
                <a:latin typeface="Times New Roman"/>
              </a:rPr>
              <a:t>)/ I</a:t>
            </a:r>
            <a:r>
              <a:rPr lang="en-US" altLang="zh-CN" kern="100" baseline="-25000" dirty="0">
                <a:solidFill>
                  <a:prstClr val="black"/>
                </a:solidFill>
                <a:latin typeface="Times New Roman"/>
              </a:rPr>
              <a:t>N</a:t>
            </a:r>
            <a:r>
              <a:rPr lang="zh-CN" altLang="zh-CN" kern="100" dirty="0">
                <a:solidFill>
                  <a:prstClr val="black"/>
                </a:solidFill>
                <a:latin typeface="Times New Roman"/>
              </a:rPr>
              <a:t>≈</a:t>
            </a:r>
            <a:r>
              <a:rPr lang="en-US" altLang="zh-CN" kern="100" dirty="0">
                <a:solidFill>
                  <a:prstClr val="black"/>
                </a:solidFill>
                <a:latin typeface="Times New Roman"/>
              </a:rPr>
              <a:t>0.079</a:t>
            </a:r>
            <a:r>
              <a:rPr lang="en-US" altLang="zh-CN" kern="100" dirty="0">
                <a:solidFill>
                  <a:prstClr val="black"/>
                </a:solidFill>
                <a:latin typeface="宋体"/>
              </a:rPr>
              <a:t>(</a:t>
            </a:r>
            <a:r>
              <a:rPr lang="zh-CN" altLang="zh-CN" kern="100" dirty="0">
                <a:solidFill>
                  <a:prstClr val="black"/>
                </a:solidFill>
                <a:latin typeface="Times New Roman"/>
              </a:rPr>
              <a:t>Ω</a:t>
            </a:r>
            <a:r>
              <a:rPr lang="en-US" altLang="zh-CN" kern="100" dirty="0">
                <a:solidFill>
                  <a:prstClr val="black"/>
                </a:solidFill>
                <a:latin typeface="Times New Roman"/>
              </a:rPr>
              <a:t>)</a:t>
            </a:r>
            <a:endParaRPr lang="zh-CN" altLang="zh-CN" kern="100" dirty="0">
              <a:solidFill>
                <a:prstClr val="black"/>
              </a:solidFill>
              <a:latin typeface="Times New Roman"/>
            </a:endParaRPr>
          </a:p>
        </p:txBody>
      </p:sp>
      <p:sp>
        <p:nvSpPr>
          <p:cNvPr id="8" name="矩形 7"/>
          <p:cNvSpPr/>
          <p:nvPr/>
        </p:nvSpPr>
        <p:spPr>
          <a:xfrm>
            <a:off x="971600" y="3344154"/>
            <a:ext cx="3312125" cy="369332"/>
          </a:xfrm>
          <a:prstGeom prst="rect">
            <a:avLst/>
          </a:prstGeom>
        </p:spPr>
        <p:txBody>
          <a:bodyPr wrap="none">
            <a:spAutoFit/>
          </a:bodyPr>
          <a:lstStyle/>
          <a:p>
            <a:pPr indent="304800">
              <a:spcBef>
                <a:spcPts val="780"/>
              </a:spcBef>
              <a:spcAft>
                <a:spcPts val="780"/>
              </a:spcAft>
            </a:pPr>
            <a:r>
              <a:rPr lang="zh-CN" altLang="zh-CN" kern="100" dirty="0">
                <a:solidFill>
                  <a:prstClr val="black"/>
                </a:solidFill>
                <a:latin typeface="Times New Roman"/>
              </a:rPr>
              <a:t>所以</a:t>
            </a:r>
            <a:r>
              <a:rPr lang="en-US" altLang="zh-CN" kern="100" dirty="0" err="1">
                <a:solidFill>
                  <a:prstClr val="black"/>
                </a:solidFill>
                <a:latin typeface="Times New Roman"/>
              </a:rPr>
              <a:t>I</a:t>
            </a:r>
            <a:r>
              <a:rPr lang="en-US" altLang="zh-CN" kern="100" baseline="-25000" dirty="0" err="1">
                <a:solidFill>
                  <a:prstClr val="black"/>
                </a:solidFill>
                <a:latin typeface="Times New Roman"/>
              </a:rPr>
              <a:t>zd</a:t>
            </a:r>
            <a:r>
              <a:rPr lang="en-US" altLang="zh-CN" kern="100" dirty="0">
                <a:solidFill>
                  <a:prstClr val="black"/>
                </a:solidFill>
                <a:latin typeface="Times New Roman"/>
              </a:rPr>
              <a:t> = </a:t>
            </a:r>
            <a:r>
              <a:rPr lang="en-US" altLang="zh-CN" kern="100" dirty="0" err="1">
                <a:solidFill>
                  <a:prstClr val="black"/>
                </a:solidFill>
                <a:latin typeface="Times New Roman"/>
              </a:rPr>
              <a:t>E</a:t>
            </a:r>
            <a:r>
              <a:rPr lang="en-US" altLang="zh-CN" kern="100" baseline="-25000" dirty="0" err="1">
                <a:solidFill>
                  <a:prstClr val="black"/>
                </a:solidFill>
                <a:latin typeface="Times New Roman"/>
              </a:rPr>
              <a:t>a</a:t>
            </a:r>
            <a:r>
              <a:rPr lang="en-US" altLang="zh-CN" kern="100" dirty="0">
                <a:solidFill>
                  <a:prstClr val="black"/>
                </a:solidFill>
                <a:latin typeface="Times New Roman"/>
              </a:rPr>
              <a:t>/ R</a:t>
            </a:r>
            <a:r>
              <a:rPr lang="en-US" altLang="zh-CN" kern="100" baseline="-25000" dirty="0">
                <a:solidFill>
                  <a:prstClr val="black"/>
                </a:solidFill>
                <a:latin typeface="Times New Roman"/>
              </a:rPr>
              <a:t>a</a:t>
            </a:r>
            <a:r>
              <a:rPr lang="en-US" altLang="zh-CN" kern="100" dirty="0">
                <a:solidFill>
                  <a:prstClr val="black"/>
                </a:solidFill>
                <a:latin typeface="Times New Roman"/>
              </a:rPr>
              <a:t> =2505.31</a:t>
            </a:r>
            <a:r>
              <a:rPr lang="en-US" altLang="zh-CN" kern="100" dirty="0">
                <a:solidFill>
                  <a:prstClr val="black"/>
                </a:solidFill>
                <a:latin typeface="宋体"/>
              </a:rPr>
              <a:t>(</a:t>
            </a:r>
            <a:r>
              <a:rPr lang="en-US" altLang="zh-CN" kern="100" dirty="0">
                <a:solidFill>
                  <a:prstClr val="black"/>
                </a:solidFill>
                <a:latin typeface="Times New Roman"/>
              </a:rPr>
              <a:t>A</a:t>
            </a:r>
            <a:r>
              <a:rPr lang="en-US" altLang="zh-CN" kern="100" dirty="0">
                <a:solidFill>
                  <a:prstClr val="black"/>
                </a:solidFill>
                <a:latin typeface="宋体"/>
              </a:rPr>
              <a:t>)</a:t>
            </a:r>
            <a:endParaRPr lang="zh-CN" altLang="zh-CN" kern="100" dirty="0">
              <a:solidFill>
                <a:prstClr val="black"/>
              </a:solidFill>
              <a:latin typeface="Times New Roman"/>
            </a:endParaRPr>
          </a:p>
        </p:txBody>
      </p:sp>
      <p:sp>
        <p:nvSpPr>
          <p:cNvPr id="9" name="矩形 8"/>
          <p:cNvSpPr/>
          <p:nvPr/>
        </p:nvSpPr>
        <p:spPr>
          <a:xfrm>
            <a:off x="1000980" y="3873594"/>
            <a:ext cx="7128792" cy="646331"/>
          </a:xfrm>
          <a:prstGeom prst="rect">
            <a:avLst/>
          </a:prstGeom>
        </p:spPr>
        <p:txBody>
          <a:bodyPr wrap="square">
            <a:spAutoFit/>
          </a:bodyPr>
          <a:lstStyle/>
          <a:p>
            <a:pPr indent="304800">
              <a:spcBef>
                <a:spcPts val="780"/>
              </a:spcBef>
              <a:spcAft>
                <a:spcPts val="780"/>
              </a:spcAft>
            </a:pPr>
            <a:r>
              <a:rPr lang="en-US" altLang="zh-CN" kern="100" dirty="0">
                <a:solidFill>
                  <a:prstClr val="black"/>
                </a:solidFill>
                <a:latin typeface="Times New Roman"/>
              </a:rPr>
              <a:t>3)</a:t>
            </a:r>
            <a:r>
              <a:rPr lang="zh-CN" altLang="zh-CN" kern="100" dirty="0">
                <a:solidFill>
                  <a:prstClr val="black"/>
                </a:solidFill>
                <a:latin typeface="Times New Roman"/>
              </a:rPr>
              <a:t>由于不串入电阻直接短接电流过大，为达到最大电流不超过</a:t>
            </a:r>
            <a:r>
              <a:rPr lang="en-US" altLang="zh-CN" kern="100" dirty="0">
                <a:solidFill>
                  <a:prstClr val="black"/>
                </a:solidFill>
                <a:latin typeface="Times New Roman"/>
              </a:rPr>
              <a:t>2.5</a:t>
            </a:r>
            <a:r>
              <a:rPr lang="zh-CN" altLang="zh-CN" kern="100" dirty="0">
                <a:solidFill>
                  <a:prstClr val="black"/>
                </a:solidFill>
                <a:latin typeface="Times New Roman"/>
              </a:rPr>
              <a:t>倍额定电流，必须串入电阻</a:t>
            </a:r>
            <a:r>
              <a:rPr lang="en-US" altLang="zh-CN" kern="100" dirty="0" err="1">
                <a:solidFill>
                  <a:prstClr val="black"/>
                </a:solidFill>
                <a:latin typeface="Times New Roman"/>
              </a:rPr>
              <a:t>R</a:t>
            </a:r>
            <a:r>
              <a:rPr lang="en-US" altLang="zh-CN" kern="100" baseline="-25000" dirty="0" err="1">
                <a:solidFill>
                  <a:prstClr val="black"/>
                </a:solidFill>
                <a:latin typeface="Times New Roman"/>
              </a:rPr>
              <a:t>s</a:t>
            </a:r>
            <a:r>
              <a:rPr lang="zh-CN" altLang="zh-CN" kern="100" dirty="0">
                <a:solidFill>
                  <a:prstClr val="black"/>
                </a:solidFill>
                <a:latin typeface="Times New Roman"/>
              </a:rPr>
              <a:t>。由</a:t>
            </a:r>
            <a:r>
              <a:rPr lang="en-US" altLang="zh-CN" kern="100" dirty="0" err="1" smtClean="0">
                <a:solidFill>
                  <a:prstClr val="black"/>
                </a:solidFill>
                <a:latin typeface="Times New Roman"/>
              </a:rPr>
              <a:t>R</a:t>
            </a:r>
            <a:r>
              <a:rPr lang="en-US" altLang="zh-CN" kern="100" baseline="-25000" dirty="0" err="1" smtClean="0">
                <a:solidFill>
                  <a:prstClr val="black"/>
                </a:solidFill>
                <a:latin typeface="Times New Roman"/>
              </a:rPr>
              <a:t>a</a:t>
            </a:r>
            <a:r>
              <a:rPr lang="en-US" altLang="zh-CN" kern="100" dirty="0" err="1" smtClean="0">
                <a:solidFill>
                  <a:prstClr val="black"/>
                </a:solidFill>
                <a:latin typeface="Times New Roman"/>
              </a:rPr>
              <a:t>+R</a:t>
            </a:r>
            <a:r>
              <a:rPr lang="en-US" altLang="zh-CN" kern="100" baseline="-25000" dirty="0" err="1" smtClean="0">
                <a:solidFill>
                  <a:prstClr val="black"/>
                </a:solidFill>
                <a:latin typeface="Times New Roman"/>
              </a:rPr>
              <a:t>s</a:t>
            </a:r>
            <a:r>
              <a:rPr lang="en-US" altLang="zh-CN" kern="100" dirty="0" smtClean="0">
                <a:solidFill>
                  <a:prstClr val="black"/>
                </a:solidFill>
                <a:latin typeface="Times New Roman"/>
              </a:rPr>
              <a:t>=</a:t>
            </a:r>
            <a:r>
              <a:rPr lang="en-US" altLang="zh-CN" kern="100" dirty="0" err="1" smtClean="0">
                <a:solidFill>
                  <a:prstClr val="black"/>
                </a:solidFill>
                <a:latin typeface="Times New Roman"/>
              </a:rPr>
              <a:t>E</a:t>
            </a:r>
            <a:r>
              <a:rPr lang="en-US" altLang="zh-CN" kern="100" baseline="-25000" dirty="0" err="1" smtClean="0">
                <a:solidFill>
                  <a:prstClr val="black"/>
                </a:solidFill>
                <a:latin typeface="Times New Roman"/>
              </a:rPr>
              <a:t>a</a:t>
            </a:r>
            <a:r>
              <a:rPr lang="en-US" altLang="zh-CN" kern="100" dirty="0">
                <a:solidFill>
                  <a:prstClr val="black"/>
                </a:solidFill>
                <a:latin typeface="Times New Roman"/>
              </a:rPr>
              <a:t>/ </a:t>
            </a:r>
            <a:r>
              <a:rPr lang="en-US" altLang="zh-CN" kern="100" dirty="0" smtClean="0">
                <a:solidFill>
                  <a:prstClr val="black"/>
                </a:solidFill>
                <a:latin typeface="Times New Roman"/>
              </a:rPr>
              <a:t>(2.5I</a:t>
            </a:r>
            <a:r>
              <a:rPr lang="en-US" altLang="zh-CN" kern="100" baseline="-25000" dirty="0" smtClean="0">
                <a:solidFill>
                  <a:prstClr val="black"/>
                </a:solidFill>
                <a:latin typeface="Times New Roman"/>
              </a:rPr>
              <a:t>N</a:t>
            </a:r>
            <a:r>
              <a:rPr lang="en-US" altLang="zh-CN" kern="100" dirty="0" smtClean="0">
                <a:solidFill>
                  <a:prstClr val="black"/>
                </a:solidFill>
                <a:latin typeface="Times New Roman"/>
              </a:rPr>
              <a:t>),</a:t>
            </a:r>
            <a:r>
              <a:rPr lang="zh-CN" altLang="zh-CN" kern="100" dirty="0" smtClean="0">
                <a:solidFill>
                  <a:prstClr val="black"/>
                </a:solidFill>
                <a:latin typeface="Times New Roman"/>
              </a:rPr>
              <a:t>可以</a:t>
            </a:r>
            <a:r>
              <a:rPr lang="zh-CN" altLang="zh-CN" kern="100" dirty="0">
                <a:solidFill>
                  <a:prstClr val="black"/>
                </a:solidFill>
                <a:latin typeface="Times New Roman"/>
              </a:rPr>
              <a:t>求得</a:t>
            </a:r>
          </a:p>
        </p:txBody>
      </p:sp>
    </p:spTree>
    <p:extLst>
      <p:ext uri="{BB962C8B-B14F-4D97-AF65-F5344CB8AC3E}">
        <p14:creationId xmlns:p14="http://schemas.microsoft.com/office/powerpoint/2010/main" val="429221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 grpId="0"/>
      <p:bldP spid="6" grpId="0"/>
      <p:bldP spid="7"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1611</Words>
  <Application>Microsoft Office PowerPoint</Application>
  <PresentationFormat>全屏显示(4:3)</PresentationFormat>
  <Paragraphs>126</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29" baseType="lpstr">
      <vt:lpstr>Office 主题</vt:lpstr>
      <vt:lpstr>公式</vt:lpstr>
      <vt:lpstr>SmartDraw</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直流伺服电机外形</vt:lpstr>
      <vt:lpstr>直流力矩电机外形（粗、薄）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自动控制元件-绪论</dc:title>
  <dc:creator>Administrator</dc:creator>
  <cp:lastModifiedBy>ZMR</cp:lastModifiedBy>
  <cp:revision>100</cp:revision>
  <cp:lastPrinted>2018-09-09T03:11:50Z</cp:lastPrinted>
  <dcterms:created xsi:type="dcterms:W3CDTF">2018-02-26T02:01:43Z</dcterms:created>
  <dcterms:modified xsi:type="dcterms:W3CDTF">2019-09-20T01:23:15Z</dcterms:modified>
</cp:coreProperties>
</file>