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8" r:id="rId11"/>
    <p:sldId id="266" r:id="rId12"/>
    <p:sldId id="269" r:id="rId13"/>
    <p:sldId id="267" r:id="rId14"/>
    <p:sldId id="271" r:id="rId15"/>
    <p:sldId id="272"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 id="292" r:id="rId35"/>
    <p:sldId id="295" r:id="rId36"/>
    <p:sldId id="257" r:id="rId37"/>
    <p:sldId id="296" r:id="rId38"/>
    <p:sldId id="297" r:id="rId39"/>
    <p:sldId id="298"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1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205169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14819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426442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307946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279141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47840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1203883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208552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204758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205136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E1D3211-D2A6-4CF0-9548-9DF47C65343F}" type="datetimeFigureOut">
              <a:rPr lang="zh-CN" altLang="en-US" smtClean="0"/>
              <a:t>2019/11/10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319283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D3211-D2A6-4CF0-9548-9DF47C65343F}" type="datetimeFigureOut">
              <a:rPr lang="zh-CN" altLang="en-US" smtClean="0"/>
              <a:t>2019/11/10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92BDD-8CEB-426A-A857-2C6219A0FD1F}" type="slidenum">
              <a:rPr lang="zh-CN" altLang="en-US" smtClean="0"/>
              <a:t>‹#›</a:t>
            </a:fld>
            <a:endParaRPr lang="zh-CN" altLang="en-US"/>
          </a:p>
        </p:txBody>
      </p:sp>
    </p:spTree>
    <p:extLst>
      <p:ext uri="{BB962C8B-B14F-4D97-AF65-F5344CB8AC3E}">
        <p14:creationId xmlns:p14="http://schemas.microsoft.com/office/powerpoint/2010/main" val="482410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21152;&#32493;&#27969;&#20108;&#26497;&#31649;&#21407;&#29702;.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自控</a:t>
            </a:r>
            <a:r>
              <a:rPr lang="zh-CN" altLang="en-US"/>
              <a:t>元件</a:t>
            </a:r>
            <a:endParaRPr lang="zh-CN" altLang="en-US" dirty="0"/>
          </a:p>
        </p:txBody>
      </p:sp>
    </p:spTree>
    <p:extLst>
      <p:ext uri="{BB962C8B-B14F-4D97-AF65-F5344CB8AC3E}">
        <p14:creationId xmlns:p14="http://schemas.microsoft.com/office/powerpoint/2010/main" val="189579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392" y="5157192"/>
            <a:ext cx="9086814" cy="1700808"/>
          </a:xfrm>
        </p:spPr>
        <p:txBody>
          <a:bodyPr>
            <a:normAutofit/>
          </a:bodyPr>
          <a:lstStyle/>
          <a:p>
            <a:r>
              <a:rPr lang="zh-CN" altLang="zh-CN" b="1" dirty="0" smtClean="0">
                <a:solidFill>
                  <a:schemeClr val="accent6"/>
                </a:solidFill>
              </a:rPr>
              <a:t>因此我们如</a:t>
            </a:r>
            <a:r>
              <a:rPr lang="zh-CN" altLang="en-US" b="1" dirty="0" smtClean="0">
                <a:solidFill>
                  <a:schemeClr val="accent6"/>
                </a:solidFill>
              </a:rPr>
              <a:t>上图</a:t>
            </a:r>
            <a:r>
              <a:rPr lang="zh-CN" altLang="zh-CN" b="1" dirty="0" smtClean="0">
                <a:solidFill>
                  <a:schemeClr val="accent6"/>
                </a:solidFill>
              </a:rPr>
              <a:t>接线，控制</a:t>
            </a:r>
            <a:r>
              <a:rPr lang="en-US" altLang="zh-CN" b="1" dirty="0" smtClean="0">
                <a:solidFill>
                  <a:schemeClr val="accent6"/>
                </a:solidFill>
              </a:rPr>
              <a:t>In1</a:t>
            </a:r>
            <a:r>
              <a:rPr lang="zh-CN" altLang="zh-CN" b="1" dirty="0" smtClean="0">
                <a:solidFill>
                  <a:schemeClr val="accent6"/>
                </a:solidFill>
              </a:rPr>
              <a:t>，</a:t>
            </a:r>
            <a:r>
              <a:rPr lang="en-US" altLang="zh-CN" b="1" dirty="0" smtClean="0">
                <a:solidFill>
                  <a:schemeClr val="accent6"/>
                </a:solidFill>
              </a:rPr>
              <a:t>In2</a:t>
            </a:r>
            <a:r>
              <a:rPr lang="zh-CN" altLang="zh-CN" b="1" dirty="0" smtClean="0">
                <a:solidFill>
                  <a:schemeClr val="accent6"/>
                </a:solidFill>
              </a:rPr>
              <a:t>上出现相位相反信号（</a:t>
            </a:r>
            <a:r>
              <a:rPr lang="en-US" altLang="zh-CN" b="1" dirty="0" smtClean="0">
                <a:solidFill>
                  <a:schemeClr val="accent6"/>
                </a:solidFill>
              </a:rPr>
              <a:t>01</a:t>
            </a:r>
            <a:r>
              <a:rPr lang="zh-CN" altLang="zh-CN" b="1" dirty="0" smtClean="0">
                <a:solidFill>
                  <a:schemeClr val="accent6"/>
                </a:solidFill>
              </a:rPr>
              <a:t>或</a:t>
            </a:r>
            <a:r>
              <a:rPr lang="en-US" altLang="zh-CN" b="1" dirty="0" smtClean="0">
                <a:solidFill>
                  <a:schemeClr val="accent6"/>
                </a:solidFill>
              </a:rPr>
              <a:t>10</a:t>
            </a:r>
            <a:r>
              <a:rPr lang="zh-CN" altLang="zh-CN" b="1" dirty="0" smtClean="0">
                <a:solidFill>
                  <a:schemeClr val="accent6"/>
                </a:solidFill>
              </a:rPr>
              <a:t>），即可控制电机正传或反转。</a:t>
            </a:r>
            <a:endParaRPr lang="zh-CN" altLang="zh-CN" dirty="0" smtClean="0">
              <a:solidFill>
                <a:schemeClr val="accent6"/>
              </a:solidFill>
            </a:endParaRPr>
          </a:p>
          <a:p>
            <a:endParaRPr lang="zh-CN" altLang="en-US"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144000" cy="5059680"/>
          </a:xfrm>
          <a:prstGeom prst="rect">
            <a:avLst/>
          </a:prstGeom>
        </p:spPr>
      </p:pic>
    </p:spTree>
    <p:extLst>
      <p:ext uri="{BB962C8B-B14F-4D97-AF65-F5344CB8AC3E}">
        <p14:creationId xmlns:p14="http://schemas.microsoft.com/office/powerpoint/2010/main" val="14426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1196752"/>
          </a:xfrm>
        </p:spPr>
        <p:txBody>
          <a:bodyPr/>
          <a:lstStyle/>
          <a:p>
            <a:r>
              <a:rPr lang="zh-CN" altLang="zh-CN" b="1" dirty="0"/>
              <a:t>在实际使用的电路中，还要加上</a:t>
            </a:r>
            <a:r>
              <a:rPr lang="en-US" altLang="zh-CN" b="1" dirty="0"/>
              <a:t>4</a:t>
            </a:r>
            <a:r>
              <a:rPr lang="zh-CN" altLang="zh-CN" b="1" dirty="0"/>
              <a:t>个续流二极管，如图</a:t>
            </a:r>
            <a:r>
              <a:rPr lang="en-US" altLang="zh-CN" b="1" dirty="0"/>
              <a:t>7</a:t>
            </a:r>
            <a:r>
              <a:rPr lang="zh-CN" altLang="zh-CN" b="1" dirty="0"/>
              <a:t>所示</a:t>
            </a:r>
            <a:endParaRPr lang="zh-CN"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40768"/>
            <a:ext cx="9129585"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355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6632"/>
            <a:ext cx="8712968" cy="6336704"/>
          </a:xfrm>
        </p:spPr>
        <p:txBody>
          <a:bodyPr/>
          <a:lstStyle/>
          <a:p>
            <a:r>
              <a:rPr lang="zh-CN" altLang="en-US" dirty="0"/>
              <a:t>加续流二极管原理详</a:t>
            </a:r>
            <a:r>
              <a:rPr lang="zh-CN" altLang="en-US" dirty="0" smtClean="0"/>
              <a:t>见</a:t>
            </a:r>
            <a:r>
              <a:rPr lang="en-US" altLang="zh-CN" dirty="0" smtClean="0"/>
              <a:t>《</a:t>
            </a:r>
            <a:r>
              <a:rPr lang="zh-CN" altLang="en-US" dirty="0">
                <a:solidFill>
                  <a:srgbClr val="0000FF"/>
                </a:solidFill>
                <a:hlinkClick r:id="rId2" action="ppaction://hlinkfile"/>
              </a:rPr>
              <a:t>加续流二极管原理</a:t>
            </a:r>
            <a:r>
              <a:rPr lang="en-US" altLang="zh-CN" dirty="0">
                <a:solidFill>
                  <a:srgbClr val="0000FF"/>
                </a:solidFill>
                <a:hlinkClick r:id="rId2" action="ppaction://hlinkfile"/>
              </a:rPr>
              <a:t>.</a:t>
            </a:r>
            <a:r>
              <a:rPr lang="en-US" altLang="zh-CN" dirty="0" err="1" smtClean="0">
                <a:solidFill>
                  <a:srgbClr val="0000FF"/>
                </a:solidFill>
                <a:hlinkClick r:id="rId2" action="ppaction://hlinkfile"/>
              </a:rPr>
              <a:t>docx</a:t>
            </a:r>
            <a:r>
              <a:rPr lang="en-US" altLang="zh-CN" dirty="0" smtClean="0"/>
              <a:t>》</a:t>
            </a:r>
          </a:p>
          <a:p>
            <a:endParaRPr lang="en-US" altLang="zh-CN" dirty="0"/>
          </a:p>
          <a:p>
            <a:r>
              <a:rPr lang="zh-CN" altLang="en-US" dirty="0" smtClean="0"/>
              <a:t>四个二极管必须焊接</a:t>
            </a:r>
            <a:endParaRPr lang="en-US" altLang="zh-CN" dirty="0" smtClean="0"/>
          </a:p>
          <a:p>
            <a:endParaRPr lang="en-US" altLang="zh-CN" dirty="0"/>
          </a:p>
          <a:p>
            <a:r>
              <a:rPr lang="zh-CN" altLang="en-US" b="1" dirty="0" smtClean="0">
                <a:solidFill>
                  <a:srgbClr val="FF0000"/>
                </a:solidFill>
              </a:rPr>
              <a:t>注意二极管极性，千万别焊反！！！</a:t>
            </a:r>
            <a:endParaRPr lang="zh-CN" altLang="en-US" b="1" dirty="0">
              <a:solidFill>
                <a:srgbClr val="FF0000"/>
              </a:solidFill>
            </a:endParaRPr>
          </a:p>
        </p:txBody>
      </p:sp>
    </p:spTree>
    <p:extLst>
      <p:ext uri="{BB962C8B-B14F-4D97-AF65-F5344CB8AC3E}">
        <p14:creationId xmlns:p14="http://schemas.microsoft.com/office/powerpoint/2010/main" val="344229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4625"/>
            <a:ext cx="9036496" cy="1008112"/>
          </a:xfrm>
        </p:spPr>
        <p:txBody>
          <a:bodyPr>
            <a:normAutofit lnSpcReduction="10000"/>
          </a:bodyPr>
          <a:lstStyle/>
          <a:p>
            <a:r>
              <a:rPr lang="zh-CN" altLang="zh-CN" b="1" dirty="0"/>
              <a:t>如果我们在</a:t>
            </a:r>
            <a:r>
              <a:rPr lang="en-US" altLang="zh-CN" b="1" dirty="0"/>
              <a:t>In1</a:t>
            </a:r>
            <a:r>
              <a:rPr lang="zh-CN" altLang="zh-CN" b="1" dirty="0"/>
              <a:t>，</a:t>
            </a:r>
            <a:r>
              <a:rPr lang="en-US" altLang="zh-CN" b="1" dirty="0"/>
              <a:t>In2</a:t>
            </a:r>
            <a:r>
              <a:rPr lang="zh-CN" altLang="zh-CN" b="1" dirty="0"/>
              <a:t>上</a:t>
            </a:r>
            <a:r>
              <a:rPr lang="zh-CN" altLang="zh-CN" b="1" dirty="0" smtClean="0"/>
              <a:t>输入</a:t>
            </a:r>
            <a:r>
              <a:rPr lang="zh-CN" altLang="en-US" b="1" dirty="0" smtClean="0"/>
              <a:t>下</a:t>
            </a:r>
            <a:r>
              <a:rPr lang="zh-CN" altLang="zh-CN" b="1" dirty="0" smtClean="0"/>
              <a:t>图所</a:t>
            </a:r>
            <a:r>
              <a:rPr lang="zh-CN" altLang="zh-CN" b="1" dirty="0"/>
              <a:t>示信号（</a:t>
            </a:r>
            <a:r>
              <a:rPr lang="en-US" altLang="zh-CN" b="1" dirty="0"/>
              <a:t>In1</a:t>
            </a:r>
            <a:r>
              <a:rPr lang="zh-CN" altLang="zh-CN" b="1" dirty="0"/>
              <a:t>，</a:t>
            </a:r>
            <a:r>
              <a:rPr lang="en-US" altLang="zh-CN" b="1" dirty="0"/>
              <a:t>In2</a:t>
            </a:r>
            <a:r>
              <a:rPr lang="zh-CN" altLang="zh-CN" b="1" dirty="0"/>
              <a:t>反相，</a:t>
            </a:r>
            <a:r>
              <a:rPr lang="en-US" altLang="zh-CN" b="1" dirty="0"/>
              <a:t>In1</a:t>
            </a:r>
            <a:r>
              <a:rPr lang="zh-CN" altLang="zh-CN" b="1" dirty="0"/>
              <a:t>占空比可调）则电机可实现调速</a:t>
            </a:r>
            <a:r>
              <a:rPr lang="zh-CN" altLang="zh-CN" b="1" dirty="0" smtClean="0"/>
              <a:t>。</a:t>
            </a:r>
            <a:endParaRPr lang="zh-CN" altLang="zh-CN" dirty="0"/>
          </a:p>
          <a:p>
            <a:endParaRPr lang="zh-CN" altLang="en-US" dirty="0"/>
          </a:p>
        </p:txBody>
      </p:sp>
      <p:pic>
        <p:nvPicPr>
          <p:cNvPr id="5" name="图片 4" descr="C:\Users\Administrator\Desktop\IMG_20181125_10415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196752"/>
            <a:ext cx="8352928" cy="4032448"/>
          </a:xfrm>
          <a:prstGeom prst="rect">
            <a:avLst/>
          </a:prstGeom>
          <a:noFill/>
          <a:ln>
            <a:noFill/>
          </a:ln>
        </p:spPr>
      </p:pic>
    </p:spTree>
    <p:extLst>
      <p:ext uri="{BB962C8B-B14F-4D97-AF65-F5344CB8AC3E}">
        <p14:creationId xmlns:p14="http://schemas.microsoft.com/office/powerpoint/2010/main" val="225532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4624"/>
            <a:ext cx="9036496" cy="1800199"/>
          </a:xfrm>
        </p:spPr>
        <p:txBody>
          <a:bodyPr>
            <a:normAutofit fontScale="85000" lnSpcReduction="20000"/>
          </a:bodyPr>
          <a:lstStyle/>
          <a:p>
            <a:r>
              <a:rPr lang="zh-CN" altLang="zh-CN" b="1" dirty="0"/>
              <a:t>如果我们在</a:t>
            </a:r>
            <a:r>
              <a:rPr lang="en-US" altLang="zh-CN" b="1" dirty="0"/>
              <a:t>In1</a:t>
            </a:r>
            <a:r>
              <a:rPr lang="zh-CN" altLang="zh-CN" b="1" dirty="0"/>
              <a:t>，</a:t>
            </a:r>
            <a:r>
              <a:rPr lang="en-US" altLang="zh-CN" b="1" dirty="0"/>
              <a:t>In2</a:t>
            </a:r>
            <a:r>
              <a:rPr lang="zh-CN" altLang="zh-CN" b="1" dirty="0"/>
              <a:t>上</a:t>
            </a:r>
            <a:r>
              <a:rPr lang="zh-CN" altLang="zh-CN" b="1" dirty="0" smtClean="0"/>
              <a:t>输入</a:t>
            </a:r>
            <a:r>
              <a:rPr lang="zh-CN" altLang="en-US" b="1" dirty="0" smtClean="0"/>
              <a:t>下</a:t>
            </a:r>
            <a:r>
              <a:rPr lang="zh-CN" altLang="zh-CN" b="1" dirty="0" smtClean="0"/>
              <a:t>图所</a:t>
            </a:r>
            <a:r>
              <a:rPr lang="zh-CN" altLang="zh-CN" b="1" dirty="0"/>
              <a:t>示</a:t>
            </a:r>
            <a:r>
              <a:rPr lang="zh-CN" altLang="zh-CN" b="1" dirty="0" smtClean="0"/>
              <a:t>信号</a:t>
            </a:r>
            <a:r>
              <a:rPr lang="zh-CN" altLang="en-US" b="1" dirty="0" smtClean="0"/>
              <a:t>：</a:t>
            </a:r>
            <a:endParaRPr lang="en-US" altLang="zh-CN" b="1" dirty="0" smtClean="0"/>
          </a:p>
          <a:p>
            <a:r>
              <a:rPr lang="zh-CN" altLang="en-US" b="1" dirty="0" smtClean="0"/>
              <a:t>在同一个周期内</a:t>
            </a:r>
            <a:r>
              <a:rPr lang="en-US" altLang="zh-CN" b="1" dirty="0" smtClean="0"/>
              <a:t>In1</a:t>
            </a:r>
            <a:r>
              <a:rPr lang="zh-CN" altLang="zh-CN" b="1" dirty="0"/>
              <a:t>，</a:t>
            </a:r>
            <a:r>
              <a:rPr lang="en-US" altLang="zh-CN" b="1" dirty="0"/>
              <a:t>In2</a:t>
            </a:r>
            <a:r>
              <a:rPr lang="zh-CN" altLang="zh-CN" b="1" dirty="0" smtClean="0"/>
              <a:t>反相</a:t>
            </a:r>
            <a:r>
              <a:rPr lang="zh-CN" altLang="en-US" b="1" dirty="0" smtClean="0"/>
              <a:t>；</a:t>
            </a:r>
            <a:endParaRPr lang="en-US" altLang="zh-CN" b="1" dirty="0" smtClean="0"/>
          </a:p>
          <a:p>
            <a:r>
              <a:rPr lang="en-US" altLang="zh-CN" b="1" dirty="0" smtClean="0"/>
              <a:t>In1</a:t>
            </a:r>
            <a:r>
              <a:rPr lang="zh-CN" altLang="zh-CN" b="1" dirty="0" smtClean="0"/>
              <a:t> </a:t>
            </a:r>
            <a:r>
              <a:rPr lang="zh-CN" altLang="zh-CN" b="1" dirty="0"/>
              <a:t>，</a:t>
            </a:r>
            <a:r>
              <a:rPr lang="en-US" altLang="zh-CN" b="1" dirty="0"/>
              <a:t>In2</a:t>
            </a:r>
            <a:r>
              <a:rPr lang="zh-CN" altLang="zh-CN" b="1" dirty="0" smtClean="0"/>
              <a:t>占空比</a:t>
            </a:r>
            <a:r>
              <a:rPr lang="zh-CN" altLang="zh-CN" b="1" dirty="0"/>
              <a:t>可</a:t>
            </a:r>
            <a:r>
              <a:rPr lang="zh-CN" altLang="zh-CN" b="1" dirty="0" smtClean="0"/>
              <a:t>调</a:t>
            </a:r>
            <a:r>
              <a:rPr lang="zh-CN" altLang="en-US" b="1" dirty="0" smtClean="0"/>
              <a:t>；</a:t>
            </a:r>
            <a:endParaRPr lang="en-US" altLang="zh-CN" b="1" dirty="0" smtClean="0"/>
          </a:p>
          <a:p>
            <a:r>
              <a:rPr lang="en-US" altLang="zh-CN" b="1" dirty="0"/>
              <a:t>In1</a:t>
            </a:r>
            <a:r>
              <a:rPr lang="zh-CN" altLang="zh-CN" b="1" dirty="0"/>
              <a:t> ，</a:t>
            </a:r>
            <a:r>
              <a:rPr lang="en-US" altLang="zh-CN" b="1" dirty="0" smtClean="0"/>
              <a:t>In2</a:t>
            </a:r>
            <a:r>
              <a:rPr lang="zh-CN" altLang="en-US" b="1" dirty="0" smtClean="0"/>
              <a:t>频率较高，一般都是</a:t>
            </a:r>
            <a:r>
              <a:rPr lang="en-US" altLang="zh-CN" b="1" dirty="0" smtClean="0"/>
              <a:t>K</a:t>
            </a:r>
            <a:r>
              <a:rPr lang="zh-CN" altLang="en-US" b="1" dirty="0" smtClean="0"/>
              <a:t>级</a:t>
            </a:r>
            <a:endParaRPr lang="en-US" altLang="zh-CN" b="1" dirty="0" smtClean="0"/>
          </a:p>
          <a:p>
            <a:endParaRPr lang="zh-CN" altLang="en-US" dirty="0"/>
          </a:p>
        </p:txBody>
      </p:sp>
      <p:pic>
        <p:nvPicPr>
          <p:cNvPr id="5" name="图片 4" descr="C:\Users\Administrator\Desktop\IMG_20181125_10415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700808"/>
            <a:ext cx="8352928" cy="4032448"/>
          </a:xfrm>
          <a:prstGeom prst="rect">
            <a:avLst/>
          </a:prstGeom>
          <a:noFill/>
          <a:ln>
            <a:noFill/>
          </a:ln>
        </p:spPr>
      </p:pic>
    </p:spTree>
    <p:extLst>
      <p:ext uri="{BB962C8B-B14F-4D97-AF65-F5344CB8AC3E}">
        <p14:creationId xmlns:p14="http://schemas.microsoft.com/office/powerpoint/2010/main" val="355605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4149080"/>
            <a:ext cx="9036496" cy="2708920"/>
          </a:xfrm>
        </p:spPr>
        <p:txBody>
          <a:bodyPr>
            <a:normAutofit fontScale="47500" lnSpcReduction="20000"/>
          </a:bodyPr>
          <a:lstStyle/>
          <a:p>
            <a:r>
              <a:rPr lang="zh-CN" altLang="en-US" dirty="0" smtClean="0"/>
              <a:t>信号如上图：</a:t>
            </a:r>
            <a:endParaRPr lang="en-US" altLang="zh-CN" dirty="0" smtClean="0"/>
          </a:p>
          <a:p>
            <a:r>
              <a:rPr lang="en-US" altLang="zh-CN" dirty="0" smtClean="0"/>
              <a:t>In1</a:t>
            </a:r>
            <a:r>
              <a:rPr lang="zh-CN" altLang="en-US" dirty="0" smtClean="0"/>
              <a:t>占空比大于</a:t>
            </a:r>
            <a:r>
              <a:rPr lang="en-US" altLang="zh-CN" dirty="0"/>
              <a:t>50% </a:t>
            </a:r>
            <a:r>
              <a:rPr lang="en-US" altLang="zh-CN" dirty="0" smtClean="0"/>
              <a:t>(In2</a:t>
            </a:r>
            <a:r>
              <a:rPr lang="zh-CN" altLang="en-US" dirty="0" smtClean="0"/>
              <a:t>占空比</a:t>
            </a:r>
            <a:r>
              <a:rPr lang="zh-CN" altLang="en-US" dirty="0"/>
              <a:t>小</a:t>
            </a:r>
            <a:r>
              <a:rPr lang="zh-CN" altLang="en-US" dirty="0" smtClean="0"/>
              <a:t>于</a:t>
            </a:r>
            <a:r>
              <a:rPr lang="en-US" altLang="zh-CN" dirty="0"/>
              <a:t>50</a:t>
            </a:r>
            <a:r>
              <a:rPr lang="en-US" altLang="zh-CN" dirty="0" smtClean="0"/>
              <a:t>%) </a:t>
            </a:r>
            <a:r>
              <a:rPr lang="zh-CN" altLang="en-US" dirty="0" smtClean="0"/>
              <a:t>，在一个周期电机先反转，后正转，反转时间大于正转时间，因此总体效果</a:t>
            </a:r>
            <a:r>
              <a:rPr lang="zh-CN" altLang="en-US" dirty="0"/>
              <a:t>表现</a:t>
            </a:r>
            <a:r>
              <a:rPr lang="zh-CN" altLang="en-US" dirty="0" smtClean="0"/>
              <a:t>为反转。但是此时反转速度比</a:t>
            </a:r>
            <a:r>
              <a:rPr lang="en-US" altLang="zh-CN" dirty="0" smtClean="0"/>
              <a:t>In1</a:t>
            </a:r>
            <a:r>
              <a:rPr lang="zh-CN" altLang="en-US" dirty="0" smtClean="0"/>
              <a:t>占空比</a:t>
            </a:r>
            <a:r>
              <a:rPr lang="en-US" altLang="zh-CN" dirty="0" smtClean="0"/>
              <a:t>100%(In2</a:t>
            </a:r>
            <a:r>
              <a:rPr lang="zh-CN" altLang="en-US" dirty="0" smtClean="0"/>
              <a:t>占空比</a:t>
            </a:r>
            <a:r>
              <a:rPr lang="en-US" altLang="zh-CN" dirty="0" smtClean="0"/>
              <a:t>0%)</a:t>
            </a:r>
            <a:r>
              <a:rPr lang="zh-CN" altLang="en-US" dirty="0" smtClean="0"/>
              <a:t>要低。调整</a:t>
            </a:r>
            <a:r>
              <a:rPr lang="en-US" altLang="zh-CN" dirty="0" smtClean="0"/>
              <a:t>In1</a:t>
            </a:r>
            <a:r>
              <a:rPr lang="zh-CN" altLang="en-US" dirty="0" smtClean="0"/>
              <a:t>占空比</a:t>
            </a:r>
            <a:r>
              <a:rPr lang="en-US" altLang="zh-CN" dirty="0" smtClean="0"/>
              <a:t>(</a:t>
            </a:r>
            <a:r>
              <a:rPr lang="zh-CN" altLang="en-US" dirty="0" smtClean="0"/>
              <a:t>必须大于</a:t>
            </a:r>
            <a:r>
              <a:rPr lang="en-US" altLang="zh-CN" dirty="0" smtClean="0"/>
              <a:t>50%)</a:t>
            </a:r>
            <a:r>
              <a:rPr lang="zh-CN" altLang="en-US" dirty="0" smtClean="0"/>
              <a:t>就可以调节反转速度。</a:t>
            </a:r>
            <a:endParaRPr lang="en-US" altLang="zh-CN" dirty="0" smtClean="0"/>
          </a:p>
          <a:p>
            <a:endParaRPr lang="en-US" altLang="zh-CN" dirty="0" smtClean="0"/>
          </a:p>
          <a:p>
            <a:r>
              <a:rPr lang="en-US" altLang="zh-CN" dirty="0"/>
              <a:t>In1</a:t>
            </a:r>
            <a:r>
              <a:rPr lang="zh-CN" altLang="en-US" dirty="0" smtClean="0"/>
              <a:t>占空比等于</a:t>
            </a:r>
            <a:r>
              <a:rPr lang="en-US" altLang="zh-CN" dirty="0"/>
              <a:t>50% (In2</a:t>
            </a:r>
            <a:r>
              <a:rPr lang="zh-CN" altLang="en-US" dirty="0" smtClean="0"/>
              <a:t>占空比等于</a:t>
            </a:r>
            <a:r>
              <a:rPr lang="en-US" altLang="zh-CN" dirty="0"/>
              <a:t>50%) </a:t>
            </a:r>
            <a:r>
              <a:rPr lang="zh-CN" altLang="en-US" dirty="0"/>
              <a:t>，在一个周期电机先反转，后正转，</a:t>
            </a:r>
            <a:r>
              <a:rPr lang="zh-CN" altLang="en-US" dirty="0" smtClean="0"/>
              <a:t>反转时间等于</a:t>
            </a:r>
            <a:r>
              <a:rPr lang="zh-CN" altLang="en-US" dirty="0"/>
              <a:t>正转时间，因此总体效果表现</a:t>
            </a:r>
            <a:r>
              <a:rPr lang="zh-CN" altLang="en-US" dirty="0" smtClean="0"/>
              <a:t>为不转。</a:t>
            </a:r>
            <a:endParaRPr lang="en-US" altLang="zh-CN" dirty="0" smtClean="0"/>
          </a:p>
          <a:p>
            <a:endParaRPr lang="en-US" altLang="zh-CN" dirty="0" smtClean="0"/>
          </a:p>
          <a:p>
            <a:r>
              <a:rPr lang="en-US" altLang="zh-CN" dirty="0"/>
              <a:t>In1</a:t>
            </a:r>
            <a:r>
              <a:rPr lang="zh-CN" altLang="en-US" dirty="0" smtClean="0"/>
              <a:t>占空比小于</a:t>
            </a:r>
            <a:r>
              <a:rPr lang="en-US" altLang="zh-CN" dirty="0"/>
              <a:t>50% (In2</a:t>
            </a:r>
            <a:r>
              <a:rPr lang="zh-CN" altLang="en-US" dirty="0" smtClean="0"/>
              <a:t>占空比大于</a:t>
            </a:r>
            <a:r>
              <a:rPr lang="en-US" altLang="zh-CN" dirty="0"/>
              <a:t>50%) </a:t>
            </a:r>
            <a:r>
              <a:rPr lang="zh-CN" altLang="en-US" dirty="0"/>
              <a:t>，在一个周期电机</a:t>
            </a:r>
            <a:r>
              <a:rPr lang="zh-CN" altLang="en-US" dirty="0" smtClean="0"/>
              <a:t>先反转</a:t>
            </a:r>
            <a:r>
              <a:rPr lang="zh-CN" altLang="en-US" dirty="0"/>
              <a:t>，后正转，</a:t>
            </a:r>
            <a:r>
              <a:rPr lang="zh-CN" altLang="en-US" dirty="0" smtClean="0"/>
              <a:t>反转时间小于</a:t>
            </a:r>
            <a:r>
              <a:rPr lang="zh-CN" altLang="en-US" dirty="0"/>
              <a:t>正转时间，因此总体效果表现</a:t>
            </a:r>
            <a:r>
              <a:rPr lang="zh-CN" altLang="en-US" dirty="0" smtClean="0"/>
              <a:t>为正转</a:t>
            </a:r>
            <a:r>
              <a:rPr lang="zh-CN" altLang="en-US" dirty="0"/>
              <a:t>。但是</a:t>
            </a:r>
            <a:r>
              <a:rPr lang="zh-CN" altLang="en-US" dirty="0" smtClean="0"/>
              <a:t>此时正转</a:t>
            </a:r>
            <a:r>
              <a:rPr lang="zh-CN" altLang="en-US" dirty="0"/>
              <a:t>速度比</a:t>
            </a:r>
            <a:r>
              <a:rPr lang="en-US" altLang="zh-CN" dirty="0"/>
              <a:t>In1</a:t>
            </a:r>
            <a:r>
              <a:rPr lang="zh-CN" altLang="en-US" dirty="0" smtClean="0"/>
              <a:t>占空比</a:t>
            </a:r>
            <a:r>
              <a:rPr lang="en-US" altLang="zh-CN" dirty="0" smtClean="0"/>
              <a:t>0</a:t>
            </a:r>
            <a:r>
              <a:rPr lang="en-US" altLang="zh-CN" dirty="0"/>
              <a:t>%(In2</a:t>
            </a:r>
            <a:r>
              <a:rPr lang="zh-CN" altLang="en-US" dirty="0" smtClean="0"/>
              <a:t>占空比</a:t>
            </a:r>
            <a:r>
              <a:rPr lang="en-US" altLang="zh-CN" dirty="0" smtClean="0"/>
              <a:t>100</a:t>
            </a:r>
            <a:r>
              <a:rPr lang="en-US" altLang="zh-CN" dirty="0"/>
              <a:t>%)</a:t>
            </a:r>
            <a:r>
              <a:rPr lang="zh-CN" altLang="en-US" dirty="0"/>
              <a:t>要低。调整</a:t>
            </a:r>
            <a:r>
              <a:rPr lang="en-US" altLang="zh-CN" dirty="0"/>
              <a:t>In1</a:t>
            </a:r>
            <a:r>
              <a:rPr lang="zh-CN" altLang="en-US" dirty="0"/>
              <a:t>占空比</a:t>
            </a:r>
            <a:r>
              <a:rPr lang="en-US" altLang="zh-CN" dirty="0"/>
              <a:t>(</a:t>
            </a:r>
            <a:r>
              <a:rPr lang="zh-CN" altLang="en-US" dirty="0" smtClean="0"/>
              <a:t>必须小于</a:t>
            </a:r>
            <a:r>
              <a:rPr lang="en-US" altLang="zh-CN" dirty="0"/>
              <a:t>50%)</a:t>
            </a:r>
            <a:r>
              <a:rPr lang="zh-CN" altLang="en-US" dirty="0"/>
              <a:t>就可以</a:t>
            </a:r>
            <a:r>
              <a:rPr lang="zh-CN" altLang="en-US" dirty="0" smtClean="0"/>
              <a:t>调节正转速</a:t>
            </a:r>
            <a:r>
              <a:rPr lang="zh-CN" altLang="en-US" dirty="0"/>
              <a:t>度。</a:t>
            </a:r>
            <a:endParaRPr lang="en-US" altLang="zh-CN" dirty="0"/>
          </a:p>
          <a:p>
            <a:endParaRPr lang="zh-CN" altLang="en-US" dirty="0"/>
          </a:p>
        </p:txBody>
      </p:sp>
      <p:pic>
        <p:nvPicPr>
          <p:cNvPr id="5" name="图片 4" descr="C:\Users\Administrator\Desktop\IMG_20181125_10415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27711"/>
            <a:ext cx="8352928" cy="4032448"/>
          </a:xfrm>
          <a:prstGeom prst="rect">
            <a:avLst/>
          </a:prstGeom>
          <a:noFill/>
          <a:ln>
            <a:noFill/>
          </a:ln>
        </p:spPr>
      </p:pic>
    </p:spTree>
    <p:extLst>
      <p:ext uri="{BB962C8B-B14F-4D97-AF65-F5344CB8AC3E}">
        <p14:creationId xmlns:p14="http://schemas.microsoft.com/office/powerpoint/2010/main" val="275001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noGrp="1"/>
          </p:cNvSpPr>
          <p:nvPr>
            <p:ph idx="1"/>
          </p:nvPr>
        </p:nvSpPr>
        <p:spPr>
          <a:xfrm>
            <a:off x="457200" y="5517232"/>
            <a:ext cx="8229600" cy="6089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b="1" dirty="0" smtClean="0"/>
              <a:t>我们这次课程设计用</a:t>
            </a:r>
            <a:r>
              <a:rPr lang="en-US" altLang="zh-CN" b="1" dirty="0" smtClean="0"/>
              <a:t>TL494</a:t>
            </a:r>
            <a:r>
              <a:rPr lang="zh-CN" altLang="zh-CN" b="1" dirty="0" smtClean="0"/>
              <a:t>生成</a:t>
            </a:r>
            <a:r>
              <a:rPr lang="zh-CN" altLang="en-US" b="1" dirty="0" smtClean="0"/>
              <a:t>上</a:t>
            </a:r>
            <a:r>
              <a:rPr lang="zh-CN" altLang="zh-CN" b="1" dirty="0" smtClean="0"/>
              <a:t>图信号。</a:t>
            </a:r>
            <a:endParaRPr lang="zh-CN" altLang="zh-CN" dirty="0" smtClean="0"/>
          </a:p>
          <a:p>
            <a:endParaRPr lang="zh-CN" altLang="en-US" dirty="0"/>
          </a:p>
        </p:txBody>
      </p:sp>
      <p:pic>
        <p:nvPicPr>
          <p:cNvPr id="5" name="图片 4" descr="C:\Users\Administrator\Desktop\IMG_20181125_104159.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404664"/>
            <a:ext cx="8352928" cy="4032448"/>
          </a:xfrm>
          <a:prstGeom prst="rect">
            <a:avLst/>
          </a:prstGeom>
          <a:noFill/>
          <a:ln>
            <a:noFill/>
          </a:ln>
        </p:spPr>
      </p:pic>
    </p:spTree>
    <p:extLst>
      <p:ext uri="{BB962C8B-B14F-4D97-AF65-F5344CB8AC3E}">
        <p14:creationId xmlns:p14="http://schemas.microsoft.com/office/powerpoint/2010/main" val="230109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6" y="0"/>
            <a:ext cx="9114972" cy="486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a:spLocks noGrp="1"/>
          </p:cNvSpPr>
          <p:nvPr>
            <p:ph idx="1"/>
          </p:nvPr>
        </p:nvSpPr>
        <p:spPr>
          <a:xfrm>
            <a:off x="107504" y="5589240"/>
            <a:ext cx="9036496" cy="1268760"/>
          </a:xfrm>
        </p:spPr>
        <p:txBody>
          <a:bodyPr>
            <a:normAutofit/>
          </a:bodyPr>
          <a:lstStyle/>
          <a:p>
            <a:r>
              <a:rPr lang="en-US" altLang="zh-CN" dirty="0" smtClean="0"/>
              <a:t>TL494</a:t>
            </a:r>
            <a:r>
              <a:rPr lang="zh-CN" altLang="en-US" dirty="0" smtClean="0"/>
              <a:t>内部结构如上图，我们开看看它如何产生相位相反，占空比可调的信号</a:t>
            </a:r>
            <a:endParaRPr lang="en-US" altLang="zh-CN" dirty="0" smtClean="0"/>
          </a:p>
          <a:p>
            <a:pPr marL="0" indent="0">
              <a:buNone/>
            </a:pPr>
            <a:endParaRPr lang="zh-CN" altLang="en-US" dirty="0"/>
          </a:p>
        </p:txBody>
      </p:sp>
    </p:spTree>
    <p:extLst>
      <p:ext uri="{BB962C8B-B14F-4D97-AF65-F5344CB8AC3E}">
        <p14:creationId xmlns:p14="http://schemas.microsoft.com/office/powerpoint/2010/main" val="60482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6" y="0"/>
            <a:ext cx="9114972" cy="486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a:spLocks noGrp="1"/>
          </p:cNvSpPr>
          <p:nvPr>
            <p:ph idx="1"/>
          </p:nvPr>
        </p:nvSpPr>
        <p:spPr>
          <a:xfrm>
            <a:off x="107504" y="5589240"/>
            <a:ext cx="9036496" cy="1268760"/>
          </a:xfrm>
        </p:spPr>
        <p:txBody>
          <a:bodyPr>
            <a:normAutofit fontScale="92500" lnSpcReduction="20000"/>
          </a:bodyPr>
          <a:lstStyle/>
          <a:p>
            <a:r>
              <a:rPr lang="en-US" altLang="zh-CN" dirty="0" smtClean="0"/>
              <a:t>TL494</a:t>
            </a:r>
            <a:r>
              <a:rPr lang="zh-CN" altLang="en-US" dirty="0" smtClean="0"/>
              <a:t>内部结构如上图，比较复杂，功能较多，我们用最简模式，能屏蔽的全屏蔽。只要能产生相位相反，占空比可调方波即可。</a:t>
            </a:r>
            <a:endParaRPr lang="zh-CN" altLang="en-US" dirty="0"/>
          </a:p>
        </p:txBody>
      </p:sp>
    </p:spTree>
    <p:extLst>
      <p:ext uri="{BB962C8B-B14F-4D97-AF65-F5344CB8AC3E}">
        <p14:creationId xmlns:p14="http://schemas.microsoft.com/office/powerpoint/2010/main" val="178554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6" y="0"/>
            <a:ext cx="9114972" cy="486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内容占位符 2"/>
          <p:cNvSpPr>
            <a:spLocks noGrp="1"/>
          </p:cNvSpPr>
          <p:nvPr>
            <p:ph idx="1"/>
          </p:nvPr>
        </p:nvSpPr>
        <p:spPr>
          <a:xfrm>
            <a:off x="107504" y="5589240"/>
            <a:ext cx="9036496" cy="1268760"/>
          </a:xfrm>
        </p:spPr>
        <p:txBody>
          <a:bodyPr>
            <a:normAutofit fontScale="92500" lnSpcReduction="20000"/>
          </a:bodyPr>
          <a:lstStyle/>
          <a:p>
            <a:r>
              <a:rPr lang="en-US" altLang="zh-CN" dirty="0" smtClean="0"/>
              <a:t>TL494</a:t>
            </a:r>
            <a:r>
              <a:rPr lang="zh-CN" altLang="en-US" dirty="0" smtClean="0"/>
              <a:t>内部结构如上图，比较复杂，功能较多，我们用最简模式，能屏蔽的全屏蔽。只要能产生相位相反，占空比可调方波即可。</a:t>
            </a:r>
            <a:endParaRPr lang="zh-CN" altLang="en-US" dirty="0"/>
          </a:p>
        </p:txBody>
      </p:sp>
    </p:spTree>
    <p:extLst>
      <p:ext uri="{BB962C8B-B14F-4D97-AF65-F5344CB8AC3E}">
        <p14:creationId xmlns:p14="http://schemas.microsoft.com/office/powerpoint/2010/main" val="26912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260648"/>
            <a:ext cx="8568952" cy="6408712"/>
          </a:xfrm>
        </p:spPr>
        <p:txBody>
          <a:bodyPr/>
          <a:lstStyle/>
          <a:p>
            <a:r>
              <a:rPr lang="zh-CN" altLang="en-US" dirty="0" smtClean="0"/>
              <a:t>目的：直流电机调速</a:t>
            </a:r>
            <a:endParaRPr lang="en-US" altLang="zh-CN" dirty="0" smtClean="0"/>
          </a:p>
          <a:p>
            <a:r>
              <a:rPr lang="zh-CN" altLang="en-US" dirty="0" smtClean="0"/>
              <a:t>使用芯片</a:t>
            </a:r>
            <a:r>
              <a:rPr lang="en-US" altLang="zh-CN" dirty="0" smtClean="0"/>
              <a:t>L298</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38462" y="1747837"/>
            <a:ext cx="3267075" cy="3362325"/>
          </a:xfrm>
          <a:prstGeom prst="rect">
            <a:avLst/>
          </a:prstGeom>
          <a:noFill/>
          <a:ln>
            <a:noFill/>
          </a:ln>
        </p:spPr>
      </p:pic>
    </p:spTree>
    <p:extLst>
      <p:ext uri="{BB962C8B-B14F-4D97-AF65-F5344CB8AC3E}">
        <p14:creationId xmlns:p14="http://schemas.microsoft.com/office/powerpoint/2010/main" val="229672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0360"/>
            <a:ext cx="8325182" cy="4594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5835487"/>
            <a:ext cx="2275616" cy="913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654" y="5146149"/>
            <a:ext cx="8412660" cy="89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内容占位符 2"/>
          <p:cNvSpPr>
            <a:spLocks noGrp="1"/>
          </p:cNvSpPr>
          <p:nvPr>
            <p:ph idx="1"/>
          </p:nvPr>
        </p:nvSpPr>
        <p:spPr>
          <a:xfrm>
            <a:off x="313184" y="6295183"/>
            <a:ext cx="8229600" cy="547616"/>
          </a:xfrm>
        </p:spPr>
        <p:txBody>
          <a:bodyPr>
            <a:normAutofit lnSpcReduction="10000"/>
          </a:bodyPr>
          <a:lstStyle/>
          <a:p>
            <a:r>
              <a:rPr lang="zh-CN" altLang="en-US" dirty="0" smtClean="0"/>
              <a:t>锯齿波频率：</a:t>
            </a:r>
            <a:endParaRPr lang="zh-CN" altLang="en-US" dirty="0"/>
          </a:p>
        </p:txBody>
      </p:sp>
      <p:sp>
        <p:nvSpPr>
          <p:cNvPr id="9" name="内容占位符 2"/>
          <p:cNvSpPr txBox="1">
            <a:spLocks/>
          </p:cNvSpPr>
          <p:nvPr/>
        </p:nvSpPr>
        <p:spPr>
          <a:xfrm>
            <a:off x="-20470" y="4639055"/>
            <a:ext cx="9056966" cy="5924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smtClean="0"/>
              <a:t>外接电源，外接</a:t>
            </a:r>
            <a:r>
              <a:rPr lang="en-US" altLang="zh-CN" dirty="0" smtClean="0"/>
              <a:t>R</a:t>
            </a:r>
            <a:r>
              <a:rPr lang="en-US" altLang="zh-CN" baseline="-25000" dirty="0" smtClean="0"/>
              <a:t>T</a:t>
            </a:r>
            <a:r>
              <a:rPr lang="zh-CN" altLang="en-US" dirty="0" smtClean="0"/>
              <a:t>、</a:t>
            </a:r>
            <a:r>
              <a:rPr lang="en-US" altLang="zh-CN" dirty="0" smtClean="0"/>
              <a:t>C</a:t>
            </a:r>
            <a:r>
              <a:rPr lang="en-US" altLang="zh-CN" baseline="-25000" dirty="0" smtClean="0"/>
              <a:t>T</a:t>
            </a:r>
            <a:r>
              <a:rPr lang="zh-CN" altLang="en-US" dirty="0" smtClean="0"/>
              <a:t>后，</a:t>
            </a:r>
            <a:r>
              <a:rPr lang="en-US" altLang="zh-CN" dirty="0" smtClean="0"/>
              <a:t>5</a:t>
            </a:r>
            <a:r>
              <a:rPr lang="zh-CN" altLang="en-US" dirty="0" smtClean="0"/>
              <a:t>脚产生锯齿波</a:t>
            </a:r>
            <a:endParaRPr lang="en-US" altLang="zh-CN" dirty="0" smtClean="0"/>
          </a:p>
        </p:txBody>
      </p:sp>
    </p:spTree>
    <p:extLst>
      <p:ext uri="{BB962C8B-B14F-4D97-AF65-F5344CB8AC3E}">
        <p14:creationId xmlns:p14="http://schemas.microsoft.com/office/powerpoint/2010/main" val="3375195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971550"/>
            <a:ext cx="890587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43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3" y="5013176"/>
            <a:ext cx="9114972" cy="1844824"/>
          </a:xfrm>
        </p:spPr>
        <p:txBody>
          <a:bodyPr>
            <a:normAutofit fontScale="92500" lnSpcReduction="10000"/>
          </a:bodyPr>
          <a:lstStyle/>
          <a:p>
            <a:r>
              <a:rPr lang="zh-CN" altLang="en-US" dirty="0" smtClean="0"/>
              <a:t>我们把</a:t>
            </a:r>
            <a:r>
              <a:rPr lang="en-US" altLang="zh-CN" dirty="0" smtClean="0"/>
              <a:t>TL494</a:t>
            </a:r>
            <a:r>
              <a:rPr lang="zh-CN" altLang="en-US" dirty="0" smtClean="0"/>
              <a:t>的</a:t>
            </a:r>
            <a:r>
              <a:rPr lang="en-US" altLang="zh-CN" dirty="0" smtClean="0"/>
              <a:t>13</a:t>
            </a:r>
            <a:r>
              <a:rPr lang="zh-CN" altLang="en-US" dirty="0" smtClean="0"/>
              <a:t>脚</a:t>
            </a:r>
            <a:r>
              <a:rPr lang="en-US" altLang="zh-CN" dirty="0" smtClean="0"/>
              <a:t>(</a:t>
            </a:r>
            <a:r>
              <a:rPr lang="zh-CN" altLang="en-US" dirty="0" smtClean="0"/>
              <a:t>输出控制</a:t>
            </a:r>
            <a:r>
              <a:rPr lang="en-US" altLang="zh-CN" dirty="0" smtClean="0"/>
              <a:t>)</a:t>
            </a:r>
            <a:r>
              <a:rPr lang="zh-CN" altLang="en-US" dirty="0" smtClean="0"/>
              <a:t>接低电平，与门</a:t>
            </a:r>
            <a:r>
              <a:rPr lang="en-US" altLang="zh-CN" dirty="0" smtClean="0"/>
              <a:t>1</a:t>
            </a:r>
            <a:r>
              <a:rPr lang="zh-CN" altLang="en-US" dirty="0" smtClean="0"/>
              <a:t>、</a:t>
            </a:r>
            <a:r>
              <a:rPr lang="en-US" altLang="zh-CN" dirty="0" smtClean="0"/>
              <a:t>2</a:t>
            </a:r>
            <a:r>
              <a:rPr lang="zh-CN" altLang="en-US" dirty="0" smtClean="0"/>
              <a:t>输出低电平，或非门</a:t>
            </a:r>
            <a:r>
              <a:rPr lang="en-US" altLang="zh-CN" dirty="0" smtClean="0"/>
              <a:t>3</a:t>
            </a:r>
            <a:r>
              <a:rPr lang="zh-CN" altLang="en-US" dirty="0" smtClean="0"/>
              <a:t>、</a:t>
            </a:r>
            <a:r>
              <a:rPr lang="en-US" altLang="zh-CN" dirty="0" smtClean="0"/>
              <a:t>4</a:t>
            </a:r>
            <a:r>
              <a:rPr lang="zh-CN" altLang="en-US" dirty="0" smtClean="0"/>
              <a:t>输出完全取决于</a:t>
            </a:r>
            <a:r>
              <a:rPr lang="en-US" altLang="zh-CN" dirty="0" smtClean="0"/>
              <a:t>A</a:t>
            </a:r>
            <a:r>
              <a:rPr lang="zh-CN" altLang="en-US" dirty="0" smtClean="0"/>
              <a:t>点状态。即</a:t>
            </a:r>
            <a:r>
              <a:rPr lang="en-US" altLang="zh-CN" dirty="0" smtClean="0"/>
              <a:t>Q1</a:t>
            </a:r>
            <a:r>
              <a:rPr lang="zh-CN" altLang="en-US" dirty="0" smtClean="0"/>
              <a:t>，</a:t>
            </a:r>
            <a:r>
              <a:rPr lang="en-US" altLang="zh-CN" dirty="0" smtClean="0"/>
              <a:t>Q2</a:t>
            </a:r>
            <a:r>
              <a:rPr lang="zh-CN" altLang="en-US" dirty="0" smtClean="0"/>
              <a:t>开关状态取决与</a:t>
            </a:r>
            <a:r>
              <a:rPr lang="en-US" altLang="zh-CN" dirty="0" smtClean="0"/>
              <a:t>A</a:t>
            </a:r>
            <a:r>
              <a:rPr lang="zh-CN" altLang="en-US" dirty="0" smtClean="0"/>
              <a:t>点状态。</a:t>
            </a:r>
            <a:endParaRPr lang="en-US" altLang="zh-CN" dirty="0" smtClean="0"/>
          </a:p>
          <a:p>
            <a:r>
              <a:rPr lang="zh-CN" altLang="en-US" dirty="0" smtClean="0"/>
              <a:t>这样作相当与把</a:t>
            </a:r>
            <a:r>
              <a:rPr lang="en-US" altLang="zh-CN" dirty="0" smtClean="0"/>
              <a:t>Flip-Flop</a:t>
            </a:r>
            <a:r>
              <a:rPr lang="zh-CN" altLang="en-US" dirty="0" smtClean="0"/>
              <a:t>屏蔽掉了。</a:t>
            </a:r>
            <a:endParaRPr lang="zh-CN" alt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8" y="0"/>
            <a:ext cx="911542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2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3" y="4869160"/>
            <a:ext cx="9114972" cy="1988840"/>
          </a:xfrm>
        </p:spPr>
        <p:txBody>
          <a:bodyPr>
            <a:normAutofit/>
          </a:bodyPr>
          <a:lstStyle/>
          <a:p>
            <a:r>
              <a:rPr lang="en-US" altLang="zh-CN" dirty="0" smtClean="0"/>
              <a:t>A</a:t>
            </a:r>
            <a:r>
              <a:rPr lang="zh-CN" altLang="en-US" dirty="0" smtClean="0"/>
              <a:t>点是   四输入或门</a:t>
            </a:r>
            <a:r>
              <a:rPr lang="en-US" altLang="zh-CN" dirty="0" smtClean="0">
                <a:solidFill>
                  <a:srgbClr val="FF0000"/>
                </a:solidFill>
              </a:rPr>
              <a:t>B    </a:t>
            </a:r>
            <a:r>
              <a:rPr lang="zh-CN" altLang="en-US" dirty="0" smtClean="0"/>
              <a:t>的输出</a:t>
            </a:r>
            <a:endParaRPr lang="en-US" altLang="zh-CN" dirty="0" smtClean="0"/>
          </a:p>
          <a:p>
            <a:r>
              <a:rPr lang="zh-CN" altLang="en-US" dirty="0"/>
              <a:t>四</a:t>
            </a:r>
            <a:r>
              <a:rPr lang="zh-CN" altLang="en-US" dirty="0" smtClean="0"/>
              <a:t>个输入都是</a:t>
            </a:r>
            <a:r>
              <a:rPr lang="en-US" altLang="zh-CN" dirty="0" smtClean="0"/>
              <a:t>0</a:t>
            </a:r>
            <a:r>
              <a:rPr lang="zh-CN" altLang="en-US" dirty="0" smtClean="0"/>
              <a:t>，输出</a:t>
            </a:r>
            <a:r>
              <a:rPr lang="en-US" altLang="zh-CN" dirty="0" smtClean="0"/>
              <a:t>0</a:t>
            </a:r>
          </a:p>
          <a:p>
            <a:r>
              <a:rPr lang="zh-CN" altLang="en-US" dirty="0"/>
              <a:t>四</a:t>
            </a:r>
            <a:r>
              <a:rPr lang="zh-CN" altLang="en-US" dirty="0" smtClean="0"/>
              <a:t>个输入不全为</a:t>
            </a:r>
            <a:r>
              <a:rPr lang="en-US" altLang="zh-CN" dirty="0" smtClean="0"/>
              <a:t>0</a:t>
            </a:r>
            <a:r>
              <a:rPr lang="zh-CN" altLang="en-US" dirty="0" smtClean="0"/>
              <a:t>，输出</a:t>
            </a:r>
            <a:r>
              <a:rPr lang="en-US" altLang="zh-CN" dirty="0" smtClean="0"/>
              <a:t>1</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 y="0"/>
            <a:ext cx="911542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838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834" y="4914900"/>
            <a:ext cx="9109166" cy="1943100"/>
          </a:xfrm>
        </p:spPr>
        <p:txBody>
          <a:bodyPr/>
          <a:lstStyle/>
          <a:p>
            <a:r>
              <a:rPr lang="en-US" altLang="zh-CN" dirty="0" smtClean="0"/>
              <a:t>12</a:t>
            </a:r>
            <a:r>
              <a:rPr lang="zh-CN" altLang="en-US" dirty="0" smtClean="0"/>
              <a:t>引脚和</a:t>
            </a:r>
            <a:r>
              <a:rPr lang="en-US" altLang="zh-CN" dirty="0" smtClean="0"/>
              <a:t>7</a:t>
            </a:r>
            <a:r>
              <a:rPr lang="zh-CN" altLang="en-US" dirty="0" smtClean="0"/>
              <a:t>引脚给</a:t>
            </a:r>
            <a:r>
              <a:rPr lang="en-US" altLang="zh-CN" dirty="0" smtClean="0"/>
              <a:t>TL494</a:t>
            </a:r>
            <a:r>
              <a:rPr lang="zh-CN" altLang="en-US" dirty="0"/>
              <a:t>片</a:t>
            </a:r>
            <a:r>
              <a:rPr lang="zh-CN" altLang="en-US" dirty="0" smtClean="0"/>
              <a:t>内参考电压源供电，它产生一个</a:t>
            </a:r>
            <a:r>
              <a:rPr lang="en-US" altLang="zh-CN" dirty="0" smtClean="0"/>
              <a:t>5V</a:t>
            </a:r>
            <a:r>
              <a:rPr lang="zh-CN" altLang="en-US" dirty="0" smtClean="0"/>
              <a:t>精准电压，通过</a:t>
            </a:r>
            <a:r>
              <a:rPr lang="en-US" altLang="zh-CN" dirty="0" smtClean="0"/>
              <a:t>14</a:t>
            </a:r>
            <a:r>
              <a:rPr lang="zh-CN" altLang="en-US" dirty="0" smtClean="0"/>
              <a:t>引脚输出（电流能力很弱），因此输入</a:t>
            </a:r>
            <a:r>
              <a:rPr lang="en-US" altLang="zh-CN" dirty="0" smtClean="0"/>
              <a:t>3</a:t>
            </a:r>
            <a:r>
              <a:rPr lang="zh-CN" altLang="en-US" dirty="0" smtClean="0"/>
              <a:t>，输入</a:t>
            </a:r>
            <a:r>
              <a:rPr lang="en-US" altLang="zh-CN" dirty="0" smtClean="0"/>
              <a:t>4</a:t>
            </a:r>
            <a:r>
              <a:rPr lang="zh-CN" altLang="en-US" dirty="0" smtClean="0"/>
              <a:t>为低电平</a:t>
            </a:r>
            <a:r>
              <a:rPr lang="en-US" altLang="zh-CN" dirty="0" smtClean="0"/>
              <a:t>0</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 y="0"/>
            <a:ext cx="9115425" cy="491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824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229200"/>
            <a:ext cx="9144000" cy="1628800"/>
          </a:xfrm>
        </p:spPr>
        <p:txBody>
          <a:bodyPr>
            <a:normAutofit/>
          </a:bodyPr>
          <a:lstStyle/>
          <a:p>
            <a:r>
              <a:rPr lang="zh-CN" altLang="en-US" dirty="0" smtClean="0"/>
              <a:t>我们把</a:t>
            </a:r>
            <a:r>
              <a:rPr lang="en-US" altLang="zh-CN" dirty="0" smtClean="0"/>
              <a:t>TL494</a:t>
            </a:r>
            <a:r>
              <a:rPr lang="zh-CN" altLang="en-US" dirty="0" smtClean="0"/>
              <a:t>引脚</a:t>
            </a:r>
            <a:r>
              <a:rPr lang="en-US" altLang="zh-CN" dirty="0" smtClean="0"/>
              <a:t>1</a:t>
            </a:r>
            <a:r>
              <a:rPr lang="zh-CN" altLang="en-US" dirty="0" smtClean="0"/>
              <a:t>、</a:t>
            </a:r>
            <a:r>
              <a:rPr lang="en-US" altLang="zh-CN" dirty="0" smtClean="0"/>
              <a:t>3</a:t>
            </a:r>
            <a:r>
              <a:rPr lang="zh-CN" altLang="en-US" dirty="0" smtClean="0"/>
              <a:t>、</a:t>
            </a:r>
            <a:r>
              <a:rPr lang="en-US" altLang="zh-CN" dirty="0" smtClean="0"/>
              <a:t>16</a:t>
            </a:r>
            <a:r>
              <a:rPr lang="zh-CN" altLang="en-US" dirty="0" smtClean="0"/>
              <a:t>接</a:t>
            </a:r>
            <a:r>
              <a:rPr lang="en-US" altLang="zh-CN" dirty="0" smtClean="0"/>
              <a:t>GND</a:t>
            </a:r>
            <a:r>
              <a:rPr lang="zh-CN" altLang="en-US" dirty="0" smtClean="0"/>
              <a:t>，引脚</a:t>
            </a:r>
            <a:r>
              <a:rPr lang="en-US" altLang="zh-CN" dirty="0" smtClean="0"/>
              <a:t>2</a:t>
            </a:r>
            <a:r>
              <a:rPr lang="zh-CN" altLang="en-US" dirty="0" smtClean="0"/>
              <a:t>、</a:t>
            </a:r>
            <a:r>
              <a:rPr lang="en-US" altLang="zh-CN" dirty="0" smtClean="0"/>
              <a:t>15</a:t>
            </a:r>
            <a:r>
              <a:rPr lang="zh-CN" altLang="en-US" dirty="0" smtClean="0"/>
              <a:t>接</a:t>
            </a:r>
            <a:r>
              <a:rPr lang="en-US" altLang="zh-CN" dirty="0" smtClean="0"/>
              <a:t>+5V</a:t>
            </a:r>
            <a:r>
              <a:rPr lang="zh-CN" altLang="en-US" dirty="0" smtClean="0"/>
              <a:t>，此时比较器</a:t>
            </a:r>
            <a:r>
              <a:rPr lang="en-US" altLang="zh-CN" dirty="0" smtClean="0"/>
              <a:t>4</a:t>
            </a:r>
            <a:r>
              <a:rPr lang="zh-CN" altLang="en-US" dirty="0" smtClean="0"/>
              <a:t>、比较器</a:t>
            </a:r>
            <a:r>
              <a:rPr lang="en-US" altLang="zh-CN" dirty="0" smtClean="0"/>
              <a:t>5</a:t>
            </a:r>
            <a:r>
              <a:rPr lang="zh-CN" altLang="en-US" dirty="0" smtClean="0"/>
              <a:t>输出</a:t>
            </a:r>
            <a:r>
              <a:rPr lang="en-US" altLang="zh-CN" dirty="0" smtClean="0"/>
              <a:t>0</a:t>
            </a:r>
            <a:r>
              <a:rPr lang="zh-CN" altLang="en-US" dirty="0" smtClean="0"/>
              <a:t>，比较器</a:t>
            </a:r>
            <a:r>
              <a:rPr lang="en-US" altLang="zh-CN" dirty="0" smtClean="0"/>
              <a:t>C</a:t>
            </a:r>
            <a:r>
              <a:rPr lang="zh-CN" altLang="en-US" dirty="0" smtClean="0"/>
              <a:t>输出</a:t>
            </a:r>
            <a:r>
              <a:rPr lang="en-US" altLang="zh-CN" dirty="0" smtClean="0"/>
              <a:t>0</a:t>
            </a:r>
            <a:r>
              <a:rPr lang="zh-CN" altLang="en-US" dirty="0" smtClean="0"/>
              <a:t>，即输入</a:t>
            </a:r>
            <a:r>
              <a:rPr lang="en-US" altLang="zh-CN" dirty="0" smtClean="0"/>
              <a:t>2</a:t>
            </a:r>
            <a:r>
              <a:rPr lang="zh-CN" altLang="en-US" dirty="0" smtClean="0"/>
              <a:t>等于</a:t>
            </a:r>
            <a:r>
              <a:rPr lang="en-US" altLang="zh-CN" dirty="0" smtClean="0"/>
              <a:t>0</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15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63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5086350"/>
            <a:ext cx="9115425" cy="1366986"/>
          </a:xfrm>
        </p:spPr>
        <p:txBody>
          <a:bodyPr/>
          <a:lstStyle/>
          <a:p>
            <a:r>
              <a:rPr lang="zh-CN" altLang="en-US" dirty="0" smtClean="0"/>
              <a:t>此时四输入或门</a:t>
            </a:r>
            <a:r>
              <a:rPr lang="en-US" altLang="zh-CN" dirty="0" smtClean="0"/>
              <a:t>B</a:t>
            </a:r>
            <a:r>
              <a:rPr lang="zh-CN" altLang="en-US" dirty="0" smtClean="0"/>
              <a:t>的输出完全取决于输入</a:t>
            </a:r>
            <a:r>
              <a:rPr lang="en-US" altLang="zh-CN" dirty="0"/>
              <a:t>1</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1542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6294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941168"/>
            <a:ext cx="9144000" cy="1184995"/>
          </a:xfrm>
        </p:spPr>
        <p:txBody>
          <a:bodyPr/>
          <a:lstStyle/>
          <a:p>
            <a:r>
              <a:rPr lang="en-US" altLang="zh-CN" dirty="0" smtClean="0"/>
              <a:t>TL494</a:t>
            </a:r>
            <a:r>
              <a:rPr lang="zh-CN" altLang="en-US" dirty="0" smtClean="0"/>
              <a:t>引脚</a:t>
            </a:r>
            <a:r>
              <a:rPr lang="en-US" altLang="zh-CN" dirty="0" smtClean="0"/>
              <a:t>4</a:t>
            </a:r>
            <a:r>
              <a:rPr lang="zh-CN" altLang="en-US" dirty="0" smtClean="0"/>
              <a:t>外接划线变阻器，引脚</a:t>
            </a:r>
            <a:r>
              <a:rPr lang="en-US" altLang="zh-CN" dirty="0" smtClean="0"/>
              <a:t>4</a:t>
            </a:r>
            <a:r>
              <a:rPr lang="zh-CN" altLang="en-US" dirty="0" smtClean="0"/>
              <a:t>电位在</a:t>
            </a:r>
            <a:r>
              <a:rPr lang="en-US" altLang="zh-CN" dirty="0" smtClean="0"/>
              <a:t>0---5V</a:t>
            </a:r>
            <a:r>
              <a:rPr lang="zh-CN" altLang="en-US" dirty="0" smtClean="0"/>
              <a:t>间变化。</a:t>
            </a:r>
            <a:endParaRPr lang="en-US" altLang="zh-CN"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42"/>
            <a:ext cx="9139594" cy="4934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162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42"/>
            <a:ext cx="9139594" cy="4934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915" y="4941168"/>
            <a:ext cx="8412660" cy="892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内容占位符 2"/>
          <p:cNvSpPr>
            <a:spLocks noGrp="1"/>
          </p:cNvSpPr>
          <p:nvPr>
            <p:ph idx="1"/>
          </p:nvPr>
        </p:nvSpPr>
        <p:spPr>
          <a:xfrm>
            <a:off x="-9306" y="6309320"/>
            <a:ext cx="9144000" cy="584076"/>
          </a:xfrm>
        </p:spPr>
        <p:txBody>
          <a:bodyPr/>
          <a:lstStyle/>
          <a:p>
            <a:r>
              <a:rPr lang="zh-CN" altLang="en-US" dirty="0" smtClean="0">
                <a:solidFill>
                  <a:srgbClr val="FF0000"/>
                </a:solidFill>
              </a:rPr>
              <a:t>如何调占空比，如何调频率</a:t>
            </a:r>
            <a:endParaRPr lang="en-US" altLang="zh-CN" dirty="0" smtClean="0">
              <a:solidFill>
                <a:srgbClr val="FF0000"/>
              </a:solidFill>
            </a:endParaRPr>
          </a:p>
        </p:txBody>
      </p:sp>
    </p:spTree>
    <p:extLst>
      <p:ext uri="{BB962C8B-B14F-4D97-AF65-F5344CB8AC3E}">
        <p14:creationId xmlns:p14="http://schemas.microsoft.com/office/powerpoint/2010/main" val="44196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如何反向    方法</a:t>
            </a:r>
            <a:r>
              <a:rPr lang="en-US" altLang="zh-CN" dirty="0" smtClean="0"/>
              <a:t>1</a:t>
            </a:r>
            <a:endParaRPr lang="zh-CN" altLang="en-US" dirty="0"/>
          </a:p>
        </p:txBody>
      </p:sp>
      <p:sp>
        <p:nvSpPr>
          <p:cNvPr id="5" name="内容占位符 2"/>
          <p:cNvSpPr>
            <a:spLocks noGrp="1"/>
          </p:cNvSpPr>
          <p:nvPr>
            <p:ph idx="1"/>
          </p:nvPr>
        </p:nvSpPr>
        <p:spPr>
          <a:xfrm>
            <a:off x="45182" y="5779598"/>
            <a:ext cx="9144000" cy="1078402"/>
          </a:xfrm>
        </p:spPr>
        <p:txBody>
          <a:bodyPr>
            <a:normAutofit fontScale="70000" lnSpcReduction="20000"/>
          </a:bodyPr>
          <a:lstStyle/>
          <a:p>
            <a:r>
              <a:rPr lang="en-US" altLang="zh-CN" dirty="0" smtClean="0"/>
              <a:t>Q1</a:t>
            </a:r>
            <a:r>
              <a:rPr lang="zh-CN" altLang="en-US" dirty="0" smtClean="0"/>
              <a:t>、</a:t>
            </a:r>
            <a:r>
              <a:rPr lang="en-US" altLang="zh-CN" dirty="0" smtClean="0"/>
              <a:t>Q2</a:t>
            </a:r>
            <a:r>
              <a:rPr lang="zh-CN" altLang="en-US" dirty="0" smtClean="0"/>
              <a:t>状态相同</a:t>
            </a:r>
            <a:endParaRPr lang="en-US" altLang="zh-CN" dirty="0" smtClean="0"/>
          </a:p>
          <a:p>
            <a:r>
              <a:rPr lang="en-US" altLang="zh-CN" dirty="0"/>
              <a:t>Q1</a:t>
            </a:r>
            <a:r>
              <a:rPr lang="zh-CN" altLang="en-US" dirty="0"/>
              <a:t>、</a:t>
            </a:r>
            <a:r>
              <a:rPr lang="en-US" altLang="zh-CN" dirty="0" smtClean="0"/>
              <a:t>Q2</a:t>
            </a:r>
            <a:r>
              <a:rPr lang="zh-CN" altLang="en-US" dirty="0" smtClean="0"/>
              <a:t>开：</a:t>
            </a:r>
            <a:r>
              <a:rPr lang="en-US" altLang="zh-CN" dirty="0" smtClean="0"/>
              <a:t>J</a:t>
            </a:r>
            <a:r>
              <a:rPr lang="zh-CN" altLang="en-US" dirty="0" smtClean="0"/>
              <a:t>低电平，</a:t>
            </a:r>
            <a:r>
              <a:rPr lang="en-US" altLang="zh-CN" dirty="0" smtClean="0"/>
              <a:t>K</a:t>
            </a:r>
            <a:r>
              <a:rPr lang="zh-CN" altLang="en-US" dirty="0" smtClean="0"/>
              <a:t>高电平</a:t>
            </a:r>
            <a:endParaRPr lang="en-US" altLang="zh-CN" dirty="0" smtClean="0"/>
          </a:p>
          <a:p>
            <a:r>
              <a:rPr lang="en-US" altLang="zh-CN" dirty="0"/>
              <a:t>Q1</a:t>
            </a:r>
            <a:r>
              <a:rPr lang="zh-CN" altLang="en-US" dirty="0"/>
              <a:t>、</a:t>
            </a:r>
            <a:r>
              <a:rPr lang="en-US" altLang="zh-CN" dirty="0" smtClean="0"/>
              <a:t>Q2</a:t>
            </a:r>
            <a:r>
              <a:rPr lang="zh-CN" altLang="en-US" dirty="0" smtClean="0"/>
              <a:t>关：</a:t>
            </a:r>
            <a:r>
              <a:rPr lang="en-US" altLang="zh-CN" dirty="0" smtClean="0"/>
              <a:t>J</a:t>
            </a:r>
            <a:r>
              <a:rPr lang="zh-CN" altLang="en-US" dirty="0" smtClean="0"/>
              <a:t>高电平</a:t>
            </a:r>
            <a:r>
              <a:rPr lang="zh-CN" altLang="en-US" dirty="0"/>
              <a:t>，</a:t>
            </a:r>
            <a:r>
              <a:rPr lang="en-US" altLang="zh-CN" dirty="0" smtClean="0"/>
              <a:t>K</a:t>
            </a:r>
            <a:r>
              <a:rPr lang="zh-CN" altLang="en-US" dirty="0" smtClean="0"/>
              <a:t>低电平</a:t>
            </a:r>
            <a:endParaRPr lang="en-US" altLang="zh-CN" dirty="0"/>
          </a:p>
          <a:p>
            <a:endParaRPr lang="en-US" altLang="zh-CN" dirty="0" smtClean="0"/>
          </a:p>
          <a:p>
            <a:endParaRPr lang="en-US" altLang="zh-CN" dirty="0" smtClean="0"/>
          </a:p>
          <a:p>
            <a:endParaRPr lang="en-US" altLang="zh-CN"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875340" cy="475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170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355160" cy="346050"/>
          </a:xfrm>
        </p:spPr>
        <p:txBody>
          <a:bodyPr>
            <a:noAutofit/>
          </a:bodyPr>
          <a:lstStyle/>
          <a:p>
            <a:r>
              <a:rPr lang="en-US" altLang="zh-CN" sz="2000" b="1" dirty="0"/>
              <a:t>L298</a:t>
            </a:r>
            <a:r>
              <a:rPr lang="zh-CN" altLang="zh-CN" sz="2000" b="1" dirty="0"/>
              <a:t>管脚定义及管脚</a:t>
            </a:r>
            <a:r>
              <a:rPr lang="zh-CN" altLang="zh-CN" sz="2000" b="1" dirty="0" smtClean="0"/>
              <a:t>编号</a:t>
            </a:r>
            <a:r>
              <a:rPr lang="en-US" altLang="zh-CN" sz="2000" b="1" dirty="0" smtClean="0"/>
              <a:t>(</a:t>
            </a:r>
            <a:r>
              <a:rPr lang="zh-CN" altLang="en-US" sz="2000" b="1" dirty="0" smtClean="0"/>
              <a:t>详见手册</a:t>
            </a:r>
            <a:r>
              <a:rPr lang="en-US" altLang="zh-CN" sz="2000" b="1" dirty="0" smtClean="0"/>
              <a:t>)</a:t>
            </a:r>
            <a:endParaRPr lang="zh-CN" altLang="en-US" sz="2000" dirty="0"/>
          </a:p>
        </p:txBody>
      </p:sp>
      <p:pic>
        <p:nvPicPr>
          <p:cNvPr id="4" name="内容占位符 3" descr="C:\Users\Administrator\Desktop\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7213711" cy="4525963"/>
          </a:xfrm>
          <a:prstGeom prst="rect">
            <a:avLst/>
          </a:prstGeom>
          <a:noFill/>
          <a:ln>
            <a:noFill/>
          </a:ln>
        </p:spPr>
      </p:pic>
    </p:spTree>
    <p:extLst>
      <p:ext uri="{BB962C8B-B14F-4D97-AF65-F5344CB8AC3E}">
        <p14:creationId xmlns:p14="http://schemas.microsoft.com/office/powerpoint/2010/main" val="290115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如何反向    方法</a:t>
            </a:r>
            <a:r>
              <a:rPr lang="en-US" altLang="zh-CN" dirty="0" smtClean="0"/>
              <a:t>2</a:t>
            </a:r>
            <a:endParaRPr lang="zh-CN" altLang="en-US" dirty="0"/>
          </a:p>
        </p:txBody>
      </p:sp>
      <p:sp>
        <p:nvSpPr>
          <p:cNvPr id="5" name="内容占位符 2"/>
          <p:cNvSpPr>
            <a:spLocks noGrp="1"/>
          </p:cNvSpPr>
          <p:nvPr>
            <p:ph idx="1"/>
          </p:nvPr>
        </p:nvSpPr>
        <p:spPr>
          <a:xfrm>
            <a:off x="45182" y="5779598"/>
            <a:ext cx="9144000" cy="1078402"/>
          </a:xfrm>
        </p:spPr>
        <p:txBody>
          <a:bodyPr>
            <a:normAutofit fontScale="70000" lnSpcReduction="20000"/>
          </a:bodyPr>
          <a:lstStyle/>
          <a:p>
            <a:r>
              <a:rPr lang="en-US" altLang="zh-CN" dirty="0" smtClean="0"/>
              <a:t>Q1</a:t>
            </a:r>
            <a:r>
              <a:rPr lang="zh-CN" altLang="en-US" dirty="0" smtClean="0"/>
              <a:t>、</a:t>
            </a:r>
            <a:r>
              <a:rPr lang="en-US" altLang="zh-CN" dirty="0" smtClean="0"/>
              <a:t>Q2</a:t>
            </a:r>
            <a:r>
              <a:rPr lang="zh-CN" altLang="en-US" dirty="0" smtClean="0"/>
              <a:t>状态相同</a:t>
            </a:r>
            <a:endParaRPr lang="en-US" altLang="zh-CN" dirty="0" smtClean="0"/>
          </a:p>
          <a:p>
            <a:r>
              <a:rPr lang="en-US" altLang="zh-CN" dirty="0"/>
              <a:t>Q1</a:t>
            </a:r>
            <a:r>
              <a:rPr lang="zh-CN" altLang="en-US" dirty="0"/>
              <a:t>、</a:t>
            </a:r>
            <a:r>
              <a:rPr lang="en-US" altLang="zh-CN" dirty="0" smtClean="0"/>
              <a:t>Q2</a:t>
            </a:r>
            <a:r>
              <a:rPr lang="zh-CN" altLang="en-US" dirty="0" smtClean="0"/>
              <a:t>开：</a:t>
            </a:r>
            <a:r>
              <a:rPr lang="en-US" altLang="zh-CN" dirty="0" smtClean="0"/>
              <a:t>J</a:t>
            </a:r>
            <a:r>
              <a:rPr lang="zh-CN" altLang="en-US" dirty="0" smtClean="0"/>
              <a:t>低电平，</a:t>
            </a:r>
            <a:r>
              <a:rPr lang="en-US" altLang="zh-CN" dirty="0" smtClean="0"/>
              <a:t>K</a:t>
            </a:r>
            <a:r>
              <a:rPr lang="zh-CN" altLang="en-US" dirty="0" smtClean="0"/>
              <a:t>高电平</a:t>
            </a:r>
            <a:endParaRPr lang="en-US" altLang="zh-CN" dirty="0" smtClean="0"/>
          </a:p>
          <a:p>
            <a:r>
              <a:rPr lang="en-US" altLang="zh-CN" dirty="0" smtClean="0"/>
              <a:t>J</a:t>
            </a:r>
            <a:r>
              <a:rPr lang="zh-CN" altLang="en-US" dirty="0" smtClean="0"/>
              <a:t>点用非门</a:t>
            </a:r>
            <a:r>
              <a:rPr lang="en-US" altLang="zh-CN" dirty="0" smtClean="0"/>
              <a:t>(74LS04)</a:t>
            </a:r>
            <a:r>
              <a:rPr lang="zh-CN" altLang="en-US" dirty="0" smtClean="0"/>
              <a:t>反向</a:t>
            </a:r>
            <a:endParaRPr lang="en-US" altLang="zh-CN" dirty="0" smtClean="0"/>
          </a:p>
          <a:p>
            <a:endParaRPr lang="en-US" altLang="zh-CN" dirty="0" smtClean="0"/>
          </a:p>
          <a:p>
            <a:endParaRPr lang="en-US" altLang="zh-CN" dirty="0" smtClean="0"/>
          </a:p>
          <a:p>
            <a:endParaRPr lang="en-US" altLang="zh-CN"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875340" cy="4758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8033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1"/>
            <a:ext cx="6732240" cy="6699035"/>
          </a:xfrm>
          <a:prstGeom prst="rect">
            <a:avLst/>
          </a:prstGeom>
        </p:spPr>
      </p:pic>
      <p:sp>
        <p:nvSpPr>
          <p:cNvPr id="5" name="内容占位符 2"/>
          <p:cNvSpPr>
            <a:spLocks noGrp="1"/>
          </p:cNvSpPr>
          <p:nvPr>
            <p:ph idx="1"/>
          </p:nvPr>
        </p:nvSpPr>
        <p:spPr>
          <a:xfrm>
            <a:off x="6732240" y="188640"/>
            <a:ext cx="2411760" cy="6669360"/>
          </a:xfrm>
        </p:spPr>
        <p:txBody>
          <a:bodyPr>
            <a:normAutofit/>
          </a:bodyPr>
          <a:lstStyle/>
          <a:p>
            <a:r>
              <a:rPr lang="zh-CN" altLang="en-US" sz="2800" dirty="0" smtClean="0"/>
              <a:t>电源输入</a:t>
            </a:r>
            <a:endParaRPr lang="en-US" altLang="zh-CN" sz="2800" dirty="0" smtClean="0"/>
          </a:p>
          <a:p>
            <a:r>
              <a:rPr lang="zh-CN" altLang="en-US" sz="2800" dirty="0" smtClean="0"/>
              <a:t>电源区</a:t>
            </a:r>
            <a:endParaRPr lang="en-US" altLang="zh-CN" sz="2800" dirty="0" smtClean="0"/>
          </a:p>
          <a:p>
            <a:r>
              <a:rPr lang="en-US" altLang="zh-CN" sz="2800" dirty="0" smtClean="0"/>
              <a:t>TL494</a:t>
            </a:r>
            <a:r>
              <a:rPr lang="zh-CN" altLang="en-US" sz="2800" dirty="0" smtClean="0"/>
              <a:t>区</a:t>
            </a:r>
            <a:endParaRPr lang="en-US" altLang="zh-CN" sz="2800" dirty="0" smtClean="0"/>
          </a:p>
          <a:p>
            <a:r>
              <a:rPr lang="zh-CN" altLang="en-US" sz="2800" dirty="0" smtClean="0"/>
              <a:t>跳线</a:t>
            </a:r>
            <a:endParaRPr lang="en-US" altLang="zh-CN" sz="2800" dirty="0" smtClean="0"/>
          </a:p>
          <a:p>
            <a:r>
              <a:rPr lang="en-US" altLang="zh-CN" sz="2800" dirty="0" smtClean="0"/>
              <a:t>L298</a:t>
            </a:r>
            <a:r>
              <a:rPr lang="zh-CN" altLang="en-US" sz="2800" dirty="0" smtClean="0"/>
              <a:t>区</a:t>
            </a:r>
            <a:endParaRPr lang="en-US" altLang="zh-CN" sz="2800" dirty="0" smtClean="0"/>
          </a:p>
          <a:p>
            <a:r>
              <a:rPr lang="zh-CN" altLang="en-US" sz="2800" dirty="0"/>
              <a:t>续流</a:t>
            </a:r>
            <a:r>
              <a:rPr lang="zh-CN" altLang="en-US" sz="2800" dirty="0" smtClean="0"/>
              <a:t>二极管</a:t>
            </a:r>
            <a:endParaRPr lang="en-US" altLang="zh-CN" sz="2800" dirty="0" smtClean="0"/>
          </a:p>
          <a:p>
            <a:r>
              <a:rPr lang="zh-CN" altLang="en-US" sz="2800" dirty="0" smtClean="0"/>
              <a:t>非门</a:t>
            </a:r>
            <a:endParaRPr lang="en-US" altLang="zh-CN" sz="2800" dirty="0" smtClean="0"/>
          </a:p>
          <a:p>
            <a:r>
              <a:rPr lang="zh-CN" altLang="en-US" sz="2800" dirty="0" smtClean="0"/>
              <a:t>接电机绕组</a:t>
            </a:r>
            <a:endParaRPr lang="en-US" altLang="zh-CN" sz="2800" dirty="0" smtClean="0"/>
          </a:p>
          <a:p>
            <a:r>
              <a:rPr lang="zh-CN" altLang="en-US" sz="2800" dirty="0" smtClean="0"/>
              <a:t>编码器接入</a:t>
            </a:r>
            <a:endParaRPr lang="en-US" altLang="zh-CN" sz="2800" dirty="0" smtClean="0"/>
          </a:p>
          <a:p>
            <a:r>
              <a:rPr lang="en-US" altLang="zh-CN" sz="2800" dirty="0" smtClean="0"/>
              <a:t>GND</a:t>
            </a:r>
            <a:r>
              <a:rPr lang="zh-CN" altLang="en-US" sz="2800" dirty="0" smtClean="0"/>
              <a:t>测试点</a:t>
            </a:r>
            <a:endParaRPr lang="en-US" altLang="zh-CN" sz="2800" dirty="0" smtClean="0"/>
          </a:p>
          <a:p>
            <a:endParaRPr lang="en-US" altLang="zh-CN" sz="2800" dirty="0" smtClean="0"/>
          </a:p>
          <a:p>
            <a:r>
              <a:rPr lang="zh-CN" altLang="en-US" sz="2800" dirty="0" smtClean="0"/>
              <a:t>接线</a:t>
            </a:r>
            <a:r>
              <a:rPr lang="zh-CN" altLang="en-US" sz="2800" dirty="0" smtClean="0"/>
              <a:t>方法</a:t>
            </a:r>
            <a:endParaRPr lang="en-US" altLang="zh-CN" sz="2800" dirty="0" smtClean="0"/>
          </a:p>
          <a:p>
            <a:endParaRPr lang="en-US" altLang="zh-CN" dirty="0" smtClean="0"/>
          </a:p>
          <a:p>
            <a:endParaRPr lang="en-US" altLang="zh-CN" dirty="0" smtClean="0"/>
          </a:p>
        </p:txBody>
      </p:sp>
    </p:spTree>
    <p:extLst>
      <p:ext uri="{BB962C8B-B14F-4D97-AF65-F5344CB8AC3E}">
        <p14:creationId xmlns:p14="http://schemas.microsoft.com/office/powerpoint/2010/main" val="272268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fontScale="90000"/>
          </a:bodyPr>
          <a:lstStyle/>
          <a:p>
            <a:r>
              <a:rPr lang="zh-CN" altLang="en-US" dirty="0" smtClean="0"/>
              <a:t>绕组电流测量</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196752"/>
            <a:ext cx="7829550" cy="552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2959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电路电压关系详见</a:t>
            </a:r>
            <a:r>
              <a:rPr lang="en-US" altLang="zh-CN" dirty="0" smtClean="0"/>
              <a:t>ACS712</a:t>
            </a:r>
            <a:r>
              <a:rPr lang="zh-CN" altLang="en-US" dirty="0" smtClean="0"/>
              <a:t>手册</a:t>
            </a:r>
            <a:endParaRPr lang="en-US" altLang="zh-CN" dirty="0" smtClean="0"/>
          </a:p>
          <a:p>
            <a:r>
              <a:rPr lang="zh-CN" altLang="en-US" dirty="0" smtClean="0"/>
              <a:t>电机不转，</a:t>
            </a:r>
            <a:r>
              <a:rPr lang="en-US" altLang="zh-CN" dirty="0" smtClean="0"/>
              <a:t>0</a:t>
            </a:r>
            <a:r>
              <a:rPr lang="zh-CN" altLang="en-US" dirty="0" smtClean="0"/>
              <a:t>电流，</a:t>
            </a:r>
            <a:r>
              <a:rPr lang="en-US" altLang="zh-CN" dirty="0" smtClean="0"/>
              <a:t>2.5v</a:t>
            </a:r>
          </a:p>
          <a:p>
            <a:endParaRPr lang="en-US" altLang="zh-CN" dirty="0"/>
          </a:p>
          <a:p>
            <a:r>
              <a:rPr lang="zh-CN" altLang="en-US" dirty="0" smtClean="0"/>
              <a:t>放大需要去掉直流量</a:t>
            </a:r>
            <a:endParaRPr lang="en-US" altLang="zh-CN" dirty="0" smtClean="0"/>
          </a:p>
          <a:p>
            <a:r>
              <a:rPr lang="zh-CN" altLang="en-US" dirty="0"/>
              <a:t>运</a:t>
            </a:r>
            <a:r>
              <a:rPr lang="zh-CN" altLang="en-US" dirty="0" smtClean="0"/>
              <a:t>放见</a:t>
            </a:r>
            <a:r>
              <a:rPr lang="en-US" altLang="zh-CN" dirty="0" smtClean="0"/>
              <a:t>LM324</a:t>
            </a:r>
            <a:r>
              <a:rPr lang="zh-CN" altLang="en-US" dirty="0" smtClean="0"/>
              <a:t>手册</a:t>
            </a:r>
            <a:endParaRPr lang="zh-CN" altLang="en-US" dirty="0"/>
          </a:p>
        </p:txBody>
      </p:sp>
    </p:spTree>
    <p:extLst>
      <p:ext uri="{BB962C8B-B14F-4D97-AF65-F5344CB8AC3E}">
        <p14:creationId xmlns:p14="http://schemas.microsoft.com/office/powerpoint/2010/main" val="1861243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477" y="44624"/>
            <a:ext cx="8449222" cy="6813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252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021"/>
            <a:ext cx="6732240" cy="6699035"/>
          </a:xfrm>
          <a:prstGeom prst="rect">
            <a:avLst/>
          </a:prstGeom>
        </p:spPr>
      </p:pic>
      <p:sp>
        <p:nvSpPr>
          <p:cNvPr id="6" name="内容占位符 2"/>
          <p:cNvSpPr>
            <a:spLocks noGrp="1"/>
          </p:cNvSpPr>
          <p:nvPr>
            <p:ph idx="1"/>
          </p:nvPr>
        </p:nvSpPr>
        <p:spPr>
          <a:xfrm>
            <a:off x="6732240" y="188640"/>
            <a:ext cx="2411760" cy="6669360"/>
          </a:xfrm>
        </p:spPr>
        <p:txBody>
          <a:bodyPr>
            <a:normAutofit/>
          </a:bodyPr>
          <a:lstStyle/>
          <a:p>
            <a:r>
              <a:rPr lang="en-US" altLang="zh-CN" dirty="0" smtClean="0"/>
              <a:t>ACS712</a:t>
            </a:r>
            <a:r>
              <a:rPr lang="zh-CN" altLang="en-US" dirty="0" smtClean="0"/>
              <a:t>区</a:t>
            </a:r>
            <a:endParaRPr lang="en-US" altLang="zh-CN" dirty="0" smtClean="0"/>
          </a:p>
          <a:p>
            <a:r>
              <a:rPr lang="zh-CN" altLang="en-US" dirty="0"/>
              <a:t>运</a:t>
            </a:r>
            <a:r>
              <a:rPr lang="zh-CN" altLang="en-US" dirty="0" smtClean="0"/>
              <a:t>放区</a:t>
            </a:r>
            <a:endParaRPr lang="en-US" altLang="zh-CN" dirty="0" smtClean="0"/>
          </a:p>
          <a:p>
            <a:r>
              <a:rPr lang="zh-CN" altLang="en-US" dirty="0"/>
              <a:t>备用</a:t>
            </a:r>
            <a:r>
              <a:rPr lang="zh-CN" altLang="en-US" dirty="0" smtClean="0"/>
              <a:t>区</a:t>
            </a:r>
            <a:endParaRPr lang="en-US" altLang="zh-CN" dirty="0" smtClean="0"/>
          </a:p>
          <a:p>
            <a:endParaRPr lang="en-US" altLang="zh-CN" dirty="0"/>
          </a:p>
          <a:p>
            <a:endParaRPr lang="en-US" altLang="zh-CN" dirty="0" smtClean="0"/>
          </a:p>
          <a:p>
            <a:r>
              <a:rPr lang="zh-CN" altLang="en-US" dirty="0" smtClean="0"/>
              <a:t>焊接时，上层元件、连接线，下层焊点为好</a:t>
            </a:r>
            <a:endParaRPr lang="en-US" altLang="zh-CN" dirty="0"/>
          </a:p>
          <a:p>
            <a:endParaRPr lang="en-US" altLang="zh-CN" dirty="0" smtClean="0"/>
          </a:p>
          <a:p>
            <a:endParaRPr lang="en-US" altLang="zh-CN" dirty="0" smtClean="0"/>
          </a:p>
        </p:txBody>
      </p:sp>
    </p:spTree>
    <p:extLst>
      <p:ext uri="{BB962C8B-B14F-4D97-AF65-F5344CB8AC3E}">
        <p14:creationId xmlns:p14="http://schemas.microsoft.com/office/powerpoint/2010/main" val="1782862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algn="ctr"/>
            <a:r>
              <a:rPr lang="zh-CN" altLang="zh-CN" b="1" dirty="0"/>
              <a:t>实践设计</a:t>
            </a:r>
            <a:r>
              <a:rPr lang="zh-CN" altLang="zh-CN" b="1" dirty="0" smtClean="0"/>
              <a:t>一</a:t>
            </a:r>
            <a:endParaRPr lang="en-US" altLang="zh-CN" b="1" dirty="0" smtClean="0"/>
          </a:p>
          <a:p>
            <a:pPr algn="ctr"/>
            <a:endParaRPr lang="zh-CN" altLang="zh-CN" dirty="0"/>
          </a:p>
          <a:p>
            <a:r>
              <a:rPr lang="zh-CN" altLang="zh-CN" b="1" dirty="0" smtClean="0"/>
              <a:t>内容：</a:t>
            </a:r>
            <a:endParaRPr lang="en-US" altLang="zh-CN" b="1" dirty="0" smtClean="0"/>
          </a:p>
          <a:p>
            <a:r>
              <a:rPr lang="zh-CN" altLang="zh-CN" dirty="0" smtClean="0"/>
              <a:t>设计</a:t>
            </a:r>
            <a:r>
              <a:rPr lang="zh-CN" altLang="zh-CN" dirty="0"/>
              <a:t>并实现直流电机的脉冲宽度调制型功率放大器</a:t>
            </a:r>
            <a:r>
              <a:rPr lang="zh-CN" altLang="zh-CN" dirty="0" smtClean="0"/>
              <a:t>。</a:t>
            </a:r>
            <a:endParaRPr lang="en-US" altLang="zh-CN" dirty="0" smtClean="0"/>
          </a:p>
          <a:p>
            <a:endParaRPr lang="zh-CN" altLang="zh-CN" dirty="0"/>
          </a:p>
          <a:p>
            <a:r>
              <a:rPr lang="zh-CN" altLang="zh-CN" b="1" dirty="0"/>
              <a:t>任务</a:t>
            </a:r>
            <a:r>
              <a:rPr lang="zh-CN" altLang="zh-CN" b="1" dirty="0" smtClean="0"/>
              <a:t>：</a:t>
            </a:r>
            <a:endParaRPr lang="en-US" altLang="zh-CN" b="1" dirty="0" smtClean="0"/>
          </a:p>
          <a:p>
            <a:r>
              <a:rPr lang="en-US" altLang="zh-CN" dirty="0" smtClean="0"/>
              <a:t>(</a:t>
            </a:r>
            <a:r>
              <a:rPr lang="en-US" altLang="zh-CN" dirty="0"/>
              <a:t>1) </a:t>
            </a:r>
            <a:r>
              <a:rPr lang="zh-CN" altLang="zh-CN" dirty="0"/>
              <a:t>以电位器调压作为输入信号，生成双极性</a:t>
            </a:r>
            <a:r>
              <a:rPr lang="en-US" altLang="zh-CN" dirty="0"/>
              <a:t>PWM</a:t>
            </a:r>
            <a:r>
              <a:rPr lang="zh-CN" altLang="zh-CN" dirty="0"/>
              <a:t>波形；</a:t>
            </a:r>
          </a:p>
          <a:p>
            <a:r>
              <a:rPr lang="en-US" altLang="zh-CN" dirty="0" smtClean="0"/>
              <a:t>(</a:t>
            </a:r>
            <a:r>
              <a:rPr lang="en-US" altLang="zh-CN" dirty="0"/>
              <a:t>2) </a:t>
            </a:r>
            <a:r>
              <a:rPr lang="zh-CN" altLang="zh-CN" dirty="0"/>
              <a:t>记录并保留在开关频率为</a:t>
            </a:r>
            <a:r>
              <a:rPr lang="en-US" altLang="zh-CN" dirty="0"/>
              <a:t>5kHz</a:t>
            </a:r>
            <a:r>
              <a:rPr lang="zh-CN" altLang="zh-CN" dirty="0"/>
              <a:t>下</a:t>
            </a:r>
            <a:r>
              <a:rPr lang="en-US" altLang="zh-CN" dirty="0"/>
              <a:t>20%</a:t>
            </a:r>
            <a:r>
              <a:rPr lang="zh-CN" altLang="zh-CN" dirty="0"/>
              <a:t>、</a:t>
            </a:r>
            <a:r>
              <a:rPr lang="en-US" altLang="zh-CN" dirty="0"/>
              <a:t>50%</a:t>
            </a:r>
            <a:r>
              <a:rPr lang="zh-CN" altLang="zh-CN" dirty="0"/>
              <a:t>、</a:t>
            </a:r>
            <a:r>
              <a:rPr lang="en-US" altLang="zh-CN" dirty="0"/>
              <a:t>80%</a:t>
            </a:r>
            <a:r>
              <a:rPr lang="zh-CN" altLang="zh-CN" dirty="0"/>
              <a:t>占空比的</a:t>
            </a:r>
            <a:r>
              <a:rPr lang="en-US" altLang="zh-CN" dirty="0"/>
              <a:t>PWM</a:t>
            </a:r>
            <a:r>
              <a:rPr lang="zh-CN" altLang="zh-CN" dirty="0"/>
              <a:t>波形；</a:t>
            </a:r>
          </a:p>
          <a:p>
            <a:r>
              <a:rPr lang="en-US" altLang="zh-CN" dirty="0" smtClean="0"/>
              <a:t>(</a:t>
            </a:r>
            <a:r>
              <a:rPr lang="en-US" altLang="zh-CN" dirty="0"/>
              <a:t>3) </a:t>
            </a:r>
            <a:r>
              <a:rPr lang="zh-CN" altLang="zh-CN" dirty="0"/>
              <a:t>记录并保留在开关频率为</a:t>
            </a:r>
            <a:r>
              <a:rPr lang="en-US" altLang="zh-CN" dirty="0"/>
              <a:t>10kHz</a:t>
            </a:r>
            <a:r>
              <a:rPr lang="zh-CN" altLang="zh-CN" dirty="0"/>
              <a:t>下</a:t>
            </a:r>
            <a:r>
              <a:rPr lang="en-US" altLang="zh-CN" dirty="0"/>
              <a:t>20%</a:t>
            </a:r>
            <a:r>
              <a:rPr lang="zh-CN" altLang="zh-CN" dirty="0"/>
              <a:t>、</a:t>
            </a:r>
            <a:r>
              <a:rPr lang="en-US" altLang="zh-CN" dirty="0"/>
              <a:t>50%</a:t>
            </a:r>
            <a:r>
              <a:rPr lang="zh-CN" altLang="zh-CN" dirty="0"/>
              <a:t>、</a:t>
            </a:r>
            <a:r>
              <a:rPr lang="en-US" altLang="zh-CN" dirty="0"/>
              <a:t>80%</a:t>
            </a:r>
            <a:r>
              <a:rPr lang="zh-CN" altLang="zh-CN" dirty="0"/>
              <a:t>占空比的</a:t>
            </a:r>
            <a:r>
              <a:rPr lang="en-US" altLang="zh-CN" dirty="0"/>
              <a:t>PWM</a:t>
            </a:r>
            <a:r>
              <a:rPr lang="zh-CN" altLang="zh-CN" dirty="0"/>
              <a:t>波形；</a:t>
            </a:r>
          </a:p>
          <a:p>
            <a:r>
              <a:rPr lang="en-US" altLang="zh-CN" dirty="0" smtClean="0"/>
              <a:t>(</a:t>
            </a:r>
            <a:r>
              <a:rPr lang="en-US" altLang="zh-CN" dirty="0"/>
              <a:t>4) </a:t>
            </a:r>
            <a:r>
              <a:rPr lang="zh-CN" altLang="zh-CN" dirty="0"/>
              <a:t>记录并保留在开关频率为</a:t>
            </a:r>
            <a:r>
              <a:rPr lang="en-US" altLang="zh-CN" dirty="0"/>
              <a:t>15kHz</a:t>
            </a:r>
            <a:r>
              <a:rPr lang="zh-CN" altLang="zh-CN" dirty="0"/>
              <a:t>下</a:t>
            </a:r>
            <a:r>
              <a:rPr lang="en-US" altLang="zh-CN" dirty="0"/>
              <a:t>20%</a:t>
            </a:r>
            <a:r>
              <a:rPr lang="zh-CN" altLang="zh-CN" dirty="0"/>
              <a:t>、</a:t>
            </a:r>
            <a:r>
              <a:rPr lang="en-US" altLang="zh-CN" dirty="0"/>
              <a:t>50%</a:t>
            </a:r>
            <a:r>
              <a:rPr lang="zh-CN" altLang="zh-CN" dirty="0"/>
              <a:t>、</a:t>
            </a:r>
            <a:r>
              <a:rPr lang="en-US" altLang="zh-CN" dirty="0"/>
              <a:t>80%</a:t>
            </a:r>
            <a:r>
              <a:rPr lang="zh-CN" altLang="zh-CN" dirty="0"/>
              <a:t>占空比的</a:t>
            </a:r>
            <a:r>
              <a:rPr lang="en-US" altLang="zh-CN" dirty="0"/>
              <a:t>PWM</a:t>
            </a:r>
            <a:r>
              <a:rPr lang="zh-CN" altLang="zh-CN" dirty="0"/>
              <a:t>波形</a:t>
            </a:r>
            <a:r>
              <a:rPr lang="zh-CN" altLang="zh-CN" dirty="0" smtClean="0"/>
              <a:t>。</a:t>
            </a:r>
            <a:endParaRPr lang="zh-CN" altLang="en-US" dirty="0"/>
          </a:p>
        </p:txBody>
      </p:sp>
    </p:spTree>
    <p:extLst>
      <p:ext uri="{BB962C8B-B14F-4D97-AF65-F5344CB8AC3E}">
        <p14:creationId xmlns:p14="http://schemas.microsoft.com/office/powerpoint/2010/main" val="2345025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964488" cy="6858000"/>
          </a:xfrm>
        </p:spPr>
        <p:txBody>
          <a:bodyPr/>
          <a:lstStyle/>
          <a:p>
            <a:pPr algn="ctr"/>
            <a:r>
              <a:rPr lang="zh-CN" altLang="zh-CN" b="1" dirty="0"/>
              <a:t>实践设计</a:t>
            </a:r>
            <a:r>
              <a:rPr lang="zh-CN" altLang="zh-CN" b="1" dirty="0" smtClean="0"/>
              <a:t>二</a:t>
            </a:r>
            <a:endParaRPr lang="en-US" altLang="zh-CN" b="1" dirty="0" smtClean="0"/>
          </a:p>
          <a:p>
            <a:endParaRPr lang="zh-CN" altLang="zh-CN" dirty="0"/>
          </a:p>
          <a:p>
            <a:r>
              <a:rPr lang="zh-CN" altLang="zh-CN" b="1" dirty="0"/>
              <a:t>内容</a:t>
            </a:r>
            <a:r>
              <a:rPr lang="zh-CN" altLang="zh-CN" b="1" dirty="0" smtClean="0"/>
              <a:t>：</a:t>
            </a:r>
            <a:endParaRPr lang="en-US" altLang="zh-CN" b="1" dirty="0" smtClean="0"/>
          </a:p>
          <a:p>
            <a:r>
              <a:rPr lang="zh-CN" altLang="zh-CN" dirty="0" smtClean="0"/>
              <a:t>设计</a:t>
            </a:r>
            <a:r>
              <a:rPr lang="zh-CN" altLang="zh-CN" dirty="0"/>
              <a:t>编码器正交编码信号的四细分电路</a:t>
            </a:r>
            <a:r>
              <a:rPr lang="zh-CN" altLang="zh-CN" dirty="0" smtClean="0"/>
              <a:t>。</a:t>
            </a:r>
            <a:endParaRPr lang="en-US" altLang="zh-CN" dirty="0" smtClean="0"/>
          </a:p>
          <a:p>
            <a:endParaRPr lang="zh-CN" altLang="zh-CN" dirty="0"/>
          </a:p>
          <a:p>
            <a:r>
              <a:rPr lang="zh-CN" altLang="zh-CN" b="1" dirty="0"/>
              <a:t>任务</a:t>
            </a:r>
            <a:r>
              <a:rPr lang="zh-CN" altLang="zh-CN" b="1" dirty="0" smtClean="0"/>
              <a:t>：</a:t>
            </a:r>
            <a:endParaRPr lang="en-US" altLang="zh-CN" b="1" dirty="0" smtClean="0"/>
          </a:p>
          <a:p>
            <a:r>
              <a:rPr lang="en-US" altLang="zh-CN" dirty="0" smtClean="0"/>
              <a:t>(</a:t>
            </a:r>
            <a:r>
              <a:rPr lang="en-US" altLang="zh-CN" dirty="0"/>
              <a:t>1) </a:t>
            </a:r>
            <a:r>
              <a:rPr lang="zh-CN" altLang="zh-CN" dirty="0">
                <a:solidFill>
                  <a:srgbClr val="FF0000"/>
                </a:solidFill>
              </a:rPr>
              <a:t>设计正交编码信号的四细分电路；</a:t>
            </a:r>
          </a:p>
          <a:p>
            <a:r>
              <a:rPr lang="en-US" altLang="zh-CN" dirty="0" smtClean="0"/>
              <a:t>(</a:t>
            </a:r>
            <a:r>
              <a:rPr lang="en-US" altLang="zh-CN" dirty="0"/>
              <a:t>2) </a:t>
            </a:r>
            <a:r>
              <a:rPr lang="zh-CN" altLang="zh-CN" dirty="0"/>
              <a:t>用双通道示波器测试、记录并保留正、反转下的正交编码信号</a:t>
            </a:r>
            <a:r>
              <a:rPr lang="en-US" altLang="zh-CN" dirty="0"/>
              <a:t>AB</a:t>
            </a:r>
            <a:r>
              <a:rPr lang="zh-CN" altLang="zh-CN" dirty="0"/>
              <a:t>相波形；</a:t>
            </a:r>
          </a:p>
          <a:p>
            <a:r>
              <a:rPr lang="en-US" altLang="zh-CN" dirty="0" smtClean="0"/>
              <a:t>(</a:t>
            </a:r>
            <a:r>
              <a:rPr lang="en-US" altLang="zh-CN" dirty="0"/>
              <a:t>3) </a:t>
            </a:r>
            <a:r>
              <a:rPr lang="zh-CN" altLang="zh-CN" dirty="0"/>
              <a:t>用双通道示波器测试、记录并保留正交编码信号</a:t>
            </a:r>
            <a:r>
              <a:rPr lang="en-US" altLang="zh-CN" dirty="0"/>
              <a:t>AZ</a:t>
            </a:r>
            <a:r>
              <a:rPr lang="zh-CN" altLang="zh-CN" dirty="0"/>
              <a:t>相波形。</a:t>
            </a:r>
          </a:p>
          <a:p>
            <a:endParaRPr lang="zh-CN" altLang="en-US" dirty="0"/>
          </a:p>
        </p:txBody>
      </p:sp>
    </p:spTree>
    <p:extLst>
      <p:ext uri="{BB962C8B-B14F-4D97-AF65-F5344CB8AC3E}">
        <p14:creationId xmlns:p14="http://schemas.microsoft.com/office/powerpoint/2010/main" val="1280442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858000"/>
          </a:xfrm>
        </p:spPr>
        <p:txBody>
          <a:bodyPr>
            <a:normAutofit fontScale="92500" lnSpcReduction="10000"/>
          </a:bodyPr>
          <a:lstStyle/>
          <a:p>
            <a:pPr algn="ctr"/>
            <a:r>
              <a:rPr lang="zh-CN" altLang="zh-CN" b="1" dirty="0"/>
              <a:t>实践设计</a:t>
            </a:r>
            <a:r>
              <a:rPr lang="zh-CN" altLang="zh-CN" b="1" dirty="0" smtClean="0"/>
              <a:t>三</a:t>
            </a:r>
            <a:endParaRPr lang="en-US" altLang="zh-CN" b="1" dirty="0" smtClean="0"/>
          </a:p>
          <a:p>
            <a:pPr algn="ctr"/>
            <a:endParaRPr lang="zh-CN" altLang="zh-CN" dirty="0"/>
          </a:p>
          <a:p>
            <a:r>
              <a:rPr lang="zh-CN" altLang="zh-CN" b="1" dirty="0"/>
              <a:t>内容：</a:t>
            </a:r>
            <a:r>
              <a:rPr lang="zh-CN" altLang="zh-CN" dirty="0"/>
              <a:t>测试直流电动机的机械特性</a:t>
            </a:r>
            <a:r>
              <a:rPr lang="zh-CN" altLang="zh-CN" dirty="0" smtClean="0"/>
              <a:t>。</a:t>
            </a:r>
            <a:endParaRPr lang="en-US" altLang="zh-CN" dirty="0" smtClean="0"/>
          </a:p>
          <a:p>
            <a:endParaRPr lang="zh-CN" altLang="zh-CN" dirty="0"/>
          </a:p>
          <a:p>
            <a:r>
              <a:rPr lang="zh-CN" altLang="zh-CN" b="1" dirty="0"/>
              <a:t>任务</a:t>
            </a:r>
            <a:r>
              <a:rPr lang="zh-CN" altLang="zh-CN" b="1" dirty="0" smtClean="0"/>
              <a:t>：</a:t>
            </a:r>
            <a:endParaRPr lang="en-US" altLang="zh-CN" b="1" dirty="0" smtClean="0"/>
          </a:p>
          <a:p>
            <a:r>
              <a:rPr lang="en-US" altLang="zh-CN" dirty="0" smtClean="0"/>
              <a:t>(</a:t>
            </a:r>
            <a:r>
              <a:rPr lang="en-US" altLang="zh-CN" dirty="0"/>
              <a:t>1) </a:t>
            </a:r>
            <a:r>
              <a:rPr lang="zh-CN" altLang="zh-CN" dirty="0"/>
              <a:t>用所设计的功率放大器驱动直流电动机</a:t>
            </a:r>
            <a:r>
              <a:rPr lang="en-US" altLang="zh-CN" dirty="0"/>
              <a:t>-</a:t>
            </a:r>
            <a:r>
              <a:rPr lang="zh-CN" altLang="zh-CN" dirty="0"/>
              <a:t>发电机组；</a:t>
            </a:r>
          </a:p>
          <a:p>
            <a:r>
              <a:rPr lang="en-US" altLang="zh-CN" dirty="0" smtClean="0"/>
              <a:t>(</a:t>
            </a:r>
            <a:r>
              <a:rPr lang="en-US" altLang="zh-CN" dirty="0"/>
              <a:t>2) </a:t>
            </a:r>
            <a:r>
              <a:rPr lang="zh-CN" altLang="zh-CN" dirty="0"/>
              <a:t>通过调整直流发电机负载参数改变并计算直流电动机的负载转矩，通过示波器测试脉冲编码器的频率并计算机组的转速；</a:t>
            </a:r>
          </a:p>
          <a:p>
            <a:r>
              <a:rPr lang="en-US" altLang="zh-CN" dirty="0" smtClean="0"/>
              <a:t>(</a:t>
            </a:r>
            <a:r>
              <a:rPr lang="en-US" altLang="zh-CN" dirty="0"/>
              <a:t>3) </a:t>
            </a:r>
            <a:r>
              <a:rPr lang="zh-CN" altLang="zh-CN" dirty="0"/>
              <a:t>测试并记录直流电动机在正向旋转下三种不同驱动占空比时的机械特性；</a:t>
            </a:r>
          </a:p>
          <a:p>
            <a:r>
              <a:rPr lang="en-US" altLang="zh-CN" dirty="0" smtClean="0"/>
              <a:t>(</a:t>
            </a:r>
            <a:r>
              <a:rPr lang="en-US" altLang="zh-CN" dirty="0"/>
              <a:t>4) </a:t>
            </a:r>
            <a:r>
              <a:rPr lang="zh-CN" altLang="zh-CN" dirty="0"/>
              <a:t>测试并记录直流电动机在反向旋转下三种不同驱动占空比时的机械特性。</a:t>
            </a:r>
          </a:p>
          <a:p>
            <a:endParaRPr lang="zh-CN" altLang="en-US" dirty="0"/>
          </a:p>
        </p:txBody>
      </p:sp>
    </p:spTree>
    <p:extLst>
      <p:ext uri="{BB962C8B-B14F-4D97-AF65-F5344CB8AC3E}">
        <p14:creationId xmlns:p14="http://schemas.microsoft.com/office/powerpoint/2010/main" val="241453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796" y="-8239"/>
            <a:ext cx="9132204" cy="6866239"/>
          </a:xfrm>
        </p:spPr>
        <p:txBody>
          <a:bodyPr>
            <a:normAutofit/>
          </a:bodyPr>
          <a:lstStyle/>
          <a:p>
            <a:r>
              <a:rPr lang="zh-CN" altLang="zh-CN" b="1" dirty="0"/>
              <a:t>实践设计四</a:t>
            </a:r>
            <a:r>
              <a:rPr lang="zh-CN" altLang="zh-CN" b="1" dirty="0" smtClean="0"/>
              <a:t>：</a:t>
            </a:r>
            <a:endParaRPr lang="en-US" altLang="zh-CN" b="1" dirty="0" smtClean="0"/>
          </a:p>
          <a:p>
            <a:endParaRPr lang="zh-CN" altLang="zh-CN" dirty="0"/>
          </a:p>
          <a:p>
            <a:r>
              <a:rPr lang="zh-CN" altLang="zh-CN" b="1" dirty="0"/>
              <a:t>内容：</a:t>
            </a:r>
            <a:r>
              <a:rPr lang="zh-CN" altLang="zh-CN" dirty="0"/>
              <a:t>通过电流传感器测试直流电动机电枢电流。</a:t>
            </a:r>
          </a:p>
          <a:p>
            <a:endParaRPr lang="en-US" altLang="zh-CN" b="1" dirty="0" smtClean="0"/>
          </a:p>
          <a:p>
            <a:r>
              <a:rPr lang="zh-CN" altLang="zh-CN" b="1" dirty="0" smtClean="0"/>
              <a:t>任务：</a:t>
            </a:r>
            <a:endParaRPr lang="en-US" altLang="zh-CN" b="1" dirty="0" smtClean="0"/>
          </a:p>
          <a:p>
            <a:r>
              <a:rPr lang="en-US" altLang="zh-CN" dirty="0" smtClean="0"/>
              <a:t>(</a:t>
            </a:r>
            <a:r>
              <a:rPr lang="en-US" altLang="zh-CN" dirty="0"/>
              <a:t>1) </a:t>
            </a:r>
            <a:r>
              <a:rPr lang="zh-CN" altLang="zh-CN" dirty="0"/>
              <a:t>通过电流传感器测量直流电动机电枢电流；</a:t>
            </a:r>
          </a:p>
          <a:p>
            <a:r>
              <a:rPr lang="en-US" altLang="zh-CN" dirty="0" smtClean="0"/>
              <a:t>(</a:t>
            </a:r>
            <a:r>
              <a:rPr lang="en-US" altLang="zh-CN" dirty="0"/>
              <a:t>2) </a:t>
            </a:r>
            <a:r>
              <a:rPr lang="zh-CN" altLang="zh-CN" dirty="0"/>
              <a:t>测试并记录直流电动机启动时的电枢电流变化情况；</a:t>
            </a:r>
          </a:p>
          <a:p>
            <a:r>
              <a:rPr lang="en-US" altLang="zh-CN" dirty="0" smtClean="0"/>
              <a:t>(</a:t>
            </a:r>
            <a:r>
              <a:rPr lang="en-US" altLang="zh-CN" dirty="0"/>
              <a:t>3) </a:t>
            </a:r>
            <a:r>
              <a:rPr lang="zh-CN" altLang="zh-CN" dirty="0"/>
              <a:t>测试并记录直流电动机加载时的电枢电流变化情况；</a:t>
            </a:r>
          </a:p>
          <a:p>
            <a:r>
              <a:rPr lang="en-US" altLang="zh-CN" dirty="0" smtClean="0"/>
              <a:t>(</a:t>
            </a:r>
            <a:r>
              <a:rPr lang="en-US" altLang="zh-CN" dirty="0"/>
              <a:t>4) </a:t>
            </a:r>
            <a:r>
              <a:rPr lang="zh-CN" altLang="zh-CN" dirty="0"/>
              <a:t>测试并记录直流电动机驱动占空比为</a:t>
            </a:r>
            <a:r>
              <a:rPr lang="en-US" altLang="zh-CN" dirty="0"/>
              <a:t>50%</a:t>
            </a:r>
            <a:r>
              <a:rPr lang="zh-CN" altLang="zh-CN" dirty="0"/>
              <a:t>，开关频率为</a:t>
            </a:r>
            <a:r>
              <a:rPr lang="en-US" altLang="zh-CN" dirty="0"/>
              <a:t>5kHz</a:t>
            </a:r>
            <a:r>
              <a:rPr lang="zh-CN" altLang="zh-CN" dirty="0"/>
              <a:t>、</a:t>
            </a:r>
            <a:r>
              <a:rPr lang="en-US" altLang="zh-CN" dirty="0"/>
              <a:t>10kHz</a:t>
            </a:r>
            <a:r>
              <a:rPr lang="zh-CN" altLang="zh-CN" dirty="0"/>
              <a:t>、</a:t>
            </a:r>
            <a:r>
              <a:rPr lang="en-US" altLang="zh-CN" dirty="0"/>
              <a:t>15kHz</a:t>
            </a:r>
            <a:r>
              <a:rPr lang="zh-CN" altLang="zh-CN" dirty="0"/>
              <a:t>时的电流波形。</a:t>
            </a:r>
          </a:p>
          <a:p>
            <a:endParaRPr lang="zh-CN" altLang="en-US" dirty="0"/>
          </a:p>
        </p:txBody>
      </p:sp>
    </p:spTree>
    <p:extLst>
      <p:ext uri="{BB962C8B-B14F-4D97-AF65-F5344CB8AC3E}">
        <p14:creationId xmlns:p14="http://schemas.microsoft.com/office/powerpoint/2010/main" val="197465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856984" cy="634082"/>
          </a:xfrm>
        </p:spPr>
        <p:txBody>
          <a:bodyPr>
            <a:normAutofit fontScale="90000"/>
          </a:bodyPr>
          <a:lstStyle/>
          <a:p>
            <a:r>
              <a:rPr lang="zh-CN" altLang="zh-CN" b="1" dirty="0"/>
              <a:t>逻辑</a:t>
            </a:r>
            <a:r>
              <a:rPr lang="zh-CN" altLang="zh-CN" b="1" dirty="0" smtClean="0"/>
              <a:t>框图：</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70" y="908720"/>
            <a:ext cx="9144000" cy="5112568"/>
          </a:xfrm>
          <a:prstGeom prst="rect">
            <a:avLst/>
          </a:prstGeom>
          <a:noFill/>
          <a:ln>
            <a:noFill/>
          </a:ln>
        </p:spPr>
      </p:pic>
      <p:sp>
        <p:nvSpPr>
          <p:cNvPr id="5" name="矩形 4"/>
          <p:cNvSpPr/>
          <p:nvPr/>
        </p:nvSpPr>
        <p:spPr>
          <a:xfrm>
            <a:off x="0" y="6211669"/>
            <a:ext cx="9144000" cy="646331"/>
          </a:xfrm>
          <a:prstGeom prst="rect">
            <a:avLst/>
          </a:prstGeom>
        </p:spPr>
        <p:txBody>
          <a:bodyPr wrap="square">
            <a:spAutoFit/>
          </a:bodyPr>
          <a:lstStyle/>
          <a:p>
            <a:pPr lvl="0"/>
            <a:r>
              <a:rPr lang="en-US" altLang="zh-CN" b="1" dirty="0"/>
              <a:t>L298</a:t>
            </a:r>
            <a:r>
              <a:rPr lang="zh-CN" altLang="zh-CN" b="1" dirty="0"/>
              <a:t>中有</a:t>
            </a:r>
            <a:r>
              <a:rPr lang="en-US" altLang="zh-CN" b="1" dirty="0"/>
              <a:t>2</a:t>
            </a:r>
            <a:r>
              <a:rPr lang="zh-CN" altLang="zh-CN" b="1" dirty="0"/>
              <a:t>个</a:t>
            </a:r>
            <a:r>
              <a:rPr lang="en-US" altLang="zh-CN" b="1" dirty="0"/>
              <a:t>H</a:t>
            </a:r>
            <a:r>
              <a:rPr lang="zh-CN" altLang="zh-CN" b="1" dirty="0"/>
              <a:t>桥，我们控制一个电机，用一个</a:t>
            </a:r>
            <a:r>
              <a:rPr lang="en-US" altLang="zh-CN" b="1" dirty="0"/>
              <a:t>H</a:t>
            </a:r>
            <a:r>
              <a:rPr lang="zh-CN" altLang="zh-CN" b="1" dirty="0"/>
              <a:t>桥就够了，因此</a:t>
            </a:r>
            <a:r>
              <a:rPr lang="en-US" altLang="zh-CN" b="1" dirty="0"/>
              <a:t>In3</a:t>
            </a:r>
            <a:r>
              <a:rPr lang="zh-CN" altLang="zh-CN" b="1" dirty="0"/>
              <a:t>，</a:t>
            </a:r>
            <a:r>
              <a:rPr lang="en-US" altLang="zh-CN" b="1" dirty="0"/>
              <a:t>In4</a:t>
            </a:r>
            <a:r>
              <a:rPr lang="zh-CN" altLang="zh-CN" b="1" dirty="0"/>
              <a:t>，</a:t>
            </a:r>
            <a:r>
              <a:rPr lang="en-US" altLang="zh-CN" b="1" dirty="0"/>
              <a:t>OUT3</a:t>
            </a:r>
            <a:r>
              <a:rPr lang="zh-CN" altLang="zh-CN" b="1" dirty="0"/>
              <a:t>，</a:t>
            </a:r>
            <a:r>
              <a:rPr lang="en-US" altLang="zh-CN" b="1" dirty="0"/>
              <a:t>OUT4</a:t>
            </a:r>
            <a:r>
              <a:rPr lang="zh-CN" altLang="zh-CN" b="1" dirty="0"/>
              <a:t>，</a:t>
            </a:r>
            <a:r>
              <a:rPr lang="en-US" altLang="zh-CN" b="1" dirty="0" err="1"/>
              <a:t>EnB</a:t>
            </a:r>
            <a:r>
              <a:rPr lang="zh-CN" altLang="zh-CN" b="1" dirty="0"/>
              <a:t>，</a:t>
            </a:r>
            <a:r>
              <a:rPr lang="en-US" altLang="zh-CN" b="1" dirty="0"/>
              <a:t>SENSEB</a:t>
            </a:r>
            <a:r>
              <a:rPr lang="zh-CN" altLang="zh-CN" b="1" dirty="0"/>
              <a:t>，我们都不关心。</a:t>
            </a:r>
            <a:endParaRPr lang="zh-CN" altLang="zh-CN" dirty="0"/>
          </a:p>
        </p:txBody>
      </p:sp>
    </p:spTree>
    <p:extLst>
      <p:ext uri="{BB962C8B-B14F-4D97-AF65-F5344CB8AC3E}">
        <p14:creationId xmlns:p14="http://schemas.microsoft.com/office/powerpoint/2010/main" val="36569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255704"/>
            <a:ext cx="8784976" cy="2602296"/>
          </a:xfrm>
        </p:spPr>
        <p:txBody>
          <a:bodyPr>
            <a:normAutofit fontScale="85000" lnSpcReduction="20000"/>
          </a:bodyPr>
          <a:lstStyle/>
          <a:p>
            <a:r>
              <a:rPr lang="en-US" altLang="zh-CN" sz="2000" b="1" dirty="0" err="1" smtClean="0"/>
              <a:t>Vss</a:t>
            </a:r>
            <a:r>
              <a:rPr lang="zh-CN" altLang="zh-CN" sz="2000" b="1" dirty="0"/>
              <a:t>（</a:t>
            </a:r>
            <a:r>
              <a:rPr lang="en-US" altLang="zh-CN" sz="2000" b="1" dirty="0"/>
              <a:t>9</a:t>
            </a:r>
            <a:r>
              <a:rPr lang="zh-CN" altLang="zh-CN" sz="2000" b="1" dirty="0"/>
              <a:t>脚）外接</a:t>
            </a:r>
            <a:r>
              <a:rPr lang="en-US" altLang="zh-CN" sz="2000" b="1" dirty="0"/>
              <a:t>5V</a:t>
            </a:r>
            <a:r>
              <a:rPr lang="zh-CN" altLang="zh-CN" sz="2000" b="1" dirty="0" smtClean="0"/>
              <a:t>电源</a:t>
            </a:r>
            <a:endParaRPr lang="en-US" altLang="zh-CN" sz="2000" b="1" dirty="0" smtClean="0"/>
          </a:p>
          <a:p>
            <a:r>
              <a:rPr lang="en-US" altLang="zh-CN" sz="2000" b="1" dirty="0" smtClean="0"/>
              <a:t>Vs</a:t>
            </a:r>
            <a:r>
              <a:rPr lang="zh-CN" altLang="zh-CN" sz="2000" b="1" dirty="0"/>
              <a:t>（</a:t>
            </a:r>
            <a:r>
              <a:rPr lang="en-US" altLang="zh-CN" sz="2000" b="1" dirty="0"/>
              <a:t>4</a:t>
            </a:r>
            <a:r>
              <a:rPr lang="zh-CN" altLang="zh-CN" sz="2000" b="1" dirty="0"/>
              <a:t>脚）外接</a:t>
            </a:r>
            <a:r>
              <a:rPr lang="en-US" altLang="zh-CN" sz="2000" b="1" dirty="0"/>
              <a:t>24V</a:t>
            </a:r>
            <a:r>
              <a:rPr lang="zh-CN" altLang="zh-CN" sz="2000" b="1" dirty="0" smtClean="0"/>
              <a:t>电源</a:t>
            </a:r>
            <a:endParaRPr lang="en-US" altLang="zh-CN" sz="2000" b="1" dirty="0" smtClean="0"/>
          </a:p>
          <a:p>
            <a:endParaRPr lang="en-US" altLang="zh-CN" sz="2000" b="1" dirty="0" smtClean="0"/>
          </a:p>
          <a:p>
            <a:r>
              <a:rPr lang="zh-CN" altLang="zh-CN" sz="2000" b="1" dirty="0"/>
              <a:t>图中的两个</a:t>
            </a:r>
            <a:r>
              <a:rPr lang="en-US" altLang="zh-CN" sz="2000" b="1" dirty="0"/>
              <a:t>100nF</a:t>
            </a:r>
            <a:r>
              <a:rPr lang="zh-CN" altLang="zh-CN" sz="2000" b="1" dirty="0"/>
              <a:t>电容是去耦电容，是用来去除干扰的，必须焊接</a:t>
            </a:r>
            <a:r>
              <a:rPr lang="zh-CN" altLang="zh-CN" sz="2000" b="1" dirty="0" smtClean="0"/>
              <a:t>。</a:t>
            </a:r>
            <a:r>
              <a:rPr lang="zh-CN" altLang="en-US" sz="2000" b="1" dirty="0" smtClean="0"/>
              <a:t>而且一个去耦电容不够，要焊接一对去耦电容：</a:t>
            </a:r>
            <a:r>
              <a:rPr lang="en-US" altLang="zh-CN" sz="2000" b="1" dirty="0" smtClean="0"/>
              <a:t>104=0.1uF;106=10uF </a:t>
            </a:r>
          </a:p>
          <a:p>
            <a:r>
              <a:rPr lang="zh-CN" altLang="zh-CN" sz="2000" b="1" dirty="0" smtClean="0"/>
              <a:t>由于</a:t>
            </a:r>
            <a:r>
              <a:rPr lang="en-US" altLang="zh-CN" sz="2000" b="1" dirty="0"/>
              <a:t>Vs=24V</a:t>
            </a:r>
            <a:r>
              <a:rPr lang="zh-CN" altLang="zh-CN" sz="2000" b="1" dirty="0"/>
              <a:t>，因此</a:t>
            </a:r>
            <a:r>
              <a:rPr lang="en-US" altLang="zh-CN" sz="2000" b="1" dirty="0"/>
              <a:t>Vs</a:t>
            </a:r>
            <a:r>
              <a:rPr lang="zh-CN" altLang="zh-CN" sz="2000" b="1" dirty="0"/>
              <a:t>上的</a:t>
            </a:r>
            <a:r>
              <a:rPr lang="zh-CN" altLang="zh-CN" sz="2000" b="1" dirty="0" smtClean="0"/>
              <a:t>的</a:t>
            </a:r>
            <a:r>
              <a:rPr lang="zh-CN" altLang="en-US" sz="2000" b="1" dirty="0" smtClean="0"/>
              <a:t>两个</a:t>
            </a:r>
            <a:r>
              <a:rPr lang="zh-CN" altLang="zh-CN" sz="2000" b="1" dirty="0" smtClean="0"/>
              <a:t>去</a:t>
            </a:r>
            <a:r>
              <a:rPr lang="zh-CN" altLang="zh-CN" sz="2000" b="1" dirty="0"/>
              <a:t>耦电容的耐压值必须达到</a:t>
            </a:r>
            <a:r>
              <a:rPr lang="en-US" altLang="zh-CN" sz="2000" b="1" dirty="0"/>
              <a:t>50V</a:t>
            </a:r>
            <a:r>
              <a:rPr lang="zh-CN" altLang="zh-CN" sz="2000" b="1" dirty="0"/>
              <a:t>才行，否则会被电压击穿。即</a:t>
            </a:r>
            <a:r>
              <a:rPr lang="en-US" altLang="zh-CN" sz="2000" b="1" dirty="0"/>
              <a:t>Vs</a:t>
            </a:r>
            <a:r>
              <a:rPr lang="zh-CN" altLang="zh-CN" sz="2000" b="1" dirty="0"/>
              <a:t>上的去耦电容大小为</a:t>
            </a:r>
            <a:r>
              <a:rPr lang="en-US" altLang="zh-CN" sz="2000" b="1" dirty="0" smtClean="0"/>
              <a:t>104</a:t>
            </a:r>
            <a:r>
              <a:rPr lang="zh-CN" altLang="en-US" sz="2000" b="1" dirty="0" smtClean="0"/>
              <a:t>，</a:t>
            </a:r>
            <a:r>
              <a:rPr lang="en-US" altLang="zh-CN" sz="2000" b="1" dirty="0" smtClean="0"/>
              <a:t>106</a:t>
            </a:r>
            <a:r>
              <a:rPr lang="zh-CN" altLang="zh-CN" sz="2000" b="1" dirty="0" smtClean="0"/>
              <a:t>，</a:t>
            </a:r>
            <a:r>
              <a:rPr lang="zh-CN" altLang="zh-CN" sz="2000" b="1" dirty="0"/>
              <a:t>耐压</a:t>
            </a:r>
            <a:r>
              <a:rPr lang="en-US" altLang="zh-CN" sz="2000" b="1" dirty="0"/>
              <a:t>50V</a:t>
            </a:r>
            <a:r>
              <a:rPr lang="zh-CN" altLang="zh-CN" sz="2000" b="1" dirty="0" smtClean="0"/>
              <a:t>。</a:t>
            </a:r>
            <a:r>
              <a:rPr lang="en-US" altLang="zh-CN" sz="2000" b="1" dirty="0" err="1" smtClean="0"/>
              <a:t>Vss</a:t>
            </a:r>
            <a:r>
              <a:rPr lang="zh-CN" altLang="en-US" sz="2000" b="1" dirty="0" smtClean="0"/>
              <a:t>上的去耦电容耐压值</a:t>
            </a:r>
            <a:r>
              <a:rPr lang="en-US" altLang="zh-CN" sz="2000" b="1" dirty="0" smtClean="0"/>
              <a:t>10V</a:t>
            </a:r>
            <a:r>
              <a:rPr lang="zh-CN" altLang="en-US" sz="2000" b="1" dirty="0" smtClean="0"/>
              <a:t>就够了，一般电容都能满足</a:t>
            </a:r>
            <a:endParaRPr lang="en-US" altLang="zh-CN" sz="2000" b="1" dirty="0" smtClean="0"/>
          </a:p>
          <a:p>
            <a:r>
              <a:rPr lang="en-US" altLang="zh-CN" sz="2000" b="1" dirty="0" smtClean="0">
                <a:solidFill>
                  <a:srgbClr val="FF0000"/>
                </a:solidFill>
              </a:rPr>
              <a:t>10uF</a:t>
            </a:r>
            <a:r>
              <a:rPr lang="zh-CN" altLang="en-US" sz="2000" b="1" dirty="0" smtClean="0">
                <a:solidFill>
                  <a:srgbClr val="FF0000"/>
                </a:solidFill>
              </a:rPr>
              <a:t>电容是铝电解电容，有极性，不能反接！！！</a:t>
            </a:r>
            <a:endParaRPr lang="en-US" altLang="zh-CN" sz="2000" b="1" dirty="0" smtClean="0">
              <a:solidFill>
                <a:srgbClr val="FF0000"/>
              </a:solidFill>
            </a:endParaRPr>
          </a:p>
          <a:p>
            <a:r>
              <a:rPr lang="zh-CN" altLang="zh-CN" sz="2000" b="1" dirty="0" smtClean="0"/>
              <a:t>这</a:t>
            </a:r>
            <a:r>
              <a:rPr lang="zh-CN" altLang="zh-CN" sz="2000" b="1" dirty="0"/>
              <a:t>两个电源有一个统一的地</a:t>
            </a:r>
            <a:r>
              <a:rPr lang="en-US" altLang="zh-CN" sz="2000" b="1" dirty="0"/>
              <a:t>-------GND</a:t>
            </a:r>
            <a:r>
              <a:rPr lang="zh-CN" altLang="zh-CN" sz="2000" b="1" dirty="0"/>
              <a:t>（</a:t>
            </a:r>
            <a:r>
              <a:rPr lang="en-US" altLang="zh-CN" sz="2000" b="1" dirty="0"/>
              <a:t>8</a:t>
            </a:r>
            <a:r>
              <a:rPr lang="zh-CN" altLang="zh-CN" sz="2000" b="1" dirty="0"/>
              <a:t>脚外接电源的地</a:t>
            </a:r>
            <a:r>
              <a:rPr lang="zh-CN" altLang="zh-CN" sz="2000" b="1" dirty="0" smtClean="0"/>
              <a:t>）</a:t>
            </a:r>
            <a:endParaRPr lang="en-US" altLang="zh-CN" sz="2000" b="1" dirty="0" smtClean="0"/>
          </a:p>
          <a:p>
            <a:pPr marL="2286000" lvl="5" indent="0">
              <a:buNone/>
            </a:pPr>
            <a:endParaRPr lang="en-US" altLang="zh-CN" sz="800" b="1" dirty="0" smtClean="0"/>
          </a:p>
          <a:p>
            <a:endParaRPr lang="en-US" altLang="zh-CN" b="1" dirty="0" smtClean="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16632"/>
            <a:ext cx="6690175" cy="4104456"/>
          </a:xfrm>
          <a:prstGeom prst="rect">
            <a:avLst/>
          </a:prstGeom>
          <a:noFill/>
          <a:ln>
            <a:noFill/>
          </a:ln>
        </p:spPr>
      </p:pic>
    </p:spTree>
    <p:extLst>
      <p:ext uri="{BB962C8B-B14F-4D97-AF65-F5344CB8AC3E}">
        <p14:creationId xmlns:p14="http://schemas.microsoft.com/office/powerpoint/2010/main" val="324819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589240"/>
            <a:ext cx="9144000" cy="1268760"/>
          </a:xfrm>
        </p:spPr>
        <p:txBody>
          <a:bodyPr>
            <a:normAutofit fontScale="85000" lnSpcReduction="10000"/>
          </a:bodyPr>
          <a:lstStyle/>
          <a:p>
            <a:pPr lvl="0"/>
            <a:r>
              <a:rPr lang="zh-CN" altLang="zh-CN" b="1" dirty="0"/>
              <a:t>为了让</a:t>
            </a:r>
            <a:r>
              <a:rPr lang="en-US" altLang="zh-CN" b="1" dirty="0"/>
              <a:t>L298</a:t>
            </a:r>
            <a:r>
              <a:rPr lang="zh-CN" altLang="zh-CN" b="1" dirty="0"/>
              <a:t>中的</a:t>
            </a:r>
            <a:r>
              <a:rPr lang="en-US" altLang="zh-CN" b="1" dirty="0"/>
              <a:t>H</a:t>
            </a:r>
            <a:r>
              <a:rPr lang="zh-CN" altLang="zh-CN" b="1" dirty="0"/>
              <a:t>桥</a:t>
            </a:r>
            <a:r>
              <a:rPr lang="en-US" altLang="zh-CN" b="1" dirty="0"/>
              <a:t>A</a:t>
            </a:r>
            <a:r>
              <a:rPr lang="zh-CN" altLang="zh-CN" b="1" dirty="0"/>
              <a:t>正常</a:t>
            </a:r>
            <a:r>
              <a:rPr lang="zh-CN" altLang="zh-CN" b="1" dirty="0" smtClean="0"/>
              <a:t>工作</a:t>
            </a:r>
            <a:r>
              <a:rPr lang="en-US" altLang="zh-CN" b="1" dirty="0" smtClean="0"/>
              <a:t>,</a:t>
            </a:r>
            <a:r>
              <a:rPr lang="en-US" altLang="zh-CN" b="1" dirty="0" err="1" smtClean="0"/>
              <a:t>EnA</a:t>
            </a:r>
            <a:r>
              <a:rPr lang="zh-CN" altLang="zh-CN" b="1" dirty="0"/>
              <a:t>必须</a:t>
            </a:r>
            <a:r>
              <a:rPr lang="zh-CN" altLang="zh-CN" b="1" dirty="0" smtClean="0"/>
              <a:t>有效</a:t>
            </a:r>
            <a:r>
              <a:rPr lang="en-US" altLang="zh-CN" b="1" dirty="0" smtClean="0"/>
              <a:t>(</a:t>
            </a:r>
            <a:r>
              <a:rPr lang="zh-CN" altLang="zh-CN" b="1" dirty="0" smtClean="0"/>
              <a:t>接</a:t>
            </a:r>
            <a:r>
              <a:rPr lang="zh-CN" altLang="zh-CN" b="1" dirty="0"/>
              <a:t>高电平</a:t>
            </a:r>
            <a:r>
              <a:rPr lang="en-US" altLang="zh-CN" b="1" dirty="0" smtClean="0"/>
              <a:t>5V)</a:t>
            </a:r>
            <a:endParaRPr lang="zh-CN" altLang="zh-CN" dirty="0"/>
          </a:p>
          <a:p>
            <a:pPr lvl="0"/>
            <a:r>
              <a:rPr lang="en-US" altLang="zh-CN" b="1" dirty="0"/>
              <a:t>In1,In2</a:t>
            </a:r>
            <a:r>
              <a:rPr lang="zh-CN" altLang="zh-CN" b="1" dirty="0"/>
              <a:t>我们控制，</a:t>
            </a:r>
            <a:r>
              <a:rPr lang="en-US" altLang="zh-CN" b="1" dirty="0"/>
              <a:t>OUT1,OUT2 </a:t>
            </a:r>
            <a:r>
              <a:rPr lang="zh-CN" altLang="zh-CN" b="1" dirty="0"/>
              <a:t>接电机，具体接法</a:t>
            </a:r>
            <a:r>
              <a:rPr lang="zh-CN" altLang="zh-CN" b="1" dirty="0" smtClean="0"/>
              <a:t>见</a:t>
            </a:r>
            <a:r>
              <a:rPr lang="zh-CN" altLang="en-US" b="1" dirty="0"/>
              <a:t>下页</a:t>
            </a:r>
            <a:r>
              <a:rPr lang="zh-CN" altLang="zh-CN" b="1" dirty="0" smtClean="0"/>
              <a:t>图</a:t>
            </a:r>
            <a:endParaRPr lang="zh-CN"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6632"/>
            <a:ext cx="7914311" cy="5256584"/>
          </a:xfrm>
          <a:prstGeom prst="rect">
            <a:avLst/>
          </a:prstGeom>
          <a:noFill/>
          <a:ln>
            <a:noFill/>
          </a:ln>
        </p:spPr>
      </p:pic>
    </p:spTree>
    <p:extLst>
      <p:ext uri="{BB962C8B-B14F-4D97-AF65-F5344CB8AC3E}">
        <p14:creationId xmlns:p14="http://schemas.microsoft.com/office/powerpoint/2010/main" val="20230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67" y="5657671"/>
            <a:ext cx="9157021" cy="923330"/>
          </a:xfrm>
          <a:prstGeom prst="rect">
            <a:avLst/>
          </a:prstGeom>
        </p:spPr>
        <p:txBody>
          <a:bodyPr wrap="square">
            <a:spAutoFit/>
          </a:bodyPr>
          <a:lstStyle/>
          <a:p>
            <a:r>
              <a:rPr lang="zh-CN" altLang="en-US" dirty="0" smtClean="0"/>
              <a:t>上</a:t>
            </a:r>
            <a:r>
              <a:rPr lang="zh-CN" altLang="zh-CN" dirty="0" smtClean="0"/>
              <a:t>图中：</a:t>
            </a:r>
            <a:endParaRPr lang="en-US" altLang="zh-CN" dirty="0" smtClean="0"/>
          </a:p>
          <a:p>
            <a:r>
              <a:rPr lang="zh-CN" altLang="zh-CN" dirty="0" smtClean="0"/>
              <a:t>当</a:t>
            </a:r>
            <a:r>
              <a:rPr lang="en-US" altLang="zh-CN" dirty="0" err="1"/>
              <a:t>EnA</a:t>
            </a:r>
            <a:r>
              <a:rPr lang="en-US" altLang="zh-CN" dirty="0"/>
              <a:t>=1</a:t>
            </a:r>
            <a:r>
              <a:rPr lang="zh-CN" altLang="zh-CN" dirty="0"/>
              <a:t>，</a:t>
            </a:r>
            <a:r>
              <a:rPr lang="en-US" altLang="zh-CN" dirty="0"/>
              <a:t>In1 </a:t>
            </a:r>
            <a:r>
              <a:rPr lang="zh-CN" altLang="zh-CN" dirty="0"/>
              <a:t>，</a:t>
            </a:r>
            <a:r>
              <a:rPr lang="en-US" altLang="zh-CN" dirty="0"/>
              <a:t>In2=00</a:t>
            </a:r>
            <a:r>
              <a:rPr lang="zh-CN" altLang="zh-CN" dirty="0"/>
              <a:t>时，管子①②截止，管子③④导通，电机绕组不得电，电机不转</a:t>
            </a:r>
          </a:p>
          <a:p>
            <a:r>
              <a:rPr lang="zh-CN" altLang="zh-CN" dirty="0" smtClean="0"/>
              <a:t>当</a:t>
            </a:r>
            <a:r>
              <a:rPr lang="en-US" altLang="zh-CN" dirty="0" err="1"/>
              <a:t>EnA</a:t>
            </a:r>
            <a:r>
              <a:rPr lang="en-US" altLang="zh-CN" dirty="0"/>
              <a:t>=1</a:t>
            </a:r>
            <a:r>
              <a:rPr lang="zh-CN" altLang="zh-CN" dirty="0"/>
              <a:t>，</a:t>
            </a:r>
            <a:r>
              <a:rPr lang="en-US" altLang="zh-CN" dirty="0"/>
              <a:t>In1 </a:t>
            </a:r>
            <a:r>
              <a:rPr lang="zh-CN" altLang="zh-CN" dirty="0"/>
              <a:t>，</a:t>
            </a:r>
            <a:r>
              <a:rPr lang="en-US" altLang="zh-CN" dirty="0"/>
              <a:t>In2=11</a:t>
            </a:r>
            <a:r>
              <a:rPr lang="zh-CN" altLang="zh-CN" dirty="0"/>
              <a:t>时，管子①②导通，管子③④截止，电机绕组不得电，电机不转</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7" y="476672"/>
            <a:ext cx="9144000" cy="5059680"/>
          </a:xfrm>
          <a:prstGeom prst="rect">
            <a:avLst/>
          </a:prstGeom>
        </p:spPr>
      </p:pic>
    </p:spTree>
    <p:extLst>
      <p:ext uri="{BB962C8B-B14F-4D97-AF65-F5344CB8AC3E}">
        <p14:creationId xmlns:p14="http://schemas.microsoft.com/office/powerpoint/2010/main" val="24971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392" y="5805264"/>
            <a:ext cx="9086814" cy="1052736"/>
          </a:xfrm>
        </p:spPr>
        <p:txBody>
          <a:bodyPr>
            <a:normAutofit fontScale="77500" lnSpcReduction="20000"/>
          </a:bodyPr>
          <a:lstStyle/>
          <a:p>
            <a:r>
              <a:rPr lang="zh-CN" altLang="zh-CN" dirty="0"/>
              <a:t>当</a:t>
            </a:r>
            <a:r>
              <a:rPr lang="en-US" altLang="zh-CN" dirty="0" err="1"/>
              <a:t>EnA</a:t>
            </a:r>
            <a:r>
              <a:rPr lang="en-US" altLang="zh-CN" dirty="0"/>
              <a:t>=1</a:t>
            </a:r>
            <a:r>
              <a:rPr lang="zh-CN" altLang="zh-CN" dirty="0"/>
              <a:t>，</a:t>
            </a:r>
            <a:r>
              <a:rPr lang="en-US" altLang="zh-CN" dirty="0"/>
              <a:t>In1 </a:t>
            </a:r>
            <a:r>
              <a:rPr lang="zh-CN" altLang="zh-CN" dirty="0"/>
              <a:t>，</a:t>
            </a:r>
            <a:r>
              <a:rPr lang="en-US" altLang="zh-CN" dirty="0"/>
              <a:t>In2=01</a:t>
            </a:r>
            <a:r>
              <a:rPr lang="zh-CN" altLang="zh-CN" dirty="0"/>
              <a:t>时</a:t>
            </a:r>
            <a:r>
              <a:rPr lang="zh-CN" altLang="zh-CN" dirty="0" smtClean="0"/>
              <a:t>，</a:t>
            </a:r>
            <a:endParaRPr lang="en-US" altLang="zh-CN" dirty="0" smtClean="0"/>
          </a:p>
          <a:p>
            <a:r>
              <a:rPr lang="zh-CN" altLang="zh-CN" dirty="0" smtClean="0"/>
              <a:t>管子</a:t>
            </a:r>
            <a:r>
              <a:rPr lang="zh-CN" altLang="zh-CN" dirty="0"/>
              <a:t>②③导通，管子①④截止，电机绕组得电，电机</a:t>
            </a:r>
            <a:r>
              <a:rPr lang="zh-CN" altLang="zh-CN" dirty="0" smtClean="0"/>
              <a:t>正转</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2" y="476672"/>
            <a:ext cx="897931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48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589240"/>
            <a:ext cx="9144000" cy="1224136"/>
          </a:xfrm>
        </p:spPr>
        <p:txBody>
          <a:bodyPr>
            <a:normAutofit fontScale="85000" lnSpcReduction="10000"/>
          </a:bodyPr>
          <a:lstStyle/>
          <a:p>
            <a:r>
              <a:rPr lang="zh-CN" altLang="zh-CN" dirty="0"/>
              <a:t>当</a:t>
            </a:r>
            <a:r>
              <a:rPr lang="en-US" altLang="zh-CN" dirty="0" err="1"/>
              <a:t>EnA</a:t>
            </a:r>
            <a:r>
              <a:rPr lang="en-US" altLang="zh-CN" dirty="0"/>
              <a:t>=1</a:t>
            </a:r>
            <a:r>
              <a:rPr lang="zh-CN" altLang="zh-CN" dirty="0"/>
              <a:t>，</a:t>
            </a:r>
            <a:r>
              <a:rPr lang="en-US" altLang="zh-CN" dirty="0"/>
              <a:t>In1 </a:t>
            </a:r>
            <a:r>
              <a:rPr lang="zh-CN" altLang="zh-CN" dirty="0"/>
              <a:t>，</a:t>
            </a:r>
            <a:r>
              <a:rPr lang="en-US" altLang="zh-CN" dirty="0"/>
              <a:t>In2=10</a:t>
            </a:r>
            <a:r>
              <a:rPr lang="zh-CN" altLang="zh-CN" dirty="0"/>
              <a:t>时</a:t>
            </a:r>
            <a:r>
              <a:rPr lang="zh-CN" altLang="zh-CN" dirty="0" smtClean="0"/>
              <a:t>，</a:t>
            </a:r>
            <a:endParaRPr lang="en-US" altLang="zh-CN" dirty="0" smtClean="0"/>
          </a:p>
          <a:p>
            <a:r>
              <a:rPr lang="zh-CN" altLang="zh-CN" dirty="0" smtClean="0"/>
              <a:t>管子</a:t>
            </a:r>
            <a:r>
              <a:rPr lang="zh-CN" altLang="zh-CN" dirty="0"/>
              <a:t>①④导通，管子②③截止，电机绕组得电，电机反转</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8979311"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781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1494</Words>
  <Application>Microsoft Office PowerPoint</Application>
  <PresentationFormat>全屏显示(4:3)</PresentationFormat>
  <Paragraphs>128</Paragraphs>
  <Slides>39</Slides>
  <Notes>0</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自控元件</vt:lpstr>
      <vt:lpstr>PowerPoint 演示文稿</vt:lpstr>
      <vt:lpstr>L298管脚定义及管脚编号(详见手册)</vt:lpstr>
      <vt:lpstr>逻辑框图：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如何反向    方法1</vt:lpstr>
      <vt:lpstr>如何反向    方法2</vt:lpstr>
      <vt:lpstr>PowerPoint 演示文稿</vt:lpstr>
      <vt:lpstr>绕组电流测量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自动控制原件课</dc:title>
  <dc:creator>Windows 用户</dc:creator>
  <cp:lastModifiedBy>Windows 用户</cp:lastModifiedBy>
  <cp:revision>25</cp:revision>
  <dcterms:created xsi:type="dcterms:W3CDTF">2019-11-10T00:32:44Z</dcterms:created>
  <dcterms:modified xsi:type="dcterms:W3CDTF">2019-11-10T04:43:24Z</dcterms:modified>
</cp:coreProperties>
</file>