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309" r:id="rId8"/>
    <p:sldId id="262" r:id="rId9"/>
    <p:sldId id="263" r:id="rId10"/>
    <p:sldId id="310" r:id="rId11"/>
    <p:sldId id="311" r:id="rId12"/>
    <p:sldId id="265" r:id="rId13"/>
    <p:sldId id="313" r:id="rId14"/>
    <p:sldId id="267" r:id="rId15"/>
    <p:sldId id="268" r:id="rId16"/>
    <p:sldId id="314" r:id="rId17"/>
    <p:sldId id="270" r:id="rId18"/>
    <p:sldId id="271" r:id="rId19"/>
    <p:sldId id="273" r:id="rId20"/>
    <p:sldId id="276" r:id="rId21"/>
    <p:sldId id="315" r:id="rId22"/>
    <p:sldId id="277" r:id="rId23"/>
    <p:sldId id="279" r:id="rId24"/>
    <p:sldId id="316" r:id="rId25"/>
    <p:sldId id="317" r:id="rId26"/>
    <p:sldId id="281" r:id="rId27"/>
    <p:sldId id="318" r:id="rId28"/>
    <p:sldId id="283" r:id="rId29"/>
    <p:sldId id="285" r:id="rId30"/>
    <p:sldId id="287" r:id="rId31"/>
    <p:sldId id="288" r:id="rId32"/>
    <p:sldId id="290" r:id="rId33"/>
    <p:sldId id="291" r:id="rId34"/>
    <p:sldId id="293" r:id="rId35"/>
    <p:sldId id="294" r:id="rId36"/>
    <p:sldId id="295" r:id="rId37"/>
    <p:sldId id="296" r:id="rId38"/>
    <p:sldId id="298" r:id="rId39"/>
    <p:sldId id="299" r:id="rId40"/>
    <p:sldId id="301" r:id="rId41"/>
    <p:sldId id="303" r:id="rId42"/>
    <p:sldId id="30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4" y="-306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07027858084578"/>
          <c:y val="0.0344888966418917"/>
          <c:w val="0.862247812773403"/>
          <c:h val="0.832619568387285"/>
        </c:manualLayout>
      </c:layout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dLbls>
            <c:delete val="1"/>
          </c:dLbls>
          <c:trendline>
            <c:trendlineType val="linear"/>
            <c:dispRSqr val="0"/>
            <c:dispEq val="0"/>
          </c:trendline>
          <c:xVal>
            <c:numRef>
              <c:f>Sheet1!$C$16:$C$28</c:f>
              <c:numCache>
                <c:formatCode>General</c:formatCode>
                <c:ptCount val="13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</c:numCache>
            </c:numRef>
          </c:xVal>
          <c:yVal>
            <c:numRef>
              <c:f>Sheet1!$D$16:$D$28</c:f>
              <c:numCache>
                <c:formatCode>General</c:formatCode>
                <c:ptCount val="13"/>
                <c:pt idx="0">
                  <c:v>102</c:v>
                </c:pt>
                <c:pt idx="1">
                  <c:v>122</c:v>
                </c:pt>
                <c:pt idx="2">
                  <c:v>142</c:v>
                </c:pt>
                <c:pt idx="3">
                  <c:v>162</c:v>
                </c:pt>
                <c:pt idx="4">
                  <c:v>182</c:v>
                </c:pt>
                <c:pt idx="5">
                  <c:v>202</c:v>
                </c:pt>
                <c:pt idx="6">
                  <c:v>222</c:v>
                </c:pt>
                <c:pt idx="7">
                  <c:v>242</c:v>
                </c:pt>
                <c:pt idx="8">
                  <c:v>262</c:v>
                </c:pt>
                <c:pt idx="9">
                  <c:v>282</c:v>
                </c:pt>
                <c:pt idx="10">
                  <c:v>302</c:v>
                </c:pt>
                <c:pt idx="11">
                  <c:v>322</c:v>
                </c:pt>
                <c:pt idx="12">
                  <c:v>342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67744"/>
        <c:axId val="30368896"/>
      </c:scatterChart>
      <c:valAx>
        <c:axId val="3036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368896"/>
        <c:crosses val="autoZero"/>
        <c:crossBetween val="midCat"/>
      </c:valAx>
      <c:valAx>
        <c:axId val="30368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367744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ln>
      <a:solidFill>
        <a:sysClr val="windowText" lastClr="000000"/>
      </a:solidFill>
    </a:ln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不良贷款y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dLbls>
            <c:delete val="1"/>
          </c:dLbls>
          <c:xVal>
            <c:numRef>
              <c:f>Sheet1!$B$5:$B$29</c:f>
              <c:numCache>
                <c:formatCode>General</c:formatCode>
                <c:ptCount val="25"/>
                <c:pt idx="0">
                  <c:v>67.3</c:v>
                </c:pt>
                <c:pt idx="1">
                  <c:v>111.3</c:v>
                </c:pt>
                <c:pt idx="2">
                  <c:v>173</c:v>
                </c:pt>
                <c:pt idx="3">
                  <c:v>80.8</c:v>
                </c:pt>
                <c:pt idx="4">
                  <c:v>199.7</c:v>
                </c:pt>
                <c:pt idx="5">
                  <c:v>16.2</c:v>
                </c:pt>
                <c:pt idx="6">
                  <c:v>107.4</c:v>
                </c:pt>
                <c:pt idx="7">
                  <c:v>185.4</c:v>
                </c:pt>
                <c:pt idx="8">
                  <c:v>96.1</c:v>
                </c:pt>
                <c:pt idx="9">
                  <c:v>72.8</c:v>
                </c:pt>
                <c:pt idx="10">
                  <c:v>64.2</c:v>
                </c:pt>
                <c:pt idx="11">
                  <c:v>132.2</c:v>
                </c:pt>
                <c:pt idx="12">
                  <c:v>58.6</c:v>
                </c:pt>
                <c:pt idx="13">
                  <c:v>174.6</c:v>
                </c:pt>
                <c:pt idx="14">
                  <c:v>263.5</c:v>
                </c:pt>
                <c:pt idx="15">
                  <c:v>79.3</c:v>
                </c:pt>
                <c:pt idx="16">
                  <c:v>14.8</c:v>
                </c:pt>
                <c:pt idx="17">
                  <c:v>73.5</c:v>
                </c:pt>
                <c:pt idx="18">
                  <c:v>24.7</c:v>
                </c:pt>
                <c:pt idx="19">
                  <c:v>139.4</c:v>
                </c:pt>
                <c:pt idx="20">
                  <c:v>368.2</c:v>
                </c:pt>
                <c:pt idx="21">
                  <c:v>95.7</c:v>
                </c:pt>
                <c:pt idx="22">
                  <c:v>109.6</c:v>
                </c:pt>
                <c:pt idx="23">
                  <c:v>196.2</c:v>
                </c:pt>
                <c:pt idx="24">
                  <c:v>102.2</c:v>
                </c:pt>
              </c:numCache>
            </c:numRef>
          </c:xVal>
          <c:yVal>
            <c:numRef>
              <c:f>Sheet1!$C$5:$C$29</c:f>
              <c:numCache>
                <c:formatCode>General</c:formatCode>
                <c:ptCount val="25"/>
                <c:pt idx="0">
                  <c:v>0.9</c:v>
                </c:pt>
                <c:pt idx="1">
                  <c:v>1.1</c:v>
                </c:pt>
                <c:pt idx="2">
                  <c:v>4.8</c:v>
                </c:pt>
                <c:pt idx="3">
                  <c:v>3.2</c:v>
                </c:pt>
                <c:pt idx="4">
                  <c:v>7.8</c:v>
                </c:pt>
                <c:pt idx="5">
                  <c:v>2.7</c:v>
                </c:pt>
                <c:pt idx="6">
                  <c:v>1.6</c:v>
                </c:pt>
                <c:pt idx="7">
                  <c:v>12.5</c:v>
                </c:pt>
                <c:pt idx="8">
                  <c:v>1</c:v>
                </c:pt>
                <c:pt idx="9">
                  <c:v>2.6</c:v>
                </c:pt>
                <c:pt idx="10">
                  <c:v>0.3</c:v>
                </c:pt>
                <c:pt idx="11">
                  <c:v>4</c:v>
                </c:pt>
                <c:pt idx="12">
                  <c:v>0.8</c:v>
                </c:pt>
                <c:pt idx="13">
                  <c:v>3.5</c:v>
                </c:pt>
                <c:pt idx="14">
                  <c:v>10.2</c:v>
                </c:pt>
                <c:pt idx="15">
                  <c:v>3</c:v>
                </c:pt>
                <c:pt idx="16">
                  <c:v>0.2</c:v>
                </c:pt>
                <c:pt idx="17">
                  <c:v>0.4</c:v>
                </c:pt>
                <c:pt idx="18">
                  <c:v>1</c:v>
                </c:pt>
                <c:pt idx="19">
                  <c:v>6.8</c:v>
                </c:pt>
                <c:pt idx="20">
                  <c:v>11.6</c:v>
                </c:pt>
                <c:pt idx="21">
                  <c:v>1.6</c:v>
                </c:pt>
                <c:pt idx="22">
                  <c:v>1.2</c:v>
                </c:pt>
                <c:pt idx="23">
                  <c:v>7.2</c:v>
                </c:pt>
                <c:pt idx="24">
                  <c:v>3.2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180608"/>
        <c:axId val="216182144"/>
      </c:scatterChart>
      <c:valAx>
        <c:axId val="216180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16182144"/>
        <c:crosses val="autoZero"/>
        <c:crossBetween val="midCat"/>
      </c:valAx>
      <c:valAx>
        <c:axId val="216182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16180608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txPr>
    <a:bodyPr/>
    <a:lstStyle/>
    <a:p>
      <a:pPr>
        <a:defRPr lang="zh-CN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C68230-1521-4BE0-ADCD-0899FBB5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2212B1-7084-4B0B-AB9A-0C62D31ABBF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D8C68230-1521-4BE0-ADCD-0899FBB53B4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ea typeface="等线" panose="02010600030101010101" pitchFamily="2" charset="-122"/>
              </a:defRPr>
            </a:lvl1pPr>
          </a:lstStyle>
          <a:p>
            <a:fld id="{962212B1-7084-4B0B-AB9A-0C62D31ABBF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等线" panose="02010600030101010101" pitchFamily="2" charset="-122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等线" panose="02010600030101010101" pitchFamily="2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7.emf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38.wmf"/><Relationship Id="rId2" Type="http://schemas.openxmlformats.org/officeDocument/2006/relationships/oleObject" Target="../embeddings/oleObject19.bin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4.wmf"/><Relationship Id="rId12" Type="http://schemas.openxmlformats.org/officeDocument/2006/relationships/oleObject" Target="../embeddings/oleObject24.bin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7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51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8.wmf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5.bin"/><Relationship Id="rId3" Type="http://schemas.openxmlformats.org/officeDocument/2006/relationships/image" Target="../media/image56.wmf"/><Relationship Id="rId2" Type="http://schemas.openxmlformats.org/officeDocument/2006/relationships/oleObject" Target="../embeddings/oleObject34.bin"/><Relationship Id="rId1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8.wmf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4.bin"/><Relationship Id="rId3" Type="http://schemas.openxmlformats.org/officeDocument/2006/relationships/image" Target="../media/image66.wmf"/><Relationship Id="rId2" Type="http://schemas.openxmlformats.org/officeDocument/2006/relationships/oleObject" Target="../embeddings/oleObject43.bin"/><Relationship Id="rId1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2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69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73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oleObject" Target="../embeddings/oleObject58.bin"/><Relationship Id="rId7" Type="http://schemas.openxmlformats.org/officeDocument/2006/relationships/image" Target="../media/image79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55.emf"/><Relationship Id="rId2" Type="http://schemas.openxmlformats.org/officeDocument/2006/relationships/image" Target="../media/image44.w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1.wmf"/><Relationship Id="rId10" Type="http://schemas.openxmlformats.org/officeDocument/2006/relationships/oleObject" Target="../embeddings/oleObject59.bin"/><Relationship Id="rId1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oleObject" Target="../embeddings/oleObject63.bin"/><Relationship Id="rId7" Type="http://schemas.openxmlformats.org/officeDocument/2006/relationships/image" Target="../media/image87.png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84.wmf"/><Relationship Id="rId19" Type="http://schemas.openxmlformats.org/officeDocument/2006/relationships/vmlDrawing" Target="../drawings/vmlDrawing1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92.wmf"/><Relationship Id="rId16" Type="http://schemas.openxmlformats.org/officeDocument/2006/relationships/oleObject" Target="../embeddings/oleObject67.bin"/><Relationship Id="rId15" Type="http://schemas.openxmlformats.org/officeDocument/2006/relationships/image" Target="../media/image91.wmf"/><Relationship Id="rId14" Type="http://schemas.openxmlformats.org/officeDocument/2006/relationships/oleObject" Target="../embeddings/oleObject66.bin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65.bin"/><Relationship Id="rId11" Type="http://schemas.openxmlformats.org/officeDocument/2006/relationships/image" Target="../media/image89.wmf"/><Relationship Id="rId10" Type="http://schemas.openxmlformats.org/officeDocument/2006/relationships/oleObject" Target="../embeddings/oleObject64.bin"/><Relationship Id="rId1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oleObject" Target="../embeddings/oleObject71.bin"/><Relationship Id="rId7" Type="http://schemas.openxmlformats.org/officeDocument/2006/relationships/image" Target="../media/image96.wmf"/><Relationship Id="rId6" Type="http://schemas.openxmlformats.org/officeDocument/2006/relationships/oleObject" Target="../embeddings/oleObject70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69.bin"/><Relationship Id="rId3" Type="http://schemas.openxmlformats.org/officeDocument/2006/relationships/image" Target="../media/image94.wmf"/><Relationship Id="rId2" Type="http://schemas.openxmlformats.org/officeDocument/2006/relationships/oleObject" Target="../embeddings/oleObject68.bin"/><Relationship Id="rId17" Type="http://schemas.openxmlformats.org/officeDocument/2006/relationships/vmlDrawing" Target="../drawings/vmlDrawing19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0.wmf"/><Relationship Id="rId14" Type="http://schemas.openxmlformats.org/officeDocument/2006/relationships/oleObject" Target="../embeddings/oleObject74.bin"/><Relationship Id="rId13" Type="http://schemas.openxmlformats.org/officeDocument/2006/relationships/image" Target="../media/image99.wmf"/><Relationship Id="rId12" Type="http://schemas.openxmlformats.org/officeDocument/2006/relationships/oleObject" Target="../embeddings/oleObject73.bin"/><Relationship Id="rId11" Type="http://schemas.openxmlformats.org/officeDocument/2006/relationships/image" Target="../media/image98.wmf"/><Relationship Id="rId10" Type="http://schemas.openxmlformats.org/officeDocument/2006/relationships/oleObject" Target="../embeddings/oleObject72.bin"/><Relationship Id="rId1" Type="http://schemas.openxmlformats.org/officeDocument/2006/relationships/image" Target="../media/image9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76.bin"/><Relationship Id="rId3" Type="http://schemas.openxmlformats.org/officeDocument/2006/relationships/image" Target="../media/image102.wmf"/><Relationship Id="rId2" Type="http://schemas.openxmlformats.org/officeDocument/2006/relationships/oleObject" Target="../embeddings/oleObject75.bin"/><Relationship Id="rId1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7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oleObject" Target="../embeddings/oleObject83.bin"/><Relationship Id="rId7" Type="http://schemas.openxmlformats.org/officeDocument/2006/relationships/image" Target="../media/image113.png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110.png"/><Relationship Id="rId11" Type="http://schemas.openxmlformats.org/officeDocument/2006/relationships/vmlDrawing" Target="../drawings/vmlDrawing23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8.png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8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oleObject" Target="../embeddings/oleObject8.bin"/><Relationship Id="rId7" Type="http://schemas.openxmlformats.org/officeDocument/2006/relationships/image" Target="../media/image12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10</a:t>
            </a:r>
            <a:r>
              <a:rPr lang="zh-CN" altLang="zh-CN" b="1" dirty="0" smtClean="0">
                <a:solidFill>
                  <a:schemeClr val="tx1"/>
                </a:solidFill>
              </a:rPr>
              <a:t>章</a:t>
            </a:r>
            <a:r>
              <a:rPr lang="en-US" altLang="zh-CN" b="1" dirty="0" smtClean="0">
                <a:solidFill>
                  <a:schemeClr val="tx1"/>
                </a:solidFill>
              </a:rPr>
              <a:t>  </a:t>
            </a:r>
            <a:r>
              <a:rPr lang="zh-CN" altLang="zh-CN" b="1" dirty="0">
                <a:solidFill>
                  <a:schemeClr val="tx1"/>
                </a:solidFill>
              </a:rPr>
              <a:t>一元</a:t>
            </a:r>
            <a:r>
              <a:rPr lang="zh-CN" altLang="zh-CN" b="1" dirty="0" smtClean="0">
                <a:solidFill>
                  <a:schemeClr val="tx1"/>
                </a:solidFill>
              </a:rPr>
              <a:t>线性回归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3570" y="1844824"/>
          <a:ext cx="7704853" cy="2880320"/>
        </p:xfrm>
        <a:graphic>
          <a:graphicData uri="http://schemas.openxmlformats.org/drawingml/2006/table">
            <a:tbl>
              <a:tblPr/>
              <a:tblGrid>
                <a:gridCol w="2222383"/>
                <a:gridCol w="1096494"/>
                <a:gridCol w="1096494"/>
                <a:gridCol w="1096494"/>
                <a:gridCol w="1096494"/>
                <a:gridCol w="1096494"/>
              </a:tblGrid>
              <a:tr h="1267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不良贷款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各项贷款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余额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本年累计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应收贷款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贷款项目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个数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本年固定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资产投资额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不良贷款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各项贷款余额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0.8436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本年累计应收贷款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0.7315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0.6788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贷款项目个数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0.7003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0.8484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0.5858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本年固定资产投资额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0.5185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0.7797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0.4724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0.7466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2" t="14729" r="59918" b="17362"/>
          <a:stretch>
            <a:fillRect/>
          </a:stretch>
        </p:blipFill>
        <p:spPr bwMode="auto">
          <a:xfrm>
            <a:off x="119630" y="1124744"/>
            <a:ext cx="3075534" cy="37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3331" y="485745"/>
            <a:ext cx="2816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10.1.3  </a:t>
            </a:r>
            <a:r>
              <a:rPr lang="zh-CN" altLang="en-US" sz="20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相关系数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的性质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9630" y="2924944"/>
          <a:ext cx="4647079" cy="2511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2" imgW="85648800" imgH="45110400" progId="Equation.DSMT4">
                  <p:embed/>
                </p:oleObj>
              </mc:Choice>
              <mc:Fallback>
                <p:oleObj name="Equation" r:id="rId2" imgW="85648800" imgH="45110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30" y="2924944"/>
                        <a:ext cx="4647079" cy="251115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1912" y="1700808"/>
          <a:ext cx="27273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4" imgW="36576000" imgH="10972800" progId="Equation.DSMT4">
                  <p:embed/>
                </p:oleObj>
              </mc:Choice>
              <mc:Fallback>
                <p:oleObj name="Equation" r:id="rId4" imgW="36576000" imgH="109728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12" y="1700808"/>
                        <a:ext cx="2727325" cy="820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75077"/>
            <a:ext cx="4061974" cy="2516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89039"/>
            <a:ext cx="3485910" cy="20375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3131"/>
            <a:ext cx="8496944" cy="631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948264" y="6381328"/>
            <a:ext cx="20313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数据挖掘导论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055061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652241"/>
            <a:ext cx="3515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10.1.4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相关系数的显著性检验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4" y="1471820"/>
            <a:ext cx="1986285" cy="461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35176"/>
            <a:ext cx="1575993" cy="417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grpSp>
        <p:nvGrpSpPr>
          <p:cNvPr id="16" name="组合 15"/>
          <p:cNvGrpSpPr/>
          <p:nvPr/>
        </p:nvGrpSpPr>
        <p:grpSpPr>
          <a:xfrm>
            <a:off x="373629" y="2276872"/>
            <a:ext cx="8300904" cy="2451433"/>
            <a:chOff x="480931" y="2204642"/>
            <a:chExt cx="8300904" cy="2451433"/>
          </a:xfrm>
        </p:grpSpPr>
        <p:pic>
          <p:nvPicPr>
            <p:cNvPr id="15370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31" y="2948369"/>
              <a:ext cx="2290869" cy="1679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7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762" y="2948369"/>
              <a:ext cx="2266073" cy="1696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7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173" y="2976860"/>
              <a:ext cx="2353654" cy="1679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8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2379978"/>
              <a:ext cx="1640377" cy="3328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84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2303017"/>
              <a:ext cx="1167277" cy="4097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5385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204642"/>
              <a:ext cx="1584176" cy="457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5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74" y="5157192"/>
            <a:ext cx="5183874" cy="5955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99592" y="1484784"/>
          <a:ext cx="2832203" cy="137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1" imgW="32308800" imgH="15544800" progId="Equation.DSMT4">
                  <p:embed/>
                </p:oleObj>
              </mc:Choice>
              <mc:Fallback>
                <p:oleObj name="Equation" r:id="rId1" imgW="32308800" imgH="15544800" progId="Equation.DSMT4">
                  <p:embed/>
                  <p:pic>
                    <p:nvPicPr>
                      <p:cNvPr id="0" name="图片 16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84784"/>
                        <a:ext cx="2832203" cy="137409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9592" y="343654"/>
          <a:ext cx="10112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3" imgW="15544800" imgH="10972800" progId="Equation.DSMT4">
                  <p:embed/>
                </p:oleObj>
              </mc:Choice>
              <mc:Fallback>
                <p:oleObj name="Equation" r:id="rId3" imgW="15544800" imgH="10972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3654"/>
                        <a:ext cx="1011238" cy="76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01678" y="1464859"/>
            <a:ext cx="387416" cy="147732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检验统计量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52" y="3306131"/>
            <a:ext cx="396880" cy="92333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拒绝域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99592" y="3479764"/>
          <a:ext cx="110945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5" imgW="494665" imgH="254000" progId="Equation.DSMT4">
                  <p:embed/>
                </p:oleObj>
              </mc:Choice>
              <mc:Fallback>
                <p:oleObj name="Equation" r:id="rId5" imgW="494665" imgH="254000" progId="Equation.DSMT4">
                  <p:embed/>
                  <p:pic>
                    <p:nvPicPr>
                      <p:cNvPr id="0" name="对象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79764"/>
                        <a:ext cx="1109456" cy="5760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01678" y="404664"/>
            <a:ext cx="385954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假设</a:t>
            </a:r>
            <a:endParaRPr lang="zh-CN" altLang="en-US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6437482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23439"/>
            <a:ext cx="2874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10.2 </a:t>
            </a:r>
            <a:r>
              <a:rPr lang="en-US" altLang="zh-CN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元线性回归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8596" y="1772816"/>
            <a:ext cx="38218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（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1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）从一组样本数据出发，确定出变量之间的数学</a:t>
            </a: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关系式</a:t>
            </a:r>
            <a:r>
              <a:rPr lang="zh-CN" altLang="en-US" b="1" kern="100" dirty="0" smtClean="0">
                <a:latin typeface="Times New Roman" panose="02020603050405020304"/>
                <a:ea typeface="等线" panose="02010600030101010101" pitchFamily="2" charset="-122"/>
              </a:rPr>
              <a:t>。</a:t>
            </a:r>
            <a:endParaRPr lang="en-US" altLang="zh-CN" b="1" kern="100" dirty="0" smtClean="0">
              <a:latin typeface="Times New Roman" panose="02020603050405020304"/>
              <a:ea typeface="等线" panose="02010600030101010101" pitchFamily="2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251520" y="8167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1904" y="3573016"/>
            <a:ext cx="244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贷款余额与不良贷款散点图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98596" y="1127449"/>
            <a:ext cx="3178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回归主要解决以下几个问题：</a:t>
            </a:r>
            <a:endParaRPr lang="en-US" altLang="zh-CN" b="1" kern="100" dirty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8114" y="4365104"/>
            <a:ext cx="4163885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（</a:t>
            </a:r>
            <a:r>
              <a:rPr lang="en-US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3</a:t>
            </a:r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）利用所求的关系式，根据一个或几个变量的取值来估计或预测另一个特定变量的取值，并给出这种估计或预测的可靠程度。</a:t>
            </a:r>
            <a:endParaRPr lang="zh-CN" altLang="zh-CN" sz="1200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9148" y="3280628"/>
            <a:ext cx="382187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（</a:t>
            </a:r>
            <a:r>
              <a:rPr lang="en-US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2</a:t>
            </a:r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）对这些关系式的可信程度进行各种统计检验，并从影响某一特定变量的诸多变量中找出哪些变量的影响是显著的，哪些是不显著的。</a:t>
            </a:r>
            <a:endParaRPr lang="en-US" altLang="zh-CN" b="1" kern="100" dirty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2614" y="2653036"/>
            <a:ext cx="2732472" cy="3683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  <a:sym typeface="+mn-ea"/>
              </a:rPr>
              <a:t>不良贷款</a:t>
            </a:r>
            <a:r>
              <a:rPr lang="en-US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=</a:t>
            </a:r>
            <a:r>
              <a:rPr lang="en-US" altLang="zh-CN" b="1" kern="100" dirty="0" err="1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a+b</a:t>
            </a:r>
            <a:r>
              <a:rPr lang="zh-CN" altLang="en-US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  <a:sym typeface="+mn-ea"/>
              </a:rPr>
              <a:t>贷款余额</a:t>
            </a:r>
            <a:endParaRPr lang="zh-CN" altLang="en-US" b="1" kern="100" dirty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8596" y="4790656"/>
            <a:ext cx="3864092" cy="1198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  <a:sym typeface="+mn-ea"/>
              </a:rPr>
              <a:t>不良贷款</a:t>
            </a:r>
            <a:r>
              <a:rPr lang="en-US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=</a:t>
            </a:r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a+b1</a:t>
            </a:r>
            <a:r>
              <a:rPr lang="zh-CN" altLang="en-US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  <a:sym typeface="+mn-ea"/>
              </a:rPr>
              <a:t>贷款余额</a:t>
            </a:r>
            <a:endParaRPr lang="zh-CN" altLang="en-US" b="1" kern="100" dirty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  <a:sym typeface="+mn-ea"/>
            </a:endParaRPr>
          </a:p>
          <a:p>
            <a:pPr lvl="0" algn="just"/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+b2</a:t>
            </a:r>
            <a:r>
              <a:rPr lang="zh-CN" altLang="en-US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本年累计应收贷款</a:t>
            </a:r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.</a:t>
            </a:r>
            <a:endParaRPr lang="en-US" altLang="zh-CN" b="1" kern="100" dirty="0" smtClean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  <a:p>
            <a:pPr lvl="0" algn="just"/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+b3</a:t>
            </a:r>
            <a:r>
              <a:rPr lang="zh-CN" altLang="en-US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贷款项目个数</a:t>
            </a:r>
            <a:endParaRPr lang="en-US" altLang="zh-CN" b="1" kern="100" dirty="0" smtClean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  <a:p>
            <a:pPr lvl="0" algn="just"/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+b4</a:t>
            </a:r>
            <a:r>
              <a:rPr lang="zh-CN" altLang="en-US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固定资产投资额</a:t>
            </a:r>
            <a:endParaRPr lang="en-US" altLang="zh-CN" b="1" kern="100" dirty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5812815"/>
            <a:ext cx="4176463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  <a:sym typeface="+mn-ea"/>
              </a:rPr>
              <a:t>不良贷款</a:t>
            </a:r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=-0.83+0.038</a:t>
            </a:r>
            <a:r>
              <a:rPr lang="zh-CN" altLang="en-US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  <a:sym typeface="+mn-ea"/>
              </a:rPr>
              <a:t>贷款余额</a:t>
            </a:r>
            <a:endParaRPr lang="zh-CN" altLang="en-US" b="1" kern="100" dirty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231" y="148570"/>
            <a:ext cx="3002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10.2.1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一元线性回归模型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039" y="800377"/>
            <a:ext cx="86437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1.</a:t>
            </a:r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回归</a:t>
            </a:r>
            <a:endParaRPr lang="en-US" altLang="zh-CN" b="1" kern="100" dirty="0" smtClean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  <a:p>
            <a:pPr lvl="0" algn="just"/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模型</a:t>
            </a:r>
            <a:endParaRPr lang="zh-CN" altLang="zh-CN" sz="1200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475656" y="716970"/>
            <a:ext cx="7254954" cy="3739485"/>
            <a:chOff x="1073937" y="1977130"/>
            <a:chExt cx="7254954" cy="3739485"/>
          </a:xfrm>
        </p:grpSpPr>
        <p:sp>
          <p:nvSpPr>
            <p:cNvPr id="10" name="矩形 9"/>
            <p:cNvSpPr/>
            <p:nvPr/>
          </p:nvSpPr>
          <p:spPr>
            <a:xfrm>
              <a:off x="1073937" y="1977130"/>
              <a:ext cx="1455262" cy="28623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因变量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dependent variable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lang="en-US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lvl="0" algn="ctr"/>
              <a:r>
                <a:rPr lang="zh-CN" altLang="zh-CN" b="1" kern="1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被预测或被解释的变量，用</a:t>
              </a:r>
              <a:r>
                <a:rPr lang="en-US" altLang="zh-CN" b="1" kern="1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r>
                <a:rPr lang="zh-CN" altLang="zh-CN" b="1" kern="1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表示</a:t>
              </a:r>
              <a:endParaRPr lang="zh-CN" altLang="zh-CN" sz="12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lang="en-US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endParaRPr>
            </a:p>
            <a:p>
              <a:pPr algn="ctr"/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随</a:t>
              </a:r>
              <a:r>
                <a:rPr lang="en-US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    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机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516214" y="2545833"/>
              <a:ext cx="1812677" cy="27699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自变量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independent variable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lang="en-US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用来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</a:rPr>
                <a:t>预测或用来解释因变量的一个或多个变量，</a:t>
              </a:r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用</a:t>
              </a:r>
              <a:r>
                <a:rPr lang="en-US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表示。</a:t>
              </a:r>
              <a:endParaRPr lang="en-US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endParaRPr>
            </a:p>
            <a:p>
              <a:pPr algn="ctr"/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可</a:t>
              </a:r>
              <a:r>
                <a:rPr lang="en-US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  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控</a:t>
              </a:r>
              <a:r>
                <a:rPr lang="en-US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  </a:t>
              </a:r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制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161387" y="2002056"/>
              <a:ext cx="2847099" cy="1753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不良贷款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lvl="0" algn="just"/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=a+b1</a:t>
              </a:r>
              <a:r>
                <a:rPr lang="zh-CN" altLang="en-US" b="1" kern="100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贷款余额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lvl="0" algn="just"/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+b2</a:t>
              </a:r>
              <a:r>
                <a:rPr lang="zh-CN" altLang="en-US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本年累计应收贷款</a:t>
              </a:r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lvl="0" algn="just"/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+b3</a:t>
              </a:r>
              <a:r>
                <a:rPr lang="zh-CN" altLang="en-US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贷款项目个数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lvl="0" algn="just"/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+b4</a:t>
              </a:r>
              <a:r>
                <a:rPr lang="zh-CN" altLang="en-US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固定资产投资额</a:t>
              </a:r>
              <a:endPara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lvl="0" algn="just"/>
              <a:r>
                <a:rPr lang="en-US" altLang="zh-CN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+</a:t>
              </a:r>
              <a:r>
                <a:rPr lang="zh-CN" altLang="en-US" b="1" kern="100" dirty="0" smtClean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其他因素（误差项）</a:t>
              </a:r>
              <a:endParaRPr lang="en-US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 flipH="1">
              <a:off x="2529199" y="2204864"/>
              <a:ext cx="63218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004048" y="2373359"/>
              <a:ext cx="1512166" cy="34494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540435" y="2765108"/>
              <a:ext cx="936102" cy="86237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222912" y="2996952"/>
              <a:ext cx="125362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393098" y="3136299"/>
              <a:ext cx="1083439" cy="1546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3161387" y="3962289"/>
              <a:ext cx="2847099" cy="1754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描述</a:t>
              </a:r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因变量</a:t>
              </a:r>
              <a:r>
                <a: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endPara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是</a:t>
              </a:r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如何依赖</a:t>
              </a:r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于</a:t>
              </a:r>
              <a:endPara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自变量</a:t>
              </a:r>
              <a:r>
                <a: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r>
                <a:rPr lang="en-US" altLang="zh-CN" sz="1200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i</a:t>
              </a:r>
              <a:r>
                <a:rPr lang="zh-CN" altLang="en-US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（</a:t>
              </a:r>
              <a:r>
                <a:rPr lang="en-US" altLang="zh-CN" b="1" dirty="0" err="1" smtClean="0">
                  <a:latin typeface="等线" panose="02010600030101010101" pitchFamily="2" charset="-122"/>
                  <a:ea typeface="等线" panose="02010600030101010101" pitchFamily="2" charset="-122"/>
                </a:rPr>
                <a:t>i</a:t>
              </a:r>
              <a:r>
                <a: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=1,2,</a:t>
              </a:r>
              <a:r>
                <a:rPr lang="zh-CN" altLang="en-US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┄</a:t>
              </a:r>
              <a:r>
                <a: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,n</a:t>
              </a:r>
              <a:r>
                <a:rPr lang="zh-CN" altLang="en-US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）</a:t>
              </a:r>
              <a:endPara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与误差</a:t>
              </a:r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项</a:t>
              </a:r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ε</a:t>
              </a:r>
              <a:endPara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的方程</a:t>
              </a:r>
              <a:endPara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称为</a:t>
              </a:r>
              <a:r>
                <a:rPr lang="zh-CN" altLang="zh-CN" b="1" dirty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回归</a:t>
              </a:r>
              <a:r>
                <a:rPr lang="zh-CN" altLang="zh-CN" b="1" dirty="0" smtClean="0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模型</a:t>
              </a:r>
              <a:endParaRPr lang="zh-CN" altLang="zh-CN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40" name="直接连接符 39"/>
            <p:cNvCxnSpPr>
              <a:stCxn id="38" idx="0"/>
              <a:endCxn id="16" idx="2"/>
            </p:cNvCxnSpPr>
            <p:nvPr/>
          </p:nvCxnSpPr>
          <p:spPr>
            <a:xfrm flipV="1">
              <a:off x="4584937" y="3755279"/>
              <a:ext cx="0" cy="207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179230" y="4817334"/>
            <a:ext cx="1107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一元</a:t>
            </a:r>
            <a:r>
              <a:rPr lang="zh-CN" altLang="zh-CN" b="1" kern="100" dirty="0" smtClean="0">
                <a:ea typeface="等线" panose="02010600030101010101" pitchFamily="2" charset="-122"/>
                <a:cs typeface="Times New Roman" panose="02020603050405020304"/>
              </a:rPr>
              <a:t>线性</a:t>
            </a:r>
            <a:endParaRPr lang="en-US" altLang="zh-CN" b="1" kern="100" dirty="0" smtClean="0">
              <a:ea typeface="等线" panose="02010600030101010101" pitchFamily="2" charset="-122"/>
              <a:cs typeface="Times New Roman" panose="02020603050405020304"/>
            </a:endParaRPr>
          </a:p>
          <a:p>
            <a:r>
              <a:rPr lang="zh-CN" altLang="zh-CN" b="1" kern="100" dirty="0" smtClean="0">
                <a:ea typeface="等线" panose="02010600030101010101" pitchFamily="2" charset="-122"/>
                <a:cs typeface="Times New Roman" panose="02020603050405020304"/>
              </a:rPr>
              <a:t>回归</a:t>
            </a:r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模型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2266424" y="4807099"/>
            <a:ext cx="6128681" cy="1783787"/>
            <a:chOff x="2339751" y="4807099"/>
            <a:chExt cx="6128681" cy="1783787"/>
          </a:xfrm>
        </p:grpSpPr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4071861" y="4807099"/>
            <a:ext cx="1887537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name="Equation" r:id="rId1" imgW="1054100" imgH="228600" progId="Equation.DSMT4">
                    <p:embed/>
                  </p:oleObj>
                </mc:Choice>
                <mc:Fallback>
                  <p:oleObj name="Equation" r:id="rId1" imgW="1054100" imgH="2286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861" y="4807099"/>
                          <a:ext cx="1887537" cy="4095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矩形 49"/>
            <p:cNvSpPr/>
            <p:nvPr/>
          </p:nvSpPr>
          <p:spPr>
            <a:xfrm>
              <a:off x="2339751" y="5523754"/>
              <a:ext cx="17060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反映由于</a:t>
              </a:r>
              <a:r>
                <a:rPr lang="en-US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的变化引起的</a:t>
              </a:r>
              <a:r>
                <a:rPr lang="en-US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的线性变化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328979" y="5667556"/>
              <a:ext cx="3139453" cy="923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反映</a:t>
              </a:r>
              <a:r>
                <a:rPr lang="zh-CN" altLang="en-US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除</a:t>
              </a:r>
              <a:r>
                <a:rPr lang="en-US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X</a:t>
              </a:r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外</a:t>
              </a:r>
              <a:r>
                <a:rPr lang="zh-CN" altLang="en-US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其他</a:t>
              </a:r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随机因素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对</a:t>
              </a:r>
              <a:r>
                <a:rPr lang="en-US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Y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的影响，是不能由</a:t>
              </a:r>
              <a:r>
                <a:rPr lang="en-US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X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和</a:t>
              </a:r>
              <a:r>
                <a:rPr lang="en-US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Y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之间的线性关系解释的变异性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2" name="左中括号 51"/>
            <p:cNvSpPr/>
            <p:nvPr/>
          </p:nvSpPr>
          <p:spPr>
            <a:xfrm rot="16200000">
              <a:off x="4931293" y="4948437"/>
              <a:ext cx="113971" cy="688542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52" idx="1"/>
            </p:cNvCxnSpPr>
            <p:nvPr/>
          </p:nvCxnSpPr>
          <p:spPr>
            <a:xfrm flipH="1">
              <a:off x="4988278" y="5349694"/>
              <a:ext cx="1" cy="635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0" idx="3"/>
            </p:cNvCxnSpPr>
            <p:nvPr/>
          </p:nvCxnSpPr>
          <p:spPr>
            <a:xfrm>
              <a:off x="4045804" y="5985419"/>
              <a:ext cx="942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868144" y="5235722"/>
              <a:ext cx="0" cy="431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28" y="2132856"/>
            <a:ext cx="7286016" cy="278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2" y="260648"/>
            <a:ext cx="8947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假设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6910" y="816897"/>
            <a:ext cx="8121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）因变量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与自变量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之间具有线性关系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just"/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）在重复抽样中，自变量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的取值是固定的，即假设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是非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随机的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just"/>
            <a:r>
              <a:rPr lang="en-US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zh-CN" b="1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对于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任何一个给定的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的值，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的取值都对应着一个分布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及其</a:t>
            </a:r>
            <a:r>
              <a:rPr lang="zh-CN" altLang="en-US" b="1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期望</a:t>
            </a:r>
            <a:r>
              <a:rPr lang="en-US" altLang="zh-CN" b="1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en-US" b="1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b="1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b="1" dirty="0" smtClean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误差项ε来描述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观察值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E(Y)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偏离</a:t>
            </a:r>
            <a:endParaRPr lang="zh-CN" altLang="en-US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76056" y="1746992"/>
          <a:ext cx="1656184" cy="35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Equation" r:id="rId2" imgW="1054100" imgH="228600" progId="Equation.DSMT4">
                  <p:embed/>
                </p:oleObj>
              </mc:Choice>
              <mc:Fallback>
                <p:oleObj name="Equation" r:id="rId2" imgW="1054100" imgH="228600" progId="Equation.DSMT4">
                  <p:embed/>
                  <p:pic>
                    <p:nvPicPr>
                      <p:cNvPr id="0" name="图片 20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746992"/>
                        <a:ext cx="1656184" cy="35937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4663" y="4525963"/>
          <a:ext cx="1111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Equation" r:id="rId4" imgW="2743200" imgH="4267200" progId="Equation.DSMT4">
                  <p:embed/>
                </p:oleObj>
              </mc:Choice>
              <mc:Fallback>
                <p:oleObj name="Equation" r:id="rId4" imgW="2743200" imgH="4267200" progId="Equation.DSMT4">
                  <p:embed/>
                  <p:pic>
                    <p:nvPicPr>
                      <p:cNvPr id="0" name="对象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525963"/>
                        <a:ext cx="1111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9592" y="4757898"/>
          <a:ext cx="2581037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Equation" r:id="rId6" imgW="43891200" imgH="5486400" progId="Equation.DSMT4">
                  <p:embed/>
                </p:oleObj>
              </mc:Choice>
              <mc:Fallback>
                <p:oleObj name="Equation" r:id="rId6" imgW="43891200" imgH="5486400" progId="Equation.DSMT4">
                  <p:embed/>
                  <p:pic>
                    <p:nvPicPr>
                      <p:cNvPr id="0" name="对象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57898"/>
                        <a:ext cx="2581037" cy="324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249269" y="5157192"/>
          <a:ext cx="3530600" cy="38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Equation" r:id="rId8" imgW="53949600" imgH="6096000" progId="Equation.DSMT4">
                  <p:embed/>
                </p:oleObj>
              </mc:Choice>
              <mc:Fallback>
                <p:oleObj name="Equation" r:id="rId8" imgW="53949600" imgH="609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269" y="5157192"/>
                        <a:ext cx="3530600" cy="38127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59632" y="5543018"/>
          <a:ext cx="29511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Equation" r:id="rId10" imgW="45110400" imgH="6096000" progId="Equation.DSMT4">
                  <p:embed/>
                </p:oleObj>
              </mc:Choice>
              <mc:Fallback>
                <p:oleObj name="Equation" r:id="rId10" imgW="45110400" imgH="6096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543018"/>
                        <a:ext cx="2951162" cy="382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92080" y="5312569"/>
          <a:ext cx="22336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" name="Equation" r:id="rId12" imgW="34137600" imgH="6705600" progId="Equation.DSMT4">
                  <p:embed/>
                </p:oleObj>
              </mc:Choice>
              <mc:Fallback>
                <p:oleObj name="Equation" r:id="rId12" imgW="34137600" imgH="6705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312569"/>
                        <a:ext cx="2233613" cy="420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15" y="0"/>
            <a:ext cx="7286016" cy="278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0910" y="2807081"/>
            <a:ext cx="759144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独立：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对于一个特定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的值，它所对应的ε与其他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所对应的ε是不相关的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对于一个特定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的值，它所对应的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与其他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所对应的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是不相关的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）的值随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的不同而变化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但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无论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如何变化，ε和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的概率分布都是正态分布且具有相同的方差。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910" y="4724399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3.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回归方程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07704" y="4712731"/>
          <a:ext cx="171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Equation" r:id="rId2" imgW="26212800" imgH="6096000" progId="Equation.DSMT4">
                  <p:embed/>
                </p:oleObj>
              </mc:Choice>
              <mc:Fallback>
                <p:oleObj name="Equation" r:id="rId2" imgW="26212800" imgH="6096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12731"/>
                        <a:ext cx="1714500" cy="381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95536" y="5278062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估计的回归方程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09850" y="5280025"/>
          <a:ext cx="1316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4" imgW="20116800" imgH="6096000" progId="Equation.DSMT4">
                  <p:embed/>
                </p:oleObj>
              </mc:Choice>
              <mc:Fallback>
                <p:oleObj name="Equation" r:id="rId4" imgW="20116800" imgH="6096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5280025"/>
                        <a:ext cx="1316038" cy="381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27784" y="5877272"/>
          <a:ext cx="2762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2" name="Equation" r:id="rId6" imgW="3962400" imgH="6096000" progId="Equation.DSMT4">
                  <p:embed/>
                </p:oleObj>
              </mc:Choice>
              <mc:Fallback>
                <p:oleObj name="Equation" r:id="rId6" imgW="39624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877272"/>
                        <a:ext cx="276225" cy="41433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059832" y="5805264"/>
            <a:ext cx="4410182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每变动一个单位，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平均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变动值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1" r="18620"/>
          <a:stretch>
            <a:fillRect/>
          </a:stretch>
        </p:blipFill>
        <p:spPr bwMode="auto">
          <a:xfrm>
            <a:off x="1043608" y="1536647"/>
            <a:ext cx="6180881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757" y="332656"/>
            <a:ext cx="4180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10.2.2 </a:t>
            </a:r>
            <a:r>
              <a:rPr lang="zh-CN" altLang="en-US" sz="24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参数估计的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最小二乘法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31702" y="4941168"/>
          <a:ext cx="6048672" cy="60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1" imgW="89611200" imgH="8839200" progId="Equation.DSMT4">
                  <p:embed/>
                </p:oleObj>
              </mc:Choice>
              <mc:Fallback>
                <p:oleObj name="Equation" r:id="rId1" imgW="89611200" imgH="8839200" progId="Equation.DSMT4">
                  <p:embed/>
                  <p:pic>
                    <p:nvPicPr>
                      <p:cNvPr id="0" name="图片 23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02" y="4941168"/>
                        <a:ext cx="6048672" cy="60178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73" y="1412776"/>
            <a:ext cx="531819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6300192" y="32964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根据微积分的极值定理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818495" y="980728"/>
          <a:ext cx="2991089" cy="148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name="Equation" r:id="rId4" imgW="41757600" imgH="20726400" progId="Equation.DSMT4">
                  <p:embed/>
                </p:oleObj>
              </mc:Choice>
              <mc:Fallback>
                <p:oleObj name="Equation" r:id="rId4" imgW="41757600" imgH="20726400" progId="Equation.DSMT4">
                  <p:embed/>
                  <p:pic>
                    <p:nvPicPr>
                      <p:cNvPr id="0" name="图片 23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495" y="980728"/>
                        <a:ext cx="2991089" cy="148737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760193" y="4581128"/>
          <a:ext cx="2016968" cy="1333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9" name="Equation" r:id="rId6" imgW="27736800" imgH="18288000" progId="Equation.DSMT4">
                  <p:embed/>
                </p:oleObj>
              </mc:Choice>
              <mc:Fallback>
                <p:oleObj name="Equation" r:id="rId6" imgW="27736800" imgH="18288000" progId="Equation.DSMT4">
                  <p:embed/>
                  <p:pic>
                    <p:nvPicPr>
                      <p:cNvPr id="0" name="图片 23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193" y="4581128"/>
                        <a:ext cx="2016968" cy="133399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067569" y="2780928"/>
          <a:ext cx="1725613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" name="Equation" r:id="rId8" imgW="1040765" imgH="862965" progId="Equation.DSMT4">
                  <p:embed/>
                </p:oleObj>
              </mc:Choice>
              <mc:Fallback>
                <p:oleObj name="Equation" r:id="rId8" imgW="1040765" imgH="862965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69" y="2780928"/>
                        <a:ext cx="1725613" cy="1431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139952" y="2348880"/>
          <a:ext cx="3888432" cy="392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Equation" r:id="rId1" imgW="62179200" imgH="62788800" progId="Equation.DSMT4">
                  <p:embed/>
                </p:oleObj>
              </mc:Choice>
              <mc:Fallback>
                <p:oleObj name="Equation" r:id="rId1" imgW="62179200" imgH="62788800" progId="Equation.DSMT4">
                  <p:embed/>
                  <p:pic>
                    <p:nvPicPr>
                      <p:cNvPr id="0" name="图片 226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9952" y="2348880"/>
                        <a:ext cx="3888432" cy="392655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39552" y="908720"/>
          <a:ext cx="2880320" cy="227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3" imgW="42367200" imgH="33528000" progId="Equation.DSMT4">
                  <p:embed/>
                </p:oleObj>
              </mc:Choice>
              <mc:Fallback>
                <p:oleObj name="Equation" r:id="rId3" imgW="42367200" imgH="33528000" progId="Equation.DSMT4">
                  <p:embed/>
                  <p:pic>
                    <p:nvPicPr>
                      <p:cNvPr id="0" name="图片 226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908720"/>
                        <a:ext cx="2880320" cy="2279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91" y="2731901"/>
            <a:ext cx="5422497" cy="347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395535" y="4077072"/>
            <a:ext cx="19442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通常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不做实际意义上的解释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55575" y="4011394"/>
          <a:ext cx="288032" cy="38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2" imgW="190500" imgH="254000" progId="Equation.DSMT4">
                  <p:embed/>
                </p:oleObj>
              </mc:Choice>
              <mc:Fallback>
                <p:oleObj name="Equation" r:id="rId2" imgW="190500" imgH="254000" progId="Equation.DSMT4">
                  <p:embed/>
                  <p:pic>
                    <p:nvPicPr>
                      <p:cNvPr id="0" name="对象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4011394"/>
                        <a:ext cx="288032" cy="3888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21597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例：求不良贷款对贷款余额的估计方程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67694" y="764704"/>
          <a:ext cx="460067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4" imgW="77724000" imgH="18288000" progId="Equation.DSMT4">
                  <p:embed/>
                </p:oleObj>
              </mc:Choice>
              <mc:Fallback>
                <p:oleObj name="Equation" r:id="rId4" imgW="77724000" imgH="1828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94" y="764704"/>
                        <a:ext cx="460067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99591" y="210717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即不良贷款对贷款余额的估计方程为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810221" y="2107172"/>
          <a:ext cx="3011635" cy="38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6" imgW="37795200" imgH="4876800" progId="Equation.DSMT4">
                  <p:embed/>
                </p:oleObj>
              </mc:Choice>
              <mc:Fallback>
                <p:oleObj name="Equation" r:id="rId6" imgW="37795200" imgH="4876800" progId="Equation.DSMT4">
                  <p:embed/>
                  <p:pic>
                    <p:nvPicPr>
                      <p:cNvPr id="0" name="图片 246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221" y="2107172"/>
                        <a:ext cx="3011635" cy="388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95535" y="2852936"/>
            <a:ext cx="2880319" cy="9233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表明贷款余额每增加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亿元，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不良贷款</a:t>
            </a:r>
            <a:r>
              <a:rPr lang="zh-CN" altLang="zh-CN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平均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增</a:t>
            </a:r>
            <a:r>
              <a:rPr lang="en-US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0.037895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亿元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8597" y="764704"/>
          <a:ext cx="5049838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1" imgW="80772000" imgH="81076800" progId="Equation.DSMT4">
                  <p:embed/>
                </p:oleObj>
              </mc:Choice>
              <mc:Fallback>
                <p:oleObj name="Equation" r:id="rId1" imgW="80772000" imgH="81076800" progId="Equation.DSMT4">
                  <p:embed/>
                  <p:pic>
                    <p:nvPicPr>
                      <p:cNvPr id="0" name="图片 256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597" y="764704"/>
                        <a:ext cx="5049838" cy="50704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424978" y="228601"/>
          <a:ext cx="3570124" cy="275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3" imgW="49377600" imgH="47244000" progId="Equation.DSMT4">
                  <p:embed/>
                </p:oleObj>
              </mc:Choice>
              <mc:Fallback>
                <p:oleObj name="Equation" r:id="rId3" imgW="49377600" imgH="47244000" progId="Equation.DSMT4">
                  <p:embed/>
                  <p:pic>
                    <p:nvPicPr>
                      <p:cNvPr id="0" name="图片 25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978" y="228601"/>
                        <a:ext cx="3570124" cy="275017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8"/>
          <p:cNvSpPr txBox="1"/>
          <p:nvPr/>
        </p:nvSpPr>
        <p:spPr>
          <a:xfrm>
            <a:off x="6012160" y="5445224"/>
            <a:ext cx="298640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a typeface="等线" panose="02010600030101010101" pitchFamily="2" charset="-122"/>
              </a:rPr>
              <a:t>都是一致无偏有效估计</a:t>
            </a:r>
            <a:endParaRPr lang="zh-CN" altLang="en-US" b="1" dirty="0">
              <a:solidFill>
                <a:schemeClr val="tx1"/>
              </a:solidFill>
              <a:ea typeface="等线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2860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对回归系数进一步学习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36095" y="3212976"/>
          <a:ext cx="352839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Equation" r:id="rId5" imgW="42976800" imgH="28651200" progId="Equation.DSMT4">
                  <p:embed/>
                </p:oleObj>
              </mc:Choice>
              <mc:Fallback>
                <p:oleObj name="Equation" r:id="rId5" imgW="42976800" imgH="28651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5" y="3212976"/>
                        <a:ext cx="3528393" cy="194421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7504" y="1628800"/>
          <a:ext cx="71278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1" imgW="119176800" imgH="56083200" progId="Equation.DSMT4">
                  <p:embed/>
                </p:oleObj>
              </mc:Choice>
              <mc:Fallback>
                <p:oleObj name="Equation" r:id="rId1" imgW="119176800" imgH="56083200" progId="Equation.DSMT4">
                  <p:embed/>
                  <p:pic>
                    <p:nvPicPr>
                      <p:cNvPr id="0" name="图片 266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504" y="1628800"/>
                        <a:ext cx="7127875" cy="33115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7504" y="188640"/>
          <a:ext cx="8822891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3" imgW="145084800" imgH="20116800" progId="Equation.DSMT4">
                  <p:embed/>
                </p:oleObj>
              </mc:Choice>
              <mc:Fallback>
                <p:oleObj name="Equation" r:id="rId3" imgW="145084800" imgH="20116800" progId="Equation.DSMT4">
                  <p:embed/>
                  <p:pic>
                    <p:nvPicPr>
                      <p:cNvPr id="0" name="图片 266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88640"/>
                        <a:ext cx="8822891" cy="122413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80112" y="5157192"/>
          <a:ext cx="3168352" cy="137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5" imgW="47853600" imgH="20726400" progId="Equation.DSMT4">
                  <p:embed/>
                </p:oleObj>
              </mc:Choice>
              <mc:Fallback>
                <p:oleObj name="Equation" r:id="rId5" imgW="47853600" imgH="20726400" progId="Equation.DSMT4">
                  <p:embed/>
                  <p:pic>
                    <p:nvPicPr>
                      <p:cNvPr id="0" name="图片 267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0112" y="5157192"/>
                        <a:ext cx="3168352" cy="137228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25706"/>
            <a:ext cx="3259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10.2.3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回归直线的拟合优度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906" y="770498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拟合优度</a:t>
            </a: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：回归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直线与各观测点的接近程度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96928" y="1593977"/>
            <a:ext cx="8446011" cy="4421577"/>
            <a:chOff x="175054" y="1285160"/>
            <a:chExt cx="8446011" cy="4421577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292804"/>
              <a:ext cx="4644058" cy="33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179512" y="2708920"/>
              <a:ext cx="12410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的</a:t>
              </a:r>
              <a:r>
                <a:rPr lang="zh-CN" altLang="en-US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总变动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75054" y="3284984"/>
            <a:ext cx="1923295" cy="432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8" name="Equation" r:id="rId2" imgW="27127200" imgH="6096000" progId="Equation.DSMT4">
                    <p:embed/>
                  </p:oleObj>
                </mc:Choice>
                <mc:Fallback>
                  <p:oleObj name="Equation" r:id="rId2" imgW="27127200" imgH="6096000" progId="Equation.DSMT4">
                    <p:embed/>
                    <p:pic>
                      <p:nvPicPr>
                        <p:cNvPr id="0" name="图片 2772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5054" y="3284984"/>
                          <a:ext cx="1923295" cy="432201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995936" y="1346645"/>
            <a:ext cx="1919448" cy="60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9" name="Equation" r:id="rId4" imgW="27736800" imgH="7924800" progId="Equation.DSMT4">
                    <p:embed/>
                  </p:oleObj>
                </mc:Choice>
                <mc:Fallback>
                  <p:oleObj name="Equation" r:id="rId4" imgW="27736800" imgH="7924800" progId="Equation.DSMT4">
                    <p:embed/>
                    <p:pic>
                      <p:nvPicPr>
                        <p:cNvPr id="0" name="图片 2772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95936" y="1346645"/>
                          <a:ext cx="1919448" cy="607037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6876256" y="3273496"/>
            <a:ext cx="1744809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0" name="Equation" r:id="rId6" imgW="27432000" imgH="7924800" progId="Equation.DSMT4">
                    <p:embed/>
                  </p:oleObj>
                </mc:Choice>
                <mc:Fallback>
                  <p:oleObj name="Equation" r:id="rId6" imgW="27432000" imgH="7924800" progId="Equation.DSMT4">
                    <p:embed/>
                    <p:pic>
                      <p:nvPicPr>
                        <p:cNvPr id="0" name="图片 2772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76256" y="3273496"/>
                          <a:ext cx="1744809" cy="504056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6983810" y="3952411"/>
              <a:ext cx="1631216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自变量</a:t>
              </a:r>
              <a:r>
                <a:rPr lang="en-US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的变化引起的</a:t>
              </a:r>
              <a:r>
                <a:rPr lang="en-US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r>
                <a:rPr lang="zh-CN" altLang="zh-CN" b="1" dirty="0">
                  <a:latin typeface="等线" panose="02010600030101010101" pitchFamily="2" charset="-122"/>
                  <a:ea typeface="等线" panose="02010600030101010101" pitchFamily="2" charset="-122"/>
                </a:rPr>
                <a:t>的</a:t>
              </a:r>
              <a:r>
                <a:rPr lang="zh-CN" altLang="zh-CN" b="1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变化</a:t>
              </a:r>
              <a:endPara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r>
                <a:rPr lang="en-US" altLang="zh-CN" b="1" kern="100" dirty="0">
                  <a:latin typeface="等线" panose="02010600030101010101" pitchFamily="2" charset="-122"/>
                  <a:cs typeface="Times New Roman" panose="02020603050405020304"/>
                </a:rPr>
                <a:t>X</a:t>
              </a:r>
              <a:r>
                <a:rPr lang="zh-CN" altLang="zh-CN" b="1" kern="100" dirty="0">
                  <a:ea typeface="等线" panose="02010600030101010101" pitchFamily="2" charset="-122"/>
                  <a:cs typeface="Times New Roman" panose="02020603050405020304"/>
                </a:rPr>
                <a:t>与</a:t>
              </a:r>
              <a:r>
                <a:rPr lang="en-US" altLang="zh-CN" b="1" kern="100" dirty="0">
                  <a:ea typeface="等线" panose="02010600030101010101" pitchFamily="2" charset="-122"/>
                  <a:cs typeface="Times New Roman" panose="02020603050405020304"/>
                </a:rPr>
                <a:t>Y</a:t>
              </a:r>
              <a:r>
                <a:rPr lang="zh-CN" altLang="zh-CN" b="1" kern="100" dirty="0">
                  <a:ea typeface="等线" panose="02010600030101010101" pitchFamily="2" charset="-122"/>
                  <a:cs typeface="Times New Roman" panose="02020603050405020304"/>
                </a:rPr>
                <a:t>之间的线性关系引起的</a:t>
              </a:r>
              <a:r>
                <a:rPr lang="en-US" altLang="zh-CN" b="1" kern="100" dirty="0">
                  <a:ea typeface="等线" panose="02010600030101010101" pitchFamily="2" charset="-122"/>
                  <a:cs typeface="Times New Roman" panose="02020603050405020304"/>
                </a:rPr>
                <a:t>Y</a:t>
              </a:r>
              <a:r>
                <a:rPr lang="zh-CN" altLang="zh-CN" b="1" kern="100" dirty="0">
                  <a:ea typeface="等线" panose="02010600030101010101" pitchFamily="2" charset="-122"/>
                  <a:cs typeface="Times New Roman" panose="02020603050405020304"/>
                </a:rPr>
                <a:t>的变化部分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228184" y="1285160"/>
              <a:ext cx="171232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X</a:t>
              </a:r>
              <a:r>
                <a:rPr lang="zh-CN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外的其他</a:t>
              </a:r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因素</a:t>
              </a:r>
              <a:endParaRPr lang="en-US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endParaRPr>
            </a:p>
            <a:p>
              <a:r>
                <a:rPr lang="zh-CN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造成的</a:t>
              </a:r>
              <a:r>
                <a:rPr lang="en-US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Y</a:t>
              </a:r>
              <a:r>
                <a:rPr lang="zh-CN" altLang="en-US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/>
                </a:rPr>
                <a:t>的变化</a:t>
              </a:r>
              <a:endParaRPr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16" name="直接连接符 15"/>
            <p:cNvCxnSpPr>
              <a:stCxn id="9" idx="2"/>
            </p:cNvCxnSpPr>
            <p:nvPr/>
          </p:nvCxnSpPr>
          <p:spPr>
            <a:xfrm flipH="1">
              <a:off x="800034" y="3078252"/>
              <a:ext cx="1" cy="2067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14" idx="1"/>
            </p:cNvCxnSpPr>
            <p:nvPr/>
          </p:nvCxnSpPr>
          <p:spPr>
            <a:xfrm>
              <a:off x="5940152" y="1608325"/>
              <a:ext cx="28803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3" idx="0"/>
            </p:cNvCxnSpPr>
            <p:nvPr/>
          </p:nvCxnSpPr>
          <p:spPr>
            <a:xfrm>
              <a:off x="7799418" y="3789040"/>
              <a:ext cx="0" cy="1633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9" idx="3"/>
            </p:cNvCxnSpPr>
            <p:nvPr/>
          </p:nvCxnSpPr>
          <p:spPr>
            <a:xfrm>
              <a:off x="1420557" y="2893586"/>
              <a:ext cx="2359355" cy="67943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2" idx="1"/>
            </p:cNvCxnSpPr>
            <p:nvPr/>
          </p:nvCxnSpPr>
          <p:spPr>
            <a:xfrm flipH="1">
              <a:off x="5508104" y="3525524"/>
              <a:ext cx="1368152" cy="3452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904490" y="1991205"/>
              <a:ext cx="171566" cy="105478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403749" y="1259468"/>
            <a:ext cx="129234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判定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系数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20272" y="1628800"/>
            <a:ext cx="11079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判定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系数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040" y="457200"/>
            <a:ext cx="4211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总平方和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总的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离差平方和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）的分解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7504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67544" y="1700808"/>
          <a:ext cx="4742178" cy="198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1" imgW="73456800" imgH="30480000" progId="Equation.DSMT4">
                  <p:embed/>
                </p:oleObj>
              </mc:Choice>
              <mc:Fallback>
                <p:oleObj name="Equation" r:id="rId1" imgW="73456800" imgH="30480000" progId="Equation.DSMT4">
                  <p:embed/>
                  <p:pic>
                    <p:nvPicPr>
                      <p:cNvPr id="0" name="图片 28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00808"/>
                        <a:ext cx="4742178" cy="19826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473075" y="3965575"/>
          <a:ext cx="4695825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3" imgW="57912000" imgH="31699200" progId="Equation.DSMT4">
                  <p:embed/>
                </p:oleObj>
              </mc:Choice>
              <mc:Fallback>
                <p:oleObj name="Equation" r:id="rId3" imgW="57912000" imgH="31699200" progId="Equation.DSMT4">
                  <p:embed/>
                  <p:pic>
                    <p:nvPicPr>
                      <p:cNvPr id="0" name="对象 3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965575"/>
                        <a:ext cx="4695825" cy="20970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67544" y="1052736"/>
          <a:ext cx="2630164" cy="42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5" imgW="26517600" imgH="4267200" progId="Equation.DSMT4">
                  <p:embed/>
                </p:oleObj>
              </mc:Choice>
              <mc:Fallback>
                <p:oleObj name="Equation" r:id="rId5" imgW="26517600" imgH="4267200" progId="Equation.DSMT4">
                  <p:embed/>
                  <p:pic>
                    <p:nvPicPr>
                      <p:cNvPr id="0" name="图片 287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052736"/>
                        <a:ext cx="2630164" cy="42324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727621" y="2420888"/>
          <a:ext cx="1368152" cy="138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9" name="Equation" r:id="rId7" imgW="15544800" imgH="15849600" progId="Equation.DSMT4">
                  <p:embed/>
                </p:oleObj>
              </mc:Choice>
              <mc:Fallback>
                <p:oleObj name="Equation" r:id="rId7" imgW="15544800" imgH="15849600" progId="Equation.DSMT4">
                  <p:embed/>
                  <p:pic>
                    <p:nvPicPr>
                      <p:cNvPr id="0" name="对象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621" y="2420888"/>
                        <a:ext cx="1368152" cy="138156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258069" y="4149080"/>
            <a:ext cx="187220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越接近于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，回归直线对数据的拟合越好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60648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例：计算不良贷款对贷款余额回归方程的判定系数，并解释其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意义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5368" y="7647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解：</a:t>
            </a:r>
            <a:endParaRPr lang="zh-CN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9552" y="1268760"/>
          <a:ext cx="3240360" cy="79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Equation" r:id="rId1" imgW="47853600" imgH="11582400" progId="Equation.DSMT4">
                  <p:embed/>
                </p:oleObj>
              </mc:Choice>
              <mc:Fallback>
                <p:oleObj name="Equation" r:id="rId1" imgW="47853600" imgH="11582400" progId="Equation.DSMT4">
                  <p:embed/>
                  <p:pic>
                    <p:nvPicPr>
                      <p:cNvPr id="0" name="对象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268760"/>
                        <a:ext cx="3240360" cy="7933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292080" y="933230"/>
          <a:ext cx="3384375" cy="206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Equation" r:id="rId3" imgW="47853600" imgH="33528000" progId="Equation.DSMT4">
                  <p:embed/>
                </p:oleObj>
              </mc:Choice>
              <mc:Fallback>
                <p:oleObj name="Equation" r:id="rId3" imgW="47853600" imgH="33528000" progId="Equation.DSMT4">
                  <p:embed/>
                  <p:pic>
                    <p:nvPicPr>
                      <p:cNvPr id="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933230"/>
                        <a:ext cx="3384375" cy="206662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5757" y="2348880"/>
          <a:ext cx="37211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Equation" r:id="rId5" imgW="47244000" imgH="10972800" progId="Equation.DSMT4">
                  <p:embed/>
                </p:oleObj>
              </mc:Choice>
              <mc:Fallback>
                <p:oleObj name="Equation" r:id="rId5" imgW="47244000" imgH="10972800" progId="Equation.DSMT4">
                  <p:embed/>
                  <p:pic>
                    <p:nvPicPr>
                      <p:cNvPr id="0" name="图片 298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757" y="2348880"/>
                        <a:ext cx="3721100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95757" y="3717032"/>
          <a:ext cx="39227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Equation" r:id="rId7" imgW="56692800" imgH="9448800" progId="Equation.DSMT4">
                  <p:embed/>
                </p:oleObj>
              </mc:Choice>
              <mc:Fallback>
                <p:oleObj name="Equation" r:id="rId7" imgW="56692800" imgH="9448800" progId="Equation.DSMT4">
                  <p:embed/>
                  <p:pic>
                    <p:nvPicPr>
                      <p:cNvPr id="0" name="对象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57" y="3717032"/>
                        <a:ext cx="3922713" cy="649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95757" y="4653136"/>
            <a:ext cx="432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即在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不良贷款取值的变差中，有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71.16%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可以由不良贷款与贷款余额之间的线性关系解释。或者说，在不良贷款取值的变差中，有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71.16%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是由贷款余额决定的。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292080" y="3181233"/>
          <a:ext cx="3384376" cy="207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9" imgW="44805600" imgH="27432000" progId="Equation.DSMT4">
                  <p:embed/>
                </p:oleObj>
              </mc:Choice>
              <mc:Fallback>
                <p:oleObj name="Equation" r:id="rId9" imgW="44805600" imgH="27432000" progId="Equation.DSMT4">
                  <p:embed/>
                  <p:pic>
                    <p:nvPicPr>
                      <p:cNvPr id="0" name="图片 298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080" y="3181233"/>
                        <a:ext cx="3384376" cy="207206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292080" y="5503824"/>
            <a:ext cx="331236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一元线性回归中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判定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系数是相关系数的平方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60648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估计标准误差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536" y="764704"/>
          <a:ext cx="2233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1" imgW="34137600" imgH="6705600" progId="Equation.DSMT4">
                  <p:embed/>
                </p:oleObj>
              </mc:Choice>
              <mc:Fallback>
                <p:oleObj name="Equation" r:id="rId1" imgW="34137600" imgH="6705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4704"/>
                        <a:ext cx="2233613" cy="419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69043" y="1412775"/>
            <a:ext cx="403244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度量各实际观测点在回归直线周围的散布状况</a:t>
            </a:r>
            <a:endParaRPr lang="zh-CN" altLang="zh-CN" sz="12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反映了用估计的回归方程预测因变量</a:t>
            </a:r>
            <a:r>
              <a:rPr lang="en-US" altLang="zh-CN" b="1" kern="100" dirty="0">
                <a:ea typeface="等线" panose="02010600030101010101" pitchFamily="2" charset="-122"/>
                <a:cs typeface="Times New Roman" panose="02020603050405020304"/>
              </a:rPr>
              <a:t>Y</a:t>
            </a:r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时预测误差的大小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788" y="260648"/>
            <a:ext cx="41565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4779" y="2852936"/>
          <a:ext cx="42148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4" imgW="64617600" imgH="17068800" progId="Equation.DSMT4">
                  <p:embed/>
                </p:oleObj>
              </mc:Choice>
              <mc:Fallback>
                <p:oleObj name="Equation" r:id="rId4" imgW="64617600" imgH="17068800" progId="Equation.DSMT4">
                  <p:embed/>
                  <p:pic>
                    <p:nvPicPr>
                      <p:cNvPr id="0" name="对象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79" y="2852936"/>
                        <a:ext cx="4214813" cy="11176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902732" y="3140968"/>
          <a:ext cx="128814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6" imgW="659765" imgH="254000" progId="Equation.DSMT4">
                  <p:embed/>
                </p:oleObj>
              </mc:Choice>
              <mc:Fallback>
                <p:oleObj name="Equation" r:id="rId6" imgW="659765" imgH="254000" progId="Equation.DSMT4">
                  <p:embed/>
                  <p:pic>
                    <p:nvPicPr>
                      <p:cNvPr id="0" name="对象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732" y="3140968"/>
                        <a:ext cx="1288141" cy="504056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69043" y="4365957"/>
            <a:ext cx="729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例：计算不良贷款对贷款余额回归方程的估计标准误差，并解释其意义</a:t>
            </a:r>
            <a:endParaRPr lang="zh-CN" altLang="zh-CN" sz="14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解：</a:t>
            </a:r>
            <a:endParaRPr lang="zh-CN" altLang="zh-CN" sz="14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06212" y="5186809"/>
          <a:ext cx="406578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8" imgW="59740800" imgH="4267200" progId="Equation.DSMT4">
                  <p:embed/>
                </p:oleObj>
              </mc:Choice>
              <mc:Fallback>
                <p:oleObj name="Equation" r:id="rId8" imgW="59740800" imgH="4267200" progId="Equation.DSMT4">
                  <p:embed/>
                  <p:pic>
                    <p:nvPicPr>
                      <p:cNvPr id="0" name="图片 308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212" y="5186809"/>
                        <a:ext cx="4065788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97979" y="5576131"/>
          <a:ext cx="4074021" cy="72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Equation" r:id="rId10" imgW="60655200" imgH="10668000" progId="Equation.DSMT4">
                  <p:embed/>
                </p:oleObj>
              </mc:Choice>
              <mc:Fallback>
                <p:oleObj name="Equation" r:id="rId10" imgW="60655200" imgH="10668000" progId="Equation.DSMT4">
                  <p:embed/>
                  <p:pic>
                    <p:nvPicPr>
                      <p:cNvPr id="0" name="对象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79" y="5576131"/>
                        <a:ext cx="4074021" cy="720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014229" y="5229200"/>
            <a:ext cx="2684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即根据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贷款余额对不良贷款进行估计时，平均的估计误差为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1.9799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亿元。</a:t>
            </a:r>
            <a:endParaRPr lang="zh-CN" altLang="zh-CN" sz="14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69043" y="4149080"/>
            <a:ext cx="8523437" cy="72008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208105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10.2.4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显著性检验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836712"/>
            <a:ext cx="458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线性关系的检验（方程整体显著性检验）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454850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6445541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380238"/>
            <a:ext cx="7056784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SST=SSR+SSE</a:t>
            </a:r>
            <a:endParaRPr lang="en-US" altLang="zh-CN" dirty="0" smtClean="0"/>
          </a:p>
          <a:p>
            <a:r>
              <a:rPr lang="en-US" altLang="zh-CN" dirty="0" smtClean="0"/>
              <a:t>SSR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的线性影响</a:t>
            </a:r>
            <a:endParaRPr lang="en-US" altLang="zh-CN" dirty="0" smtClean="0"/>
          </a:p>
          <a:p>
            <a:r>
              <a:rPr lang="en-US" altLang="zh-CN" dirty="0" smtClean="0"/>
              <a:t>SSE</a:t>
            </a:r>
            <a:r>
              <a:rPr lang="zh-CN" altLang="en-US" dirty="0" smtClean="0"/>
              <a:t>：其他因素的影响影响</a:t>
            </a:r>
            <a:endParaRPr lang="en-US" altLang="zh-CN" dirty="0" smtClean="0"/>
          </a:p>
          <a:p>
            <a:r>
              <a:rPr lang="zh-CN" altLang="en-US" dirty="0" smtClean="0"/>
              <a:t>比较</a:t>
            </a:r>
            <a:r>
              <a:rPr lang="en-US" altLang="zh-CN" dirty="0" smtClean="0"/>
              <a:t>SSR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SSE</a:t>
            </a:r>
            <a:r>
              <a:rPr lang="zh-CN" altLang="en-US" dirty="0" smtClean="0"/>
              <a:t>：差异越大，</a:t>
            </a:r>
            <a:r>
              <a:rPr lang="en-US" altLang="zh-CN" dirty="0"/>
              <a:t>x</a:t>
            </a:r>
            <a:r>
              <a:rPr lang="zh-CN" altLang="en-US" dirty="0"/>
              <a:t>对</a:t>
            </a:r>
            <a:r>
              <a:rPr lang="en-US" altLang="zh-CN" dirty="0"/>
              <a:t>Y</a:t>
            </a:r>
            <a:r>
              <a:rPr lang="zh-CN" altLang="en-US" dirty="0"/>
              <a:t>的线性</a:t>
            </a:r>
            <a:r>
              <a:rPr lang="zh-CN" altLang="en-US" dirty="0" smtClean="0"/>
              <a:t>影响越大，线性关系越显著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等线" panose="02010600030101010101" pitchFamily="2" charset="-122"/>
              </a:rPr>
              <a:t>10.1 </a:t>
            </a:r>
            <a:r>
              <a:rPr lang="zh-CN" altLang="en-US" sz="2400" b="1" dirty="0">
                <a:ea typeface="等线" panose="02010600030101010101" pitchFamily="2" charset="-122"/>
              </a:rPr>
              <a:t>变量间关系的度量</a:t>
            </a:r>
            <a:endParaRPr lang="zh-CN" altLang="en-US" sz="2400" b="1" dirty="0"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841429"/>
            <a:ext cx="2626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等线" panose="02010600030101010101" pitchFamily="2" charset="-122"/>
              </a:rPr>
              <a:t>10.1.1 </a:t>
            </a:r>
            <a:r>
              <a:rPr lang="zh-CN" altLang="en-US" sz="2000" b="1" dirty="0">
                <a:ea typeface="等线" panose="02010600030101010101" pitchFamily="2" charset="-122"/>
              </a:rPr>
              <a:t>变量间的关系</a:t>
            </a:r>
            <a:endParaRPr lang="zh-CN" altLang="en-US" sz="2000" b="1" dirty="0"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4009" y="4119803"/>
            <a:ext cx="390983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一</a:t>
            </a:r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个变量的</a:t>
            </a:r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取值</a:t>
            </a:r>
            <a:endParaRPr lang="en-US" altLang="zh-CN" b="1" kern="100" dirty="0" smtClean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  <a:p>
            <a:pPr lvl="0" algn="just"/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不能</a:t>
            </a:r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由另一个变量唯一</a:t>
            </a:r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确定</a:t>
            </a:r>
            <a:endParaRPr lang="en-US" altLang="zh-CN" b="1" kern="100" dirty="0" smtClean="0">
              <a:solidFill>
                <a:prstClr val="black"/>
              </a:solidFill>
              <a:latin typeface="Times New Roman" panose="02020603050405020304"/>
              <a:ea typeface="等线" panose="02010600030101010101" pitchFamily="2" charset="-122"/>
            </a:endParaRPr>
          </a:p>
          <a:p>
            <a:pPr lvl="0" algn="just"/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大量数据</a:t>
            </a:r>
            <a:r>
              <a:rPr lang="en-US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:</a:t>
            </a:r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确实存在一定的客观</a:t>
            </a:r>
            <a:r>
              <a:rPr lang="zh-CN" altLang="zh-CN" b="1" kern="100" dirty="0" smtClean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规律</a:t>
            </a:r>
            <a:endParaRPr lang="zh-CN" altLang="zh-CN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t="5149" r="52318" b="13636"/>
          <a:stretch>
            <a:fillRect/>
          </a:stretch>
        </p:blipFill>
        <p:spPr bwMode="auto">
          <a:xfrm>
            <a:off x="4644008" y="1041484"/>
            <a:ext cx="3909830" cy="26108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图表 31"/>
          <p:cNvGraphicFramePr/>
          <p:nvPr/>
        </p:nvGraphicFramePr>
        <p:xfrm>
          <a:off x="398545" y="1772816"/>
          <a:ext cx="3500796" cy="2247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067" name="组合 2066"/>
          <p:cNvGrpSpPr/>
          <p:nvPr/>
        </p:nvGrpSpPr>
        <p:grpSpPr>
          <a:xfrm>
            <a:off x="501334" y="4489135"/>
            <a:ext cx="2530111" cy="373680"/>
            <a:chOff x="4427984" y="2205124"/>
            <a:chExt cx="2530111" cy="373680"/>
          </a:xfrm>
        </p:grpSpPr>
        <p:sp>
          <p:nvSpPr>
            <p:cNvPr id="6" name="矩形 5"/>
            <p:cNvSpPr/>
            <p:nvPr/>
          </p:nvSpPr>
          <p:spPr>
            <a:xfrm>
              <a:off x="6311764" y="2209472"/>
              <a:ext cx="64633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 algn="just"/>
              <a:r>
                <a:rPr lang="zh-CN" altLang="zh-CN" b="1" kern="100" dirty="0" smtClean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函数</a:t>
              </a:r>
              <a:endParaRPr lang="zh-CN" altLang="zh-CN" sz="1200" kern="100" dirty="0">
                <a:solidFill>
                  <a:prstClr val="black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27984" y="2205124"/>
              <a:ext cx="110799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 algn="just"/>
              <a:r>
                <a:rPr lang="zh-CN" altLang="zh-CN" b="1" kern="100" dirty="0" smtClean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确定</a:t>
              </a:r>
              <a:r>
                <a:rPr lang="zh-CN" altLang="zh-CN" b="1" kern="100" dirty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关系</a:t>
              </a:r>
              <a:endParaRPr lang="zh-CN" altLang="zh-CN" sz="1200" kern="100" dirty="0">
                <a:solidFill>
                  <a:prstClr val="black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cxnSp>
          <p:nvCxnSpPr>
            <p:cNvPr id="2060" name="直接连接符 2059"/>
            <p:cNvCxnSpPr>
              <a:stCxn id="9" idx="3"/>
            </p:cNvCxnSpPr>
            <p:nvPr/>
          </p:nvCxnSpPr>
          <p:spPr>
            <a:xfrm>
              <a:off x="5535980" y="2389790"/>
              <a:ext cx="775784" cy="4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6" name="组合 2065"/>
          <p:cNvGrpSpPr/>
          <p:nvPr/>
        </p:nvGrpSpPr>
        <p:grpSpPr>
          <a:xfrm>
            <a:off x="4846310" y="5435112"/>
            <a:ext cx="2855487" cy="1002520"/>
            <a:chOff x="4350397" y="5445224"/>
            <a:chExt cx="2855487" cy="1002520"/>
          </a:xfrm>
        </p:grpSpPr>
        <p:sp>
          <p:nvSpPr>
            <p:cNvPr id="10" name="矩形 9"/>
            <p:cNvSpPr/>
            <p:nvPr/>
          </p:nvSpPr>
          <p:spPr>
            <a:xfrm>
              <a:off x="4350397" y="5753919"/>
              <a:ext cx="110799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zh-CN" b="1" kern="100" dirty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相关关系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012160" y="5445224"/>
              <a:ext cx="11937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b="1" kern="100" dirty="0" smtClean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相关</a:t>
              </a:r>
              <a:r>
                <a:rPr lang="zh-CN" altLang="en-US" b="1" kern="100" dirty="0" smtClean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分析</a:t>
              </a:r>
              <a:endParaRPr lang="zh-CN" altLang="zh-CN" sz="1200" kern="100" dirty="0">
                <a:solidFill>
                  <a:prstClr val="black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2061" name="矩形 2060"/>
            <p:cNvSpPr/>
            <p:nvPr/>
          </p:nvSpPr>
          <p:spPr>
            <a:xfrm>
              <a:off x="6012160" y="6078412"/>
              <a:ext cx="11937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zh-CN" b="1" kern="100" dirty="0" smtClean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回归</a:t>
              </a:r>
              <a:r>
                <a:rPr lang="zh-CN" altLang="en-US" b="1" kern="100" dirty="0" smtClean="0">
                  <a:solidFill>
                    <a:prstClr val="black"/>
                  </a:solidFill>
                  <a:latin typeface="Times New Roman" panose="02020603050405020304"/>
                  <a:ea typeface="等线" panose="02010600030101010101" pitchFamily="2" charset="-122"/>
                </a:rPr>
                <a:t>分析</a:t>
              </a:r>
              <a:endParaRPr lang="zh-CN" altLang="zh-CN" sz="1200" kern="100" dirty="0">
                <a:solidFill>
                  <a:prstClr val="black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</p:grpSp>
      <p:sp>
        <p:nvSpPr>
          <p:cNvPr id="2068" name="左中括号 2067"/>
          <p:cNvSpPr/>
          <p:nvPr/>
        </p:nvSpPr>
        <p:spPr>
          <a:xfrm>
            <a:off x="6332124" y="5611879"/>
            <a:ext cx="175949" cy="63318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0" name="直接连接符 2069"/>
          <p:cNvCxnSpPr>
            <a:stCxn id="2068" idx="1"/>
            <a:endCxn id="10" idx="3"/>
          </p:cNvCxnSpPr>
          <p:nvPr/>
        </p:nvCxnSpPr>
        <p:spPr>
          <a:xfrm flipH="1">
            <a:off x="5954306" y="5928473"/>
            <a:ext cx="377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5536" y="228600"/>
          <a:ext cx="3827483" cy="26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Equation" r:id="rId1" imgW="61264800" imgH="42062400" progId="Equation.DSMT4">
                  <p:embed/>
                </p:oleObj>
              </mc:Choice>
              <mc:Fallback>
                <p:oleObj name="Equation" r:id="rId1" imgW="61264800" imgH="42062400" progId="Equation.DSMT4">
                  <p:embed/>
                  <p:pic>
                    <p:nvPicPr>
                      <p:cNvPr id="0" name="对象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8600"/>
                        <a:ext cx="3827483" cy="26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79570" y="2924944"/>
            <a:ext cx="134684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检验统计量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9570" y="3501008"/>
          <a:ext cx="3140302" cy="69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9" name="Equation" r:id="rId3" imgW="1752600" imgH="393700" progId="Equation.DSMT4">
                  <p:embed/>
                </p:oleObj>
              </mc:Choice>
              <mc:Fallback>
                <p:oleObj name="Equation" r:id="rId3" imgW="17526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70" y="3501008"/>
                        <a:ext cx="3140302" cy="699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79570" y="4437112"/>
            <a:ext cx="64953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拒绝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03648" y="4437112"/>
          <a:ext cx="867380" cy="43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0" name="Equation" r:id="rId5" imgW="10972800" imgH="5486400" progId="Equation.DSMT4">
                  <p:embed/>
                </p:oleObj>
              </mc:Choice>
              <mc:Fallback>
                <p:oleObj name="Equation" r:id="rId5" imgW="10972800" imgH="5486400" progId="Equation.DSMT4">
                  <p:embed/>
                  <p:pic>
                    <p:nvPicPr>
                      <p:cNvPr id="0" name="图片 329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4437112"/>
                        <a:ext cx="867380" cy="43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9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0" y="5157192"/>
            <a:ext cx="268491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004048" y="332656"/>
            <a:ext cx="3491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例：检验不良贷款与贷款余额之间线性关系的显著性</a:t>
            </a:r>
            <a:endParaRPr lang="zh-CN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668344" y="741025"/>
          <a:ext cx="864096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1" name="Equation" r:id="rId8" imgW="685165" imgH="254000" progId="Equation.DSMT4">
                  <p:embed/>
                </p:oleObj>
              </mc:Choice>
              <mc:Fallback>
                <p:oleObj name="Equation" r:id="rId8" imgW="685165" imgH="254000" progId="Equation.DSMT4">
                  <p:embed/>
                  <p:pic>
                    <p:nvPicPr>
                      <p:cNvPr id="0" name="对象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741025"/>
                        <a:ext cx="864096" cy="324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135591" y="117735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解：</a:t>
            </a:r>
            <a:endParaRPr lang="zh-CN" altLang="en-US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776814" y="1226468"/>
          <a:ext cx="896898" cy="29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2" name="Equation" r:id="rId10" imgW="685800" imgH="228600" progId="Equation.DSMT4">
                  <p:embed/>
                </p:oleObj>
              </mc:Choice>
              <mc:Fallback>
                <p:oleObj name="Equation" r:id="rId10" imgW="685800" imgH="228600" progId="Equation.DSMT4">
                  <p:embed/>
                  <p:pic>
                    <p:nvPicPr>
                      <p:cNvPr id="0" name="对象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814" y="1226468"/>
                        <a:ext cx="896898" cy="298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915861" y="117735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不显著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871632" y="1725038"/>
          <a:ext cx="85209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3" name="Equation" r:id="rId12" imgW="673100" imgH="228600" progId="Equation.DSMT4">
                  <p:embed/>
                </p:oleObj>
              </mc:Choice>
              <mc:Fallback>
                <p:oleObj name="Equation" r:id="rId12" imgW="673100" imgH="228600" progId="Equation.DSMT4">
                  <p:embed/>
                  <p:pic>
                    <p:nvPicPr>
                      <p:cNvPr id="0" name="对象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1632" y="1725038"/>
                        <a:ext cx="852095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033681" y="17139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显著</a:t>
            </a:r>
            <a:endParaRPr lang="zh-CN" altLang="en-US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873910" y="2426197"/>
          <a:ext cx="2026023" cy="136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4" name="Equation" r:id="rId14" imgW="28651200" imgH="19507200" progId="Equation.DSMT4">
                  <p:embed/>
                </p:oleObj>
              </mc:Choice>
              <mc:Fallback>
                <p:oleObj name="Equation" r:id="rId14" imgW="28651200" imgH="19507200" progId="Equation.DSMT4">
                  <p:embed/>
                  <p:pic>
                    <p:nvPicPr>
                      <p:cNvPr id="0" name="对象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910" y="2426197"/>
                        <a:ext cx="2026023" cy="13668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5454126" y="4067780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查表得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407495" y="4330046"/>
          <a:ext cx="2082328" cy="795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5" name="Equation" r:id="rId16" imgW="28651200" imgH="10972800" progId="Equation.DSMT4">
                  <p:embed/>
                </p:oleObj>
              </mc:Choice>
              <mc:Fallback>
                <p:oleObj name="Equation" r:id="rId16" imgW="28651200" imgH="10972800" progId="Equation.DSMT4">
                  <p:embed/>
                  <p:pic>
                    <p:nvPicPr>
                      <p:cNvPr id="0" name="对象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495" y="4330046"/>
                        <a:ext cx="2082328" cy="795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5580112" y="5314101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因为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56.7539&gt;4.28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，所以拒绝原假设，即认为不良贷款与贷款余额之间的线性关系显著。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644008" y="228600"/>
            <a:ext cx="0" cy="62967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9" r="69204" b="16920"/>
          <a:stretch>
            <a:fillRect/>
          </a:stretch>
        </p:blipFill>
        <p:spPr bwMode="auto">
          <a:xfrm>
            <a:off x="415911" y="862563"/>
            <a:ext cx="2715929" cy="45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332656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回归系数的检验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911" y="1542897"/>
            <a:ext cx="9361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点估计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94665" y="1471295"/>
          <a:ext cx="322708" cy="51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3" name="Equation" r:id="rId2" imgW="165100" imgH="253365" progId="Equation.DSMT4">
                  <p:embed/>
                </p:oleObj>
              </mc:Choice>
              <mc:Fallback>
                <p:oleObj name="Equation" r:id="rId2" imgW="165100" imgH="253365" progId="Equation.DSMT4">
                  <p:embed/>
                  <p:pic>
                    <p:nvPicPr>
                      <p:cNvPr id="0" name="对象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65" y="1471295"/>
                        <a:ext cx="322708" cy="512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5911" y="2132856"/>
          <a:ext cx="2707252" cy="154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Equation" r:id="rId4" imgW="35356800" imgH="20116800" progId="Equation.DSMT4">
                  <p:embed/>
                </p:oleObj>
              </mc:Choice>
              <mc:Fallback>
                <p:oleObj name="Equation" r:id="rId4" imgW="35356800" imgH="20116800" progId="Equation.DSMT4">
                  <p:embed/>
                  <p:pic>
                    <p:nvPicPr>
                      <p:cNvPr id="0" name="图片 339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911" y="2132856"/>
                        <a:ext cx="2707252" cy="154033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5911" y="3861048"/>
          <a:ext cx="2214019" cy="151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5" name="Equation" r:id="rId6" imgW="33832800" imgH="23164800" progId="Equation.DSMT4">
                  <p:embed/>
                </p:oleObj>
              </mc:Choice>
              <mc:Fallback>
                <p:oleObj name="Equation" r:id="rId6" imgW="33832800" imgH="23164800" progId="Equation.DSMT4">
                  <p:embed/>
                  <p:pic>
                    <p:nvPicPr>
                      <p:cNvPr id="0" name="图片 339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911" y="3861048"/>
                        <a:ext cx="2214019" cy="15159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67944" y="407736"/>
          <a:ext cx="3109813" cy="170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6" name="Equation" r:id="rId8" imgW="37490400" imgH="20726400" progId="Equation.DSMT4">
                  <p:embed/>
                </p:oleObj>
              </mc:Choice>
              <mc:Fallback>
                <p:oleObj name="Equation" r:id="rId8" imgW="37490400" imgH="2072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07736"/>
                        <a:ext cx="3109813" cy="170622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452320" y="1404397"/>
            <a:ext cx="13681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正态总体对均值的检验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67944" y="2453997"/>
            <a:ext cx="133882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检验统计量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15911" y="5661248"/>
          <a:ext cx="2714153" cy="73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7" name="Equation" r:id="rId10" imgW="39319200" imgH="10668000" progId="Equation.DSMT4">
                  <p:embed/>
                </p:oleObj>
              </mc:Choice>
              <mc:Fallback>
                <p:oleObj name="Equation" r:id="rId10" imgW="39319200" imgH="10668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11" y="5661248"/>
                        <a:ext cx="2714153" cy="7390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067944" y="2996952"/>
          <a:ext cx="301783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8" name="Equation" r:id="rId12" imgW="41757600" imgH="34747200" progId="Equation.DSMT4">
                  <p:embed/>
                </p:oleObj>
              </mc:Choice>
              <mc:Fallback>
                <p:oleObj name="Equation" r:id="rId12" imgW="41757600" imgH="34747200" progId="Equation.DSMT4">
                  <p:embed/>
                  <p:pic>
                    <p:nvPicPr>
                      <p:cNvPr id="0" name="对象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996952"/>
                        <a:ext cx="3017837" cy="2492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067944" y="5795972"/>
            <a:ext cx="88197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拒绝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域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580112" y="5672895"/>
          <a:ext cx="1162585" cy="61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9" name="Equation" r:id="rId14" imgW="481965" imgH="254000" progId="Equation.DSMT4">
                  <p:embed/>
                </p:oleObj>
              </mc:Choice>
              <mc:Fallback>
                <p:oleObj name="Equation" r:id="rId14" imgW="481965" imgH="254000" progId="Equation.DSMT4">
                  <p:embed/>
                  <p:pic>
                    <p:nvPicPr>
                      <p:cNvPr id="0" name="对象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672895"/>
                        <a:ext cx="1162585" cy="6154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17"/>
          <a:stretch>
            <a:fillRect/>
          </a:stretch>
        </p:blipFill>
        <p:spPr bwMode="auto">
          <a:xfrm>
            <a:off x="271644" y="836712"/>
            <a:ext cx="3672408" cy="134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79656" y="4475727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因为</a:t>
            </a:r>
            <a:r>
              <a:rPr lang="en-US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7.53&gt;2.069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，所以拒绝原假设，</a:t>
            </a:r>
            <a:endParaRPr lang="zh-CN" altLang="zh-CN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即认为不良贷款与贷款余额之间的线性关系显著。</a:t>
            </a:r>
            <a:endParaRPr lang="zh-CN" altLang="zh-CN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220072" y="1078469"/>
          <a:ext cx="2292350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2" imgW="33528000" imgH="40843200" progId="Equation.DSMT4">
                  <p:embed/>
                </p:oleObj>
              </mc:Choice>
              <mc:Fallback>
                <p:oleObj name="Equation" r:id="rId2" imgW="33528000" imgH="40843200" progId="Equation.DSMT4">
                  <p:embed/>
                  <p:pic>
                    <p:nvPicPr>
                      <p:cNvPr id="0" name="对象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078469"/>
                        <a:ext cx="2292350" cy="27670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220072" y="4369864"/>
            <a:ext cx="244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一元线性回归中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检验与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t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检验是等价的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9552" y="2939781"/>
          <a:ext cx="22685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4" imgW="32918400" imgH="5486400" progId="Equation.DSMT4">
                  <p:embed/>
                </p:oleObj>
              </mc:Choice>
              <mc:Fallback>
                <p:oleObj name="Equation" r:id="rId4" imgW="32918400" imgH="5486400" progId="Equation.DSMT4">
                  <p:embed/>
                  <p:pic>
                    <p:nvPicPr>
                      <p:cNvPr id="0" name="对象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39781"/>
                        <a:ext cx="2268538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4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4"/>
          <a:stretch>
            <a:fillRect/>
          </a:stretch>
        </p:blipFill>
        <p:spPr bwMode="auto">
          <a:xfrm>
            <a:off x="539552" y="3937816"/>
            <a:ext cx="142467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39552" y="34510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查表得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9552" y="24619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38" y="226367"/>
            <a:ext cx="4988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10.3 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利用回归方程进行估计和预测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792767"/>
            <a:ext cx="172034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10.3.1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点估计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288344"/>
            <a:ext cx="24224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）平均值的点估计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152" y="184482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对于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的一个特定值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，求出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的平均值的一个估计值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E(Y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612" y="2420888"/>
            <a:ext cx="2712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例：请估计贷款余额为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亿元时，所有分行不良贷款的平均值为多少？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700" y="3501008"/>
            <a:ext cx="2858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解：已知不良贷款与贷款余额的估计方程为：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9312" y="465313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4556" y="4221088"/>
          <a:ext cx="274866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1" imgW="1624965" imgH="215900" progId="Equation.DSMT4">
                  <p:embed/>
                </p:oleObj>
              </mc:Choice>
              <mc:Fallback>
                <p:oleObj name="Equation" r:id="rId1" imgW="1624965" imgH="215900" progId="Equation.DSMT4">
                  <p:embed/>
                  <p:pic>
                    <p:nvPicPr>
                      <p:cNvPr id="0" name="对象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56" y="4221088"/>
                        <a:ext cx="274866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76104" y="5144854"/>
          <a:ext cx="3061705" cy="57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52120800" imgH="9753600" progId="Equation.DSMT4">
                  <p:embed/>
                </p:oleObj>
              </mc:Choice>
              <mc:Fallback>
                <p:oleObj name="Equation" r:id="rId3" imgW="52120800" imgH="9753600" progId="Equation.DSMT4">
                  <p:embed/>
                  <p:pic>
                    <p:nvPicPr>
                      <p:cNvPr id="0" name="对象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04" y="5144854"/>
                        <a:ext cx="3061705" cy="572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278176" y="544522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（亿元）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83752"/>
            <a:ext cx="4667633" cy="271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4016" y="1077882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对于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X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的一个特定值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X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0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，求出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的一个个别值的估计值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401" y="428598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（</a:t>
            </a:r>
            <a:r>
              <a:rPr lang="en-US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2</a:t>
            </a:r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）个别值的点估计</a:t>
            </a:r>
            <a:endParaRPr lang="zh-CN" altLang="zh-CN" sz="1200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8532" y="2483752"/>
            <a:ext cx="3372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：已知已知不良贷款与贷款余额的估计方程为：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673" y="185448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例：请估计贷款余额为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72.8</a:t>
            </a:r>
            <a:r>
              <a:rPr lang="zh-CN" altLang="zh-CN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亿元的那个分行的不良贷款为多少？</a:t>
            </a:r>
            <a:endParaRPr lang="zh-CN" altLang="zh-CN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98720" y="3284984"/>
          <a:ext cx="27479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1" imgW="1624965" imgH="215900" progId="Equation.DSMT4">
                  <p:embed/>
                </p:oleObj>
              </mc:Choice>
              <mc:Fallback>
                <p:oleObj name="Equation" r:id="rId1" imgW="1624965" imgH="2159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20" y="3284984"/>
                        <a:ext cx="27479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50440" y="378740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29816" y="319979"/>
            <a:ext cx="30095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44060" y="4328470"/>
          <a:ext cx="33512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3" imgW="44805600" imgH="9753600" progId="Equation.DSMT4">
                  <p:embed/>
                </p:oleObj>
              </mc:Choice>
              <mc:Fallback>
                <p:oleObj name="Equation" r:id="rId3" imgW="44805600" imgH="9753600" progId="Equation.DSMT4">
                  <p:embed/>
                  <p:pic>
                    <p:nvPicPr>
                      <p:cNvPr id="0" name="对象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60" y="4328470"/>
                        <a:ext cx="3351212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251105" y="5589240"/>
            <a:ext cx="570964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注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在点估计情况下，对于同一个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平均值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的点估计与个别值的点估计在数值上是一样的。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9977" y="472514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（亿元）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20" y="2461216"/>
            <a:ext cx="4667633" cy="271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664" y="228600"/>
            <a:ext cx="1976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10.3.2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区间估计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73" y="698019"/>
            <a:ext cx="6645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1 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的平均值的置信区间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估计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对于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的一个特定值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，求出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的平均值的区间估计。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7302" b="61221"/>
          <a:stretch>
            <a:fillRect/>
          </a:stretch>
        </p:blipFill>
        <p:spPr bwMode="auto">
          <a:xfrm>
            <a:off x="249773" y="1700808"/>
            <a:ext cx="3206764" cy="100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/>
          <a:stretch>
            <a:fillRect/>
          </a:stretch>
        </p:blipFill>
        <p:spPr bwMode="auto">
          <a:xfrm>
            <a:off x="193664" y="2921104"/>
            <a:ext cx="4090789" cy="103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9773" y="4149080"/>
          <a:ext cx="3536974" cy="1446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3" imgW="1828800" imgH="749300" progId="Equation.DSMT4">
                  <p:embed/>
                </p:oleObj>
              </mc:Choice>
              <mc:Fallback>
                <p:oleObj name="Equation" r:id="rId3" imgW="18288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73" y="4149080"/>
                        <a:ext cx="3536974" cy="144629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72524" y="1688673"/>
          <a:ext cx="2818697" cy="123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5" imgW="1701800" imgH="749300" progId="Equation.DSMT4">
                  <p:embed/>
                </p:oleObj>
              </mc:Choice>
              <mc:Fallback>
                <p:oleObj name="Equation" r:id="rId5" imgW="17018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524" y="1688673"/>
                        <a:ext cx="2818697" cy="123627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02656"/>
            <a:ext cx="4214504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3664" y="5827911"/>
          <a:ext cx="5359821" cy="65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8" imgW="86868000" imgH="10668000" progId="Equation.DSMT4">
                  <p:embed/>
                </p:oleObj>
              </mc:Choice>
              <mc:Fallback>
                <p:oleObj name="Equation" r:id="rId8" imgW="86868000" imgH="10668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64" y="5827911"/>
                        <a:ext cx="5359821" cy="6541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408712" cy="553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764" y="59793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对于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X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的一个特定值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X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0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，求出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的一个个别值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Y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0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的区间估计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28600"/>
            <a:ext cx="3335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2.  </a:t>
            </a:r>
            <a:r>
              <a:rPr lang="en-US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的个别值的预测区间估计</a:t>
            </a:r>
            <a:endParaRPr lang="zh-CN" altLang="zh-CN" sz="1200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2181" y="4149080"/>
          <a:ext cx="3626649" cy="135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1" imgW="48158400" imgH="17983200" progId="Equation.DSMT4">
                  <p:embed/>
                </p:oleObj>
              </mc:Choice>
              <mc:Fallback>
                <p:oleObj name="Equation" r:id="rId1" imgW="48158400" imgH="17983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81" y="4149080"/>
                        <a:ext cx="3626649" cy="13512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62060" y="1007776"/>
            <a:ext cx="361413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Y</a:t>
            </a:r>
            <a:r>
              <a:rPr lang="zh-CN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的一个个别值</a:t>
            </a:r>
            <a:r>
              <a:rPr lang="en-US" altLang="zh-CN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Y</a:t>
            </a:r>
            <a:r>
              <a:rPr lang="en-US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0</a:t>
            </a:r>
            <a:r>
              <a:rPr lang="zh-CN" altLang="zh-CN" b="1" kern="100" dirty="0" smtClean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的</a:t>
            </a:r>
            <a:r>
              <a:rPr lang="zh-CN" altLang="zh-CN" b="1" kern="100" dirty="0" smtClean="0">
                <a:ea typeface="等线" panose="02010600030101010101" pitchFamily="2" charset="-122"/>
                <a:cs typeface="Times New Roman" panose="02020603050405020304"/>
              </a:rPr>
              <a:t>标准差</a:t>
            </a:r>
            <a:endParaRPr lang="en-US" altLang="zh-CN" b="1" kern="100" dirty="0" smtClean="0">
              <a:ea typeface="等线" panose="02010600030101010101" pitchFamily="2" charset="-122"/>
              <a:cs typeface="Times New Roman" panose="02020603050405020304"/>
            </a:endParaRPr>
          </a:p>
          <a:p>
            <a:r>
              <a:rPr lang="zh-CN" altLang="zh-CN" b="1" kern="100" dirty="0" smtClean="0">
                <a:ea typeface="等线" panose="02010600030101010101" pitchFamily="2" charset="-122"/>
                <a:cs typeface="Times New Roman" panose="02020603050405020304"/>
              </a:rPr>
              <a:t>的估计量</a:t>
            </a:r>
            <a:r>
              <a:rPr lang="en-US" altLang="zh-CN" sz="2000" b="1" i="1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s</a:t>
            </a:r>
            <a:r>
              <a:rPr lang="en-US" altLang="zh-CN" sz="1200" b="1" i="1" kern="100" dirty="0" err="1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ind</a:t>
            </a:r>
            <a:endParaRPr lang="zh-CN" altLang="en-US" sz="1200" i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9345" y="1862686"/>
          <a:ext cx="2580487" cy="100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3" imgW="1930400" imgH="749300" progId="Equation.DSMT4">
                  <p:embed/>
                </p:oleObj>
              </mc:Choice>
              <mc:Fallback>
                <p:oleObj name="Equation" r:id="rId3" imgW="1930400" imgH="749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45" y="1862686"/>
                        <a:ext cx="2580487" cy="10001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1" y="2996952"/>
            <a:ext cx="3624004" cy="90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84757" y="5805264"/>
            <a:ext cx="397946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注：对于同一个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预测区间要比置信区间宽一些。</a:t>
            </a:r>
            <a:endParaRPr lang="zh-CN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3906126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4603968" y="4869160"/>
            <a:ext cx="423906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注：在利用回归方程进行估计与预测时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一般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不要用样本数据之外的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值去预测相对应的</a:t>
            </a: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值</a:t>
            </a: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b="1" kern="1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zh-CN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否则</a:t>
            </a:r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，得到的估计值与预测值的误差会非常大。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917609" cy="5976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9263"/>
            <a:ext cx="5475287" cy="5962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</p:pic>
      <p:sp>
        <p:nvSpPr>
          <p:cNvPr id="2" name="矩形 1"/>
          <p:cNvSpPr/>
          <p:nvPr/>
        </p:nvSpPr>
        <p:spPr>
          <a:xfrm>
            <a:off x="341208" y="332656"/>
            <a:ext cx="1771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10.4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残差分析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1208" y="1136784"/>
            <a:ext cx="1963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10.4.1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用残差</a:t>
            </a:r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验证</a:t>
            </a:r>
            <a:endParaRPr lang="en-US" altLang="zh-CN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模型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的假定</a:t>
            </a:r>
            <a:endParaRPr lang="zh-CN" altLang="en-US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8" y="2420888"/>
            <a:ext cx="2646616" cy="2575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6632"/>
            <a:ext cx="5767597" cy="666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53255" y="404664"/>
            <a:ext cx="14670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等线" panose="02010600030101010101" pitchFamily="2" charset="-122"/>
              </a:rPr>
              <a:t>10.1.2 </a:t>
            </a:r>
            <a:endParaRPr lang="en-US" altLang="zh-CN" sz="2000" b="1" dirty="0" smtClean="0">
              <a:ea typeface="等线" panose="02010600030101010101" pitchFamily="2" charset="-122"/>
            </a:endParaRPr>
          </a:p>
          <a:p>
            <a:r>
              <a:rPr lang="zh-CN" altLang="en-US" sz="2000" b="1" dirty="0" smtClean="0">
                <a:ea typeface="等线" panose="02010600030101010101" pitchFamily="2" charset="-122"/>
              </a:rPr>
              <a:t>相关</a:t>
            </a:r>
            <a:r>
              <a:rPr lang="zh-CN" altLang="en-US" sz="2000" b="1" dirty="0">
                <a:ea typeface="等线" panose="02010600030101010101" pitchFamily="2" charset="-122"/>
              </a:rPr>
              <a:t>关系</a:t>
            </a:r>
            <a:r>
              <a:rPr lang="zh-CN" altLang="en-US" sz="2000" b="1" dirty="0" smtClean="0">
                <a:ea typeface="等线" panose="02010600030101010101" pitchFamily="2" charset="-122"/>
              </a:rPr>
              <a:t>的</a:t>
            </a:r>
            <a:endParaRPr lang="en-US" altLang="zh-CN" sz="2000" b="1" dirty="0" smtClean="0">
              <a:ea typeface="等线" panose="02010600030101010101" pitchFamily="2" charset="-122"/>
            </a:endParaRPr>
          </a:p>
          <a:p>
            <a:r>
              <a:rPr lang="zh-CN" altLang="en-US" sz="2000" b="1" dirty="0" smtClean="0">
                <a:ea typeface="等线" panose="02010600030101010101" pitchFamily="2" charset="-122"/>
              </a:rPr>
              <a:t>描述</a:t>
            </a:r>
            <a:r>
              <a:rPr lang="zh-CN" altLang="en-US" sz="2000" b="1" dirty="0">
                <a:ea typeface="等线" panose="02010600030101010101" pitchFamily="2" charset="-122"/>
              </a:rPr>
              <a:t>与测度</a:t>
            </a:r>
            <a:endParaRPr lang="zh-CN" altLang="en-US" sz="2000" b="1" dirty="0"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700808"/>
            <a:ext cx="10695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散点图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例：请根据前面的估计方程，计算残差</a:t>
            </a:r>
            <a:endParaRPr lang="zh-CN" altLang="zh-CN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1520" y="836712"/>
          <a:ext cx="4896544" cy="5760720"/>
        </p:xfrm>
        <a:graphic>
          <a:graphicData uri="http://schemas.openxmlformats.org/drawingml/2006/table">
            <a:tbl>
              <a:tblPr/>
              <a:tblGrid>
                <a:gridCol w="576064"/>
                <a:gridCol w="720080"/>
                <a:gridCol w="864096"/>
                <a:gridCol w="864096"/>
                <a:gridCol w="864096"/>
                <a:gridCol w="1008112"/>
              </a:tblGrid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分行编号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不良</a:t>
                      </a:r>
                      <a:endParaRPr lang="en-US" altLang="zh-CN" sz="1400" b="1" kern="0" dirty="0" smtClean="0">
                        <a:effectLst/>
                        <a:latin typeface="Times New Roman" panose="02020603050405020304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各项</a:t>
                      </a:r>
                      <a:endParaRPr lang="en-US" altLang="zh-CN" sz="1400" b="1" kern="0" dirty="0" smtClean="0">
                        <a:effectLst/>
                        <a:latin typeface="Times New Roman" panose="02020603050405020304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</a:t>
                      </a:r>
                      <a:r>
                        <a:rPr lang="zh-CN" sz="1400" b="1" kern="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余额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预测值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残差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标准残差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1.7208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-0.8208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-0.4146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3.3882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-2.2882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-1.1557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5.7263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-0.9263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-0.4679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2.2324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0.9676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0.4887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6.7381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1.0619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0.5363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-0.2156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2.9156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1.4726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107.4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3.2404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-1.6404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-0.8285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6.1962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6.3038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3.1839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2.8122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-1.8122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-0.9153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1.9293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0.6707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0.3388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1.6034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-1.3034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-0.6583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4.1802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-0.1802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-0.0910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1.3911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-0.5911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-0.2986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5.7870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-2.2870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-1.1551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9.1558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1.0442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0.5274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2.1756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0.8244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0.4164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-0.2687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0.4687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0.2367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1.9558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-1.5558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-0.7858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0.1065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0.8935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0.4513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139.4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4.4531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2.3469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1.1854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368.2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13.1234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-1.5234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-0.7695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2.7971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-1.1971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-0.6046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109.6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3.3238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-2.1238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-1.0727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196.2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6.6055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0.5945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0.3003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3.0434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0.1566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0.0791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6432" marR="6643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009" name="图片 29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61048"/>
            <a:ext cx="3742594" cy="224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83616" y="260648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绘制残差图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44034" name="图片 29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7"/>
          <a:stretch>
            <a:fillRect/>
          </a:stretch>
        </p:blipFill>
        <p:spPr bwMode="auto">
          <a:xfrm>
            <a:off x="131738" y="116632"/>
            <a:ext cx="5256585" cy="28296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796136" y="859647"/>
            <a:ext cx="289447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/>
              </a:rPr>
              <a:t>从残差图看，除了一个点之外，其他的点基本位于一条水平带的中间，表明关于不良贷款和贷款余额回归的线性假定以及对误差项ε的假定是成立的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4035" name="图片 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48463"/>
            <a:ext cx="5354256" cy="319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53114" y="2963797"/>
            <a:ext cx="133882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检验异常值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114" y="3429000"/>
            <a:ext cx="321254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异常值：一般情况下，当一个观测值所对应的标准化残差小于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-2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或大于</a:t>
            </a:r>
            <a:r>
              <a:rPr lang="en-US" altLang="zh-CN" b="1" kern="100" dirty="0">
                <a:latin typeface="Times New Roman" panose="02020603050405020304"/>
                <a:ea typeface="等线" panose="02010600030101010101" pitchFamily="2" charset="-122"/>
              </a:rPr>
              <a:t>2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时，就可以将其视为异常值，也称为离群点</a:t>
            </a: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。</a:t>
            </a:r>
            <a:endParaRPr lang="zh-CN" altLang="zh-CN" sz="1200" kern="10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757" y="5517232"/>
            <a:ext cx="321254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注：若一个异常值是一个有效的观测值，不应轻易将其从数据集中剔除。</a:t>
            </a:r>
            <a:endParaRPr lang="zh-CN" altLang="zh-CN" sz="1200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757" y="4748252"/>
            <a:ext cx="319556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若错误，则修正。</a:t>
            </a:r>
            <a:endParaRPr lang="zh-CN" altLang="zh-CN" sz="1200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lvl="0" algn="just"/>
            <a:r>
              <a:rPr lang="zh-CN" altLang="zh-CN" b="1" kern="100" dirty="0">
                <a:solidFill>
                  <a:prstClr val="black"/>
                </a:solidFill>
                <a:latin typeface="Times New Roman" panose="02020603050405020304"/>
                <a:ea typeface="等线" panose="02010600030101010101" pitchFamily="2" charset="-122"/>
              </a:rPr>
              <a:t>若模型不合适，则修正模型</a:t>
            </a:r>
            <a:endParaRPr lang="zh-CN" altLang="zh-CN" sz="1200" kern="100" dirty="0">
              <a:solidFill>
                <a:prstClr val="black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53114" y="116632"/>
            <a:ext cx="5138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04664"/>
            <a:ext cx="13003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相关系数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05746" y="5157192"/>
          <a:ext cx="13382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1" imgW="18897600" imgH="6705600" progId="Equation.DSMT4">
                  <p:embed/>
                </p:oleObj>
              </mc:Choice>
              <mc:Fallback>
                <p:oleObj name="Equation" r:id="rId1" imgW="18897600" imgH="6705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746" y="5157192"/>
                        <a:ext cx="1338262" cy="4746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24328" y="3271402"/>
          <a:ext cx="1152623" cy="44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3" imgW="17373600" imgH="6705600" progId="Equation.DSMT4">
                  <p:embed/>
                </p:oleObj>
              </mc:Choice>
              <mc:Fallback>
                <p:oleObj name="Equation" r:id="rId3" imgW="17373600" imgH="6705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3271402"/>
                        <a:ext cx="1152623" cy="44487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24328" y="1844824"/>
          <a:ext cx="1152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5" imgW="17373600" imgH="6705600" progId="Equation.DSMT4">
                  <p:embed/>
                </p:oleObj>
              </mc:Choice>
              <mc:Fallback>
                <p:oleObj name="Equation" r:id="rId5" imgW="17373600" imgH="6705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1844824"/>
                        <a:ext cx="1152525" cy="446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24128" y="5095164"/>
          <a:ext cx="13382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7" imgW="18897600" imgH="6705600" progId="Equation.DSMT4">
                  <p:embed/>
                </p:oleObj>
              </mc:Choice>
              <mc:Fallback>
                <p:oleObj name="Equation" r:id="rId7" imgW="18897600" imgH="6705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095164"/>
                        <a:ext cx="1338262" cy="4746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328592" cy="417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t="9144" r="3667" b="2469"/>
          <a:stretch>
            <a:fillRect/>
          </a:stretch>
        </p:blipFill>
        <p:spPr bwMode="auto">
          <a:xfrm>
            <a:off x="2267744" y="332656"/>
            <a:ext cx="3996292" cy="296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92800" y="34290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kern="100" dirty="0">
                <a:ea typeface="等线" panose="02010600030101010101" pitchFamily="2" charset="-122"/>
                <a:cs typeface="Times New Roman" panose="02020603050405020304"/>
              </a:rPr>
              <a:t>皮尔逊相关系数的公式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660232" y="764704"/>
          <a:ext cx="194543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Equation" r:id="rId2" imgW="30175200" imgH="6705600" progId="Equation.DSMT4">
                  <p:embed/>
                </p:oleObj>
              </mc:Choice>
              <mc:Fallback>
                <p:oleObj name="Equation" r:id="rId2" imgW="30175200" imgH="6705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764704"/>
                        <a:ext cx="1945432" cy="43204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>
            <a:off x="5777458" y="1006091"/>
            <a:ext cx="84783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80063" y="1916832"/>
          <a:ext cx="1946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Equation" r:id="rId4" imgW="1257300" imgH="279400" progId="Equation.DSMT4">
                  <p:embed/>
                </p:oleObj>
              </mc:Choice>
              <mc:Fallback>
                <p:oleObj name="Equation" r:id="rId4" imgW="1257300" imgH="2794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63" y="1916832"/>
                        <a:ext cx="1946275" cy="4318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79512" y="790191"/>
          <a:ext cx="1925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Equation" r:id="rId6" imgW="29870400" imgH="6705600" progId="Equation.DSMT4">
                  <p:embed/>
                </p:oleObj>
              </mc:Choice>
              <mc:Fallback>
                <p:oleObj name="Equation" r:id="rId6" imgW="29870400" imgH="67056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90191"/>
                        <a:ext cx="1925637" cy="4318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804248" y="2060848"/>
          <a:ext cx="1925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" name="Equation" r:id="rId8" imgW="29870400" imgH="6705600" progId="Equation.DSMT4">
                  <p:embed/>
                </p:oleObj>
              </mc:Choice>
              <mc:Fallback>
                <p:oleObj name="Equation" r:id="rId8" imgW="29870400" imgH="67056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060848"/>
                        <a:ext cx="1925637" cy="4318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2123728" y="2132856"/>
            <a:ext cx="132836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23728" y="1006091"/>
            <a:ext cx="136815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812403" y="2276872"/>
            <a:ext cx="944488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92801" y="4077073"/>
          <a:ext cx="3199080" cy="912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tion" r:id="rId9" imgW="48768000" imgH="14020800" progId="Equation.DSMT4">
                  <p:embed/>
                </p:oleObj>
              </mc:Choice>
              <mc:Fallback>
                <p:oleObj name="Equation" r:id="rId9" imgW="48768000" imgH="14020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01" y="4077073"/>
                        <a:ext cx="3199080" cy="91259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" name="对象 3071"/>
          <p:cNvGraphicFramePr>
            <a:graphicFrameLocks noChangeAspect="1"/>
          </p:cNvGraphicFramePr>
          <p:nvPr/>
        </p:nvGraphicFramePr>
        <p:xfrm>
          <a:off x="3779911" y="4077072"/>
          <a:ext cx="365364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tion" r:id="rId11" imgW="49682400" imgH="12801600" progId="Equation.DSMT4">
                  <p:embed/>
                </p:oleObj>
              </mc:Choice>
              <mc:Fallback>
                <p:oleObj name="Equation" r:id="rId11" imgW="49682400" imgH="128016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1" y="4077072"/>
                        <a:ext cx="3653645" cy="93610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2800" y="5157191"/>
          <a:ext cx="5383326" cy="151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13" imgW="3073400" imgH="863600" progId="Equation.DSMT4">
                  <p:embed/>
                </p:oleObj>
              </mc:Choice>
              <mc:Fallback>
                <p:oleObj name="Equation" r:id="rId13" imgW="3073400" imgH="863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00" y="5157191"/>
                        <a:ext cx="5383326" cy="15121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07904" y="283347"/>
          <a:ext cx="5018560" cy="5760720"/>
        </p:xfrm>
        <a:graphic>
          <a:graphicData uri="http://schemas.openxmlformats.org/drawingml/2006/table">
            <a:tbl>
              <a:tblPr/>
              <a:tblGrid>
                <a:gridCol w="698350"/>
                <a:gridCol w="569452"/>
                <a:gridCol w="783677"/>
                <a:gridCol w="1026950"/>
                <a:gridCol w="812725"/>
                <a:gridCol w="1127406"/>
              </a:tblGrid>
              <a:tr h="304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分行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不良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各项贷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款余额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本年累计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应收贷款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贷款项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目个数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本年固定资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产投资额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67.3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6.8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51.9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111.3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19.8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90.9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14.5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63.2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107.4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20.2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43.8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55.9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22.8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117.1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146.7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25.3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13.4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139.4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64.3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368.2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163.9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44.5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109.6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196.2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8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97.1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5357" marR="65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404664"/>
            <a:ext cx="3024336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例：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一家大型商业银行在多个地区设有分行，其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主要业务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主要是进行基础设施建设、国家重点项目建设、固定资产投资等项目的贷款</a:t>
            </a:r>
            <a:r>
              <a:rPr lang="zh-CN" altLang="zh-CN" kern="100" dirty="0" smtClean="0">
                <a:latin typeface="Times New Roman" panose="02020603050405020304"/>
                <a:ea typeface="等线" panose="02010600030101010101" pitchFamily="2" charset="-122"/>
              </a:rPr>
              <a:t>。</a:t>
            </a:r>
            <a:endParaRPr lang="en-US" altLang="zh-CN" kern="100" dirty="0" smtClean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/>
                <a:ea typeface="等线" panose="02010600030101010101" pitchFamily="2" charset="-122"/>
              </a:rPr>
              <a:t>近年来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，该银行的贷款额平稳增长，但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不良贷款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也有较大比例的提高，这给银行业务的发展带来较大压力</a:t>
            </a:r>
            <a:r>
              <a:rPr lang="zh-CN" altLang="zh-CN" kern="100" dirty="0" smtClean="0">
                <a:latin typeface="Times New Roman" panose="02020603050405020304"/>
                <a:ea typeface="等线" panose="02010600030101010101" pitchFamily="2" charset="-122"/>
              </a:rPr>
              <a:t>。</a:t>
            </a:r>
            <a:endParaRPr lang="en-US" altLang="zh-CN" kern="100" dirty="0" smtClean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/>
                <a:ea typeface="等线" panose="02010600030101010101" pitchFamily="2" charset="-122"/>
              </a:rPr>
              <a:t>为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弄清楚不良贷款形成的</a:t>
            </a:r>
            <a:r>
              <a:rPr lang="zh-CN" altLang="zh-CN" b="1" kern="100" dirty="0">
                <a:latin typeface="Times New Roman" panose="02020603050405020304"/>
                <a:ea typeface="等线" panose="02010600030101010101" pitchFamily="2" charset="-122"/>
              </a:rPr>
              <a:t>原因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，管理者希望利用银行业务的有关数据进行定量分析，以便找出控制不良贷款的方法</a:t>
            </a:r>
            <a:r>
              <a:rPr lang="zh-CN" altLang="zh-CN" kern="100" dirty="0" smtClean="0">
                <a:latin typeface="Times New Roman" panose="02020603050405020304"/>
                <a:ea typeface="等线" panose="02010600030101010101" pitchFamily="2" charset="-122"/>
              </a:rPr>
              <a:t>。</a:t>
            </a:r>
            <a:endParaRPr lang="en-US" altLang="zh-CN" kern="100" dirty="0" smtClean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/>
                <a:ea typeface="等线" panose="02010600030101010101" pitchFamily="2" charset="-122"/>
              </a:rPr>
              <a:t>下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表为该银行所属的</a:t>
            </a:r>
            <a:r>
              <a:rPr lang="en-US" altLang="zh-CN" kern="100" dirty="0">
                <a:latin typeface="Times New Roman" panose="02020603050405020304"/>
                <a:ea typeface="等线" panose="02010600030101010101" pitchFamily="2" charset="-122"/>
              </a:rPr>
              <a:t>25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家分行</a:t>
            </a:r>
            <a:r>
              <a:rPr lang="en-US" altLang="zh-CN" kern="100" dirty="0">
                <a:latin typeface="Times New Roman" panose="02020603050405020304"/>
                <a:ea typeface="等线" panose="02010600030101010101" pitchFamily="2" charset="-122"/>
              </a:rPr>
              <a:t>2002</a:t>
            </a:r>
            <a:r>
              <a:rPr lang="zh-CN" altLang="zh-CN" kern="100" dirty="0">
                <a:latin typeface="Times New Roman" panose="02020603050405020304"/>
                <a:ea typeface="等线" panose="02010600030101010101" pitchFamily="2" charset="-122"/>
              </a:rPr>
              <a:t>年的有关业务数据。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9908"/>
            <a:ext cx="7920880" cy="68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02595" y="262618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散</a:t>
            </a:r>
            <a:endParaRPr lang="en-US" altLang="zh-CN" b="1" kern="100" dirty="0" smtClean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点</a:t>
            </a:r>
            <a:endParaRPr lang="en-US" altLang="zh-CN" b="1" kern="100" dirty="0" smtClean="0">
              <a:latin typeface="Times New Roman" panose="02020603050405020304"/>
              <a:ea typeface="等线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 smtClean="0">
                <a:latin typeface="Times New Roman" panose="02020603050405020304"/>
                <a:ea typeface="等线" panose="02010600030101010101" pitchFamily="2" charset="-122"/>
              </a:rPr>
              <a:t>图</a:t>
            </a:r>
            <a:endParaRPr lang="zh-CN" altLang="zh-CN" sz="1200" kern="100" dirty="0">
              <a:effectLst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504" y="206336"/>
          <a:ext cx="4320480" cy="5974080"/>
        </p:xfrm>
        <a:graphic>
          <a:graphicData uri="http://schemas.openxmlformats.org/drawingml/2006/table">
            <a:tbl>
              <a:tblPr/>
              <a:tblGrid>
                <a:gridCol w="648072"/>
                <a:gridCol w="864096"/>
                <a:gridCol w="864096"/>
                <a:gridCol w="1008112"/>
                <a:gridCol w="936104"/>
              </a:tblGrid>
              <a:tr h="289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不良</a:t>
                      </a:r>
                      <a:endParaRPr lang="en-US" altLang="zh-CN" sz="1400" b="1" kern="0" dirty="0" smtClean="0">
                        <a:effectLst/>
                        <a:latin typeface="Times New Roman" panose="02020603050405020304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</a:t>
                      </a: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各项</a:t>
                      </a: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贷款</a:t>
                      </a:r>
                      <a:endParaRPr lang="en-US" altLang="zh-CN" sz="1400" b="1" kern="0" dirty="0" smtClean="0">
                        <a:effectLst/>
                        <a:latin typeface="Times New Roman" panose="02020603050405020304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 dirty="0" smtClea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余额</a:t>
                      </a: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y2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xy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67.3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4529.29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60.57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111.3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12387.69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122.43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23.04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29929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830.4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6528.64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258.56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199.7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60.84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39880.09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1557.66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7.29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262.44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43.74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107.4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2.56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11534.76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171.84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156.25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34373.16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2317.5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9235.21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96.1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72.8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6.76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5299.84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189.28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4121.64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19.26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17476.84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528.8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1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0.64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3433.96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46.88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30485.16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611.1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104.04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69432.25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2687.7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6288.49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237.9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219.04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2.96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5402.25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29.4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610.09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24.7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0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139.4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19432.36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947.92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5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368.2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134.56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135571.2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4271.12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8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95.7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2.56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9158.49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153.12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109.6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1.44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12012.16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131.52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196.2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51.84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38494.44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1412.64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10444.84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327.04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78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0">
                          <a:effectLst/>
                          <a:latin typeface="Times New Roman" panose="02020603050405020304"/>
                          <a:ea typeface="等线" panose="02010600030101010101" pitchFamily="2" charset="-122"/>
                          <a:cs typeface="宋体" panose="02010600030101010101" pitchFamily="2" charset="-122"/>
                        </a:rPr>
                        <a:t>合计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660.1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516543.4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17080.14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8420" marR="584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88024" y="457200"/>
          <a:ext cx="3970337" cy="561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" imgW="67360800" imgH="95097600" progId="Equation.DSMT4">
                  <p:embed/>
                </p:oleObj>
              </mc:Choice>
              <mc:Fallback>
                <p:oleObj name="Equation" r:id="rId1" imgW="67360800" imgH="950976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57200"/>
                        <a:ext cx="3970337" cy="56181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4662</Words>
  <Application>WPS 演示</Application>
  <PresentationFormat>全屏显示(4:3)</PresentationFormat>
  <Paragraphs>1290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85</vt:i4>
      </vt:variant>
      <vt:variant>
        <vt:lpstr>幻灯片标题</vt:lpstr>
      </vt:variant>
      <vt:variant>
        <vt:i4>41</vt:i4>
      </vt:variant>
    </vt:vector>
  </HeadingPairs>
  <TitlesOfParts>
    <vt:vector size="143" baseType="lpstr">
      <vt:lpstr>Arial</vt:lpstr>
      <vt:lpstr>宋体</vt:lpstr>
      <vt:lpstr>Wingdings</vt:lpstr>
      <vt:lpstr>等线</vt:lpstr>
      <vt:lpstr>Wingdings 3</vt:lpstr>
      <vt:lpstr>Verdana</vt:lpstr>
      <vt:lpstr>Wingdings 2</vt:lpstr>
      <vt:lpstr>Times New Roman</vt:lpstr>
      <vt:lpstr>Lucida Sans Unicode</vt:lpstr>
      <vt:lpstr>微软雅黑</vt:lpstr>
      <vt:lpstr>Arial Unicode MS</vt:lpstr>
      <vt:lpstr>Calibri</vt:lpstr>
      <vt:lpstr>Times New Roman</vt:lpstr>
      <vt:lpstr>Symbol</vt:lpstr>
      <vt:lpstr>Wingdings</vt:lpstr>
      <vt:lpstr>黑体</vt:lpstr>
      <vt:lpstr>聚合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第10章  一元线性回归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Ghost Win7 SP1快速装机版  V2014/05/02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 一元线性回归</dc:title>
  <dc:creator>深度技术</dc:creator>
  <cp:lastModifiedBy>前进</cp:lastModifiedBy>
  <cp:revision>133</cp:revision>
  <dcterms:created xsi:type="dcterms:W3CDTF">2017-05-11T04:49:00Z</dcterms:created>
  <dcterms:modified xsi:type="dcterms:W3CDTF">2020-04-28T09:39:07Z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