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3" r:id="rId9"/>
    <p:sldId id="293" r:id="rId10"/>
    <p:sldId id="262" r:id="rId11"/>
    <p:sldId id="292" r:id="rId12"/>
    <p:sldId id="264" r:id="rId13"/>
    <p:sldId id="265" r:id="rId14"/>
    <p:sldId id="29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BDCFCB-186F-4A7E-B90C-7F04450606BA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59126E-2742-4E5C-AC90-78427F4E0D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  <a:extLst/>
          </a:lstStyle>
          <a:p>
            <a:fld id="{ADBDCFCB-186F-4A7E-B90C-7F04450606BA}" type="datetimeFigureOut">
              <a:rPr lang="zh-CN" altLang="en-US" smtClean="0"/>
              <a:pPr/>
              <a:t>2020/5/13</a:t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ea typeface="等线" panose="02010600030101010101" pitchFamily="2" charset="-122"/>
              </a:defRPr>
            </a:lvl1pPr>
            <a:extLst/>
          </a:lstStyle>
          <a:p>
            <a:fld id="{9959126E-2742-4E5C-AC90-78427F4E0DF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等线" panose="02010600030101010101" pitchFamily="2" charset="-122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zh-CN" altLang="en-US" dirty="0" smtClean="0">
                <a:solidFill>
                  <a:schemeClr val="tx1"/>
                </a:solidFill>
              </a:rPr>
              <a:t>章 </a:t>
            </a:r>
            <a:r>
              <a:rPr lang="zh-CN" altLang="en-US" dirty="0">
                <a:solidFill>
                  <a:schemeClr val="tx1"/>
                </a:solidFill>
              </a:rPr>
              <a:t>非参数检验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5240" y="476672"/>
            <a:ext cx="8214230" cy="1169551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游程检验的</a:t>
            </a:r>
            <a:r>
              <a:rPr lang="zh-CN" altLang="zh-CN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基本</a:t>
            </a:r>
            <a:r>
              <a:rPr lang="zh-CN" altLang="zh-CN" sz="2000" b="1" kern="100" dirty="0">
                <a:latin typeface="Times New Roman" panose="02020603050405020304"/>
                <a:ea typeface="宋体" panose="02010600030101010101" pitchFamily="2" charset="-122"/>
              </a:rPr>
              <a:t>思想</a:t>
            </a:r>
            <a:r>
              <a:rPr lang="zh-CN" altLang="zh-CN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：</a:t>
            </a:r>
            <a:endParaRPr lang="en-US" altLang="zh-CN" sz="2000" b="1" kern="100" dirty="0" smtClean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                 </a:t>
            </a:r>
            <a:r>
              <a:rPr lang="zh-CN" altLang="zh-CN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将</a:t>
            </a:r>
            <a:r>
              <a:rPr lang="zh-CN" altLang="zh-CN" sz="2000" b="1" kern="100" dirty="0">
                <a:latin typeface="Times New Roman" panose="02020603050405020304"/>
                <a:ea typeface="宋体" panose="02010600030101010101" pitchFamily="2" charset="-122"/>
              </a:rPr>
              <a:t>两个独立样本混和排秩</a:t>
            </a:r>
            <a:r>
              <a:rPr lang="zh-CN" altLang="zh-CN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。</a:t>
            </a:r>
            <a:endParaRPr lang="en-US" altLang="zh-CN" sz="2000" b="1" kern="100" dirty="0" smtClean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                 </a:t>
            </a:r>
            <a:r>
              <a:rPr lang="zh-CN" altLang="zh-CN" sz="2000" b="1" kern="100" dirty="0" smtClean="0">
                <a:latin typeface="Times New Roman" panose="02020603050405020304"/>
                <a:ea typeface="宋体" panose="02010600030101010101" pitchFamily="2" charset="-122"/>
              </a:rPr>
              <a:t>秩</a:t>
            </a:r>
            <a:r>
              <a:rPr lang="zh-CN" altLang="zh-CN" sz="2000" b="1" kern="100" dirty="0">
                <a:latin typeface="Times New Roman" panose="02020603050405020304"/>
                <a:ea typeface="宋体" panose="02010600030101010101" pitchFamily="2" charset="-122"/>
              </a:rPr>
              <a:t>的交错次数越多，两个总体的一致性越强。</a:t>
            </a:r>
            <a:endParaRPr lang="zh-CN" altLang="zh-CN" sz="20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0" y="1988840"/>
            <a:ext cx="8962504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03923" y="3501008"/>
          <a:ext cx="7776864" cy="1296144"/>
        </p:xfrm>
        <a:graphic>
          <a:graphicData uri="http://schemas.openxmlformats.org/drawingml/2006/table">
            <a:tbl>
              <a:tblPr/>
              <a:tblGrid>
                <a:gridCol w="995898"/>
                <a:gridCol w="677211"/>
                <a:gridCol w="678318"/>
                <a:gridCol w="678318"/>
                <a:gridCol w="678318"/>
                <a:gridCol w="678318"/>
                <a:gridCol w="677211"/>
                <a:gridCol w="678318"/>
                <a:gridCol w="678318"/>
                <a:gridCol w="678318"/>
                <a:gridCol w="678318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x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9.5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9.5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5576" y="4293096"/>
          <a:ext cx="72007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4" imgW="330200" imgH="203200" progId="Equation.DSMT4">
                  <p:embed/>
                </p:oleObj>
              </mc:Choice>
              <mc:Fallback>
                <p:oleObj name="Equation" r:id="rId4" imgW="3302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93096"/>
                        <a:ext cx="72007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8" y="2750671"/>
            <a:ext cx="9318053" cy="139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340768"/>
            <a:ext cx="911643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22"/>
          <a:stretch>
            <a:fillRect/>
          </a:stretch>
        </p:blipFill>
        <p:spPr bwMode="auto">
          <a:xfrm>
            <a:off x="683260" y="4401185"/>
            <a:ext cx="3695392" cy="79184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2106959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13623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99592" y="1196752"/>
          <a:ext cx="2520280" cy="59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965200" imgH="228600" progId="Equation.DSMT4">
                  <p:embed/>
                </p:oleObj>
              </mc:Choice>
              <mc:Fallback>
                <p:oleObj name="Equation" r:id="rId4" imgW="965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96752"/>
                        <a:ext cx="2520280" cy="598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05762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71"/>
          <a:stretch>
            <a:fillRect/>
          </a:stretch>
        </p:blipFill>
        <p:spPr bwMode="auto">
          <a:xfrm>
            <a:off x="827405" y="4004945"/>
            <a:ext cx="4194631" cy="18002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974870"/>
            <a:ext cx="154721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kern="100" dirty="0">
                <a:ea typeface="宋体" panose="02010600030101010101" pitchFamily="2" charset="-122"/>
                <a:cs typeface="Times New Roman" panose="02020603050405020304"/>
              </a:rPr>
              <a:t> 符号秩检验</a:t>
            </a:r>
            <a:endParaRPr lang="zh-CN" altLang="en-US" sz="2000" b="1" dirty="0">
              <a:ea typeface="等线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92583" y="2708920"/>
          <a:ext cx="5544615" cy="3731798"/>
        </p:xfrm>
        <a:graphic>
          <a:graphicData uri="http://schemas.openxmlformats.org/drawingml/2006/table">
            <a:tbl>
              <a:tblPr/>
              <a:tblGrid>
                <a:gridCol w="1848205"/>
                <a:gridCol w="1848205"/>
                <a:gridCol w="1848205"/>
              </a:tblGrid>
              <a:tr h="439958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学生编号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入学时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毕业时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86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63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78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56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74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62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55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90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60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79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97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64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64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54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46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95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1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74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88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12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65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73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808359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8836" y="327617"/>
            <a:ext cx="7627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等线" panose="02010600030101010101" pitchFamily="2" charset="-122"/>
              </a:rPr>
              <a:t>12.3 </a:t>
            </a:r>
            <a:r>
              <a:rPr lang="zh-CN" altLang="en-US" sz="2400" b="1" dirty="0">
                <a:ea typeface="等线" panose="02010600030101010101" pitchFamily="2" charset="-122"/>
              </a:rPr>
              <a:t>两个总体分布一致性的检验</a:t>
            </a:r>
            <a:r>
              <a:rPr lang="en-US" altLang="zh-CN" sz="2400" b="1" dirty="0">
                <a:ea typeface="等线" panose="02010600030101010101" pitchFamily="2" charset="-122"/>
              </a:rPr>
              <a:t>——</a:t>
            </a:r>
            <a:r>
              <a:rPr lang="zh-CN" altLang="en-US" sz="2400" b="1" dirty="0">
                <a:ea typeface="等线" panose="02010600030101010101" pitchFamily="2" charset="-122"/>
              </a:rPr>
              <a:t>相关样本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2" y="1268760"/>
          <a:ext cx="3816424" cy="289750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107322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入学时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毕业时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差值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差值的符号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100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88024" y="1268760"/>
          <a:ext cx="4032448" cy="289750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1289248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入学时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毕业时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差值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差值的符号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-15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83568" y="4744724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差值符号为正的秩和：</a:t>
            </a:r>
            <a:r>
              <a:rPr lang="en-US" altLang="zh-CN" b="1" kern="100" dirty="0">
                <a:latin typeface="Times New Roman" panose="02020603050405020304"/>
                <a:ea typeface="宋体" panose="02010600030101010101" pitchFamily="2" charset="-122"/>
              </a:rPr>
              <a:t>78</a:t>
            </a:r>
            <a:endParaRPr lang="zh-CN" altLang="zh-CN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差值符号为负的秩和：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zh-CN" kern="100" dirty="0">
              <a:solidFill>
                <a:srgbClr val="FF0000"/>
              </a:solidFill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9269" y="4753061"/>
            <a:ext cx="2862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差值符号为正的秩和：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差值符号为负的秩和：</a:t>
            </a:r>
            <a:r>
              <a:rPr lang="en-US" altLang="zh-CN" b="1" kern="100" dirty="0">
                <a:latin typeface="Times New Roman" panose="02020603050405020304"/>
                <a:ea typeface="宋体" panose="02010600030101010101" pitchFamily="2" charset="-122"/>
              </a:rPr>
              <a:t>78</a:t>
            </a:r>
            <a:endParaRPr lang="zh-CN" altLang="zh-CN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1" y="404666"/>
          <a:ext cx="6696745" cy="3374449"/>
        </p:xfrm>
        <a:graphic>
          <a:graphicData uri="http://schemas.openxmlformats.org/drawingml/2006/table">
            <a:tbl>
              <a:tblPr/>
              <a:tblGrid>
                <a:gridCol w="929791"/>
                <a:gridCol w="816403"/>
                <a:gridCol w="793725"/>
                <a:gridCol w="634980"/>
                <a:gridCol w="1111214"/>
                <a:gridCol w="1474528"/>
                <a:gridCol w="936104"/>
              </a:tblGrid>
              <a:tr h="45022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学生编号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入学时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毕业时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差值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差值的符号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差值绝对值的秩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符号秩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-16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-10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-4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7.5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3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12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+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863662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9"/>
          <a:stretch>
            <a:fillRect/>
          </a:stretch>
        </p:blipFill>
        <p:spPr bwMode="auto">
          <a:xfrm>
            <a:off x="611505" y="5353050"/>
            <a:ext cx="8225100" cy="86423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76616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630539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1884667" y="2899251"/>
            <a:ext cx="576064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4739" y="2136633"/>
            <a:ext cx="1296144" cy="203132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因为</a:t>
            </a:r>
            <a:r>
              <a:rPr lang="en-US" altLang="zh-CN" b="1" kern="100" dirty="0">
                <a:latin typeface="Times New Roman" panose="02020603050405020304"/>
                <a:ea typeface="宋体" panose="02010600030101010101" pitchFamily="2" charset="-122"/>
              </a:rPr>
              <a:t>16&lt;17</a:t>
            </a: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，所以认为四年的学习使得学生的专业意识有所增强。</a:t>
            </a: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" y="265064"/>
            <a:ext cx="1723875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69827"/>
            <a:ext cx="831120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5"/>
          <a:stretch>
            <a:fillRect/>
          </a:stretch>
        </p:blipFill>
        <p:spPr bwMode="auto">
          <a:xfrm>
            <a:off x="971550" y="3213100"/>
            <a:ext cx="5485715" cy="208851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08" y="271957"/>
            <a:ext cx="1229369" cy="47684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5907"/>
            <a:ext cx="1340792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48" y="475907"/>
            <a:ext cx="942824" cy="3999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7113"/>
            <a:ext cx="810169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6758" y="748735"/>
            <a:ext cx="1467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kern="100" dirty="0">
                <a:ea typeface="宋体" panose="02010600030101010101" pitchFamily="2" charset="-122"/>
                <a:cs typeface="Times New Roman" panose="02020603050405020304"/>
              </a:rPr>
              <a:t>中位数检验</a:t>
            </a:r>
            <a:endParaRPr lang="zh-CN" altLang="en-US" sz="2000" b="1" dirty="0">
              <a:ea typeface="等线" panose="02010600030101010101" pitchFamily="2" charset="-12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69" y="1194287"/>
            <a:ext cx="8476221" cy="31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700808"/>
          <a:ext cx="7132240" cy="4716960"/>
        </p:xfrm>
        <a:graphic>
          <a:graphicData uri="http://schemas.openxmlformats.org/drawingml/2006/table">
            <a:tbl>
              <a:tblPr/>
              <a:tblGrid>
                <a:gridCol w="1783060"/>
                <a:gridCol w="1783060"/>
                <a:gridCol w="1783060"/>
                <a:gridCol w="1783060"/>
              </a:tblGrid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初中及以下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高中、中专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大专及以上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20.4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38.7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26.5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32.5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47.3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28.2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55.5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30.1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42.3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56.4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34.7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44.5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67.2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36.8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47.6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37.2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48.7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70.8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40.2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52.9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75.5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57.6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80.2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10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45.1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68.6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99.1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45.5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68.7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114.7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50.6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120.8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76.4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58.6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87.6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69.1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97.4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70.7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113.9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0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80.2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22551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等线" panose="02010600030101010101" pitchFamily="2" charset="-122"/>
              </a:rPr>
              <a:t>12.4  </a:t>
            </a:r>
            <a:r>
              <a:rPr lang="zh-CN" altLang="en-US" sz="2400" b="1" dirty="0">
                <a:ea typeface="等线" panose="02010600030101010101" pitchFamily="2" charset="-122"/>
              </a:rPr>
              <a:t>多个总体分布一致性的检验</a:t>
            </a:r>
            <a:r>
              <a:rPr lang="en-US" altLang="zh-CN" sz="2400" b="1" dirty="0">
                <a:ea typeface="等线" panose="02010600030101010101" pitchFamily="2" charset="-122"/>
              </a:rPr>
              <a:t>——</a:t>
            </a:r>
            <a:r>
              <a:rPr lang="zh-CN" altLang="en-US" sz="2400" b="1" dirty="0">
                <a:ea typeface="等线" panose="02010600030101010101" pitchFamily="2" charset="-122"/>
              </a:rPr>
              <a:t>独立样本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24693" y="1030373"/>
            <a:ext cx="4155850" cy="374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64926" y="1916832"/>
          <a:ext cx="5966916" cy="2840556"/>
        </p:xfrm>
        <a:graphic>
          <a:graphicData uri="http://schemas.openxmlformats.org/drawingml/2006/table">
            <a:tbl>
              <a:tblPr/>
              <a:tblGrid>
                <a:gridCol w="596688"/>
                <a:gridCol w="596692"/>
                <a:gridCol w="596692"/>
                <a:gridCol w="596692"/>
                <a:gridCol w="596692"/>
                <a:gridCol w="596692"/>
                <a:gridCol w="596692"/>
                <a:gridCol w="596692"/>
                <a:gridCol w="596692"/>
                <a:gridCol w="596692"/>
              </a:tblGrid>
              <a:tr h="2615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69.1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99.1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28.2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114.7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120.8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7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34.7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58.6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68.6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8" y="116632"/>
            <a:ext cx="9253715" cy="138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0" y="1444576"/>
            <a:ext cx="1034037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85638"/>
            <a:ext cx="5250583" cy="100811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6"/>
            <a:ext cx="703255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50526"/>
            <a:ext cx="7924541" cy="200550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26390"/>
            <a:ext cx="820003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2" y="5384211"/>
            <a:ext cx="832231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970977"/>
            <a:ext cx="198002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kern="100" dirty="0">
                <a:ea typeface="宋体" panose="02010600030101010101" pitchFamily="2" charset="-122"/>
                <a:cs typeface="Times New Roman" panose="02020603050405020304"/>
              </a:rPr>
              <a:t>双向方差秩分析</a:t>
            </a:r>
            <a:endParaRPr lang="zh-CN" altLang="en-US" sz="2000" b="1" dirty="0">
              <a:ea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64267"/>
              </p:ext>
            </p:extLst>
          </p:nvPr>
        </p:nvGraphicFramePr>
        <p:xfrm>
          <a:off x="1120260" y="2996952"/>
          <a:ext cx="6840759" cy="2787015"/>
        </p:xfrm>
        <a:graphic>
          <a:graphicData uri="http://schemas.openxmlformats.org/drawingml/2006/table">
            <a:tbl>
              <a:tblPr/>
              <a:tblGrid>
                <a:gridCol w="1634664"/>
                <a:gridCol w="1041219"/>
                <a:gridCol w="1041219"/>
                <a:gridCol w="1041219"/>
                <a:gridCol w="1041219"/>
                <a:gridCol w="1041219"/>
              </a:tblGrid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学生编号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A</a:t>
                      </a:r>
                      <a:endParaRPr lang="zh-CN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B</a:t>
                      </a:r>
                      <a:endParaRPr lang="zh-CN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</a:t>
                      </a:r>
                      <a:endParaRPr lang="zh-CN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D</a:t>
                      </a:r>
                      <a:endParaRPr lang="zh-CN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E</a:t>
                      </a:r>
                      <a:endParaRPr lang="zh-CN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69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89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81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97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85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84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89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72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76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78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70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63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957706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260649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等线" panose="02010600030101010101" pitchFamily="2" charset="-122"/>
              </a:rPr>
              <a:t>12.5  </a:t>
            </a:r>
            <a:r>
              <a:rPr lang="zh-CN" altLang="en-US" sz="2400" b="1" dirty="0">
                <a:ea typeface="等线" panose="02010600030101010101" pitchFamily="2" charset="-122"/>
              </a:rPr>
              <a:t>多个总体分布一致性的检验</a:t>
            </a:r>
            <a:r>
              <a:rPr lang="en-US" altLang="zh-CN" sz="2400" b="1" dirty="0" smtClean="0">
                <a:ea typeface="等线" panose="02010600030101010101" pitchFamily="2" charset="-122"/>
              </a:rPr>
              <a:t>——</a:t>
            </a:r>
            <a:r>
              <a:rPr lang="zh-CN" altLang="en-US" sz="2400" b="1" dirty="0" smtClean="0">
                <a:ea typeface="等线" panose="02010600030101010101" pitchFamily="2" charset="-122"/>
              </a:rPr>
              <a:t>相关样本</a:t>
            </a:r>
            <a:endParaRPr lang="zh-CN" altLang="en-US" sz="2400" b="1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187" y="1268760"/>
          <a:ext cx="3384378" cy="1800197"/>
        </p:xfrm>
        <a:graphic>
          <a:graphicData uri="http://schemas.openxmlformats.org/drawingml/2006/table">
            <a:tbl>
              <a:tblPr/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75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16016" y="1268760"/>
          <a:ext cx="3384378" cy="1800197"/>
        </p:xfrm>
        <a:graphic>
          <a:graphicData uri="http://schemas.openxmlformats.org/drawingml/2006/table">
            <a:tbl>
              <a:tblPr/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75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2" y="784735"/>
            <a:ext cx="79928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332656"/>
            <a:ext cx="3023585" cy="400110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Arial" panose="020B0604020202020204"/>
                <a:ea typeface="宋体" panose="02010600030101010101" pitchFamily="2" charset="-122"/>
              </a:rPr>
              <a:t>按行排秩，按列计算秩和</a:t>
            </a:r>
            <a:endParaRPr lang="zh-CN" altLang="zh-CN" sz="20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204" y="3352929"/>
            <a:ext cx="5240020" cy="368300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Arial" panose="020B0604020202020204"/>
                <a:ea typeface="宋体" panose="02010600030101010101" pitchFamily="2" charset="-122"/>
              </a:rPr>
              <a:t>若</a:t>
            </a: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总体存在显著差异，这些秩的平方和和相差很大</a:t>
            </a:r>
            <a:endParaRPr lang="zh-CN" altLang="zh-CN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2018" y="4005064"/>
          <a:ext cx="4248472" cy="1944216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7424"/>
                <a:gridCol w="432048"/>
              </a:tblGrid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64088" y="4221088"/>
          <a:ext cx="3429000" cy="172819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6" y="116632"/>
            <a:ext cx="81568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2" r="29312"/>
          <a:stretch/>
        </p:blipFill>
        <p:spPr bwMode="auto">
          <a:xfrm>
            <a:off x="2146300" y="4368325"/>
            <a:ext cx="5562600" cy="114427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99"/>
          <a:stretch/>
        </p:blipFill>
        <p:spPr bwMode="auto">
          <a:xfrm>
            <a:off x="1156172" y="5841268"/>
            <a:ext cx="65527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16407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74"/>
            <a:ext cx="6840760" cy="30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81128"/>
            <a:ext cx="10081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检验统计量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584" y="1268760"/>
          <a:ext cx="5544618" cy="2336899"/>
        </p:xfrm>
        <a:graphic>
          <a:graphicData uri="http://schemas.openxmlformats.org/drawingml/2006/table">
            <a:tbl>
              <a:tblPr/>
              <a:tblGrid>
                <a:gridCol w="924103"/>
                <a:gridCol w="924103"/>
                <a:gridCol w="924103"/>
                <a:gridCol w="924103"/>
                <a:gridCol w="924103"/>
                <a:gridCol w="924103"/>
              </a:tblGrid>
              <a:tr h="20826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学生编号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A</a:t>
                      </a:r>
                      <a:endParaRPr lang="zh-CN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B</a:t>
                      </a:r>
                      <a:endParaRPr lang="zh-CN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</a:t>
                      </a:r>
                      <a:endParaRPr lang="zh-CN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D</a:t>
                      </a:r>
                      <a:endParaRPr lang="zh-CN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E</a:t>
                      </a:r>
                      <a:endParaRPr lang="zh-CN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3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9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9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97853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秩和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66682"/>
            <a:ext cx="7560832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673932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9508"/>
            <a:ext cx="8496944" cy="404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1400973"/>
            <a:ext cx="144016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等线" panose="02010600030101010101" pitchFamily="2" charset="-122"/>
              </a:rPr>
              <a:t>卡方检验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45"/>
          <a:stretch/>
        </p:blipFill>
        <p:spPr bwMode="auto">
          <a:xfrm>
            <a:off x="597173" y="789703"/>
            <a:ext cx="534642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260648"/>
            <a:ext cx="3751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ea typeface="等线" panose="02010600030101010101" pitchFamily="2" charset="-122"/>
              </a:rPr>
              <a:t>12.1 </a:t>
            </a:r>
            <a:r>
              <a:rPr lang="zh-CN" altLang="en-US" sz="2400" b="1" dirty="0">
                <a:ea typeface="等线" panose="02010600030101010101" pitchFamily="2" charset="-122"/>
              </a:rPr>
              <a:t>单个总体分布的检验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63737"/>
            <a:ext cx="3906908" cy="320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1722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097"/>
          <a:stretch/>
        </p:blipFill>
        <p:spPr bwMode="auto">
          <a:xfrm>
            <a:off x="3275856" y="44624"/>
            <a:ext cx="5006498" cy="1030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22"/>
          <a:stretch/>
        </p:blipFill>
        <p:spPr bwMode="auto">
          <a:xfrm>
            <a:off x="388550" y="3315994"/>
            <a:ext cx="7893803" cy="292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15"/>
          <a:stretch/>
        </p:blipFill>
        <p:spPr bwMode="auto">
          <a:xfrm>
            <a:off x="334547" y="253230"/>
            <a:ext cx="2662653" cy="208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1"/>
          <a:stretch/>
        </p:blipFill>
        <p:spPr bwMode="auto">
          <a:xfrm>
            <a:off x="3294578" y="1295308"/>
            <a:ext cx="4987776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66" y="4365104"/>
            <a:ext cx="3150817" cy="231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4" r="40530"/>
          <a:stretch/>
        </p:blipFill>
        <p:spPr bwMode="auto">
          <a:xfrm>
            <a:off x="358409" y="171668"/>
            <a:ext cx="4864100" cy="1954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7"/>
          <a:stretch/>
        </p:blipFill>
        <p:spPr bwMode="auto">
          <a:xfrm>
            <a:off x="338068" y="2276872"/>
            <a:ext cx="8295409" cy="248562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5" y="5013176"/>
            <a:ext cx="8295407" cy="15567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1668"/>
            <a:ext cx="2666465" cy="195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2555776" y="2276872"/>
            <a:ext cx="0" cy="2485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84168" y="2276872"/>
            <a:ext cx="0" cy="2485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121978"/>
            <a:ext cx="142218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等线" panose="02010600030101010101" pitchFamily="2" charset="-122"/>
              </a:rPr>
              <a:t>游程检验</a:t>
            </a:r>
            <a:endParaRPr lang="zh-CN" altLang="en-US" sz="2400" b="1" dirty="0">
              <a:ea typeface="等线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2204864"/>
          <a:ext cx="7056782" cy="3168352"/>
        </p:xfrm>
        <a:graphic>
          <a:graphicData uri="http://schemas.openxmlformats.org/drawingml/2006/table">
            <a:tbl>
              <a:tblPr/>
              <a:tblGrid>
                <a:gridCol w="1504527"/>
                <a:gridCol w="1110451"/>
                <a:gridCol w="1110451"/>
                <a:gridCol w="1110451"/>
                <a:gridCol w="1110451"/>
                <a:gridCol w="1110451"/>
              </a:tblGrid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260648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等线" panose="02010600030101010101" pitchFamily="2" charset="-122"/>
              </a:rPr>
              <a:t>12.2  </a:t>
            </a:r>
            <a:r>
              <a:rPr lang="zh-CN" altLang="en-US" sz="2400" b="1" dirty="0">
                <a:ea typeface="等线" panose="02010600030101010101" pitchFamily="2" charset="-122"/>
              </a:rPr>
              <a:t>两个总体分布一致性的检验</a:t>
            </a:r>
            <a:r>
              <a:rPr lang="en-US" altLang="zh-CN" sz="2400" b="1" dirty="0">
                <a:ea typeface="等线" panose="02010600030101010101" pitchFamily="2" charset="-122"/>
              </a:rPr>
              <a:t>——</a:t>
            </a:r>
            <a:r>
              <a:rPr lang="zh-CN" altLang="en-US" sz="2400" b="1" dirty="0">
                <a:ea typeface="等线" panose="02010600030101010101" pitchFamily="2" charset="-122"/>
              </a:rPr>
              <a:t>独立样本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560" y="260648"/>
          <a:ext cx="4536506" cy="936104"/>
        </p:xfrm>
        <a:graphic>
          <a:graphicData uri="http://schemas.openxmlformats.org/drawingml/2006/table">
            <a:tbl>
              <a:tblPr/>
              <a:tblGrid>
                <a:gridCol w="915821"/>
                <a:gridCol w="724137"/>
                <a:gridCol w="724137"/>
                <a:gridCol w="724137"/>
                <a:gridCol w="724137"/>
                <a:gridCol w="724137"/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1" y="1412776"/>
          <a:ext cx="7488834" cy="1152128"/>
        </p:xfrm>
        <a:graphic>
          <a:graphicData uri="http://schemas.openxmlformats.org/drawingml/2006/table">
            <a:tbl>
              <a:tblPr/>
              <a:tblGrid>
                <a:gridCol w="1001814"/>
                <a:gridCol w="648702"/>
                <a:gridCol w="648702"/>
                <a:gridCol w="648702"/>
                <a:gridCol w="648702"/>
                <a:gridCol w="648702"/>
                <a:gridCol w="648702"/>
                <a:gridCol w="648702"/>
                <a:gridCol w="648702"/>
                <a:gridCol w="648702"/>
                <a:gridCol w="648702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观察值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0——1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746209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8" y="5373216"/>
            <a:ext cx="10455594" cy="39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77460"/>
            <a:ext cx="12940085" cy="48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7"/>
          <a:stretch>
            <a:fillRect/>
          </a:stretch>
        </p:blipFill>
        <p:spPr bwMode="auto">
          <a:xfrm>
            <a:off x="812800" y="5864225"/>
            <a:ext cx="5215742" cy="73279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7"/>
            <a:ext cx="8885237" cy="623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792"/>
            <a:ext cx="861935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660232" y="2132856"/>
            <a:ext cx="194421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/>
                <a:ea typeface="宋体" panose="02010600030101010101" pitchFamily="2" charset="-122"/>
              </a:rPr>
              <a:t>7&gt;3,</a:t>
            </a: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认为样本</a:t>
            </a:r>
            <a:r>
              <a:rPr lang="en-US" altLang="zh-CN" b="1" kern="100" dirty="0"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与样本</a:t>
            </a:r>
            <a:r>
              <a:rPr lang="en-US" altLang="zh-CN" b="1" kern="100" dirty="0"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的总体分布是一致的。</a:t>
            </a:r>
            <a:endParaRPr lang="zh-CN" altLang="zh-CN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555776" y="2031187"/>
            <a:ext cx="242316" cy="3303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1072</Words>
  <Application>Microsoft Office PowerPoint</Application>
  <PresentationFormat>全屏显示(4:3)</PresentationFormat>
  <Paragraphs>873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聚合</vt:lpstr>
      <vt:lpstr>Equation</vt:lpstr>
      <vt:lpstr>第12章 非参数检验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Ghost Win7 SP1快速装机版  V2014/05/02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第14章 非参数检验</dc:title>
  <dc:creator>深度技术</dc:creator>
  <cp:lastModifiedBy>深度技术</cp:lastModifiedBy>
  <cp:revision>53</cp:revision>
  <dcterms:created xsi:type="dcterms:W3CDTF">2017-05-25T13:53:00Z</dcterms:created>
  <dcterms:modified xsi:type="dcterms:W3CDTF">2020-05-12T21:40:57Z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