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82" r:id="rId7"/>
    <p:sldId id="261" r:id="rId8"/>
    <p:sldId id="262" r:id="rId9"/>
    <p:sldId id="263" r:id="rId10"/>
    <p:sldId id="264" r:id="rId11"/>
    <p:sldId id="265" r:id="rId12"/>
    <p:sldId id="283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5BD4FF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2.bin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 b="1" dirty="0"/>
              <a:t>2017</a:t>
            </a:r>
            <a:r>
              <a:rPr lang="zh-CN" altLang="en-US" sz="1200" b="1" dirty="0"/>
              <a:t>年分省支出法</a:t>
            </a:r>
            <a:r>
              <a:rPr lang="en-US" altLang="zh-CN" sz="1200" b="1" dirty="0"/>
              <a:t>GDP                    </a:t>
            </a:r>
            <a:r>
              <a:rPr lang="zh-CN" altLang="en-US" sz="1200" b="1" dirty="0"/>
              <a:t>单位：亿元</a:t>
            </a:r>
          </a:p>
        </c:rich>
      </c:tx>
      <c:layout>
        <c:manualLayout>
          <c:xMode val="edge"/>
          <c:yMode val="edge"/>
          <c:x val="0.36769852512290641"/>
          <c:y val="7.558893901698668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'[分省GDP年度数据-2017.xls]分省年度数据'!$D$51</c:f>
              <c:strCache>
                <c:ptCount val="1"/>
                <c:pt idx="0">
                  <c:v>2017年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21"/>
            <c:invertIfNegative val="0"/>
            <c:bubble3D val="0"/>
            <c:spPr>
              <a:solidFill>
                <a:srgbClr val="92D050"/>
              </a:solidFill>
              <a:ln>
                <a:solidFill>
                  <a:schemeClr val="tx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2.3294704476933017E-2"/>
                  <c:y val="-5.8791397013211878E-2"/>
                </c:manualLayout>
              </c:layout>
              <c:spPr>
                <a:solidFill>
                  <a:srgbClr val="FF0000"/>
                </a:solidFill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6.1564576117608648E-2"/>
                  <c:y val="5.4592011512268154E-2"/>
                </c:manualLayout>
              </c:layout>
              <c:spPr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5.9900668654970575E-2"/>
                  <c:y val="9.2386481020761496E-2"/>
                </c:manualLayout>
              </c:layout>
              <c:spPr>
                <a:solidFill>
                  <a:srgbClr val="FFC000"/>
                </a:solidFill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1"/>
              <c:layout/>
              <c:spPr>
                <a:solidFill>
                  <a:srgbClr val="92D050"/>
                </a:solidFill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solidFill>
                <a:srgbClr val="DA9314"/>
              </a:solidFill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'[分省GDP年度数据-2017.xls]分省年度数据'!$C$52:$C$82</c:f>
              <c:strCache>
                <c:ptCount val="31"/>
                <c:pt idx="0">
                  <c:v>广东省</c:v>
                </c:pt>
                <c:pt idx="1">
                  <c:v>江苏省</c:v>
                </c:pt>
                <c:pt idx="2">
                  <c:v>山东省</c:v>
                </c:pt>
                <c:pt idx="3">
                  <c:v>浙江省</c:v>
                </c:pt>
                <c:pt idx="4">
                  <c:v>河南省</c:v>
                </c:pt>
                <c:pt idx="5">
                  <c:v>四川省</c:v>
                </c:pt>
                <c:pt idx="6">
                  <c:v>湖北省</c:v>
                </c:pt>
                <c:pt idx="7">
                  <c:v>河北省</c:v>
                </c:pt>
                <c:pt idx="8">
                  <c:v>湖南省</c:v>
                </c:pt>
                <c:pt idx="9">
                  <c:v>福建省</c:v>
                </c:pt>
                <c:pt idx="10">
                  <c:v>上海市</c:v>
                </c:pt>
                <c:pt idx="11">
                  <c:v>北京市</c:v>
                </c:pt>
                <c:pt idx="12">
                  <c:v>安徽省</c:v>
                </c:pt>
                <c:pt idx="13">
                  <c:v>辽宁省</c:v>
                </c:pt>
                <c:pt idx="14">
                  <c:v>陕西省</c:v>
                </c:pt>
                <c:pt idx="15">
                  <c:v>江西省</c:v>
                </c:pt>
                <c:pt idx="16">
                  <c:v>重庆市</c:v>
                </c:pt>
                <c:pt idx="17">
                  <c:v>天津市</c:v>
                </c:pt>
                <c:pt idx="18">
                  <c:v>广西壮族
自治区</c:v>
                </c:pt>
                <c:pt idx="19">
                  <c:v>云南省</c:v>
                </c:pt>
                <c:pt idx="20">
                  <c:v>内蒙古
自治区</c:v>
                </c:pt>
                <c:pt idx="21">
                  <c:v>黑龙江省</c:v>
                </c:pt>
                <c:pt idx="22">
                  <c:v>山西省</c:v>
                </c:pt>
                <c:pt idx="23">
                  <c:v>吉林省</c:v>
                </c:pt>
                <c:pt idx="24">
                  <c:v>贵州省</c:v>
                </c:pt>
                <c:pt idx="25">
                  <c:v>新疆维吾尔
自治区</c:v>
                </c:pt>
                <c:pt idx="26">
                  <c:v>甘肃省</c:v>
                </c:pt>
                <c:pt idx="27">
                  <c:v>海南省</c:v>
                </c:pt>
                <c:pt idx="28">
                  <c:v>宁夏回族
自治区</c:v>
                </c:pt>
                <c:pt idx="29">
                  <c:v>青海省</c:v>
                </c:pt>
                <c:pt idx="30">
                  <c:v>西藏
自治区</c:v>
                </c:pt>
              </c:strCache>
            </c:strRef>
          </c:cat>
          <c:val>
            <c:numRef>
              <c:f>'[分省GDP年度数据-2017.xls]分省年度数据'!$D$52:$D$82</c:f>
              <c:numCache>
                <c:formatCode>General</c:formatCode>
                <c:ptCount val="31"/>
                <c:pt idx="0">
                  <c:v>89705.23</c:v>
                </c:pt>
                <c:pt idx="1">
                  <c:v>85869.759999999995</c:v>
                </c:pt>
                <c:pt idx="2">
                  <c:v>72634.149999999994</c:v>
                </c:pt>
                <c:pt idx="3">
                  <c:v>51768.26</c:v>
                </c:pt>
                <c:pt idx="4">
                  <c:v>44552.83</c:v>
                </c:pt>
                <c:pt idx="5">
                  <c:v>36980.22</c:v>
                </c:pt>
                <c:pt idx="6">
                  <c:v>35478.089999999997</c:v>
                </c:pt>
                <c:pt idx="7">
                  <c:v>34016.32</c:v>
                </c:pt>
                <c:pt idx="8">
                  <c:v>33902.67</c:v>
                </c:pt>
                <c:pt idx="9">
                  <c:v>32182.09</c:v>
                </c:pt>
                <c:pt idx="10">
                  <c:v>30632.99</c:v>
                </c:pt>
                <c:pt idx="11">
                  <c:v>28014.94</c:v>
                </c:pt>
                <c:pt idx="12">
                  <c:v>27018</c:v>
                </c:pt>
                <c:pt idx="13">
                  <c:v>23409.24</c:v>
                </c:pt>
                <c:pt idx="14">
                  <c:v>21898.81</c:v>
                </c:pt>
                <c:pt idx="15">
                  <c:v>20006.310000000001</c:v>
                </c:pt>
                <c:pt idx="16">
                  <c:v>19424.73</c:v>
                </c:pt>
                <c:pt idx="17">
                  <c:v>18549.189999999999</c:v>
                </c:pt>
                <c:pt idx="18">
                  <c:v>18523.259999999998</c:v>
                </c:pt>
                <c:pt idx="19">
                  <c:v>16376.34</c:v>
                </c:pt>
                <c:pt idx="20">
                  <c:v>16096.21</c:v>
                </c:pt>
                <c:pt idx="21">
                  <c:v>15902.68</c:v>
                </c:pt>
                <c:pt idx="22">
                  <c:v>15528.42</c:v>
                </c:pt>
                <c:pt idx="23">
                  <c:v>14944.53</c:v>
                </c:pt>
                <c:pt idx="24">
                  <c:v>13540.83</c:v>
                </c:pt>
                <c:pt idx="25">
                  <c:v>10881.96</c:v>
                </c:pt>
                <c:pt idx="26">
                  <c:v>7459.9</c:v>
                </c:pt>
                <c:pt idx="27">
                  <c:v>4462.54</c:v>
                </c:pt>
                <c:pt idx="28">
                  <c:v>3443.56</c:v>
                </c:pt>
                <c:pt idx="29">
                  <c:v>2624.83</c:v>
                </c:pt>
                <c:pt idx="30">
                  <c:v>1310.92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2530176"/>
        <c:axId val="262531712"/>
      </c:barChart>
      <c:catAx>
        <c:axId val="2625301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eaVert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2531712"/>
        <c:crosses val="autoZero"/>
        <c:auto val="1"/>
        <c:lblAlgn val="ctr"/>
        <c:lblOffset val="100"/>
        <c:noMultiLvlLbl val="0"/>
      </c:catAx>
      <c:valAx>
        <c:axId val="26253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2530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'[1978-2016出口货物分类金额SITC分类.xls]出口'!$G$29</c:f>
              <c:strCache>
                <c:ptCount val="1"/>
                <c:pt idx="0">
                  <c:v>初级产品比例</c:v>
                </c:pt>
              </c:strCache>
            </c:strRef>
          </c:tx>
          <c:spPr>
            <a:solidFill>
              <a:srgbClr val="000000">
                <a:lumMod val="85000"/>
                <a:lumOff val="15000"/>
              </a:srgbClr>
            </a:solidFill>
            <a:ln>
              <a:noFill/>
            </a:ln>
            <a:effectLst/>
          </c:spPr>
          <c:invertIfNegative val="0"/>
          <c:cat>
            <c:strRef>
              <c:f>'[1978-2016出口货物分类金额SITC分类.xls]出口'!$B$30:$B$66</c:f>
              <c:strCache>
                <c:ptCount val="37"/>
                <c:pt idx="0">
                  <c:v>1980年</c:v>
                </c:pt>
                <c:pt idx="1">
                  <c:v>1981年</c:v>
                </c:pt>
                <c:pt idx="2">
                  <c:v>1982年</c:v>
                </c:pt>
                <c:pt idx="3">
                  <c:v>1983年</c:v>
                </c:pt>
                <c:pt idx="4">
                  <c:v>1984年</c:v>
                </c:pt>
                <c:pt idx="5">
                  <c:v>1985年</c:v>
                </c:pt>
                <c:pt idx="6">
                  <c:v>1986年</c:v>
                </c:pt>
                <c:pt idx="7">
                  <c:v>1987年</c:v>
                </c:pt>
                <c:pt idx="8">
                  <c:v>1988年</c:v>
                </c:pt>
                <c:pt idx="9">
                  <c:v>1989年</c:v>
                </c:pt>
                <c:pt idx="10">
                  <c:v>1990年</c:v>
                </c:pt>
                <c:pt idx="11">
                  <c:v>1991年</c:v>
                </c:pt>
                <c:pt idx="12">
                  <c:v>1992年</c:v>
                </c:pt>
                <c:pt idx="13">
                  <c:v>1993年</c:v>
                </c:pt>
                <c:pt idx="14">
                  <c:v>1994年</c:v>
                </c:pt>
                <c:pt idx="15">
                  <c:v>1995年</c:v>
                </c:pt>
                <c:pt idx="16">
                  <c:v>1996年</c:v>
                </c:pt>
                <c:pt idx="17">
                  <c:v>1997年</c:v>
                </c:pt>
                <c:pt idx="18">
                  <c:v>1998年</c:v>
                </c:pt>
                <c:pt idx="19">
                  <c:v>1999年</c:v>
                </c:pt>
                <c:pt idx="20">
                  <c:v>2000年</c:v>
                </c:pt>
                <c:pt idx="21">
                  <c:v>2001年</c:v>
                </c:pt>
                <c:pt idx="22">
                  <c:v>2002年</c:v>
                </c:pt>
                <c:pt idx="23">
                  <c:v>2003年</c:v>
                </c:pt>
                <c:pt idx="24">
                  <c:v>2004年</c:v>
                </c:pt>
                <c:pt idx="25">
                  <c:v>2005年</c:v>
                </c:pt>
                <c:pt idx="26">
                  <c:v>2006年</c:v>
                </c:pt>
                <c:pt idx="27">
                  <c:v>2007年</c:v>
                </c:pt>
                <c:pt idx="28">
                  <c:v>2008年</c:v>
                </c:pt>
                <c:pt idx="29">
                  <c:v>2009年</c:v>
                </c:pt>
                <c:pt idx="30">
                  <c:v>2010年</c:v>
                </c:pt>
                <c:pt idx="31">
                  <c:v>2011年</c:v>
                </c:pt>
                <c:pt idx="32">
                  <c:v>2012年</c:v>
                </c:pt>
                <c:pt idx="33">
                  <c:v>2013年</c:v>
                </c:pt>
                <c:pt idx="34">
                  <c:v>2014年</c:v>
                </c:pt>
                <c:pt idx="35">
                  <c:v>2015年</c:v>
                </c:pt>
                <c:pt idx="36">
                  <c:v>2016年</c:v>
                </c:pt>
              </c:strCache>
            </c:strRef>
          </c:cat>
          <c:val>
            <c:numRef>
              <c:f>'[1978-2016出口货物分类金额SITC分类.xls]出口'!$G$30:$G$66</c:f>
              <c:numCache>
                <c:formatCode>0.00_ </c:formatCode>
                <c:ptCount val="37"/>
                <c:pt idx="0">
                  <c:v>0.50298013245033102</c:v>
                </c:pt>
                <c:pt idx="1">
                  <c:v>0.465606542480691</c:v>
                </c:pt>
                <c:pt idx="2">
                  <c:v>0.45026881720430101</c:v>
                </c:pt>
                <c:pt idx="3">
                  <c:v>0.43274853801169599</c:v>
                </c:pt>
                <c:pt idx="4">
                  <c:v>0.45654169854628901</c:v>
                </c:pt>
                <c:pt idx="5">
                  <c:v>0.50559414990859197</c:v>
                </c:pt>
                <c:pt idx="6">
                  <c:v>0.36431803490627002</c:v>
                </c:pt>
                <c:pt idx="7">
                  <c:v>0.33547160243407698</c:v>
                </c:pt>
                <c:pt idx="8">
                  <c:v>0.30315656565656601</c:v>
                </c:pt>
                <c:pt idx="9">
                  <c:v>0.28698134754472798</c:v>
                </c:pt>
                <c:pt idx="10">
                  <c:v>0.25585028426019901</c:v>
                </c:pt>
                <c:pt idx="11">
                  <c:v>0.224726138941859</c:v>
                </c:pt>
                <c:pt idx="12">
                  <c:v>0.20018836825994801</c:v>
                </c:pt>
                <c:pt idx="13">
                  <c:v>0.181657656086502</c:v>
                </c:pt>
                <c:pt idx="14">
                  <c:v>0.16286795696081199</c:v>
                </c:pt>
                <c:pt idx="15">
                  <c:v>0.14440785051754301</c:v>
                </c:pt>
                <c:pt idx="16">
                  <c:v>0.14515253429373401</c:v>
                </c:pt>
                <c:pt idx="17">
                  <c:v>0.13103965162589201</c:v>
                </c:pt>
                <c:pt idx="18">
                  <c:v>0.111527826162689</c:v>
                </c:pt>
                <c:pt idx="19">
                  <c:v>0.102297736122012</c:v>
                </c:pt>
                <c:pt idx="20">
                  <c:v>0.102165704265197</c:v>
                </c:pt>
                <c:pt idx="21">
                  <c:v>9.8978571804372806E-2</c:v>
                </c:pt>
                <c:pt idx="22">
                  <c:v>8.7654639491885594E-2</c:v>
                </c:pt>
                <c:pt idx="23">
                  <c:v>7.9438100714696494E-2</c:v>
                </c:pt>
                <c:pt idx="24">
                  <c:v>6.8341855910578703E-2</c:v>
                </c:pt>
                <c:pt idx="25">
                  <c:v>6.4356987898203696E-2</c:v>
                </c:pt>
                <c:pt idx="26">
                  <c:v>5.4613211032654999E-2</c:v>
                </c:pt>
                <c:pt idx="27">
                  <c:v>5.0414815664803402E-2</c:v>
                </c:pt>
                <c:pt idx="28">
                  <c:v>5.4488929490813201E-2</c:v>
                </c:pt>
                <c:pt idx="29">
                  <c:v>5.2522602970010303E-2</c:v>
                </c:pt>
                <c:pt idx="30">
                  <c:v>5.1773445036425197E-2</c:v>
                </c:pt>
                <c:pt idx="31">
                  <c:v>5.2963551573683099E-2</c:v>
                </c:pt>
                <c:pt idx="32">
                  <c:v>4.9083576331298603E-2</c:v>
                </c:pt>
                <c:pt idx="33">
                  <c:v>4.8559273772252103E-2</c:v>
                </c:pt>
                <c:pt idx="34">
                  <c:v>4.8111890542117099E-2</c:v>
                </c:pt>
                <c:pt idx="35">
                  <c:v>4.57130251858106E-2</c:v>
                </c:pt>
                <c:pt idx="36">
                  <c:v>5.0145511995366501E-2</c:v>
                </c:pt>
              </c:numCache>
            </c:numRef>
          </c:val>
        </c:ser>
        <c:ser>
          <c:idx val="1"/>
          <c:order val="1"/>
          <c:tx>
            <c:strRef>
              <c:f>'[1978-2016出口货物分类金额SITC分类.xls]出口'!$H$29</c:f>
              <c:strCache>
                <c:ptCount val="1"/>
                <c:pt idx="0">
                  <c:v>工业制成品比例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'[1978-2016出口货物分类金额SITC分类.xls]出口'!$B$30:$B$66</c:f>
              <c:strCache>
                <c:ptCount val="37"/>
                <c:pt idx="0">
                  <c:v>1980年</c:v>
                </c:pt>
                <c:pt idx="1">
                  <c:v>1981年</c:v>
                </c:pt>
                <c:pt idx="2">
                  <c:v>1982年</c:v>
                </c:pt>
                <c:pt idx="3">
                  <c:v>1983年</c:v>
                </c:pt>
                <c:pt idx="4">
                  <c:v>1984年</c:v>
                </c:pt>
                <c:pt idx="5">
                  <c:v>1985年</c:v>
                </c:pt>
                <c:pt idx="6">
                  <c:v>1986年</c:v>
                </c:pt>
                <c:pt idx="7">
                  <c:v>1987年</c:v>
                </c:pt>
                <c:pt idx="8">
                  <c:v>1988年</c:v>
                </c:pt>
                <c:pt idx="9">
                  <c:v>1989年</c:v>
                </c:pt>
                <c:pt idx="10">
                  <c:v>1990年</c:v>
                </c:pt>
                <c:pt idx="11">
                  <c:v>1991年</c:v>
                </c:pt>
                <c:pt idx="12">
                  <c:v>1992年</c:v>
                </c:pt>
                <c:pt idx="13">
                  <c:v>1993年</c:v>
                </c:pt>
                <c:pt idx="14">
                  <c:v>1994年</c:v>
                </c:pt>
                <c:pt idx="15">
                  <c:v>1995年</c:v>
                </c:pt>
                <c:pt idx="16">
                  <c:v>1996年</c:v>
                </c:pt>
                <c:pt idx="17">
                  <c:v>1997年</c:v>
                </c:pt>
                <c:pt idx="18">
                  <c:v>1998年</c:v>
                </c:pt>
                <c:pt idx="19">
                  <c:v>1999年</c:v>
                </c:pt>
                <c:pt idx="20">
                  <c:v>2000年</c:v>
                </c:pt>
                <c:pt idx="21">
                  <c:v>2001年</c:v>
                </c:pt>
                <c:pt idx="22">
                  <c:v>2002年</c:v>
                </c:pt>
                <c:pt idx="23">
                  <c:v>2003年</c:v>
                </c:pt>
                <c:pt idx="24">
                  <c:v>2004年</c:v>
                </c:pt>
                <c:pt idx="25">
                  <c:v>2005年</c:v>
                </c:pt>
                <c:pt idx="26">
                  <c:v>2006年</c:v>
                </c:pt>
                <c:pt idx="27">
                  <c:v>2007年</c:v>
                </c:pt>
                <c:pt idx="28">
                  <c:v>2008年</c:v>
                </c:pt>
                <c:pt idx="29">
                  <c:v>2009年</c:v>
                </c:pt>
                <c:pt idx="30">
                  <c:v>2010年</c:v>
                </c:pt>
                <c:pt idx="31">
                  <c:v>2011年</c:v>
                </c:pt>
                <c:pt idx="32">
                  <c:v>2012年</c:v>
                </c:pt>
                <c:pt idx="33">
                  <c:v>2013年</c:v>
                </c:pt>
                <c:pt idx="34">
                  <c:v>2014年</c:v>
                </c:pt>
                <c:pt idx="35">
                  <c:v>2015年</c:v>
                </c:pt>
                <c:pt idx="36">
                  <c:v>2016年</c:v>
                </c:pt>
              </c:strCache>
            </c:strRef>
          </c:cat>
          <c:val>
            <c:numRef>
              <c:f>'[1978-2016出口货物分类金额SITC分类.xls]出口'!$H$30:$H$66</c:f>
              <c:numCache>
                <c:formatCode>0.00_ </c:formatCode>
                <c:ptCount val="37"/>
                <c:pt idx="0">
                  <c:v>0.49696467991170001</c:v>
                </c:pt>
                <c:pt idx="1">
                  <c:v>0.53425715583825495</c:v>
                </c:pt>
                <c:pt idx="2">
                  <c:v>0.54977598566308195</c:v>
                </c:pt>
                <c:pt idx="3">
                  <c:v>0.56707152496626201</c:v>
                </c:pt>
                <c:pt idx="4">
                  <c:v>0.54342004590665605</c:v>
                </c:pt>
                <c:pt idx="5">
                  <c:v>0.49440585009140797</c:v>
                </c:pt>
                <c:pt idx="6">
                  <c:v>0.63574660633484203</c:v>
                </c:pt>
                <c:pt idx="7">
                  <c:v>0.66445233265720105</c:v>
                </c:pt>
                <c:pt idx="8">
                  <c:v>0.69675925925925897</c:v>
                </c:pt>
                <c:pt idx="9">
                  <c:v>0.71298058622002303</c:v>
                </c:pt>
                <c:pt idx="10">
                  <c:v>0.74414971573980104</c:v>
                </c:pt>
                <c:pt idx="11">
                  <c:v>0.775273861058141</c:v>
                </c:pt>
                <c:pt idx="12">
                  <c:v>0.79981163174005199</c:v>
                </c:pt>
                <c:pt idx="13">
                  <c:v>0.81834234391349803</c:v>
                </c:pt>
                <c:pt idx="14">
                  <c:v>0.83713204303918798</c:v>
                </c:pt>
                <c:pt idx="15">
                  <c:v>0.85559214948245699</c:v>
                </c:pt>
                <c:pt idx="16">
                  <c:v>0.85484746570626602</c:v>
                </c:pt>
                <c:pt idx="17">
                  <c:v>0.86896034837410796</c:v>
                </c:pt>
                <c:pt idx="18">
                  <c:v>0.88845584392962895</c:v>
                </c:pt>
                <c:pt idx="19">
                  <c:v>0.89770226387798802</c:v>
                </c:pt>
                <c:pt idx="20">
                  <c:v>0.897834295734803</c:v>
                </c:pt>
                <c:pt idx="21">
                  <c:v>0.90102142819562703</c:v>
                </c:pt>
                <c:pt idx="22">
                  <c:v>0.91234536050811399</c:v>
                </c:pt>
                <c:pt idx="23">
                  <c:v>0.92056189928530396</c:v>
                </c:pt>
                <c:pt idx="24">
                  <c:v>0.93165814408942105</c:v>
                </c:pt>
                <c:pt idx="25">
                  <c:v>0.93564301210179601</c:v>
                </c:pt>
                <c:pt idx="26">
                  <c:v>0.94534344433000495</c:v>
                </c:pt>
                <c:pt idx="27">
                  <c:v>0.94771294854351396</c:v>
                </c:pt>
                <c:pt idx="28">
                  <c:v>0.945511112446905</c:v>
                </c:pt>
                <c:pt idx="29">
                  <c:v>0.94746346574435003</c:v>
                </c:pt>
                <c:pt idx="30">
                  <c:v>0.94822675778353305</c:v>
                </c:pt>
                <c:pt idx="31">
                  <c:v>0.94703644842631696</c:v>
                </c:pt>
                <c:pt idx="32">
                  <c:v>0.95091658962646797</c:v>
                </c:pt>
                <c:pt idx="33">
                  <c:v>0.951440726227748</c:v>
                </c:pt>
                <c:pt idx="34">
                  <c:v>0.95188810945788305</c:v>
                </c:pt>
                <c:pt idx="35">
                  <c:v>0.954286974814189</c:v>
                </c:pt>
                <c:pt idx="36">
                  <c:v>0.94985448800463301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2993792"/>
        <c:axId val="262995328"/>
      </c:barChart>
      <c:catAx>
        <c:axId val="2629937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54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2995328"/>
        <c:crosses val="autoZero"/>
        <c:auto val="1"/>
        <c:lblAlgn val="ctr"/>
        <c:lblOffset val="100"/>
        <c:noMultiLvlLbl val="0"/>
      </c:catAx>
      <c:valAx>
        <c:axId val="262995328"/>
        <c:scaling>
          <c:orientation val="minMax"/>
          <c:max val="1"/>
        </c:scaling>
        <c:delete val="0"/>
        <c:axPos val="l"/>
        <c:numFmt formatCode="0.00_ 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2993792"/>
        <c:crosses val="autoZero"/>
        <c:crossBetween val="between"/>
      </c:valAx>
      <c:spPr>
        <a:pattFill prst="pct5">
          <a:fgClr>
            <a:srgbClr val="FFFFFF">
              <a:lumMod val="50000"/>
            </a:srgbClr>
          </a:fgClr>
          <a:bgClr>
            <a:srgbClr val="FFFFFF"/>
          </a:bgClr>
        </a:pattFill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>
          <a:solidFill>
            <a:sysClr val="windowText" lastClr="000000"/>
          </a:solidFill>
        </a:defRPr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00"/>
            </a:pPr>
            <a:r>
              <a:rPr lang="en-US" sz="1200"/>
              <a:t>2019</a:t>
            </a:r>
            <a:r>
              <a:rPr lang="zh-CN" sz="1200"/>
              <a:t>年中国进口重点商品金额前五占比情况</a:t>
            </a:r>
            <a:endParaRPr lang="en-US" sz="120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31398455727141428"/>
          <c:y val="0.11584217454772952"/>
          <c:w val="0.53832213087434733"/>
          <c:h val="0.88415782545227051"/>
        </c:manualLayout>
      </c:layout>
      <c:pieChart>
        <c:varyColors val="1"/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Sheet1!$D$25:$D$29</c:f>
              <c:strCache>
                <c:ptCount val="5"/>
                <c:pt idx="0">
                  <c:v>集成电路</c:v>
                </c:pt>
                <c:pt idx="1">
                  <c:v>原油</c:v>
                </c:pt>
                <c:pt idx="2">
                  <c:v>铁矿砂及其精矿</c:v>
                </c:pt>
                <c:pt idx="3">
                  <c:v>初级形状的塑料</c:v>
                </c:pt>
                <c:pt idx="4">
                  <c:v>汽车及汽车底盘</c:v>
                </c:pt>
              </c:strCache>
            </c:strRef>
          </c:cat>
          <c:val>
            <c:numRef>
              <c:f>Sheet1!$E$25:$E$29</c:f>
              <c:numCache>
                <c:formatCode>General</c:formatCode>
                <c:ptCount val="5"/>
                <c:pt idx="0">
                  <c:v>21079.5</c:v>
                </c:pt>
                <c:pt idx="1">
                  <c:v>16626.599999999999</c:v>
                </c:pt>
                <c:pt idx="2">
                  <c:v>6995.4</c:v>
                </c:pt>
                <c:pt idx="3">
                  <c:v>3670.4</c:v>
                </c:pt>
                <c:pt idx="4">
                  <c:v>3339.4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2.4804386814163505E-2"/>
          <c:y val="0.35092018142953962"/>
          <c:w val="0.23483581189391656"/>
          <c:h val="0.61279814660340959"/>
        </c:manualLayout>
      </c:layout>
      <c:overlay val="0"/>
    </c:legend>
    <c:plotVisOnly val="1"/>
    <c:dispBlanksAs val="gap"/>
    <c:showDLblsOverMax val="0"/>
  </c:chart>
  <c:spPr>
    <a:ln>
      <a:solidFill>
        <a:sysClr val="windowText" lastClr="000000"/>
      </a:solidFill>
    </a:ln>
  </c:sp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39632545931759"/>
          <c:y val="6.7974628171478563E-2"/>
          <c:w val="0.84960367454068242"/>
          <c:h val="0.68023694954797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Sheet1!$H$6</c:f>
              <c:strCache>
                <c:ptCount val="1"/>
                <c:pt idx="0">
                  <c:v>一季度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tx1"/>
              </a:solidFill>
            </a:ln>
          </c:spPr>
          <c:invertIfNegative val="0"/>
          <c:dLbls>
            <c:dLbl>
              <c:idx val="0"/>
              <c:layout>
                <c:manualLayout>
                  <c:x val="-5.5555555555555558E-3"/>
                  <c:y val="-3.70370370370370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5.5555555555555046E-3"/>
                  <c:y val="-4.16666666666667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"/>
                  <c:y val="-1.85185185185185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-1.85185185185185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solidFill>
                <a:schemeClr val="bg1">
                  <a:lumMod val="95000"/>
                </a:schemeClr>
              </a:solidFill>
              <a:ln>
                <a:solidFill>
                  <a:srgbClr val="00B0F0"/>
                </a:solidFill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Sheet1!$G$7:$G$10</c:f>
              <c:strCache>
                <c:ptCount val="4"/>
                <c:pt idx="0">
                  <c:v>联想</c:v>
                </c:pt>
                <c:pt idx="1">
                  <c:v>宏基</c:v>
                </c:pt>
                <c:pt idx="2">
                  <c:v>康柏</c:v>
                </c:pt>
                <c:pt idx="3">
                  <c:v>戴尔</c:v>
                </c:pt>
              </c:strCache>
            </c:strRef>
          </c:cat>
          <c:val>
            <c:numRef>
              <c:f>Sheet1!$H$7:$H$10</c:f>
              <c:numCache>
                <c:formatCode>0.00_ </c:formatCode>
                <c:ptCount val="4"/>
                <c:pt idx="0">
                  <c:v>0.18948926720947445</c:v>
                </c:pt>
                <c:pt idx="1">
                  <c:v>0.21095484826054775</c:v>
                </c:pt>
                <c:pt idx="2">
                  <c:v>0.18282753515914138</c:v>
                </c:pt>
                <c:pt idx="3">
                  <c:v>0.41672834937083642</c:v>
                </c:pt>
              </c:numCache>
            </c:numRef>
          </c:val>
        </c:ser>
        <c:ser>
          <c:idx val="1"/>
          <c:order val="1"/>
          <c:tx>
            <c:strRef>
              <c:f>Sheet1!$I$6</c:f>
              <c:strCache>
                <c:ptCount val="1"/>
                <c:pt idx="0">
                  <c:v>二季度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</c:spPr>
          <c:invertIfNegative val="0"/>
          <c:dLbls>
            <c:dLbl>
              <c:idx val="0"/>
              <c:layout>
                <c:manualLayout>
                  <c:x val="1.6666666666666666E-2"/>
                  <c:y val="-3.2407407407407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2.5000000000000001E-2"/>
                  <c:y val="-4.16666666666666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3.3333333333333333E-2"/>
                  <c:y val="-3.2407407407407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4.1666666666666567E-2"/>
                  <c:y val="-3.2407407407407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ln>
                <a:solidFill>
                  <a:srgbClr val="FFC000"/>
                </a:solidFill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Sheet1!$G$7:$G$10</c:f>
              <c:strCache>
                <c:ptCount val="4"/>
                <c:pt idx="0">
                  <c:v>联想</c:v>
                </c:pt>
                <c:pt idx="1">
                  <c:v>宏基</c:v>
                </c:pt>
                <c:pt idx="2">
                  <c:v>康柏</c:v>
                </c:pt>
                <c:pt idx="3">
                  <c:v>戴尔</c:v>
                </c:pt>
              </c:strCache>
            </c:strRef>
          </c:cat>
          <c:val>
            <c:numRef>
              <c:f>Sheet1!$I$7:$I$10</c:f>
              <c:numCache>
                <c:formatCode>0.00_ </c:formatCode>
                <c:ptCount val="4"/>
                <c:pt idx="0">
                  <c:v>0.24880382775119617</c:v>
                </c:pt>
                <c:pt idx="1">
                  <c:v>0.21105794790005317</c:v>
                </c:pt>
                <c:pt idx="2">
                  <c:v>0.1743753322700691</c:v>
                </c:pt>
                <c:pt idx="3">
                  <c:v>0.36576289207868157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2547712"/>
        <c:axId val="262590464"/>
      </c:barChart>
      <c:catAx>
        <c:axId val="262547712"/>
        <c:scaling>
          <c:orientation val="minMax"/>
        </c:scaling>
        <c:delete val="0"/>
        <c:axPos val="b"/>
        <c:majorTickMark val="out"/>
        <c:minorTickMark val="none"/>
        <c:tickLblPos val="nextTo"/>
        <c:crossAx val="262590464"/>
        <c:crosses val="autoZero"/>
        <c:auto val="1"/>
        <c:lblAlgn val="ctr"/>
        <c:lblOffset val="100"/>
        <c:noMultiLvlLbl val="0"/>
      </c:catAx>
      <c:valAx>
        <c:axId val="262590464"/>
        <c:scaling>
          <c:orientation val="minMax"/>
        </c:scaling>
        <c:delete val="0"/>
        <c:axPos val="l"/>
        <c:numFmt formatCode="0.00_ " sourceLinked="1"/>
        <c:majorTickMark val="out"/>
        <c:minorTickMark val="none"/>
        <c:tickLblPos val="nextTo"/>
        <c:crossAx val="26254771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393080879858297"/>
          <c:y val="0.10410276418150434"/>
          <c:w val="0.63274444650136241"/>
          <c:h val="0.83083351067603028"/>
        </c:manualLayout>
      </c:layout>
      <c:radarChart>
        <c:radarStyle val="marker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1999</c:v>
                </c:pt>
              </c:strCache>
            </c:strRef>
          </c:tx>
          <c:spPr>
            <a:ln w="19050">
              <a:solidFill>
                <a:srgbClr val="0070C0"/>
              </a:solidFill>
            </a:ln>
          </c:spPr>
          <c:marker>
            <c:symbol val="circle"/>
            <c:size val="7"/>
            <c:spPr>
              <a:solidFill>
                <a:schemeClr val="bg1"/>
              </a:solidFill>
            </c:spPr>
          </c:marker>
          <c:cat>
            <c:strRef>
              <c:f>Sheet1!$B$7:$B$16</c:f>
              <c:strCache>
                <c:ptCount val="10"/>
                <c:pt idx="0">
                  <c:v>摩托车     (辆)</c:v>
                </c:pt>
                <c:pt idx="1">
                  <c:v>洗衣机     (台)</c:v>
                </c:pt>
                <c:pt idx="2">
                  <c:v>电冰箱     (台)</c:v>
                </c:pt>
                <c:pt idx="3">
                  <c:v>彩色电视机 (台)</c:v>
                </c:pt>
                <c:pt idx="4">
                  <c:v>照相机     (架)</c:v>
                </c:pt>
                <c:pt idx="5">
                  <c:v>空调器     (台)</c:v>
                </c:pt>
                <c:pt idx="6">
                  <c:v>淋浴热水器 (台)</c:v>
                </c:pt>
                <c:pt idx="7">
                  <c:v>家用电脑   (台)</c:v>
                </c:pt>
                <c:pt idx="8">
                  <c:v>移动电话（部）</c:v>
                </c:pt>
                <c:pt idx="9">
                  <c:v>家用汽车（辆）</c:v>
                </c:pt>
              </c:strCache>
            </c:strRef>
          </c:cat>
          <c:val>
            <c:numRef>
              <c:f>Sheet1!$C$7:$C$16</c:f>
              <c:numCache>
                <c:formatCode>General</c:formatCode>
                <c:ptCount val="10"/>
                <c:pt idx="0">
                  <c:v>15.12</c:v>
                </c:pt>
                <c:pt idx="1">
                  <c:v>91.44</c:v>
                </c:pt>
                <c:pt idx="2">
                  <c:v>77.739999999999995</c:v>
                </c:pt>
                <c:pt idx="3">
                  <c:v>111.57</c:v>
                </c:pt>
                <c:pt idx="4">
                  <c:v>38.11</c:v>
                </c:pt>
                <c:pt idx="5">
                  <c:v>24.48</c:v>
                </c:pt>
                <c:pt idx="6">
                  <c:v>45.49</c:v>
                </c:pt>
                <c:pt idx="7">
                  <c:v>5.91</c:v>
                </c:pt>
                <c:pt idx="8">
                  <c:v>7.14</c:v>
                </c:pt>
                <c:pt idx="9">
                  <c:v>0.34</c:v>
                </c:pt>
              </c:numCache>
            </c:numRef>
          </c:val>
        </c:ser>
        <c:ser>
          <c:idx val="1"/>
          <c:order val="1"/>
          <c:tx>
            <c:strRef>
              <c:f>Sheet1!$D$6</c:f>
              <c:strCache>
                <c:ptCount val="1"/>
                <c:pt idx="0">
                  <c:v>2007</c:v>
                </c:pt>
              </c:strCache>
            </c:strRef>
          </c:tx>
          <c:spPr>
            <a:ln w="22225">
              <a:solidFill>
                <a:schemeClr val="tx1"/>
              </a:solidFill>
            </a:ln>
          </c:spPr>
          <c:marker>
            <c:symbol val="circle"/>
            <c:size val="5"/>
            <c:spPr>
              <a:solidFill>
                <a:schemeClr val="bg1"/>
              </a:solidFill>
              <a:ln cap="rnd">
                <a:solidFill>
                  <a:schemeClr val="tx1"/>
                </a:solidFill>
              </a:ln>
            </c:spPr>
          </c:marker>
          <c:cat>
            <c:strRef>
              <c:f>Sheet1!$B$7:$B$16</c:f>
              <c:strCache>
                <c:ptCount val="10"/>
                <c:pt idx="0">
                  <c:v>摩托车     (辆)</c:v>
                </c:pt>
                <c:pt idx="1">
                  <c:v>洗衣机     (台)</c:v>
                </c:pt>
                <c:pt idx="2">
                  <c:v>电冰箱     (台)</c:v>
                </c:pt>
                <c:pt idx="3">
                  <c:v>彩色电视机 (台)</c:v>
                </c:pt>
                <c:pt idx="4">
                  <c:v>照相机     (架)</c:v>
                </c:pt>
                <c:pt idx="5">
                  <c:v>空调器     (台)</c:v>
                </c:pt>
                <c:pt idx="6">
                  <c:v>淋浴热水器 (台)</c:v>
                </c:pt>
                <c:pt idx="7">
                  <c:v>家用电脑   (台)</c:v>
                </c:pt>
                <c:pt idx="8">
                  <c:v>移动电话（部）</c:v>
                </c:pt>
                <c:pt idx="9">
                  <c:v>家用汽车（辆）</c:v>
                </c:pt>
              </c:strCache>
            </c:strRef>
          </c:cat>
          <c:val>
            <c:numRef>
              <c:f>Sheet1!$D$7:$D$16</c:f>
              <c:numCache>
                <c:formatCode>General</c:formatCode>
                <c:ptCount val="10"/>
                <c:pt idx="0">
                  <c:v>24.81</c:v>
                </c:pt>
                <c:pt idx="1">
                  <c:v>96.77</c:v>
                </c:pt>
                <c:pt idx="2">
                  <c:v>95.03</c:v>
                </c:pt>
                <c:pt idx="3">
                  <c:v>137.79</c:v>
                </c:pt>
                <c:pt idx="4">
                  <c:v>45.06</c:v>
                </c:pt>
                <c:pt idx="5">
                  <c:v>95.08</c:v>
                </c:pt>
                <c:pt idx="6">
                  <c:v>79.52</c:v>
                </c:pt>
                <c:pt idx="7">
                  <c:v>53.77</c:v>
                </c:pt>
                <c:pt idx="8">
                  <c:v>165.18</c:v>
                </c:pt>
                <c:pt idx="9">
                  <c:v>6.06</c:v>
                </c:pt>
              </c:numCache>
            </c:numRef>
          </c:val>
        </c:ser>
        <c:ser>
          <c:idx val="2"/>
          <c:order val="2"/>
          <c:tx>
            <c:strRef>
              <c:f>Sheet1!$E$6</c:f>
              <c:strCache>
                <c:ptCount val="1"/>
                <c:pt idx="0">
                  <c:v>2018</c:v>
                </c:pt>
              </c:strCache>
            </c:strRef>
          </c:tx>
          <c:spPr>
            <a:ln w="22225">
              <a:solidFill>
                <a:srgbClr val="FF0000"/>
              </a:solidFill>
            </a:ln>
          </c:spPr>
          <c:marker>
            <c:symbol val="circle"/>
            <c:size val="7"/>
            <c:spPr>
              <a:solidFill>
                <a:schemeClr val="bg1"/>
              </a:solidFill>
            </c:spPr>
          </c:marker>
          <c:cat>
            <c:strRef>
              <c:f>Sheet1!$B$7:$B$16</c:f>
              <c:strCache>
                <c:ptCount val="10"/>
                <c:pt idx="0">
                  <c:v>摩托车     (辆)</c:v>
                </c:pt>
                <c:pt idx="1">
                  <c:v>洗衣机     (台)</c:v>
                </c:pt>
                <c:pt idx="2">
                  <c:v>电冰箱     (台)</c:v>
                </c:pt>
                <c:pt idx="3">
                  <c:v>彩色电视机 (台)</c:v>
                </c:pt>
                <c:pt idx="4">
                  <c:v>照相机     (架)</c:v>
                </c:pt>
                <c:pt idx="5">
                  <c:v>空调器     (台)</c:v>
                </c:pt>
                <c:pt idx="6">
                  <c:v>淋浴热水器 (台)</c:v>
                </c:pt>
                <c:pt idx="7">
                  <c:v>家用电脑   (台)</c:v>
                </c:pt>
                <c:pt idx="8">
                  <c:v>移动电话（部）</c:v>
                </c:pt>
                <c:pt idx="9">
                  <c:v>家用汽车（辆）</c:v>
                </c:pt>
              </c:strCache>
            </c:strRef>
          </c:cat>
          <c:val>
            <c:numRef>
              <c:f>Sheet1!$E$7:$E$16</c:f>
              <c:numCache>
                <c:formatCode>General</c:formatCode>
                <c:ptCount val="10"/>
                <c:pt idx="0">
                  <c:v>19.5</c:v>
                </c:pt>
                <c:pt idx="1">
                  <c:v>97.7</c:v>
                </c:pt>
                <c:pt idx="2">
                  <c:v>100.9</c:v>
                </c:pt>
                <c:pt idx="3">
                  <c:v>121.3</c:v>
                </c:pt>
                <c:pt idx="4">
                  <c:v>20.2</c:v>
                </c:pt>
                <c:pt idx="5">
                  <c:v>142.19999999999999</c:v>
                </c:pt>
                <c:pt idx="6">
                  <c:v>97.2</c:v>
                </c:pt>
                <c:pt idx="7">
                  <c:v>73.099999999999994</c:v>
                </c:pt>
                <c:pt idx="8">
                  <c:v>243.1</c:v>
                </c:pt>
                <c:pt idx="9">
                  <c:v>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7009664"/>
        <c:axId val="397011584"/>
      </c:radarChart>
      <c:catAx>
        <c:axId val="397009664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zh-CN"/>
          </a:p>
        </c:txPr>
        <c:crossAx val="397011584"/>
        <c:crosses val="autoZero"/>
        <c:auto val="1"/>
        <c:lblAlgn val="ctr"/>
        <c:lblOffset val="100"/>
        <c:noMultiLvlLbl val="0"/>
      </c:catAx>
      <c:valAx>
        <c:axId val="397011584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39700966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61502795927878529"/>
          <c:y val="0.92767893878130103"/>
          <c:w val="0.36456929456755138"/>
          <c:h val="5.4303043200680995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058670-A3C2-4A71-BA8F-282CD9D9F77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5CA9A9E-EB29-4FBC-9406-2BF73D9844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058670-A3C2-4A71-BA8F-282CD9D9F77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A9A9E-EB29-4FBC-9406-2BF73D9844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058670-A3C2-4A71-BA8F-282CD9D9F77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A9A9E-EB29-4FBC-9406-2BF73D9844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058670-A3C2-4A71-BA8F-282CD9D9F77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A9A9E-EB29-4FBC-9406-2BF73D9844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058670-A3C2-4A71-BA8F-282CD9D9F77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A9A9E-EB29-4FBC-9406-2BF73D9844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058670-A3C2-4A71-BA8F-282CD9D9F77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A9A9E-EB29-4FBC-9406-2BF73D9844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058670-A3C2-4A71-BA8F-282CD9D9F77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A9A9E-EB29-4FBC-9406-2BF73D9844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058670-A3C2-4A71-BA8F-282CD9D9F77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A9A9E-EB29-4FBC-9406-2BF73D9844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058670-A3C2-4A71-BA8F-282CD9D9F77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A9A9E-EB29-4FBC-9406-2BF73D9844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9058670-A3C2-4A71-BA8F-282CD9D9F77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A9A9E-EB29-4FBC-9406-2BF73D9844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058670-A3C2-4A71-BA8F-282CD9D9F77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5CA9A9E-EB29-4FBC-9406-2BF73D9844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9058670-A3C2-4A71-BA8F-282CD9D9F775}" type="datetimeFigureOut">
              <a:rPr lang="zh-CN" altLang="en-US" smtClean="0"/>
              <a:t>2020/3/15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5CA9A9E-EB29-4FBC-9406-2BF73D9844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oleObject" Target="../embeddings/Microsoft_Excel_97-2003_Worksheet1.xls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第</a:t>
            </a:r>
            <a:r>
              <a:rPr lang="en-US" altLang="zh-CN" b="1" dirty="0">
                <a:solidFill>
                  <a:schemeClr val="tx1"/>
                </a:solidFill>
              </a:rPr>
              <a:t>3</a:t>
            </a:r>
            <a:r>
              <a:rPr lang="zh-CN" altLang="en-US" b="1" dirty="0">
                <a:solidFill>
                  <a:schemeClr val="tx1"/>
                </a:solidFill>
              </a:rPr>
              <a:t>章 数据的图表展示</a:t>
            </a:r>
          </a:p>
        </p:txBody>
      </p:sp>
    </p:spTree>
    <p:extLst>
      <p:ext uri="{BB962C8B-B14F-4D97-AF65-F5344CB8AC3E}">
        <p14:creationId xmlns:p14="http://schemas.microsoft.com/office/powerpoint/2010/main" val="99955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517850"/>
              </p:ext>
            </p:extLst>
          </p:nvPr>
        </p:nvGraphicFramePr>
        <p:xfrm>
          <a:off x="395536" y="1700808"/>
          <a:ext cx="4392488" cy="149352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48072"/>
                <a:gridCol w="864096"/>
                <a:gridCol w="792088"/>
                <a:gridCol w="1008112"/>
                <a:gridCol w="1080120"/>
              </a:tblGrid>
              <a:tr h="18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</a:rPr>
                        <a:t>级别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</a:rPr>
                        <a:t>占人口百分比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</a:rPr>
                        <a:t>占收入百分比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</a:rPr>
                        <a:t>占人口百分比累积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</a:rPr>
                        <a:t>占收入百分比累积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6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40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18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17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60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35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80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59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5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41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100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100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8" r="14000"/>
          <a:stretch/>
        </p:blipFill>
        <p:spPr bwMode="auto">
          <a:xfrm>
            <a:off x="1331640" y="1232896"/>
            <a:ext cx="2982657" cy="455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76" y="899467"/>
            <a:ext cx="3626606" cy="217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079449"/>
            <a:ext cx="430665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50" y="182115"/>
            <a:ext cx="8304048" cy="40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67362" y="840779"/>
            <a:ext cx="1114408" cy="369332"/>
          </a:xfrm>
          <a:prstGeom prst="rect">
            <a:avLst/>
          </a:prstGeom>
          <a:solidFill>
            <a:srgbClr val="5BD4FF"/>
          </a:solidFill>
        </p:spPr>
        <p:txBody>
          <a:bodyPr wrap="none">
            <a:spAutoFit/>
          </a:bodyPr>
          <a:lstStyle/>
          <a:p>
            <a:r>
              <a:rPr lang="zh-CN" altLang="zh-CN" b="1" kern="100" dirty="0" smtClean="0">
                <a:effectLst/>
                <a:latin typeface="Times New Roman"/>
                <a:ea typeface="宋体"/>
                <a:cs typeface="Times New Roman"/>
              </a:rPr>
              <a:t>向上累积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7362" y="3717032"/>
            <a:ext cx="1114408" cy="369332"/>
          </a:xfrm>
          <a:prstGeom prst="rect">
            <a:avLst/>
          </a:prstGeom>
          <a:solidFill>
            <a:srgbClr val="5BD4FF"/>
          </a:solidFill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  <a:tabLst>
                <a:tab pos="1323975" algn="l"/>
              </a:tabLst>
            </a:pPr>
            <a:r>
              <a:rPr lang="zh-CN" altLang="zh-CN" b="1" kern="100" dirty="0" smtClean="0">
                <a:effectLst/>
                <a:latin typeface="Times New Roman"/>
                <a:ea typeface="宋体"/>
              </a:rPr>
              <a:t>向下累积</a:t>
            </a:r>
            <a:endParaRPr lang="zh-CN" altLang="zh-CN" sz="1200" kern="100" dirty="0">
              <a:effectLst/>
              <a:latin typeface="Times New Roman"/>
              <a:ea typeface="宋体"/>
            </a:endParaRPr>
          </a:p>
        </p:txBody>
      </p:sp>
      <p:pic>
        <p:nvPicPr>
          <p:cNvPr id="8202" name="Picture 10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0" r="41583"/>
          <a:stretch/>
        </p:blipFill>
        <p:spPr bwMode="auto">
          <a:xfrm>
            <a:off x="1198571" y="4351846"/>
            <a:ext cx="2538804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563552"/>
              </p:ext>
            </p:extLst>
          </p:nvPr>
        </p:nvGraphicFramePr>
        <p:xfrm>
          <a:off x="321750" y="4869160"/>
          <a:ext cx="4466274" cy="151216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06830"/>
                <a:gridCol w="861539"/>
                <a:gridCol w="861539"/>
                <a:gridCol w="1018183"/>
                <a:gridCol w="1018183"/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</a:rPr>
                        <a:t>级别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</a:rPr>
                        <a:t>占人口百分比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</a:rPr>
                        <a:t>占收入百分比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</a:rPr>
                        <a:t>占人口百分比累积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占收入百分比累积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6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100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100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80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94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17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60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82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40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65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5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41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41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634" y="4096203"/>
            <a:ext cx="3593763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6256443"/>
            <a:ext cx="5275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70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5275263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2"/>
          <a:stretch/>
        </p:blipFill>
        <p:spPr bwMode="auto">
          <a:xfrm>
            <a:off x="2480441" y="1484783"/>
            <a:ext cx="4774534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32192"/>
              </p:ext>
            </p:extLst>
          </p:nvPr>
        </p:nvGraphicFramePr>
        <p:xfrm>
          <a:off x="827584" y="1988840"/>
          <a:ext cx="7488828" cy="32403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48707"/>
                <a:gridCol w="748707"/>
                <a:gridCol w="748707"/>
                <a:gridCol w="748707"/>
                <a:gridCol w="748707"/>
                <a:gridCol w="748707"/>
                <a:gridCol w="748707"/>
                <a:gridCol w="748707"/>
                <a:gridCol w="749586"/>
                <a:gridCol w="749586"/>
              </a:tblGrid>
              <a:tr h="27003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234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159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187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155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172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183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182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177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163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158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143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198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141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167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194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225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177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189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196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203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187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160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214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168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173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178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184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209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176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188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161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152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149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211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196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234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185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189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196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206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150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161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178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168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174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153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186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190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160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171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228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162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223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171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165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179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186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175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197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208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153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163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218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180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175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144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178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191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197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192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166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196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179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171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233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179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187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173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174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210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154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164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215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233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175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188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237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194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198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168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174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226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180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172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190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172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187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189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200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211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156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165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175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210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207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181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205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195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201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172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203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165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196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172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176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182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188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195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202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213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57709"/>
            <a:ext cx="5275263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710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96751"/>
              </p:ext>
            </p:extLst>
          </p:nvPr>
        </p:nvGraphicFramePr>
        <p:xfrm>
          <a:off x="1043608" y="1124744"/>
          <a:ext cx="748707" cy="32403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48707"/>
              </a:tblGrid>
              <a:tr h="27003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234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143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187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161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150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228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153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166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154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174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156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203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169778"/>
              </p:ext>
            </p:extLst>
          </p:nvPr>
        </p:nvGraphicFramePr>
        <p:xfrm>
          <a:off x="2771800" y="1196752"/>
          <a:ext cx="3744416" cy="32131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04056"/>
                <a:gridCol w="2304256"/>
                <a:gridCol w="936104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</a:rPr>
                        <a:t>树茎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</a:rPr>
                        <a:t>树叶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数据个数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410"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15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17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19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Times New Roman"/>
                          <a:ea typeface="宋体"/>
                        </a:rPr>
                        <a:t>0 3 4 6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Times New Roman"/>
                          <a:ea typeface="宋体"/>
                        </a:rPr>
                        <a:t>1 6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Times New Roman"/>
                          <a:ea typeface="宋体"/>
                        </a:rPr>
                        <a:t>7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endParaRPr lang="en-US" altLang="zh-CN" sz="1400" kern="100" dirty="0" smtClean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1400" b="1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Times New Roman"/>
                          <a:ea typeface="宋体"/>
                        </a:rPr>
                        <a:t>8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smtClean="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 smtClean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 smtClean="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 smtClean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 smtClean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 smtClean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 smtClean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 smtClean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 smtClean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 smtClean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 smtClean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07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669991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78598"/>
              </p:ext>
            </p:extLst>
          </p:nvPr>
        </p:nvGraphicFramePr>
        <p:xfrm>
          <a:off x="323528" y="1229149"/>
          <a:ext cx="3744416" cy="32131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04056"/>
                <a:gridCol w="2304256"/>
                <a:gridCol w="936104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</a:rPr>
                        <a:t>树茎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</a:rPr>
                        <a:t>树叶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数据个数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410"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15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17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19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1349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023345689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0011233455567888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011123344455556677888999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00122345667777888999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00124455666667788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0123356789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00113458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3568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33447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9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16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27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17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8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5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67544" y="4601109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b="1" kern="100" dirty="0" smtClean="0">
                <a:effectLst/>
                <a:latin typeface="Times New Roman"/>
                <a:ea typeface="宋体"/>
                <a:cs typeface="Times New Roman"/>
              </a:rPr>
              <a:t>某电脑公司销售数据的茎叶图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226851" y="5157192"/>
            <a:ext cx="331236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 smtClean="0">
                <a:effectLst/>
                <a:latin typeface="Times New Roman"/>
                <a:ea typeface="宋体"/>
              </a:rPr>
              <a:t>茎叶图：是反映原始数据分布的图形，由“茎”与“叶”两部分构成，每一部分均由数字组成。</a:t>
            </a:r>
            <a:endParaRPr lang="zh-CN" altLang="zh-CN" sz="1200" kern="100" dirty="0">
              <a:effectLst/>
              <a:latin typeface="Times New Roman"/>
              <a:ea typeface="宋体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060789"/>
              </p:ext>
            </p:extLst>
          </p:nvPr>
        </p:nvGraphicFramePr>
        <p:xfrm>
          <a:off x="4686125" y="1340768"/>
          <a:ext cx="4104456" cy="306090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803400"/>
                <a:gridCol w="1152458"/>
                <a:gridCol w="1148598"/>
              </a:tblGrid>
              <a:tr h="26690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</a:rPr>
                        <a:t>按销售量分组（台）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频数（天）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频率（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%</a:t>
                      </a: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140~150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3.33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150~160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9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7.50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160~170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16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13.33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170~180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22.50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180~190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16.67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190~200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14.17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200~210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8.33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210~220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6.67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220~230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3.33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230~240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4.17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833120" algn="ctr"/>
                          <a:tab pos="1323975" algn="l"/>
                          <a:tab pos="1666240" algn="r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	</a:t>
                      </a: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合计</a:t>
                      </a: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		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120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100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716016" y="4753059"/>
            <a:ext cx="40832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1323975" algn="l"/>
              </a:tabLst>
            </a:pPr>
            <a:r>
              <a:rPr lang="zh-CN" altLang="zh-CN" b="1" kern="100" dirty="0" smtClean="0">
                <a:effectLst/>
                <a:latin typeface="Times New Roman"/>
                <a:ea typeface="宋体"/>
              </a:rPr>
              <a:t>数据分组：将原始数据按照某种标准划分成不同的组别。</a:t>
            </a:r>
            <a:endParaRPr lang="zh-CN" altLang="zh-CN" sz="1200" kern="100" dirty="0" smtClean="0">
              <a:effectLst/>
              <a:latin typeface="Times New Roman"/>
              <a:ea typeface="宋体"/>
            </a:endParaRPr>
          </a:p>
          <a:p>
            <a:pPr algn="just">
              <a:spcAft>
                <a:spcPts val="0"/>
              </a:spcAft>
              <a:tabLst>
                <a:tab pos="1323975" algn="l"/>
              </a:tabLst>
            </a:pPr>
            <a:r>
              <a:rPr lang="zh-CN" altLang="zh-CN" b="1" kern="100" dirty="0" smtClean="0">
                <a:effectLst/>
                <a:latin typeface="Times New Roman"/>
                <a:ea typeface="宋体"/>
              </a:rPr>
              <a:t>目的：观察数据的分布特征</a:t>
            </a:r>
            <a:endParaRPr lang="zh-CN" altLang="zh-CN" sz="1200" kern="100" dirty="0">
              <a:effectLst/>
              <a:latin typeface="Times New Roman"/>
              <a:ea typeface="宋体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4" r="18051" b="19961"/>
          <a:stretch/>
        </p:blipFill>
        <p:spPr bwMode="auto">
          <a:xfrm>
            <a:off x="5353771" y="908721"/>
            <a:ext cx="2807746" cy="317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4216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765704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613545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89808"/>
              </p:ext>
            </p:extLst>
          </p:nvPr>
        </p:nvGraphicFramePr>
        <p:xfrm>
          <a:off x="5580112" y="5479256"/>
          <a:ext cx="2955858" cy="5080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803400"/>
                <a:gridCol w="1152458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150~160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9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160~170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16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699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92966"/>
            <a:ext cx="8556659" cy="643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669991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78" y="1443965"/>
            <a:ext cx="575045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664583"/>
              </p:ext>
            </p:extLst>
          </p:nvPr>
        </p:nvGraphicFramePr>
        <p:xfrm>
          <a:off x="4676264" y="2996952"/>
          <a:ext cx="4037542" cy="367240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018416"/>
                <a:gridCol w="2019126"/>
              </a:tblGrid>
              <a:tr h="30603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zh-CN" sz="1600" b="1" kern="100" dirty="0">
                          <a:effectLst/>
                          <a:latin typeface="Times New Roman"/>
                          <a:ea typeface="宋体"/>
                        </a:rPr>
                        <a:t>按销售量分组（台）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zh-CN" sz="1600" b="1" kern="100" dirty="0">
                          <a:effectLst/>
                          <a:latin typeface="Times New Roman"/>
                          <a:ea typeface="宋体"/>
                        </a:rPr>
                        <a:t>频数（天）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600" b="1" kern="100">
                          <a:effectLst/>
                          <a:latin typeface="Times New Roman"/>
                          <a:ea typeface="宋体"/>
                        </a:rPr>
                        <a:t>140~149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600" b="1" kern="100" dirty="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600" b="1" kern="100">
                          <a:effectLst/>
                          <a:latin typeface="Times New Roman"/>
                          <a:ea typeface="宋体"/>
                        </a:rPr>
                        <a:t>150~159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600" b="1" kern="100" dirty="0">
                          <a:effectLst/>
                          <a:latin typeface="Times New Roman"/>
                          <a:ea typeface="宋体"/>
                        </a:rPr>
                        <a:t>9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600" b="1" kern="100">
                          <a:effectLst/>
                          <a:latin typeface="Times New Roman"/>
                          <a:ea typeface="宋体"/>
                        </a:rPr>
                        <a:t>160~169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600" b="1" kern="100" dirty="0">
                          <a:effectLst/>
                          <a:latin typeface="Times New Roman"/>
                          <a:ea typeface="宋体"/>
                        </a:rPr>
                        <a:t>16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600" b="1" kern="100">
                          <a:effectLst/>
                          <a:latin typeface="Times New Roman"/>
                          <a:ea typeface="宋体"/>
                        </a:rPr>
                        <a:t>170~179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600" b="1" kern="100" dirty="0">
                          <a:effectLst/>
                          <a:latin typeface="Times New Roman"/>
                          <a:ea typeface="宋体"/>
                        </a:rPr>
                        <a:t>27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600" b="1" kern="100">
                          <a:effectLst/>
                          <a:latin typeface="Times New Roman"/>
                          <a:ea typeface="宋体"/>
                        </a:rPr>
                        <a:t>180~189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600" b="1" kern="100" dirty="0"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600" b="1" kern="100">
                          <a:effectLst/>
                          <a:latin typeface="Times New Roman"/>
                          <a:ea typeface="宋体"/>
                        </a:rPr>
                        <a:t>190~199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600" b="1" kern="100" dirty="0">
                          <a:effectLst/>
                          <a:latin typeface="Times New Roman"/>
                          <a:ea typeface="宋体"/>
                        </a:rPr>
                        <a:t>17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600" b="1" kern="100">
                          <a:effectLst/>
                          <a:latin typeface="Times New Roman"/>
                          <a:ea typeface="宋体"/>
                        </a:rPr>
                        <a:t>200~209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600" b="1" kern="100" dirty="0">
                          <a:effectLst/>
                          <a:latin typeface="Times New Roman"/>
                          <a:ea typeface="宋体"/>
                        </a:rPr>
                        <a:t>10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600" b="1" kern="100">
                          <a:effectLst/>
                          <a:latin typeface="Times New Roman"/>
                          <a:ea typeface="宋体"/>
                        </a:rPr>
                        <a:t>210~219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600" b="1" kern="100" dirty="0">
                          <a:effectLst/>
                          <a:latin typeface="Times New Roman"/>
                          <a:ea typeface="宋体"/>
                        </a:rPr>
                        <a:t>8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600" b="1" kern="100">
                          <a:effectLst/>
                          <a:latin typeface="Times New Roman"/>
                          <a:ea typeface="宋体"/>
                        </a:rPr>
                        <a:t>220~229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600" b="1" kern="100" dirty="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600" b="1" kern="100">
                          <a:effectLst/>
                          <a:latin typeface="Times New Roman"/>
                          <a:ea typeface="宋体"/>
                        </a:rPr>
                        <a:t>230~239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600" b="1" kern="100" dirty="0">
                          <a:effectLst/>
                          <a:latin typeface="Times New Roman"/>
                          <a:ea typeface="宋体"/>
                        </a:rPr>
                        <a:t>5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zh-CN" sz="1600" b="1" kern="100" dirty="0">
                          <a:effectLst/>
                          <a:latin typeface="Times New Roman"/>
                          <a:ea typeface="宋体"/>
                        </a:rPr>
                        <a:t>合计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600" b="1" kern="100" dirty="0">
                          <a:effectLst/>
                          <a:latin typeface="Times New Roman"/>
                          <a:ea typeface="宋体"/>
                        </a:rPr>
                        <a:t>120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793880" y="2564904"/>
            <a:ext cx="13372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kern="100" dirty="0" smtClean="0">
                <a:effectLst/>
                <a:latin typeface="Times New Roman"/>
                <a:ea typeface="宋体"/>
              </a:rPr>
              <a:t>3-8 </a:t>
            </a:r>
            <a:r>
              <a:rPr lang="zh-CN" altLang="zh-CN" sz="1600" b="1" kern="100" dirty="0" smtClean="0">
                <a:effectLst/>
                <a:latin typeface="Times New Roman"/>
                <a:ea typeface="宋体"/>
                <a:cs typeface="Times New Roman"/>
              </a:rPr>
              <a:t>断点情况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16019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5" y="188640"/>
            <a:ext cx="669991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934737"/>
              </p:ext>
            </p:extLst>
          </p:nvPr>
        </p:nvGraphicFramePr>
        <p:xfrm>
          <a:off x="539552" y="1494076"/>
          <a:ext cx="3607435" cy="45720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803400"/>
                <a:gridCol w="180403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zh-CN" sz="1800" b="1" kern="100" dirty="0">
                          <a:effectLst/>
                          <a:latin typeface="Times New Roman"/>
                          <a:ea typeface="宋体"/>
                        </a:rPr>
                        <a:t>按销售量分组（台）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zh-CN" sz="1800" b="1" kern="100" dirty="0">
                          <a:effectLst/>
                          <a:latin typeface="Times New Roman"/>
                          <a:ea typeface="宋体"/>
                        </a:rPr>
                        <a:t>频数（天）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110~120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120~130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130~140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140~150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150~160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9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160~170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16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170~180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27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180~190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190~200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17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200~210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10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210~220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8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220~230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230~240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5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240~250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250~260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260~270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270~280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zh-CN" sz="1800" b="1" kern="100">
                          <a:effectLst/>
                          <a:latin typeface="Times New Roman"/>
                          <a:ea typeface="宋体"/>
                        </a:rPr>
                        <a:t>合计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122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453146" y="1256591"/>
            <a:ext cx="8819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b="1" kern="100" dirty="0" smtClean="0">
                <a:effectLst/>
                <a:latin typeface="Times New Roman"/>
                <a:ea typeface="宋体"/>
                <a:cs typeface="Times New Roman"/>
              </a:rPr>
              <a:t>开口组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283064"/>
              </p:ext>
            </p:extLst>
          </p:nvPr>
        </p:nvGraphicFramePr>
        <p:xfrm>
          <a:off x="4779883" y="1772816"/>
          <a:ext cx="3826609" cy="381642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133902"/>
                <a:gridCol w="1692707"/>
              </a:tblGrid>
              <a:tr h="31803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zh-CN" sz="1800" b="1" kern="100" dirty="0">
                          <a:effectLst/>
                          <a:latin typeface="Times New Roman"/>
                          <a:ea typeface="宋体"/>
                        </a:rPr>
                        <a:t>按销售量分组（台）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zh-CN" sz="1800" b="1" kern="100">
                          <a:effectLst/>
                          <a:latin typeface="Times New Roman"/>
                          <a:ea typeface="宋体"/>
                        </a:rPr>
                        <a:t>频数（天）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03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150</a:t>
                      </a:r>
                      <a:r>
                        <a:rPr lang="zh-CN" sz="1800" b="1" kern="100">
                          <a:effectLst/>
                          <a:latin typeface="Times New Roman"/>
                          <a:ea typeface="宋体"/>
                        </a:rPr>
                        <a:t>以下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5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803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150~160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9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803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160~170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16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803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170~180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27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803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180~190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803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190~200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17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803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200~210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10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803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210~220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8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803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220~230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803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230</a:t>
                      </a:r>
                      <a:r>
                        <a:rPr lang="zh-CN" sz="1800" b="1" kern="100">
                          <a:effectLst/>
                          <a:latin typeface="Times New Roman"/>
                          <a:ea typeface="宋体"/>
                        </a:rPr>
                        <a:t>以上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6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803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zh-CN" sz="1800" b="1" kern="100">
                          <a:effectLst/>
                          <a:latin typeface="Times New Roman"/>
                          <a:ea typeface="宋体"/>
                        </a:rPr>
                        <a:t>合计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122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6" t="16328" r="76560" b="17607"/>
          <a:stretch/>
        </p:blipFill>
        <p:spPr bwMode="auto">
          <a:xfrm>
            <a:off x="2102069" y="935421"/>
            <a:ext cx="809298" cy="3993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98371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765704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324" y="908720"/>
            <a:ext cx="5275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432724"/>
              </p:ext>
            </p:extLst>
          </p:nvPr>
        </p:nvGraphicFramePr>
        <p:xfrm>
          <a:off x="1043608" y="1333938"/>
          <a:ext cx="7080981" cy="1230968"/>
        </p:xfrm>
        <a:graphic>
          <a:graphicData uri="http://schemas.openxmlformats.org/drawingml/2006/table">
            <a:tbl>
              <a:tblPr/>
              <a:tblGrid>
                <a:gridCol w="1963698"/>
                <a:gridCol w="1023123"/>
                <a:gridCol w="1023123"/>
                <a:gridCol w="1023957"/>
                <a:gridCol w="1023123"/>
                <a:gridCol w="1023957"/>
              </a:tblGrid>
              <a:tr h="307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各年龄组人口</a:t>
                      </a:r>
                      <a:r>
                        <a:rPr lang="en-US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  (%)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Arial"/>
                          <a:ea typeface="宋体"/>
                        </a:rPr>
                        <a:t>1953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Arial"/>
                          <a:ea typeface="宋体"/>
                        </a:rPr>
                        <a:t>1964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Arial"/>
                          <a:ea typeface="宋体"/>
                        </a:rPr>
                        <a:t>1982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Arial"/>
                          <a:ea typeface="宋体"/>
                        </a:rPr>
                        <a:t>1990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Arial"/>
                          <a:ea typeface="宋体"/>
                        </a:rPr>
                        <a:t>2000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7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0-14</a:t>
                      </a: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  <a:cs typeface="宋体"/>
                        </a:rPr>
                        <a:t>岁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Arial"/>
                          <a:ea typeface="宋体"/>
                        </a:rPr>
                        <a:t>36.28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Arial"/>
                          <a:ea typeface="宋体"/>
                        </a:rPr>
                        <a:t>40.69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Arial"/>
                          <a:ea typeface="宋体"/>
                        </a:rPr>
                        <a:t>33.59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Arial"/>
                          <a:ea typeface="宋体"/>
                        </a:rPr>
                        <a:t>27.69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Arial"/>
                          <a:ea typeface="宋体"/>
                        </a:rPr>
                        <a:t>22.89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7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15-64</a:t>
                      </a: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  <a:cs typeface="宋体"/>
                        </a:rPr>
                        <a:t>岁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Arial"/>
                          <a:ea typeface="宋体"/>
                        </a:rPr>
                        <a:t>59.31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Arial"/>
                          <a:ea typeface="宋体"/>
                        </a:rPr>
                        <a:t>55.75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Arial"/>
                          <a:ea typeface="宋体"/>
                        </a:rPr>
                        <a:t>61.50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Arial"/>
                          <a:ea typeface="宋体"/>
                        </a:rPr>
                        <a:t>66.74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Arial"/>
                          <a:ea typeface="宋体"/>
                        </a:rPr>
                        <a:t>70.15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7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65</a:t>
                      </a: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  <a:cs typeface="宋体"/>
                        </a:rPr>
                        <a:t>岁及以上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Arial"/>
                          <a:ea typeface="宋体"/>
                        </a:rPr>
                        <a:t>4.41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Arial"/>
                          <a:ea typeface="宋体"/>
                        </a:rPr>
                        <a:t>3.56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Arial"/>
                          <a:ea typeface="宋体"/>
                        </a:rPr>
                        <a:t>4.91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Arial"/>
                          <a:ea typeface="宋体"/>
                        </a:rPr>
                        <a:t>5.57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Arial"/>
                          <a:ea typeface="宋体"/>
                        </a:rPr>
                        <a:t>6.96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6912"/>
            <a:ext cx="5275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22" y="3232150"/>
            <a:ext cx="8359313" cy="628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77072"/>
            <a:ext cx="6320602" cy="1662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59489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6269413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49062"/>
            <a:ext cx="7423290" cy="55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2" y="1589462"/>
            <a:ext cx="5764515" cy="16614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2" name="矩形 1"/>
          <p:cNvSpPr/>
          <p:nvPr/>
        </p:nvSpPr>
        <p:spPr>
          <a:xfrm>
            <a:off x="2801022" y="3356992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b="1" kern="100" dirty="0" smtClean="0">
                <a:effectLst/>
                <a:latin typeface="Times New Roman"/>
                <a:ea typeface="宋体"/>
              </a:rPr>
              <a:t>图</a:t>
            </a:r>
            <a:r>
              <a:rPr lang="en-US" altLang="zh-CN" b="1" kern="100" dirty="0" smtClean="0">
                <a:effectLst/>
                <a:latin typeface="Times New Roman"/>
                <a:ea typeface="宋体"/>
              </a:rPr>
              <a:t>3-8</a:t>
            </a:r>
            <a:r>
              <a:rPr lang="zh-CN" altLang="zh-CN" b="1" kern="100" dirty="0" smtClean="0">
                <a:effectLst/>
                <a:latin typeface="Times New Roman"/>
                <a:ea typeface="宋体"/>
              </a:rPr>
              <a:t>箱线图</a:t>
            </a:r>
            <a:endParaRPr lang="zh-CN" altLang="zh-CN" sz="1200" kern="100" dirty="0">
              <a:effectLst/>
              <a:latin typeface="Times New Roman"/>
              <a:ea typeface="宋体"/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29" y="4241131"/>
            <a:ext cx="766580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166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5"/>
            <a:ext cx="5400600" cy="40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923928" y="801563"/>
            <a:ext cx="4572000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indent="174625" algn="just">
              <a:spcAft>
                <a:spcPts val="0"/>
              </a:spcAft>
            </a:pPr>
            <a:r>
              <a:rPr lang="zh-CN" altLang="zh-CN" sz="1600" b="1" kern="100" dirty="0" smtClean="0">
                <a:effectLst/>
                <a:latin typeface="Times New Roman"/>
                <a:ea typeface="宋体"/>
              </a:rPr>
              <a:t>第</a:t>
            </a:r>
            <a:r>
              <a:rPr lang="en-US" altLang="zh-CN" sz="1600" b="1" kern="100" dirty="0" smtClean="0">
                <a:effectLst/>
                <a:latin typeface="Times New Roman"/>
                <a:ea typeface="宋体"/>
              </a:rPr>
              <a:t>2</a:t>
            </a:r>
            <a:r>
              <a:rPr lang="zh-CN" altLang="zh-CN" sz="1600" b="1" kern="100" dirty="0" smtClean="0">
                <a:effectLst/>
                <a:latin typeface="Times New Roman"/>
                <a:ea typeface="宋体"/>
              </a:rPr>
              <a:t>步，确定分位数具体的数值</a:t>
            </a:r>
            <a:r>
              <a:rPr lang="en-US" altLang="zh-CN" sz="1600" b="1" kern="100" dirty="0" smtClean="0">
                <a:effectLst/>
                <a:latin typeface="Times New Roman"/>
                <a:ea typeface="宋体"/>
              </a:rPr>
              <a:t> </a:t>
            </a:r>
            <a:endParaRPr lang="zh-CN" altLang="zh-CN" sz="1600" kern="100" dirty="0" smtClean="0">
              <a:effectLst/>
              <a:latin typeface="Times New Roman"/>
              <a:ea typeface="宋体"/>
            </a:endParaRPr>
          </a:p>
          <a:p>
            <a:pPr indent="526415" algn="just">
              <a:spcAft>
                <a:spcPts val="0"/>
              </a:spcAft>
            </a:pPr>
            <a:r>
              <a:rPr lang="zh-CN" altLang="zh-CN" sz="1600" b="1" kern="100" dirty="0" smtClean="0">
                <a:effectLst/>
                <a:latin typeface="Times New Roman"/>
                <a:ea typeface="宋体"/>
              </a:rPr>
              <a:t>如果位置是整数，四分位数就是该位置对应的值；</a:t>
            </a:r>
            <a:endParaRPr lang="zh-CN" altLang="zh-CN" sz="1600" kern="100" dirty="0" smtClean="0">
              <a:effectLst/>
              <a:latin typeface="Times New Roman"/>
              <a:ea typeface="宋体"/>
            </a:endParaRPr>
          </a:p>
          <a:p>
            <a:pPr indent="526415" algn="just">
              <a:spcAft>
                <a:spcPts val="0"/>
              </a:spcAft>
            </a:pPr>
            <a:r>
              <a:rPr lang="zh-CN" altLang="zh-CN" sz="1600" b="1" kern="100" dirty="0" smtClean="0">
                <a:effectLst/>
                <a:latin typeface="Times New Roman"/>
                <a:ea typeface="宋体"/>
              </a:rPr>
              <a:t>如果是在</a:t>
            </a:r>
            <a:r>
              <a:rPr lang="en-US" altLang="zh-CN" sz="1600" b="1" kern="100" dirty="0" smtClean="0">
                <a:effectLst/>
                <a:latin typeface="Times New Roman"/>
                <a:ea typeface="宋体"/>
              </a:rPr>
              <a:t>0.5</a:t>
            </a:r>
            <a:r>
              <a:rPr lang="zh-CN" altLang="zh-CN" sz="1600" b="1" kern="100" dirty="0" smtClean="0">
                <a:effectLst/>
                <a:latin typeface="Times New Roman"/>
                <a:ea typeface="宋体"/>
              </a:rPr>
              <a:t>的位置上，则取该位置两侧值的平均数；</a:t>
            </a:r>
            <a:endParaRPr lang="zh-CN" altLang="zh-CN" sz="1600" kern="100" dirty="0" smtClean="0">
              <a:effectLst/>
              <a:latin typeface="Times New Roman"/>
              <a:ea typeface="宋体"/>
            </a:endParaRPr>
          </a:p>
          <a:p>
            <a:r>
              <a:rPr lang="zh-CN" altLang="zh-CN" sz="1600" b="1" kern="100" dirty="0" smtClean="0">
                <a:effectLst/>
                <a:latin typeface="Times New Roman"/>
                <a:ea typeface="宋体"/>
                <a:cs typeface="Times New Roman"/>
              </a:rPr>
              <a:t>如果是在</a:t>
            </a:r>
            <a:r>
              <a:rPr lang="en-US" altLang="zh-CN" sz="1600" b="1" kern="100" dirty="0" smtClean="0">
                <a:effectLst/>
                <a:latin typeface="Times New Roman"/>
                <a:ea typeface="宋体"/>
              </a:rPr>
              <a:t>0.25</a:t>
            </a:r>
            <a:r>
              <a:rPr lang="zh-CN" altLang="zh-CN" sz="1600" b="1" kern="100" dirty="0" smtClean="0">
                <a:effectLst/>
                <a:latin typeface="Times New Roman"/>
                <a:ea typeface="宋体"/>
                <a:cs typeface="Times New Roman"/>
              </a:rPr>
              <a:t>或</a:t>
            </a:r>
            <a:r>
              <a:rPr lang="en-US" altLang="zh-CN" sz="1600" b="1" kern="100" dirty="0" smtClean="0">
                <a:effectLst/>
                <a:latin typeface="Times New Roman"/>
                <a:ea typeface="宋体"/>
              </a:rPr>
              <a:t>0.75</a:t>
            </a:r>
            <a:r>
              <a:rPr lang="zh-CN" altLang="zh-CN" sz="1600" b="1" kern="100" dirty="0" smtClean="0">
                <a:effectLst/>
                <a:latin typeface="Times New Roman"/>
                <a:ea typeface="宋体"/>
                <a:cs typeface="Times New Roman"/>
              </a:rPr>
              <a:t>的位置上，则四分位数等于该位置下侧值加上按比例分摊位置两侧数值的差值。</a:t>
            </a:r>
            <a:endParaRPr lang="zh-CN" altLang="en-US" sz="1600" dirty="0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36"/>
          <a:stretch/>
        </p:blipFill>
        <p:spPr bwMode="auto">
          <a:xfrm>
            <a:off x="467544" y="794455"/>
            <a:ext cx="2741240" cy="257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0" r="39876" b="260"/>
          <a:stretch/>
        </p:blipFill>
        <p:spPr bwMode="auto">
          <a:xfrm>
            <a:off x="409571" y="3501008"/>
            <a:ext cx="4202178" cy="491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988351"/>
            <a:ext cx="5040560" cy="1987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0" t="12048" r="3367" b="19815"/>
          <a:stretch/>
        </p:blipFill>
        <p:spPr bwMode="auto">
          <a:xfrm>
            <a:off x="4802589" y="5877271"/>
            <a:ext cx="4176464" cy="870279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117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498"/>
            <a:ext cx="7836766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29340"/>
              </p:ext>
            </p:extLst>
          </p:nvPr>
        </p:nvGraphicFramePr>
        <p:xfrm>
          <a:off x="755576" y="980728"/>
          <a:ext cx="5688632" cy="155142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24136"/>
                <a:gridCol w="2024035"/>
                <a:gridCol w="2440461"/>
              </a:tblGrid>
              <a:tr h="28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/>
                          <a:ea typeface="宋体"/>
                        </a:rPr>
                        <a:t>分类数据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/>
                          <a:ea typeface="宋体"/>
                        </a:rPr>
                        <a:t>频数分布表、条形图饼图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Times New Roman"/>
                          <a:ea typeface="宋体"/>
                        </a:rPr>
                        <a:t>顺序数据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/>
                          <a:ea typeface="宋体"/>
                        </a:rPr>
                        <a:t>累积频数分布表、累积频数分布图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1828"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Times New Roman"/>
                          <a:ea typeface="宋体"/>
                        </a:rPr>
                        <a:t>数值型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Times New Roman"/>
                          <a:ea typeface="宋体"/>
                        </a:rPr>
                        <a:t>数据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Times New Roman"/>
                          <a:ea typeface="宋体"/>
                        </a:rPr>
                        <a:t>未分组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/>
                          <a:ea typeface="宋体"/>
                        </a:rPr>
                        <a:t>茎叶图、箱线图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Times New Roman"/>
                          <a:ea typeface="宋体"/>
                        </a:rPr>
                        <a:t>分组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/>
                          <a:ea typeface="宋体"/>
                        </a:rPr>
                        <a:t>直方图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Times New Roman"/>
                          <a:ea typeface="宋体"/>
                        </a:rPr>
                        <a:t>时间序列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/>
                          <a:ea typeface="宋体"/>
                        </a:rPr>
                        <a:t>线图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2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Times New Roman"/>
                          <a:ea typeface="宋体"/>
                        </a:rPr>
                        <a:t>多变量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/>
                          <a:ea typeface="宋体"/>
                        </a:rPr>
                        <a:t>散点图、气泡图、雷达图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3068960"/>
            <a:ext cx="6549123" cy="2952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479285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888211"/>
              </p:ext>
            </p:extLst>
          </p:nvPr>
        </p:nvGraphicFramePr>
        <p:xfrm>
          <a:off x="467544" y="836712"/>
          <a:ext cx="3744416" cy="32131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04056"/>
                <a:gridCol w="2304256"/>
                <a:gridCol w="936104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</a:rPr>
                        <a:t>树茎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/>
                          <a:ea typeface="宋体"/>
                        </a:rPr>
                        <a:t>树叶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Times New Roman"/>
                          <a:ea typeface="宋体"/>
                        </a:rPr>
                        <a:t>数据个数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40410"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15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17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19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23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1349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023345689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0011233455567888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011123344455556677888999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00122345667777888999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00124455666667788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0123356789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00113458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3568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33447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9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16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27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17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10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8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5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97412"/>
            <a:ext cx="5275263" cy="4455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44" b="20766"/>
          <a:stretch/>
        </p:blipFill>
        <p:spPr bwMode="auto">
          <a:xfrm>
            <a:off x="251520" y="4437113"/>
            <a:ext cx="4933666" cy="172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75656" y="6164133"/>
            <a:ext cx="237626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电脑销售数据箱线图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0843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669991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76984"/>
            <a:ext cx="7121748" cy="53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01" b="11478"/>
          <a:stretch/>
        </p:blipFill>
        <p:spPr bwMode="auto">
          <a:xfrm>
            <a:off x="1913738" y="1628801"/>
            <a:ext cx="5475034" cy="4235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07904" y="59492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电脑销售数据直方图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490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8614174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90" y="1556792"/>
            <a:ext cx="7672390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35435"/>
            <a:ext cx="7607804" cy="11777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26680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5064"/>
            <a:ext cx="765704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53" y="1603648"/>
            <a:ext cx="4137323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72512" y="386104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单位：万人</a:t>
            </a:r>
            <a:endParaRPr lang="zh-CN" altLang="en-US" sz="1200" b="1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65" b="9538"/>
          <a:stretch/>
        </p:blipFill>
        <p:spPr bwMode="auto">
          <a:xfrm>
            <a:off x="4644008" y="1603648"/>
            <a:ext cx="4295597" cy="3248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20072" y="505520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中国</a:t>
            </a:r>
            <a:r>
              <a:rPr lang="en-US" altLang="zh-CN" sz="1400" dirty="0" smtClean="0"/>
              <a:t>2005-2014</a:t>
            </a:r>
            <a:r>
              <a:rPr lang="zh-CN" altLang="en-US" sz="1400" dirty="0" smtClean="0"/>
              <a:t>年私人汽车拥有量线图（单位：万辆）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4941057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中国</a:t>
            </a:r>
            <a:r>
              <a:rPr lang="en-US" altLang="zh-CN" sz="1400" dirty="0" smtClean="0"/>
              <a:t>2005-2014</a:t>
            </a:r>
            <a:r>
              <a:rPr lang="zh-CN" altLang="en-US" sz="1400" dirty="0" smtClean="0"/>
              <a:t>年中等职业教育在校学生数线图（单位：万人）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13902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22"/>
          <a:stretch/>
        </p:blipFill>
        <p:spPr bwMode="auto">
          <a:xfrm>
            <a:off x="4139952" y="5545242"/>
            <a:ext cx="4772820" cy="351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0" b="9733"/>
          <a:stretch/>
        </p:blipFill>
        <p:spPr bwMode="auto">
          <a:xfrm>
            <a:off x="1009015" y="260648"/>
            <a:ext cx="7495245" cy="4574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99" y="681261"/>
            <a:ext cx="126206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55776" y="49411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中国</a:t>
            </a:r>
            <a:r>
              <a:rPr lang="en-US" altLang="zh-CN" dirty="0" smtClean="0"/>
              <a:t>2011-2014</a:t>
            </a:r>
            <a:r>
              <a:rPr lang="zh-CN" altLang="en-US" dirty="0" smtClean="0"/>
              <a:t>年快递量线图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132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2069"/>
            <a:ext cx="9211264" cy="69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65062"/>
            <a:ext cx="5275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01192"/>
              </p:ext>
            </p:extLst>
          </p:nvPr>
        </p:nvGraphicFramePr>
        <p:xfrm>
          <a:off x="1895792" y="2008972"/>
          <a:ext cx="5844559" cy="4372355"/>
        </p:xfrm>
        <a:graphic>
          <a:graphicData uri="http://schemas.openxmlformats.org/drawingml/2006/table">
            <a:tbl>
              <a:tblPr/>
              <a:tblGrid>
                <a:gridCol w="759259"/>
                <a:gridCol w="1872145"/>
                <a:gridCol w="1372906"/>
                <a:gridCol w="1840249"/>
              </a:tblGrid>
              <a:tr h="46024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时间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能源消费总量万吨标准煤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宋体"/>
                          <a:ea typeface="宋体"/>
                          <a:cs typeface="宋体"/>
                        </a:rPr>
                        <a:t>GDP</a:t>
                      </a:r>
                      <a:r>
                        <a:rPr lang="zh-CN" sz="1400" b="1" kern="0" dirty="0">
                          <a:effectLst/>
                          <a:latin typeface="Times New Roman"/>
                          <a:ea typeface="宋体"/>
                          <a:cs typeface="宋体"/>
                        </a:rPr>
                        <a:t>（亿元）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Times New Roman"/>
                          <a:ea typeface="宋体"/>
                          <a:cs typeface="宋体"/>
                        </a:rPr>
                        <a:t>工业废水排放量（万吨）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012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1991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5656.4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822.3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80343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012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1992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5531.2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959.7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77421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012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1993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5078.3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1198.4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74093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012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1994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5745.1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1604.9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/>
                          <a:ea typeface="宋体"/>
                        </a:rPr>
                        <a:t>71252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012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1995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6261.3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1991.4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69389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012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1996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6270.5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2370.5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68691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012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1997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6635.5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2667.5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65038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012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1998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6702.1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2774.4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60750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012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1999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6390.0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2866.3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53736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012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2000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5663.1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3151.4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52644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012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2001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5830.8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3390.1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49444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012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2002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6204.2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3637.2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47983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012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2003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6309.8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4057.4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/>
                        </a:rPr>
                        <a:t>50286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012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2004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7515.0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4750.6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45190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012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2005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7619.6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5511.5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45158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012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2006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7657.3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6201.4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44801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012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宋体"/>
                          <a:ea typeface="宋体"/>
                          <a:cs typeface="宋体"/>
                        </a:rPr>
                        <a:t>2007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7957.9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Arial"/>
                          <a:ea typeface="宋体"/>
                        </a:rPr>
                        <a:t>7065.0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/>
                          <a:ea typeface="宋体"/>
                        </a:rPr>
                        <a:t>38388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907704" y="1508507"/>
            <a:ext cx="5904656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63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黑龙江省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1991-2007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年能源消费与经济增长、工业废水排放情况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5698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4724400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192" y="3139803"/>
            <a:ext cx="4994808" cy="3002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9592" y="335699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/>
              <a:t>黑龙江省</a:t>
            </a:r>
            <a:r>
              <a:rPr lang="en-US" altLang="zh-CN" sz="1400" b="1" dirty="0" smtClean="0"/>
              <a:t>1991-2007</a:t>
            </a:r>
            <a:r>
              <a:rPr lang="zh-CN" altLang="en-US" sz="1400" b="1" dirty="0" smtClean="0"/>
              <a:t>能源消费与经济增长散点图</a:t>
            </a:r>
            <a:r>
              <a:rPr lang="en-US" altLang="zh-CN" sz="1400" b="1" dirty="0" smtClean="0"/>
              <a:t> </a:t>
            </a:r>
            <a:endParaRPr lang="zh-CN" altLang="en-US" sz="1400" b="1" dirty="0"/>
          </a:p>
        </p:txBody>
      </p:sp>
      <p:sp>
        <p:nvSpPr>
          <p:cNvPr id="3" name="矩形 2"/>
          <p:cNvSpPr/>
          <p:nvPr/>
        </p:nvSpPr>
        <p:spPr>
          <a:xfrm>
            <a:off x="4788024" y="6308253"/>
            <a:ext cx="4067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 smtClean="0"/>
              <a:t>黑龙江省</a:t>
            </a:r>
            <a:r>
              <a:rPr lang="en-US" altLang="zh-CN" sz="1400" b="1" dirty="0" smtClean="0"/>
              <a:t>1991-2007</a:t>
            </a:r>
            <a:r>
              <a:rPr lang="zh-CN" altLang="en-US" sz="1400" b="1" dirty="0" smtClean="0"/>
              <a:t>工业废水排放与经济增长散点图 </a:t>
            </a:r>
            <a:endParaRPr lang="zh-CN" altLang="en-US" sz="1400" b="1" dirty="0"/>
          </a:p>
        </p:txBody>
      </p:sp>
      <p:sp>
        <p:nvSpPr>
          <p:cNvPr id="4" name="矩形 3"/>
          <p:cNvSpPr/>
          <p:nvPr/>
        </p:nvSpPr>
        <p:spPr>
          <a:xfrm>
            <a:off x="5148064" y="980728"/>
            <a:ext cx="37845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用二维坐标展示两个变量之间关系</a:t>
            </a:r>
            <a:endParaRPr lang="en-US" altLang="zh-CN" sz="1600" b="1" dirty="0" smtClean="0"/>
          </a:p>
          <a:p>
            <a:r>
              <a:rPr lang="zh-CN" altLang="en-US" sz="1600" b="1" dirty="0" smtClean="0"/>
              <a:t>坐标横轴代表自变量 ，纵轴代表因变量 </a:t>
            </a:r>
            <a:endParaRPr lang="en-US" altLang="zh-CN" sz="1600" b="1" dirty="0" smtClean="0"/>
          </a:p>
          <a:p>
            <a:r>
              <a:rPr lang="zh-CN" altLang="en-US" sz="1600" b="1" dirty="0" smtClean="0"/>
              <a:t>每组数据 </a:t>
            </a:r>
            <a:r>
              <a:rPr lang="en-US" altLang="zh-CN" sz="1600" b="1" dirty="0" smtClean="0"/>
              <a:t>——</a:t>
            </a:r>
            <a:r>
              <a:rPr lang="zh-CN" altLang="en-US" sz="1600" b="1" dirty="0" smtClean="0"/>
              <a:t>点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n</a:t>
            </a:r>
            <a:r>
              <a:rPr lang="zh-CN" altLang="en-US" sz="1600" b="1" dirty="0" smtClean="0"/>
              <a:t>组数据</a:t>
            </a:r>
            <a:r>
              <a:rPr lang="en-US" altLang="zh-CN" sz="1600" b="1" dirty="0" smtClean="0"/>
              <a:t>——n</a:t>
            </a:r>
            <a:r>
              <a:rPr lang="zh-CN" altLang="en-US" sz="1600" b="1" dirty="0" smtClean="0"/>
              <a:t>个点   散点</a:t>
            </a:r>
          </a:p>
        </p:txBody>
      </p:sp>
    </p:spTree>
    <p:extLst>
      <p:ext uri="{BB962C8B-B14F-4D97-AF65-F5344CB8AC3E}">
        <p14:creationId xmlns:p14="http://schemas.microsoft.com/office/powerpoint/2010/main" val="3681462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765704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309563"/>
              </p:ext>
            </p:extLst>
          </p:nvPr>
        </p:nvGraphicFramePr>
        <p:xfrm>
          <a:off x="539552" y="1931661"/>
          <a:ext cx="3024336" cy="22860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93892"/>
                <a:gridCol w="906308"/>
                <a:gridCol w="1224136"/>
              </a:tblGrid>
              <a:tr h="466456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 smtClean="0">
                          <a:effectLst/>
                          <a:latin typeface="Times New Roman"/>
                          <a:ea typeface="宋体"/>
                        </a:rPr>
                        <a:t>温度</a:t>
                      </a:r>
                      <a:endParaRPr lang="en-US" altLang="zh-CN" sz="1600" b="1" kern="100" dirty="0" smtClean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 smtClean="0">
                          <a:effectLst/>
                          <a:latin typeface="Times New Roman"/>
                          <a:ea typeface="宋体"/>
                        </a:rPr>
                        <a:t>（</a:t>
                      </a:r>
                      <a:r>
                        <a:rPr lang="zh-CN" sz="1600" b="1" kern="100" baseline="30000" dirty="0">
                          <a:effectLst/>
                          <a:latin typeface="Times New Roman"/>
                          <a:ea typeface="宋体"/>
                        </a:rPr>
                        <a:t>。</a:t>
                      </a:r>
                      <a:r>
                        <a:rPr lang="en-US" sz="1600" b="1" kern="100" dirty="0">
                          <a:effectLst/>
                          <a:latin typeface="Times New Roman"/>
                          <a:ea typeface="宋体"/>
                        </a:rPr>
                        <a:t>C</a:t>
                      </a:r>
                      <a:r>
                        <a:rPr lang="zh-CN" sz="1600" b="1" kern="100" dirty="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 smtClean="0">
                          <a:effectLst/>
                          <a:latin typeface="Times New Roman"/>
                          <a:ea typeface="宋体"/>
                        </a:rPr>
                        <a:t>降雨量</a:t>
                      </a:r>
                      <a:endParaRPr lang="en-US" altLang="zh-CN" sz="1600" b="1" kern="100" dirty="0" smtClean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 smtClean="0">
                          <a:effectLst/>
                          <a:latin typeface="Times New Roman"/>
                          <a:ea typeface="宋体"/>
                        </a:rPr>
                        <a:t>（</a:t>
                      </a:r>
                      <a:r>
                        <a:rPr lang="en-US" sz="1600" b="1" kern="100" dirty="0">
                          <a:effectLst/>
                          <a:latin typeface="Times New Roman"/>
                          <a:ea typeface="宋体"/>
                        </a:rPr>
                        <a:t>mm</a:t>
                      </a:r>
                      <a:r>
                        <a:rPr lang="zh-CN" sz="1600" b="1" kern="100" dirty="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 smtClean="0">
                          <a:effectLst/>
                          <a:latin typeface="Times New Roman"/>
                          <a:ea typeface="宋体"/>
                        </a:rPr>
                        <a:t>产量</a:t>
                      </a:r>
                      <a:endParaRPr lang="en-US" altLang="zh-CN" sz="1600" b="1" kern="100" dirty="0" smtClean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 smtClean="0">
                          <a:effectLst/>
                          <a:latin typeface="Times New Roman"/>
                          <a:ea typeface="宋体"/>
                        </a:rPr>
                        <a:t>（</a:t>
                      </a:r>
                      <a:r>
                        <a:rPr lang="en-US" sz="1600" b="1" kern="100" dirty="0">
                          <a:effectLst/>
                          <a:latin typeface="Times New Roman"/>
                          <a:ea typeface="宋体"/>
                        </a:rPr>
                        <a:t>kg/hm</a:t>
                      </a:r>
                      <a:r>
                        <a:rPr lang="en-US" sz="1600" b="1" kern="100" baseline="3000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zh-CN" sz="1600" b="1" kern="100" dirty="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196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600" b="1" kern="100" dirty="0">
                          <a:effectLst/>
                          <a:latin typeface="Times New Roman"/>
                          <a:ea typeface="宋体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/>
                          <a:ea typeface="宋体"/>
                        </a:rPr>
                        <a:t>25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/>
                          <a:ea typeface="宋体"/>
                        </a:rPr>
                        <a:t>2250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196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/>
                          <a:ea typeface="宋体"/>
                        </a:rPr>
                        <a:t>8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/>
                          <a:ea typeface="宋体"/>
                        </a:rPr>
                        <a:t>40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/>
                          <a:ea typeface="宋体"/>
                        </a:rPr>
                        <a:t>3450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196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/>
                          <a:ea typeface="宋体"/>
                        </a:rPr>
                        <a:t>10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/>
                          <a:ea typeface="宋体"/>
                        </a:rPr>
                        <a:t>58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/>
                          <a:ea typeface="宋体"/>
                        </a:rPr>
                        <a:t>4500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196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/>
                          <a:ea typeface="宋体"/>
                        </a:rPr>
                        <a:t>13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/>
                          <a:ea typeface="宋体"/>
                        </a:rPr>
                        <a:t>68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/>
                          <a:ea typeface="宋体"/>
                        </a:rPr>
                        <a:t>5750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196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/>
                          <a:ea typeface="宋体"/>
                        </a:rPr>
                        <a:t>14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/>
                          <a:ea typeface="宋体"/>
                        </a:rPr>
                        <a:t>110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/>
                          <a:ea typeface="宋体"/>
                        </a:rPr>
                        <a:t>5800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196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/>
                          <a:ea typeface="宋体"/>
                        </a:rPr>
                        <a:t>16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/>
                          <a:ea typeface="宋体"/>
                        </a:rPr>
                        <a:t>98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/>
                          <a:ea typeface="宋体"/>
                        </a:rPr>
                        <a:t>7500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196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/>
                          <a:ea typeface="宋体"/>
                        </a:rPr>
                        <a:t>21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/>
                          <a:ea typeface="宋体"/>
                        </a:rPr>
                        <a:t>120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/>
                          <a:ea typeface="宋体"/>
                        </a:rPr>
                        <a:t>8250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02165" y="1390324"/>
            <a:ext cx="39594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r>
              <a:rPr kumimoji="0" lang="zh-CN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小麦产量与降雨量、温度的数据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95" b="11619"/>
          <a:stretch/>
        </p:blipFill>
        <p:spPr bwMode="auto">
          <a:xfrm>
            <a:off x="4224058" y="1390324"/>
            <a:ext cx="4758578" cy="297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04048" y="468910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小麦产量、温度与降雨量气泡图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32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47" r="82458" b="17004"/>
          <a:stretch/>
        </p:blipFill>
        <p:spPr bwMode="auto">
          <a:xfrm>
            <a:off x="10906" y="116632"/>
            <a:ext cx="1511089" cy="409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1519" y="526536"/>
            <a:ext cx="3555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城镇居民家庭平均每百户年底耐用消费品拥有量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部分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19" y="4221088"/>
            <a:ext cx="29867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/>
              <a:t>中国统计年鉴</a:t>
            </a:r>
            <a:r>
              <a:rPr lang="en-US" altLang="zh-CN" sz="1400" b="1" dirty="0" smtClean="0"/>
              <a:t>2000</a:t>
            </a:r>
            <a:r>
              <a:rPr lang="zh-CN" altLang="en-US" sz="1400" b="1" dirty="0" smtClean="0"/>
              <a:t>、</a:t>
            </a:r>
            <a:r>
              <a:rPr lang="en-US" altLang="zh-CN" sz="1400" b="1" dirty="0" smtClean="0"/>
              <a:t>2008</a:t>
            </a:r>
            <a:r>
              <a:rPr lang="zh-CN" altLang="en-US" sz="1400" b="1" dirty="0" smtClean="0"/>
              <a:t>、</a:t>
            </a:r>
            <a:r>
              <a:rPr lang="en-US" altLang="zh-CN" sz="1400" b="1" dirty="0" smtClean="0"/>
              <a:t>2019</a:t>
            </a:r>
            <a:endParaRPr lang="en-US" altLang="zh-CN" sz="14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972391"/>
              </p:ext>
            </p:extLst>
          </p:nvPr>
        </p:nvGraphicFramePr>
        <p:xfrm>
          <a:off x="251519" y="1124744"/>
          <a:ext cx="3672408" cy="2791536"/>
        </p:xfrm>
        <a:graphic>
          <a:graphicData uri="http://schemas.openxmlformats.org/drawingml/2006/table">
            <a:tbl>
              <a:tblPr/>
              <a:tblGrid>
                <a:gridCol w="1478712"/>
                <a:gridCol w="722314"/>
                <a:gridCol w="749068"/>
                <a:gridCol w="722314"/>
              </a:tblGrid>
              <a:tr h="196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项    目</a:t>
                      </a: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1999</a:t>
                      </a: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2007</a:t>
                      </a: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2018</a:t>
                      </a: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3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摩托车     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辆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)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15.12</a:t>
                      </a: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24.81</a:t>
                      </a: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19.5</a:t>
                      </a: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3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洗衣机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台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)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91.44</a:t>
                      </a: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96.77</a:t>
                      </a: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97.7</a:t>
                      </a: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3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电冰箱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台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)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77.74</a:t>
                      </a: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95.03</a:t>
                      </a: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100.9</a:t>
                      </a: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彩色电视机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台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)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111.6</a:t>
                      </a: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137.79</a:t>
                      </a: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121.3</a:t>
                      </a: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3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照相机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架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)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38.11</a:t>
                      </a: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45.06</a:t>
                      </a: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20.2</a:t>
                      </a: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3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空调器  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台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)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24.48</a:t>
                      </a: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95.08</a:t>
                      </a: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142.2</a:t>
                      </a: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淋浴热水器 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台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)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45.49</a:t>
                      </a: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79.52</a:t>
                      </a: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97.2</a:t>
                      </a: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25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家用电脑   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(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台</a:t>
                      </a:r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)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5.91</a:t>
                      </a: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53.77</a:t>
                      </a: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73.1</a:t>
                      </a:r>
                    </a:p>
                  </a:txBody>
                  <a:tcPr marL="6685" marR="6685" marT="66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移动电话（部）</a:t>
                      </a:r>
                    </a:p>
                  </a:txBody>
                  <a:tcPr marL="6685" marR="6685" marT="66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7.14</a:t>
                      </a:r>
                    </a:p>
                  </a:txBody>
                  <a:tcPr marL="6685" marR="6685" marT="66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165.18</a:t>
                      </a:r>
                    </a:p>
                  </a:txBody>
                  <a:tcPr marL="6685" marR="6685" marT="66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243.1</a:t>
                      </a:r>
                    </a:p>
                  </a:txBody>
                  <a:tcPr marL="6685" marR="6685" marT="66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43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家用汽车（辆）</a:t>
                      </a:r>
                    </a:p>
                  </a:txBody>
                  <a:tcPr marL="6685" marR="6685" marT="66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0.34</a:t>
                      </a:r>
                    </a:p>
                  </a:txBody>
                  <a:tcPr marL="6685" marR="6685" marT="66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6.06</a:t>
                      </a:r>
                    </a:p>
                  </a:txBody>
                  <a:tcPr marL="6685" marR="6685" marT="66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41</a:t>
                      </a:r>
                    </a:p>
                  </a:txBody>
                  <a:tcPr marL="6685" marR="6685" marT="66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4754108"/>
              </p:ext>
            </p:extLst>
          </p:nvPr>
        </p:nvGraphicFramePr>
        <p:xfrm>
          <a:off x="3575523" y="2132856"/>
          <a:ext cx="5553076" cy="4356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7725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08" y="836712"/>
            <a:ext cx="5479990" cy="133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71" y="2060848"/>
            <a:ext cx="6874543" cy="51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08" y="188640"/>
            <a:ext cx="6269413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187535" y="2780928"/>
            <a:ext cx="69117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西安交通大学管理学院学风调查自习时间频数分布表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427552"/>
              </p:ext>
            </p:extLst>
          </p:nvPr>
        </p:nvGraphicFramePr>
        <p:xfrm>
          <a:off x="1835696" y="3212976"/>
          <a:ext cx="5411470" cy="21945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52550"/>
                <a:gridCol w="1353185"/>
                <a:gridCol w="1352550"/>
                <a:gridCol w="135318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/>
                          <a:ea typeface="宋体"/>
                        </a:rPr>
                        <a:t>自习时间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/>
                          <a:ea typeface="宋体"/>
                        </a:rPr>
                        <a:t>频数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/>
                          <a:ea typeface="宋体"/>
                        </a:rPr>
                        <a:t>比例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Times New Roman"/>
                          <a:ea typeface="宋体"/>
                        </a:rPr>
                        <a:t>百分比</a:t>
                      </a:r>
                      <a:r>
                        <a:rPr lang="en-US" sz="1600" b="1" kern="100" dirty="0">
                          <a:effectLst/>
                          <a:latin typeface="Times New Roman"/>
                          <a:ea typeface="宋体"/>
                        </a:rPr>
                        <a:t>%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宋体"/>
                          <a:ea typeface="宋体"/>
                        </a:rPr>
                        <a:t>0-4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宋体"/>
                          <a:ea typeface="宋体"/>
                        </a:rPr>
                        <a:t>14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/>
                          <a:ea typeface="宋体"/>
                        </a:rPr>
                        <a:t>0.14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宋体"/>
                          <a:ea typeface="宋体"/>
                        </a:rPr>
                        <a:t>14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宋体"/>
                          <a:ea typeface="宋体"/>
                        </a:rPr>
                        <a:t>5-8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宋体"/>
                          <a:ea typeface="宋体"/>
                        </a:rPr>
                        <a:t>34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/>
                          <a:ea typeface="宋体"/>
                        </a:rPr>
                        <a:t>0.35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宋体"/>
                          <a:ea typeface="宋体"/>
                        </a:rPr>
                        <a:t>35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宋体"/>
                          <a:ea typeface="宋体"/>
                        </a:rPr>
                        <a:t>9-12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宋体"/>
                          <a:ea typeface="宋体"/>
                        </a:rPr>
                        <a:t>35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/>
                          <a:ea typeface="宋体"/>
                        </a:rPr>
                        <a:t>0.36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宋体"/>
                          <a:ea typeface="宋体"/>
                        </a:rPr>
                        <a:t>36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宋体"/>
                          <a:ea typeface="宋体"/>
                        </a:rPr>
                        <a:t>13</a:t>
                      </a:r>
                      <a:r>
                        <a:rPr lang="zh-CN" sz="1600" b="1" kern="100">
                          <a:effectLst/>
                          <a:latin typeface="Times New Roman"/>
                          <a:ea typeface="宋体"/>
                        </a:rPr>
                        <a:t>以上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宋体"/>
                          <a:ea typeface="宋体"/>
                        </a:rPr>
                        <a:t>15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/>
                          <a:ea typeface="宋体"/>
                        </a:rPr>
                        <a:t>0.15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宋体"/>
                          <a:ea typeface="宋体"/>
                        </a:rPr>
                        <a:t>15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  <a:latin typeface="Times New Roman"/>
                          <a:ea typeface="宋体"/>
                        </a:rPr>
                        <a:t>合计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宋体"/>
                          <a:ea typeface="宋体"/>
                        </a:rPr>
                        <a:t>98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宋体"/>
                          <a:ea typeface="宋体"/>
                        </a:rPr>
                        <a:t>1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宋体"/>
                          <a:ea typeface="宋体"/>
                        </a:rPr>
                        <a:t>100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7" name="Picture 9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91"/>
          <a:stretch/>
        </p:blipFill>
        <p:spPr bwMode="auto">
          <a:xfrm>
            <a:off x="1874582" y="5805264"/>
            <a:ext cx="5414241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75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60" y="260648"/>
            <a:ext cx="7672383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44"/>
          <a:stretch/>
        </p:blipFill>
        <p:spPr bwMode="auto">
          <a:xfrm>
            <a:off x="432363" y="1556793"/>
            <a:ext cx="4283653" cy="318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60" y="5396666"/>
            <a:ext cx="5275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8"/>
          <a:stretch/>
        </p:blipFill>
        <p:spPr bwMode="auto">
          <a:xfrm>
            <a:off x="4646605" y="1556792"/>
            <a:ext cx="4497395" cy="318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59632" y="4740167"/>
            <a:ext cx="189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自习时间条形图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4745424"/>
            <a:ext cx="189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自习时间柱形图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17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669991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74601"/>
            <a:ext cx="6272453" cy="471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930815"/>
              </p:ext>
            </p:extLst>
          </p:nvPr>
        </p:nvGraphicFramePr>
        <p:xfrm>
          <a:off x="1039756" y="1484784"/>
          <a:ext cx="5692483" cy="13716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897049"/>
                <a:gridCol w="1897717"/>
                <a:gridCol w="1897717"/>
              </a:tblGrid>
              <a:tr h="2592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zh-CN" sz="1800" b="1" kern="100" dirty="0">
                          <a:effectLst/>
                          <a:latin typeface="Times New Roman"/>
                          <a:ea typeface="宋体"/>
                        </a:rPr>
                        <a:t>电脑品牌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zh-CN" sz="1800" b="1" kern="100" dirty="0">
                          <a:effectLst/>
                          <a:latin typeface="Times New Roman"/>
                          <a:ea typeface="宋体"/>
                        </a:rPr>
                        <a:t>一季度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zh-CN" sz="1800" b="1" kern="100" dirty="0">
                          <a:effectLst/>
                          <a:latin typeface="Times New Roman"/>
                          <a:ea typeface="宋体"/>
                        </a:rPr>
                        <a:t>二季度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zh-CN" sz="1800" b="1" kern="100" dirty="0">
                          <a:effectLst/>
                          <a:latin typeface="Times New Roman"/>
                          <a:ea typeface="宋体"/>
                        </a:rPr>
                        <a:t>联想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256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468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zh-CN" sz="1800" b="1" kern="100">
                          <a:effectLst/>
                          <a:latin typeface="Times New Roman"/>
                          <a:ea typeface="宋体"/>
                        </a:rPr>
                        <a:t>宏基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285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397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zh-CN" sz="1800" b="1" kern="100" dirty="0">
                          <a:effectLst/>
                          <a:latin typeface="Times New Roman"/>
                          <a:ea typeface="宋体"/>
                        </a:rPr>
                        <a:t>康柏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247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328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zh-CN" sz="1800" b="1" kern="100">
                          <a:effectLst/>
                          <a:latin typeface="Times New Roman"/>
                          <a:ea typeface="宋体"/>
                        </a:rPr>
                        <a:t>戴尔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>
                          <a:effectLst/>
                          <a:latin typeface="Times New Roman"/>
                          <a:ea typeface="宋体"/>
                        </a:rPr>
                        <a:t>563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1800" b="1" kern="100" dirty="0">
                          <a:effectLst/>
                          <a:latin typeface="Times New Roman"/>
                          <a:ea typeface="宋体"/>
                        </a:rPr>
                        <a:t>688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0" b="12325"/>
          <a:stretch/>
        </p:blipFill>
        <p:spPr bwMode="auto">
          <a:xfrm>
            <a:off x="1043609" y="3068961"/>
            <a:ext cx="4989330" cy="2953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26106" y="6043451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电脑销售数据对比条形图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46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356475798"/>
              </p:ext>
            </p:extLst>
          </p:nvPr>
        </p:nvGraphicFramePr>
        <p:xfrm>
          <a:off x="323528" y="188640"/>
          <a:ext cx="7632636" cy="3024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709192229"/>
              </p:ext>
            </p:extLst>
          </p:nvPr>
        </p:nvGraphicFramePr>
        <p:xfrm>
          <a:off x="5364088" y="3501008"/>
          <a:ext cx="3672408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88224" y="6268670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出口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056037"/>
              </p:ext>
            </p:extLst>
          </p:nvPr>
        </p:nvGraphicFramePr>
        <p:xfrm>
          <a:off x="107504" y="4005064"/>
          <a:ext cx="5235500" cy="1813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5" imgW="8815580" imgH="3054361" progId="Excel.Sheet.8">
                  <p:embed/>
                </p:oleObj>
              </mc:Choice>
              <mc:Fallback>
                <p:oleObj r:id="rId5" imgW="8815580" imgH="3054361" progId="Excel.Sheet.8">
                  <p:embed/>
                  <p:pic>
                    <p:nvPicPr>
                      <p:cNvPr id="0" name="图表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05064"/>
                        <a:ext cx="5235500" cy="1813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5616" y="5991671"/>
            <a:ext cx="3312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1978-2016</a:t>
            </a:r>
            <a:r>
              <a:rPr lang="zh-CN" altLang="en-US" sz="1200" dirty="0" smtClean="0"/>
              <a:t>年中国支出法</a:t>
            </a:r>
            <a:r>
              <a:rPr lang="en-US" altLang="zh-CN" sz="1200" dirty="0" smtClean="0"/>
              <a:t>GDP</a:t>
            </a:r>
            <a:r>
              <a:rPr lang="zh-CN" altLang="en-US" sz="1200" dirty="0" smtClean="0"/>
              <a:t>构成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0578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03" b="13338"/>
          <a:stretch/>
        </p:blipFill>
        <p:spPr bwMode="auto">
          <a:xfrm>
            <a:off x="539552" y="260648"/>
            <a:ext cx="1378024" cy="499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8"/>
          <a:stretch/>
        </p:blipFill>
        <p:spPr bwMode="auto">
          <a:xfrm>
            <a:off x="323528" y="836712"/>
            <a:ext cx="4450174" cy="3066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0205489"/>
              </p:ext>
            </p:extLst>
          </p:nvPr>
        </p:nvGraphicFramePr>
        <p:xfrm>
          <a:off x="3779912" y="3645024"/>
          <a:ext cx="5040560" cy="306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矩形 1"/>
          <p:cNvSpPr/>
          <p:nvPr/>
        </p:nvSpPr>
        <p:spPr>
          <a:xfrm>
            <a:off x="5220072" y="1340768"/>
            <a:ext cx="3419872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b="1" dirty="0"/>
              <a:t>饼图：用圆形及圆内扇形的角度表示数值大小的图形，主要用于表示一个总体</a:t>
            </a:r>
            <a:r>
              <a:rPr lang="en-US" altLang="zh-CN" b="1" dirty="0"/>
              <a:t>/</a:t>
            </a:r>
            <a:r>
              <a:rPr lang="zh-CN" altLang="zh-CN" b="1" dirty="0"/>
              <a:t>样本各组成部分的数据占全部数据的比例。</a:t>
            </a:r>
            <a:endParaRPr lang="zh-CN" altLang="zh-CN" dirty="0"/>
          </a:p>
          <a:p>
            <a:endParaRPr lang="en-US" altLang="zh-CN" b="1" dirty="0" smtClean="0"/>
          </a:p>
          <a:p>
            <a:r>
              <a:rPr lang="zh-CN" altLang="zh-CN" b="1" dirty="0" smtClean="0"/>
              <a:t>研究</a:t>
            </a:r>
            <a:r>
              <a:rPr lang="zh-CN" altLang="zh-CN" b="1" dirty="0"/>
              <a:t>结构性问题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0423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3" r="80513" b="17188"/>
          <a:stretch/>
        </p:blipFill>
        <p:spPr bwMode="auto">
          <a:xfrm>
            <a:off x="473317" y="273269"/>
            <a:ext cx="1492118" cy="346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3" b="12536"/>
          <a:stretch/>
        </p:blipFill>
        <p:spPr bwMode="auto">
          <a:xfrm>
            <a:off x="310087" y="620110"/>
            <a:ext cx="4358068" cy="279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96"/>
          <a:stretch/>
        </p:blipFill>
        <p:spPr bwMode="auto">
          <a:xfrm>
            <a:off x="1043608" y="4761148"/>
            <a:ext cx="223136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7389085"/>
              </p:ext>
            </p:extLst>
          </p:nvPr>
        </p:nvGraphicFramePr>
        <p:xfrm>
          <a:off x="4139952" y="341997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19376" y="3409255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电脑销售比例对比环形图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508104" y="6299447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电脑销售比例对比条形图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509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679186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65264"/>
            <a:ext cx="6466160" cy="486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6984777" cy="5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442774"/>
              </p:ext>
            </p:extLst>
          </p:nvPr>
        </p:nvGraphicFramePr>
        <p:xfrm>
          <a:off x="1547664" y="2564904"/>
          <a:ext cx="6120680" cy="187221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927465"/>
                <a:gridCol w="1928144"/>
                <a:gridCol w="2265071"/>
              </a:tblGrid>
              <a:tr h="312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zh-CN" sz="2000" b="1" kern="100" dirty="0">
                          <a:effectLst/>
                          <a:latin typeface="Times New Roman"/>
                          <a:ea typeface="宋体"/>
                        </a:rPr>
                        <a:t>级别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占人口</a:t>
                      </a:r>
                      <a:r>
                        <a:rPr lang="zh-CN" sz="2000" b="1" kern="100" dirty="0">
                          <a:effectLst/>
                          <a:latin typeface="Times New Roman"/>
                          <a:ea typeface="宋体"/>
                        </a:rPr>
                        <a:t>百分比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zh-CN" sz="2000" b="1" kern="100" dirty="0" smtClean="0">
                          <a:effectLst/>
                          <a:latin typeface="Times New Roman"/>
                          <a:ea typeface="宋体"/>
                        </a:rPr>
                        <a:t>占收入百分比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6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12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17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24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5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2000" b="1" kern="100">
                          <a:effectLst/>
                          <a:latin typeface="Times New Roman"/>
                          <a:ea typeface="宋体"/>
                        </a:rPr>
                        <a:t>20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323975" algn="l"/>
                        </a:tabLst>
                      </a:pPr>
                      <a:r>
                        <a:rPr lang="en-US" sz="2000" b="1" kern="100" dirty="0">
                          <a:effectLst/>
                          <a:latin typeface="Times New Roman"/>
                          <a:ea typeface="宋体"/>
                        </a:rPr>
                        <a:t>41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737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516</TotalTime>
  <Words>1228</Words>
  <Application>Microsoft Office PowerPoint</Application>
  <PresentationFormat>全屏显示(4:3)</PresentationFormat>
  <Paragraphs>711</Paragraphs>
  <Slides>28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聚合</vt:lpstr>
      <vt:lpstr>Microsoft Excel 97-2003 工作表</vt:lpstr>
      <vt:lpstr>第3章 数据的图表展示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Ghost Win7 SP1快速装机版  V2014/05/02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数据的图表展示</dc:title>
  <dc:creator>深度技术</dc:creator>
  <cp:lastModifiedBy>深度技术</cp:lastModifiedBy>
  <cp:revision>37</cp:revision>
  <dcterms:created xsi:type="dcterms:W3CDTF">2017-05-28T00:21:47Z</dcterms:created>
  <dcterms:modified xsi:type="dcterms:W3CDTF">2020-03-15T14:18:35Z</dcterms:modified>
</cp:coreProperties>
</file>