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71" r:id="rId12"/>
    <p:sldId id="272" r:id="rId13"/>
    <p:sldId id="283" r:id="rId14"/>
    <p:sldId id="274" r:id="rId15"/>
    <p:sldId id="276" r:id="rId16"/>
    <p:sldId id="289" r:id="rId17"/>
    <p:sldId id="290" r:id="rId18"/>
    <p:sldId id="291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10" r:id="rId32"/>
    <p:sldId id="314" r:id="rId33"/>
    <p:sldId id="315" r:id="rId34"/>
    <p:sldId id="311" r:id="rId35"/>
    <p:sldId id="316" r:id="rId36"/>
    <p:sldId id="317" r:id="rId37"/>
    <p:sldId id="319" r:id="rId38"/>
    <p:sldId id="313" r:id="rId39"/>
    <p:sldId id="320" r:id="rId40"/>
    <p:sldId id="30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528208465153"/>
          <c:y val="0.0513718527845236"/>
          <c:w val="0.821129231071108"/>
          <c:h val="0.832419279632035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tx1"/>
              </a:solidFill>
              <a:prstDash val="solid"/>
              <a:round/>
            </a:ln>
          </c:spPr>
          <c:marker>
            <c:spPr>
              <a:solidFill>
                <a:schemeClr val="tx1"/>
              </a:solidFill>
            </c:spPr>
          </c:marker>
          <c:dLbls>
            <c:delete val="1"/>
          </c:dLbls>
          <c:cat>
            <c:numRef>
              <c:f>'n=2'!$A$25:$A$31</c:f>
              <c:numCache>
                <c:formatCode>General</c:formatCode>
                <c:ptCount val="7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800</c:v>
                </c:pt>
              </c:numCache>
            </c:numRef>
          </c:cat>
          <c:val>
            <c:numRef>
              <c:f>'n=2'!$C$25:$C$31</c:f>
              <c:numCache>
                <c:formatCode>General</c:formatCode>
                <c:ptCount val="7"/>
                <c:pt idx="0">
                  <c:v>0.0625</c:v>
                </c:pt>
                <c:pt idx="1">
                  <c:v>0.125</c:v>
                </c:pt>
                <c:pt idx="2">
                  <c:v>0.1875</c:v>
                </c:pt>
                <c:pt idx="3">
                  <c:v>0.25</c:v>
                </c:pt>
                <c:pt idx="4">
                  <c:v>0.1875</c:v>
                </c:pt>
                <c:pt idx="5">
                  <c:v>0.125</c:v>
                </c:pt>
                <c:pt idx="6">
                  <c:v>0.0625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052352"/>
        <c:axId val="414054272"/>
      </c:lineChart>
      <c:catAx>
        <c:axId val="414052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14054272"/>
        <c:crosses val="autoZero"/>
        <c:auto val="1"/>
        <c:lblAlgn val="ctr"/>
        <c:lblOffset val="100"/>
        <c:noMultiLvlLbl val="0"/>
      </c:catAx>
      <c:valAx>
        <c:axId val="414054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1405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tx1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tx1"/>
              </a:solidFill>
            </c:spPr>
          </c:marker>
          <c:dLbls>
            <c:delete val="1"/>
          </c:dLbls>
          <c:cat>
            <c:numRef>
              <c:f>'n=3'!$D$76:$D$85</c:f>
              <c:numCache>
                <c:formatCode>0_ </c:formatCode>
                <c:ptCount val="10"/>
                <c:pt idx="0" c:formatCode="0_ ">
                  <c:v>200</c:v>
                </c:pt>
                <c:pt idx="1" c:formatCode="0_ ">
                  <c:v>266.666666666667</c:v>
                </c:pt>
                <c:pt idx="2" c:formatCode="0_ ">
                  <c:v>333.333333333333</c:v>
                </c:pt>
                <c:pt idx="3" c:formatCode="0_ ">
                  <c:v>400</c:v>
                </c:pt>
                <c:pt idx="4" c:formatCode="0_ ">
                  <c:v>466.666666666667</c:v>
                </c:pt>
                <c:pt idx="5" c:formatCode="0_ ">
                  <c:v>533.333333333333</c:v>
                </c:pt>
                <c:pt idx="6" c:formatCode="0_ ">
                  <c:v>600</c:v>
                </c:pt>
                <c:pt idx="7" c:formatCode="0_ ">
                  <c:v>666.666666666667</c:v>
                </c:pt>
                <c:pt idx="8" c:formatCode="0_ ">
                  <c:v>733.333333333333</c:v>
                </c:pt>
                <c:pt idx="9" c:formatCode="0_ ">
                  <c:v>800</c:v>
                </c:pt>
              </c:numCache>
            </c:numRef>
          </c:cat>
          <c:val>
            <c:numRef>
              <c:f>'n=3'!$F$76:$F$85</c:f>
              <c:numCache>
                <c:formatCode>General</c:formatCode>
                <c:ptCount val="10"/>
                <c:pt idx="0">
                  <c:v>0.0156</c:v>
                </c:pt>
                <c:pt idx="1">
                  <c:v>0.0468</c:v>
                </c:pt>
                <c:pt idx="2">
                  <c:v>0.0936</c:v>
                </c:pt>
                <c:pt idx="3">
                  <c:v>0.156</c:v>
                </c:pt>
                <c:pt idx="4">
                  <c:v>0.1872</c:v>
                </c:pt>
                <c:pt idx="5">
                  <c:v>0.1872</c:v>
                </c:pt>
                <c:pt idx="6">
                  <c:v>0.156</c:v>
                </c:pt>
                <c:pt idx="7">
                  <c:v>0.0936</c:v>
                </c:pt>
                <c:pt idx="8">
                  <c:v>0.0468</c:v>
                </c:pt>
                <c:pt idx="9">
                  <c:v>0.0156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906176"/>
        <c:axId val="429908352"/>
      </c:lineChart>
      <c:catAx>
        <c:axId val="429906176"/>
        <c:scaling>
          <c:orientation val="minMax"/>
        </c:scaling>
        <c:delete val="0"/>
        <c:axPos val="b"/>
        <c:numFmt formatCode="0_ 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29908352"/>
        <c:crosses val="autoZero"/>
        <c:auto val="1"/>
        <c:lblAlgn val="ctr"/>
        <c:lblOffset val="100"/>
        <c:noMultiLvlLbl val="0"/>
      </c:catAx>
      <c:valAx>
        <c:axId val="429908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29906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3.wmf"/><Relationship Id="rId3" Type="http://schemas.openxmlformats.org/officeDocument/2006/relationships/image" Target="../media/image80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89.wmf"/><Relationship Id="rId2" Type="http://schemas.openxmlformats.org/officeDocument/2006/relationships/image" Target="../media/image87.wmf"/><Relationship Id="rId1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4.wmf"/><Relationship Id="rId5" Type="http://schemas.openxmlformats.org/officeDocument/2006/relationships/image" Target="../media/image112.wmf"/><Relationship Id="rId4" Type="http://schemas.openxmlformats.org/officeDocument/2006/relationships/image" Target="../media/image110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27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B7A629-DC52-4E65-9AC0-217E4B0AD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F010D0-CA16-4807-A4AF-8F89B125428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fld id="{10B7A629-DC52-4E65-9AC0-217E4B0AD28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fld id="{EFF010D0-CA16-4807-A4AF-8F89B125428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等线" panose="02010600030101010101" pitchFamily="2" charset="-122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4.wmf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5.bin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31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59.wmf"/><Relationship Id="rId2" Type="http://schemas.openxmlformats.org/officeDocument/2006/relationships/oleObject" Target="../embeddings/oleObject29.bin"/><Relationship Id="rId1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3.bin"/><Relationship Id="rId3" Type="http://schemas.openxmlformats.org/officeDocument/2006/relationships/image" Target="../media/image67.wmf"/><Relationship Id="rId2" Type="http://schemas.openxmlformats.org/officeDocument/2006/relationships/oleObject" Target="../embeddings/oleObject32.bin"/><Relationship Id="rId1" Type="http://schemas.openxmlformats.org/officeDocument/2006/relationships/image" Target="../media/image66.em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6.wmf"/><Relationship Id="rId6" Type="http://schemas.openxmlformats.org/officeDocument/2006/relationships/oleObject" Target="../embeddings/oleObject39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38.bin"/><Relationship Id="rId3" Type="http://schemas.openxmlformats.org/officeDocument/2006/relationships/image" Target="../media/image74.wmf"/><Relationship Id="rId2" Type="http://schemas.openxmlformats.org/officeDocument/2006/relationships/oleObject" Target="../embeddings/oleObject37.bin"/><Relationship Id="rId1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43.bin"/><Relationship Id="rId7" Type="http://schemas.openxmlformats.org/officeDocument/2006/relationships/image" Target="../media/image79.wmf"/><Relationship Id="rId6" Type="http://schemas.openxmlformats.org/officeDocument/2006/relationships/oleObject" Target="../embeddings/oleObject42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41.bin"/><Relationship Id="rId3" Type="http://schemas.openxmlformats.org/officeDocument/2006/relationships/image" Target="../media/image77.wmf"/><Relationship Id="rId2" Type="http://schemas.openxmlformats.org/officeDocument/2006/relationships/oleObject" Target="../embeddings/oleObject40.bin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oleObject" Target="../embeddings/oleObject47.bin"/><Relationship Id="rId7" Type="http://schemas.openxmlformats.org/officeDocument/2006/relationships/image" Target="../media/image80.wmf"/><Relationship Id="rId6" Type="http://schemas.openxmlformats.org/officeDocument/2006/relationships/oleObject" Target="../embeddings/oleObject46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81.wmf"/><Relationship Id="rId2" Type="http://schemas.openxmlformats.org/officeDocument/2006/relationships/oleObject" Target="../embeddings/oleObject44.bin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oleObject" Target="../embeddings/oleObject50.bin"/><Relationship Id="rId7" Type="http://schemas.openxmlformats.org/officeDocument/2006/relationships/image" Target="../media/image88.png"/><Relationship Id="rId6" Type="http://schemas.openxmlformats.org/officeDocument/2006/relationships/image" Target="../media/image8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86.png"/><Relationship Id="rId3" Type="http://schemas.openxmlformats.org/officeDocument/2006/relationships/image" Target="../media/image85.wmf"/><Relationship Id="rId20" Type="http://schemas.openxmlformats.org/officeDocument/2006/relationships/vmlDrawing" Target="../drawings/vmlDrawing16.vml"/><Relationship Id="rId2" Type="http://schemas.openxmlformats.org/officeDocument/2006/relationships/oleObject" Target="../embeddings/oleObject48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4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73.png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1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oleObject" Target="../embeddings/oleObject57.bin"/><Relationship Id="rId7" Type="http://schemas.openxmlformats.org/officeDocument/2006/relationships/image" Target="../media/image98.wmf"/><Relationship Id="rId6" Type="http://schemas.openxmlformats.org/officeDocument/2006/relationships/oleObject" Target="../embeddings/oleObject56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55.bin"/><Relationship Id="rId3" Type="http://schemas.openxmlformats.org/officeDocument/2006/relationships/image" Target="../media/image96.wmf"/><Relationship Id="rId2" Type="http://schemas.openxmlformats.org/officeDocument/2006/relationships/oleObject" Target="../embeddings/oleObject54.bin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3.wmf"/><Relationship Id="rId6" Type="http://schemas.openxmlformats.org/officeDocument/2006/relationships/oleObject" Target="../embeddings/oleObject60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59.bin"/><Relationship Id="rId3" Type="http://schemas.openxmlformats.org/officeDocument/2006/relationships/image" Target="../media/image101.wmf"/><Relationship Id="rId2" Type="http://schemas.openxmlformats.org/officeDocument/2006/relationships/oleObject" Target="../embeddings/oleObject58.bin"/><Relationship Id="rId1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5.wmf"/><Relationship Id="rId2" Type="http://schemas.openxmlformats.org/officeDocument/2006/relationships/oleObject" Target="../embeddings/oleObject61.bin"/><Relationship Id="rId1" Type="http://schemas.openxmlformats.org/officeDocument/2006/relationships/image" Target="../media/image104.w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oleObject" Target="../embeddings/oleObject64.bin"/><Relationship Id="rId7" Type="http://schemas.openxmlformats.org/officeDocument/2006/relationships/image" Target="../media/image104.wmf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00.png"/><Relationship Id="rId3" Type="http://schemas.openxmlformats.org/officeDocument/2006/relationships/image" Target="../media/image106.wmf"/><Relationship Id="rId20" Type="http://schemas.openxmlformats.org/officeDocument/2006/relationships/vmlDrawing" Target="../drawings/vmlDrawing20.vml"/><Relationship Id="rId2" Type="http://schemas.openxmlformats.org/officeDocument/2006/relationships/oleObject" Target="../embeddings/oleObject62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4.wmf"/><Relationship Id="rId17" Type="http://schemas.openxmlformats.org/officeDocument/2006/relationships/oleObject" Target="../embeddings/oleObject67.bin"/><Relationship Id="rId16" Type="http://schemas.openxmlformats.org/officeDocument/2006/relationships/image" Target="../media/image113.png"/><Relationship Id="rId15" Type="http://schemas.openxmlformats.org/officeDocument/2006/relationships/image" Target="../media/image112.wmf"/><Relationship Id="rId14" Type="http://schemas.openxmlformats.org/officeDocument/2006/relationships/oleObject" Target="../embeddings/oleObject66.bin"/><Relationship Id="rId13" Type="http://schemas.openxmlformats.org/officeDocument/2006/relationships/image" Target="../media/image111.png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109.wmf"/><Relationship Id="rId1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6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7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e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wmf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119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7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7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8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129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133.wmf"/><Relationship Id="rId1" Type="http://schemas.openxmlformats.org/officeDocument/2006/relationships/oleObject" Target="../embeddings/oleObject86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122.wmf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89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9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94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9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.png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.wmf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0" Type="http://schemas.openxmlformats.org/officeDocument/2006/relationships/vmlDrawing" Target="../drawings/vmlDrawing4.v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8.wmf"/><Relationship Id="rId2" Type="http://schemas.openxmlformats.org/officeDocument/2006/relationships/oleObject" Target="../embeddings/oleObject16.bin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20.bin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5.png"/><Relationship Id="rId3" Type="http://schemas.openxmlformats.org/officeDocument/2006/relationships/image" Target="../media/image34.wmf"/><Relationship Id="rId2" Type="http://schemas.openxmlformats.org/officeDocument/2006/relationships/oleObject" Target="../embeddings/oleObject21.bin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9.png"/><Relationship Id="rId10" Type="http://schemas.openxmlformats.org/officeDocument/2006/relationships/image" Target="../media/image38.wmf"/><Relationship Id="rId1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525270"/>
            <a:ext cx="7339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5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5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章   概率分布、</a:t>
            </a:r>
            <a:endParaRPr lang="en-US" altLang="zh-CN" sz="5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5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统计量及抽样分布</a:t>
            </a:r>
            <a:endParaRPr lang="zh-CN" altLang="en-US" sz="5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" r="63447" b="72143"/>
          <a:stretch>
            <a:fillRect/>
          </a:stretch>
        </p:blipFill>
        <p:spPr bwMode="auto">
          <a:xfrm>
            <a:off x="315715" y="188638"/>
            <a:ext cx="2436035" cy="6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2683" r="7406" b="3946"/>
          <a:stretch>
            <a:fillRect/>
          </a:stretch>
        </p:blipFill>
        <p:spPr bwMode="auto">
          <a:xfrm>
            <a:off x="325002" y="931544"/>
            <a:ext cx="2996733" cy="202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995327" y="1556792"/>
            <a:ext cx="432048" cy="1512168"/>
            <a:chOff x="1995327" y="1556792"/>
            <a:chExt cx="432048" cy="1512168"/>
          </a:xfrm>
        </p:grpSpPr>
        <p:cxnSp>
          <p:nvCxnSpPr>
            <p:cNvPr id="3" name="直接箭头连接符 2"/>
            <p:cNvCxnSpPr/>
            <p:nvPr/>
          </p:nvCxnSpPr>
          <p:spPr>
            <a:xfrm flipH="1" flipV="1">
              <a:off x="1995327" y="2852936"/>
              <a:ext cx="432048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339752" y="1556792"/>
              <a:ext cx="720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1" y="3429000"/>
            <a:ext cx="7239728" cy="31695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40152" y="2130799"/>
          <a:ext cx="2592288" cy="938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4" imgW="32004000" imgH="11582400" progId="Equation.DSMT4">
                  <p:embed/>
                </p:oleObj>
              </mc:Choice>
              <mc:Fallback>
                <p:oleObj name="Equation" r:id="rId4" imgW="32004000" imgH="11582400" progId="Equation.DSMT4">
                  <p:embed/>
                  <p:pic>
                    <p:nvPicPr>
                      <p:cNvPr id="0" name="图片 236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2130799"/>
                        <a:ext cx="2592288" cy="93816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563888" y="1208667"/>
          <a:ext cx="3456384" cy="69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6" imgW="42367200" imgH="8534400" progId="Equation.DSMT4">
                  <p:embed/>
                </p:oleObj>
              </mc:Choice>
              <mc:Fallback>
                <p:oleObj name="Equation" r:id="rId6" imgW="42367200" imgH="8534400" progId="Equation.DSMT4">
                  <p:embed/>
                  <p:pic>
                    <p:nvPicPr>
                      <p:cNvPr id="0" name="图片 236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3888" y="1208667"/>
                        <a:ext cx="3456384" cy="6962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30283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ea typeface="等线" panose="02010600030101010101" pitchFamily="2" charset="-122"/>
              </a:rPr>
              <a:t>5.3  t</a:t>
            </a:r>
            <a:r>
              <a:rPr lang="zh-CN" altLang="zh-CN" b="1" dirty="0">
                <a:ea typeface="等线" panose="02010600030101010101" pitchFamily="2" charset="-122"/>
              </a:rPr>
              <a:t>分布（</a:t>
            </a:r>
            <a:r>
              <a:rPr lang="en-US" altLang="zh-CN" b="1" dirty="0">
                <a:ea typeface="等线" panose="02010600030101010101" pitchFamily="2" charset="-122"/>
              </a:rPr>
              <a:t>student</a:t>
            </a:r>
            <a:r>
              <a:rPr lang="zh-CN" altLang="zh-CN" b="1" dirty="0">
                <a:ea typeface="等线" panose="02010600030101010101" pitchFamily="2" charset="-122"/>
              </a:rPr>
              <a:t>分布）</a:t>
            </a:r>
            <a:endParaRPr lang="zh-CN" altLang="zh-CN" b="1" dirty="0">
              <a:ea typeface="等线" panose="02010600030101010101" pitchFamily="2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2252"/>
            <a:ext cx="4188030" cy="23444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783776"/>
            <a:ext cx="4080147" cy="2442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7339830" cy="151216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693160"/>
            <a:ext cx="7219069" cy="99850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6662125" cy="50170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7" r="55310"/>
          <a:stretch>
            <a:fillRect/>
          </a:stretch>
        </p:blipFill>
        <p:spPr bwMode="auto">
          <a:xfrm>
            <a:off x="3707904" y="2034721"/>
            <a:ext cx="3763091" cy="56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24744"/>
            <a:ext cx="2016224" cy="4726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41" y="1052736"/>
            <a:ext cx="290801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37542" y="377522"/>
            <a:ext cx="1816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分布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分位数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87824" y="1032507"/>
          <a:ext cx="2929635" cy="607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4" imgW="41148000" imgH="8534400" progId="Equation.DSMT4">
                  <p:embed/>
                </p:oleObj>
              </mc:Choice>
              <mc:Fallback>
                <p:oleObj name="Equation" r:id="rId4" imgW="41148000" imgH="8534400" progId="Equation.DSMT4">
                  <p:embed/>
                  <p:pic>
                    <p:nvPicPr>
                      <p:cNvPr id="0" name="图片 256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824" y="1032507"/>
                        <a:ext cx="2929635" cy="60762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996952"/>
          <a:ext cx="8214931" cy="3200400"/>
        </p:xfrm>
        <a:graphic>
          <a:graphicData uri="http://schemas.openxmlformats.org/drawingml/2006/table">
            <a:tbl>
              <a:tblPr/>
              <a:tblGrid>
                <a:gridCol w="1029460"/>
                <a:gridCol w="1029460"/>
                <a:gridCol w="1155919"/>
                <a:gridCol w="1281391"/>
                <a:gridCol w="1155919"/>
                <a:gridCol w="1281391"/>
                <a:gridCol w="1281391"/>
              </a:tblGrid>
              <a:tr h="319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0.0005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0.0001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3.078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6.314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12.706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31.821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63.657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318.309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1.886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2.920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4.303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6.965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9.925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22.327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1.638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2.353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3.182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4.541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5.841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10.215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1.533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2.132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2.776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3.747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4.604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7.173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1.476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2.015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2.571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3.365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4.032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5.893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1.440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1.943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2.447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3.143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3.707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5.208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1.415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1.895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2.365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2.998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3.499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4.785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1.397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1.860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2.306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2.896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3.355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4.501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1.383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1.833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2.262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2.821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3.250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4.297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1.372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1.812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2.228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2.764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3.169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4.144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1.363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1.796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2.201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2.718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3.106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4.025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1.356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1.782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2.179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2.681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3.055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3.930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1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1.350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1.771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2.160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2.650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3.012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3.852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31988" y="2120900"/>
          <a:ext cx="1524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6" imgW="152400" imgH="139700" progId="Equation.DSMT4">
                  <p:embed/>
                </p:oleObj>
              </mc:Choice>
              <mc:Fallback>
                <p:oleObj name="Equation" r:id="rId6" imgW="152400" imgH="139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120900"/>
                        <a:ext cx="1524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483768" y="1268760"/>
            <a:ext cx="72008" cy="5400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475656" y="2492896"/>
            <a:ext cx="576064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65438"/>
            <a:ext cx="121219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ea typeface="等线" panose="02010600030101010101" pitchFamily="2" charset="-122"/>
              </a:rPr>
              <a:t>5.4 F</a:t>
            </a:r>
            <a:r>
              <a:rPr lang="zh-CN" altLang="zh-CN" b="1" dirty="0">
                <a:ea typeface="等线" panose="02010600030101010101" pitchFamily="2" charset="-122"/>
              </a:rPr>
              <a:t>分布</a:t>
            </a:r>
            <a:endParaRPr lang="zh-CN" altLang="zh-CN" b="1" dirty="0">
              <a:ea typeface="等线" panose="02010600030101010101" pitchFamily="2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7" y="1484784"/>
            <a:ext cx="4452495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15" y="1104755"/>
            <a:ext cx="3960440" cy="2811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66" y="4525769"/>
            <a:ext cx="3020011" cy="974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343883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302265"/>
            <a:ext cx="1832437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/>
                <a:ea typeface="宋体" panose="02010600030101010101" pitchFamily="2" charset="-122"/>
              </a:rPr>
              <a:t>F</a:t>
            </a:r>
            <a:r>
              <a:rPr lang="zh-CN" altLang="zh-CN" b="1" kern="100" dirty="0">
                <a:latin typeface="Times New Roman" panose="02020603050405020304"/>
                <a:ea typeface="宋体" panose="02010600030101010101" pitchFamily="2" charset="-122"/>
              </a:rPr>
              <a:t>分布的分位数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11960" y="980728"/>
          <a:ext cx="3548764" cy="714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2" imgW="42367200" imgH="8534400" progId="Equation.DSMT4">
                  <p:embed/>
                </p:oleObj>
              </mc:Choice>
              <mc:Fallback>
                <p:oleObj name="Equation" r:id="rId2" imgW="42367200" imgH="8534400" progId="Equation.DSMT4">
                  <p:embed/>
                  <p:pic>
                    <p:nvPicPr>
                      <p:cNvPr id="0" name="图片 277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1960" y="980728"/>
                        <a:ext cx="3548764" cy="71485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>
            <a:off x="2203107" y="1484784"/>
            <a:ext cx="12790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55576" y="2852936"/>
            <a:ext cx="792088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23528" y="3212976"/>
          <a:ext cx="100432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4" imgW="508000" imgH="177800" progId="Equation.DSMT4">
                  <p:embed/>
                </p:oleObj>
              </mc:Choice>
              <mc:Fallback>
                <p:oleObj name="Equation" r:id="rId4" imgW="508000" imgH="177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12976"/>
                        <a:ext cx="1004322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23528" y="3645024"/>
          <a:ext cx="8352922" cy="2664600"/>
        </p:xfrm>
        <a:graphic>
          <a:graphicData uri="http://schemas.openxmlformats.org/drawingml/2006/table">
            <a:tbl>
              <a:tblPr/>
              <a:tblGrid>
                <a:gridCol w="576387"/>
                <a:gridCol w="598195"/>
                <a:gridCol w="598195"/>
                <a:gridCol w="598195"/>
                <a:gridCol w="598195"/>
                <a:gridCol w="598195"/>
                <a:gridCol w="598195"/>
                <a:gridCol w="598195"/>
                <a:gridCol w="598195"/>
                <a:gridCol w="598195"/>
                <a:gridCol w="598195"/>
                <a:gridCol w="598195"/>
                <a:gridCol w="598195"/>
                <a:gridCol w="598195"/>
              </a:tblGrid>
              <a:tr h="29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i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n</a:t>
                      </a:r>
                      <a:r>
                        <a:rPr lang="en-US" sz="1400" b="1" kern="0" baseline="-250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i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1400" b="1" kern="0" baseline="-250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161.4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199.5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215.7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224.6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230.2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234.0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236.8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238.9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240.5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241.9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243.0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243.9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244.7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18.51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19.00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19.30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19.33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19.35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19.37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19.38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19.40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19.40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19.41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19.42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10.13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9.55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9.28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9.12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9.01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8.94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8.89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8.85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8.81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8.79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8.76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8.74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8.73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7.71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6.94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6.59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6.39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6.26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6.09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6.00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5.96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5.94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5.91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5.89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6.61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5.79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5.41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5.19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5.05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4.95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4.88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4.82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4.77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4.74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4.70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4.68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4.66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5.99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5.14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4.76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4.53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4.39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4.28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4.21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4.15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4.06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4.03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4.00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3.98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5.59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4.74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4.35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4.12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3.97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3.87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3.79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3.73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3.68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3.64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3.60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3.57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3.55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5.32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4.46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4.07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3.84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3.69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3.58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3.50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3.44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3.39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3.35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3.31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3.28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3.26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5.12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4.26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3.86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3.63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3.48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3.37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3.29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3.23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3.18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3.14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3.07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3.05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4.96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4.10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3.71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3.48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3.33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3.22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3.14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3.07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3.02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2.98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2.94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2.91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2.89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392" marR="6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211960" y="1988840"/>
          <a:ext cx="3672407" cy="122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6" imgW="52730400" imgH="16459200" progId="Equation.DSMT4">
                  <p:embed/>
                </p:oleObj>
              </mc:Choice>
              <mc:Fallback>
                <p:oleObj name="Equation" r:id="rId6" imgW="52730400" imgH="16459200" progId="Equation.DSMT4">
                  <p:embed/>
                  <p:pic>
                    <p:nvPicPr>
                      <p:cNvPr id="0" name="图片 277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1960" y="1988840"/>
                        <a:ext cx="3672407" cy="122625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30"/>
          <a:stretch>
            <a:fillRect/>
          </a:stretch>
        </p:blipFill>
        <p:spPr bwMode="auto">
          <a:xfrm>
            <a:off x="313690" y="3068960"/>
            <a:ext cx="4035241" cy="16560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文本框 99"/>
          <p:cNvSpPr txBox="1"/>
          <p:nvPr/>
        </p:nvSpPr>
        <p:spPr>
          <a:xfrm>
            <a:off x="313690" y="271780"/>
            <a:ext cx="198501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latin typeface="Arial" panose="020B0604020202020204" pitchFamily="34" charset="0"/>
                <a:ea typeface="等线" panose="02010600030101010101" pitchFamily="2" charset="-122"/>
              </a:rPr>
              <a:t>5.5.1 </a:t>
            </a:r>
            <a:r>
              <a:rPr lang="zh-CN" sz="2400" b="1" dirty="0">
                <a:latin typeface="Arial" panose="020B0604020202020204" pitchFamily="34" charset="0"/>
                <a:ea typeface="等线" panose="02010600030101010101" pitchFamily="2" charset="-122"/>
              </a:rPr>
              <a:t>统计量</a:t>
            </a:r>
            <a:endParaRPr lang="zh-CN" altLang="en-US" sz="2400" dirty="0">
              <a:ea typeface="等线" panose="02010600030101010101" pitchFamily="2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" y="945326"/>
            <a:ext cx="6445702" cy="1835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12847"/>
            <a:ext cx="4972008" cy="151216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332656"/>
            <a:ext cx="226151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5.5.2 </a:t>
            </a:r>
            <a:r>
              <a:rPr 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抽样分布</a:t>
            </a:r>
            <a:endParaRPr 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052736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/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抽样分布：统计量的分布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02" y="1844824"/>
            <a:ext cx="4241000" cy="36351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0" r="28271"/>
          <a:stretch>
            <a:fillRect/>
          </a:stretch>
        </p:blipFill>
        <p:spPr bwMode="auto">
          <a:xfrm>
            <a:off x="251520" y="455077"/>
            <a:ext cx="4220052" cy="1079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59832" y="3284984"/>
          <a:ext cx="21602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2" imgW="127000" imgH="151765" progId="Equation.DSMT4">
                  <p:embed/>
                </p:oleObj>
              </mc:Choice>
              <mc:Fallback>
                <p:oleObj name="Equation" r:id="rId2" imgW="127000" imgH="151765" progId="Equation.DSMT4">
                  <p:embed/>
                  <p:pic>
                    <p:nvPicPr>
                      <p:cNvPr id="0" name="对象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284984"/>
                        <a:ext cx="216024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436096" y="2348880"/>
          <a:ext cx="857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4" imgW="88265" imgH="189865" progId="Equation.DSMT4">
                  <p:embed/>
                </p:oleObj>
              </mc:Choice>
              <mc:Fallback>
                <p:oleObj name="Equation" r:id="rId4" imgW="88265" imgH="189865" progId="Equation.DSMT4">
                  <p:embed/>
                  <p:pic>
                    <p:nvPicPr>
                      <p:cNvPr id="0" name="对象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348880"/>
                        <a:ext cx="857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0797" y="1734922"/>
            <a:ext cx="137887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等线" panose="02010600030101010101" pitchFamily="2" charset="-122"/>
              </a:rPr>
              <a:t>无放回排列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0797" y="2348880"/>
          <a:ext cx="3773016" cy="2034226"/>
        </p:xfrm>
        <a:graphic>
          <a:graphicData uri="http://schemas.openxmlformats.org/drawingml/2006/table">
            <a:tbl>
              <a:tblPr/>
              <a:tblGrid>
                <a:gridCol w="713536"/>
                <a:gridCol w="1595506"/>
                <a:gridCol w="1463974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样本中的元素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样本均值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2.5</a:t>
                      </a:r>
                      <a:endParaRPr lang="zh-CN" sz="1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2.5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3.0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471591" y="1757906"/>
            <a:ext cx="22322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样本均值的分布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625752" y="2420888"/>
          <a:ext cx="3762672" cy="1872207"/>
        </p:xfrm>
        <a:graphic>
          <a:graphicData uri="http://schemas.openxmlformats.org/drawingml/2006/table">
            <a:tbl>
              <a:tblPr/>
              <a:tblGrid>
                <a:gridCol w="1075049"/>
                <a:gridCol w="1164637"/>
                <a:gridCol w="1522986"/>
              </a:tblGrid>
              <a:tr h="312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anose="02020603050405020304"/>
                          <a:ea typeface="幼圆" panose="02010509060101010101" charset="-122"/>
                        </a:rPr>
                        <a:t>       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anose="02020603050405020304"/>
                          <a:ea typeface="幼圆" panose="02010509060101010101" charset="-122"/>
                        </a:rPr>
                        <a:t>     </a:t>
                      </a:r>
                      <a:r>
                        <a:rPr lang="zh-CN" altLang="en-US" sz="1800" b="1" kern="100" dirty="0" smtClean="0">
                          <a:effectLst/>
                          <a:latin typeface="Times New Roman" panose="02020603050405020304"/>
                          <a:ea typeface="幼圆" panose="02010509060101010101" charset="-122"/>
                        </a:rPr>
                        <a:t>频数</a:t>
                      </a:r>
                      <a:r>
                        <a:rPr lang="en-US" altLang="zh-CN" sz="1800" b="1" kern="100" dirty="0" smtClean="0">
                          <a:effectLst/>
                          <a:latin typeface="Times New Roman" panose="02020603050405020304"/>
                          <a:ea typeface="幼圆" panose="02010509060101010101" charset="-122"/>
                        </a:rPr>
                        <a:t>    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Times New Roman" panose="02020603050405020304"/>
                          <a:ea typeface="幼圆" panose="02010509060101010101" charset="-122"/>
                        </a:rPr>
                        <a:t>概率</a:t>
                      </a:r>
                      <a:r>
                        <a:rPr lang="en-US" sz="1800" b="1" kern="100" dirty="0" smtClean="0">
                          <a:effectLst/>
                          <a:latin typeface="Times New Roman" panose="02020603050405020304"/>
                          <a:ea typeface="幼圆" panose="02010509060101010101" charset="-122"/>
                        </a:rPr>
                        <a:t> 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1.5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1/6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2.0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1/6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0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2.5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2/6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3.0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1/6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3.5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幼圆" panose="02010509060101010101" charset="-122"/>
                          <a:ea typeface="宋体" panose="02010600030101010101" pitchFamily="2" charset="-122"/>
                        </a:rPr>
                        <a:t>1/6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004048" y="2420888"/>
          <a:ext cx="28733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6" imgW="127000" imgH="151765" progId="Equation.DSMT4">
                  <p:embed/>
                </p:oleObj>
              </mc:Choice>
              <mc:Fallback>
                <p:oleObj name="Equation" r:id="rId6" imgW="127000" imgH="15176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420888"/>
                        <a:ext cx="287337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40796" y="5013176"/>
            <a:ext cx="821963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精确分布：可以得到分布的数学表达式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渐近分布：难以得到精确分布时，借助于极限工具</a:t>
            </a:r>
            <a:r>
              <a:rPr lang="zh-CN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</a:t>
            </a:r>
            <a:r>
              <a:rPr lang="zh-CN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求得</a:t>
            </a:r>
            <a:r>
              <a:rPr lang="zh-CN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抽样分布的近似分布，称为渐近分布。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266" y="970216"/>
            <a:ext cx="44077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定理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：切比雪夫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大数定律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746" y="5381625"/>
            <a:ext cx="459627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用样本均值估计总体均值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样本方差估计总体方差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的理论基础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3070" y="272248"/>
            <a:ext cx="3667641" cy="46166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5.6</a:t>
            </a:r>
            <a:r>
              <a:rPr 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三</a:t>
            </a:r>
            <a:r>
              <a:rPr 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定理与四个推论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4266" y="1566988"/>
          <a:ext cx="4503737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1" imgW="67665600" imgH="51511200" progId="Equation.DSMT4">
                  <p:embed/>
                </p:oleObj>
              </mc:Choice>
              <mc:Fallback>
                <p:oleObj name="Equation" r:id="rId1" imgW="67665600" imgH="51511200" progId="Equation.DSMT4">
                  <p:embed/>
                  <p:pic>
                    <p:nvPicPr>
                      <p:cNvPr id="0" name="图片 307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266" y="1566988"/>
                        <a:ext cx="4503737" cy="34258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868143" y="1772816"/>
            <a:ext cx="28556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定理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贝奴利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大数定律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11840" y="2507471"/>
          <a:ext cx="3503677" cy="288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3" imgW="38100000" imgH="39014400" progId="Equation.DSMT4">
                  <p:embed/>
                </p:oleObj>
              </mc:Choice>
              <mc:Fallback>
                <p:oleObj name="Equation" r:id="rId3" imgW="38100000" imgH="39014400" progId="Equation.DSMT4">
                  <p:embed/>
                  <p:pic>
                    <p:nvPicPr>
                      <p:cNvPr id="0" name="对象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840" y="2507471"/>
                        <a:ext cx="3503677" cy="288334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03608" y="5725987"/>
            <a:ext cx="3416863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用样本的频率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m/n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估计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总体的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频率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理论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基础。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087" y="391040"/>
            <a:ext cx="1569660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ea typeface="等线" panose="02010600030101010101" pitchFamily="2" charset="-122"/>
              </a:rPr>
              <a:t>中心极限定理</a:t>
            </a:r>
            <a:endParaRPr lang="zh-CN" altLang="en-US" b="1" dirty="0"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023740"/>
            <a:ext cx="388309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a typeface="等线" panose="02010600030101010101" pitchFamily="2" charset="-122"/>
              </a:rPr>
              <a:t>证明极限分布为正态分布的定理统称为中心极限定理</a:t>
            </a:r>
            <a:endParaRPr lang="zh-CN" altLang="en-US" b="1" dirty="0">
              <a:ea typeface="等线" panose="02010600030101010101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60" y="404872"/>
            <a:ext cx="4273466" cy="526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883098" cy="37444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1196752"/>
            <a:ext cx="6480720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主要内容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正态分布 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概率密度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曲线及其特征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性质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分位数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卡方分布  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3. t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分布   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. F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分布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统计量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抽样分布   大数定律与中心极限定理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         推论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1-4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82013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</a:rPr>
              <a:t>某大学根据研究生的入学成绩将学生分为均等的</a:t>
            </a:r>
            <a:r>
              <a:rPr lang="en-US" altLang="zh-CN" b="1" dirty="0">
                <a:ea typeface="等线" panose="02010600030101010101" pitchFamily="2" charset="-122"/>
              </a:rPr>
              <a:t>4</a:t>
            </a:r>
            <a:r>
              <a:rPr lang="zh-CN" altLang="zh-CN" b="1" dirty="0">
                <a:ea typeface="等线" panose="02010600030101010101" pitchFamily="2" charset="-122"/>
              </a:rPr>
              <a:t>部分，以此来分配奖学金。前</a:t>
            </a:r>
            <a:r>
              <a:rPr lang="en-US" altLang="zh-CN" b="1" dirty="0">
                <a:ea typeface="等线" panose="02010600030101010101" pitchFamily="2" charset="-122"/>
              </a:rPr>
              <a:t>25%</a:t>
            </a:r>
            <a:r>
              <a:rPr lang="zh-CN" altLang="zh-CN" b="1" dirty="0">
                <a:ea typeface="等线" panose="02010600030101010101" pitchFamily="2" charset="-122"/>
              </a:rPr>
              <a:t>的学生可得一等奖学金，每月</a:t>
            </a:r>
            <a:r>
              <a:rPr lang="en-US" altLang="zh-CN" b="1" dirty="0">
                <a:ea typeface="等线" panose="02010600030101010101" pitchFamily="2" charset="-122"/>
              </a:rPr>
              <a:t>800</a:t>
            </a:r>
            <a:r>
              <a:rPr lang="zh-CN" altLang="zh-CN" b="1" dirty="0">
                <a:ea typeface="等线" panose="02010600030101010101" pitchFamily="2" charset="-122"/>
              </a:rPr>
              <a:t>元。前</a:t>
            </a:r>
            <a:r>
              <a:rPr lang="en-US" altLang="zh-CN" b="1" dirty="0">
                <a:ea typeface="等线" panose="02010600030101010101" pitchFamily="2" charset="-122"/>
              </a:rPr>
              <a:t>25%-50%</a:t>
            </a:r>
            <a:r>
              <a:rPr lang="zh-CN" altLang="zh-CN" b="1" dirty="0">
                <a:ea typeface="等线" panose="02010600030101010101" pitchFamily="2" charset="-122"/>
              </a:rPr>
              <a:t>的学生可得二等奖学金，每月</a:t>
            </a:r>
            <a:r>
              <a:rPr lang="en-US" altLang="zh-CN" b="1" dirty="0">
                <a:ea typeface="等线" panose="02010600030101010101" pitchFamily="2" charset="-122"/>
              </a:rPr>
              <a:t>600</a:t>
            </a:r>
            <a:r>
              <a:rPr lang="zh-CN" altLang="zh-CN" b="1" dirty="0">
                <a:ea typeface="等线" panose="02010600030101010101" pitchFamily="2" charset="-122"/>
              </a:rPr>
              <a:t>元。前</a:t>
            </a:r>
            <a:r>
              <a:rPr lang="en-US" altLang="zh-CN" b="1" dirty="0">
                <a:ea typeface="等线" panose="02010600030101010101" pitchFamily="2" charset="-122"/>
              </a:rPr>
              <a:t>50%-75%</a:t>
            </a:r>
            <a:r>
              <a:rPr lang="zh-CN" altLang="zh-CN" b="1" dirty="0">
                <a:ea typeface="等线" panose="02010600030101010101" pitchFamily="2" charset="-122"/>
              </a:rPr>
              <a:t>的学生可得三等奖学金，每月</a:t>
            </a:r>
            <a:r>
              <a:rPr lang="en-US" altLang="zh-CN" b="1" dirty="0">
                <a:ea typeface="等线" panose="02010600030101010101" pitchFamily="2" charset="-122"/>
              </a:rPr>
              <a:t>400</a:t>
            </a:r>
            <a:r>
              <a:rPr lang="zh-CN" altLang="zh-CN" b="1" dirty="0">
                <a:ea typeface="等线" panose="02010600030101010101" pitchFamily="2" charset="-122"/>
              </a:rPr>
              <a:t>元。最后</a:t>
            </a:r>
            <a:r>
              <a:rPr lang="en-US" altLang="zh-CN" b="1" dirty="0">
                <a:ea typeface="等线" panose="02010600030101010101" pitchFamily="2" charset="-122"/>
              </a:rPr>
              <a:t>25%</a:t>
            </a:r>
            <a:r>
              <a:rPr lang="zh-CN" altLang="zh-CN" b="1" dirty="0">
                <a:ea typeface="等线" panose="02010600030101010101" pitchFamily="2" charset="-122"/>
              </a:rPr>
              <a:t>的学生可得四等奖学金，每月</a:t>
            </a:r>
            <a:r>
              <a:rPr lang="en-US" altLang="zh-CN" b="1" dirty="0">
                <a:ea typeface="等线" panose="02010600030101010101" pitchFamily="2" charset="-122"/>
              </a:rPr>
              <a:t>200</a:t>
            </a:r>
            <a:r>
              <a:rPr lang="zh-CN" altLang="zh-CN" b="1" dirty="0">
                <a:ea typeface="等线" panose="02010600030101010101" pitchFamily="2" charset="-122"/>
              </a:rPr>
              <a:t>元。</a:t>
            </a:r>
            <a:endParaRPr lang="zh-CN" altLang="en-US" b="1" dirty="0">
              <a:ea typeface="等线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5" y="1772816"/>
            <a:ext cx="31623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95936" y="1884876"/>
            <a:ext cx="47525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 smtClean="0">
                <a:ea typeface="等线" panose="02010600030101010101" pitchFamily="2" charset="-122"/>
              </a:rPr>
              <a:t>设</a:t>
            </a:r>
            <a:r>
              <a:rPr lang="en-US" altLang="zh-CN" dirty="0" smtClean="0"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ea typeface="等线" panose="02010600030101010101" pitchFamily="2" charset="-122"/>
              </a:rPr>
              <a:t>为</a:t>
            </a:r>
            <a:r>
              <a:rPr lang="zh-CN" altLang="zh-CN" dirty="0" smtClean="0">
                <a:ea typeface="等线" panose="02010600030101010101" pitchFamily="2" charset="-122"/>
              </a:rPr>
              <a:t>随机</a:t>
            </a:r>
            <a:r>
              <a:rPr lang="zh-CN" altLang="zh-CN" dirty="0">
                <a:ea typeface="等线" panose="02010600030101010101" pitchFamily="2" charset="-122"/>
              </a:rPr>
              <a:t>从学生中抽取一</a:t>
            </a:r>
            <a:r>
              <a:rPr lang="zh-CN" altLang="zh-CN" dirty="0" smtClean="0">
                <a:ea typeface="等线" panose="02010600030101010101" pitchFamily="2" charset="-122"/>
              </a:rPr>
              <a:t>人其</a:t>
            </a:r>
            <a:r>
              <a:rPr lang="zh-CN" altLang="zh-CN" dirty="0">
                <a:ea typeface="等线" panose="02010600030101010101" pitchFamily="2" charset="-122"/>
              </a:rPr>
              <a:t>所得奖学金</a:t>
            </a:r>
            <a:r>
              <a:rPr lang="zh-CN" altLang="zh-CN" dirty="0" smtClean="0">
                <a:ea typeface="等线" panose="02010600030101010101" pitchFamily="2" charset="-122"/>
              </a:rPr>
              <a:t>数</a:t>
            </a:r>
            <a:r>
              <a:rPr lang="zh-CN" altLang="en-US" dirty="0" smtClean="0">
                <a:ea typeface="等线" panose="02010600030101010101" pitchFamily="2" charset="-122"/>
              </a:rPr>
              <a:t>。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95936" y="2636913"/>
          <a:ext cx="4828796" cy="112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2" imgW="67970400" imgH="15544800" progId="Equation.DSMT4">
                  <p:embed/>
                </p:oleObj>
              </mc:Choice>
              <mc:Fallback>
                <p:oleObj name="Equation" r:id="rId2" imgW="67970400" imgH="15544800" progId="Equation.DSMT4">
                  <p:embed/>
                  <p:pic>
                    <p:nvPicPr>
                      <p:cNvPr id="0" name="图片 62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5936" y="2636913"/>
                        <a:ext cx="4828796" cy="11259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995936" y="4149080"/>
          <a:ext cx="475252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4" imgW="61874400" imgH="21945600" progId="Equation.DSMT4">
                  <p:embed/>
                </p:oleObj>
              </mc:Choice>
              <mc:Fallback>
                <p:oleObj name="Equation" r:id="rId4" imgW="61874400" imgH="2194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149080"/>
                        <a:ext cx="4752528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995936" y="5949280"/>
          <a:ext cx="340837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6" imgW="2032000" imgH="254000" progId="Equation.DSMT4">
                  <p:embed/>
                </p:oleObj>
              </mc:Choice>
              <mc:Fallback>
                <p:oleObj name="Equation" r:id="rId6" imgW="20320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949280"/>
                        <a:ext cx="3408379" cy="4320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</a:rPr>
              <a:t>随机抽取两人，观察其平均每人获得奖学金</a:t>
            </a:r>
            <a:r>
              <a:rPr lang="zh-CN" altLang="zh-CN" b="1" dirty="0" smtClean="0">
                <a:ea typeface="等线" panose="02010600030101010101" pitchFamily="2" charset="-122"/>
              </a:rPr>
              <a:t>的</a:t>
            </a:r>
            <a:r>
              <a:rPr lang="zh-CN" altLang="en-US" b="1" dirty="0" smtClean="0">
                <a:ea typeface="等线" panose="02010600030101010101" pitchFamily="2" charset="-122"/>
              </a:rPr>
              <a:t>情况</a:t>
            </a:r>
            <a:endParaRPr lang="zh-CN" altLang="en-US" b="1" dirty="0">
              <a:ea typeface="等线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6900" y="862013"/>
          <a:ext cx="22717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2" imgW="30480000" imgH="4876800" progId="Equation.DSMT4">
                  <p:embed/>
                </p:oleObj>
              </mc:Choice>
              <mc:Fallback>
                <p:oleObj name="Equation" r:id="rId2" imgW="30480000" imgH="4876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862013"/>
                        <a:ext cx="2271713" cy="369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6326" y="1844824"/>
          <a:ext cx="3240360" cy="38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Equation" r:id="rId4" imgW="1511300" imgH="177800" progId="Equation.DSMT4">
                  <p:embed/>
                </p:oleObj>
              </mc:Choice>
              <mc:Fallback>
                <p:oleObj name="Equation" r:id="rId4" imgW="1511300" imgH="177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26" y="1844824"/>
                        <a:ext cx="3240360" cy="387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16022" y="13407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</a:rPr>
              <a:t>每个</a:t>
            </a:r>
            <a:r>
              <a:rPr lang="zh-CN" altLang="zh-CN" b="1" dirty="0" smtClean="0">
                <a:ea typeface="等线" panose="02010600030101010101" pitchFamily="2" charset="-122"/>
              </a:rPr>
              <a:t>样本出现</a:t>
            </a:r>
            <a:r>
              <a:rPr lang="zh-CN" altLang="zh-CN" b="1" dirty="0">
                <a:ea typeface="等线" panose="02010600030101010101" pitchFamily="2" charset="-122"/>
              </a:rPr>
              <a:t>的概率均为</a:t>
            </a:r>
            <a:endParaRPr lang="zh-CN" altLang="zh-CN" b="1" dirty="0">
              <a:ea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0423" y="2420888"/>
          <a:ext cx="2933464" cy="3960439"/>
        </p:xfrm>
        <a:graphic>
          <a:graphicData uri="http://schemas.openxmlformats.org/drawingml/2006/table">
            <a:tbl>
              <a:tblPr/>
              <a:tblGrid>
                <a:gridCol w="733366"/>
                <a:gridCol w="733366"/>
                <a:gridCol w="733366"/>
                <a:gridCol w="733366"/>
              </a:tblGrid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均值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44008" y="980728"/>
          <a:ext cx="3888432" cy="1783080"/>
        </p:xfrm>
        <a:graphic>
          <a:graphicData uri="http://schemas.openxmlformats.org/drawingml/2006/table">
            <a:tbl>
              <a:tblPr/>
              <a:tblGrid>
                <a:gridCol w="1296144"/>
                <a:gridCol w="1296144"/>
                <a:gridCol w="1296144"/>
              </a:tblGrid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均值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频数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概率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0.0625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0.125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0.1875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0.1875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0.125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0.0625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32563" y="5897563"/>
          <a:ext cx="2357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Equation" r:id="rId6" imgW="32613600" imgH="10363200" progId="Equation.DSMT4">
                  <p:embed/>
                </p:oleObj>
              </mc:Choice>
              <mc:Fallback>
                <p:oleObj name="Equation" r:id="rId6" imgW="32613600" imgH="10363200" progId="Equation.DSMT4">
                  <p:embed/>
                  <p:pic>
                    <p:nvPicPr>
                      <p:cNvPr id="0" name="图片 726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2563" y="5897563"/>
                        <a:ext cx="2357437" cy="749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88024" y="5877272"/>
          <a:ext cx="1400114" cy="77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Equation" r:id="rId8" imgW="17983200" imgH="9753600" progId="Equation.DSMT4">
                  <p:embed/>
                </p:oleObj>
              </mc:Choice>
              <mc:Fallback>
                <p:oleObj name="Equation" r:id="rId8" imgW="17983200" imgH="975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877272"/>
                        <a:ext cx="1400114" cy="77413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4716016" y="2996952"/>
          <a:ext cx="381642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1438" y="147990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</a:rPr>
              <a:t>随机</a:t>
            </a:r>
            <a:r>
              <a:rPr lang="zh-CN" altLang="zh-CN" b="1" dirty="0" smtClean="0">
                <a:ea typeface="等线" panose="02010600030101010101" pitchFamily="2" charset="-122"/>
              </a:rPr>
              <a:t>抽取</a:t>
            </a:r>
            <a:r>
              <a:rPr lang="zh-CN" altLang="en-US" b="1" dirty="0" smtClean="0">
                <a:ea typeface="等线" panose="02010600030101010101" pitchFamily="2" charset="-122"/>
              </a:rPr>
              <a:t>三</a:t>
            </a:r>
            <a:r>
              <a:rPr lang="zh-CN" altLang="zh-CN" b="1" dirty="0" smtClean="0">
                <a:ea typeface="等线" panose="02010600030101010101" pitchFamily="2" charset="-122"/>
              </a:rPr>
              <a:t>人</a:t>
            </a:r>
            <a:r>
              <a:rPr lang="zh-CN" altLang="zh-CN" b="1" dirty="0">
                <a:ea typeface="等线" panose="02010600030101010101" pitchFamily="2" charset="-122"/>
              </a:rPr>
              <a:t>，观察其平均每人获得奖学金</a:t>
            </a:r>
            <a:r>
              <a:rPr lang="zh-CN" altLang="zh-CN" b="1" dirty="0" smtClean="0">
                <a:ea typeface="等线" panose="02010600030101010101" pitchFamily="2" charset="-122"/>
              </a:rPr>
              <a:t>的</a:t>
            </a:r>
            <a:r>
              <a:rPr lang="zh-CN" altLang="en-US" b="1" dirty="0" smtClean="0">
                <a:ea typeface="等线" panose="02010600030101010101" pitchFamily="2" charset="-122"/>
              </a:rPr>
              <a:t>情况</a:t>
            </a:r>
            <a:endParaRPr lang="zh-CN" altLang="en-US" b="1" dirty="0">
              <a:ea typeface="等线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3528" y="620688"/>
          <a:ext cx="26352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2" imgW="35356800" imgH="4876800" progId="Equation.DSMT4">
                  <p:embed/>
                </p:oleObj>
              </mc:Choice>
              <mc:Fallback>
                <p:oleObj name="Equation" r:id="rId2" imgW="35356800" imgH="4876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20688"/>
                        <a:ext cx="26352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97225" y="620713"/>
          <a:ext cx="40735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4" imgW="49072800" imgH="4267200" progId="Equation.DSMT4">
                  <p:embed/>
                </p:oleObj>
              </mc:Choice>
              <mc:Fallback>
                <p:oleObj name="Equation" r:id="rId4" imgW="49072800" imgH="426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620713"/>
                        <a:ext cx="40735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528" y="1124744"/>
          <a:ext cx="4104224" cy="5515785"/>
        </p:xfrm>
        <a:graphic>
          <a:graphicData uri="http://schemas.openxmlformats.org/drawingml/2006/table">
            <a:tbl>
              <a:tblPr/>
              <a:tblGrid>
                <a:gridCol w="513028"/>
                <a:gridCol w="513028"/>
                <a:gridCol w="513028"/>
                <a:gridCol w="513028"/>
                <a:gridCol w="513028"/>
                <a:gridCol w="513028"/>
                <a:gridCol w="513028"/>
                <a:gridCol w="513028"/>
              </a:tblGrid>
              <a:tr h="132532"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均值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均值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733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32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667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4048" y="1124744"/>
          <a:ext cx="3744417" cy="1948815"/>
        </p:xfrm>
        <a:graphic>
          <a:graphicData uri="http://schemas.openxmlformats.org/drawingml/2006/table">
            <a:tbl>
              <a:tblPr/>
              <a:tblGrid>
                <a:gridCol w="1248139"/>
                <a:gridCol w="1248139"/>
                <a:gridCol w="1248139"/>
              </a:tblGrid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均值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频数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概率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0.015625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267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0.046875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333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0.09375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0.15625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467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0.1875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533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0.1875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0.15625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667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0.09375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733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0.046875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0.015625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5076056" y="3212976"/>
          <a:ext cx="3635896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32040" y="5949280"/>
          <a:ext cx="14001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6" imgW="17983200" imgH="9753600" progId="Equation.DSMT4">
                  <p:embed/>
                </p:oleObj>
              </mc:Choice>
              <mc:Fallback>
                <p:oleObj name="Equation" r:id="rId6" imgW="17983200" imgH="9753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949280"/>
                        <a:ext cx="1400175" cy="7731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619875" y="5969000"/>
          <a:ext cx="240823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tion" r:id="rId8" imgW="36576000" imgH="10363200" progId="Equation.DSMT4">
                  <p:embed/>
                </p:oleObj>
              </mc:Choice>
              <mc:Fallback>
                <p:oleObj name="Equation" r:id="rId8" imgW="36576000" imgH="10363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5969000"/>
                        <a:ext cx="2408238" cy="6810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8" y="3902426"/>
            <a:ext cx="2618942" cy="20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8423" y="6165304"/>
          <a:ext cx="26812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Equation" r:id="rId2" imgW="40843200" imgH="5486400" progId="Equation.DSMT4">
                  <p:embed/>
                </p:oleObj>
              </mc:Choice>
              <mc:Fallback>
                <p:oleObj name="Equation" r:id="rId2" imgW="40843200" imgH="5486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23" y="6165304"/>
                        <a:ext cx="2681287" cy="3603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02426"/>
            <a:ext cx="2829790" cy="20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47051" y="6165304"/>
          <a:ext cx="29813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Equation" r:id="rId5" imgW="45415200" imgH="5486400" progId="Equation.DSMT4">
                  <p:embed/>
                </p:oleObj>
              </mc:Choice>
              <mc:Fallback>
                <p:oleObj name="Equation" r:id="rId5" imgW="45415200" imgH="5486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051" y="6165304"/>
                        <a:ext cx="2981325" cy="3603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28" y="3902425"/>
            <a:ext cx="2910790" cy="20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39006" y="6165304"/>
          <a:ext cx="27574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" name="Equation" r:id="rId8" imgW="45415200" imgH="5486400" progId="Equation.DSMT4">
                  <p:embed/>
                </p:oleObj>
              </mc:Choice>
              <mc:Fallback>
                <p:oleObj name="Equation" r:id="rId8" imgW="45415200" imgH="548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006" y="6165304"/>
                        <a:ext cx="2757487" cy="3333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28" y="425078"/>
            <a:ext cx="2823394" cy="225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24" y="414205"/>
            <a:ext cx="2655634" cy="226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7" y="395139"/>
            <a:ext cx="2873624" cy="224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8913" y="3141663"/>
          <a:ext cx="251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" name="Equation" r:id="rId13" imgW="40233600" imgH="5486400" progId="Equation.DSMT4">
                  <p:embed/>
                </p:oleObj>
              </mc:Choice>
              <mc:Fallback>
                <p:oleObj name="Equation" r:id="rId13" imgW="40233600" imgH="5486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3141663"/>
                        <a:ext cx="2514600" cy="342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70238" y="3141663"/>
          <a:ext cx="2552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" name="Equation" r:id="rId15" imgW="40843200" imgH="5486400" progId="Equation.DSMT4">
                  <p:embed/>
                </p:oleObj>
              </mc:Choice>
              <mc:Fallback>
                <p:oleObj name="Equation" r:id="rId15" imgW="40843200" imgH="548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3141663"/>
                        <a:ext cx="2552700" cy="342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207125" y="3068638"/>
          <a:ext cx="28368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" name="Equation" r:id="rId17" imgW="45415200" imgH="5486400" progId="Equation.DSMT4">
                  <p:embed/>
                </p:oleObj>
              </mc:Choice>
              <mc:Fallback>
                <p:oleObj name="Equation" r:id="rId17" imgW="45415200" imgH="548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3068638"/>
                        <a:ext cx="2836863" cy="342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</a:rPr>
              <a:t>总体中的奖学金不是均匀分布，而是</a:t>
            </a:r>
            <a:r>
              <a:rPr lang="en-US" altLang="zh-CN" b="1" dirty="0">
                <a:ea typeface="等线" panose="02010600030101010101" pitchFamily="2" charset="-122"/>
              </a:rPr>
              <a:t>5%</a:t>
            </a:r>
            <a:r>
              <a:rPr lang="zh-CN" altLang="zh-CN" b="1" dirty="0">
                <a:ea typeface="等线" panose="02010600030101010101" pitchFamily="2" charset="-122"/>
              </a:rPr>
              <a:t>成绩最好的学生得</a:t>
            </a:r>
            <a:r>
              <a:rPr lang="en-US" altLang="zh-CN" b="1" dirty="0">
                <a:ea typeface="等线" panose="02010600030101010101" pitchFamily="2" charset="-122"/>
              </a:rPr>
              <a:t>800</a:t>
            </a:r>
            <a:r>
              <a:rPr lang="zh-CN" altLang="zh-CN" b="1" dirty="0">
                <a:ea typeface="等线" panose="02010600030101010101" pitchFamily="2" charset="-122"/>
              </a:rPr>
              <a:t>元，其后</a:t>
            </a:r>
            <a:r>
              <a:rPr lang="en-US" altLang="zh-CN" b="1" dirty="0">
                <a:ea typeface="等线" panose="02010600030101010101" pitchFamily="2" charset="-122"/>
              </a:rPr>
              <a:t>10%</a:t>
            </a:r>
            <a:r>
              <a:rPr lang="zh-CN" altLang="zh-CN" b="1" dirty="0">
                <a:ea typeface="等线" panose="02010600030101010101" pitchFamily="2" charset="-122"/>
              </a:rPr>
              <a:t>成绩较好的学生得</a:t>
            </a:r>
            <a:r>
              <a:rPr lang="en-US" altLang="zh-CN" b="1" dirty="0">
                <a:ea typeface="等线" panose="02010600030101010101" pitchFamily="2" charset="-122"/>
              </a:rPr>
              <a:t>600</a:t>
            </a:r>
            <a:r>
              <a:rPr lang="zh-CN" altLang="zh-CN" b="1" dirty="0">
                <a:ea typeface="等线" panose="02010600030101010101" pitchFamily="2" charset="-122"/>
              </a:rPr>
              <a:t>元，再后面</a:t>
            </a:r>
            <a:r>
              <a:rPr lang="en-US" altLang="zh-CN" b="1" dirty="0">
                <a:ea typeface="等线" panose="02010600030101010101" pitchFamily="2" charset="-122"/>
              </a:rPr>
              <a:t>25%</a:t>
            </a:r>
            <a:r>
              <a:rPr lang="zh-CN" altLang="zh-CN" b="1" dirty="0">
                <a:ea typeface="等线" panose="02010600030101010101" pitchFamily="2" charset="-122"/>
              </a:rPr>
              <a:t>的学生得</a:t>
            </a:r>
            <a:r>
              <a:rPr lang="en-US" altLang="zh-CN" b="1" dirty="0">
                <a:ea typeface="等线" panose="02010600030101010101" pitchFamily="2" charset="-122"/>
              </a:rPr>
              <a:t>400</a:t>
            </a:r>
            <a:r>
              <a:rPr lang="zh-CN" altLang="zh-CN" b="1" dirty="0">
                <a:ea typeface="等线" panose="02010600030101010101" pitchFamily="2" charset="-122"/>
              </a:rPr>
              <a:t>元，其他</a:t>
            </a:r>
            <a:r>
              <a:rPr lang="en-US" altLang="zh-CN" b="1" dirty="0">
                <a:ea typeface="等线" panose="02010600030101010101" pitchFamily="2" charset="-122"/>
              </a:rPr>
              <a:t>60%</a:t>
            </a:r>
            <a:r>
              <a:rPr lang="zh-CN" altLang="zh-CN" b="1" dirty="0">
                <a:ea typeface="等线" panose="02010600030101010101" pitchFamily="2" charset="-122"/>
              </a:rPr>
              <a:t>的学生得</a:t>
            </a:r>
            <a:r>
              <a:rPr lang="en-US" altLang="zh-CN" b="1" dirty="0">
                <a:ea typeface="等线" panose="02010600030101010101" pitchFamily="2" charset="-122"/>
              </a:rPr>
              <a:t>200</a:t>
            </a:r>
            <a:r>
              <a:rPr lang="zh-CN" altLang="zh-CN" b="1" dirty="0">
                <a:ea typeface="等线" panose="02010600030101010101" pitchFamily="2" charset="-122"/>
              </a:rPr>
              <a:t>元。</a:t>
            </a:r>
            <a:endParaRPr lang="zh-CN" altLang="en-US" b="1" dirty="0">
              <a:ea typeface="等线" panose="02010600030101010101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32385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552" y="4149080"/>
          <a:ext cx="3312368" cy="508000"/>
        </p:xfrm>
        <a:graphic>
          <a:graphicData uri="http://schemas.openxmlformats.org/drawingml/2006/table">
            <a:tbl>
              <a:tblPr/>
              <a:tblGrid>
                <a:gridCol w="792088"/>
                <a:gridCol w="2520280"/>
              </a:tblGrid>
              <a:tr h="0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均值</a:t>
                      </a:r>
                      <a:endParaRPr lang="en-US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200        400        600        800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P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0.6       0.25        0.1         0.05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28850" y="3684588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2" imgW="177800" imgH="165100" progId="Equation.DSMT4">
                  <p:embed/>
                </p:oleObj>
              </mc:Choice>
              <mc:Fallback>
                <p:oleObj name="Equation" r:id="rId2" imgW="177800" imgH="165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684588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355976" y="1327309"/>
          <a:ext cx="4390242" cy="108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4" imgW="64008000" imgH="15544800" progId="Equation.DSMT4">
                  <p:embed/>
                </p:oleObj>
              </mc:Choice>
              <mc:Fallback>
                <p:oleObj name="Equation" r:id="rId4" imgW="64008000" imgH="1554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327309"/>
                        <a:ext cx="4390242" cy="1081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70400" y="2757488"/>
          <a:ext cx="4134048" cy="150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6" imgW="59740800" imgH="21945600" progId="Equation.DSMT4">
                  <p:embed/>
                </p:oleObj>
              </mc:Choice>
              <mc:Fallback>
                <p:oleObj name="Equation" r:id="rId6" imgW="59740800" imgH="2194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757488"/>
                        <a:ext cx="4134048" cy="1508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91675" y="4725144"/>
          <a:ext cx="367774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8" imgW="1879600" imgH="254000" progId="Equation.DSMT4">
                  <p:embed/>
                </p:oleObj>
              </mc:Choice>
              <mc:Fallback>
                <p:oleObj name="Equation" r:id="rId8" imgW="18796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675" y="4725144"/>
                        <a:ext cx="367774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61700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</a:rPr>
              <a:t>容量为</a:t>
            </a:r>
            <a:r>
              <a:rPr lang="en-US" altLang="zh-CN" b="1" dirty="0">
                <a:ea typeface="等线" panose="02010600030101010101" pitchFamily="2" charset="-122"/>
              </a:rPr>
              <a:t>2</a:t>
            </a:r>
            <a:endParaRPr lang="zh-CN" altLang="en-US" b="1" dirty="0">
              <a:ea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8558" y="560444"/>
          <a:ext cx="4536504" cy="378904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1793304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均值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概率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0.6*0.6=0.36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0.6*0.25=0.15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0.6*0.1=0.06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0.6*0.05=0.03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0.25*0.6=0.15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0.25*0.25=0.0625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0.25*0.1=0.025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0.25*0.05=0.0125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0.1*0.6=0.06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0.1*0.25=0.025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0.1*0.1=0.01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0.1*0.05=0.005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0.05*0.6=0.03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0.05*0.25=0.0125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0.05*0.1=0.005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0.05*0.05=0.0025</a:t>
                      </a:r>
                      <a:endParaRPr 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48680"/>
            <a:ext cx="32480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31634" y="3284984"/>
          <a:ext cx="2516224" cy="129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Equation" r:id="rId2" imgW="41148000" imgH="21336000" progId="Equation.DSMT4">
                  <p:embed/>
                </p:oleObj>
              </mc:Choice>
              <mc:Fallback>
                <p:oleObj name="Equation" r:id="rId2" imgW="41148000" imgH="2133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634" y="3284984"/>
                        <a:ext cx="2516224" cy="1294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30823" y="4725144"/>
          <a:ext cx="3482213" cy="164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4" imgW="59436000" imgH="28041600" progId="Equation.DSMT4">
                  <p:embed/>
                </p:oleObj>
              </mc:Choice>
              <mc:Fallback>
                <p:oleObj name="Equation" r:id="rId4" imgW="59436000" imgH="28041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23" y="4725144"/>
                        <a:ext cx="3482213" cy="1642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77888" y="4581128"/>
          <a:ext cx="4510135" cy="2032000"/>
        </p:xfrm>
        <a:graphic>
          <a:graphicData uri="http://schemas.openxmlformats.org/drawingml/2006/table">
            <a:tbl>
              <a:tblPr/>
              <a:tblGrid>
                <a:gridCol w="1211856"/>
                <a:gridCol w="3298279"/>
              </a:tblGrid>
              <a:tr h="252028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均值</a:t>
                      </a:r>
                      <a:endParaRPr lang="en-US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概率</a:t>
                      </a:r>
                      <a:endParaRPr lang="en-US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764196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200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300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400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500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600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700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800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0.36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0.15+0.15=0.3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0.06+0.0625+0.06=0.1825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0.03+0.025+0.025+0.03=0.11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0.0125+0.01+0.0125=0.035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0.005+0.005=0.01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0.0025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599539" y="6093296"/>
          <a:ext cx="1139349" cy="62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6" imgW="17983200" imgH="9753600" progId="Equation.DSMT4">
                  <p:embed/>
                </p:oleObj>
              </mc:Choice>
              <mc:Fallback>
                <p:oleObj name="Equation" r:id="rId6" imgW="17983200" imgH="9753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539" y="6093296"/>
                        <a:ext cx="1139349" cy="62909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</a:rPr>
              <a:t>容量为</a:t>
            </a:r>
            <a:r>
              <a:rPr lang="en-US" altLang="zh-CN" b="1" dirty="0">
                <a:ea typeface="等线" panose="02010600030101010101" pitchFamily="2" charset="-122"/>
              </a:rPr>
              <a:t>3</a:t>
            </a:r>
            <a:endParaRPr lang="zh-CN" altLang="en-US" b="1" dirty="0">
              <a:ea typeface="等线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908720"/>
          <a:ext cx="4457700" cy="2816225"/>
        </p:xfrm>
        <a:graphic>
          <a:graphicData uri="http://schemas.openxmlformats.org/drawingml/2006/table">
            <a:tbl>
              <a:tblPr/>
              <a:tblGrid>
                <a:gridCol w="2057400"/>
                <a:gridCol w="2400300"/>
              </a:tblGrid>
              <a:tr h="2762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均值</a:t>
                      </a:r>
                      <a:endParaRPr lang="en-US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概率</a:t>
                      </a:r>
                      <a:endParaRPr lang="en-US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200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267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333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400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467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533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600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667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733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     800</a:t>
                      </a:r>
                      <a:endParaRPr lang="zh-CN" sz="1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0.216</a:t>
                      </a:r>
                      <a:endParaRPr lang="en-US" sz="1400" b="1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0.27</a:t>
                      </a:r>
                      <a:endParaRPr lang="en-US" sz="1400" b="1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0.2205</a:t>
                      </a:r>
                      <a:endParaRPr lang="en-US" sz="1400" b="1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0.159625</a:t>
                      </a:r>
                      <a:endParaRPr lang="en-US" sz="1400" b="1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0.08175</a:t>
                      </a:r>
                      <a:endParaRPr lang="en-US" sz="1400" b="1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0.034875</a:t>
                      </a:r>
                      <a:endParaRPr lang="en-US" sz="1400" b="1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0.013</a:t>
                      </a:r>
                      <a:endParaRPr lang="en-US" sz="1400" b="1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0.0033750 </a:t>
                      </a:r>
                      <a:endParaRPr lang="en-US" sz="1400" b="1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0.0007500 </a:t>
                      </a:r>
                      <a:endParaRPr lang="en-US" sz="1400" b="1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0.000125</a:t>
                      </a:r>
                      <a:endParaRPr lang="en-US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10101"/>
            <a:ext cx="41719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148064" y="4509120"/>
          <a:ext cx="34131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2" imgW="54559200" imgH="5486400" progId="Equation.DSMT4">
                  <p:embed/>
                </p:oleObj>
              </mc:Choice>
              <mc:Fallback>
                <p:oleObj name="Equation" r:id="rId2" imgW="545592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509120"/>
                        <a:ext cx="3413125" cy="341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243027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93725" y="2546350"/>
          <a:ext cx="1889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3" name="Equation" r:id="rId2" imgW="30175200" imgH="5486400" progId="Equation.DSMT4">
                  <p:embed/>
                </p:oleObj>
              </mc:Choice>
              <mc:Fallback>
                <p:oleObj name="Equation" r:id="rId2" imgW="30175200" imgH="5486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546350"/>
                        <a:ext cx="1889125" cy="342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404664"/>
            <a:ext cx="2388538" cy="191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60738" y="2573338"/>
          <a:ext cx="201136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4" name="Equation" r:id="rId5" imgW="36271200" imgH="5486400" progId="Equation.DSMT4">
                  <p:embed/>
                </p:oleObj>
              </mc:Choice>
              <mc:Fallback>
                <p:oleObj name="Equation" r:id="rId5" imgW="36271200" imgH="5486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2573338"/>
                        <a:ext cx="2011362" cy="3016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0"/>
            <a:ext cx="2948003" cy="241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8530" y="2564904"/>
          <a:ext cx="273526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5" name="Equation" r:id="rId8" imgW="54559200" imgH="5486400" progId="Equation.DSMT4">
                  <p:embed/>
                </p:oleObj>
              </mc:Choice>
              <mc:Fallback>
                <p:oleObj name="Equation" r:id="rId8" imgW="54559200" imgH="5486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30" y="2564904"/>
                        <a:ext cx="2735262" cy="273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0"/>
            <a:ext cx="3016623" cy="224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5994" y="5949280"/>
          <a:ext cx="25209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6" name="Equation" r:id="rId11" imgW="50292000" imgH="5486400" progId="Equation.DSMT4">
                  <p:embed/>
                </p:oleObj>
              </mc:Choice>
              <mc:Fallback>
                <p:oleObj name="Equation" r:id="rId11" imgW="50292000" imgH="5486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94" y="5949280"/>
                        <a:ext cx="2520950" cy="2746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3696097"/>
            <a:ext cx="269212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48025" y="5949280"/>
          <a:ext cx="273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" name="Equation" r:id="rId14" imgW="54559200" imgH="5486400" progId="Equation.DSMT4">
                  <p:embed/>
                </p:oleObj>
              </mc:Choice>
              <mc:Fallback>
                <p:oleObj name="Equation" r:id="rId14" imgW="54559200" imgH="548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5949280"/>
                        <a:ext cx="2733675" cy="273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91666"/>
            <a:ext cx="21717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226488" y="5949280"/>
          <a:ext cx="273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8" name="Equation" r:id="rId17" imgW="54559200" imgH="5486400" progId="Equation.DSMT4">
                  <p:embed/>
                </p:oleObj>
              </mc:Choice>
              <mc:Fallback>
                <p:oleObj name="Equation" r:id="rId17" imgW="54559200" imgH="5486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488" y="5949280"/>
                        <a:ext cx="2733675" cy="273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252028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a typeface="等线" panose="02010600030101010101" pitchFamily="2" charset="-122"/>
              </a:rPr>
              <a:t>总体</a:t>
            </a:r>
            <a:r>
              <a:rPr lang="zh-CN" altLang="en-US" b="1" dirty="0" smtClean="0">
                <a:ea typeface="等线" panose="02010600030101010101" pitchFamily="2" charset="-122"/>
              </a:rPr>
              <a:t>为正态分布的情况</a:t>
            </a:r>
            <a:endParaRPr lang="zh-CN" altLang="en-US" b="1" dirty="0">
              <a:ea typeface="等线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2402" y="3933056"/>
          <a:ext cx="3522510" cy="230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1" imgW="2260600" imgH="1473200" progId="Equation.DSMT4">
                  <p:embed/>
                </p:oleObj>
              </mc:Choice>
              <mc:Fallback>
                <p:oleObj name="Equation" r:id="rId1" imgW="2260600" imgH="147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2" y="3933056"/>
                        <a:ext cx="3522510" cy="230375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39952" y="3933055"/>
          <a:ext cx="4753545" cy="225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3" imgW="77724000" imgH="36880800" progId="Equation.DSMT4">
                  <p:embed/>
                </p:oleObj>
              </mc:Choice>
              <mc:Fallback>
                <p:oleObj name="Equation" r:id="rId3" imgW="77724000" imgH="36880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933055"/>
                        <a:ext cx="4753545" cy="22502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0321" y="908720"/>
          <a:ext cx="6048672" cy="236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5" imgW="85648800" imgH="33528000" progId="Equation.DSMT4">
                  <p:embed/>
                </p:oleObj>
              </mc:Choice>
              <mc:Fallback>
                <p:oleObj name="Equation" r:id="rId5" imgW="85648800" imgH="33528000" progId="Equation.DSMT4">
                  <p:embed/>
                  <p:pic>
                    <p:nvPicPr>
                      <p:cNvPr id="0" name="图片 144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321" y="908720"/>
                        <a:ext cx="6048672" cy="2367808"/>
                      </a:xfrm>
                      <a:prstGeom prst="rect">
                        <a:avLst/>
                      </a:prstGeom>
                      <a:ln w="381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402" y="3460358"/>
            <a:ext cx="1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简要证明：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27584" y="2420888"/>
          <a:ext cx="7730151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1" imgW="58216800" imgH="11582400" progId="Equation.DSMT4">
                  <p:embed/>
                </p:oleObj>
              </mc:Choice>
              <mc:Fallback>
                <p:oleObj name="Equation" r:id="rId1" imgW="58216800" imgH="11582400" progId="Equation.DSMT4">
                  <p:embed/>
                  <p:pic>
                    <p:nvPicPr>
                      <p:cNvPr id="0" name="图片 317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584" y="2420888"/>
                        <a:ext cx="7730151" cy="136815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30870" y="1556792"/>
            <a:ext cx="1027845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推论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83" y="413094"/>
            <a:ext cx="3936415" cy="261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6" t="15957" r="34828" b="15402"/>
          <a:stretch>
            <a:fillRect/>
          </a:stretch>
        </p:blipFill>
        <p:spPr bwMode="auto">
          <a:xfrm>
            <a:off x="5580112" y="3023128"/>
            <a:ext cx="2038864" cy="39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矩形 1"/>
          <p:cNvSpPr/>
          <p:nvPr/>
        </p:nvSpPr>
        <p:spPr>
          <a:xfrm>
            <a:off x="341658" y="260648"/>
            <a:ext cx="1832553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5.1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正态分布</a:t>
            </a: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267" y="1484784"/>
            <a:ext cx="3318637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ea typeface="等线" panose="02010600030101010101" pitchFamily="2" charset="-122"/>
              </a:rPr>
              <a:t>当</a:t>
            </a:r>
            <a:r>
              <a:rPr lang="zh-CN" altLang="zh-CN" b="1" dirty="0">
                <a:ea typeface="等线" panose="02010600030101010101" pitchFamily="2" charset="-122"/>
              </a:rPr>
              <a:t>一个变量受到</a:t>
            </a:r>
            <a:r>
              <a:rPr lang="zh-CN" altLang="zh-CN" b="1" dirty="0" smtClean="0">
                <a:ea typeface="等线" panose="02010600030101010101" pitchFamily="2" charset="-122"/>
              </a:rPr>
              <a:t>大量</a:t>
            </a:r>
            <a:endParaRPr lang="en-US" altLang="zh-CN" b="1" dirty="0" smtClean="0">
              <a:ea typeface="等线" panose="02010600030101010101" pitchFamily="2" charset="-122"/>
            </a:endParaRPr>
          </a:p>
          <a:p>
            <a:r>
              <a:rPr lang="zh-CN" altLang="zh-CN" b="1" dirty="0" smtClean="0">
                <a:ea typeface="等线" panose="02010600030101010101" pitchFamily="2" charset="-122"/>
              </a:rPr>
              <a:t>微小</a:t>
            </a:r>
            <a:r>
              <a:rPr lang="zh-CN" altLang="zh-CN" b="1" dirty="0">
                <a:ea typeface="等线" panose="02010600030101010101" pitchFamily="2" charset="-122"/>
              </a:rPr>
              <a:t>的</a:t>
            </a:r>
            <a:r>
              <a:rPr lang="zh-CN" altLang="zh-CN" b="1" dirty="0" smtClean="0">
                <a:ea typeface="等线" panose="02010600030101010101" pitchFamily="2" charset="-122"/>
              </a:rPr>
              <a:t>、</a:t>
            </a:r>
            <a:endParaRPr lang="en-US" altLang="zh-CN" b="1" dirty="0" smtClean="0">
              <a:ea typeface="等线" panose="02010600030101010101" pitchFamily="2" charset="-122"/>
            </a:endParaRPr>
          </a:p>
          <a:p>
            <a:r>
              <a:rPr lang="zh-CN" altLang="zh-CN" b="1" dirty="0" smtClean="0">
                <a:ea typeface="等线" panose="02010600030101010101" pitchFamily="2" charset="-122"/>
              </a:rPr>
              <a:t>独立的</a:t>
            </a:r>
            <a:r>
              <a:rPr lang="zh-CN" altLang="zh-CN" b="1" dirty="0">
                <a:ea typeface="等线" panose="02010600030101010101" pitchFamily="2" charset="-122"/>
              </a:rPr>
              <a:t>随机因素影响时</a:t>
            </a:r>
            <a:r>
              <a:rPr lang="zh-CN" altLang="zh-CN" b="1" dirty="0" smtClean="0">
                <a:ea typeface="等线" panose="02010600030101010101" pitchFamily="2" charset="-122"/>
              </a:rPr>
              <a:t>，</a:t>
            </a:r>
            <a:endParaRPr lang="en-US" altLang="zh-CN" b="1" dirty="0" smtClean="0">
              <a:ea typeface="等线" panose="02010600030101010101" pitchFamily="2" charset="-122"/>
            </a:endParaRPr>
          </a:p>
          <a:p>
            <a:r>
              <a:rPr lang="zh-CN" altLang="zh-CN" b="1" dirty="0" smtClean="0">
                <a:ea typeface="等线" panose="02010600030101010101" pitchFamily="2" charset="-122"/>
              </a:rPr>
              <a:t>这个</a:t>
            </a:r>
            <a:r>
              <a:rPr lang="zh-CN" altLang="zh-CN" b="1" dirty="0">
                <a:ea typeface="等线" panose="02010600030101010101" pitchFamily="2" charset="-122"/>
              </a:rPr>
              <a:t>变量一般</a:t>
            </a:r>
            <a:r>
              <a:rPr lang="zh-CN" altLang="zh-CN" b="1" dirty="0" smtClean="0">
                <a:ea typeface="等线" panose="02010600030101010101" pitchFamily="2" charset="-122"/>
              </a:rPr>
              <a:t>服从正态分布</a:t>
            </a:r>
            <a:endParaRPr lang="en-US" altLang="zh-CN" b="1" dirty="0" smtClean="0">
              <a:ea typeface="等线" panose="02010600030101010101" pitchFamily="2" charset="-122"/>
            </a:endParaRPr>
          </a:p>
          <a:p>
            <a:r>
              <a:rPr lang="zh-CN" altLang="zh-CN" b="1" dirty="0" smtClean="0">
                <a:ea typeface="等线" panose="02010600030101010101" pitchFamily="2" charset="-122"/>
              </a:rPr>
              <a:t>或</a:t>
            </a:r>
            <a:r>
              <a:rPr lang="zh-CN" altLang="zh-CN" b="1" dirty="0">
                <a:ea typeface="等线" panose="02010600030101010101" pitchFamily="2" charset="-122"/>
              </a:rPr>
              <a:t>近似服从正态分布。</a:t>
            </a:r>
            <a:endParaRPr lang="zh-CN" altLang="zh-CN" dirty="0"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977" y="902377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ea typeface="等线" panose="02010600030101010101" pitchFamily="2" charset="-122"/>
              </a:rPr>
              <a:t>5.1.1</a:t>
            </a:r>
            <a:r>
              <a:rPr lang="zh-CN" altLang="zh-CN" b="1" dirty="0">
                <a:solidFill>
                  <a:prstClr val="black"/>
                </a:solidFill>
                <a:ea typeface="等线" panose="02010600030101010101" pitchFamily="2" charset="-122"/>
              </a:rPr>
              <a:t>定义</a:t>
            </a:r>
            <a:r>
              <a:rPr lang="en-US" altLang="zh-CN" b="1" dirty="0">
                <a:solidFill>
                  <a:prstClr val="black"/>
                </a:solidFill>
                <a:ea typeface="等线" panose="02010600030101010101" pitchFamily="2" charset="-122"/>
              </a:rPr>
              <a:t>: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9267" y="3495281"/>
          <a:ext cx="3835401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" name="Equation" r:id="rId3" imgW="50596800" imgH="11582400" progId="Equation.DSMT4">
                  <p:embed/>
                </p:oleObj>
              </mc:Choice>
              <mc:Fallback>
                <p:oleObj name="Equation" r:id="rId3" imgW="50596800" imgH="11582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67" y="3495281"/>
                        <a:ext cx="3835401" cy="10207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1977" y="5013176"/>
          <a:ext cx="3894701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Equation" r:id="rId5" imgW="54254400" imgH="22555200" progId="Equation.DSMT4">
                  <p:embed/>
                </p:oleObj>
              </mc:Choice>
              <mc:Fallback>
                <p:oleObj name="Equation" r:id="rId5" imgW="54254400" imgH="22555200" progId="Equation.DSMT4">
                  <p:embed/>
                  <p:pic>
                    <p:nvPicPr>
                      <p:cNvPr id="0" name="图片 165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77" y="5013176"/>
                        <a:ext cx="3894701" cy="15033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086597" y="5229200"/>
          <a:ext cx="3393560" cy="127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7" imgW="46939200" imgH="17678400" progId="Equation.DSMT4">
                  <p:embed/>
                </p:oleObj>
              </mc:Choice>
              <mc:Fallback>
                <p:oleObj name="Equation" r:id="rId7" imgW="46939200" imgH="17678400" progId="Equation.DSMT4">
                  <p:embed/>
                  <p:pic>
                    <p:nvPicPr>
                      <p:cNvPr id="0" name="图片 165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86597" y="5229200"/>
                        <a:ext cx="3393560" cy="1278114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104208" y="3645024"/>
          <a:ext cx="33686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9" imgW="35661600" imgH="12192000" progId="Equation.DSMT4">
                  <p:embed/>
                </p:oleObj>
              </mc:Choice>
              <mc:Fallback>
                <p:oleObj name="Equation" r:id="rId9" imgW="35661600" imgH="12192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208" y="3645024"/>
                        <a:ext cx="3368675" cy="11509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7544" y="1988840"/>
          <a:ext cx="2808312" cy="2106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1" imgW="36576000" imgH="27432000" progId="Equation.DSMT4">
                  <p:embed/>
                </p:oleObj>
              </mc:Choice>
              <mc:Fallback>
                <p:oleObj name="Equation" r:id="rId1" imgW="36576000" imgH="27432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88840"/>
                        <a:ext cx="2808312" cy="210623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848200" y="2241302"/>
          <a:ext cx="3048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3" imgW="41757600" imgH="20726400" progId="Equation.DSMT4">
                  <p:embed/>
                </p:oleObj>
              </mc:Choice>
              <mc:Fallback>
                <p:oleObj name="Equation" r:id="rId3" imgW="41757600" imgH="20726400" progId="Equation.DSMT4">
                  <p:embed/>
                  <p:pic>
                    <p:nvPicPr>
                      <p:cNvPr id="0" name="图片 328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8200" y="2241302"/>
                        <a:ext cx="3048000" cy="15113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3790" y="1196752"/>
          <a:ext cx="150766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5" imgW="20421600" imgH="4876800" progId="Equation.DSMT4">
                  <p:embed/>
                </p:oleObj>
              </mc:Choice>
              <mc:Fallback>
                <p:oleObj name="Equation" r:id="rId5" imgW="20421600" imgH="4876800" progId="Equation.DSMT4">
                  <p:embed/>
                  <p:pic>
                    <p:nvPicPr>
                      <p:cNvPr id="0" name="图片 328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790" y="1196752"/>
                        <a:ext cx="1507667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38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1</a:t>
            </a:r>
            <a:r>
              <a:rPr lang="zh-CN" altLang="en-US" dirty="0" smtClean="0"/>
              <a:t>证明要点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48064" y="4797152"/>
          <a:ext cx="26770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Equation" r:id="rId7" imgW="24079200" imgH="10363200" progId="Equation.DSMT4">
                  <p:embed/>
                </p:oleObj>
              </mc:Choice>
              <mc:Fallback>
                <p:oleObj name="Equation" r:id="rId7" imgW="24079200" imgH="10363200" progId="Equation.DSMT4">
                  <p:embed/>
                  <p:pic>
                    <p:nvPicPr>
                      <p:cNvPr id="0" name="图片 328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8064" y="4797152"/>
                        <a:ext cx="2677002" cy="115212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275856" y="2816932"/>
            <a:ext cx="1512168" cy="468052"/>
          </a:xfrm>
          <a:prstGeom prst="right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6228184" y="3789040"/>
            <a:ext cx="432048" cy="864096"/>
          </a:xfrm>
          <a:prstGeom prst="down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63128" y="4807536"/>
          <a:ext cx="274477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9" imgW="24688800" imgH="10363200" progId="Equation.DSMT4">
                  <p:embed/>
                </p:oleObj>
              </mc:Choice>
              <mc:Fallback>
                <p:oleObj name="Equation" r:id="rId9" imgW="24688800" imgH="10363200" progId="Equation.DSMT4">
                  <p:embed/>
                  <p:pic>
                    <p:nvPicPr>
                      <p:cNvPr id="0" name="图片 328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3128" y="4807536"/>
                        <a:ext cx="2744776" cy="115212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右箭头 10"/>
          <p:cNvSpPr/>
          <p:nvPr/>
        </p:nvSpPr>
        <p:spPr>
          <a:xfrm>
            <a:off x="3707904" y="5239584"/>
            <a:ext cx="1440160" cy="421664"/>
          </a:xfrm>
          <a:prstGeom prst="left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5576" y="2060848"/>
          <a:ext cx="7812397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" imgW="2451100" imgH="965200" progId="Equation.DSMT4">
                  <p:embed/>
                </p:oleObj>
              </mc:Choice>
              <mc:Fallback>
                <p:oleObj name="Equation" r:id="rId1" imgW="2451100" imgH="965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0848"/>
                        <a:ext cx="7812397" cy="27363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1052736"/>
            <a:ext cx="1027845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推论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32901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2</a:t>
            </a:r>
            <a:r>
              <a:rPr lang="zh-CN" altLang="en-US" dirty="0" smtClean="0"/>
              <a:t>证明要点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正态分布标准化得标准正态分布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4506" y="1484784"/>
          <a:ext cx="4142460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1" imgW="34747200" imgH="15849600" progId="Equation.DSMT4">
                  <p:embed/>
                </p:oleObj>
              </mc:Choice>
              <mc:Fallback>
                <p:oleObj name="Equation" r:id="rId1" imgW="34747200" imgH="15849600" progId="Equation.DSMT4">
                  <p:embed/>
                  <p:pic>
                    <p:nvPicPr>
                      <p:cNvPr id="0" name="对象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06" y="1484784"/>
                        <a:ext cx="4142460" cy="18722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492" y="4005064"/>
          <a:ext cx="41544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3" imgW="30480000" imgH="12192000" progId="Equation.DSMT4">
                  <p:embed/>
                </p:oleObj>
              </mc:Choice>
              <mc:Fallback>
                <p:oleObj name="Equation" r:id="rId3" imgW="30480000" imgH="12192000" progId="Equation.DSMT4">
                  <p:embed/>
                  <p:pic>
                    <p:nvPicPr>
                      <p:cNvPr id="0" name="图片 348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492" y="4005064"/>
                        <a:ext cx="4154488" cy="16605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148064" y="4149080"/>
          <a:ext cx="368348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5" imgW="42672000" imgH="15849600" progId="Equation.DSMT4">
                  <p:embed/>
                </p:oleObj>
              </mc:Choice>
              <mc:Fallback>
                <p:oleObj name="Equation" r:id="rId5" imgW="42672000" imgH="15849600" progId="Equation.DSMT4">
                  <p:embed/>
                  <p:pic>
                    <p:nvPicPr>
                      <p:cNvPr id="0" name="图片 348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064" y="4149080"/>
                        <a:ext cx="3683486" cy="136815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箭头 6"/>
          <p:cNvSpPr/>
          <p:nvPr/>
        </p:nvSpPr>
        <p:spPr>
          <a:xfrm>
            <a:off x="1907704" y="3356992"/>
            <a:ext cx="504056" cy="648072"/>
          </a:xfrm>
          <a:prstGeom prst="down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283968" y="4653136"/>
            <a:ext cx="864096" cy="432048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4329" y="884554"/>
            <a:ext cx="1027845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推论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06425" y="1711960"/>
          <a:ext cx="8132445" cy="370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1" imgW="2463165" imgH="1257300" progId="Equation.DSMT4">
                  <p:embed/>
                </p:oleObj>
              </mc:Choice>
              <mc:Fallback>
                <p:oleObj name="Equation" r:id="rId1" imgW="2463165" imgH="1257300" progId="Equation.DSMT4">
                  <p:embed/>
                  <p:pic>
                    <p:nvPicPr>
                      <p:cNvPr id="0" name="图片 37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711960"/>
                        <a:ext cx="8132445" cy="370078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3</a:t>
            </a:r>
            <a:r>
              <a:rPr lang="zh-CN" altLang="en-US" dirty="0" smtClean="0"/>
              <a:t>证明要点</a:t>
            </a:r>
            <a:r>
              <a:rPr lang="en-US" altLang="zh-CN" dirty="0"/>
              <a:t> </a:t>
            </a:r>
            <a:r>
              <a:rPr lang="en-US" altLang="zh-CN" dirty="0" smtClean="0"/>
              <a:t>  t</a:t>
            </a:r>
            <a:r>
              <a:rPr lang="zh-CN" altLang="en-US" dirty="0" smtClean="0"/>
              <a:t>分布定义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8531" y="739485"/>
          <a:ext cx="3240360" cy="1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1" imgW="42672000" imgH="15849600" progId="Equation.DSMT4">
                  <p:embed/>
                </p:oleObj>
              </mc:Choice>
              <mc:Fallback>
                <p:oleObj name="Equation" r:id="rId1" imgW="42672000" imgH="15849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31" y="739485"/>
                        <a:ext cx="3240360" cy="120256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1470" y="2060848"/>
          <a:ext cx="4123150" cy="2403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3" imgW="53340000" imgH="31089600" progId="Equation.DSMT4">
                  <p:embed/>
                </p:oleObj>
              </mc:Choice>
              <mc:Fallback>
                <p:oleObj name="Equation" r:id="rId3" imgW="53340000" imgH="31089600" progId="Equation.DSMT4">
                  <p:embed/>
                  <p:pic>
                    <p:nvPicPr>
                      <p:cNvPr id="0" name="图片 389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70" y="2060848"/>
                        <a:ext cx="4123150" cy="240320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80112" y="1079402"/>
          <a:ext cx="3168352" cy="282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5" imgW="34137600" imgH="30480000" progId="Equation.DSMT4">
                  <p:embed/>
                </p:oleObj>
              </mc:Choice>
              <mc:Fallback>
                <p:oleObj name="Equation" r:id="rId5" imgW="34137600" imgH="30480000" progId="Equation.DSMT4">
                  <p:embed/>
                  <p:pic>
                    <p:nvPicPr>
                      <p:cNvPr id="0" name="图片 389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0112" y="1079402"/>
                        <a:ext cx="3168352" cy="28269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4373226" y="1340768"/>
            <a:ext cx="486806" cy="230425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51720" y="4869160"/>
          <a:ext cx="68230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7" imgW="65227200" imgH="15849600" progId="Equation.DSMT4">
                  <p:embed/>
                </p:oleObj>
              </mc:Choice>
              <mc:Fallback>
                <p:oleObj name="Equation" r:id="rId7" imgW="65227200" imgH="15849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869160"/>
                        <a:ext cx="6823075" cy="16557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4794611" y="2312876"/>
            <a:ext cx="792088" cy="360040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7020272" y="3941994"/>
            <a:ext cx="360040" cy="855157"/>
          </a:xfrm>
          <a:prstGeom prst="down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528" y="404665"/>
          <a:ext cx="4176464" cy="1475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1" imgW="44805600" imgH="15849600" progId="Equation.DSMT4">
                  <p:embed/>
                </p:oleObj>
              </mc:Choice>
              <mc:Fallback>
                <p:oleObj name="Equation" r:id="rId1" imgW="44805600" imgH="15849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5"/>
                        <a:ext cx="4176464" cy="1475628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3529" y="2204864"/>
          <a:ext cx="417646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3" imgW="39928800" imgH="10668000" progId="Equation.DSMT4">
                  <p:embed/>
                </p:oleObj>
              </mc:Choice>
              <mc:Fallback>
                <p:oleObj name="Equation" r:id="rId3" imgW="39928800" imgH="10668000" progId="Equation.DSMT4">
                  <p:embed/>
                  <p:pic>
                    <p:nvPicPr>
                      <p:cNvPr id="0" name="图片 399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9" y="2204864"/>
                        <a:ext cx="4176464" cy="115212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75856" y="4005064"/>
          <a:ext cx="5599343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5" imgW="2057400" imgH="635000" progId="Equation.DSMT4">
                  <p:embed/>
                </p:oleObj>
              </mc:Choice>
              <mc:Fallback>
                <p:oleObj name="Equation" r:id="rId5" imgW="2057400" imgH="635000" progId="Equation.DSMT4">
                  <p:embed/>
                  <p:pic>
                    <p:nvPicPr>
                      <p:cNvPr id="0" name="图片 399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856" y="4005064"/>
                        <a:ext cx="5599343" cy="172819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4860032" y="836712"/>
            <a:ext cx="504056" cy="223224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右箭头 6"/>
          <p:cNvSpPr/>
          <p:nvPr/>
        </p:nvSpPr>
        <p:spPr>
          <a:xfrm rot="5400000">
            <a:off x="5274078" y="2330878"/>
            <a:ext cx="1836204" cy="1080120"/>
          </a:xfrm>
          <a:prstGeom prst="ben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9512" y="3789039"/>
          <a:ext cx="26770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1" imgW="24079200" imgH="10363200" progId="Equation.DSMT4">
                  <p:embed/>
                </p:oleObj>
              </mc:Choice>
              <mc:Fallback>
                <p:oleObj name="Equation" r:id="rId1" imgW="24079200" imgH="10363200" progId="Equation.DSMT4">
                  <p:embed/>
                  <p:pic>
                    <p:nvPicPr>
                      <p:cNvPr id="0" name="图片 409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512" y="3789039"/>
                        <a:ext cx="2677002" cy="115212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9512" y="1263568"/>
          <a:ext cx="274477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3" imgW="24688800" imgH="10363200" progId="Equation.DSMT4">
                  <p:embed/>
                </p:oleObj>
              </mc:Choice>
              <mc:Fallback>
                <p:oleObj name="Equation" r:id="rId3" imgW="24688800" imgH="10363200" progId="Equation.DSMT4">
                  <p:embed/>
                  <p:pic>
                    <p:nvPicPr>
                      <p:cNvPr id="0" name="图片 409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263568"/>
                        <a:ext cx="2744776" cy="115212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99992" y="1052736"/>
          <a:ext cx="3683000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5" imgW="42672000" imgH="15849600" progId="Equation.DSMT4">
                  <p:embed/>
                </p:oleObj>
              </mc:Choice>
              <mc:Fallback>
                <p:oleObj name="Equation" r:id="rId5" imgW="42672000" imgH="15849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052736"/>
                        <a:ext cx="3683000" cy="136683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31940" y="4005064"/>
          <a:ext cx="4968552" cy="153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7" imgW="2057400" imgH="635000" progId="Equation.DSMT4">
                  <p:embed/>
                </p:oleObj>
              </mc:Choice>
              <mc:Fallback>
                <p:oleObj name="Equation" r:id="rId7" imgW="2057400" imgH="635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40" y="4005064"/>
                        <a:ext cx="4968552" cy="153268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上下箭头 12"/>
          <p:cNvSpPr/>
          <p:nvPr/>
        </p:nvSpPr>
        <p:spPr>
          <a:xfrm flipH="1">
            <a:off x="1431431" y="2456044"/>
            <a:ext cx="432048" cy="1332995"/>
          </a:xfrm>
          <a:prstGeom prst="upDown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 flipH="1">
            <a:off x="6156176" y="2491200"/>
            <a:ext cx="432048" cy="1441855"/>
          </a:xfrm>
          <a:prstGeom prst="upDown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733346"/>
            <a:ext cx="1027845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推论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55576" y="1772816"/>
          <a:ext cx="7601628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1" imgW="59131200" imgH="20116800" progId="Equation.DSMT4">
                  <p:embed/>
                </p:oleObj>
              </mc:Choice>
              <mc:Fallback>
                <p:oleObj name="Equation" r:id="rId1" imgW="59131200" imgH="20116800" progId="Equation.DSMT4">
                  <p:embed/>
                  <p:pic>
                    <p:nvPicPr>
                      <p:cNvPr id="0" name="图片 35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7601628" cy="23042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11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4</a:t>
            </a:r>
            <a:r>
              <a:rPr lang="zh-CN" altLang="en-US" dirty="0" smtClean="0"/>
              <a:t>证明要点</a:t>
            </a:r>
            <a:r>
              <a:rPr lang="en-US" altLang="zh-CN" dirty="0"/>
              <a:t> </a:t>
            </a:r>
            <a:r>
              <a:rPr lang="en-US" altLang="zh-CN" dirty="0" smtClean="0"/>
              <a:t>  F</a:t>
            </a:r>
            <a:r>
              <a:rPr lang="zh-CN" altLang="en-US" dirty="0" smtClean="0"/>
              <a:t>分布定义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9512" y="908720"/>
          <a:ext cx="4984121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1" imgW="60045600" imgH="22555200" progId="Equation.DSMT4">
                  <p:embed/>
                </p:oleObj>
              </mc:Choice>
              <mc:Fallback>
                <p:oleObj name="Equation" r:id="rId1" imgW="60045600" imgH="22555200" progId="Equation.DSMT4">
                  <p:embed/>
                  <p:pic>
                    <p:nvPicPr>
                      <p:cNvPr id="0" name="图片 419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512" y="908720"/>
                        <a:ext cx="4984121" cy="187220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9512" y="3645024"/>
          <a:ext cx="4236932" cy="173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" imgW="50596800" imgH="20726400" progId="Equation.DSMT4">
                  <p:embed/>
                </p:oleObj>
              </mc:Choice>
              <mc:Fallback>
                <p:oleObj name="Equation" r:id="rId3" imgW="50596800" imgH="20726400" progId="Equation.DSMT4">
                  <p:embed/>
                  <p:pic>
                    <p:nvPicPr>
                      <p:cNvPr id="0" name="图片 419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3645024"/>
                        <a:ext cx="4236932" cy="1735611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60032" y="5229200"/>
          <a:ext cx="4140460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5" imgW="35052000" imgH="10972800" progId="Equation.DSMT4">
                  <p:embed/>
                </p:oleObj>
              </mc:Choice>
              <mc:Fallback>
                <p:oleObj name="Equation" r:id="rId5" imgW="35052000" imgH="10972800" progId="Equation.DSMT4">
                  <p:embed/>
                  <p:pic>
                    <p:nvPicPr>
                      <p:cNvPr id="0" name="图片 419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032" y="5229200"/>
                        <a:ext cx="4140460" cy="1296144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>
          <a:xfrm>
            <a:off x="2267744" y="2780928"/>
            <a:ext cx="360040" cy="855157"/>
          </a:xfrm>
          <a:prstGeom prst="down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右箭头 6"/>
          <p:cNvSpPr/>
          <p:nvPr/>
        </p:nvSpPr>
        <p:spPr>
          <a:xfrm rot="5400000">
            <a:off x="5454098" y="3627022"/>
            <a:ext cx="756084" cy="2376264"/>
          </a:xfrm>
          <a:prstGeom prst="ben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765324"/>
            <a:ext cx="3240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8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非正态总体的情形</a:t>
            </a:r>
            <a:endParaRPr lang="zh-CN" altLang="zh-CN" sz="2800" b="1" kern="22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19672" y="2204864"/>
          <a:ext cx="6151562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1" imgW="46329600" imgH="22555200" progId="Equation.DSMT4">
                  <p:embed/>
                </p:oleObj>
              </mc:Choice>
              <mc:Fallback>
                <p:oleObj name="Equation" r:id="rId1" imgW="46329600" imgH="22555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4864"/>
                        <a:ext cx="6151562" cy="2663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4" y="3645991"/>
            <a:ext cx="380462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74690"/>
            <a:ext cx="37814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1519" y="199381"/>
            <a:ext cx="4091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等线" panose="02010600030101010101" pitchFamily="2" charset="-122"/>
              </a:rPr>
              <a:t>5.1.2</a:t>
            </a:r>
            <a:r>
              <a:rPr lang="zh-CN" altLang="zh-CN" sz="2000" b="1" dirty="0">
                <a:ea typeface="等线" panose="02010600030101010101" pitchFamily="2" charset="-122"/>
              </a:rPr>
              <a:t>正态密度函数</a:t>
            </a:r>
            <a:r>
              <a:rPr lang="en-US" altLang="zh-CN" sz="2000" b="1" dirty="0">
                <a:ea typeface="等线" panose="02010600030101010101" pitchFamily="2" charset="-122"/>
              </a:rPr>
              <a:t>f(x)</a:t>
            </a:r>
            <a:r>
              <a:rPr lang="zh-CN" altLang="zh-CN" sz="2000" b="1" dirty="0">
                <a:ea typeface="等线" panose="02010600030101010101" pitchFamily="2" charset="-122"/>
              </a:rPr>
              <a:t>的一些特点</a:t>
            </a:r>
            <a:endParaRPr lang="zh-CN" altLang="en-US" sz="2000" dirty="0">
              <a:ea typeface="等线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559" y="980728"/>
          <a:ext cx="5328593" cy="37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Equation" r:id="rId3" imgW="73152000" imgH="5181600" progId="Equation.DSMT4">
                  <p:embed/>
                </p:oleObj>
              </mc:Choice>
              <mc:Fallback>
                <p:oleObj name="Equation" r:id="rId3" imgW="73152000" imgH="5181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980728"/>
                        <a:ext cx="5328593" cy="3708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1560" y="1700808"/>
          <a:ext cx="4104456" cy="114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name="Equation" r:id="rId5" imgW="56997600" imgH="15849600" progId="Equation.DSMT4">
                  <p:embed/>
                </p:oleObj>
              </mc:Choice>
              <mc:Fallback>
                <p:oleObj name="Equation" r:id="rId5" imgW="56997600" imgH="15849600" progId="Equation.DSMT4">
                  <p:embed/>
                  <p:pic>
                    <p:nvPicPr>
                      <p:cNvPr id="0" name="图片 175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1700808"/>
                        <a:ext cx="4104456" cy="114190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47664" y="5877272"/>
          <a:ext cx="1300790" cy="45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Equation" r:id="rId7" imgW="18592800" imgH="5486400" progId="Equation.DSMT4">
                  <p:embed/>
                </p:oleObj>
              </mc:Choice>
              <mc:Fallback>
                <p:oleObj name="Equation" r:id="rId7" imgW="18592800" imgH="5486400" progId="Equation.DSMT4">
                  <p:embed/>
                  <p:pic>
                    <p:nvPicPr>
                      <p:cNvPr id="0" name="图片 175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877272"/>
                        <a:ext cx="1300790" cy="45584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796136" y="2060848"/>
          <a:ext cx="2523232" cy="74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Equation" r:id="rId9" imgW="35052000" imgH="10363200" progId="Equation.DSMT4">
                  <p:embed/>
                </p:oleObj>
              </mc:Choice>
              <mc:Fallback>
                <p:oleObj name="Equation" r:id="rId9" imgW="35052000" imgH="10363200" progId="Equation.DSMT4">
                  <p:embed/>
                  <p:pic>
                    <p:nvPicPr>
                      <p:cNvPr id="0" name="图片 175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6136" y="2060848"/>
                        <a:ext cx="2523232" cy="7459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1"/>
          <a:stretch>
            <a:fillRect/>
          </a:stretch>
        </p:blipFill>
        <p:spPr bwMode="auto">
          <a:xfrm>
            <a:off x="323528" y="596504"/>
            <a:ext cx="4153883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940152" y="3212976"/>
          <a:ext cx="2448273" cy="56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2" imgW="26517600" imgH="6096000" progId="Equation.DSMT4">
                  <p:embed/>
                </p:oleObj>
              </mc:Choice>
              <mc:Fallback>
                <p:oleObj name="Equation" r:id="rId2" imgW="26517600" imgH="6096000" progId="Equation.DSMT4">
                  <p:embed/>
                  <p:pic>
                    <p:nvPicPr>
                      <p:cNvPr id="0" name="图片 185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0152" y="3212976"/>
                        <a:ext cx="2448273" cy="562821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9487" y="4869160"/>
            <a:ext cx="4147924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</a:rPr>
              <a:t>任何一个正态分布都可以通过线性变换转化为标准正态分布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64088" y="4869160"/>
          <a:ext cx="3029835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4" imgW="33832800" imgH="15240000" progId="Equation.DSMT4">
                  <p:embed/>
                </p:oleObj>
              </mc:Choice>
              <mc:Fallback>
                <p:oleObj name="Equation" r:id="rId4" imgW="33832800" imgH="152400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869160"/>
                        <a:ext cx="3029835" cy="136815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37460"/>
            <a:ext cx="3754558" cy="2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120" y="142589"/>
            <a:ext cx="20794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ea typeface="等线" panose="02010600030101010101" pitchFamily="2" charset="-122"/>
              </a:rPr>
              <a:t>5.1.3  </a:t>
            </a:r>
            <a:r>
              <a:rPr lang="zh-CN" altLang="zh-CN" b="1" dirty="0">
                <a:ea typeface="等线" panose="02010600030101010101" pitchFamily="2" charset="-122"/>
              </a:rPr>
              <a:t>正态分布表</a:t>
            </a:r>
            <a:endParaRPr lang="zh-CN" altLang="zh-CN" dirty="0">
              <a:ea typeface="等线" panose="02010600030101010101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640"/>
            <a:ext cx="4488557" cy="4122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120" y="668700"/>
            <a:ext cx="28803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等线" panose="02010600030101010101" pitchFamily="2" charset="-122"/>
              </a:rPr>
              <a:t>查服从标准正态分布的随机变量小于某个值的概率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0120" y="1412776"/>
          <a:ext cx="3288352" cy="147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2" imgW="41757600" imgH="21945600" progId="Equation.DSMT4">
                  <p:embed/>
                </p:oleObj>
              </mc:Choice>
              <mc:Fallback>
                <p:oleObj name="Equation" r:id="rId2" imgW="41757600" imgH="21945600" progId="Equation.DSMT4">
                  <p:embed/>
                  <p:pic>
                    <p:nvPicPr>
                      <p:cNvPr id="0" name="图片 195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120" y="1412776"/>
                        <a:ext cx="3288352" cy="147209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0119" y="3009318"/>
          <a:ext cx="3777701" cy="164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4" imgW="63093600" imgH="27432000" progId="Equation.DSMT4">
                  <p:embed/>
                </p:oleObj>
              </mc:Choice>
              <mc:Fallback>
                <p:oleObj name="Equation" r:id="rId4" imgW="63093600" imgH="27432000" progId="Equation.DSMT4">
                  <p:embed/>
                  <p:pic>
                    <p:nvPicPr>
                      <p:cNvPr id="0" name="图片 195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119" y="3009318"/>
                        <a:ext cx="3777701" cy="16438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0120" y="4797152"/>
          <a:ext cx="4716016" cy="183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6" imgW="66141600" imgH="26822400" progId="Equation.DSMT4">
                  <p:embed/>
                </p:oleObj>
              </mc:Choice>
              <mc:Fallback>
                <p:oleObj name="Equation" r:id="rId6" imgW="66141600" imgH="2682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20" y="4797152"/>
                        <a:ext cx="4716016" cy="183202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98717"/>
            <a:ext cx="3480445" cy="224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9" b="87371"/>
          <a:stretch>
            <a:fillRect/>
          </a:stretch>
        </p:blipFill>
        <p:spPr bwMode="auto">
          <a:xfrm>
            <a:off x="539552" y="188640"/>
            <a:ext cx="2296543" cy="50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9552" y="980728"/>
          <a:ext cx="3847038" cy="189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2" imgW="46634400" imgH="23164800" progId="Equation.DSMT4">
                  <p:embed/>
                </p:oleObj>
              </mc:Choice>
              <mc:Fallback>
                <p:oleObj name="Equation" r:id="rId2" imgW="46634400" imgH="23164800" progId="Equation.DSMT4">
                  <p:embed/>
                  <p:pic>
                    <p:nvPicPr>
                      <p:cNvPr id="0" name="图片 205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980728"/>
                        <a:ext cx="3847038" cy="189983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17252" y="980728"/>
          <a:ext cx="290192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4" imgW="37795200" imgH="24384000" progId="Equation.DSMT4">
                  <p:embed/>
                </p:oleObj>
              </mc:Choice>
              <mc:Fallback>
                <p:oleObj name="Equation" r:id="rId4" imgW="37795200" imgH="24384000" progId="Equation.DSMT4">
                  <p:embed/>
                  <p:pic>
                    <p:nvPicPr>
                      <p:cNvPr id="0" name="图片 205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7252" y="980728"/>
                        <a:ext cx="2901923" cy="187220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5"/>
            <a:ext cx="6336704" cy="1416567"/>
          </a:xfrm>
          <a:prstGeom prst="rect">
            <a:avLst/>
          </a:prstGeom>
          <a:solidFill>
            <a:srgbClr val="00B0F0">
              <a:alpha val="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563888" y="5381181"/>
            <a:ext cx="4588502" cy="83099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指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发生概率很小的</a:t>
            </a:r>
            <a:r>
              <a:rPr lang="zh-CN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随机事件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一次实验中几乎不可能出现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981071"/>
            <a:ext cx="2206053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 smtClean="0">
                <a:solidFill>
                  <a:prstClr val="black"/>
                </a:solidFill>
                <a:ea typeface="等线" panose="02010600030101010101" pitchFamily="2" charset="-122"/>
              </a:rPr>
              <a:t>5.1.5 </a:t>
            </a:r>
            <a:r>
              <a:rPr lang="zh-CN" altLang="zh-CN" sz="2000" b="1" dirty="0" smtClean="0">
                <a:solidFill>
                  <a:prstClr val="black"/>
                </a:solidFill>
                <a:ea typeface="等线" panose="02010600030101010101" pitchFamily="2" charset="-122"/>
              </a:rPr>
              <a:t>小</a:t>
            </a:r>
            <a:r>
              <a:rPr lang="zh-CN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概率原理</a:t>
            </a:r>
            <a:endParaRPr lang="zh-CN" altLang="zh-CN" sz="2000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27984" y="404664"/>
            <a:ext cx="4392488" cy="2519358"/>
            <a:chOff x="4644008" y="502885"/>
            <a:chExt cx="3960440" cy="2953919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502885"/>
              <a:ext cx="3960440" cy="2953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箭头连接符 2"/>
            <p:cNvCxnSpPr/>
            <p:nvPr/>
          </p:nvCxnSpPr>
          <p:spPr>
            <a:xfrm>
              <a:off x="5508104" y="1700808"/>
              <a:ext cx="720080" cy="360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7380312" y="2780928"/>
              <a:ext cx="530565" cy="4320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51520" y="264121"/>
          <a:ext cx="2016224" cy="4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Equation" r:id="rId2" imgW="23164800" imgH="5486400" progId="Equation.DSMT4">
                  <p:embed/>
                </p:oleObj>
              </mc:Choice>
              <mc:Fallback>
                <p:oleObj name="Equation" r:id="rId2" imgW="23164800" imgH="5486400" progId="Equation.DSMT4">
                  <p:embed/>
                  <p:pic>
                    <p:nvPicPr>
                      <p:cNvPr id="0" name="图片 216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264121"/>
                        <a:ext cx="2016224" cy="477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1520" y="849852"/>
          <a:ext cx="3456384" cy="121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Equation" r:id="rId4" imgW="41757600" imgH="14630400" progId="Equation.DSMT4">
                  <p:embed/>
                </p:oleObj>
              </mc:Choice>
              <mc:Fallback>
                <p:oleObj name="Equation" r:id="rId4" imgW="41757600" imgH="14630400" progId="Equation.DSMT4">
                  <p:embed/>
                  <p:pic>
                    <p:nvPicPr>
                      <p:cNvPr id="0" name="图片 216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849852"/>
                        <a:ext cx="3456384" cy="121099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355973" y="3140970"/>
          <a:ext cx="4652088" cy="3384368"/>
        </p:xfrm>
        <a:graphic>
          <a:graphicData uri="http://schemas.openxmlformats.org/drawingml/2006/table">
            <a:tbl>
              <a:tblPr/>
              <a:tblGrid>
                <a:gridCol w="581511"/>
                <a:gridCol w="581511"/>
                <a:gridCol w="581511"/>
                <a:gridCol w="581511"/>
                <a:gridCol w="581511"/>
                <a:gridCol w="581511"/>
                <a:gridCol w="581511"/>
                <a:gridCol w="581511"/>
              </a:tblGrid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0.005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0.006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0.000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0.003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0.005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0.008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0.010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0.013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0.015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0.51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0.025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0.028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0.030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0.033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0.035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0.038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0.040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0.52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0.050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0.053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0.055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0.058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0.060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0.063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0.065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0.53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0.075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0.078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0.080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0.083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0.085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0.088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0.090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0.54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0.100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0.103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0.105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0.108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0.111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0.113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0.116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0.55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0.126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0.128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0.131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0.133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0.136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0.138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0.141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0.56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0.151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0.154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0.156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0.159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0.161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0.164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0.166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0.57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0.176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0.179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0.181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0.184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0.187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0.189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0.192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0.58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0.202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0.204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0.207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0.210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0.212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0.215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0.217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0.59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0.228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0.230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0.233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0.235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0.238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0.240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0.243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0.60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0.253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0.256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0.259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0.261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0.264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0.266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0.269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0.61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0.279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0.282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0.285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0.287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0.290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0.292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0.295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3528" y="3717032"/>
          <a:ext cx="1728193" cy="67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Equation" r:id="rId6" imgW="14020800" imgH="5486400" progId="Equation.DSMT4">
                  <p:embed/>
                </p:oleObj>
              </mc:Choice>
              <mc:Fallback>
                <p:oleObj name="Equation" r:id="rId6" imgW="14020800" imgH="5486400" progId="Equation.DSMT4">
                  <p:embed/>
                  <p:pic>
                    <p:nvPicPr>
                      <p:cNvPr id="0" name="图片 216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528" y="3717032"/>
                        <a:ext cx="1728193" cy="67624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51520" y="4797152"/>
          <a:ext cx="3528392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Equation" r:id="rId8" imgW="38404800" imgH="16459200" progId="Equation.DSMT4">
                  <p:embed/>
                </p:oleObj>
              </mc:Choice>
              <mc:Fallback>
                <p:oleObj name="Equation" r:id="rId8" imgW="38404800" imgH="16459200" progId="Equation.DSMT4">
                  <p:embed/>
                  <p:pic>
                    <p:nvPicPr>
                      <p:cNvPr id="0" name="图片 216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520" y="4797152"/>
                        <a:ext cx="3528392" cy="151216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3688" y="2352675"/>
          <a:ext cx="1977685" cy="1148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Equation" r:id="rId10" imgW="18897600" imgH="10972800" progId="Equation.DSMT4">
                  <p:embed/>
                </p:oleObj>
              </mc:Choice>
              <mc:Fallback>
                <p:oleObj name="Equation" r:id="rId10" imgW="18897600" imgH="10972800" progId="Equation.DSMT4">
                  <p:embed/>
                  <p:pic>
                    <p:nvPicPr>
                      <p:cNvPr id="0" name="图片 216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688" y="2352675"/>
                        <a:ext cx="1977685" cy="1148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0" r="32127"/>
          <a:stretch>
            <a:fillRect/>
          </a:stretch>
        </p:blipFill>
        <p:spPr bwMode="auto">
          <a:xfrm>
            <a:off x="221843" y="980728"/>
            <a:ext cx="4171143" cy="20237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7708" y="260648"/>
          <a:ext cx="1397829" cy="50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2" imgW="16764000" imgH="5486400" progId="Equation.DSMT4">
                  <p:embed/>
                </p:oleObj>
              </mc:Choice>
              <mc:Fallback>
                <p:oleObj name="Equation" r:id="rId2" imgW="16764000" imgH="5486400" progId="Equation.DSMT4">
                  <p:embed/>
                  <p:pic>
                    <p:nvPicPr>
                      <p:cNvPr id="0" name="图片 22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708" y="260648"/>
                        <a:ext cx="1397829" cy="5078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76888"/>
            <a:ext cx="4176464" cy="24275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08004" y="3182984"/>
          <a:ext cx="4248472" cy="158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5" imgW="52425600" imgH="19202400" progId="Equation.DSMT4">
                  <p:embed/>
                </p:oleObj>
              </mc:Choice>
              <mc:Fallback>
                <p:oleObj name="Equation" r:id="rId5" imgW="52425600" imgH="19202400" progId="Equation.DSMT4">
                  <p:embed/>
                  <p:pic>
                    <p:nvPicPr>
                      <p:cNvPr id="0" name="图片 226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8004" y="3182984"/>
                        <a:ext cx="4248472" cy="1581229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1843" y="3182984"/>
            <a:ext cx="881973" cy="369332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</a:rPr>
              <a:t>性质：</a:t>
            </a:r>
            <a:endParaRPr lang="zh-CN" altLang="zh-CN" dirty="0">
              <a:ea typeface="等线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1843" y="3645024"/>
          <a:ext cx="1656183" cy="76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7" imgW="24993600" imgH="11582400" progId="Equation.DSMT4">
                  <p:embed/>
                </p:oleObj>
              </mc:Choice>
              <mc:Fallback>
                <p:oleObj name="Equation" r:id="rId7" imgW="24993600" imgH="11582400" progId="Equation.DSMT4">
                  <p:embed/>
                  <p:pic>
                    <p:nvPicPr>
                      <p:cNvPr id="0" name="图片 226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843" y="3645024"/>
                        <a:ext cx="1656183" cy="767499"/>
                      </a:xfrm>
                      <a:prstGeom prst="rect">
                        <a:avLst/>
                      </a:prstGeom>
                      <a:ln w="381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9626" y="4581128"/>
          <a:ext cx="240026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9" imgW="30480000" imgH="5486400" progId="Equation.DSMT4">
                  <p:embed/>
                </p:oleObj>
              </mc:Choice>
              <mc:Fallback>
                <p:oleObj name="Equation" r:id="rId9" imgW="30480000" imgH="5486400" progId="Equation.DSMT4">
                  <p:embed/>
                  <p:pic>
                    <p:nvPicPr>
                      <p:cNvPr id="0" name="图片 226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626" y="4581128"/>
                        <a:ext cx="2400267" cy="432048"/>
                      </a:xfrm>
                      <a:prstGeom prst="rect">
                        <a:avLst/>
                      </a:prstGeom>
                      <a:ln w="381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6" y="5157192"/>
            <a:ext cx="5824176" cy="1584176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4743</Words>
  <Application>WPS 演示</Application>
  <PresentationFormat>全屏显示(4:3)</PresentationFormat>
  <Paragraphs>1900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97</vt:i4>
      </vt:variant>
      <vt:variant>
        <vt:lpstr>幻灯片标题</vt:lpstr>
      </vt:variant>
      <vt:variant>
        <vt:i4>39</vt:i4>
      </vt:variant>
    </vt:vector>
  </HeadingPairs>
  <TitlesOfParts>
    <vt:vector size="154" baseType="lpstr">
      <vt:lpstr>Arial</vt:lpstr>
      <vt:lpstr>宋体</vt:lpstr>
      <vt:lpstr>Wingdings</vt:lpstr>
      <vt:lpstr>等线</vt:lpstr>
      <vt:lpstr>Wingdings 3</vt:lpstr>
      <vt:lpstr>Verdana</vt:lpstr>
      <vt:lpstr>Wingdings 2</vt:lpstr>
      <vt:lpstr>Times New Roman</vt:lpstr>
      <vt:lpstr>Lucida Sans Unicode</vt:lpstr>
      <vt:lpstr>微软雅黑</vt:lpstr>
      <vt:lpstr>Arial Unicode MS</vt:lpstr>
      <vt:lpstr>Symbol</vt:lpstr>
      <vt:lpstr>Wingdings</vt:lpstr>
      <vt:lpstr>Calibri</vt:lpstr>
      <vt:lpstr>Times New Roman</vt:lpstr>
      <vt:lpstr>幼圆</vt:lpstr>
      <vt:lpstr>黑体</vt:lpstr>
      <vt:lpstr>聚合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Ghost Win7 SP1快速装机版  V2014/05/02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深度技术</dc:creator>
  <cp:lastModifiedBy>前进</cp:lastModifiedBy>
  <cp:revision>76</cp:revision>
  <dcterms:created xsi:type="dcterms:W3CDTF">2017-04-14T15:29:00Z</dcterms:created>
  <dcterms:modified xsi:type="dcterms:W3CDTF">2020-03-25T12:37:14Z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