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01" r:id="rId4"/>
    <p:sldId id="302" r:id="rId5"/>
    <p:sldId id="324" r:id="rId6"/>
    <p:sldId id="304" r:id="rId7"/>
    <p:sldId id="305" r:id="rId8"/>
    <p:sldId id="325" r:id="rId9"/>
    <p:sldId id="308" r:id="rId10"/>
    <p:sldId id="309" r:id="rId11"/>
    <p:sldId id="310" r:id="rId12"/>
    <p:sldId id="315" r:id="rId13"/>
    <p:sldId id="316" r:id="rId14"/>
    <p:sldId id="317" r:id="rId15"/>
    <p:sldId id="318" r:id="rId16"/>
    <p:sldId id="311" r:id="rId17"/>
    <p:sldId id="312" r:id="rId18"/>
    <p:sldId id="313" r:id="rId19"/>
    <p:sldId id="314" r:id="rId20"/>
    <p:sldId id="319" r:id="rId21"/>
    <p:sldId id="326" r:id="rId22"/>
    <p:sldId id="320" r:id="rId23"/>
    <p:sldId id="321" r:id="rId24"/>
    <p:sldId id="322" r:id="rId25"/>
    <p:sldId id="323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6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EC8B4E-E3BE-4F2B-9089-E6F8058DE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836605-013E-4E9E-89E8-A6E10B697A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8B4E-E3BE-4F2B-9089-E6F8058DE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6605-013E-4E9E-89E8-A6E10B697A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8B4E-E3BE-4F2B-9089-E6F8058DE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6605-013E-4E9E-89E8-A6E10B697A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8B4E-E3BE-4F2B-9089-E6F8058DE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6605-013E-4E9E-89E8-A6E10B697ABC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8B4E-E3BE-4F2B-9089-E6F8058DE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6605-013E-4E9E-89E8-A6E10B697ABC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8B4E-E3BE-4F2B-9089-E6F8058DE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6605-013E-4E9E-89E8-A6E10B697ABC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8B4E-E3BE-4F2B-9089-E6F8058DE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6605-013E-4E9E-89E8-A6E10B697ABC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8B4E-E3BE-4F2B-9089-E6F8058DE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6605-013E-4E9E-89E8-A6E10B697ABC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8B4E-E3BE-4F2B-9089-E6F8058DE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6605-013E-4E9E-89E8-A6E10B697A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DEC8B4E-E3BE-4F2B-9089-E6F8058DE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6605-013E-4E9E-89E8-A6E10B697ABC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C8B4E-E3BE-4F2B-9089-E6F8058DE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836605-013E-4E9E-89E8-A6E10B697AB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  <a:p>
            <a:pPr lvl="2" eaLnBrk="1" latinLnBrk="0" hangingPunct="1"/>
            <a:r>
              <a:rPr kumimoji="0" lang="zh-CN" altLang="en-US" dirty="0" smtClean="0"/>
              <a:t>第三级</a:t>
            </a:r>
            <a:endParaRPr kumimoji="0" lang="zh-CN" altLang="en-US" dirty="0" smtClean="0"/>
          </a:p>
          <a:p>
            <a:pPr lvl="3" eaLnBrk="1" latinLnBrk="0" hangingPunct="1"/>
            <a:r>
              <a:rPr kumimoji="0" lang="zh-CN" altLang="en-US" dirty="0" smtClean="0"/>
              <a:t>第四级</a:t>
            </a:r>
            <a:endParaRPr kumimoji="0" lang="zh-CN" altLang="en-US" dirty="0" smtClean="0"/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ea typeface="等线" panose="02010600030101010101" pitchFamily="2" charset="-122"/>
              </a:defRPr>
            </a:lvl1pPr>
          </a:lstStyle>
          <a:p>
            <a:fld id="{0DEC8B4E-E3BE-4F2B-9089-E6F8058DECE3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ea typeface="等线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ea typeface="等线" panose="02010600030101010101" pitchFamily="2" charset="-122"/>
              </a:defRPr>
            </a:lvl1pPr>
          </a:lstStyle>
          <a:p>
            <a:fld id="{90836605-013E-4E9E-89E8-A6E10B697AB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等线" panose="02010600030101010101" pitchFamily="2" charset="-122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27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png"/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1" Type="http://schemas.openxmlformats.org/officeDocument/2006/relationships/image" Target="../media/image33.em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7.png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emf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5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tags" Target="../tags/tag2.xml"/><Relationship Id="rId2" Type="http://schemas.openxmlformats.org/officeDocument/2006/relationships/image" Target="../media/image41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8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54.png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6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3.wmf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8.wmf"/><Relationship Id="rId10" Type="http://schemas.openxmlformats.org/officeDocument/2006/relationships/oleObject" Target="../embeddings/oleObject5.bin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emf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b="1" dirty="0" smtClean="0">
                <a:solidFill>
                  <a:schemeClr val="tx1"/>
                </a:solidFill>
              </a:rPr>
              <a:t>第</a:t>
            </a:r>
            <a:r>
              <a:rPr lang="en-US" altLang="zh-CN" b="1" dirty="0" smtClean="0">
                <a:solidFill>
                  <a:schemeClr val="tx1"/>
                </a:solidFill>
              </a:rPr>
              <a:t>8</a:t>
            </a:r>
            <a:r>
              <a:rPr lang="zh-CN" altLang="en-US" b="1" dirty="0" smtClean="0">
                <a:solidFill>
                  <a:schemeClr val="tx1"/>
                </a:solidFill>
              </a:rPr>
              <a:t>章  </a:t>
            </a:r>
            <a:r>
              <a:rPr lang="zh-CN" altLang="zh-CN" b="1" dirty="0" smtClean="0">
                <a:solidFill>
                  <a:schemeClr val="tx1"/>
                </a:solidFill>
              </a:rPr>
              <a:t>列</a:t>
            </a:r>
            <a:r>
              <a:rPr lang="zh-CN" altLang="zh-CN" b="1" dirty="0">
                <a:solidFill>
                  <a:schemeClr val="tx1"/>
                </a:solidFill>
              </a:rPr>
              <a:t>联</a:t>
            </a:r>
            <a:r>
              <a:rPr lang="zh-CN" altLang="zh-CN" b="1" dirty="0" smtClean="0">
                <a:solidFill>
                  <a:schemeClr val="tx1"/>
                </a:solidFill>
              </a:rPr>
              <a:t>分析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39"/>
          <a:stretch>
            <a:fillRect/>
          </a:stretch>
        </p:blipFill>
        <p:spPr bwMode="auto">
          <a:xfrm>
            <a:off x="264822" y="260648"/>
            <a:ext cx="6624736" cy="1472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27" t="41308" r="23588" b="33318"/>
          <a:stretch>
            <a:fillRect/>
          </a:stretch>
        </p:blipFill>
        <p:spPr bwMode="auto">
          <a:xfrm>
            <a:off x="264822" y="3140968"/>
            <a:ext cx="5209674" cy="151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32" r="20405" b="58536"/>
          <a:stretch>
            <a:fillRect/>
          </a:stretch>
        </p:blipFill>
        <p:spPr bwMode="auto">
          <a:xfrm>
            <a:off x="264822" y="1916832"/>
            <a:ext cx="5272971" cy="1058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01"/>
          <a:stretch>
            <a:fillRect/>
          </a:stretch>
        </p:blipFill>
        <p:spPr bwMode="auto">
          <a:xfrm>
            <a:off x="251702" y="4862173"/>
            <a:ext cx="6000001" cy="1806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7686419" y="350538"/>
            <a:ext cx="118568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判断情况</a:t>
            </a:r>
            <a:endParaRPr lang="en-US" altLang="zh-CN" dirty="0" smtClean="0"/>
          </a:p>
          <a:p>
            <a:r>
              <a:rPr lang="zh-CN" altLang="en-US" dirty="0" smtClean="0"/>
              <a:t>明确假设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5345" y="4194116"/>
            <a:ext cx="118813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做出决策 </a:t>
            </a:r>
            <a:endParaRPr lang="en-US" altLang="zh-CN" dirty="0" smtClean="0"/>
          </a:p>
          <a:p>
            <a:r>
              <a:rPr lang="zh-CN" altLang="en-US" dirty="0" smtClean="0"/>
              <a:t>解释含义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09030" y="3130205"/>
            <a:ext cx="111612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计算统计量的值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245" y="5201452"/>
            <a:ext cx="2088232" cy="128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1520" y="280027"/>
            <a:ext cx="2304256" cy="70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65048" rIns="91440" bIns="165048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8.3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期望值准则</a:t>
            </a:r>
            <a:endParaRPr kumimoji="0" lang="zh-CN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51" y="1196752"/>
            <a:ext cx="547794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32429" y="2492896"/>
          <a:ext cx="5411470" cy="31584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03400"/>
                <a:gridCol w="1804035"/>
                <a:gridCol w="1804035"/>
              </a:tblGrid>
              <a:tr h="72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类别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110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113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86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87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23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E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G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合计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263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263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851920" y="2636912"/>
          <a:ext cx="360040" cy="508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2" imgW="165100" imgH="228600" progId="Equation.DSMT4">
                  <p:embed/>
                </p:oleObj>
              </mc:Choice>
              <mc:Fallback>
                <p:oleObj name="Equation" r:id="rId2" imgW="1651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636912"/>
                        <a:ext cx="360040" cy="508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776292" y="2564904"/>
          <a:ext cx="451891" cy="63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4" imgW="165100" imgH="228600" progId="Equation.DSMT4">
                  <p:embed/>
                </p:oleObj>
              </mc:Choice>
              <mc:Fallback>
                <p:oleObj name="Equation" r:id="rId4" imgW="1651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292" y="2564904"/>
                        <a:ext cx="451891" cy="6379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0651" y="5373216"/>
            <a:ext cx="72008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直观判断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69"/>
          <a:stretch>
            <a:fillRect/>
          </a:stretch>
        </p:blipFill>
        <p:spPr bwMode="auto">
          <a:xfrm>
            <a:off x="251520" y="260648"/>
            <a:ext cx="1661501" cy="2016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992" y="404665"/>
            <a:ext cx="655272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7"/>
          <a:stretch>
            <a:fillRect/>
          </a:stretch>
        </p:blipFill>
        <p:spPr bwMode="auto">
          <a:xfrm>
            <a:off x="177063" y="4509120"/>
            <a:ext cx="6195774" cy="18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839" y="4673877"/>
            <a:ext cx="2370115" cy="14706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" r="68577"/>
          <a:stretch>
            <a:fillRect/>
          </a:stretch>
        </p:blipFill>
        <p:spPr bwMode="auto">
          <a:xfrm>
            <a:off x="611560" y="653712"/>
            <a:ext cx="2664295" cy="639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93250"/>
            <a:ext cx="5920007" cy="22677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483768" y="4506398"/>
            <a:ext cx="5364597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b="1" kern="100" dirty="0">
                <a:latin typeface="Times New Roman" panose="02020603050405020304"/>
                <a:ea typeface="等线" panose="02010600030101010101" pitchFamily="2" charset="-122"/>
              </a:rPr>
              <a:t>改进方法：把期望频数小于</a:t>
            </a:r>
            <a:r>
              <a:rPr lang="en-US" altLang="zh-CN" sz="2000" b="1" kern="100" dirty="0">
                <a:latin typeface="Times New Roman" panose="02020603050405020304"/>
                <a:ea typeface="等线" panose="02010600030101010101" pitchFamily="2" charset="-122"/>
              </a:rPr>
              <a:t>5</a:t>
            </a:r>
            <a:r>
              <a:rPr lang="zh-CN" altLang="zh-CN" sz="2000" b="1" kern="100" dirty="0">
                <a:latin typeface="Times New Roman" panose="02020603050405020304"/>
                <a:ea typeface="等线" panose="02010600030101010101" pitchFamily="2" charset="-122"/>
              </a:rPr>
              <a:t>的单元进行合并。</a:t>
            </a:r>
            <a:endParaRPr lang="zh-CN" altLang="zh-CN" sz="20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02" y="404664"/>
            <a:ext cx="7416824" cy="370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5"/>
          <a:stretch>
            <a:fillRect/>
          </a:stretch>
        </p:blipFill>
        <p:spPr bwMode="auto">
          <a:xfrm>
            <a:off x="505515" y="4221088"/>
            <a:ext cx="5028467" cy="1512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555376"/>
            <a:ext cx="2592288" cy="14587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476672"/>
            <a:ext cx="2318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ea typeface="等线" panose="02010600030101010101" pitchFamily="2" charset="-122"/>
              </a:rPr>
              <a:t>8.4 </a:t>
            </a:r>
            <a:r>
              <a:rPr lang="zh-CN" altLang="zh-CN" sz="2400" b="1" dirty="0" smtClean="0">
                <a:ea typeface="等线" panose="02010600030101010101" pitchFamily="2" charset="-122"/>
              </a:rPr>
              <a:t>独立性检验</a:t>
            </a:r>
            <a:endParaRPr lang="zh-CN" altLang="zh-CN" sz="2400" b="1" dirty="0"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1138" y="1124744"/>
            <a:ext cx="413606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适用：两个分类变量之间是否存在联系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9323" y="1932675"/>
            <a:ext cx="619268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例：一种原料来自三个不同的地区</a:t>
            </a:r>
            <a:r>
              <a:rPr lang="zh-CN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b="1" kern="1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原料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质量被分为三个不同等级</a:t>
            </a:r>
            <a:r>
              <a:rPr lang="zh-CN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b="1" kern="1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从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这批原料中随机抽取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500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件进行检验</a:t>
            </a:r>
            <a:r>
              <a:rPr lang="zh-CN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b="1" kern="1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结果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如下表所</a:t>
            </a:r>
            <a:r>
              <a:rPr lang="zh-CN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示</a:t>
            </a:r>
            <a:endParaRPr lang="en-US" altLang="zh-CN" b="1" kern="1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 smtClean="0">
                <a:latin typeface="Times New Roman" panose="02020603050405020304"/>
                <a:ea typeface="等线" panose="02010600030101010101" pitchFamily="2" charset="-122"/>
              </a:rPr>
              <a:t>要求</a:t>
            </a: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检验各个地区与原料的质量之间是否存在依赖</a:t>
            </a:r>
            <a:r>
              <a:rPr lang="zh-CN" altLang="zh-CN" b="1" kern="100" dirty="0" smtClean="0">
                <a:latin typeface="Times New Roman" panose="02020603050405020304"/>
                <a:ea typeface="等线" panose="02010600030101010101" pitchFamily="2" charset="-122"/>
              </a:rPr>
              <a:t>关系</a:t>
            </a:r>
            <a:endParaRPr lang="zh-CN" altLang="zh-CN" kern="100" dirty="0"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267744" y="3933056"/>
          <a:ext cx="5411470" cy="13716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82040"/>
                <a:gridCol w="1082040"/>
                <a:gridCol w="1082040"/>
                <a:gridCol w="1082675"/>
                <a:gridCol w="108267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一级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二级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三级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合计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甲地区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52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140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乙地区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59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52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171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丙地区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65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74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189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合计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162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188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150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500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33" y="5661248"/>
            <a:ext cx="3720896" cy="7920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</p:pic>
      <p:sp>
        <p:nvSpPr>
          <p:cNvPr id="2" name="矩形 1"/>
          <p:cNvSpPr/>
          <p:nvPr/>
        </p:nvSpPr>
        <p:spPr>
          <a:xfrm>
            <a:off x="193648" y="2606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解：</a:t>
            </a:r>
            <a:endParaRPr lang="zh-CN" altLang="zh-CN" sz="12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146"/>
            <a:ext cx="5761256" cy="9096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86419" y="350538"/>
            <a:ext cx="118568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判断情况</a:t>
            </a:r>
            <a:endParaRPr lang="en-US" altLang="zh-CN" dirty="0" smtClean="0"/>
          </a:p>
          <a:p>
            <a:r>
              <a:rPr lang="zh-CN" altLang="en-US" dirty="0" smtClean="0"/>
              <a:t>明确假设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6278" y="1556792"/>
            <a:ext cx="180049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期望值的计算：</a:t>
            </a:r>
            <a:endParaRPr lang="zh-CN" altLang="zh-CN" sz="12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460631" y="1686018"/>
          <a:ext cx="5411470" cy="13716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82040"/>
                <a:gridCol w="1082040"/>
                <a:gridCol w="1082040"/>
                <a:gridCol w="1082675"/>
                <a:gridCol w="108267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一级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二级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三级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合计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甲地区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52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140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乙地区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59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52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171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丙地区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65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74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189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合计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162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188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150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500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78" y="3369205"/>
            <a:ext cx="6090096" cy="21368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39979" y="2132856"/>
            <a:ext cx="1852101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以</a:t>
            </a:r>
            <a:r>
              <a:rPr lang="en-US" altLang="zh-CN" b="1" kern="100" dirty="0">
                <a:latin typeface="Times New Roman" panose="02020603050405020304"/>
                <a:ea typeface="等线" panose="02010600030101010101" pitchFamily="2" charset="-122"/>
              </a:rPr>
              <a:t>52</a:t>
            </a: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为例</a:t>
            </a:r>
            <a:endParaRPr lang="zh-CN" altLang="zh-CN" sz="1200" kern="100" dirty="0">
              <a:latin typeface="Times New Roman" panose="02020603050405020304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来自于甲</a:t>
            </a:r>
            <a:r>
              <a:rPr lang="zh-CN" altLang="zh-CN" b="1" kern="100" dirty="0" smtClean="0">
                <a:latin typeface="Times New Roman" panose="02020603050405020304"/>
                <a:ea typeface="等线" panose="02010600030101010101" pitchFamily="2" charset="-122"/>
              </a:rPr>
              <a:t>地区</a:t>
            </a:r>
            <a:endParaRPr lang="en-US" altLang="zh-CN" b="1" kern="100" dirty="0" smtClean="0">
              <a:latin typeface="Times New Roman" panose="02020603050405020304"/>
              <a:ea typeface="等线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 smtClean="0">
                <a:latin typeface="Times New Roman" panose="02020603050405020304"/>
                <a:ea typeface="等线" panose="02010600030101010101" pitchFamily="2" charset="-122"/>
              </a:rPr>
              <a:t>且</a:t>
            </a: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是一级品</a:t>
            </a:r>
            <a:endParaRPr lang="zh-CN" altLang="zh-CN" sz="12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169" y="32842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同理可得期望值分布为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937250" y="517525"/>
          <a:ext cx="27289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1" imgW="37795200" imgH="10972800" progId="Equation.DSMT4">
                  <p:embed/>
                </p:oleObj>
              </mc:Choice>
              <mc:Fallback>
                <p:oleObj name="Equation" r:id="rId1" imgW="37795200" imgH="10972800" progId="Equation.DSMT4">
                  <p:embed/>
                  <p:pic>
                    <p:nvPicPr>
                      <p:cNvPr id="0" name="图片 143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37250" y="517525"/>
                        <a:ext cx="2728913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01169" y="764704"/>
          <a:ext cx="5411470" cy="124777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82040"/>
                <a:gridCol w="1082040"/>
                <a:gridCol w="1082040"/>
                <a:gridCol w="1082675"/>
                <a:gridCol w="108267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一级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二级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三级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合计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甲地区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45.36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52.64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140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乙地区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55.404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64.296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51.3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171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丙地区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61.236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71.064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56.7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189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合计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162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188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150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500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1169" y="214579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计算统计量的值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55320" y="2780665"/>
          <a:ext cx="4689475" cy="3582670"/>
        </p:xfrm>
        <a:graphic>
          <a:graphicData uri="http://schemas.openxmlformats.org/drawingml/2006/table">
            <a:tbl>
              <a:tblPr/>
              <a:tblGrid>
                <a:gridCol w="623570"/>
                <a:gridCol w="1137920"/>
                <a:gridCol w="1271905"/>
                <a:gridCol w="1656080"/>
              </a:tblGrid>
              <a:tr h="617855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1">
                      <a:blip r:embed="rId4"/>
                      <a:stretch>
                        <a:fillRect l="-54726" t="-935" r="-257214" b="-47850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1">
                      <a:blip r:embed="rId4"/>
                      <a:stretch>
                        <a:fillRect l="-138222" t="-935" r="-129778" b="-47850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1">
                      <a:blip r:embed="rId4"/>
                      <a:stretch>
                        <a:fillRect l="-183562" t="-935" b="-478505"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45.36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6.64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73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55.404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4.596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63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61.236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-11.236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2.06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52.64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11.36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2.45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1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59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64.296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-5.296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73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65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71.064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-6.064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73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7.71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51.3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74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56.7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17.3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5.28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合计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19.82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376738"/>
            <a:ext cx="30861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749" y="1576734"/>
            <a:ext cx="2752874" cy="752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984271" y="2780928"/>
            <a:ext cx="273135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由于</a:t>
            </a:r>
            <a:r>
              <a:rPr lang="en-US" altLang="zh-CN" b="1" kern="100" dirty="0">
                <a:latin typeface="Times New Roman" panose="02020603050405020304"/>
                <a:ea typeface="等线" panose="02010600030101010101" pitchFamily="2" charset="-122"/>
              </a:rPr>
              <a:t>19.82&gt;9.448</a:t>
            </a: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，所以拒绝原假设，即认为这些原料的产地与等级之间存在依赖关系。</a:t>
            </a:r>
            <a:endParaRPr lang="zh-CN" altLang="zh-CN" sz="12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83418" y="3314700"/>
          <a:ext cx="17716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177165" imgH="228600" progId="Equation.KSEE3">
                  <p:embed/>
                </p:oleObj>
              </mc:Choice>
              <mc:Fallback>
                <p:oleObj name="" r:id="rId7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83418" y="3314700"/>
                        <a:ext cx="17716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76470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比较：独立性检验与一致性检验</a:t>
            </a:r>
            <a:endParaRPr lang="zh-CN" altLang="zh-CN" sz="12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9632" y="1844824"/>
            <a:ext cx="367240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抽取样本的方法不同</a:t>
            </a:r>
            <a:endParaRPr lang="zh-CN" altLang="zh-CN" sz="1200" kern="100" dirty="0">
              <a:latin typeface="Times New Roman" panose="02020603050405020304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一致性检验：在各类别中分别抽取</a:t>
            </a:r>
            <a:endParaRPr lang="zh-CN" altLang="zh-CN" sz="1200" kern="100" dirty="0">
              <a:latin typeface="Times New Roman" panose="02020603050405020304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独立性检验：先抽取，再分类</a:t>
            </a:r>
            <a:endParaRPr lang="zh-CN" altLang="zh-CN" sz="12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9632" y="3424808"/>
            <a:ext cx="36724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计算期望值的理论不同</a:t>
            </a:r>
            <a:endParaRPr lang="zh-CN" altLang="zh-CN" sz="12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78"/>
          <a:stretch>
            <a:fillRect/>
          </a:stretch>
        </p:blipFill>
        <p:spPr bwMode="auto">
          <a:xfrm>
            <a:off x="1259632" y="2492896"/>
            <a:ext cx="3660373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6" r="18372" b="6584"/>
          <a:stretch>
            <a:fillRect/>
          </a:stretch>
        </p:blipFill>
        <p:spPr bwMode="auto">
          <a:xfrm>
            <a:off x="1237202" y="4725144"/>
            <a:ext cx="5650538" cy="3986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</p:pic>
      <p:sp>
        <p:nvSpPr>
          <p:cNvPr id="2" name="矩形 1"/>
          <p:cNvSpPr/>
          <p:nvPr/>
        </p:nvSpPr>
        <p:spPr>
          <a:xfrm>
            <a:off x="251520" y="308209"/>
            <a:ext cx="3555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等线" panose="02010600030101010101" pitchFamily="2" charset="-122"/>
              </a:rPr>
              <a:t>8.5 </a:t>
            </a:r>
            <a:r>
              <a:rPr lang="zh-CN" altLang="zh-CN" sz="2400" b="1" dirty="0">
                <a:ea typeface="等线" panose="02010600030101010101" pitchFamily="2" charset="-122"/>
              </a:rPr>
              <a:t>列联表中的相关测量</a:t>
            </a:r>
            <a:endParaRPr lang="zh-CN" altLang="zh-CN" sz="2400" b="1" dirty="0">
              <a:ea typeface="等线" panose="02010600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5536" y="1655809"/>
            <a:ext cx="2068195" cy="64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65048" rIns="91440" bIns="165048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8.5.1    </a:t>
            </a:r>
            <a:r>
              <a:rPr lang="zh-CN" altLang="zh-CN" sz="2000" b="1" dirty="0" smtClean="0"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相关系数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75478" y="1832336"/>
          <a:ext cx="254155" cy="28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139700" imgH="165100" progId="Equation.DSMT4">
                  <p:embed/>
                </p:oleObj>
              </mc:Choice>
              <mc:Fallback>
                <p:oleObj name="Equation" r:id="rId3" imgW="139700" imgH="165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478" y="1832336"/>
                        <a:ext cx="254155" cy="2880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90855"/>
            <a:ext cx="184731" cy="85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65048" rIns="91440" bIns="165048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011948"/>
            <a:ext cx="511256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检验结果不独立的情况下，两者的相关程度如何</a:t>
            </a:r>
            <a:endParaRPr lang="zh-CN" altLang="zh-CN" sz="12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62"/>
          <a:stretch>
            <a:fillRect/>
          </a:stretch>
        </p:blipFill>
        <p:spPr bwMode="auto">
          <a:xfrm>
            <a:off x="1115616" y="1412776"/>
            <a:ext cx="4397678" cy="2592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90855"/>
            <a:ext cx="184731" cy="85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65048" rIns="91440" bIns="165048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838923"/>
          <a:ext cx="1990164" cy="108012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63388"/>
                <a:gridCol w="663388"/>
                <a:gridCol w="663388"/>
              </a:tblGrid>
              <a:tr h="356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男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女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75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赞成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6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反对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275856" y="836712"/>
          <a:ext cx="1836207" cy="108586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12069"/>
                <a:gridCol w="612069"/>
                <a:gridCol w="612069"/>
              </a:tblGrid>
              <a:tr h="2685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男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女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5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赞成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5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反对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868144" y="764704"/>
          <a:ext cx="1921371" cy="108586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40457"/>
                <a:gridCol w="640457"/>
                <a:gridCol w="640457"/>
              </a:tblGrid>
              <a:tr h="2685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男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女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05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赞成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05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反对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0318" y="2564904"/>
          <a:ext cx="1990164" cy="108012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63388"/>
                <a:gridCol w="663388"/>
                <a:gridCol w="663388"/>
              </a:tblGrid>
              <a:tr h="356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男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女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75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赞成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6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反对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347864" y="2564904"/>
          <a:ext cx="1836207" cy="108586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12069"/>
                <a:gridCol w="612069"/>
                <a:gridCol w="612069"/>
              </a:tblGrid>
              <a:tr h="2685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男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女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5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赞成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3.33 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6.67 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5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反对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1.67 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3.33 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940152" y="2564904"/>
          <a:ext cx="1921371" cy="108586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40457"/>
                <a:gridCol w="640457"/>
                <a:gridCol w="640457"/>
              </a:tblGrid>
              <a:tr h="2685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男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女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05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赞成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1.67 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3.33 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05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反对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3.33 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6.67 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7544" y="20608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期望值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7544" y="24979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观察值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555776" y="4293096"/>
          <a:ext cx="5400600" cy="1440159"/>
        </p:xfrm>
        <a:graphic>
          <a:graphicData uri="http://schemas.openxmlformats.org/drawingml/2006/table">
            <a:tbl>
              <a:tblPr/>
              <a:tblGrid>
                <a:gridCol w="1674186"/>
                <a:gridCol w="1242138"/>
                <a:gridCol w="1242138"/>
                <a:gridCol w="1242138"/>
              </a:tblGrid>
              <a:tr h="480053"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独立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完全相关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完全相关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53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1">
                      <a:blip r:embed="rId1"/>
                      <a:stretch>
                        <a:fillRect t="-101282" r="-222545" b="-23589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53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1">
                      <a:blip r:embed="rId1"/>
                      <a:stretch>
                        <a:fillRect t="-198734" r="-222545" b="-1329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0" t="-231" r="41027" b="231"/>
          <a:stretch>
            <a:fillRect/>
          </a:stretch>
        </p:blipFill>
        <p:spPr bwMode="auto">
          <a:xfrm>
            <a:off x="589546" y="472081"/>
            <a:ext cx="5438275" cy="19904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46" y="3212976"/>
            <a:ext cx="6981755" cy="2098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12" y="1124744"/>
            <a:ext cx="174876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41"/>
          <a:stretch>
            <a:fillRect/>
          </a:stretch>
        </p:blipFill>
        <p:spPr bwMode="auto">
          <a:xfrm>
            <a:off x="656186" y="2852936"/>
            <a:ext cx="1870406" cy="15200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332656"/>
            <a:ext cx="4187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ea typeface="等线" panose="02010600030101010101" pitchFamily="2" charset="-122"/>
              </a:rPr>
              <a:t>8.5.2 </a:t>
            </a:r>
            <a:r>
              <a:rPr lang="zh-CN" altLang="zh-CN" sz="2000" b="1" dirty="0">
                <a:ea typeface="等线" panose="02010600030101010101" pitchFamily="2" charset="-122"/>
              </a:rPr>
              <a:t>列联相关系数</a:t>
            </a:r>
            <a:r>
              <a:rPr lang="zh-CN" altLang="zh-CN" sz="2000" b="1" dirty="0" smtClean="0">
                <a:ea typeface="等线" panose="02010600030101010101" pitchFamily="2" charset="-122"/>
              </a:rPr>
              <a:t>——</a:t>
            </a:r>
            <a:r>
              <a:rPr lang="en-US" altLang="zh-CN" sz="2000" b="1" i="1" dirty="0" smtClean="0">
                <a:ea typeface="等线" panose="02010600030101010101" pitchFamily="2" charset="-122"/>
              </a:rPr>
              <a:t>C</a:t>
            </a:r>
            <a:r>
              <a:rPr lang="zh-CN" altLang="zh-CN" sz="2000" b="1" dirty="0" smtClean="0">
                <a:ea typeface="等线" panose="02010600030101010101" pitchFamily="2" charset="-122"/>
              </a:rPr>
              <a:t>相关系数</a:t>
            </a:r>
            <a:endParaRPr lang="zh-CN" altLang="en-US" sz="2000" b="1" dirty="0">
              <a:ea typeface="等线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75856" y="1484784"/>
            <a:ext cx="5374273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局限：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相关系数的可能最大值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依赖于列联表的行数与列数，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且随着行数或列数的增大而增大。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所以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行数、列数不相等的列联表的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相关系数不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能</a:t>
            </a:r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比较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86253" y="4005064"/>
          <a:ext cx="5363876" cy="129401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423744"/>
                <a:gridCol w="3940132"/>
              </a:tblGrid>
              <a:tr h="429922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1">
                      <a:blip r:embed="rId3"/>
                      <a:stretch>
                        <a:fillRect t="-1429" r="-276068" b="-2314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两个变量完全相关时</a:t>
                      </a:r>
                      <a:r>
                        <a:rPr lang="zh-CN" sz="1800" b="1" kern="100" dirty="0" smtClean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的</a:t>
                      </a:r>
                      <a:r>
                        <a:rPr lang="en-US" altLang="zh-CN" sz="1800" b="1" kern="100" dirty="0" smtClean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C</a:t>
                      </a:r>
                      <a:r>
                        <a:rPr lang="zh-CN" sz="1800" b="1" kern="100" dirty="0" smtClean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相关系数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1">
                      <a:blip r:embed="rId3"/>
                      <a:stretch>
                        <a:fillRect t="-50000" r="-276068" b="-14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0.7071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0.8165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0.87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130425" y="3309938"/>
          <a:ext cx="114300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4" imgW="114300" imgH="139700" progId="Equation.DSMT4">
                  <p:embed/>
                </p:oleObj>
              </mc:Choice>
              <mc:Fallback>
                <p:oleObj name="Equation" r:id="rId4" imgW="114300" imgH="139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3309938"/>
                        <a:ext cx="114300" cy="14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50" b="50000"/>
          <a:stretch>
            <a:fillRect/>
          </a:stretch>
        </p:blipFill>
        <p:spPr bwMode="auto">
          <a:xfrm>
            <a:off x="1115616" y="2132856"/>
            <a:ext cx="349052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971600" y="1124744"/>
            <a:ext cx="2797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ea typeface="等线" panose="02010600030101010101" pitchFamily="2" charset="-122"/>
              </a:rPr>
              <a:t>8.5.3    </a:t>
            </a:r>
            <a:r>
              <a:rPr lang="en-US" altLang="zh-CN" sz="2400" b="1" i="1" dirty="0" smtClean="0">
                <a:ea typeface="等线" panose="02010600030101010101" pitchFamily="2" charset="-122"/>
              </a:rPr>
              <a:t>V</a:t>
            </a:r>
            <a:r>
              <a:rPr lang="zh-CN" altLang="zh-CN" sz="2400" b="1" dirty="0" smtClean="0">
                <a:ea typeface="等线" panose="02010600030101010101" pitchFamily="2" charset="-122"/>
              </a:rPr>
              <a:t>相关系数</a:t>
            </a:r>
            <a:endParaRPr lang="zh-CN" altLang="en-US" sz="2400" b="1" dirty="0"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44" r="74092"/>
          <a:stretch>
            <a:fillRect/>
          </a:stretch>
        </p:blipFill>
        <p:spPr bwMode="auto">
          <a:xfrm>
            <a:off x="5004048" y="3136068"/>
            <a:ext cx="2902548" cy="1733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711845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07504"/>
            <a:ext cx="7028331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82479" y="2645858"/>
          <a:ext cx="6264696" cy="174069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43871"/>
                <a:gridCol w="1043871"/>
                <a:gridCol w="1043871"/>
                <a:gridCol w="1043871"/>
                <a:gridCol w="1044606"/>
                <a:gridCol w="1044606"/>
              </a:tblGrid>
              <a:tr h="391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一分公司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二分公司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三分公司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四分公司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合计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91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赞成该方案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68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75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57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79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279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91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反对该方案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32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31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141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1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合计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100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120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90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110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420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71173" y="245838"/>
            <a:ext cx="3246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等线" panose="02010600030101010101" pitchFamily="2" charset="-122"/>
              </a:rPr>
              <a:t>8.1 </a:t>
            </a:r>
            <a:r>
              <a:rPr lang="zh-CN" altLang="zh-CN" sz="2400" b="1" dirty="0">
                <a:ea typeface="等线" panose="02010600030101010101" pitchFamily="2" charset="-122"/>
              </a:rPr>
              <a:t>分类数据与列联表</a:t>
            </a:r>
            <a:endParaRPr lang="zh-CN" altLang="zh-CN" sz="2400" b="1" dirty="0"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72410" y="2645858"/>
            <a:ext cx="159437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列联表：是由两个以上的变量进行交叉分类的频数分布表。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1210" y="4638019"/>
            <a:ext cx="320632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每个单元：反应两方面的信息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638019"/>
            <a:ext cx="3777982" cy="167130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59632" y="2348880"/>
          <a:ext cx="6912765" cy="128167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656182"/>
                <a:gridCol w="1108144"/>
                <a:gridCol w="1382163"/>
                <a:gridCol w="1383138"/>
                <a:gridCol w="1383138"/>
              </a:tblGrid>
              <a:tr h="168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男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女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合计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比例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赞成该方案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反对该方案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68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合计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3568" y="687560"/>
            <a:ext cx="86409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思考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73125" y="3961130"/>
          <a:ext cx="7371080" cy="175387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765935"/>
                <a:gridCol w="1406525"/>
                <a:gridCol w="1430655"/>
                <a:gridCol w="1293495"/>
                <a:gridCol w="1474470"/>
              </a:tblGrid>
              <a:tr h="3575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男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女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合计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比例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赞成该方案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25*0.4=10</a:t>
                      </a:r>
                      <a:endParaRPr lang="en-US" altLang="zh-CN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50*0.4=20</a:t>
                      </a:r>
                      <a:endParaRPr lang="en-US" altLang="zh-CN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30</a:t>
                      </a:r>
                      <a:endParaRPr kumimoji="0" lang="zh-CN" altLang="en-US" sz="2000" b="1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30/75=0.4</a:t>
                      </a:r>
                      <a:endParaRPr lang="en-US" altLang="zh-CN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反对该方案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45</a:t>
                      </a:r>
                      <a:endParaRPr kumimoji="0" lang="zh-CN" altLang="en-US" sz="2000" b="1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</a:t>
                      </a:r>
                      <a:endParaRPr lang="en-US" altLang="zh-CN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75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/>
                          <a:ea typeface="等线" panose="02010600030101010101" pitchFamily="2" charset="-122"/>
                        </a:rPr>
                        <a:t>合计</a:t>
                      </a:r>
                      <a:endParaRPr lang="zh-CN" sz="20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</a:rPr>
                        <a:t>75</a:t>
                      </a:r>
                      <a:endParaRPr lang="zh-CN" sz="20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3" r="75599" b="18984"/>
          <a:stretch>
            <a:fillRect/>
          </a:stretch>
        </p:blipFill>
        <p:spPr bwMode="auto">
          <a:xfrm>
            <a:off x="323528" y="733925"/>
            <a:ext cx="1689793" cy="33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38" b="14423"/>
          <a:stretch>
            <a:fillRect/>
          </a:stretch>
        </p:blipFill>
        <p:spPr bwMode="auto">
          <a:xfrm>
            <a:off x="445242" y="1196752"/>
            <a:ext cx="8233886" cy="1530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89"/>
          <a:stretch>
            <a:fillRect/>
          </a:stretch>
        </p:blipFill>
        <p:spPr bwMode="auto">
          <a:xfrm>
            <a:off x="453793" y="2752161"/>
            <a:ext cx="2629417" cy="9746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2" t="17344" r="73663" b="23049"/>
          <a:stretch>
            <a:fillRect/>
          </a:stretch>
        </p:blipFill>
        <p:spPr bwMode="auto">
          <a:xfrm>
            <a:off x="311355" y="3780060"/>
            <a:ext cx="2102045" cy="341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3" b="12693"/>
          <a:stretch>
            <a:fillRect/>
          </a:stretch>
        </p:blipFill>
        <p:spPr bwMode="auto">
          <a:xfrm>
            <a:off x="453793" y="4293096"/>
            <a:ext cx="7348083" cy="1445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3" t="811" r="76436" b="-811"/>
          <a:stretch>
            <a:fillRect/>
          </a:stretch>
        </p:blipFill>
        <p:spPr bwMode="auto">
          <a:xfrm>
            <a:off x="6401349" y="5942021"/>
            <a:ext cx="2305889" cy="722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</p:pic>
      <p:sp>
        <p:nvSpPr>
          <p:cNvPr id="2" name="矩形 1"/>
          <p:cNvSpPr/>
          <p:nvPr/>
        </p:nvSpPr>
        <p:spPr>
          <a:xfrm>
            <a:off x="251520" y="260648"/>
            <a:ext cx="2464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ea typeface="等线" panose="02010600030101010101" pitchFamily="2" charset="-122"/>
              </a:rPr>
              <a:t>8.1.2 </a:t>
            </a:r>
            <a:r>
              <a:rPr lang="zh-CN" altLang="zh-CN" sz="2000" b="1" dirty="0">
                <a:ea typeface="等线" panose="02010600030101010101" pitchFamily="2" charset="-122"/>
              </a:rPr>
              <a:t>列联表的分布</a:t>
            </a:r>
            <a:endParaRPr lang="zh-CN" altLang="zh-CN" sz="2000" b="1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77" b="9975"/>
          <a:stretch>
            <a:fillRect/>
          </a:stretch>
        </p:blipFill>
        <p:spPr bwMode="auto">
          <a:xfrm>
            <a:off x="452777" y="1124744"/>
            <a:ext cx="771135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52777" y="404664"/>
            <a:ext cx="45288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ea typeface="等线" panose="02010600030101010101" pitchFamily="2" charset="-122"/>
              </a:rPr>
              <a:t>8.1.3 </a:t>
            </a:r>
            <a:r>
              <a:rPr lang="zh-CN" altLang="zh-CN" sz="2000" b="1" dirty="0">
                <a:ea typeface="等线" panose="02010600030101010101" pitchFamily="2" charset="-122"/>
              </a:rPr>
              <a:t>观察值与期望值频数对比分布表</a:t>
            </a:r>
            <a:endParaRPr lang="zh-CN" altLang="zh-CN" sz="2000" b="1" dirty="0"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2775" y="3674546"/>
            <a:ext cx="6263253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indent="177800" algn="just">
              <a:spcAft>
                <a:spcPts val="0"/>
              </a:spcAft>
            </a:pPr>
            <a:r>
              <a:rPr lang="zh-CN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如果各分公司员工对改革方案的态度</a:t>
            </a:r>
            <a:r>
              <a:rPr lang="zh-CN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一致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那么</a:t>
            </a:r>
            <a:r>
              <a:rPr lang="zh-CN" altLang="zh-CN" sz="2000" b="1" kern="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sz="2000" b="1" kern="1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177800" algn="just">
              <a:spcAft>
                <a:spcPts val="0"/>
              </a:spcAft>
            </a:pPr>
            <a:r>
              <a:rPr lang="zh-CN" altLang="zh-CN" sz="2000" b="1" kern="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对比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分布表中相应的观察值与期望值就应该非常</a:t>
            </a:r>
            <a:r>
              <a:rPr lang="zh-CN" altLang="zh-CN" sz="2000" b="1" kern="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接近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797" y="4810616"/>
            <a:ext cx="505532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找一个指标来衡量接近程度（差异程度）</a:t>
            </a:r>
            <a:endParaRPr lang="en-US" altLang="zh-CN" dirty="0" smtClean="0"/>
          </a:p>
          <a:p>
            <a:r>
              <a:rPr lang="zh-CN" altLang="en-US" dirty="0" smtClean="0"/>
              <a:t>  差异大到一定程度，拒绝态度一致的原假设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810616"/>
            <a:ext cx="2697286" cy="1218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右箭头 5"/>
          <p:cNvSpPr/>
          <p:nvPr/>
        </p:nvSpPr>
        <p:spPr>
          <a:xfrm rot="5400000">
            <a:off x="1452750" y="1951103"/>
            <a:ext cx="584141" cy="227568"/>
          </a:xfrm>
          <a:prstGeom prst="rightArrow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28708" y="3203684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kern="100" dirty="0">
                <a:solidFill>
                  <a:prstClr val="black"/>
                </a:solidFill>
                <a:ea typeface="等线" panose="02010600030101010101" pitchFamily="2" charset="-122"/>
                <a:cs typeface="Times New Roman" panose="02020603050405020304"/>
              </a:rPr>
              <a:t>检验统计量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365635" y="415376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 smtClean="0">
                <a:solidFill>
                  <a:prstClr val="black"/>
                </a:solidFill>
                <a:ea typeface="等线" panose="02010600030101010101" pitchFamily="2" charset="-122"/>
                <a:cs typeface="Times New Roman" panose="02020603050405020304"/>
              </a:rPr>
              <a:t>拒绝</a:t>
            </a:r>
            <a:r>
              <a:rPr lang="zh-CN" altLang="en-US" b="1" kern="100" dirty="0" smtClean="0">
                <a:solidFill>
                  <a:prstClr val="black"/>
                </a:solidFill>
                <a:ea typeface="等线" panose="02010600030101010101" pitchFamily="2" charset="-122"/>
                <a:cs typeface="Times New Roman" panose="02020603050405020304"/>
              </a:rPr>
              <a:t>域为：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6044520" y="3911672"/>
          <a:ext cx="285591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1" imgW="35966400" imgH="6096000" progId="Equation.DSMT4">
                  <p:embed/>
                </p:oleObj>
              </mc:Choice>
              <mc:Fallback>
                <p:oleObj name="Equation" r:id="rId1" imgW="35966400" imgH="6096000" progId="Equation.DSMT4">
                  <p:embed/>
                  <p:pic>
                    <p:nvPicPr>
                      <p:cNvPr id="0" name="图片 6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44520" y="3911672"/>
                        <a:ext cx="2855912" cy="48418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下箭头 31"/>
          <p:cNvSpPr/>
          <p:nvPr/>
        </p:nvSpPr>
        <p:spPr>
          <a:xfrm>
            <a:off x="7360477" y="3054635"/>
            <a:ext cx="288032" cy="806413"/>
          </a:xfrm>
          <a:prstGeom prst="downArrow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1520" y="188640"/>
            <a:ext cx="2627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8.2 </a:t>
            </a:r>
            <a:r>
              <a:rPr lang="zh-CN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拟合优度检验</a:t>
            </a:r>
            <a:endParaRPr lang="zh-CN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69722" y="943577"/>
          <a:ext cx="4951685" cy="82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3" imgW="65532000" imgH="10972800" progId="Equation.DSMT4">
                  <p:embed/>
                </p:oleObj>
              </mc:Choice>
              <mc:Fallback>
                <p:oleObj name="Equation" r:id="rId3" imgW="65532000" imgH="10972800" progId="Equation.DSMT4">
                  <p:embed/>
                  <p:pic>
                    <p:nvPicPr>
                      <p:cNvPr id="0" name="图片 62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722" y="943577"/>
                        <a:ext cx="4951685" cy="829239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81935" y="2356958"/>
          <a:ext cx="270306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Equation" r:id="rId5" imgW="37185600" imgH="7924800" progId="Equation.DSMT4">
                  <p:embed/>
                </p:oleObj>
              </mc:Choice>
              <mc:Fallback>
                <p:oleObj name="Equation" r:id="rId5" imgW="37185600" imgH="7924800" progId="Equation.DSMT4">
                  <p:embed/>
                  <p:pic>
                    <p:nvPicPr>
                      <p:cNvPr id="0" name="图片 62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35" y="2356958"/>
                        <a:ext cx="2703068" cy="576064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572000" y="2197526"/>
          <a:ext cx="4353435" cy="816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7" imgW="58521600" imgH="10972800" progId="Equation.DSMT4">
                  <p:embed/>
                </p:oleObj>
              </mc:Choice>
              <mc:Fallback>
                <p:oleObj name="Equation" r:id="rId7" imgW="58521600" imgH="10972800" progId="Equation.DSMT4">
                  <p:embed/>
                  <p:pic>
                    <p:nvPicPr>
                      <p:cNvPr id="0" name="图片 62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2197526"/>
                        <a:ext cx="4353435" cy="81626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58850" y="2189527"/>
            <a:ext cx="8640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技术援助</a:t>
            </a:r>
            <a:endParaRPr lang="zh-CN" altLang="en-US" dirty="0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825" y="4697814"/>
            <a:ext cx="3214171" cy="198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80120" y="3250788"/>
          <a:ext cx="3423715" cy="1266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10" imgW="40538400" imgH="12801600" progId="Equation.DSMT4">
                  <p:embed/>
                </p:oleObj>
              </mc:Choice>
              <mc:Fallback>
                <p:oleObj name="Equation" r:id="rId10" imgW="40538400" imgH="12801600" progId="Equation.DSMT4">
                  <p:embed/>
                  <p:pic>
                    <p:nvPicPr>
                      <p:cNvPr id="0" name="图片 62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0120" y="3250788"/>
                        <a:ext cx="3423715" cy="126668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下箭头 25"/>
          <p:cNvSpPr/>
          <p:nvPr/>
        </p:nvSpPr>
        <p:spPr>
          <a:xfrm>
            <a:off x="1631036" y="2924944"/>
            <a:ext cx="227569" cy="325844"/>
          </a:xfrm>
          <a:prstGeom prst="downArrow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直角上箭头 13"/>
          <p:cNvSpPr/>
          <p:nvPr/>
        </p:nvSpPr>
        <p:spPr>
          <a:xfrm>
            <a:off x="3790898" y="3067030"/>
            <a:ext cx="1285158" cy="505986"/>
          </a:xfrm>
          <a:prstGeom prst="bentUpArrow">
            <a:avLst>
              <a:gd name="adj1" fmla="val 19431"/>
              <a:gd name="adj2" fmla="val 25000"/>
              <a:gd name="adj3" fmla="val 25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"/>
            <a:ext cx="6350091" cy="1431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6" y="1556791"/>
            <a:ext cx="7802621" cy="320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40"/>
          <a:stretch>
            <a:fillRect/>
          </a:stretch>
        </p:blipFill>
        <p:spPr bwMode="auto">
          <a:xfrm>
            <a:off x="251520" y="4780413"/>
            <a:ext cx="3228715" cy="105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24" b="68734"/>
          <a:stretch>
            <a:fillRect/>
          </a:stretch>
        </p:blipFill>
        <p:spPr bwMode="auto">
          <a:xfrm>
            <a:off x="3419872" y="4763598"/>
            <a:ext cx="4983669" cy="4369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419872" y="5445224"/>
            <a:ext cx="498366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由于</a:t>
            </a:r>
            <a:r>
              <a:rPr lang="en-US" altLang="zh-CN" b="1" kern="100" dirty="0">
                <a:latin typeface="Times New Roman" panose="02020603050405020304"/>
                <a:ea typeface="等线" panose="02010600030101010101" pitchFamily="2" charset="-122"/>
              </a:rPr>
              <a:t>3.0319&lt;6.251</a:t>
            </a: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，所以不能拒绝原假设，即认为四个分公司员工对这项改革的态度是一致的。</a:t>
            </a:r>
            <a:endParaRPr lang="zh-CN" altLang="zh-CN" sz="12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08858" cy="30243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74483ef2-88ac-4940-b01e-51348227b1e1}"/>
</p:tagLst>
</file>

<file path=ppt/tags/tag2.xml><?xml version="1.0" encoding="utf-8"?>
<p:tagLst xmlns:p="http://schemas.openxmlformats.org/presentationml/2006/main">
  <p:tag name="KSO_WM_UNIT_TABLE_BEAUTIFY" val="smartTable{2c193be0-d63e-40c3-b400-5866478a774e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1440</Words>
  <Application>WPS 演示</Application>
  <PresentationFormat>全屏显示(4:3)</PresentationFormat>
  <Paragraphs>636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24</vt:i4>
      </vt:variant>
    </vt:vector>
  </HeadingPairs>
  <TitlesOfParts>
    <vt:vector size="52" baseType="lpstr">
      <vt:lpstr>Arial</vt:lpstr>
      <vt:lpstr>宋体</vt:lpstr>
      <vt:lpstr>Wingdings</vt:lpstr>
      <vt:lpstr>等线</vt:lpstr>
      <vt:lpstr>Wingdings 3</vt:lpstr>
      <vt:lpstr>Verdana</vt:lpstr>
      <vt:lpstr>Wingdings 2</vt:lpstr>
      <vt:lpstr>Times New Roman</vt:lpstr>
      <vt:lpstr>Lucida Sans Unicode</vt:lpstr>
      <vt:lpstr>微软雅黑</vt:lpstr>
      <vt:lpstr>Arial Unicode MS</vt:lpstr>
      <vt:lpstr>Calibri</vt:lpstr>
      <vt:lpstr>Times New Roman</vt:lpstr>
      <vt:lpstr>黑体</vt:lpstr>
      <vt:lpstr>Symbol</vt:lpstr>
      <vt:lpstr>Wingdings</vt:lpstr>
      <vt:lpstr>聚合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第8章  列联分析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Ghost Win7 SP1快速装机版  V2014/05/02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 列联分析</dc:title>
  <dc:creator>深度技术</dc:creator>
  <cp:lastModifiedBy>前进</cp:lastModifiedBy>
  <cp:revision>31</cp:revision>
  <dcterms:created xsi:type="dcterms:W3CDTF">2017-05-07T04:02:00Z</dcterms:created>
  <dcterms:modified xsi:type="dcterms:W3CDTF">2020-04-15T15:30:22Z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