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7" r:id="rId4"/>
    <p:sldId id="257" r:id="rId5"/>
    <p:sldId id="258" r:id="rId6"/>
    <p:sldId id="259" r:id="rId7"/>
    <p:sldId id="311" r:id="rId8"/>
    <p:sldId id="261" r:id="rId9"/>
    <p:sldId id="308" r:id="rId10"/>
    <p:sldId id="307" r:id="rId11"/>
    <p:sldId id="309" r:id="rId12"/>
    <p:sldId id="310" r:id="rId13"/>
    <p:sldId id="312" r:id="rId14"/>
    <p:sldId id="264" r:id="rId15"/>
    <p:sldId id="265" r:id="rId16"/>
    <p:sldId id="266" r:id="rId17"/>
    <p:sldId id="267" r:id="rId18"/>
    <p:sldId id="270" r:id="rId19"/>
    <p:sldId id="274" r:id="rId20"/>
    <p:sldId id="275" r:id="rId21"/>
    <p:sldId id="276" r:id="rId22"/>
    <p:sldId id="277" r:id="rId23"/>
    <p:sldId id="280" r:id="rId24"/>
    <p:sldId id="281" r:id="rId25"/>
    <p:sldId id="282" r:id="rId26"/>
    <p:sldId id="283" r:id="rId27"/>
    <p:sldId id="284" r:id="rId28"/>
    <p:sldId id="285" r:id="rId29"/>
    <p:sldId id="286" r:id="rId30"/>
    <p:sldId id="289" r:id="rId31"/>
    <p:sldId id="291" r:id="rId32"/>
    <p:sldId id="292" r:id="rId33"/>
    <p:sldId id="294" r:id="rId34"/>
    <p:sldId id="295" r:id="rId35"/>
    <p:sldId id="296" r:id="rId36"/>
    <p:sldId id="297" r:id="rId37"/>
    <p:sldId id="298" r:id="rId38"/>
    <p:sldId id="300" r:id="rId39"/>
    <p:sldId id="313" r:id="rId40"/>
    <p:sldId id="303"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D646"/>
    <a:srgbClr val="DDDDDD"/>
    <a:srgbClr val="000000"/>
    <a:srgbClr val="FFDB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96" y="-4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414484220854362"/>
          <c:y val="0.0206980207327391"/>
          <c:w val="0.926844738849241"/>
          <c:h val="0.87467898865938"/>
        </c:manualLayout>
      </c:layout>
      <c:barChart>
        <c:barDir val="col"/>
        <c:grouping val="clustered"/>
        <c:varyColors val="0"/>
        <c:ser>
          <c:idx val="0"/>
          <c:order val="0"/>
          <c:invertIfNegative val="0"/>
          <c:dLbls>
            <c:delete val="1"/>
          </c:dLbls>
          <c:cat>
            <c:strRef>
              <c:f>Sheet1!$B$10:$E$10</c:f>
              <c:strCache>
                <c:ptCount val="4"/>
                <c:pt idx="0">
                  <c:v>零售业</c:v>
                </c:pt>
                <c:pt idx="1">
                  <c:v>旅游业</c:v>
                </c:pt>
                <c:pt idx="2">
                  <c:v>航空公司</c:v>
                </c:pt>
                <c:pt idx="3">
                  <c:v>家电制造</c:v>
                </c:pt>
              </c:strCache>
            </c:strRef>
          </c:cat>
          <c:val>
            <c:numRef>
              <c:f>Sheet1!$B$11:$E$11</c:f>
              <c:numCache>
                <c:formatCode>General</c:formatCode>
                <c:ptCount val="4"/>
                <c:pt idx="0">
                  <c:v>57</c:v>
                </c:pt>
                <c:pt idx="1">
                  <c:v>68</c:v>
                </c:pt>
                <c:pt idx="2">
                  <c:v>31</c:v>
                </c:pt>
                <c:pt idx="3">
                  <c:v>44</c:v>
                </c:pt>
              </c:numCache>
            </c:numRef>
          </c:val>
        </c:ser>
        <c:ser>
          <c:idx val="1"/>
          <c:order val="1"/>
          <c:invertIfNegative val="0"/>
          <c:dLbls>
            <c:delete val="1"/>
          </c:dLbls>
          <c:cat>
            <c:strRef>
              <c:f>Sheet1!$B$10:$E$10</c:f>
              <c:strCache>
                <c:ptCount val="4"/>
                <c:pt idx="0">
                  <c:v>零售业</c:v>
                </c:pt>
                <c:pt idx="1">
                  <c:v>旅游业</c:v>
                </c:pt>
                <c:pt idx="2">
                  <c:v>航空公司</c:v>
                </c:pt>
                <c:pt idx="3">
                  <c:v>家电制造</c:v>
                </c:pt>
              </c:strCache>
            </c:strRef>
          </c:cat>
          <c:val>
            <c:numRef>
              <c:f>Sheet1!$B$12:$E$12</c:f>
              <c:numCache>
                <c:formatCode>General</c:formatCode>
                <c:ptCount val="4"/>
                <c:pt idx="0">
                  <c:v>66</c:v>
                </c:pt>
                <c:pt idx="1">
                  <c:v>39</c:v>
                </c:pt>
                <c:pt idx="2">
                  <c:v>49</c:v>
                </c:pt>
                <c:pt idx="3">
                  <c:v>51</c:v>
                </c:pt>
              </c:numCache>
            </c:numRef>
          </c:val>
        </c:ser>
        <c:ser>
          <c:idx val="2"/>
          <c:order val="2"/>
          <c:invertIfNegative val="0"/>
          <c:dLbls>
            <c:delete val="1"/>
          </c:dLbls>
          <c:cat>
            <c:strRef>
              <c:f>Sheet1!$B$10:$E$10</c:f>
              <c:strCache>
                <c:ptCount val="4"/>
                <c:pt idx="0">
                  <c:v>零售业</c:v>
                </c:pt>
                <c:pt idx="1">
                  <c:v>旅游业</c:v>
                </c:pt>
                <c:pt idx="2">
                  <c:v>航空公司</c:v>
                </c:pt>
                <c:pt idx="3">
                  <c:v>家电制造</c:v>
                </c:pt>
              </c:strCache>
            </c:strRef>
          </c:cat>
          <c:val>
            <c:numRef>
              <c:f>Sheet1!$B$13:$E$13</c:f>
              <c:numCache>
                <c:formatCode>General</c:formatCode>
                <c:ptCount val="4"/>
                <c:pt idx="0">
                  <c:v>49</c:v>
                </c:pt>
                <c:pt idx="1">
                  <c:v>29</c:v>
                </c:pt>
                <c:pt idx="2">
                  <c:v>21</c:v>
                </c:pt>
                <c:pt idx="3">
                  <c:v>65</c:v>
                </c:pt>
              </c:numCache>
            </c:numRef>
          </c:val>
        </c:ser>
        <c:ser>
          <c:idx val="3"/>
          <c:order val="3"/>
          <c:invertIfNegative val="0"/>
          <c:dLbls>
            <c:delete val="1"/>
          </c:dLbls>
          <c:cat>
            <c:strRef>
              <c:f>Sheet1!$B$10:$E$10</c:f>
              <c:strCache>
                <c:ptCount val="4"/>
                <c:pt idx="0">
                  <c:v>零售业</c:v>
                </c:pt>
                <c:pt idx="1">
                  <c:v>旅游业</c:v>
                </c:pt>
                <c:pt idx="2">
                  <c:v>航空公司</c:v>
                </c:pt>
                <c:pt idx="3">
                  <c:v>家电制造</c:v>
                </c:pt>
              </c:strCache>
            </c:strRef>
          </c:cat>
          <c:val>
            <c:numRef>
              <c:f>Sheet1!$B$14:$E$14</c:f>
              <c:numCache>
                <c:formatCode>General</c:formatCode>
                <c:ptCount val="4"/>
                <c:pt idx="0">
                  <c:v>40</c:v>
                </c:pt>
                <c:pt idx="1">
                  <c:v>45</c:v>
                </c:pt>
                <c:pt idx="2">
                  <c:v>34</c:v>
                </c:pt>
                <c:pt idx="3">
                  <c:v>77</c:v>
                </c:pt>
              </c:numCache>
            </c:numRef>
          </c:val>
        </c:ser>
        <c:ser>
          <c:idx val="4"/>
          <c:order val="4"/>
          <c:invertIfNegative val="0"/>
          <c:dLbls>
            <c:delete val="1"/>
          </c:dLbls>
          <c:cat>
            <c:strRef>
              <c:f>Sheet1!$B$10:$E$10</c:f>
              <c:strCache>
                <c:ptCount val="4"/>
                <c:pt idx="0">
                  <c:v>零售业</c:v>
                </c:pt>
                <c:pt idx="1">
                  <c:v>旅游业</c:v>
                </c:pt>
                <c:pt idx="2">
                  <c:v>航空公司</c:v>
                </c:pt>
                <c:pt idx="3">
                  <c:v>家电制造</c:v>
                </c:pt>
              </c:strCache>
            </c:strRef>
          </c:cat>
          <c:val>
            <c:numRef>
              <c:f>Sheet1!$B$15:$E$15</c:f>
              <c:numCache>
                <c:formatCode>General</c:formatCode>
                <c:ptCount val="4"/>
                <c:pt idx="0">
                  <c:v>34</c:v>
                </c:pt>
                <c:pt idx="1">
                  <c:v>56</c:v>
                </c:pt>
                <c:pt idx="2">
                  <c:v>40</c:v>
                </c:pt>
                <c:pt idx="3">
                  <c:v>58</c:v>
                </c:pt>
              </c:numCache>
            </c:numRef>
          </c:val>
        </c:ser>
        <c:ser>
          <c:idx val="5"/>
          <c:order val="5"/>
          <c:invertIfNegative val="0"/>
          <c:dLbls>
            <c:delete val="1"/>
          </c:dLbls>
          <c:cat>
            <c:strRef>
              <c:f>Sheet1!$B$10:$E$10</c:f>
              <c:strCache>
                <c:ptCount val="4"/>
                <c:pt idx="0">
                  <c:v>零售业</c:v>
                </c:pt>
                <c:pt idx="1">
                  <c:v>旅游业</c:v>
                </c:pt>
                <c:pt idx="2">
                  <c:v>航空公司</c:v>
                </c:pt>
                <c:pt idx="3">
                  <c:v>家电制造</c:v>
                </c:pt>
              </c:strCache>
            </c:strRef>
          </c:cat>
          <c:val>
            <c:numRef>
              <c:f>Sheet1!$B$16:$E$16</c:f>
              <c:numCache>
                <c:formatCode>General</c:formatCode>
                <c:ptCount val="4"/>
                <c:pt idx="0">
                  <c:v>53</c:v>
                </c:pt>
                <c:pt idx="1">
                  <c:v>51</c:v>
                </c:pt>
              </c:numCache>
            </c:numRef>
          </c:val>
        </c:ser>
        <c:ser>
          <c:idx val="6"/>
          <c:order val="6"/>
          <c:invertIfNegative val="0"/>
          <c:dLbls>
            <c:delete val="1"/>
          </c:dLbls>
          <c:cat>
            <c:strRef>
              <c:f>Sheet1!$B$10:$E$10</c:f>
              <c:strCache>
                <c:ptCount val="4"/>
                <c:pt idx="0">
                  <c:v>零售业</c:v>
                </c:pt>
                <c:pt idx="1">
                  <c:v>旅游业</c:v>
                </c:pt>
                <c:pt idx="2">
                  <c:v>航空公司</c:v>
                </c:pt>
                <c:pt idx="3">
                  <c:v>家电制造</c:v>
                </c:pt>
              </c:strCache>
            </c:strRef>
          </c:cat>
          <c:val>
            <c:numRef>
              <c:f>Sheet1!$B$17:$E$17</c:f>
              <c:numCache>
                <c:formatCode>General</c:formatCode>
                <c:ptCount val="4"/>
                <c:pt idx="0">
                  <c:v>44</c:v>
                </c:pt>
              </c:numCache>
            </c:numRef>
          </c:val>
        </c:ser>
        <c:dLbls>
          <c:showLegendKey val="0"/>
          <c:showVal val="0"/>
          <c:showCatName val="0"/>
          <c:showSerName val="0"/>
          <c:showPercent val="0"/>
          <c:showBubbleSize val="0"/>
        </c:dLbls>
        <c:gapWidth val="150"/>
        <c:axId val="436578176"/>
        <c:axId val="436579712"/>
      </c:barChart>
      <c:catAx>
        <c:axId val="436578176"/>
        <c:scaling>
          <c:orientation val="minMax"/>
        </c:scaling>
        <c:delete val="0"/>
        <c:axPos val="b"/>
        <c:majorTickMark val="out"/>
        <c:minorTickMark val="none"/>
        <c:tickLblPos val="nextTo"/>
        <c:txPr>
          <a:bodyPr rot="-60000000" spcFirstLastPara="0" vertOverflow="ellipsis" vert="horz" wrap="square" anchor="ctr" anchorCtr="1"/>
          <a:lstStyle/>
          <a:p>
            <a:pPr>
              <a:defRPr lang="zh-CN" sz="1400" b="0" i="0" u="none" strike="noStrike" kern="1200" baseline="0">
                <a:solidFill>
                  <a:schemeClr val="tx1"/>
                </a:solidFill>
                <a:latin typeface="+mn-lt"/>
                <a:ea typeface="+mn-ea"/>
                <a:cs typeface="+mn-cs"/>
              </a:defRPr>
            </a:pPr>
          </a:p>
        </c:txPr>
        <c:crossAx val="436579712"/>
        <c:crosses val="autoZero"/>
        <c:auto val="1"/>
        <c:lblAlgn val="ctr"/>
        <c:lblOffset val="100"/>
        <c:noMultiLvlLbl val="0"/>
      </c:catAx>
      <c:valAx>
        <c:axId val="436579712"/>
        <c:scaling>
          <c:orientation val="minMax"/>
        </c:scaling>
        <c:delete val="0"/>
        <c:axPos val="l"/>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436578176"/>
        <c:crosses val="autoZero"/>
        <c:crossBetween val="between"/>
      </c:valAx>
    </c:plotArea>
    <c:plotVisOnly val="1"/>
    <c:dispBlanksAs val="gap"/>
    <c:showDLblsOverMax val="0"/>
  </c:chart>
  <c:txPr>
    <a:bodyPr/>
    <a:lstStyle/>
    <a:p>
      <a:pPr>
        <a:defRPr lang="zh-CN"/>
      </a:pPr>
    </a:p>
  </c:txPr>
  <c:externalData r:id="rId1">
    <c:autoUpdate val="0"/>
  </c:externalData>
</c:chartSpace>
</file>

<file path=ppt/drawings/_rels/vmlDrawing1.vml.rels><?xml version="1.0" encoding="UTF-8" standalone="yes"?>
<Relationships xmlns="http://schemas.openxmlformats.org/package/2006/relationships"><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11.vml.rels><?xml version="1.0" encoding="UTF-8" standalone="yes"?>
<Relationships xmlns="http://schemas.openxmlformats.org/package/2006/relationships"><Relationship Id="rId5" Type="http://schemas.openxmlformats.org/officeDocument/2006/relationships/image" Target="../media/image82.wmf"/><Relationship Id="rId4" Type="http://schemas.openxmlformats.org/officeDocument/2006/relationships/image" Target="../media/image81.wmf"/><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13.vml.rels><?xml version="1.0" encoding="UTF-8" standalone="yes"?>
<Relationships xmlns="http://schemas.openxmlformats.org/package/2006/relationships"><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16.vml.rels><?xml version="1.0" encoding="UTF-8" standalone="yes"?>
<Relationships xmlns="http://schemas.openxmlformats.org/package/2006/relationships"><Relationship Id="rId4" Type="http://schemas.openxmlformats.org/officeDocument/2006/relationships/image" Target="../media/image103.wmf"/><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18.vml.rels><?xml version="1.0" encoding="UTF-8" standalone="yes"?>
<Relationships xmlns="http://schemas.openxmlformats.org/package/2006/relationships"><Relationship Id="rId9" Type="http://schemas.openxmlformats.org/officeDocument/2006/relationships/image" Target="../media/image116.wmf"/><Relationship Id="rId8" Type="http://schemas.openxmlformats.org/officeDocument/2006/relationships/image" Target="../media/image115.wmf"/><Relationship Id="rId7" Type="http://schemas.openxmlformats.org/officeDocument/2006/relationships/image" Target="../media/image114.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20.wmf"/><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1.wmf"/><Relationship Id="rId7" Type="http://schemas.openxmlformats.org/officeDocument/2006/relationships/image" Target="../media/image40.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3.wmf"/></Relationships>
</file>

<file path=ppt/drawings/_rels/vmlDrawing9.vml.rels><?xml version="1.0" encoding="UTF-8" standalone="yes"?>
<Relationships xmlns="http://schemas.openxmlformats.org/package/2006/relationships"><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5.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fld id="{4FA85CBD-4D2C-4041-A15B-7BC572EBC6B1}" type="datetimeFigureOut">
              <a:rPr lang="zh-CN" altLang="en-US" smtClean="0"/>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E6D4C12A-CD8D-48D4-A62D-89CD3E5E7A3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FA85CBD-4D2C-4041-A15B-7BC572EBC6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D4C12A-CD8D-48D4-A62D-89CD3E5E7A3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FA85CBD-4D2C-4041-A15B-7BC572EBC6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D4C12A-CD8D-48D4-A62D-89CD3E5E7A3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FA85CBD-4D2C-4041-A15B-7BC572EBC6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D4C12A-CD8D-48D4-A62D-89CD3E5E7A3F}" type="slidenum">
              <a:rPr lang="zh-CN" altLang="en-US" smtClean="0"/>
            </a:fld>
            <a:endParaRPr lang="zh-CN" alt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4FA85CBD-4D2C-4041-A15B-7BC572EBC6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D4C12A-CD8D-48D4-A62D-89CD3E5E7A3F}" type="slidenum">
              <a:rPr lang="zh-CN" altLang="en-US" smtClean="0"/>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4FA85CBD-4D2C-4041-A15B-7BC572EBC6B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D4C12A-CD8D-48D4-A62D-89CD3E5E7A3F}" type="slidenum">
              <a:rPr lang="zh-CN" altLang="en-US" smtClean="0"/>
            </a:fld>
            <a:endParaRPr lang="zh-CN" altLang="en-US"/>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4FA85CBD-4D2C-4041-A15B-7BC572EBC6B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6D4C12A-CD8D-48D4-A62D-89CD3E5E7A3F}"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FA85CBD-4D2C-4041-A15B-7BC572EBC6B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6D4C12A-CD8D-48D4-A62D-89CD3E5E7A3F}" type="slidenum">
              <a:rPr lang="zh-CN" altLang="en-US" smtClean="0"/>
            </a:fld>
            <a:endParaRPr lang="zh-CN" altLang="en-US"/>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A85CBD-4D2C-4041-A15B-7BC572EBC6B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6D4C12A-CD8D-48D4-A62D-89CD3E5E7A3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4FA85CBD-4D2C-4041-A15B-7BC572EBC6B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D4C12A-CD8D-48D4-A62D-89CD3E5E7A3F}"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fld id="{4FA85CBD-4D2C-4041-A15B-7BC572EBC6B1}" type="datetimeFigureOut">
              <a:rPr lang="zh-CN" altLang="en-US" smtClean="0"/>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E6D4C12A-CD8D-48D4-A62D-89CD3E5E7A3F}" type="slidenum">
              <a:rPr lang="zh-CN" altLang="en-US" smtClean="0"/>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smtClean="0"/>
              <a:t>单击此处编辑母版标题样式</a:t>
            </a:r>
            <a:endParaRPr kumimoji="0" lang="en-US"/>
          </a:p>
        </p:txBody>
      </p:sp>
      <p:sp>
        <p:nvSpPr>
          <p:cNvPr id="8" name="任意多边形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dirty="0" smtClean="0"/>
              <a:t>单击此处编辑母版标题样式</a:t>
            </a:r>
            <a:endParaRPr kumimoji="0" lang="en-US" dirty="0"/>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dirty="0" smtClean="0"/>
              <a:t>单击此处编辑母版文本样式</a:t>
            </a:r>
            <a:endParaRPr kumimoji="0" lang="zh-CN" altLang="en-US" dirty="0" smtClean="0"/>
          </a:p>
          <a:p>
            <a:pPr lvl="1" eaLnBrk="1" latinLnBrk="0" hangingPunct="1"/>
            <a:r>
              <a:rPr kumimoji="0" lang="zh-CN" altLang="en-US" dirty="0" smtClean="0"/>
              <a:t>第二级</a:t>
            </a:r>
            <a:endParaRPr kumimoji="0" lang="zh-CN" altLang="en-US" dirty="0" smtClean="0"/>
          </a:p>
          <a:p>
            <a:pPr lvl="2" eaLnBrk="1" latinLnBrk="0" hangingPunct="1"/>
            <a:r>
              <a:rPr kumimoji="0" lang="zh-CN" altLang="en-US" dirty="0" smtClean="0"/>
              <a:t>第三级</a:t>
            </a:r>
            <a:endParaRPr kumimoji="0" lang="zh-CN" altLang="en-US" dirty="0" smtClean="0"/>
          </a:p>
          <a:p>
            <a:pPr lvl="3" eaLnBrk="1" latinLnBrk="0" hangingPunct="1"/>
            <a:r>
              <a:rPr kumimoji="0" lang="zh-CN" altLang="en-US" dirty="0" smtClean="0"/>
              <a:t>第四级</a:t>
            </a:r>
            <a:endParaRPr kumimoji="0" lang="zh-CN" altLang="en-US" dirty="0" smtClean="0"/>
          </a:p>
          <a:p>
            <a:pPr lvl="4" eaLnBrk="1" latinLnBrk="0" hangingPunct="1"/>
            <a:r>
              <a:rPr kumimoji="0" lang="zh-CN" altLang="en-US" dirty="0" smtClean="0"/>
              <a:t>第五级</a:t>
            </a:r>
            <a:endParaRPr kumimoji="0" lang="en-US" dirty="0"/>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ea typeface="等线" panose="02010600030101010101" pitchFamily="2" charset="-122"/>
              </a:defRPr>
            </a:lvl1pPr>
          </a:lstStyle>
          <a:p>
            <a:fld id="{4FA85CBD-4D2C-4041-A15B-7BC572EBC6B1}" type="datetimeFigureOut">
              <a:rPr lang="zh-CN" altLang="en-US" smtClean="0"/>
            </a:fld>
            <a:endParaRPr lang="zh-CN" altLang="en-US" dirty="0"/>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ea typeface="等线" panose="02010600030101010101" pitchFamily="2" charset="-122"/>
              </a:defRPr>
            </a:lvl1pPr>
          </a:lstStyle>
          <a:p>
            <a:endParaRPr lang="zh-CN" altLang="en-US" dirty="0"/>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ea typeface="等线" panose="02010600030101010101" pitchFamily="2" charset="-122"/>
              </a:defRPr>
            </a:lvl1pPr>
          </a:lstStyle>
          <a:p>
            <a:fld id="{E6D4C12A-CD8D-48D4-A62D-89CD3E5E7A3F}"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等线" panose="02010600030101010101" pitchFamily="2" charset="-122"/>
          <a:cs typeface="+mj-cs"/>
        </a:defRPr>
      </a:lvl1pPr>
    </p:titleStyle>
    <p:bodyStyle>
      <a:lvl1pPr marL="365760" indent="-255905"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等线" panose="02010600030101010101" pitchFamily="2" charset="-122"/>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等线" panose="02010600030101010101" pitchFamily="2" charset="-122"/>
          <a:cs typeface="+mn-cs"/>
        </a:defRPr>
      </a:lvl2pPr>
      <a:lvl3pPr marL="859790"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等线" panose="02010600030101010101" pitchFamily="2" charset="-122"/>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等线" panose="02010600030101010101" pitchFamily="2" charset="-122"/>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等线" panose="02010600030101010101" pitchFamily="2" charset="-122"/>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wmf"/><Relationship Id="rId3" Type="http://schemas.openxmlformats.org/officeDocument/2006/relationships/oleObject" Target="../embeddings/oleObject9.bin"/><Relationship Id="rId2" Type="http://schemas.openxmlformats.org/officeDocument/2006/relationships/image" Target="../media/image13.wmf"/><Relationship Id="rId1"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9" Type="http://schemas.openxmlformats.org/officeDocument/2006/relationships/image" Target="../media/image20.wmf"/><Relationship Id="rId8" Type="http://schemas.openxmlformats.org/officeDocument/2006/relationships/oleObject" Target="../embeddings/oleObject13.bin"/><Relationship Id="rId7" Type="http://schemas.openxmlformats.org/officeDocument/2006/relationships/image" Target="../media/image19.png"/><Relationship Id="rId6" Type="http://schemas.openxmlformats.org/officeDocument/2006/relationships/image" Target="../media/image18.wmf"/><Relationship Id="rId5" Type="http://schemas.openxmlformats.org/officeDocument/2006/relationships/oleObject" Target="../embeddings/oleObject12.bin"/><Relationship Id="rId4" Type="http://schemas.openxmlformats.org/officeDocument/2006/relationships/image" Target="../media/image17.wmf"/><Relationship Id="rId3" Type="http://schemas.openxmlformats.org/officeDocument/2006/relationships/oleObject" Target="../embeddings/oleObject11.bin"/><Relationship Id="rId2" Type="http://schemas.openxmlformats.org/officeDocument/2006/relationships/image" Target="../media/image16.wmf"/><Relationship Id="rId11" Type="http://schemas.openxmlformats.org/officeDocument/2006/relationships/vmlDrawing" Target="../drawings/vmlDrawing5.vml"/><Relationship Id="rId10" Type="http://schemas.openxmlformats.org/officeDocument/2006/relationships/slideLayout" Target="../slideLayouts/slideLayout7.xml"/><Relationship Id="rId1"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7.xml"/><Relationship Id="rId3" Type="http://schemas.openxmlformats.org/officeDocument/2006/relationships/image" Target="../media/image22.png"/><Relationship Id="rId2" Type="http://schemas.openxmlformats.org/officeDocument/2006/relationships/image" Target="../media/image21.wmf"/><Relationship Id="rId1"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emf"/></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1.emf"/><Relationship Id="rId4" Type="http://schemas.openxmlformats.org/officeDocument/2006/relationships/image" Target="../media/image30.emf"/><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18.bin"/><Relationship Id="rId8" Type="http://schemas.openxmlformats.org/officeDocument/2006/relationships/image" Target="../media/image36.wmf"/><Relationship Id="rId7" Type="http://schemas.openxmlformats.org/officeDocument/2006/relationships/oleObject" Target="../embeddings/oleObject17.bin"/><Relationship Id="rId6" Type="http://schemas.openxmlformats.org/officeDocument/2006/relationships/image" Target="../media/image35.wmf"/><Relationship Id="rId5" Type="http://schemas.openxmlformats.org/officeDocument/2006/relationships/oleObject" Target="../embeddings/oleObject16.bin"/><Relationship Id="rId4" Type="http://schemas.openxmlformats.org/officeDocument/2006/relationships/image" Target="../media/image34.wmf"/><Relationship Id="rId3" Type="http://schemas.openxmlformats.org/officeDocument/2006/relationships/oleObject" Target="../embeddings/oleObject15.bin"/><Relationship Id="rId20" Type="http://schemas.openxmlformats.org/officeDocument/2006/relationships/vmlDrawing" Target="../drawings/vmlDrawing7.vml"/><Relationship Id="rId2" Type="http://schemas.openxmlformats.org/officeDocument/2006/relationships/image" Target="../media/image33.emf"/><Relationship Id="rId19" Type="http://schemas.openxmlformats.org/officeDocument/2006/relationships/slideLayout" Target="../slideLayouts/slideLayout7.xml"/><Relationship Id="rId18" Type="http://schemas.openxmlformats.org/officeDocument/2006/relationships/image" Target="../media/image41.wmf"/><Relationship Id="rId17" Type="http://schemas.openxmlformats.org/officeDocument/2006/relationships/oleObject" Target="../embeddings/oleObject22.bin"/><Relationship Id="rId16" Type="http://schemas.openxmlformats.org/officeDocument/2006/relationships/image" Target="../media/image40.wmf"/><Relationship Id="rId15" Type="http://schemas.openxmlformats.org/officeDocument/2006/relationships/oleObject" Target="../embeddings/oleObject21.bin"/><Relationship Id="rId14" Type="http://schemas.openxmlformats.org/officeDocument/2006/relationships/image" Target="../media/image39.wmf"/><Relationship Id="rId13" Type="http://schemas.openxmlformats.org/officeDocument/2006/relationships/oleObject" Target="../embeddings/oleObject20.bin"/><Relationship Id="rId12" Type="http://schemas.openxmlformats.org/officeDocument/2006/relationships/image" Target="../media/image38.wmf"/><Relationship Id="rId11" Type="http://schemas.openxmlformats.org/officeDocument/2006/relationships/oleObject" Target="../embeddings/oleObject19.bin"/><Relationship Id="rId10" Type="http://schemas.openxmlformats.org/officeDocument/2006/relationships/image" Target="../media/image37.wmf"/><Relationship Id="rId1" Type="http://schemas.openxmlformats.org/officeDocument/2006/relationships/image" Target="../media/image32.emf"/></Relationships>
</file>

<file path=ppt/slides/_rels/slide17.xml.rels><?xml version="1.0" encoding="UTF-8" standalone="yes"?>
<Relationships xmlns="http://schemas.openxmlformats.org/package/2006/relationships"><Relationship Id="rId9" Type="http://schemas.openxmlformats.org/officeDocument/2006/relationships/image" Target="../media/image47.wmf"/><Relationship Id="rId8" Type="http://schemas.openxmlformats.org/officeDocument/2006/relationships/oleObject" Target="../embeddings/oleObject25.bin"/><Relationship Id="rId7" Type="http://schemas.openxmlformats.org/officeDocument/2006/relationships/image" Target="../media/image46.wmf"/><Relationship Id="rId6" Type="http://schemas.openxmlformats.org/officeDocument/2006/relationships/oleObject" Target="../embeddings/oleObject24.bin"/><Relationship Id="rId5" Type="http://schemas.openxmlformats.org/officeDocument/2006/relationships/image" Target="../media/image45.emf"/><Relationship Id="rId4" Type="http://schemas.openxmlformats.org/officeDocument/2006/relationships/image" Target="../media/image44.emf"/><Relationship Id="rId3" Type="http://schemas.openxmlformats.org/officeDocument/2006/relationships/image" Target="../media/image43.wmf"/><Relationship Id="rId2" Type="http://schemas.openxmlformats.org/officeDocument/2006/relationships/oleObject" Target="../embeddings/oleObject23.bin"/><Relationship Id="rId11" Type="http://schemas.openxmlformats.org/officeDocument/2006/relationships/vmlDrawing" Target="../drawings/vmlDrawing8.vml"/><Relationship Id="rId10" Type="http://schemas.openxmlformats.org/officeDocument/2006/relationships/slideLayout" Target="../slideLayouts/slideLayout7.xml"/><Relationship Id="rId1" Type="http://schemas.openxmlformats.org/officeDocument/2006/relationships/image" Target="../media/image42.emf"/></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emf"/></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4.emf"/><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image" Target="../media/image51.em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9" Type="http://schemas.openxmlformats.org/officeDocument/2006/relationships/image" Target="../media/image59.wmf"/><Relationship Id="rId8" Type="http://schemas.openxmlformats.org/officeDocument/2006/relationships/oleObject" Target="../embeddings/oleObject29.bin"/><Relationship Id="rId7" Type="http://schemas.openxmlformats.org/officeDocument/2006/relationships/image" Target="../media/image58.wmf"/><Relationship Id="rId6" Type="http://schemas.openxmlformats.org/officeDocument/2006/relationships/oleObject" Target="../embeddings/oleObject28.bin"/><Relationship Id="rId5" Type="http://schemas.openxmlformats.org/officeDocument/2006/relationships/image" Target="../media/image57.wmf"/><Relationship Id="rId4" Type="http://schemas.openxmlformats.org/officeDocument/2006/relationships/oleObject" Target="../embeddings/oleObject27.bin"/><Relationship Id="rId3" Type="http://schemas.openxmlformats.org/officeDocument/2006/relationships/image" Target="../media/image56.png"/><Relationship Id="rId2" Type="http://schemas.openxmlformats.org/officeDocument/2006/relationships/image" Target="../media/image55.wmf"/><Relationship Id="rId15" Type="http://schemas.openxmlformats.org/officeDocument/2006/relationships/vmlDrawing" Target="../drawings/vmlDrawing9.vml"/><Relationship Id="rId14" Type="http://schemas.openxmlformats.org/officeDocument/2006/relationships/slideLayout" Target="../slideLayouts/slideLayout7.xml"/><Relationship Id="rId13" Type="http://schemas.openxmlformats.org/officeDocument/2006/relationships/image" Target="../media/image61.wmf"/><Relationship Id="rId12" Type="http://schemas.openxmlformats.org/officeDocument/2006/relationships/oleObject" Target="../embeddings/oleObject31.bin"/><Relationship Id="rId11" Type="http://schemas.openxmlformats.org/officeDocument/2006/relationships/image" Target="../media/image60.wmf"/><Relationship Id="rId10" Type="http://schemas.openxmlformats.org/officeDocument/2006/relationships/oleObject" Target="../embeddings/oleObject30.bin"/><Relationship Id="rId1" Type="http://schemas.openxmlformats.org/officeDocument/2006/relationships/oleObject" Target="../embeddings/oleObject26.bin"/></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5.png"/><Relationship Id="rId3" Type="http://schemas.openxmlformats.org/officeDocument/2006/relationships/image" Target="../media/image64.emf"/><Relationship Id="rId2" Type="http://schemas.openxmlformats.org/officeDocument/2006/relationships/image" Target="../media/image63.emf"/><Relationship Id="rId1" Type="http://schemas.openxmlformats.org/officeDocument/2006/relationships/image" Target="../media/image62.emf"/></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7.emf"/><Relationship Id="rId1" Type="http://schemas.openxmlformats.org/officeDocument/2006/relationships/image" Target="../media/image66.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9.emf"/><Relationship Id="rId1" Type="http://schemas.openxmlformats.org/officeDocument/2006/relationships/image" Target="../media/image68.emf"/></Relationships>
</file>

<file path=ppt/slides/_rels/slide25.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7.xml"/><Relationship Id="rId6" Type="http://schemas.openxmlformats.org/officeDocument/2006/relationships/image" Target="../media/image72.wmf"/><Relationship Id="rId5" Type="http://schemas.openxmlformats.org/officeDocument/2006/relationships/oleObject" Target="../embeddings/oleObject34.bin"/><Relationship Id="rId4" Type="http://schemas.openxmlformats.org/officeDocument/2006/relationships/image" Target="../media/image71.wmf"/><Relationship Id="rId3" Type="http://schemas.openxmlformats.org/officeDocument/2006/relationships/oleObject" Target="../embeddings/oleObject33.bin"/><Relationship Id="rId2" Type="http://schemas.openxmlformats.org/officeDocument/2006/relationships/image" Target="../media/image70.wmf"/><Relationship Id="rId1" Type="http://schemas.openxmlformats.org/officeDocument/2006/relationships/oleObject" Target="../embeddings/oleObject32.bin"/></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76.emf"/><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image" Target="../media/image73.emf"/></Relationships>
</file>

<file path=ppt/slides/_rels/slide27.xml.rels><?xml version="1.0" encoding="UTF-8" standalone="yes"?>
<Relationships xmlns="http://schemas.openxmlformats.org/package/2006/relationships"><Relationship Id="rId9" Type="http://schemas.openxmlformats.org/officeDocument/2006/relationships/image" Target="../media/image81.wmf"/><Relationship Id="rId8" Type="http://schemas.openxmlformats.org/officeDocument/2006/relationships/oleObject" Target="../embeddings/oleObject38.bin"/><Relationship Id="rId7" Type="http://schemas.openxmlformats.org/officeDocument/2006/relationships/image" Target="../media/image80.wmf"/><Relationship Id="rId6" Type="http://schemas.openxmlformats.org/officeDocument/2006/relationships/oleObject" Target="../embeddings/oleObject37.bin"/><Relationship Id="rId5" Type="http://schemas.openxmlformats.org/officeDocument/2006/relationships/image" Target="../media/image79.wmf"/><Relationship Id="rId4" Type="http://schemas.openxmlformats.org/officeDocument/2006/relationships/oleObject" Target="../embeddings/oleObject36.bin"/><Relationship Id="rId3" Type="http://schemas.openxmlformats.org/officeDocument/2006/relationships/image" Target="../media/image78.wmf"/><Relationship Id="rId2" Type="http://schemas.openxmlformats.org/officeDocument/2006/relationships/oleObject" Target="../embeddings/oleObject35.bin"/><Relationship Id="rId13" Type="http://schemas.openxmlformats.org/officeDocument/2006/relationships/vmlDrawing" Target="../drawings/vmlDrawing11.vml"/><Relationship Id="rId12" Type="http://schemas.openxmlformats.org/officeDocument/2006/relationships/slideLayout" Target="../slideLayouts/slideLayout7.xml"/><Relationship Id="rId11" Type="http://schemas.openxmlformats.org/officeDocument/2006/relationships/image" Target="../media/image82.wmf"/><Relationship Id="rId10" Type="http://schemas.openxmlformats.org/officeDocument/2006/relationships/oleObject" Target="../embeddings/oleObject39.bin"/><Relationship Id="rId1" Type="http://schemas.openxmlformats.org/officeDocument/2006/relationships/image" Target="../media/image77.emf"/></Relationships>
</file>

<file path=ppt/slides/_rels/slide28.xml.rels><?xml version="1.0" encoding="UTF-8" standalone="yes"?>
<Relationships xmlns="http://schemas.openxmlformats.org/package/2006/relationships"><Relationship Id="rId8" Type="http://schemas.openxmlformats.org/officeDocument/2006/relationships/vmlDrawing" Target="../drawings/vmlDrawing12.vml"/><Relationship Id="rId7"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85.wmf"/><Relationship Id="rId4" Type="http://schemas.openxmlformats.org/officeDocument/2006/relationships/oleObject" Target="../embeddings/oleObject41.bin"/><Relationship Id="rId3" Type="http://schemas.openxmlformats.org/officeDocument/2006/relationships/image" Target="../media/image84.wmf"/><Relationship Id="rId2" Type="http://schemas.openxmlformats.org/officeDocument/2006/relationships/oleObject" Target="../embeddings/oleObject40.bin"/><Relationship Id="rId1" Type="http://schemas.openxmlformats.org/officeDocument/2006/relationships/image" Target="../media/image83.png"/></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46.bin"/><Relationship Id="rId8" Type="http://schemas.openxmlformats.org/officeDocument/2006/relationships/image" Target="../media/image89.wmf"/><Relationship Id="rId7" Type="http://schemas.openxmlformats.org/officeDocument/2006/relationships/oleObject" Target="../embeddings/oleObject45.bin"/><Relationship Id="rId6" Type="http://schemas.openxmlformats.org/officeDocument/2006/relationships/image" Target="../media/image88.wmf"/><Relationship Id="rId5" Type="http://schemas.openxmlformats.org/officeDocument/2006/relationships/oleObject" Target="../embeddings/oleObject44.bin"/><Relationship Id="rId4" Type="http://schemas.openxmlformats.org/officeDocument/2006/relationships/image" Target="../media/image87.wmf"/><Relationship Id="rId3" Type="http://schemas.openxmlformats.org/officeDocument/2006/relationships/oleObject" Target="../embeddings/oleObject43.bin"/><Relationship Id="rId2" Type="http://schemas.openxmlformats.org/officeDocument/2006/relationships/image" Target="../media/image86.wmf"/><Relationship Id="rId14" Type="http://schemas.openxmlformats.org/officeDocument/2006/relationships/vmlDrawing" Target="../drawings/vmlDrawing13.vml"/><Relationship Id="rId13" Type="http://schemas.openxmlformats.org/officeDocument/2006/relationships/slideLayout" Target="../slideLayouts/slideLayout7.xml"/><Relationship Id="rId12" Type="http://schemas.openxmlformats.org/officeDocument/2006/relationships/image" Target="../media/image91.wmf"/><Relationship Id="rId11" Type="http://schemas.openxmlformats.org/officeDocument/2006/relationships/oleObject" Target="../embeddings/oleObject47.bin"/><Relationship Id="rId10" Type="http://schemas.openxmlformats.org/officeDocument/2006/relationships/image" Target="../media/image90.wmf"/><Relationship Id="rId1" Type="http://schemas.openxmlformats.org/officeDocument/2006/relationships/oleObject" Target="../embeddings/oleObject42.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2.png"/></Relationships>
</file>

<file path=ppt/slides/_rels/slide31.xml.rels><?xml version="1.0" encoding="UTF-8" standalone="yes"?>
<Relationships xmlns="http://schemas.openxmlformats.org/package/2006/relationships"><Relationship Id="rId9" Type="http://schemas.openxmlformats.org/officeDocument/2006/relationships/vmlDrawing" Target="../drawings/vmlDrawing14.vml"/><Relationship Id="rId8" Type="http://schemas.openxmlformats.org/officeDocument/2006/relationships/slideLayout" Target="../slideLayouts/slideLayout7.xml"/><Relationship Id="rId7" Type="http://schemas.openxmlformats.org/officeDocument/2006/relationships/image" Target="../media/image96.wmf"/><Relationship Id="rId6" Type="http://schemas.openxmlformats.org/officeDocument/2006/relationships/oleObject" Target="../embeddings/oleObject50.bin"/><Relationship Id="rId5" Type="http://schemas.openxmlformats.org/officeDocument/2006/relationships/image" Target="../media/image95.wmf"/><Relationship Id="rId4" Type="http://schemas.openxmlformats.org/officeDocument/2006/relationships/oleObject" Target="../embeddings/oleObject49.bin"/><Relationship Id="rId3" Type="http://schemas.openxmlformats.org/officeDocument/2006/relationships/image" Target="../media/image94.wmf"/><Relationship Id="rId2" Type="http://schemas.openxmlformats.org/officeDocument/2006/relationships/oleObject" Target="../embeddings/oleObject48.bin"/><Relationship Id="rId1" Type="http://schemas.openxmlformats.org/officeDocument/2006/relationships/image" Target="../media/image93.emf"/></Relationships>
</file>

<file path=ppt/slides/_rels/slide32.xml.rels><?xml version="1.0" encoding="UTF-8" standalone="yes"?>
<Relationships xmlns="http://schemas.openxmlformats.org/package/2006/relationships"><Relationship Id="rId8" Type="http://schemas.openxmlformats.org/officeDocument/2006/relationships/vmlDrawing" Target="../drawings/vmlDrawing15.vml"/><Relationship Id="rId7" Type="http://schemas.openxmlformats.org/officeDocument/2006/relationships/slideLayout" Target="../slideLayouts/slideLayout7.xml"/><Relationship Id="rId6" Type="http://schemas.openxmlformats.org/officeDocument/2006/relationships/image" Target="../media/image99.wmf"/><Relationship Id="rId5" Type="http://schemas.openxmlformats.org/officeDocument/2006/relationships/oleObject" Target="../embeddings/oleObject53.bin"/><Relationship Id="rId4" Type="http://schemas.openxmlformats.org/officeDocument/2006/relationships/image" Target="../media/image98.wmf"/><Relationship Id="rId3" Type="http://schemas.openxmlformats.org/officeDocument/2006/relationships/oleObject" Target="../embeddings/oleObject52.bin"/><Relationship Id="rId2" Type="http://schemas.openxmlformats.org/officeDocument/2006/relationships/image" Target="../media/image97.wmf"/><Relationship Id="rId1" Type="http://schemas.openxmlformats.org/officeDocument/2006/relationships/oleObject" Target="../embeddings/oleObject51.bin"/></Relationships>
</file>

<file path=ppt/slides/_rels/slide3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03.wmf"/><Relationship Id="rId7" Type="http://schemas.openxmlformats.org/officeDocument/2006/relationships/oleObject" Target="../embeddings/oleObject57.bin"/><Relationship Id="rId6" Type="http://schemas.openxmlformats.org/officeDocument/2006/relationships/image" Target="../media/image102.wmf"/><Relationship Id="rId5" Type="http://schemas.openxmlformats.org/officeDocument/2006/relationships/oleObject" Target="../embeddings/oleObject56.bin"/><Relationship Id="rId4" Type="http://schemas.openxmlformats.org/officeDocument/2006/relationships/image" Target="../media/image101.wmf"/><Relationship Id="rId3" Type="http://schemas.openxmlformats.org/officeDocument/2006/relationships/oleObject" Target="../embeddings/oleObject55.bin"/><Relationship Id="rId2" Type="http://schemas.openxmlformats.org/officeDocument/2006/relationships/image" Target="../media/image100.wmf"/><Relationship Id="rId10" Type="http://schemas.openxmlformats.org/officeDocument/2006/relationships/vmlDrawing" Target="../drawings/vmlDrawing16.vml"/><Relationship Id="rId1" Type="http://schemas.openxmlformats.org/officeDocument/2006/relationships/oleObject" Target="../embeddings/oleObject54.bin"/></Relationships>
</file>

<file path=ppt/slides/_rels/slide34.xml.rels><?xml version="1.0" encoding="UTF-8" standalone="yes"?>
<Relationships xmlns="http://schemas.openxmlformats.org/package/2006/relationships"><Relationship Id="rId8" Type="http://schemas.openxmlformats.org/officeDocument/2006/relationships/vmlDrawing" Target="../drawings/vmlDrawing17.vml"/><Relationship Id="rId7" Type="http://schemas.openxmlformats.org/officeDocument/2006/relationships/slideLayout" Target="../slideLayouts/slideLayout7.xml"/><Relationship Id="rId6" Type="http://schemas.openxmlformats.org/officeDocument/2006/relationships/image" Target="../media/image106.wmf"/><Relationship Id="rId5" Type="http://schemas.openxmlformats.org/officeDocument/2006/relationships/oleObject" Target="../embeddings/oleObject60.bin"/><Relationship Id="rId4" Type="http://schemas.openxmlformats.org/officeDocument/2006/relationships/image" Target="../media/image105.wmf"/><Relationship Id="rId3" Type="http://schemas.openxmlformats.org/officeDocument/2006/relationships/oleObject" Target="../embeddings/oleObject59.bin"/><Relationship Id="rId2" Type="http://schemas.openxmlformats.org/officeDocument/2006/relationships/image" Target="../media/image104.wmf"/><Relationship Id="rId1" Type="http://schemas.openxmlformats.org/officeDocument/2006/relationships/oleObject" Target="../embeddings/oleObject58.bin"/></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7.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65.bin"/><Relationship Id="rId8" Type="http://schemas.openxmlformats.org/officeDocument/2006/relationships/image" Target="../media/image111.wmf"/><Relationship Id="rId7" Type="http://schemas.openxmlformats.org/officeDocument/2006/relationships/oleObject" Target="../embeddings/oleObject64.bin"/><Relationship Id="rId6" Type="http://schemas.openxmlformats.org/officeDocument/2006/relationships/image" Target="../media/image110.wmf"/><Relationship Id="rId5" Type="http://schemas.openxmlformats.org/officeDocument/2006/relationships/oleObject" Target="../embeddings/oleObject63.bin"/><Relationship Id="rId4" Type="http://schemas.openxmlformats.org/officeDocument/2006/relationships/image" Target="../media/image109.wmf"/><Relationship Id="rId3" Type="http://schemas.openxmlformats.org/officeDocument/2006/relationships/oleObject" Target="../embeddings/oleObject62.bin"/><Relationship Id="rId21" Type="http://schemas.openxmlformats.org/officeDocument/2006/relationships/vmlDrawing" Target="../drawings/vmlDrawing18.vml"/><Relationship Id="rId20" Type="http://schemas.openxmlformats.org/officeDocument/2006/relationships/slideLayout" Target="../slideLayouts/slideLayout7.xml"/><Relationship Id="rId2" Type="http://schemas.openxmlformats.org/officeDocument/2006/relationships/image" Target="../media/image108.wmf"/><Relationship Id="rId19" Type="http://schemas.openxmlformats.org/officeDocument/2006/relationships/image" Target="../media/image117.png"/><Relationship Id="rId18" Type="http://schemas.openxmlformats.org/officeDocument/2006/relationships/image" Target="../media/image116.wmf"/><Relationship Id="rId17" Type="http://schemas.openxmlformats.org/officeDocument/2006/relationships/oleObject" Target="../embeddings/oleObject69.bin"/><Relationship Id="rId16" Type="http://schemas.openxmlformats.org/officeDocument/2006/relationships/image" Target="../media/image115.wmf"/><Relationship Id="rId15" Type="http://schemas.openxmlformats.org/officeDocument/2006/relationships/oleObject" Target="../embeddings/oleObject68.bin"/><Relationship Id="rId14" Type="http://schemas.openxmlformats.org/officeDocument/2006/relationships/image" Target="../media/image114.wmf"/><Relationship Id="rId13" Type="http://schemas.openxmlformats.org/officeDocument/2006/relationships/oleObject" Target="../embeddings/oleObject67.bin"/><Relationship Id="rId12" Type="http://schemas.openxmlformats.org/officeDocument/2006/relationships/image" Target="../media/image113.wmf"/><Relationship Id="rId11" Type="http://schemas.openxmlformats.org/officeDocument/2006/relationships/oleObject" Target="../embeddings/oleObject66.bin"/><Relationship Id="rId10" Type="http://schemas.openxmlformats.org/officeDocument/2006/relationships/image" Target="../media/image112.wmf"/><Relationship Id="rId1" Type="http://schemas.openxmlformats.org/officeDocument/2006/relationships/oleObject" Target="../embeddings/oleObject61.bin"/></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9.emf"/><Relationship Id="rId1" Type="http://schemas.openxmlformats.org/officeDocument/2006/relationships/image" Target="../media/image118.emf"/></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2.emf"/><Relationship Id="rId2" Type="http://schemas.openxmlformats.org/officeDocument/2006/relationships/image" Target="../media/image121.emf"/><Relationship Id="rId1" Type="http://schemas.openxmlformats.org/officeDocument/2006/relationships/image" Target="../media/image120.em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chart" Target="../charts/char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6.xml.rels><?xml version="1.0" encoding="UTF-8" standalone="yes"?>
<Relationships xmlns="http://schemas.openxmlformats.org/package/2006/relationships"><Relationship Id="rId9" Type="http://schemas.openxmlformats.org/officeDocument/2006/relationships/image" Target="../media/image9.wmf"/><Relationship Id="rId8" Type="http://schemas.openxmlformats.org/officeDocument/2006/relationships/oleObject" Target="../embeddings/oleObject4.bin"/><Relationship Id="rId7" Type="http://schemas.openxmlformats.org/officeDocument/2006/relationships/image" Target="../media/image8.wmf"/><Relationship Id="rId6" Type="http://schemas.openxmlformats.org/officeDocument/2006/relationships/oleObject" Target="../embeddings/oleObject3.bin"/><Relationship Id="rId5" Type="http://schemas.openxmlformats.org/officeDocument/2006/relationships/image" Target="../media/image7.wmf"/><Relationship Id="rId4" Type="http://schemas.openxmlformats.org/officeDocument/2006/relationships/oleObject" Target="../embeddings/oleObject2.bin"/><Relationship Id="rId3" Type="http://schemas.openxmlformats.org/officeDocument/2006/relationships/image" Target="../media/image6.wmf"/><Relationship Id="rId2" Type="http://schemas.openxmlformats.org/officeDocument/2006/relationships/oleObject" Target="../embeddings/oleObject1.bin"/><Relationship Id="rId11" Type="http://schemas.openxmlformats.org/officeDocument/2006/relationships/vmlDrawing" Target="../drawings/vmlDrawing1.vml"/><Relationship Id="rId10" Type="http://schemas.openxmlformats.org/officeDocument/2006/relationships/slideLayout" Target="../slideLayouts/slideLayout7.xml"/><Relationship Id="rId1"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11.wmf"/><Relationship Id="rId3" Type="http://schemas.openxmlformats.org/officeDocument/2006/relationships/oleObject" Target="../embeddings/oleObject6.bin"/><Relationship Id="rId2" Type="http://schemas.openxmlformats.org/officeDocument/2006/relationships/image" Target="../media/image10.wmf"/><Relationship Id="rId1"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2.wmf"/><Relationship Id="rId1"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b="1" dirty="0" smtClean="0">
                <a:solidFill>
                  <a:schemeClr val="tx1"/>
                </a:solidFill>
              </a:rPr>
              <a:t>第</a:t>
            </a:r>
            <a:r>
              <a:rPr lang="en-US" altLang="zh-CN" b="1" dirty="0" smtClean="0">
                <a:solidFill>
                  <a:schemeClr val="tx1"/>
                </a:solidFill>
              </a:rPr>
              <a:t>9</a:t>
            </a:r>
            <a:r>
              <a:rPr lang="zh-CN" altLang="zh-CN" b="1" dirty="0" smtClean="0">
                <a:solidFill>
                  <a:schemeClr val="tx1"/>
                </a:solidFill>
              </a:rPr>
              <a:t>章 </a:t>
            </a:r>
            <a:r>
              <a:rPr lang="zh-CN" altLang="zh-CN" b="1" dirty="0">
                <a:solidFill>
                  <a:schemeClr val="tx1"/>
                </a:solidFill>
              </a:rPr>
              <a:t>方差分析 </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91074"/>
            <a:ext cx="792088" cy="400110"/>
          </a:xfrm>
          <a:prstGeom prst="rect">
            <a:avLst/>
          </a:prstGeom>
          <a:solidFill>
            <a:schemeClr val="bg1"/>
          </a:solidFill>
          <a:ln>
            <a:solidFill>
              <a:schemeClr val="tx1"/>
            </a:solidFill>
          </a:ln>
        </p:spPr>
        <p:txBody>
          <a:bodyPr wrap="square" rtlCol="0">
            <a:spAutoFit/>
          </a:bodyPr>
          <a:lstStyle/>
          <a:p>
            <a:r>
              <a:rPr lang="zh-CN" altLang="en-US" sz="2000" b="1" dirty="0" smtClean="0">
                <a:ea typeface="等线" panose="02010600030101010101" pitchFamily="2" charset="-122"/>
              </a:rPr>
              <a:t>比较</a:t>
            </a:r>
            <a:endParaRPr lang="zh-CN" altLang="en-US" sz="2000" b="1" dirty="0">
              <a:ea typeface="等线" panose="02010600030101010101" pitchFamily="2" charset="-122"/>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dirty="0">
              <a:ea typeface="等线" panose="02010600030101010101" pitchFamily="2" charset="-122"/>
            </a:endParaRPr>
          </a:p>
        </p:txBody>
      </p:sp>
      <p:graphicFrame>
        <p:nvGraphicFramePr>
          <p:cNvPr id="4" name="对象 3"/>
          <p:cNvGraphicFramePr>
            <a:graphicFrameLocks noChangeAspect="1"/>
          </p:cNvGraphicFramePr>
          <p:nvPr/>
        </p:nvGraphicFramePr>
        <p:xfrm>
          <a:off x="353142" y="778062"/>
          <a:ext cx="3609894" cy="2650937"/>
        </p:xfrm>
        <a:graphic>
          <a:graphicData uri="http://schemas.openxmlformats.org/presentationml/2006/ole">
            <mc:AlternateContent xmlns:mc="http://schemas.openxmlformats.org/markup-compatibility/2006">
              <mc:Choice xmlns:v="urn:schemas-microsoft-com:vml" Requires="v">
                <p:oleObj spid="_x0000_s6246" name="Equation" r:id="rId1" imgW="54864000" imgH="40233600" progId="Equation.DSMT4">
                  <p:embed/>
                </p:oleObj>
              </mc:Choice>
              <mc:Fallback>
                <p:oleObj name="Equation" r:id="rId1" imgW="54864000" imgH="40233600" progId="Equation.DSMT4">
                  <p:embed/>
                  <p:pic>
                    <p:nvPicPr>
                      <p:cNvPr id="0" name="Object 1"/>
                      <p:cNvPicPr>
                        <a:picLocks noChangeAspect="1" noChangeArrowheads="1"/>
                      </p:cNvPicPr>
                      <p:nvPr/>
                    </p:nvPicPr>
                    <p:blipFill>
                      <a:blip r:embed="rId2"/>
                      <a:srcRect/>
                      <a:stretch>
                        <a:fillRect/>
                      </a:stretch>
                    </p:blipFill>
                    <p:spPr bwMode="auto">
                      <a:xfrm>
                        <a:off x="353142" y="778062"/>
                        <a:ext cx="3609894" cy="2650937"/>
                      </a:xfrm>
                      <a:prstGeom prst="rect">
                        <a:avLst/>
                      </a:prstGeom>
                      <a:solidFill>
                        <a:schemeClr val="bg1"/>
                      </a:solidFill>
                      <a:ln>
                        <a:solidFill>
                          <a:schemeClr val="tx1"/>
                        </a:solidFill>
                      </a:ln>
                    </p:spPr>
                  </p:pic>
                </p:oleObj>
              </mc:Fallback>
            </mc:AlternateContent>
          </a:graphicData>
        </a:graphic>
      </p:graphicFrame>
      <p:sp>
        <p:nvSpPr>
          <p:cNvPr id="5"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dirty="0">
              <a:ea typeface="等线" panose="02010600030101010101" pitchFamily="2" charset="-122"/>
            </a:endParaRPr>
          </a:p>
        </p:txBody>
      </p:sp>
      <p:graphicFrame>
        <p:nvGraphicFramePr>
          <p:cNvPr id="6" name="对象 5"/>
          <p:cNvGraphicFramePr>
            <a:graphicFrameLocks noChangeAspect="1"/>
          </p:cNvGraphicFramePr>
          <p:nvPr/>
        </p:nvGraphicFramePr>
        <p:xfrm>
          <a:off x="323528" y="3717032"/>
          <a:ext cx="2177992" cy="2645668"/>
        </p:xfrm>
        <a:graphic>
          <a:graphicData uri="http://schemas.openxmlformats.org/presentationml/2006/ole">
            <mc:AlternateContent xmlns:mc="http://schemas.openxmlformats.org/markup-compatibility/2006">
              <mc:Choice xmlns:v="urn:schemas-microsoft-com:vml" Requires="v">
                <p:oleObj spid="_x0000_s6247" name="Equation" r:id="rId3" imgW="32613600" imgH="39624000" progId="Equation.DSMT4">
                  <p:embed/>
                </p:oleObj>
              </mc:Choice>
              <mc:Fallback>
                <p:oleObj name="Equation" r:id="rId3" imgW="32613600" imgH="39624000" progId="Equation.DSMT4">
                  <p:embed/>
                  <p:pic>
                    <p:nvPicPr>
                      <p:cNvPr id="0" name="Object 3"/>
                      <p:cNvPicPr>
                        <a:picLocks noChangeAspect="1" noChangeArrowheads="1"/>
                      </p:cNvPicPr>
                      <p:nvPr/>
                    </p:nvPicPr>
                    <p:blipFill>
                      <a:blip r:embed="rId4"/>
                      <a:srcRect/>
                      <a:stretch>
                        <a:fillRect/>
                      </a:stretch>
                    </p:blipFill>
                    <p:spPr bwMode="auto">
                      <a:xfrm>
                        <a:off x="323528" y="3717032"/>
                        <a:ext cx="2177992" cy="2645668"/>
                      </a:xfrm>
                      <a:prstGeom prst="rect">
                        <a:avLst/>
                      </a:prstGeom>
                      <a:solidFill>
                        <a:schemeClr val="bg1"/>
                      </a:solidFill>
                      <a:ln>
                        <a:solidFill>
                          <a:schemeClr val="tx1"/>
                        </a:solidFill>
                      </a:ln>
                    </p:spPr>
                  </p:pic>
                </p:oleObj>
              </mc:Fallback>
            </mc:AlternateContent>
          </a:graphicData>
        </a:graphic>
      </p:graphicFrame>
      <p:sp>
        <p:nvSpPr>
          <p:cNvPr id="7" name="矩形 6"/>
          <p:cNvSpPr/>
          <p:nvPr/>
        </p:nvSpPr>
        <p:spPr>
          <a:xfrm>
            <a:off x="4384179" y="836712"/>
            <a:ext cx="4572000" cy="2585323"/>
          </a:xfrm>
          <a:prstGeom prst="rect">
            <a:avLst/>
          </a:prstGeom>
          <a:solidFill>
            <a:schemeClr val="bg1">
              <a:lumMod val="85000"/>
            </a:schemeClr>
          </a:solidFill>
          <a:ln>
            <a:solidFill>
              <a:schemeClr val="tx1"/>
            </a:solidFill>
          </a:ln>
        </p:spPr>
        <p:txBody>
          <a:bodyPr>
            <a:spAutoFit/>
          </a:bodyPr>
          <a:lstStyle/>
          <a:p>
            <a:r>
              <a:rPr lang="zh-CN" altLang="zh-CN" b="1" dirty="0">
                <a:ea typeface="等线" panose="02010600030101010101" pitchFamily="2" charset="-122"/>
              </a:rPr>
              <a:t>方差分析的基本假定</a:t>
            </a:r>
            <a:endParaRPr lang="zh-CN" altLang="zh-CN" dirty="0">
              <a:ea typeface="等线" panose="02010600030101010101" pitchFamily="2" charset="-122"/>
            </a:endParaRPr>
          </a:p>
          <a:p>
            <a:r>
              <a:rPr lang="zh-CN" altLang="zh-CN" b="1" dirty="0">
                <a:ea typeface="等线" panose="02010600030101010101" pitchFamily="2" charset="-122"/>
              </a:rPr>
              <a:t>① 每个总体都服从正态分布，即对于因素的每一个水平，其观测值都是来自正态总体的简单随机样本；</a:t>
            </a:r>
            <a:endParaRPr lang="zh-CN" altLang="zh-CN" dirty="0">
              <a:ea typeface="等线" panose="02010600030101010101" pitchFamily="2" charset="-122"/>
            </a:endParaRPr>
          </a:p>
          <a:p>
            <a:r>
              <a:rPr lang="zh-CN" altLang="zh-CN" b="1" dirty="0">
                <a:ea typeface="等线" panose="02010600030101010101" pitchFamily="2" charset="-122"/>
              </a:rPr>
              <a:t>② 各个总体的方差相等</a:t>
            </a:r>
            <a:endParaRPr lang="zh-CN" altLang="zh-CN" dirty="0">
              <a:ea typeface="等线" panose="02010600030101010101" pitchFamily="2" charset="-122"/>
            </a:endParaRPr>
          </a:p>
          <a:p>
            <a:r>
              <a:rPr lang="zh-CN" altLang="zh-CN" b="1" dirty="0">
                <a:ea typeface="等线" panose="02010600030101010101" pitchFamily="2" charset="-122"/>
              </a:rPr>
              <a:t>③ 观测值是独立的</a:t>
            </a:r>
            <a:endParaRPr lang="zh-CN" altLang="zh-CN" dirty="0">
              <a:ea typeface="等线" panose="02010600030101010101" pitchFamily="2" charset="-122"/>
            </a:endParaRPr>
          </a:p>
          <a:p>
            <a:r>
              <a:rPr lang="en-US" altLang="zh-CN" b="1" dirty="0" smtClean="0">
                <a:ea typeface="等线" panose="02010600030101010101" pitchFamily="2" charset="-122"/>
              </a:rPr>
              <a:t>                     </a:t>
            </a:r>
            <a:r>
              <a:rPr lang="zh-CN" altLang="zh-CN" b="1" dirty="0" smtClean="0">
                <a:ea typeface="等线" panose="02010600030101010101" pitchFamily="2" charset="-122"/>
              </a:rPr>
              <a:t>——</a:t>
            </a:r>
            <a:r>
              <a:rPr lang="zh-CN" altLang="zh-CN" b="1" dirty="0">
                <a:ea typeface="等线" panose="02010600030101010101" pitchFamily="2" charset="-122"/>
              </a:rPr>
              <a:t>独立等方差的正态总体</a:t>
            </a:r>
            <a:endParaRPr lang="zh-CN" altLang="zh-CN" dirty="0">
              <a:ea typeface="等线" panose="02010600030101010101" pitchFamily="2" charset="-122"/>
            </a:endParaRPr>
          </a:p>
          <a:p>
            <a:endParaRPr lang="en-US" altLang="zh-CN" b="1" dirty="0" smtClean="0">
              <a:ea typeface="等线" panose="02010600030101010101" pitchFamily="2" charset="-122"/>
            </a:endParaRPr>
          </a:p>
          <a:p>
            <a:r>
              <a:rPr lang="zh-CN" altLang="zh-CN" b="1" dirty="0" smtClean="0">
                <a:ea typeface="等线" panose="02010600030101010101" pitchFamily="2" charset="-122"/>
              </a:rPr>
              <a:t>实际</a:t>
            </a:r>
            <a:r>
              <a:rPr lang="zh-CN" altLang="zh-CN" b="1" dirty="0">
                <a:ea typeface="等线" panose="02010600030101010101" pitchFamily="2" charset="-122"/>
              </a:rPr>
              <a:t>应用中近似满足即可</a:t>
            </a:r>
            <a:endParaRPr lang="zh-CN" altLang="zh-CN" dirty="0">
              <a:ea typeface="等线" panose="02010600030101010101" pitchFamily="2" charset="-122"/>
            </a:endParaRPr>
          </a:p>
        </p:txBody>
      </p:sp>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7904" y="3573016"/>
            <a:ext cx="5248275" cy="2933700"/>
          </a:xfrm>
          <a:prstGeom prst="rect">
            <a:avLst/>
          </a:prstGeom>
          <a:solidFill>
            <a:schemeClr val="bg1">
              <a:lumMod val="75000"/>
              <a:alpha val="67000"/>
            </a:schemeClr>
          </a:solidFill>
          <a:ln>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dirty="0">
              <a:ea typeface="等线" panose="02010600030101010101" pitchFamily="2" charset="-122"/>
            </a:endParaRPr>
          </a:p>
        </p:txBody>
      </p:sp>
      <p:graphicFrame>
        <p:nvGraphicFramePr>
          <p:cNvPr id="3" name="对象 2"/>
          <p:cNvGraphicFramePr>
            <a:graphicFrameLocks noChangeAspect="1"/>
          </p:cNvGraphicFramePr>
          <p:nvPr/>
        </p:nvGraphicFramePr>
        <p:xfrm>
          <a:off x="425588" y="1064681"/>
          <a:ext cx="2490228" cy="476852"/>
        </p:xfrm>
        <a:graphic>
          <a:graphicData uri="http://schemas.openxmlformats.org/presentationml/2006/ole">
            <mc:AlternateContent xmlns:mc="http://schemas.openxmlformats.org/markup-compatibility/2006">
              <mc:Choice xmlns:v="urn:schemas-microsoft-com:vml" Requires="v">
                <p:oleObj spid="_x0000_s7316" name="Equation" r:id="rId1" imgW="1345565" imgH="254000" progId="Equation.DSMT4">
                  <p:embed/>
                </p:oleObj>
              </mc:Choice>
              <mc:Fallback>
                <p:oleObj name="Equation" r:id="rId1" imgW="1345565" imgH="254000" progId="Equation.DSMT4">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588" y="1064681"/>
                        <a:ext cx="2490228" cy="476852"/>
                      </a:xfrm>
                      <a:prstGeom prst="rect">
                        <a:avLst/>
                      </a:prstGeom>
                      <a:solidFill>
                        <a:schemeClr val="bg1">
                          <a:lumMod val="95000"/>
                        </a:schemeClr>
                      </a:solidFill>
                      <a:ln>
                        <a:solidFill>
                          <a:schemeClr val="tx1"/>
                        </a:solidFill>
                      </a:ln>
                    </p:spPr>
                  </p:pic>
                </p:oleObj>
              </mc:Fallback>
            </mc:AlternateContent>
          </a:graphicData>
        </a:graphic>
      </p:graphicFrame>
      <p:graphicFrame>
        <p:nvGraphicFramePr>
          <p:cNvPr id="4" name="对象 3"/>
          <p:cNvGraphicFramePr>
            <a:graphicFrameLocks noChangeAspect="1"/>
          </p:cNvGraphicFramePr>
          <p:nvPr/>
        </p:nvGraphicFramePr>
        <p:xfrm>
          <a:off x="3953308" y="405574"/>
          <a:ext cx="4747884" cy="2447362"/>
        </p:xfrm>
        <a:graphic>
          <a:graphicData uri="http://schemas.openxmlformats.org/presentationml/2006/ole">
            <mc:AlternateContent xmlns:mc="http://schemas.openxmlformats.org/markup-compatibility/2006">
              <mc:Choice xmlns:v="urn:schemas-microsoft-com:vml" Requires="v">
                <p:oleObj spid="_x0000_s7317" name="Equation" r:id="rId3" imgW="59131200" imgH="30480000" progId="Equation.DSMT4">
                  <p:embed/>
                </p:oleObj>
              </mc:Choice>
              <mc:Fallback>
                <p:oleObj name="Equation" r:id="rId3" imgW="59131200" imgH="30480000" progId="Equation.DSMT4">
                  <p:embed/>
                  <p:pic>
                    <p:nvPicPr>
                      <p:cNvPr id="0" name="图片 7316"/>
                      <p:cNvPicPr/>
                      <p:nvPr/>
                    </p:nvPicPr>
                    <p:blipFill>
                      <a:blip r:embed="rId4"/>
                      <a:stretch>
                        <a:fillRect/>
                      </a:stretch>
                    </p:blipFill>
                    <p:spPr>
                      <a:xfrm>
                        <a:off x="3953308" y="405574"/>
                        <a:ext cx="4747884" cy="2447362"/>
                      </a:xfrm>
                      <a:prstGeom prst="rect">
                        <a:avLst/>
                      </a:prstGeom>
                      <a:solidFill>
                        <a:schemeClr val="bg1">
                          <a:lumMod val="95000"/>
                        </a:schemeClr>
                      </a:solidFill>
                      <a:ln>
                        <a:solidFill>
                          <a:schemeClr val="tx1"/>
                        </a:solidFill>
                      </a:ln>
                    </p:spPr>
                  </p:pic>
                </p:oleObj>
              </mc:Fallback>
            </mc:AlternateContent>
          </a:graphicData>
        </a:graphic>
      </p:graphicFrame>
      <p:sp>
        <p:nvSpPr>
          <p:cNvPr id="5" name="矩形 4"/>
          <p:cNvSpPr/>
          <p:nvPr/>
        </p:nvSpPr>
        <p:spPr>
          <a:xfrm>
            <a:off x="467544" y="2497087"/>
            <a:ext cx="1338828" cy="369332"/>
          </a:xfrm>
          <a:prstGeom prst="rect">
            <a:avLst/>
          </a:prstGeom>
          <a:solidFill>
            <a:srgbClr val="92D050"/>
          </a:solidFill>
          <a:ln>
            <a:solidFill>
              <a:schemeClr val="tx1"/>
            </a:solidFill>
          </a:ln>
        </p:spPr>
        <p:txBody>
          <a:bodyPr wrap="none">
            <a:spAutoFit/>
          </a:bodyPr>
          <a:lstStyle/>
          <a:p>
            <a:r>
              <a:rPr lang="zh-CN" altLang="zh-CN" b="1" dirty="0" smtClean="0">
                <a:ea typeface="等线" panose="02010600030101010101" pitchFamily="2" charset="-122"/>
              </a:rPr>
              <a:t>检验统计量</a:t>
            </a:r>
            <a:endParaRPr lang="zh-CN" altLang="en-US" dirty="0">
              <a:ea typeface="等线" panose="02010600030101010101" pitchFamily="2" charset="-122"/>
            </a:endParaRPr>
          </a:p>
        </p:txBody>
      </p:sp>
      <p:sp>
        <p:nvSpPr>
          <p:cNvPr id="6"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dirty="0">
              <a:ea typeface="等线" panose="02010600030101010101" pitchFamily="2" charset="-122"/>
            </a:endParaRPr>
          </a:p>
        </p:txBody>
      </p:sp>
      <p:graphicFrame>
        <p:nvGraphicFramePr>
          <p:cNvPr id="7" name="对象 6"/>
          <p:cNvGraphicFramePr>
            <a:graphicFrameLocks noChangeAspect="1"/>
          </p:cNvGraphicFramePr>
          <p:nvPr/>
        </p:nvGraphicFramePr>
        <p:xfrm>
          <a:off x="467544" y="3107594"/>
          <a:ext cx="2697163" cy="1187450"/>
        </p:xfrm>
        <a:graphic>
          <a:graphicData uri="http://schemas.openxmlformats.org/presentationml/2006/ole">
            <mc:AlternateContent xmlns:mc="http://schemas.openxmlformats.org/markup-compatibility/2006">
              <mc:Choice xmlns:v="urn:schemas-microsoft-com:vml" Requires="v">
                <p:oleObj spid="_x0000_s7318" name="Equation" r:id="rId5" imgW="37185600" imgH="16459200" progId="Equation.DSMT4">
                  <p:embed/>
                </p:oleObj>
              </mc:Choice>
              <mc:Fallback>
                <p:oleObj name="Equation" r:id="rId5" imgW="37185600" imgH="16459200" progId="Equation.DSMT4">
                  <p:embed/>
                  <p:pic>
                    <p:nvPicPr>
                      <p:cNvPr id="0" name="Object 3"/>
                      <p:cNvPicPr>
                        <a:picLocks noChangeAspect="1" noChangeArrowheads="1"/>
                      </p:cNvPicPr>
                      <p:nvPr/>
                    </p:nvPicPr>
                    <p:blipFill>
                      <a:blip r:embed="rId6"/>
                      <a:srcRect/>
                      <a:stretch>
                        <a:fillRect/>
                      </a:stretch>
                    </p:blipFill>
                    <p:spPr bwMode="auto">
                      <a:xfrm>
                        <a:off x="467544" y="3107594"/>
                        <a:ext cx="2697163" cy="1187450"/>
                      </a:xfrm>
                      <a:prstGeom prst="rect">
                        <a:avLst/>
                      </a:prstGeom>
                      <a:solidFill>
                        <a:schemeClr val="bg1"/>
                      </a:solidFill>
                      <a:ln>
                        <a:solidFill>
                          <a:schemeClr val="tx1"/>
                        </a:solidFill>
                      </a:ln>
                    </p:spPr>
                  </p:pic>
                </p:oleObj>
              </mc:Fallback>
            </mc:AlternateContent>
          </a:graphicData>
        </a:graphic>
      </p:graphicFrame>
      <p:sp>
        <p:nvSpPr>
          <p:cNvPr id="8" name="矩形 7"/>
          <p:cNvSpPr/>
          <p:nvPr/>
        </p:nvSpPr>
        <p:spPr>
          <a:xfrm>
            <a:off x="4716015" y="5805264"/>
            <a:ext cx="3947793" cy="646331"/>
          </a:xfrm>
          <a:prstGeom prst="rect">
            <a:avLst/>
          </a:prstGeom>
          <a:solidFill>
            <a:schemeClr val="bg1">
              <a:lumMod val="65000"/>
            </a:schemeClr>
          </a:solidFill>
        </p:spPr>
        <p:txBody>
          <a:bodyPr wrap="square">
            <a:spAutoFit/>
          </a:bodyPr>
          <a:lstStyle/>
          <a:p>
            <a:r>
              <a:rPr lang="zh-CN" altLang="zh-CN" b="1" dirty="0">
                <a:ea typeface="等线" panose="02010600030101010101" pitchFamily="2" charset="-122"/>
              </a:rPr>
              <a:t>大到一定程度拒绝原假设</a:t>
            </a:r>
            <a:r>
              <a:rPr lang="en-US" altLang="zh-CN" b="1" dirty="0">
                <a:ea typeface="等线" panose="02010600030101010101" pitchFamily="2" charset="-122"/>
              </a:rPr>
              <a:t>   </a:t>
            </a:r>
            <a:endParaRPr lang="en-US" altLang="zh-CN" b="1" dirty="0" smtClean="0">
              <a:ea typeface="等线" panose="02010600030101010101" pitchFamily="2" charset="-122"/>
            </a:endParaRPr>
          </a:p>
          <a:p>
            <a:r>
              <a:rPr lang="en-US" altLang="zh-CN" b="1" dirty="0">
                <a:ea typeface="等线" panose="02010600030101010101" pitchFamily="2" charset="-122"/>
              </a:rPr>
              <a:t> </a:t>
            </a:r>
            <a:r>
              <a:rPr lang="en-US" altLang="zh-CN" b="1" dirty="0" smtClean="0">
                <a:ea typeface="等线" panose="02010600030101010101" pitchFamily="2" charset="-122"/>
              </a:rPr>
              <a:t>                        </a:t>
            </a:r>
            <a:r>
              <a:rPr lang="en-US" altLang="zh-CN" b="1" dirty="0" smtClean="0">
                <a:ea typeface="等线" panose="02010600030101010101" pitchFamily="2" charset="-122"/>
              </a:rPr>
              <a:t> </a:t>
            </a:r>
            <a:r>
              <a:rPr lang="zh-CN" altLang="zh-CN" b="1" dirty="0" smtClean="0">
                <a:ea typeface="等线" panose="02010600030101010101" pitchFamily="2" charset="-122"/>
              </a:rPr>
              <a:t>———右</a:t>
            </a:r>
            <a:r>
              <a:rPr lang="zh-CN" altLang="zh-CN" b="1" dirty="0">
                <a:ea typeface="等线" panose="02010600030101010101" pitchFamily="2" charset="-122"/>
              </a:rPr>
              <a:t>单侧检验</a:t>
            </a:r>
            <a:endParaRPr lang="zh-CN" altLang="zh-CN" dirty="0">
              <a:ea typeface="等线" panose="02010600030101010101" pitchFamily="2" charset="-122"/>
            </a:endParaRPr>
          </a:p>
        </p:txBody>
      </p:sp>
      <p:sp>
        <p:nvSpPr>
          <p:cNvPr id="9" name="Rectangle 10"/>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dirty="0">
              <a:ea typeface="等线" panose="02010600030101010101" pitchFamily="2" charset="-122"/>
            </a:endParaRPr>
          </a:p>
        </p:txBody>
      </p:sp>
      <p:sp>
        <p:nvSpPr>
          <p:cNvPr id="11" name="Rectangle 1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dirty="0">
              <a:ea typeface="等线" panose="02010600030101010101" pitchFamily="2" charset="-122"/>
            </a:endParaRPr>
          </a:p>
        </p:txBody>
      </p:sp>
      <p:sp>
        <p:nvSpPr>
          <p:cNvPr id="13" name="Rectangle 1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dirty="0">
              <a:ea typeface="等线" panose="02010600030101010101" pitchFamily="2" charset="-122"/>
            </a:endParaRPr>
          </a:p>
        </p:txBody>
      </p:sp>
      <p:sp>
        <p:nvSpPr>
          <p:cNvPr id="15" name="Rectangle 16"/>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dirty="0">
              <a:ea typeface="等线" panose="02010600030101010101" pitchFamily="2" charset="-122"/>
            </a:endParaRPr>
          </a:p>
        </p:txBody>
      </p:sp>
      <p:sp>
        <p:nvSpPr>
          <p:cNvPr id="16" name="右箭头 15"/>
          <p:cNvSpPr/>
          <p:nvPr/>
        </p:nvSpPr>
        <p:spPr>
          <a:xfrm>
            <a:off x="2930751" y="1200334"/>
            <a:ext cx="1008112" cy="212441"/>
          </a:xfrm>
          <a:prstGeom prst="rightArrow">
            <a:avLst/>
          </a:prstGeom>
          <a:solidFill>
            <a:srgbClr val="00B050"/>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pic>
        <p:nvPicPr>
          <p:cNvPr id="7261" name="Picture 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6016" y="3222268"/>
            <a:ext cx="3981450"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直角上箭头 11"/>
          <p:cNvSpPr/>
          <p:nvPr/>
        </p:nvSpPr>
        <p:spPr>
          <a:xfrm rot="10800000">
            <a:off x="2123725" y="2101039"/>
            <a:ext cx="1761045" cy="895913"/>
          </a:xfrm>
          <a:prstGeom prst="bentUpArrow">
            <a:avLst>
              <a:gd name="adj1" fmla="val 5957"/>
              <a:gd name="adj2" fmla="val 10778"/>
              <a:gd name="adj3" fmla="val 21962"/>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graphicFrame>
        <p:nvGraphicFramePr>
          <p:cNvPr id="14" name="对象 13"/>
          <p:cNvGraphicFramePr>
            <a:graphicFrameLocks noChangeAspect="1"/>
          </p:cNvGraphicFramePr>
          <p:nvPr/>
        </p:nvGraphicFramePr>
        <p:xfrm>
          <a:off x="1227413" y="5506382"/>
          <a:ext cx="2711450" cy="549275"/>
        </p:xfrm>
        <a:graphic>
          <a:graphicData uri="http://schemas.openxmlformats.org/presentationml/2006/ole">
            <mc:AlternateContent xmlns:mc="http://schemas.openxmlformats.org/markup-compatibility/2006">
              <mc:Choice xmlns:v="urn:schemas-microsoft-com:vml" Requires="v">
                <p:oleObj spid="_x0000_s7319" name="Equation" r:id="rId8" imgW="26822400" imgH="5486400" progId="Equation.DSMT4">
                  <p:embed/>
                </p:oleObj>
              </mc:Choice>
              <mc:Fallback>
                <p:oleObj name="Equation" r:id="rId8" imgW="26822400" imgH="5486400" progId="Equation.DSMT4">
                  <p:embed/>
                  <p:pic>
                    <p:nvPicPr>
                      <p:cNvPr id="0" name="对象 6"/>
                      <p:cNvPicPr>
                        <a:picLocks noChangeAspect="1" noChangeArrowheads="1"/>
                      </p:cNvPicPr>
                      <p:nvPr/>
                    </p:nvPicPr>
                    <p:blipFill>
                      <a:blip r:embed="rId9"/>
                      <a:srcRect/>
                      <a:stretch>
                        <a:fillRect/>
                      </a:stretch>
                    </p:blipFill>
                    <p:spPr bwMode="auto">
                      <a:xfrm>
                        <a:off x="1227413" y="5506382"/>
                        <a:ext cx="2711450" cy="549275"/>
                      </a:xfrm>
                      <a:prstGeom prst="rect">
                        <a:avLst/>
                      </a:prstGeom>
                      <a:solidFill>
                        <a:schemeClr val="bg1"/>
                      </a:solidFill>
                      <a:ln w="9525">
                        <a:solidFill>
                          <a:schemeClr val="tx1"/>
                        </a:solidFill>
                        <a:miter lim="800000"/>
                        <a:headEnd/>
                        <a:tailEnd/>
                      </a:ln>
                    </p:spPr>
                  </p:pic>
                </p:oleObj>
              </mc:Fallback>
            </mc:AlternateContent>
          </a:graphicData>
        </a:graphic>
      </p:graphicFrame>
      <p:sp>
        <p:nvSpPr>
          <p:cNvPr id="19" name="矩形 18"/>
          <p:cNvSpPr/>
          <p:nvPr/>
        </p:nvSpPr>
        <p:spPr>
          <a:xfrm>
            <a:off x="440522" y="4881761"/>
            <a:ext cx="877163" cy="369332"/>
          </a:xfrm>
          <a:prstGeom prst="rect">
            <a:avLst/>
          </a:prstGeom>
          <a:solidFill>
            <a:srgbClr val="92D050"/>
          </a:solidFill>
          <a:ln>
            <a:solidFill>
              <a:schemeClr val="tx1"/>
            </a:solidFill>
          </a:ln>
        </p:spPr>
        <p:txBody>
          <a:bodyPr wrap="none">
            <a:spAutoFit/>
          </a:bodyPr>
          <a:lstStyle/>
          <a:p>
            <a:r>
              <a:rPr lang="zh-CN" altLang="en-US" b="1" dirty="0" smtClean="0">
                <a:ea typeface="等线" panose="02010600030101010101" pitchFamily="2" charset="-122"/>
              </a:rPr>
              <a:t>拒绝域</a:t>
            </a:r>
            <a:endParaRPr lang="zh-CN" altLang="en-US" b="1" dirty="0">
              <a:ea typeface="等线" panose="02010600030101010101" pitchFamily="2" charset="-122"/>
            </a:endParaRPr>
          </a:p>
        </p:txBody>
      </p:sp>
      <p:sp>
        <p:nvSpPr>
          <p:cNvPr id="20" name="右箭头 19"/>
          <p:cNvSpPr/>
          <p:nvPr/>
        </p:nvSpPr>
        <p:spPr>
          <a:xfrm rot="5400000">
            <a:off x="1851290" y="4775542"/>
            <a:ext cx="1008112" cy="212441"/>
          </a:xfrm>
          <a:prstGeom prst="rightArrow">
            <a:avLst/>
          </a:prstGeom>
          <a:solidFill>
            <a:srgbClr val="00B050"/>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dirty="0">
              <a:ea typeface="等线" panose="02010600030101010101" pitchFamily="2" charset="-122"/>
            </a:endParaRPr>
          </a:p>
        </p:txBody>
      </p:sp>
      <p:sp>
        <p:nvSpPr>
          <p:cNvPr id="6"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dirty="0">
              <a:ea typeface="等线" panose="02010600030101010101" pitchFamily="2" charset="-122"/>
            </a:endParaRPr>
          </a:p>
        </p:txBody>
      </p:sp>
      <p:sp>
        <p:nvSpPr>
          <p:cNvPr id="9" name="Rectangle 10"/>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dirty="0">
              <a:ea typeface="等线" panose="02010600030101010101" pitchFamily="2" charset="-122"/>
            </a:endParaRPr>
          </a:p>
        </p:txBody>
      </p:sp>
      <p:graphicFrame>
        <p:nvGraphicFramePr>
          <p:cNvPr id="10" name="对象 9"/>
          <p:cNvGraphicFramePr>
            <a:graphicFrameLocks noChangeAspect="1"/>
          </p:cNvGraphicFramePr>
          <p:nvPr/>
        </p:nvGraphicFramePr>
        <p:xfrm>
          <a:off x="395536" y="620688"/>
          <a:ext cx="3962971" cy="5328592"/>
        </p:xfrm>
        <a:graphic>
          <a:graphicData uri="http://schemas.openxmlformats.org/presentationml/2006/ole">
            <mc:AlternateContent xmlns:mc="http://schemas.openxmlformats.org/markup-compatibility/2006">
              <mc:Choice xmlns:v="urn:schemas-microsoft-com:vml" Requires="v">
                <p:oleObj spid="_x0000_s10276" name="Equation" r:id="rId1" imgW="57302400" imgH="87782400" progId="Equation.DSMT4">
                  <p:embed/>
                </p:oleObj>
              </mc:Choice>
              <mc:Fallback>
                <p:oleObj name="Equation" r:id="rId1" imgW="57302400" imgH="87782400" progId="Equation.DSMT4">
                  <p:embed/>
                  <p:pic>
                    <p:nvPicPr>
                      <p:cNvPr id="0" name="图片 10275"/>
                      <p:cNvPicPr>
                        <a:picLocks noChangeAspect="1" noChangeArrowheads="1"/>
                      </p:cNvPicPr>
                      <p:nvPr/>
                    </p:nvPicPr>
                    <p:blipFill>
                      <a:blip r:embed="rId2"/>
                      <a:srcRect/>
                      <a:stretch>
                        <a:fillRect/>
                      </a:stretch>
                    </p:blipFill>
                    <p:spPr bwMode="auto">
                      <a:xfrm>
                        <a:off x="395536" y="620688"/>
                        <a:ext cx="3962971" cy="5328592"/>
                      </a:xfrm>
                      <a:prstGeom prst="rect">
                        <a:avLst/>
                      </a:prstGeom>
                      <a:solidFill>
                        <a:schemeClr val="bg1"/>
                      </a:solidFill>
                      <a:ln>
                        <a:solidFill>
                          <a:schemeClr val="tx1"/>
                        </a:solidFill>
                      </a:ln>
                    </p:spPr>
                  </p:pic>
                </p:oleObj>
              </mc:Fallback>
            </mc:AlternateContent>
          </a:graphicData>
        </a:graphic>
      </p:graphicFrame>
      <p:sp>
        <p:nvSpPr>
          <p:cNvPr id="11" name="Rectangle 1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dirty="0">
              <a:ea typeface="等线" panose="02010600030101010101" pitchFamily="2" charset="-122"/>
            </a:endParaRPr>
          </a:p>
        </p:txBody>
      </p:sp>
      <p:sp>
        <p:nvSpPr>
          <p:cNvPr id="13" name="Rectangle 1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dirty="0">
              <a:ea typeface="等线" panose="02010600030101010101" pitchFamily="2" charset="-122"/>
            </a:endParaRPr>
          </a:p>
        </p:txBody>
      </p:sp>
      <p:sp>
        <p:nvSpPr>
          <p:cNvPr id="15" name="Rectangle 16"/>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dirty="0">
              <a:ea typeface="等线" panose="02010600030101010101" pitchFamily="2" charset="-122"/>
            </a:endParaRPr>
          </a:p>
        </p:txBody>
      </p:sp>
      <p:pic>
        <p:nvPicPr>
          <p:cNvPr id="102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789040"/>
            <a:ext cx="4086225"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9826" y="4293096"/>
            <a:ext cx="7028332" cy="1584176"/>
          </a:xfrm>
          <a:prstGeom prst="rect">
            <a:avLst/>
          </a:prstGeom>
          <a:solidFill>
            <a:schemeClr val="bg1">
              <a:lumMod val="85000"/>
            </a:schemeClr>
          </a:solidFill>
          <a:ln>
            <a:solidFill>
              <a:schemeClr val="tx1"/>
            </a:solidFill>
          </a:ln>
          <a:effectLst/>
        </p:spPr>
      </p:pic>
      <p:sp>
        <p:nvSpPr>
          <p:cNvPr id="2" name="矩形 1"/>
          <p:cNvSpPr/>
          <p:nvPr/>
        </p:nvSpPr>
        <p:spPr>
          <a:xfrm>
            <a:off x="683568" y="620688"/>
            <a:ext cx="2937022" cy="461665"/>
          </a:xfrm>
          <a:prstGeom prst="rect">
            <a:avLst/>
          </a:prstGeom>
        </p:spPr>
        <p:txBody>
          <a:bodyPr wrap="none">
            <a:spAutoFit/>
          </a:bodyPr>
          <a:lstStyle/>
          <a:p>
            <a:r>
              <a:rPr lang="en-US" altLang="zh-CN" sz="2400" b="1" dirty="0">
                <a:ea typeface="等线" panose="02010600030101010101" pitchFamily="2" charset="-122"/>
              </a:rPr>
              <a:t>9.2 </a:t>
            </a:r>
            <a:r>
              <a:rPr lang="zh-CN" altLang="zh-CN" sz="2400" b="1" dirty="0">
                <a:ea typeface="等线" panose="02010600030101010101" pitchFamily="2" charset="-122"/>
              </a:rPr>
              <a:t>单因素方差分析</a:t>
            </a:r>
            <a:endParaRPr lang="zh-CN" altLang="zh-CN" sz="2400" b="1" dirty="0">
              <a:ea typeface="等线" panose="02010600030101010101" pitchFamily="2" charset="-122"/>
            </a:endParaRPr>
          </a:p>
        </p:txBody>
      </p:sp>
      <p:sp>
        <p:nvSpPr>
          <p:cNvPr id="4" name="矩形 3"/>
          <p:cNvSpPr/>
          <p:nvPr/>
        </p:nvSpPr>
        <p:spPr>
          <a:xfrm>
            <a:off x="717830" y="1484784"/>
            <a:ext cx="7598585" cy="1754326"/>
          </a:xfrm>
          <a:prstGeom prst="rect">
            <a:avLst/>
          </a:prstGeom>
          <a:solidFill>
            <a:schemeClr val="bg1">
              <a:lumMod val="85000"/>
            </a:schemeClr>
          </a:solidFill>
        </p:spPr>
        <p:txBody>
          <a:bodyPr wrap="square">
            <a:spAutoFit/>
          </a:bodyPr>
          <a:lstStyle/>
          <a:p>
            <a:r>
              <a:rPr lang="zh-CN" altLang="zh-CN" b="1" dirty="0">
                <a:ea typeface="等线" panose="02010600030101010101" pitchFamily="2" charset="-122"/>
              </a:rPr>
              <a:t>术语</a:t>
            </a:r>
            <a:r>
              <a:rPr lang="en-US" altLang="zh-CN" b="1" dirty="0">
                <a:ea typeface="等线" panose="02010600030101010101" pitchFamily="2" charset="-122"/>
              </a:rPr>
              <a:t>:</a:t>
            </a:r>
            <a:endParaRPr lang="zh-CN" altLang="zh-CN" dirty="0">
              <a:ea typeface="等线" panose="02010600030101010101" pitchFamily="2" charset="-122"/>
            </a:endParaRPr>
          </a:p>
          <a:p>
            <a:r>
              <a:rPr lang="zh-CN" altLang="zh-CN" b="1" dirty="0">
                <a:ea typeface="等线" panose="02010600030101010101" pitchFamily="2" charset="-122"/>
              </a:rPr>
              <a:t>因素：</a:t>
            </a:r>
            <a:r>
              <a:rPr lang="zh-CN" altLang="zh-CN" dirty="0">
                <a:ea typeface="等线" panose="02010600030101010101" pitchFamily="2" charset="-122"/>
              </a:rPr>
              <a:t>一个独立的随机变量，是方差分析研究的</a:t>
            </a:r>
            <a:r>
              <a:rPr lang="zh-CN" altLang="zh-CN" dirty="0" smtClean="0">
                <a:ea typeface="等线" panose="02010600030101010101" pitchFamily="2" charset="-122"/>
              </a:rPr>
              <a:t>对象</a:t>
            </a:r>
            <a:endParaRPr lang="en-US" altLang="zh-CN" dirty="0" smtClean="0">
              <a:ea typeface="等线" panose="02010600030101010101" pitchFamily="2" charset="-122"/>
            </a:endParaRPr>
          </a:p>
          <a:p>
            <a:r>
              <a:rPr lang="en-US" altLang="zh-CN" dirty="0">
                <a:ea typeface="等线" panose="02010600030101010101" pitchFamily="2" charset="-122"/>
              </a:rPr>
              <a:t> </a:t>
            </a:r>
            <a:r>
              <a:rPr lang="en-US" altLang="zh-CN" dirty="0" smtClean="0">
                <a:ea typeface="等线" panose="02010600030101010101" pitchFamily="2" charset="-122"/>
              </a:rPr>
              <a:t>                                                        </a:t>
            </a:r>
            <a:r>
              <a:rPr lang="zh-CN" altLang="zh-CN" dirty="0" smtClean="0">
                <a:ea typeface="等线" panose="02010600030101010101" pitchFamily="2" charset="-122"/>
              </a:rPr>
              <a:t>——</a:t>
            </a:r>
            <a:r>
              <a:rPr lang="zh-CN" altLang="zh-CN" dirty="0">
                <a:ea typeface="等线" panose="02010600030101010101" pitchFamily="2" charset="-122"/>
              </a:rPr>
              <a:t>—— 企业所属行业类型</a:t>
            </a:r>
            <a:endParaRPr lang="zh-CN" altLang="zh-CN" dirty="0">
              <a:ea typeface="等线" panose="02010600030101010101" pitchFamily="2" charset="-122"/>
            </a:endParaRPr>
          </a:p>
          <a:p>
            <a:endParaRPr lang="en-US" altLang="zh-CN" b="1" dirty="0" smtClean="0">
              <a:ea typeface="等线" panose="02010600030101010101" pitchFamily="2" charset="-122"/>
            </a:endParaRPr>
          </a:p>
          <a:p>
            <a:r>
              <a:rPr lang="zh-CN" altLang="zh-CN" b="1" dirty="0" smtClean="0">
                <a:ea typeface="等线" panose="02010600030101010101" pitchFamily="2" charset="-122"/>
              </a:rPr>
              <a:t>水平</a:t>
            </a:r>
            <a:r>
              <a:rPr lang="zh-CN" altLang="zh-CN" b="1" dirty="0">
                <a:ea typeface="等线" panose="02010600030101010101" pitchFamily="2" charset="-122"/>
              </a:rPr>
              <a:t>：</a:t>
            </a:r>
            <a:r>
              <a:rPr lang="zh-CN" altLang="zh-CN" dirty="0">
                <a:ea typeface="等线" panose="02010600030101010101" pitchFamily="2" charset="-122"/>
              </a:rPr>
              <a:t>因素的</a:t>
            </a:r>
            <a:r>
              <a:rPr lang="zh-CN" altLang="zh-CN" dirty="0" smtClean="0">
                <a:ea typeface="等线" panose="02010600030101010101" pitchFamily="2" charset="-122"/>
              </a:rPr>
              <a:t>内容</a:t>
            </a:r>
            <a:endParaRPr lang="en-US" altLang="zh-CN" dirty="0" smtClean="0">
              <a:ea typeface="等线" panose="02010600030101010101" pitchFamily="2" charset="-122"/>
            </a:endParaRPr>
          </a:p>
          <a:p>
            <a:r>
              <a:rPr lang="en-US" altLang="zh-CN" dirty="0">
                <a:ea typeface="等线" panose="02010600030101010101" pitchFamily="2" charset="-122"/>
              </a:rPr>
              <a:t> </a:t>
            </a:r>
            <a:r>
              <a:rPr lang="en-US" altLang="zh-CN" dirty="0" smtClean="0">
                <a:ea typeface="等线" panose="02010600030101010101" pitchFamily="2" charset="-122"/>
              </a:rPr>
              <a:t>                    </a:t>
            </a:r>
            <a:r>
              <a:rPr lang="zh-CN" altLang="zh-CN" dirty="0" smtClean="0">
                <a:ea typeface="等线" panose="02010600030101010101" pitchFamily="2" charset="-122"/>
              </a:rPr>
              <a:t>——</a:t>
            </a:r>
            <a:r>
              <a:rPr lang="zh-CN" altLang="zh-CN" dirty="0">
                <a:ea typeface="等线" panose="02010600030101010101" pitchFamily="2" charset="-122"/>
              </a:rPr>
              <a:t>——各个行业</a:t>
            </a:r>
            <a:r>
              <a:rPr lang="en-US" altLang="zh-CN" dirty="0">
                <a:ea typeface="等线" panose="02010600030101010101" pitchFamily="2" charset="-122"/>
              </a:rPr>
              <a:t>: </a:t>
            </a:r>
            <a:r>
              <a:rPr lang="zh-CN" altLang="zh-CN" dirty="0">
                <a:ea typeface="等线" panose="02010600030101010101" pitchFamily="2" charset="-122"/>
              </a:rPr>
              <a:t>零售业、旅游业、航空公司、家电制造</a:t>
            </a:r>
            <a:endParaRPr lang="zh-CN" altLang="zh-CN" dirty="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42665" y="766935"/>
            <a:ext cx="7657043"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1275" y="1484784"/>
            <a:ext cx="7359819" cy="1368152"/>
          </a:xfrm>
          <a:prstGeom prst="rect">
            <a:avLst/>
          </a:prstGeom>
          <a:solidFill>
            <a:schemeClr val="bg1"/>
          </a:solidFill>
          <a:ln>
            <a:solidFill>
              <a:schemeClr val="tx1"/>
            </a:solidFill>
          </a:ln>
          <a:effectLst/>
        </p:spPr>
      </p:pic>
      <p:pic>
        <p:nvPicPr>
          <p:cNvPr id="20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0753" y="3429000"/>
            <a:ext cx="7028331" cy="1728192"/>
          </a:xfrm>
          <a:prstGeom prst="rect">
            <a:avLst/>
          </a:prstGeom>
          <a:solidFill>
            <a:schemeClr val="bg1">
              <a:lumMod val="85000"/>
            </a:schemeClr>
          </a:solidFill>
          <a:ln>
            <a:solidFill>
              <a:schemeClr val="tx1"/>
            </a:solidFill>
          </a:ln>
          <a:effectLst/>
        </p:spPr>
      </p:pic>
      <p:sp>
        <p:nvSpPr>
          <p:cNvPr id="2" name="矩形 1"/>
          <p:cNvSpPr/>
          <p:nvPr/>
        </p:nvSpPr>
        <p:spPr>
          <a:xfrm>
            <a:off x="324664" y="260648"/>
            <a:ext cx="1866217" cy="400110"/>
          </a:xfrm>
          <a:prstGeom prst="rect">
            <a:avLst/>
          </a:prstGeom>
        </p:spPr>
        <p:txBody>
          <a:bodyPr wrap="none">
            <a:spAutoFit/>
          </a:bodyPr>
          <a:lstStyle/>
          <a:p>
            <a:r>
              <a:rPr lang="en-US" altLang="zh-CN" sz="2000" b="1" dirty="0">
                <a:ea typeface="等线" panose="02010600030101010101" pitchFamily="2" charset="-122"/>
              </a:rPr>
              <a:t>9.2.1</a:t>
            </a:r>
            <a:r>
              <a:rPr lang="zh-CN" altLang="zh-CN" sz="2000" b="1" dirty="0">
                <a:ea typeface="等线" panose="02010600030101010101" pitchFamily="2" charset="-122"/>
              </a:rPr>
              <a:t>分析步骤</a:t>
            </a:r>
            <a:endParaRPr lang="zh-CN" altLang="zh-CN" sz="2000" b="1" dirty="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5536" y="332656"/>
            <a:ext cx="8614174"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947" y="1124744"/>
            <a:ext cx="6195974" cy="3024336"/>
          </a:xfrm>
          <a:prstGeom prst="rect">
            <a:avLst/>
          </a:prstGeom>
          <a:solidFill>
            <a:schemeClr val="bg1"/>
          </a:solidFill>
          <a:ln>
            <a:solidFill>
              <a:schemeClr val="tx1"/>
            </a:solidFill>
          </a:ln>
          <a:effectLst/>
        </p:spPr>
      </p:pic>
      <p:pic>
        <p:nvPicPr>
          <p:cNvPr id="3076"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1721"/>
          <a:stretch>
            <a:fillRect/>
          </a:stretch>
        </p:blipFill>
        <p:spPr bwMode="auto">
          <a:xfrm>
            <a:off x="4906888" y="2420888"/>
            <a:ext cx="3744822" cy="1206624"/>
          </a:xfrm>
          <a:prstGeom prst="rect">
            <a:avLst/>
          </a:prstGeom>
          <a:solidFill>
            <a:schemeClr val="bg1">
              <a:lumMod val="85000"/>
            </a:schemeClr>
          </a:solidFill>
          <a:ln>
            <a:solidFill>
              <a:srgbClr val="00B050"/>
            </a:solidFill>
          </a:ln>
          <a:effectLst/>
        </p:spPr>
      </p:pic>
      <p:pic>
        <p:nvPicPr>
          <p:cNvPr id="3077" name="Picture 5"/>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12386"/>
          <a:stretch>
            <a:fillRect/>
          </a:stretch>
        </p:blipFill>
        <p:spPr bwMode="auto">
          <a:xfrm>
            <a:off x="424947" y="4437112"/>
            <a:ext cx="6195974" cy="1593996"/>
          </a:xfrm>
          <a:prstGeom prst="rect">
            <a:avLst/>
          </a:prstGeom>
          <a:solidFill>
            <a:schemeClr val="bg1"/>
          </a:solidFill>
          <a:ln>
            <a:solidFill>
              <a:schemeClr val="tx1"/>
            </a:solidFill>
          </a:ln>
          <a:effectLst/>
        </p:spPr>
      </p:pic>
      <p:pic>
        <p:nvPicPr>
          <p:cNvPr id="3078" name="Picture 6"/>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43362"/>
          <a:stretch>
            <a:fillRect/>
          </a:stretch>
        </p:blipFill>
        <p:spPr bwMode="auto">
          <a:xfrm>
            <a:off x="4658612" y="4952416"/>
            <a:ext cx="4241373" cy="563388"/>
          </a:xfrm>
          <a:prstGeom prst="rect">
            <a:avLst/>
          </a:prstGeom>
          <a:solidFill>
            <a:schemeClr val="bg1">
              <a:lumMod val="85000"/>
            </a:schemeClr>
          </a:solidFill>
          <a:ln>
            <a:solidFill>
              <a:srgbClr val="00B050"/>
            </a:solidFill>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277" t="-1368" r="68397" b="1368"/>
          <a:stretch>
            <a:fillRect/>
          </a:stretch>
        </p:blipFill>
        <p:spPr bwMode="auto">
          <a:xfrm>
            <a:off x="92365" y="28219"/>
            <a:ext cx="2808312" cy="62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dirty="0">
              <a:ea typeface="等线" panose="02010600030101010101" pitchFamily="2" charset="-122"/>
            </a:endParaRPr>
          </a:p>
        </p:txBody>
      </p:sp>
      <p:pic>
        <p:nvPicPr>
          <p:cNvPr id="12"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4420" y="189896"/>
            <a:ext cx="2523844" cy="418619"/>
          </a:xfrm>
          <a:prstGeom prst="rect">
            <a:avLst/>
          </a:prstGeom>
          <a:solidFill>
            <a:srgbClr val="FFC000"/>
          </a:solidFill>
          <a:ln>
            <a:solidFill>
              <a:schemeClr val="tx1"/>
            </a:solidFill>
          </a:ln>
          <a:effectLst/>
        </p:spPr>
      </p:pic>
      <p:sp>
        <p:nvSpPr>
          <p:cNvPr id="13" name="TextBox 12"/>
          <p:cNvSpPr txBox="1"/>
          <p:nvPr/>
        </p:nvSpPr>
        <p:spPr>
          <a:xfrm>
            <a:off x="205836" y="710329"/>
            <a:ext cx="2232248" cy="369332"/>
          </a:xfrm>
          <a:prstGeom prst="rect">
            <a:avLst/>
          </a:prstGeom>
          <a:solidFill>
            <a:schemeClr val="bg1"/>
          </a:solidFill>
          <a:ln>
            <a:solidFill>
              <a:schemeClr val="tx1"/>
            </a:solidFill>
          </a:ln>
        </p:spPr>
        <p:txBody>
          <a:bodyPr wrap="square" rtlCol="0">
            <a:spAutoFit/>
          </a:bodyPr>
          <a:lstStyle/>
          <a:p>
            <a:r>
              <a:rPr lang="en-US" altLang="zh-CN" b="1" dirty="0" smtClean="0">
                <a:ea typeface="等线" panose="02010600030101010101" pitchFamily="2" charset="-122"/>
              </a:rPr>
              <a:t>A</a:t>
            </a:r>
            <a:r>
              <a:rPr lang="zh-CN" altLang="en-US" b="1" dirty="0" smtClean="0">
                <a:ea typeface="等线" panose="02010600030101010101" pitchFamily="2" charset="-122"/>
              </a:rPr>
              <a:t>：组内平方和</a:t>
            </a:r>
            <a:r>
              <a:rPr lang="en-US" altLang="zh-CN" b="1" dirty="0" smtClean="0">
                <a:ea typeface="等线" panose="02010600030101010101" pitchFamily="2" charset="-122"/>
              </a:rPr>
              <a:t>SSE</a:t>
            </a:r>
            <a:endParaRPr lang="zh-CN" altLang="en-US" b="1" dirty="0">
              <a:ea typeface="等线" panose="02010600030101010101" pitchFamily="2" charset="-122"/>
            </a:endParaRPr>
          </a:p>
        </p:txBody>
      </p:sp>
      <p:graphicFrame>
        <p:nvGraphicFramePr>
          <p:cNvPr id="4" name="对象 3"/>
          <p:cNvGraphicFramePr>
            <a:graphicFrameLocks noChangeAspect="1"/>
          </p:cNvGraphicFramePr>
          <p:nvPr/>
        </p:nvGraphicFramePr>
        <p:xfrm>
          <a:off x="205836" y="1196752"/>
          <a:ext cx="3886200" cy="1800225"/>
        </p:xfrm>
        <a:graphic>
          <a:graphicData uri="http://schemas.openxmlformats.org/presentationml/2006/ole">
            <mc:AlternateContent xmlns:mc="http://schemas.openxmlformats.org/markup-compatibility/2006">
              <mc:Choice xmlns:v="urn:schemas-microsoft-com:vml" Requires="v">
                <p:oleObj spid="_x0000_s9484" name="Equation" r:id="rId3" imgW="62484000" imgH="28956000" progId="Equation.DSMT4">
                  <p:embed/>
                </p:oleObj>
              </mc:Choice>
              <mc:Fallback>
                <p:oleObj name="Equation" r:id="rId3" imgW="62484000" imgH="28956000" progId="Equation.DSMT4">
                  <p:embed/>
                  <p:pic>
                    <p:nvPicPr>
                      <p:cNvPr id="0" name="对象 9"/>
                      <p:cNvPicPr>
                        <a:picLocks noChangeAspect="1" noChangeArrowheads="1"/>
                      </p:cNvPicPr>
                      <p:nvPr/>
                    </p:nvPicPr>
                    <p:blipFill>
                      <a:blip r:embed="rId4"/>
                      <a:srcRect/>
                      <a:stretch>
                        <a:fillRect/>
                      </a:stretch>
                    </p:blipFill>
                    <p:spPr bwMode="auto">
                      <a:xfrm>
                        <a:off x="205836" y="1196752"/>
                        <a:ext cx="3886200" cy="1800225"/>
                      </a:xfrm>
                      <a:prstGeom prst="rect">
                        <a:avLst/>
                      </a:prstGeom>
                      <a:solidFill>
                        <a:srgbClr val="DDDDDD"/>
                      </a:solidFill>
                      <a:ln w="9525">
                        <a:solidFill>
                          <a:schemeClr val="tx1"/>
                        </a:solidFill>
                        <a:miter lim="800000"/>
                        <a:headEnd/>
                        <a:tailEnd/>
                      </a:ln>
                    </p:spPr>
                  </p:pic>
                </p:oleObj>
              </mc:Fallback>
            </mc:AlternateContent>
          </a:graphicData>
        </a:graphic>
      </p:graphicFrame>
      <p:sp>
        <p:nvSpPr>
          <p:cNvPr id="15" name="TextBox 14"/>
          <p:cNvSpPr txBox="1"/>
          <p:nvPr/>
        </p:nvSpPr>
        <p:spPr>
          <a:xfrm>
            <a:off x="205836" y="3182853"/>
            <a:ext cx="2232248" cy="369332"/>
          </a:xfrm>
          <a:prstGeom prst="rect">
            <a:avLst/>
          </a:prstGeom>
          <a:solidFill>
            <a:schemeClr val="bg1"/>
          </a:solidFill>
          <a:ln>
            <a:solidFill>
              <a:schemeClr val="tx1"/>
            </a:solidFill>
          </a:ln>
        </p:spPr>
        <p:txBody>
          <a:bodyPr wrap="square" rtlCol="0">
            <a:spAutoFit/>
          </a:bodyPr>
          <a:lstStyle/>
          <a:p>
            <a:r>
              <a:rPr lang="en-US" altLang="zh-CN" b="1" dirty="0" smtClean="0">
                <a:ea typeface="等线" panose="02010600030101010101" pitchFamily="2" charset="-122"/>
              </a:rPr>
              <a:t>B</a:t>
            </a:r>
            <a:r>
              <a:rPr lang="zh-CN" altLang="en-US" b="1" dirty="0" smtClean="0">
                <a:ea typeface="等线" panose="02010600030101010101" pitchFamily="2" charset="-122"/>
              </a:rPr>
              <a:t>：组间平方和</a:t>
            </a:r>
            <a:r>
              <a:rPr lang="en-US" altLang="zh-CN" b="1" dirty="0" smtClean="0">
                <a:ea typeface="等线" panose="02010600030101010101" pitchFamily="2" charset="-122"/>
              </a:rPr>
              <a:t>SSA</a:t>
            </a:r>
            <a:endParaRPr lang="zh-CN" altLang="en-US" b="1" dirty="0">
              <a:ea typeface="等线" panose="02010600030101010101" pitchFamily="2" charset="-122"/>
            </a:endParaRPr>
          </a:p>
        </p:txBody>
      </p:sp>
      <p:graphicFrame>
        <p:nvGraphicFramePr>
          <p:cNvPr id="8" name="对象 7"/>
          <p:cNvGraphicFramePr>
            <a:graphicFrameLocks noChangeAspect="1"/>
          </p:cNvGraphicFramePr>
          <p:nvPr/>
        </p:nvGraphicFramePr>
        <p:xfrm>
          <a:off x="205836" y="3789040"/>
          <a:ext cx="3800687" cy="1116012"/>
        </p:xfrm>
        <a:graphic>
          <a:graphicData uri="http://schemas.openxmlformats.org/presentationml/2006/ole">
            <mc:AlternateContent xmlns:mc="http://schemas.openxmlformats.org/markup-compatibility/2006">
              <mc:Choice xmlns:v="urn:schemas-microsoft-com:vml" Requires="v">
                <p:oleObj spid="_x0000_s9485" name="Equation" r:id="rId5" imgW="59131200" imgH="16459200" progId="Equation.DSMT4">
                  <p:embed/>
                </p:oleObj>
              </mc:Choice>
              <mc:Fallback>
                <p:oleObj name="Equation" r:id="rId5" imgW="59131200" imgH="16459200" progId="Equation.DSMT4">
                  <p:embed/>
                  <p:pic>
                    <p:nvPicPr>
                      <p:cNvPr id="0" name="对象 4"/>
                      <p:cNvPicPr>
                        <a:picLocks noChangeAspect="1" noChangeArrowheads="1"/>
                      </p:cNvPicPr>
                      <p:nvPr/>
                    </p:nvPicPr>
                    <p:blipFill>
                      <a:blip r:embed="rId6"/>
                      <a:srcRect/>
                      <a:stretch>
                        <a:fillRect/>
                      </a:stretch>
                    </p:blipFill>
                    <p:spPr bwMode="auto">
                      <a:xfrm>
                        <a:off x="205836" y="3789040"/>
                        <a:ext cx="3800687" cy="1116012"/>
                      </a:xfrm>
                      <a:prstGeom prst="rect">
                        <a:avLst/>
                      </a:prstGeom>
                      <a:solidFill>
                        <a:srgbClr val="D9D9D9"/>
                      </a:solidFill>
                      <a:ln w="9525">
                        <a:solidFill>
                          <a:schemeClr val="tx1"/>
                        </a:solidFill>
                        <a:miter lim="800000"/>
                        <a:headEnd/>
                        <a:tailEnd/>
                      </a:ln>
                    </p:spPr>
                  </p:pic>
                </p:oleObj>
              </mc:Fallback>
            </mc:AlternateContent>
          </a:graphicData>
        </a:graphic>
      </p:graphicFrame>
      <p:graphicFrame>
        <p:nvGraphicFramePr>
          <p:cNvPr id="9" name="对象 8"/>
          <p:cNvGraphicFramePr>
            <a:graphicFrameLocks noChangeAspect="1"/>
          </p:cNvGraphicFramePr>
          <p:nvPr/>
        </p:nvGraphicFramePr>
        <p:xfrm>
          <a:off x="4424420" y="1572334"/>
          <a:ext cx="2259013" cy="3221038"/>
        </p:xfrm>
        <a:graphic>
          <a:graphicData uri="http://schemas.openxmlformats.org/presentationml/2006/ole">
            <mc:AlternateContent xmlns:mc="http://schemas.openxmlformats.org/markup-compatibility/2006">
              <mc:Choice xmlns:v="urn:schemas-microsoft-com:vml" Requires="v">
                <p:oleObj spid="_x0000_s9486" name="Equation" r:id="rId7" imgW="34442400" imgH="49072800" progId="Equation.DSMT4">
                  <p:embed/>
                </p:oleObj>
              </mc:Choice>
              <mc:Fallback>
                <p:oleObj name="Equation" r:id="rId7" imgW="34442400" imgH="49072800" progId="Equation.DSMT4">
                  <p:embed/>
                  <p:pic>
                    <p:nvPicPr>
                      <p:cNvPr id="0" name="图片 9485"/>
                      <p:cNvPicPr/>
                      <p:nvPr/>
                    </p:nvPicPr>
                    <p:blipFill>
                      <a:blip r:embed="rId8"/>
                      <a:stretch>
                        <a:fillRect/>
                      </a:stretch>
                    </p:blipFill>
                    <p:spPr>
                      <a:xfrm>
                        <a:off x="4424420" y="1572334"/>
                        <a:ext cx="2259013" cy="3221038"/>
                      </a:xfrm>
                      <a:prstGeom prst="rect">
                        <a:avLst/>
                      </a:prstGeom>
                      <a:ln>
                        <a:solidFill>
                          <a:schemeClr val="tx1"/>
                        </a:solidFill>
                      </a:ln>
                    </p:spPr>
                  </p:pic>
                </p:oleObj>
              </mc:Fallback>
            </mc:AlternateContent>
          </a:graphicData>
        </a:graphic>
      </p:graphicFrame>
      <p:sp>
        <p:nvSpPr>
          <p:cNvPr id="18" name="TextBox 17"/>
          <p:cNvSpPr txBox="1"/>
          <p:nvPr/>
        </p:nvSpPr>
        <p:spPr>
          <a:xfrm>
            <a:off x="184731" y="5185576"/>
            <a:ext cx="2232248" cy="369332"/>
          </a:xfrm>
          <a:prstGeom prst="rect">
            <a:avLst/>
          </a:prstGeom>
          <a:solidFill>
            <a:schemeClr val="bg1"/>
          </a:solidFill>
          <a:ln>
            <a:solidFill>
              <a:schemeClr val="tx1"/>
            </a:solidFill>
          </a:ln>
        </p:spPr>
        <p:txBody>
          <a:bodyPr wrap="square" rtlCol="0">
            <a:spAutoFit/>
          </a:bodyPr>
          <a:lstStyle/>
          <a:p>
            <a:r>
              <a:rPr lang="en-US" altLang="zh-CN" b="1" dirty="0" smtClean="0">
                <a:ea typeface="等线" panose="02010600030101010101" pitchFamily="2" charset="-122"/>
              </a:rPr>
              <a:t>C</a:t>
            </a:r>
            <a:r>
              <a:rPr lang="zh-CN" altLang="en-US" b="1" dirty="0" smtClean="0">
                <a:ea typeface="等线" panose="02010600030101010101" pitchFamily="2" charset="-122"/>
              </a:rPr>
              <a:t>：总平方和</a:t>
            </a:r>
            <a:r>
              <a:rPr lang="en-US" altLang="zh-CN" b="1" dirty="0" smtClean="0">
                <a:ea typeface="等线" panose="02010600030101010101" pitchFamily="2" charset="-122"/>
              </a:rPr>
              <a:t>SST</a:t>
            </a:r>
            <a:endParaRPr lang="zh-CN" altLang="en-US" b="1" dirty="0">
              <a:ea typeface="等线" panose="02010600030101010101" pitchFamily="2" charset="-122"/>
            </a:endParaRPr>
          </a:p>
        </p:txBody>
      </p:sp>
      <p:graphicFrame>
        <p:nvGraphicFramePr>
          <p:cNvPr id="10" name="对象 9"/>
          <p:cNvGraphicFramePr>
            <a:graphicFrameLocks noChangeAspect="1"/>
          </p:cNvGraphicFramePr>
          <p:nvPr/>
        </p:nvGraphicFramePr>
        <p:xfrm>
          <a:off x="165999" y="5731168"/>
          <a:ext cx="2742918" cy="866184"/>
        </p:xfrm>
        <a:graphic>
          <a:graphicData uri="http://schemas.openxmlformats.org/presentationml/2006/ole">
            <mc:AlternateContent xmlns:mc="http://schemas.openxmlformats.org/markup-compatibility/2006">
              <mc:Choice xmlns:v="urn:schemas-microsoft-com:vml" Requires="v">
                <p:oleObj spid="_x0000_s9487" name="Equation" r:id="rId9" imgW="34747200" imgH="10972800" progId="Equation.DSMT4">
                  <p:embed/>
                </p:oleObj>
              </mc:Choice>
              <mc:Fallback>
                <p:oleObj name="Equation" r:id="rId9" imgW="34747200" imgH="10972800" progId="Equation.DSMT4">
                  <p:embed/>
                  <p:pic>
                    <p:nvPicPr>
                      <p:cNvPr id="0" name="图片 9486"/>
                      <p:cNvPicPr/>
                      <p:nvPr/>
                    </p:nvPicPr>
                    <p:blipFill>
                      <a:blip r:embed="rId10"/>
                      <a:stretch>
                        <a:fillRect/>
                      </a:stretch>
                    </p:blipFill>
                    <p:spPr>
                      <a:xfrm>
                        <a:off x="165999" y="5731168"/>
                        <a:ext cx="2742918" cy="866184"/>
                      </a:xfrm>
                      <a:prstGeom prst="rect">
                        <a:avLst/>
                      </a:prstGeom>
                      <a:solidFill>
                        <a:schemeClr val="bg1">
                          <a:lumMod val="85000"/>
                        </a:schemeClr>
                      </a:solidFill>
                      <a:ln>
                        <a:solidFill>
                          <a:schemeClr val="tx1"/>
                        </a:solidFill>
                      </a:ln>
                    </p:spPr>
                  </p:pic>
                </p:oleObj>
              </mc:Fallback>
            </mc:AlternateContent>
          </a:graphicData>
        </a:graphic>
      </p:graphicFrame>
      <p:graphicFrame>
        <p:nvGraphicFramePr>
          <p:cNvPr id="14" name="对象 13"/>
          <p:cNvGraphicFramePr>
            <a:graphicFrameLocks noChangeAspect="1"/>
          </p:cNvGraphicFramePr>
          <p:nvPr/>
        </p:nvGraphicFramePr>
        <p:xfrm>
          <a:off x="4424420" y="719704"/>
          <a:ext cx="2936856" cy="719914"/>
        </p:xfrm>
        <a:graphic>
          <a:graphicData uri="http://schemas.openxmlformats.org/presentationml/2006/ole">
            <mc:AlternateContent xmlns:mc="http://schemas.openxmlformats.org/markup-compatibility/2006">
              <mc:Choice xmlns:v="urn:schemas-microsoft-com:vml" Requires="v">
                <p:oleObj spid="_x0000_s9488" name="Equation" r:id="rId11" imgW="42367200" imgH="10363200" progId="Equation.DSMT4">
                  <p:embed/>
                </p:oleObj>
              </mc:Choice>
              <mc:Fallback>
                <p:oleObj name="Equation" r:id="rId11" imgW="42367200" imgH="10363200" progId="Equation.DSMT4">
                  <p:embed/>
                  <p:pic>
                    <p:nvPicPr>
                      <p:cNvPr id="0" name="对象 9"/>
                      <p:cNvPicPr>
                        <a:picLocks noChangeAspect="1" noChangeArrowheads="1"/>
                      </p:cNvPicPr>
                      <p:nvPr/>
                    </p:nvPicPr>
                    <p:blipFill>
                      <a:blip r:embed="rId12"/>
                      <a:srcRect/>
                      <a:stretch>
                        <a:fillRect/>
                      </a:stretch>
                    </p:blipFill>
                    <p:spPr bwMode="auto">
                      <a:xfrm>
                        <a:off x="4424420" y="719704"/>
                        <a:ext cx="2936856" cy="719914"/>
                      </a:xfrm>
                      <a:prstGeom prst="rect">
                        <a:avLst/>
                      </a:prstGeom>
                      <a:solidFill>
                        <a:srgbClr val="92D050"/>
                      </a:solidFill>
                      <a:ln>
                        <a:solidFill>
                          <a:schemeClr val="tx1"/>
                        </a:solidFill>
                      </a:ln>
                    </p:spPr>
                  </p:pic>
                </p:oleObj>
              </mc:Fallback>
            </mc:AlternateContent>
          </a:graphicData>
        </a:graphic>
      </p:graphicFrame>
      <p:graphicFrame>
        <p:nvGraphicFramePr>
          <p:cNvPr id="16" name="对象 15"/>
          <p:cNvGraphicFramePr>
            <a:graphicFrameLocks noChangeAspect="1"/>
          </p:cNvGraphicFramePr>
          <p:nvPr/>
        </p:nvGraphicFramePr>
        <p:xfrm>
          <a:off x="4424421" y="4941168"/>
          <a:ext cx="1731755" cy="1762125"/>
        </p:xfrm>
        <a:graphic>
          <a:graphicData uri="http://schemas.openxmlformats.org/presentationml/2006/ole">
            <mc:AlternateContent xmlns:mc="http://schemas.openxmlformats.org/markup-compatibility/2006">
              <mc:Choice xmlns:v="urn:schemas-microsoft-com:vml" Requires="v">
                <p:oleObj spid="_x0000_s9489" name="Equation" r:id="rId13" imgW="24688800" imgH="26517600" progId="Equation.DSMT4">
                  <p:embed/>
                </p:oleObj>
              </mc:Choice>
              <mc:Fallback>
                <p:oleObj name="Equation" r:id="rId13" imgW="24688800" imgH="26517600" progId="Equation.DSMT4">
                  <p:embed/>
                  <p:pic>
                    <p:nvPicPr>
                      <p:cNvPr id="0" name="对象 9"/>
                      <p:cNvPicPr>
                        <a:picLocks noChangeAspect="1" noChangeArrowheads="1"/>
                      </p:cNvPicPr>
                      <p:nvPr/>
                    </p:nvPicPr>
                    <p:blipFill>
                      <a:blip r:embed="rId14"/>
                      <a:srcRect/>
                      <a:stretch>
                        <a:fillRect/>
                      </a:stretch>
                    </p:blipFill>
                    <p:spPr bwMode="auto">
                      <a:xfrm>
                        <a:off x="4424421" y="4941168"/>
                        <a:ext cx="1731755" cy="1762125"/>
                      </a:xfrm>
                      <a:prstGeom prst="rect">
                        <a:avLst/>
                      </a:prstGeom>
                      <a:solidFill>
                        <a:schemeClr val="bg1"/>
                      </a:solidFill>
                      <a:ln>
                        <a:solidFill>
                          <a:schemeClr val="tx1"/>
                        </a:solidFill>
                      </a:ln>
                    </p:spPr>
                  </p:pic>
                </p:oleObj>
              </mc:Fallback>
            </mc:AlternateContent>
          </a:graphicData>
        </a:graphic>
      </p:graphicFrame>
      <p:graphicFrame>
        <p:nvGraphicFramePr>
          <p:cNvPr id="19" name="对象 18"/>
          <p:cNvGraphicFramePr>
            <a:graphicFrameLocks noChangeAspect="1"/>
          </p:cNvGraphicFramePr>
          <p:nvPr/>
        </p:nvGraphicFramePr>
        <p:xfrm>
          <a:off x="7164288" y="5149447"/>
          <a:ext cx="1695450" cy="1376363"/>
        </p:xfrm>
        <a:graphic>
          <a:graphicData uri="http://schemas.openxmlformats.org/presentationml/2006/ole">
            <mc:AlternateContent xmlns:mc="http://schemas.openxmlformats.org/markup-compatibility/2006">
              <mc:Choice xmlns:v="urn:schemas-microsoft-com:vml" Requires="v">
                <p:oleObj spid="_x0000_s9490" name="Equation" r:id="rId15" imgW="25603200" imgH="20726400" progId="Equation.DSMT4">
                  <p:embed/>
                </p:oleObj>
              </mc:Choice>
              <mc:Fallback>
                <p:oleObj name="Equation" r:id="rId15" imgW="25603200" imgH="20726400" progId="Equation.DSMT4">
                  <p:embed/>
                  <p:pic>
                    <p:nvPicPr>
                      <p:cNvPr id="0" name="对象 15"/>
                      <p:cNvPicPr>
                        <a:picLocks noChangeAspect="1" noChangeArrowheads="1"/>
                      </p:cNvPicPr>
                      <p:nvPr/>
                    </p:nvPicPr>
                    <p:blipFill>
                      <a:blip r:embed="rId16"/>
                      <a:srcRect/>
                      <a:stretch>
                        <a:fillRect/>
                      </a:stretch>
                    </p:blipFill>
                    <p:spPr bwMode="auto">
                      <a:xfrm>
                        <a:off x="7164288" y="5149447"/>
                        <a:ext cx="1695450" cy="1376363"/>
                      </a:xfrm>
                      <a:prstGeom prst="rect">
                        <a:avLst/>
                      </a:prstGeom>
                      <a:solidFill>
                        <a:schemeClr val="bg1"/>
                      </a:solidFill>
                      <a:ln w="9525">
                        <a:solidFill>
                          <a:schemeClr val="tx1"/>
                        </a:solidFill>
                        <a:miter lim="800000"/>
                        <a:headEnd/>
                        <a:tailEnd/>
                      </a:ln>
                    </p:spPr>
                  </p:pic>
                </p:oleObj>
              </mc:Fallback>
            </mc:AlternateContent>
          </a:graphicData>
        </a:graphic>
      </p:graphicFrame>
      <p:graphicFrame>
        <p:nvGraphicFramePr>
          <p:cNvPr id="20" name="对象 19"/>
          <p:cNvGraphicFramePr>
            <a:graphicFrameLocks noChangeAspect="1"/>
          </p:cNvGraphicFramePr>
          <p:nvPr/>
        </p:nvGraphicFramePr>
        <p:xfrm>
          <a:off x="7092280" y="2492896"/>
          <a:ext cx="1724025" cy="2273300"/>
        </p:xfrm>
        <a:graphic>
          <a:graphicData uri="http://schemas.openxmlformats.org/presentationml/2006/ole">
            <mc:AlternateContent xmlns:mc="http://schemas.openxmlformats.org/markup-compatibility/2006">
              <mc:Choice xmlns:v="urn:schemas-microsoft-com:vml" Requires="v">
                <p:oleObj spid="_x0000_s9491" name="Equation" r:id="rId17" imgW="26822400" imgH="33528000" progId="Equation.DSMT4">
                  <p:embed/>
                </p:oleObj>
              </mc:Choice>
              <mc:Fallback>
                <p:oleObj name="Equation" r:id="rId17" imgW="26822400" imgH="33528000" progId="Equation.DSMT4">
                  <p:embed/>
                  <p:pic>
                    <p:nvPicPr>
                      <p:cNvPr id="0" name="对象 7"/>
                      <p:cNvPicPr>
                        <a:picLocks noChangeAspect="1" noChangeArrowheads="1"/>
                      </p:cNvPicPr>
                      <p:nvPr/>
                    </p:nvPicPr>
                    <p:blipFill>
                      <a:blip r:embed="rId18"/>
                      <a:srcRect/>
                      <a:stretch>
                        <a:fillRect/>
                      </a:stretch>
                    </p:blipFill>
                    <p:spPr bwMode="auto">
                      <a:xfrm>
                        <a:off x="7092280" y="2492896"/>
                        <a:ext cx="1724025" cy="2273300"/>
                      </a:xfrm>
                      <a:prstGeom prst="rect">
                        <a:avLst/>
                      </a:prstGeom>
                      <a:solidFill>
                        <a:schemeClr val="bg1"/>
                      </a:solidFill>
                      <a:ln w="9525">
                        <a:solidFill>
                          <a:schemeClr val="tx1"/>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r="71968"/>
          <a:stretch>
            <a:fillRect/>
          </a:stretch>
        </p:blipFill>
        <p:spPr bwMode="auto">
          <a:xfrm>
            <a:off x="316161" y="381337"/>
            <a:ext cx="2146447"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dirty="0">
              <a:ea typeface="等线" panose="02010600030101010101" pitchFamily="2" charset="-122"/>
            </a:endParaRPr>
          </a:p>
        </p:txBody>
      </p:sp>
      <p:graphicFrame>
        <p:nvGraphicFramePr>
          <p:cNvPr id="3" name="对象 2"/>
          <p:cNvGraphicFramePr>
            <a:graphicFrameLocks noChangeAspect="1"/>
          </p:cNvGraphicFramePr>
          <p:nvPr/>
        </p:nvGraphicFramePr>
        <p:xfrm>
          <a:off x="316161" y="1271232"/>
          <a:ext cx="3879913" cy="739750"/>
        </p:xfrm>
        <a:graphic>
          <a:graphicData uri="http://schemas.openxmlformats.org/presentationml/2006/ole">
            <mc:AlternateContent xmlns:mc="http://schemas.openxmlformats.org/markup-compatibility/2006">
              <mc:Choice xmlns:v="urn:schemas-microsoft-com:vml" Requires="v">
                <p:oleObj spid="_x0000_s8262" name="Equation" r:id="rId2" imgW="2451100" imgH="469900" progId="Equation.DSMT4">
                  <p:embed/>
                </p:oleObj>
              </mc:Choice>
              <mc:Fallback>
                <p:oleObj name="Equation" r:id="rId2" imgW="2451100" imgH="4699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161" y="1271232"/>
                        <a:ext cx="3879913" cy="739750"/>
                      </a:xfrm>
                      <a:prstGeom prst="rect">
                        <a:avLst/>
                      </a:prstGeom>
                      <a:solidFill>
                        <a:schemeClr val="bg1"/>
                      </a:solidFill>
                      <a:ln>
                        <a:solidFill>
                          <a:schemeClr val="tx1"/>
                        </a:solidFill>
                      </a:ln>
                    </p:spPr>
                  </p:pic>
                </p:oleObj>
              </mc:Fallback>
            </mc:AlternateContent>
          </a:graphicData>
        </a:graphic>
      </p:graphicFrame>
      <p:pic>
        <p:nvPicPr>
          <p:cNvPr id="8"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80708"/>
          <a:stretch>
            <a:fillRect/>
          </a:stretch>
        </p:blipFill>
        <p:spPr bwMode="auto">
          <a:xfrm>
            <a:off x="374739" y="3350954"/>
            <a:ext cx="1446245" cy="56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 r="43043"/>
          <a:stretch>
            <a:fillRect/>
          </a:stretch>
        </p:blipFill>
        <p:spPr bwMode="auto">
          <a:xfrm>
            <a:off x="374739" y="4221088"/>
            <a:ext cx="3823790" cy="1008112"/>
          </a:xfrm>
          <a:prstGeom prst="rect">
            <a:avLst/>
          </a:prstGeom>
          <a:solidFill>
            <a:schemeClr val="bg1"/>
          </a:solidFill>
          <a:ln>
            <a:solidFill>
              <a:schemeClr val="tx1"/>
            </a:solidFill>
          </a:ln>
          <a:effectLst/>
        </p:spPr>
      </p:pic>
      <p:graphicFrame>
        <p:nvGraphicFramePr>
          <p:cNvPr id="4" name="对象 3"/>
          <p:cNvGraphicFramePr>
            <a:graphicFrameLocks noChangeAspect="1"/>
          </p:cNvGraphicFramePr>
          <p:nvPr/>
        </p:nvGraphicFramePr>
        <p:xfrm>
          <a:off x="4860032" y="3789040"/>
          <a:ext cx="3904493" cy="2027208"/>
        </p:xfrm>
        <a:graphic>
          <a:graphicData uri="http://schemas.openxmlformats.org/presentationml/2006/ole">
            <mc:AlternateContent xmlns:mc="http://schemas.openxmlformats.org/markup-compatibility/2006">
              <mc:Choice xmlns:v="urn:schemas-microsoft-com:vml" Requires="v">
                <p:oleObj spid="_x0000_s8263" name="Equation" r:id="rId6" imgW="57302400" imgH="32918400" progId="Equation.DSMT4">
                  <p:embed/>
                </p:oleObj>
              </mc:Choice>
              <mc:Fallback>
                <p:oleObj name="Equation" r:id="rId6" imgW="57302400" imgH="32918400" progId="Equation.DSMT4">
                  <p:embed/>
                  <p:pic>
                    <p:nvPicPr>
                      <p:cNvPr id="0" name="图片 8262"/>
                      <p:cNvPicPr/>
                      <p:nvPr/>
                    </p:nvPicPr>
                    <p:blipFill>
                      <a:blip r:embed="rId7"/>
                      <a:stretch>
                        <a:fillRect/>
                      </a:stretch>
                    </p:blipFill>
                    <p:spPr>
                      <a:xfrm>
                        <a:off x="4860032" y="3789040"/>
                        <a:ext cx="3904493" cy="2027208"/>
                      </a:xfrm>
                      <a:prstGeom prst="rect">
                        <a:avLst/>
                      </a:prstGeom>
                      <a:solidFill>
                        <a:schemeClr val="bg1">
                          <a:lumMod val="85000"/>
                        </a:schemeClr>
                      </a:solidFill>
                      <a:ln>
                        <a:solidFill>
                          <a:schemeClr val="tx1"/>
                        </a:solidFill>
                      </a:ln>
                    </p:spPr>
                  </p:pic>
                </p:oleObj>
              </mc:Fallback>
            </mc:AlternateContent>
          </a:graphicData>
        </a:graphic>
      </p:graphicFrame>
      <p:graphicFrame>
        <p:nvGraphicFramePr>
          <p:cNvPr id="6" name="对象 5"/>
          <p:cNvGraphicFramePr>
            <a:graphicFrameLocks noChangeAspect="1"/>
          </p:cNvGraphicFramePr>
          <p:nvPr/>
        </p:nvGraphicFramePr>
        <p:xfrm>
          <a:off x="4932040" y="669369"/>
          <a:ext cx="2530475" cy="2663825"/>
        </p:xfrm>
        <a:graphic>
          <a:graphicData uri="http://schemas.openxmlformats.org/presentationml/2006/ole">
            <mc:AlternateContent xmlns:mc="http://schemas.openxmlformats.org/markup-compatibility/2006">
              <mc:Choice xmlns:v="urn:schemas-microsoft-com:vml" Requires="v">
                <p:oleObj spid="_x0000_s8264" name="Equation" r:id="rId8" imgW="36576000" imgH="43891200" progId="Equation.DSMT4">
                  <p:embed/>
                </p:oleObj>
              </mc:Choice>
              <mc:Fallback>
                <p:oleObj name="Equation" r:id="rId8" imgW="36576000" imgH="43891200" progId="Equation.DSMT4">
                  <p:embed/>
                  <p:pic>
                    <p:nvPicPr>
                      <p:cNvPr id="0" name="对象 9"/>
                      <p:cNvPicPr>
                        <a:picLocks noChangeAspect="1" noChangeArrowheads="1"/>
                      </p:cNvPicPr>
                      <p:nvPr/>
                    </p:nvPicPr>
                    <p:blipFill>
                      <a:blip r:embed="rId9"/>
                      <a:srcRect/>
                      <a:stretch>
                        <a:fillRect/>
                      </a:stretch>
                    </p:blipFill>
                    <p:spPr bwMode="auto">
                      <a:xfrm>
                        <a:off x="4932040" y="669369"/>
                        <a:ext cx="2530475" cy="2663825"/>
                      </a:xfrm>
                      <a:prstGeom prst="rect">
                        <a:avLst/>
                      </a:prstGeom>
                      <a:solidFill>
                        <a:schemeClr val="bg1">
                          <a:lumMod val="85000"/>
                        </a:schemeClr>
                      </a:solidFill>
                      <a:ln w="9525">
                        <a:solidFill>
                          <a:schemeClr val="tx1"/>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r="79293"/>
          <a:stretch>
            <a:fillRect/>
          </a:stretch>
        </p:blipFill>
        <p:spPr bwMode="auto">
          <a:xfrm>
            <a:off x="242594" y="410748"/>
            <a:ext cx="1783770"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8055" b="16575"/>
          <a:stretch>
            <a:fillRect/>
          </a:stretch>
        </p:blipFill>
        <p:spPr bwMode="auto">
          <a:xfrm>
            <a:off x="203243" y="1217441"/>
            <a:ext cx="4392488" cy="1162461"/>
          </a:xfrm>
          <a:prstGeom prst="rect">
            <a:avLst/>
          </a:prstGeom>
          <a:solidFill>
            <a:srgbClr val="DDDDDD"/>
          </a:solidFill>
          <a:ln>
            <a:noFill/>
          </a:ln>
          <a:effectLst/>
        </p:spPr>
      </p:pic>
      <p:pic>
        <p:nvPicPr>
          <p:cNvPr id="11268"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5004" b="16102"/>
          <a:stretch>
            <a:fillRect/>
          </a:stretch>
        </p:blipFill>
        <p:spPr bwMode="auto">
          <a:xfrm>
            <a:off x="208112" y="3068960"/>
            <a:ext cx="4392488" cy="1224136"/>
          </a:xfrm>
          <a:prstGeom prst="rect">
            <a:avLst/>
          </a:prstGeom>
          <a:solidFill>
            <a:srgbClr val="DDDDDD"/>
          </a:solidFill>
          <a:ln>
            <a:noFill/>
          </a:ln>
          <a:effectLst/>
        </p:spPr>
      </p:pic>
      <p:graphicFrame>
        <p:nvGraphicFramePr>
          <p:cNvPr id="2" name="表格 1"/>
          <p:cNvGraphicFramePr>
            <a:graphicFrameLocks noGrp="1"/>
          </p:cNvGraphicFramePr>
          <p:nvPr/>
        </p:nvGraphicFramePr>
        <p:xfrm>
          <a:off x="4788024" y="454618"/>
          <a:ext cx="4104456" cy="5760720"/>
        </p:xfrm>
        <a:graphic>
          <a:graphicData uri="http://schemas.openxmlformats.org/drawingml/2006/table">
            <a:tbl>
              <a:tblPr/>
              <a:tblGrid>
                <a:gridCol w="804220"/>
                <a:gridCol w="563932"/>
                <a:gridCol w="261468"/>
                <a:gridCol w="602628"/>
                <a:gridCol w="222090"/>
                <a:gridCol w="786022"/>
                <a:gridCol w="864096"/>
              </a:tblGrid>
              <a:tr h="179968">
                <a:tc>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92D050"/>
                    </a:solidFill>
                  </a:tcPr>
                </a:tc>
                <a:tc>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w="12700" cap="flat" cmpd="sng" algn="ctr">
                      <a:solidFill>
                        <a:schemeClr val="tx1"/>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92D050"/>
                    </a:solidFill>
                  </a:tcPr>
                </a:tc>
                <a:tc gridSpan="2">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w="12700" cap="flat" cmpd="sng" algn="ctr">
                      <a:solidFill>
                        <a:schemeClr val="tx1"/>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92D050"/>
                    </a:solidFill>
                  </a:tcPr>
                </a:tc>
                <a:tc hMerge="1">
                  <a:tcPr marL="0" marR="0" marT="0" marB="0" anchor="b">
                    <a:lnL>
                      <a:noFill/>
                    </a:lnL>
                    <a:lnR>
                      <a:noFill/>
                    </a:lnR>
                    <a:lnT>
                      <a:noFill/>
                    </a:lnT>
                    <a:lnB w="28575" cap="flat" cmpd="dbl" algn="ctr">
                      <a:solidFill>
                        <a:srgbClr val="000000"/>
                      </a:solidFill>
                      <a:prstDash val="solid"/>
                      <a:round/>
                      <a:headEnd type="none" w="med" len="med"/>
                      <a:tailEnd type="none" w="med" len="med"/>
                    </a:lnB>
                    <a:solidFill>
                      <a:srgbClr val="A9D646"/>
                    </a:solidFill>
                  </a:tcPr>
                </a:tc>
                <a:tc gridSpan="2">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w="12700" cap="flat" cmpd="sng" algn="ctr">
                      <a:solidFill>
                        <a:schemeClr val="tx1"/>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92D050"/>
                    </a:solidFill>
                  </a:tcPr>
                </a:tc>
                <a:tc hMerge="1">
                  <a:tcPr marL="0" marR="0" marT="0" marB="0" anchor="b">
                    <a:lnL>
                      <a:noFill/>
                    </a:lnL>
                    <a:lnR>
                      <a:noFill/>
                    </a:lnR>
                    <a:lnT>
                      <a:noFill/>
                    </a:lnT>
                    <a:lnB w="28575" cap="flat" cmpd="dbl" algn="ctr">
                      <a:solidFill>
                        <a:srgbClr val="000000"/>
                      </a:solidFill>
                      <a:prstDash val="solid"/>
                      <a:round/>
                      <a:headEnd type="none" w="med" len="med"/>
                      <a:tailEnd type="none" w="med" len="med"/>
                    </a:lnB>
                    <a:solidFill>
                      <a:srgbClr val="A9D646"/>
                    </a:solidFill>
                  </a:tcPr>
                </a:tc>
                <a:tc>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92D050"/>
                    </a:solidFill>
                  </a:tcPr>
                </a:tc>
              </a:tr>
              <a:tr h="179968">
                <a:tc>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chemeClr val="tx1"/>
                      </a:solidFill>
                      <a:prstDash val="solid"/>
                      <a:round/>
                      <a:headEnd type="none" w="med" len="med"/>
                      <a:tailEnd type="none" w="med" len="med"/>
                    </a:lnL>
                    <a:lnR>
                      <a:noFill/>
                    </a:lnR>
                    <a:lnT w="28575" cap="flat" cmpd="dbl" algn="ctr">
                      <a:solidFill>
                        <a:srgbClr val="000000"/>
                      </a:solidFill>
                      <a:prstDash val="solid"/>
                      <a:round/>
                      <a:headEnd type="none" w="med" len="med"/>
                      <a:tailEnd type="none" w="med" len="med"/>
                    </a:lnT>
                    <a:lnB>
                      <a:noFill/>
                    </a:lnB>
                    <a:solidFill>
                      <a:srgbClr val="92D050"/>
                    </a:solidFill>
                  </a:tcPr>
                </a:tc>
                <a:tc>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w="28575" cap="flat" cmpd="dbl" algn="ctr">
                      <a:solidFill>
                        <a:srgbClr val="000000"/>
                      </a:solidFill>
                      <a:prstDash val="solid"/>
                      <a:round/>
                      <a:headEnd type="none" w="med" len="med"/>
                      <a:tailEnd type="none" w="med" len="med"/>
                    </a:lnT>
                    <a:lnB>
                      <a:noFill/>
                    </a:lnB>
                    <a:solidFill>
                      <a:srgbClr val="92D050"/>
                    </a:solidFill>
                  </a:tcPr>
                </a:tc>
                <a:tc gridSpan="2">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w="28575" cap="flat" cmpd="dbl" algn="ctr">
                      <a:solidFill>
                        <a:srgbClr val="000000"/>
                      </a:solidFill>
                      <a:prstDash val="solid"/>
                      <a:round/>
                      <a:headEnd type="none" w="med" len="med"/>
                      <a:tailEnd type="none" w="med" len="med"/>
                    </a:lnT>
                    <a:lnB>
                      <a:noFill/>
                    </a:lnB>
                    <a:solidFill>
                      <a:srgbClr val="92D050"/>
                    </a:solidFill>
                  </a:tcPr>
                </a:tc>
                <a:tc hMerge="1">
                  <a:tcPr marL="0" marR="0" marT="0" marB="0" anchor="b">
                    <a:lnL>
                      <a:noFill/>
                    </a:lnL>
                    <a:lnR>
                      <a:noFill/>
                    </a:lnR>
                    <a:lnT w="28575" cap="flat" cmpd="dbl" algn="ctr">
                      <a:solidFill>
                        <a:srgbClr val="000000"/>
                      </a:solidFill>
                      <a:prstDash val="solid"/>
                      <a:round/>
                      <a:headEnd type="none" w="med" len="med"/>
                      <a:tailEnd type="none" w="med" len="med"/>
                    </a:lnT>
                    <a:lnB>
                      <a:noFill/>
                    </a:lnB>
                    <a:solidFill>
                      <a:srgbClr val="A9D646"/>
                    </a:solidFill>
                  </a:tcPr>
                </a:tc>
                <a:tc gridSpan="2">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w="28575" cap="flat" cmpd="dbl" algn="ctr">
                      <a:solidFill>
                        <a:srgbClr val="000000"/>
                      </a:solidFill>
                      <a:prstDash val="solid"/>
                      <a:round/>
                      <a:headEnd type="none" w="med" len="med"/>
                      <a:tailEnd type="none" w="med" len="med"/>
                    </a:lnT>
                    <a:lnB>
                      <a:noFill/>
                    </a:lnB>
                    <a:solidFill>
                      <a:srgbClr val="92D050"/>
                    </a:solidFill>
                  </a:tcPr>
                </a:tc>
                <a:tc hMerge="1">
                  <a:tcPr marL="0" marR="0" marT="0" marB="0" anchor="b">
                    <a:lnL>
                      <a:noFill/>
                    </a:lnL>
                    <a:lnR>
                      <a:noFill/>
                    </a:lnR>
                    <a:lnT w="28575" cap="flat" cmpd="dbl" algn="ctr">
                      <a:solidFill>
                        <a:srgbClr val="000000"/>
                      </a:solidFill>
                      <a:prstDash val="solid"/>
                      <a:round/>
                      <a:headEnd type="none" w="med" len="med"/>
                      <a:tailEnd type="none" w="med" len="med"/>
                    </a:lnT>
                    <a:lnB>
                      <a:noFill/>
                    </a:lnB>
                    <a:solidFill>
                      <a:srgbClr val="A9D646"/>
                    </a:solidFill>
                  </a:tcPr>
                </a:tc>
                <a:tc>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w="12700" cap="flat" cmpd="sng" algn="ctr">
                      <a:solidFill>
                        <a:schemeClr val="tx1"/>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solidFill>
                      <a:srgbClr val="92D050"/>
                    </a:solidFill>
                  </a:tcPr>
                </a:tc>
              </a:tr>
              <a:tr h="179968">
                <a:tc gridSpan="2">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Method</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chemeClr val="tx1"/>
                      </a:solidFill>
                      <a:prstDash val="solid"/>
                      <a:round/>
                      <a:headEnd type="none" w="med" len="med"/>
                      <a:tailEnd type="none" w="med" len="med"/>
                    </a:lnL>
                    <a:lnR>
                      <a:noFill/>
                    </a:lnR>
                    <a:lnT>
                      <a:noFill/>
                    </a:lnT>
                    <a:lnB>
                      <a:noFill/>
                    </a:lnB>
                    <a:solidFill>
                      <a:srgbClr val="92D050"/>
                    </a:solidFill>
                  </a:tcPr>
                </a:tc>
                <a:tc hMerge="1">
                  <a:tcPr/>
                </a:tc>
                <a:tc gridSpan="2">
                  <a:txBody>
                    <a:bodyPr/>
                    <a:lstStyle/>
                    <a:p>
                      <a:pPr marR="6350" algn="r">
                        <a:spcAft>
                          <a:spcPts val="0"/>
                        </a:spcAft>
                      </a:pPr>
                      <a:r>
                        <a:rPr lang="en-US" sz="1400" kern="0" dirty="0" err="1">
                          <a:solidFill>
                            <a:srgbClr val="000000"/>
                          </a:solidFill>
                          <a:effectLst/>
                          <a:latin typeface="Arial" panose="020B0604020202020204"/>
                          <a:ea typeface="等线" panose="02010600030101010101" pitchFamily="2" charset="-122"/>
                        </a:rPr>
                        <a:t>df</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a:noFill/>
                    </a:lnB>
                    <a:solidFill>
                      <a:srgbClr val="92D050"/>
                    </a:solidFill>
                  </a:tcPr>
                </a:tc>
                <a:tc hMerge="1">
                  <a:tcPr marL="0" marR="0" marT="0" marB="0" anchor="b">
                    <a:lnL>
                      <a:noFill/>
                    </a:lnL>
                    <a:lnR>
                      <a:noFill/>
                    </a:lnR>
                    <a:lnT>
                      <a:noFill/>
                    </a:lnT>
                    <a:lnB>
                      <a:noFill/>
                    </a:lnB>
                    <a:solidFill>
                      <a:srgbClr val="A9D646"/>
                    </a:solidFill>
                  </a:tcPr>
                </a:tc>
                <a:tc gridSpan="2">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Value</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a:noFill/>
                    </a:lnB>
                    <a:solidFill>
                      <a:srgbClr val="92D050"/>
                    </a:solidFill>
                  </a:tcPr>
                </a:tc>
                <a:tc hMerge="1">
                  <a:tcPr marL="0" marR="0" marT="0" marB="0" anchor="b">
                    <a:lnL>
                      <a:noFill/>
                    </a:lnL>
                    <a:lnR>
                      <a:noFill/>
                    </a:lnR>
                    <a:lnT>
                      <a:noFill/>
                    </a:lnT>
                    <a:lnB>
                      <a:noFill/>
                    </a:lnB>
                    <a:solidFill>
                      <a:srgbClr val="A9D646"/>
                    </a:solidFill>
                  </a:tcPr>
                </a:tc>
                <a:tc>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Probability</a:t>
                      </a:r>
                      <a:endParaRPr lang="zh-CN" sz="1400" kern="100" dirty="0">
                        <a:effectLst/>
                        <a:latin typeface="Times New Roman" panose="02020603050405020304"/>
                        <a:ea typeface="等线" panose="02010600030101010101" pitchFamily="2" charset="-122"/>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solidFill>
                      <a:srgbClr val="92D050"/>
                    </a:solidFill>
                  </a:tcPr>
                </a:tc>
              </a:tr>
              <a:tr h="179968">
                <a:tc>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chemeClr val="tx1"/>
                      </a:solidFill>
                      <a:prstDash val="solid"/>
                      <a:round/>
                      <a:headEnd type="none" w="med" len="med"/>
                      <a:tailEnd type="none" w="med" len="med"/>
                    </a:lnL>
                    <a:lnR>
                      <a:noFill/>
                    </a:lnR>
                    <a:lnT>
                      <a:noFill/>
                    </a:lnT>
                    <a:lnB w="28575" cap="flat" cmpd="dbl" algn="ctr">
                      <a:solidFill>
                        <a:srgbClr val="000000"/>
                      </a:solidFill>
                      <a:prstDash val="solid"/>
                      <a:round/>
                      <a:headEnd type="none" w="med" len="med"/>
                      <a:tailEnd type="none" w="med" len="med"/>
                    </a:lnB>
                    <a:solidFill>
                      <a:srgbClr val="92D050"/>
                    </a:solidFill>
                  </a:tcPr>
                </a:tc>
                <a:tc>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w="28575" cap="flat" cmpd="dbl" algn="ctr">
                      <a:solidFill>
                        <a:srgbClr val="000000"/>
                      </a:solidFill>
                      <a:prstDash val="solid"/>
                      <a:round/>
                      <a:headEnd type="none" w="med" len="med"/>
                      <a:tailEnd type="none" w="med" len="med"/>
                    </a:lnB>
                    <a:solidFill>
                      <a:srgbClr val="92D050"/>
                    </a:solidFill>
                  </a:tcPr>
                </a:tc>
                <a:tc gridSpan="2">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w="28575" cap="flat" cmpd="dbl" algn="ctr">
                      <a:solidFill>
                        <a:srgbClr val="000000"/>
                      </a:solidFill>
                      <a:prstDash val="solid"/>
                      <a:round/>
                      <a:headEnd type="none" w="med" len="med"/>
                      <a:tailEnd type="none" w="med" len="med"/>
                    </a:lnB>
                    <a:solidFill>
                      <a:srgbClr val="92D050"/>
                    </a:solidFill>
                  </a:tcPr>
                </a:tc>
                <a:tc hMerge="1">
                  <a:tcPr marL="0" marR="0" marT="0" marB="0" anchor="b">
                    <a:lnL>
                      <a:noFill/>
                    </a:lnL>
                    <a:lnR>
                      <a:noFill/>
                    </a:lnR>
                    <a:lnT>
                      <a:noFill/>
                    </a:lnT>
                    <a:lnB w="28575" cap="flat" cmpd="dbl" algn="ctr">
                      <a:solidFill>
                        <a:srgbClr val="000000"/>
                      </a:solidFill>
                      <a:prstDash val="solid"/>
                      <a:round/>
                      <a:headEnd type="none" w="med" len="med"/>
                      <a:tailEnd type="none" w="med" len="med"/>
                    </a:lnB>
                    <a:solidFill>
                      <a:srgbClr val="A9D646"/>
                    </a:solidFill>
                  </a:tcPr>
                </a:tc>
                <a:tc gridSpan="2">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w="28575" cap="flat" cmpd="dbl" algn="ctr">
                      <a:solidFill>
                        <a:srgbClr val="000000"/>
                      </a:solidFill>
                      <a:prstDash val="solid"/>
                      <a:round/>
                      <a:headEnd type="none" w="med" len="med"/>
                      <a:tailEnd type="none" w="med" len="med"/>
                    </a:lnB>
                    <a:solidFill>
                      <a:srgbClr val="92D050"/>
                    </a:solidFill>
                  </a:tcPr>
                </a:tc>
                <a:tc hMerge="1">
                  <a:tcPr marL="0" marR="0" marT="0" marB="0" anchor="b">
                    <a:lnL>
                      <a:noFill/>
                    </a:lnL>
                    <a:lnR>
                      <a:noFill/>
                    </a:lnR>
                    <a:lnT>
                      <a:noFill/>
                    </a:lnT>
                    <a:lnB w="28575" cap="flat" cmpd="dbl" algn="ctr">
                      <a:solidFill>
                        <a:srgbClr val="000000"/>
                      </a:solidFill>
                      <a:prstDash val="solid"/>
                      <a:round/>
                      <a:headEnd type="none" w="med" len="med"/>
                      <a:tailEnd type="none" w="med" len="med"/>
                    </a:lnB>
                    <a:solidFill>
                      <a:srgbClr val="A9D646"/>
                    </a:solidFill>
                  </a:tcPr>
                </a:tc>
                <a:tc>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w="12700" cap="flat" cmpd="sng" algn="ctr">
                      <a:solidFill>
                        <a:schemeClr val="tx1"/>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solidFill>
                      <a:srgbClr val="92D050"/>
                    </a:solidFill>
                  </a:tcPr>
                </a:tc>
              </a:tr>
              <a:tr h="179968">
                <a:tc gridSpan="2">
                  <a:txBody>
                    <a:bodyPr/>
                    <a:lstStyle/>
                    <a:p>
                      <a:pPr algn="l">
                        <a:spcAft>
                          <a:spcPts val="0"/>
                        </a:spcAft>
                      </a:pPr>
                      <a:r>
                        <a:rPr lang="en-US" sz="1400" kern="0" dirty="0" err="1">
                          <a:solidFill>
                            <a:srgbClr val="000000"/>
                          </a:solidFill>
                          <a:effectLst/>
                          <a:latin typeface="Arial" panose="020B0604020202020204"/>
                          <a:ea typeface="等线" panose="02010600030101010101" pitchFamily="2" charset="-122"/>
                        </a:rPr>
                        <a:t>Anova</a:t>
                      </a:r>
                      <a:r>
                        <a:rPr lang="en-US" sz="1400" kern="0" dirty="0">
                          <a:solidFill>
                            <a:srgbClr val="000000"/>
                          </a:solidFill>
                          <a:effectLst/>
                          <a:latin typeface="Arial" panose="020B0604020202020204"/>
                          <a:ea typeface="等线" panose="02010600030101010101" pitchFamily="2" charset="-122"/>
                        </a:rPr>
                        <a:t> F-test</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chemeClr val="tx1"/>
                      </a:solidFill>
                      <a:prstDash val="solid"/>
                      <a:round/>
                      <a:headEnd type="none" w="med" len="med"/>
                      <a:tailEnd type="none" w="med" len="med"/>
                    </a:lnL>
                    <a:lnR>
                      <a:noFill/>
                    </a:lnR>
                    <a:lnT w="28575" cap="flat" cmpd="dbl" algn="ctr">
                      <a:solidFill>
                        <a:srgbClr val="000000"/>
                      </a:solidFill>
                      <a:prstDash val="solid"/>
                      <a:round/>
                      <a:headEnd type="none" w="med" len="med"/>
                      <a:tailEnd type="none" w="med" len="med"/>
                    </a:lnT>
                    <a:lnB>
                      <a:noFill/>
                    </a:lnB>
                    <a:solidFill>
                      <a:srgbClr val="92D050"/>
                    </a:solidFill>
                  </a:tcPr>
                </a:tc>
                <a:tc hMerge="1">
                  <a:tcPr/>
                </a:tc>
                <a:tc gridSpan="2">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(3, 19)</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w="28575" cap="flat" cmpd="dbl" algn="ctr">
                      <a:solidFill>
                        <a:srgbClr val="000000"/>
                      </a:solidFill>
                      <a:prstDash val="solid"/>
                      <a:round/>
                      <a:headEnd type="none" w="med" len="med"/>
                      <a:tailEnd type="none" w="med" len="med"/>
                    </a:lnT>
                    <a:lnB>
                      <a:noFill/>
                    </a:lnB>
                    <a:solidFill>
                      <a:srgbClr val="92D050"/>
                    </a:solidFill>
                  </a:tcPr>
                </a:tc>
                <a:tc hMerge="1">
                  <a:tcPr marL="0" marR="0" marT="0" marB="0" anchor="b">
                    <a:lnL>
                      <a:noFill/>
                    </a:lnL>
                    <a:lnR>
                      <a:noFill/>
                    </a:lnR>
                    <a:lnT w="28575" cap="flat" cmpd="dbl" algn="ctr">
                      <a:solidFill>
                        <a:srgbClr val="000000"/>
                      </a:solidFill>
                      <a:prstDash val="solid"/>
                      <a:round/>
                      <a:headEnd type="none" w="med" len="med"/>
                      <a:tailEnd type="none" w="med" len="med"/>
                    </a:lnT>
                    <a:lnB>
                      <a:noFill/>
                    </a:lnB>
                    <a:solidFill>
                      <a:srgbClr val="A9D646"/>
                    </a:solidFill>
                  </a:tcPr>
                </a:tc>
                <a:tc gridSpan="2">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3.406643</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w="28575" cap="flat" cmpd="dbl" algn="ctr">
                      <a:solidFill>
                        <a:srgbClr val="000000"/>
                      </a:solidFill>
                      <a:prstDash val="solid"/>
                      <a:round/>
                      <a:headEnd type="none" w="med" len="med"/>
                      <a:tailEnd type="none" w="med" len="med"/>
                    </a:lnT>
                    <a:lnB>
                      <a:noFill/>
                    </a:lnB>
                    <a:solidFill>
                      <a:srgbClr val="92D050"/>
                    </a:solidFill>
                  </a:tcPr>
                </a:tc>
                <a:tc hMerge="1">
                  <a:tcPr marL="0" marR="0" marT="0" marB="0" anchor="b">
                    <a:lnL>
                      <a:noFill/>
                    </a:lnL>
                    <a:lnR>
                      <a:noFill/>
                    </a:lnR>
                    <a:lnT w="28575" cap="flat" cmpd="dbl" algn="ctr">
                      <a:solidFill>
                        <a:srgbClr val="000000"/>
                      </a:solidFill>
                      <a:prstDash val="solid"/>
                      <a:round/>
                      <a:headEnd type="none" w="med" len="med"/>
                      <a:tailEnd type="none" w="med" len="med"/>
                    </a:lnT>
                    <a:lnB>
                      <a:noFill/>
                    </a:lnB>
                    <a:solidFill>
                      <a:srgbClr val="A9D646"/>
                    </a:solidFill>
                  </a:tcPr>
                </a:tc>
                <a:tc>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0.0388</a:t>
                      </a:r>
                      <a:endParaRPr lang="zh-CN" sz="1400" kern="100" dirty="0">
                        <a:effectLst/>
                        <a:latin typeface="Times New Roman" panose="02020603050405020304"/>
                        <a:ea typeface="等线" panose="02010600030101010101" pitchFamily="2" charset="-122"/>
                      </a:endParaRPr>
                    </a:p>
                  </a:txBody>
                  <a:tcPr marL="0" marR="0" marT="0" marB="0" anchor="b">
                    <a:lnL>
                      <a:noFill/>
                    </a:lnL>
                    <a:lnR w="12700" cap="flat" cmpd="sng" algn="ctr">
                      <a:solidFill>
                        <a:schemeClr val="tx1"/>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solidFill>
                      <a:srgbClr val="92D050"/>
                    </a:solidFill>
                  </a:tcPr>
                </a:tc>
              </a:tr>
              <a:tr h="179968">
                <a:tc>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chemeClr val="tx1"/>
                      </a:solidFill>
                      <a:prstDash val="solid"/>
                      <a:round/>
                      <a:headEnd type="none" w="med" len="med"/>
                      <a:tailEnd type="none" w="med" len="med"/>
                    </a:lnL>
                    <a:lnR>
                      <a:noFill/>
                    </a:lnR>
                    <a:lnT>
                      <a:noFill/>
                    </a:lnT>
                    <a:lnB w="28575" cap="flat" cmpd="dbl" algn="ctr">
                      <a:solidFill>
                        <a:srgbClr val="000000"/>
                      </a:solidFill>
                      <a:prstDash val="solid"/>
                      <a:round/>
                      <a:headEnd type="none" w="med" len="med"/>
                      <a:tailEnd type="none" w="med" len="med"/>
                    </a:lnB>
                    <a:solidFill>
                      <a:srgbClr val="92D050"/>
                    </a:solidFill>
                  </a:tcPr>
                </a:tc>
                <a:tc>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w="28575" cap="flat" cmpd="dbl" algn="ctr">
                      <a:solidFill>
                        <a:srgbClr val="000000"/>
                      </a:solidFill>
                      <a:prstDash val="solid"/>
                      <a:round/>
                      <a:headEnd type="none" w="med" len="med"/>
                      <a:tailEnd type="none" w="med" len="med"/>
                    </a:lnB>
                    <a:solidFill>
                      <a:srgbClr val="92D050"/>
                    </a:solidFill>
                  </a:tcPr>
                </a:tc>
                <a:tc gridSpan="2">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w="28575" cap="flat" cmpd="dbl" algn="ctr">
                      <a:solidFill>
                        <a:srgbClr val="000000"/>
                      </a:solidFill>
                      <a:prstDash val="solid"/>
                      <a:round/>
                      <a:headEnd type="none" w="med" len="med"/>
                      <a:tailEnd type="none" w="med" len="med"/>
                    </a:lnB>
                    <a:solidFill>
                      <a:srgbClr val="92D050"/>
                    </a:solidFill>
                  </a:tcPr>
                </a:tc>
                <a:tc hMerge="1">
                  <a:tcPr marL="0" marR="0" marT="0" marB="0" anchor="b">
                    <a:lnL>
                      <a:noFill/>
                    </a:lnL>
                    <a:lnR>
                      <a:noFill/>
                    </a:lnR>
                    <a:lnT>
                      <a:noFill/>
                    </a:lnT>
                    <a:lnB w="28575" cap="flat" cmpd="dbl" algn="ctr">
                      <a:solidFill>
                        <a:srgbClr val="000000"/>
                      </a:solidFill>
                      <a:prstDash val="solid"/>
                      <a:round/>
                      <a:headEnd type="none" w="med" len="med"/>
                      <a:tailEnd type="none" w="med" len="med"/>
                    </a:lnB>
                    <a:solidFill>
                      <a:srgbClr val="A9D646"/>
                    </a:solidFill>
                  </a:tcPr>
                </a:tc>
                <a:tc gridSpan="2">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w="28575" cap="flat" cmpd="dbl" algn="ctr">
                      <a:solidFill>
                        <a:srgbClr val="000000"/>
                      </a:solidFill>
                      <a:prstDash val="solid"/>
                      <a:round/>
                      <a:headEnd type="none" w="med" len="med"/>
                      <a:tailEnd type="none" w="med" len="med"/>
                    </a:lnB>
                    <a:solidFill>
                      <a:srgbClr val="92D050"/>
                    </a:solidFill>
                  </a:tcPr>
                </a:tc>
                <a:tc hMerge="1">
                  <a:tcPr marL="0" marR="0" marT="0" marB="0" anchor="b">
                    <a:lnL>
                      <a:noFill/>
                    </a:lnL>
                    <a:lnR>
                      <a:noFill/>
                    </a:lnR>
                    <a:lnT>
                      <a:noFill/>
                    </a:lnT>
                    <a:lnB w="28575" cap="flat" cmpd="dbl" algn="ctr">
                      <a:solidFill>
                        <a:srgbClr val="000000"/>
                      </a:solidFill>
                      <a:prstDash val="solid"/>
                      <a:round/>
                      <a:headEnd type="none" w="med" len="med"/>
                      <a:tailEnd type="none" w="med" len="med"/>
                    </a:lnB>
                    <a:solidFill>
                      <a:srgbClr val="A9D646"/>
                    </a:solidFill>
                  </a:tcPr>
                </a:tc>
                <a:tc>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w="12700" cap="flat" cmpd="sng" algn="ctr">
                      <a:solidFill>
                        <a:schemeClr val="tx1"/>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solidFill>
                      <a:srgbClr val="92D050"/>
                    </a:solidFill>
                  </a:tcPr>
                </a:tc>
              </a:tr>
              <a:tr h="179968">
                <a:tc gridSpan="6">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*Test allows for unequal cell variances</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chemeClr val="tx1"/>
                      </a:solidFill>
                      <a:prstDash val="solid"/>
                      <a:round/>
                      <a:headEnd type="none" w="med" len="med"/>
                      <a:tailEnd type="none" w="med" len="med"/>
                    </a:lnL>
                    <a:lnR>
                      <a:noFill/>
                    </a:lnR>
                    <a:lnT w="28575" cap="flat" cmpd="dbl" algn="ctr">
                      <a:solidFill>
                        <a:srgbClr val="000000"/>
                      </a:solidFill>
                      <a:prstDash val="solid"/>
                      <a:round/>
                      <a:headEnd type="none" w="med" len="med"/>
                      <a:tailEnd type="none" w="med" len="med"/>
                    </a:lnT>
                    <a:lnB>
                      <a:noFill/>
                    </a:lnB>
                    <a:solidFill>
                      <a:srgbClr val="92D050"/>
                    </a:solidFill>
                  </a:tcPr>
                </a:tc>
                <a:tc hMerge="1">
                  <a:tcPr/>
                </a:tc>
                <a:tc hMerge="1">
                  <a:tcPr/>
                </a:tc>
                <a:tc hMerge="1">
                  <a:tcPr/>
                </a:tc>
                <a:tc hMerge="1">
                  <a:tcPr/>
                </a:tc>
                <a:tc hMerge="1">
                  <a:tcPr/>
                </a:tc>
                <a:tc>
                  <a:txBody>
                    <a:bodyPr/>
                    <a:lstStyle/>
                    <a:p>
                      <a:pPr algn="ctr">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w="12700" cap="flat" cmpd="sng" algn="ctr">
                      <a:solidFill>
                        <a:schemeClr val="tx1"/>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solidFill>
                      <a:srgbClr val="92D050"/>
                    </a:solidFill>
                  </a:tcPr>
                </a:tc>
              </a:tr>
              <a:tr h="179968">
                <a:tc gridSpan="5">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Analysis of Variance</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chemeClr val="tx1"/>
                      </a:solidFill>
                      <a:prstDash val="solid"/>
                      <a:round/>
                      <a:headEnd type="none" w="med" len="med"/>
                      <a:tailEnd type="none" w="med" len="med"/>
                    </a:lnL>
                    <a:lnR>
                      <a:noFill/>
                    </a:lnR>
                    <a:lnT>
                      <a:noFill/>
                    </a:lnT>
                    <a:lnB>
                      <a:noFill/>
                    </a:lnB>
                    <a:solidFill>
                      <a:srgbClr val="92D050"/>
                    </a:solidFill>
                  </a:tcPr>
                </a:tc>
                <a:tc hMerge="1">
                  <a:tcPr/>
                </a:tc>
                <a:tc hMerge="1">
                  <a:tcPr/>
                </a:tc>
                <a:tc hMerge="1">
                  <a:tcPr/>
                </a:tc>
                <a:tc hMerge="1">
                  <a:tcPr/>
                </a:tc>
                <a:tc>
                  <a:txBody>
                    <a:bodyPr/>
                    <a:lstStyle/>
                    <a:p>
                      <a:pPr algn="ctr">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a:noFill/>
                    </a:lnB>
                    <a:solidFill>
                      <a:srgbClr val="92D050"/>
                    </a:solidFill>
                  </a:tcPr>
                </a:tc>
                <a:tc>
                  <a:txBody>
                    <a:bodyPr/>
                    <a:lstStyle/>
                    <a:p>
                      <a:pPr algn="ctr">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solidFill>
                      <a:srgbClr val="92D050"/>
                    </a:solidFill>
                  </a:tcPr>
                </a:tc>
              </a:tr>
              <a:tr h="179968">
                <a:tc>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chemeClr val="tx1"/>
                      </a:solidFill>
                      <a:prstDash val="solid"/>
                      <a:round/>
                      <a:headEnd type="none" w="med" len="med"/>
                      <a:tailEnd type="none" w="med" len="med"/>
                    </a:lnL>
                    <a:lnR>
                      <a:noFill/>
                    </a:lnR>
                    <a:lnT>
                      <a:noFill/>
                    </a:lnT>
                    <a:lnB w="28575" cap="flat" cmpd="dbl" algn="ctr">
                      <a:solidFill>
                        <a:srgbClr val="000000"/>
                      </a:solidFill>
                      <a:prstDash val="solid"/>
                      <a:round/>
                      <a:headEnd type="none" w="med" len="med"/>
                      <a:tailEnd type="none" w="med" len="med"/>
                    </a:lnB>
                    <a:solidFill>
                      <a:srgbClr val="92D050"/>
                    </a:solidFill>
                  </a:tcPr>
                </a:tc>
                <a:tc gridSpan="2">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w="28575" cap="flat" cmpd="dbl" algn="ctr">
                      <a:solidFill>
                        <a:srgbClr val="000000"/>
                      </a:solidFill>
                      <a:prstDash val="solid"/>
                      <a:round/>
                      <a:headEnd type="none" w="med" len="med"/>
                      <a:tailEnd type="none" w="med" len="med"/>
                    </a:lnB>
                    <a:solidFill>
                      <a:srgbClr val="92D050"/>
                    </a:solidFill>
                  </a:tcPr>
                </a:tc>
                <a:tc hMerge="1">
                  <a:tcPr/>
                </a:tc>
                <a:tc gridSpan="2">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w="28575" cap="flat" cmpd="dbl" algn="ctr">
                      <a:solidFill>
                        <a:srgbClr val="000000"/>
                      </a:solidFill>
                      <a:prstDash val="solid"/>
                      <a:round/>
                      <a:headEnd type="none" w="med" len="med"/>
                      <a:tailEnd type="none" w="med" len="med"/>
                    </a:lnB>
                    <a:solidFill>
                      <a:srgbClr val="92D050"/>
                    </a:solidFill>
                  </a:tcPr>
                </a:tc>
                <a:tc hMerge="1">
                  <a:tcPr/>
                </a:tc>
                <a:tc>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w="28575" cap="flat" cmpd="dbl" algn="ctr">
                      <a:solidFill>
                        <a:srgbClr val="000000"/>
                      </a:solidFill>
                      <a:prstDash val="solid"/>
                      <a:round/>
                      <a:headEnd type="none" w="med" len="med"/>
                      <a:tailEnd type="none" w="med" len="med"/>
                    </a:lnB>
                    <a:solidFill>
                      <a:srgbClr val="92D050"/>
                    </a:solidFill>
                  </a:tcPr>
                </a:tc>
                <a:tc>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w="12700" cap="flat" cmpd="sng" algn="ctr">
                      <a:solidFill>
                        <a:schemeClr val="tx1"/>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solidFill>
                      <a:srgbClr val="92D050"/>
                    </a:solidFill>
                  </a:tcPr>
                </a:tc>
              </a:tr>
              <a:tr h="179968">
                <a:tc>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chemeClr val="tx1"/>
                      </a:solidFill>
                      <a:prstDash val="solid"/>
                      <a:round/>
                      <a:headEnd type="none" w="med" len="med"/>
                      <a:tailEnd type="none" w="med" len="med"/>
                    </a:lnL>
                    <a:lnR>
                      <a:noFill/>
                    </a:lnR>
                    <a:lnT w="28575" cap="flat" cmpd="dbl" algn="ctr">
                      <a:solidFill>
                        <a:srgbClr val="000000"/>
                      </a:solidFill>
                      <a:prstDash val="solid"/>
                      <a:round/>
                      <a:headEnd type="none" w="med" len="med"/>
                      <a:tailEnd type="none" w="med" len="med"/>
                    </a:lnT>
                    <a:lnB>
                      <a:noFill/>
                    </a:lnB>
                    <a:solidFill>
                      <a:srgbClr val="92D050"/>
                    </a:solidFill>
                  </a:tcPr>
                </a:tc>
                <a:tc gridSpan="2">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w="28575" cap="flat" cmpd="dbl" algn="ctr">
                      <a:solidFill>
                        <a:srgbClr val="000000"/>
                      </a:solidFill>
                      <a:prstDash val="solid"/>
                      <a:round/>
                      <a:headEnd type="none" w="med" len="med"/>
                      <a:tailEnd type="none" w="med" len="med"/>
                    </a:lnT>
                    <a:lnB>
                      <a:noFill/>
                    </a:lnB>
                    <a:solidFill>
                      <a:srgbClr val="92D050"/>
                    </a:solidFill>
                  </a:tcPr>
                </a:tc>
                <a:tc hMerge="1">
                  <a:tcPr/>
                </a:tc>
                <a:tc gridSpan="2">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w="28575" cap="flat" cmpd="dbl" algn="ctr">
                      <a:solidFill>
                        <a:srgbClr val="000000"/>
                      </a:solidFill>
                      <a:prstDash val="solid"/>
                      <a:round/>
                      <a:headEnd type="none" w="med" len="med"/>
                      <a:tailEnd type="none" w="med" len="med"/>
                    </a:lnT>
                    <a:lnB>
                      <a:noFill/>
                    </a:lnB>
                    <a:solidFill>
                      <a:srgbClr val="92D050"/>
                    </a:solidFill>
                  </a:tcPr>
                </a:tc>
                <a:tc hMerge="1">
                  <a:tcPr/>
                </a:tc>
                <a:tc>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w="28575" cap="flat" cmpd="dbl" algn="ctr">
                      <a:solidFill>
                        <a:srgbClr val="000000"/>
                      </a:solidFill>
                      <a:prstDash val="solid"/>
                      <a:round/>
                      <a:headEnd type="none" w="med" len="med"/>
                      <a:tailEnd type="none" w="med" len="med"/>
                    </a:lnT>
                    <a:lnB>
                      <a:noFill/>
                    </a:lnB>
                    <a:solidFill>
                      <a:srgbClr val="92D050"/>
                    </a:solidFill>
                  </a:tcPr>
                </a:tc>
                <a:tc>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w="12700" cap="flat" cmpd="sng" algn="ctr">
                      <a:solidFill>
                        <a:schemeClr val="tx1"/>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solidFill>
                      <a:srgbClr val="92D050"/>
                    </a:solidFill>
                  </a:tcPr>
                </a:tc>
              </a:tr>
              <a:tr h="359936">
                <a:tc gridSpan="3">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Source of Variation</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chemeClr val="tx1"/>
                      </a:solidFill>
                      <a:prstDash val="solid"/>
                      <a:round/>
                      <a:headEnd type="none" w="med" len="med"/>
                      <a:tailEnd type="none" w="med" len="med"/>
                    </a:lnL>
                    <a:lnR>
                      <a:noFill/>
                    </a:lnR>
                    <a:lnT>
                      <a:noFill/>
                    </a:lnT>
                    <a:lnB>
                      <a:noFill/>
                    </a:lnB>
                    <a:solidFill>
                      <a:srgbClr val="92D050"/>
                    </a:solidFill>
                  </a:tcPr>
                </a:tc>
                <a:tc hMerge="1">
                  <a:tcPr/>
                </a:tc>
                <a:tc hMerge="1">
                  <a:tcPr/>
                </a:tc>
                <a:tc gridSpan="2">
                  <a:txBody>
                    <a:bodyPr/>
                    <a:lstStyle/>
                    <a:p>
                      <a:pPr marR="6350" algn="r">
                        <a:spcAft>
                          <a:spcPts val="0"/>
                        </a:spcAft>
                      </a:pPr>
                      <a:r>
                        <a:rPr lang="en-US" sz="1400" kern="0" dirty="0" err="1">
                          <a:solidFill>
                            <a:srgbClr val="000000"/>
                          </a:solidFill>
                          <a:effectLst/>
                          <a:latin typeface="Arial" panose="020B0604020202020204"/>
                          <a:ea typeface="等线" panose="02010600030101010101" pitchFamily="2" charset="-122"/>
                        </a:rPr>
                        <a:t>df</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a:noFill/>
                    </a:lnB>
                    <a:solidFill>
                      <a:srgbClr val="92D050"/>
                    </a:solidFill>
                  </a:tcPr>
                </a:tc>
                <a:tc hMerge="1">
                  <a:tcPr/>
                </a:tc>
                <a:tc>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Sum of Sq.</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a:noFill/>
                    </a:lnB>
                    <a:solidFill>
                      <a:srgbClr val="92D050"/>
                    </a:solidFill>
                  </a:tcPr>
                </a:tc>
                <a:tc>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Mean Sq.</a:t>
                      </a:r>
                      <a:endParaRPr lang="zh-CN" sz="1400" kern="100" dirty="0">
                        <a:effectLst/>
                        <a:latin typeface="Times New Roman" panose="02020603050405020304"/>
                        <a:ea typeface="等线" panose="02010600030101010101" pitchFamily="2" charset="-122"/>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solidFill>
                      <a:srgbClr val="92D050"/>
                    </a:solidFill>
                  </a:tcPr>
                </a:tc>
              </a:tr>
              <a:tr h="179968">
                <a:tc>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chemeClr val="tx1"/>
                      </a:solidFill>
                      <a:prstDash val="solid"/>
                      <a:round/>
                      <a:headEnd type="none" w="med" len="med"/>
                      <a:tailEnd type="none" w="med" len="med"/>
                    </a:lnL>
                    <a:lnR>
                      <a:noFill/>
                    </a:lnR>
                    <a:lnT>
                      <a:noFill/>
                    </a:lnT>
                    <a:lnB w="28575" cap="flat" cmpd="dbl" algn="ctr">
                      <a:solidFill>
                        <a:srgbClr val="000000"/>
                      </a:solidFill>
                      <a:prstDash val="solid"/>
                      <a:round/>
                      <a:headEnd type="none" w="med" len="med"/>
                      <a:tailEnd type="none" w="med" len="med"/>
                    </a:lnB>
                    <a:solidFill>
                      <a:srgbClr val="92D050"/>
                    </a:solidFill>
                  </a:tcPr>
                </a:tc>
                <a:tc gridSpan="2">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w="28575" cap="flat" cmpd="dbl" algn="ctr">
                      <a:solidFill>
                        <a:srgbClr val="000000"/>
                      </a:solidFill>
                      <a:prstDash val="solid"/>
                      <a:round/>
                      <a:headEnd type="none" w="med" len="med"/>
                      <a:tailEnd type="none" w="med" len="med"/>
                    </a:lnB>
                    <a:solidFill>
                      <a:srgbClr val="92D050"/>
                    </a:solidFill>
                  </a:tcPr>
                </a:tc>
                <a:tc hMerge="1">
                  <a:tcPr/>
                </a:tc>
                <a:tc gridSpan="2">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w="28575" cap="flat" cmpd="dbl" algn="ctr">
                      <a:solidFill>
                        <a:srgbClr val="000000"/>
                      </a:solidFill>
                      <a:prstDash val="solid"/>
                      <a:round/>
                      <a:headEnd type="none" w="med" len="med"/>
                      <a:tailEnd type="none" w="med" len="med"/>
                    </a:lnB>
                    <a:solidFill>
                      <a:srgbClr val="92D050"/>
                    </a:solidFill>
                  </a:tcPr>
                </a:tc>
                <a:tc hMerge="1">
                  <a:tcPr/>
                </a:tc>
                <a:tc>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w="28575" cap="flat" cmpd="dbl" algn="ctr">
                      <a:solidFill>
                        <a:srgbClr val="000000"/>
                      </a:solidFill>
                      <a:prstDash val="solid"/>
                      <a:round/>
                      <a:headEnd type="none" w="med" len="med"/>
                      <a:tailEnd type="none" w="med" len="med"/>
                    </a:lnB>
                    <a:solidFill>
                      <a:srgbClr val="92D050"/>
                    </a:solidFill>
                  </a:tcPr>
                </a:tc>
                <a:tc>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w="12700" cap="flat" cmpd="sng" algn="ctr">
                      <a:solidFill>
                        <a:schemeClr val="tx1"/>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solidFill>
                      <a:srgbClr val="92D050"/>
                    </a:solidFill>
                  </a:tcPr>
                </a:tc>
              </a:tr>
              <a:tr h="179968">
                <a:tc gridSpan="3">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Between</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chemeClr val="tx1"/>
                      </a:solidFill>
                      <a:prstDash val="solid"/>
                      <a:round/>
                      <a:headEnd type="none" w="med" len="med"/>
                      <a:tailEnd type="none" w="med" len="med"/>
                    </a:lnL>
                    <a:lnR>
                      <a:noFill/>
                    </a:lnR>
                    <a:lnT w="28575" cap="flat" cmpd="dbl" algn="ctr">
                      <a:solidFill>
                        <a:srgbClr val="000000"/>
                      </a:solidFill>
                      <a:prstDash val="solid"/>
                      <a:round/>
                      <a:headEnd type="none" w="med" len="med"/>
                      <a:tailEnd type="none" w="med" len="med"/>
                    </a:lnT>
                    <a:lnB>
                      <a:noFill/>
                    </a:lnB>
                    <a:solidFill>
                      <a:srgbClr val="92D050"/>
                    </a:solidFill>
                  </a:tcPr>
                </a:tc>
                <a:tc hMerge="1">
                  <a:tcPr/>
                </a:tc>
                <a:tc hMerge="1">
                  <a:tcPr/>
                </a:tc>
                <a:tc gridSpan="2">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3</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w="28575" cap="flat" cmpd="dbl" algn="ctr">
                      <a:solidFill>
                        <a:srgbClr val="000000"/>
                      </a:solidFill>
                      <a:prstDash val="solid"/>
                      <a:round/>
                      <a:headEnd type="none" w="med" len="med"/>
                      <a:tailEnd type="none" w="med" len="med"/>
                    </a:lnT>
                    <a:lnB>
                      <a:noFill/>
                    </a:lnB>
                    <a:solidFill>
                      <a:srgbClr val="92D050"/>
                    </a:solidFill>
                  </a:tcPr>
                </a:tc>
                <a:tc hMerge="1">
                  <a:tcPr/>
                </a:tc>
                <a:tc>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1456.609</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w="28575" cap="flat" cmpd="dbl" algn="ctr">
                      <a:solidFill>
                        <a:srgbClr val="000000"/>
                      </a:solidFill>
                      <a:prstDash val="solid"/>
                      <a:round/>
                      <a:headEnd type="none" w="med" len="med"/>
                      <a:tailEnd type="none" w="med" len="med"/>
                    </a:lnT>
                    <a:lnB>
                      <a:noFill/>
                    </a:lnB>
                    <a:solidFill>
                      <a:srgbClr val="92D050"/>
                    </a:solidFill>
                  </a:tcPr>
                </a:tc>
                <a:tc>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485.5362</a:t>
                      </a:r>
                      <a:endParaRPr lang="zh-CN" sz="1400" kern="100" dirty="0">
                        <a:effectLst/>
                        <a:latin typeface="Times New Roman" panose="02020603050405020304"/>
                        <a:ea typeface="等线" panose="02010600030101010101" pitchFamily="2" charset="-122"/>
                      </a:endParaRPr>
                    </a:p>
                  </a:txBody>
                  <a:tcPr marL="0" marR="0" marT="0" marB="0" anchor="b">
                    <a:lnL>
                      <a:noFill/>
                    </a:lnL>
                    <a:lnR w="12700" cap="flat" cmpd="sng" algn="ctr">
                      <a:solidFill>
                        <a:schemeClr val="tx1"/>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solidFill>
                      <a:srgbClr val="92D050"/>
                    </a:solidFill>
                  </a:tcPr>
                </a:tc>
              </a:tr>
              <a:tr h="179968">
                <a:tc gridSpan="3">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Within</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chemeClr val="tx1"/>
                      </a:solidFill>
                      <a:prstDash val="solid"/>
                      <a:round/>
                      <a:headEnd type="none" w="med" len="med"/>
                      <a:tailEnd type="none" w="med" len="med"/>
                    </a:lnL>
                    <a:lnR>
                      <a:noFill/>
                    </a:lnR>
                    <a:lnT>
                      <a:noFill/>
                    </a:lnT>
                    <a:lnB>
                      <a:noFill/>
                    </a:lnB>
                    <a:solidFill>
                      <a:srgbClr val="92D050"/>
                    </a:solidFill>
                  </a:tcPr>
                </a:tc>
                <a:tc hMerge="1">
                  <a:tcPr/>
                </a:tc>
                <a:tc hMerge="1">
                  <a:tcPr/>
                </a:tc>
                <a:tc gridSpan="2">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19</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a:noFill/>
                    </a:lnB>
                    <a:solidFill>
                      <a:srgbClr val="92D050"/>
                    </a:solidFill>
                  </a:tcPr>
                </a:tc>
                <a:tc hMerge="1">
                  <a:tcPr/>
                </a:tc>
                <a:tc>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2708.000</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a:noFill/>
                    </a:lnB>
                    <a:solidFill>
                      <a:srgbClr val="92D050"/>
                    </a:solidFill>
                  </a:tcPr>
                </a:tc>
                <a:tc>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142.5263</a:t>
                      </a:r>
                      <a:endParaRPr lang="zh-CN" sz="1400" kern="100" dirty="0">
                        <a:effectLst/>
                        <a:latin typeface="Times New Roman" panose="02020603050405020304"/>
                        <a:ea typeface="等线" panose="02010600030101010101" pitchFamily="2" charset="-122"/>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solidFill>
                      <a:srgbClr val="92D050"/>
                    </a:solidFill>
                  </a:tcPr>
                </a:tc>
              </a:tr>
              <a:tr h="179968">
                <a:tc>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chemeClr val="tx1"/>
                      </a:solidFill>
                      <a:prstDash val="solid"/>
                      <a:round/>
                      <a:headEnd type="none" w="med" len="med"/>
                      <a:tailEnd type="none" w="med" len="med"/>
                    </a:lnL>
                    <a:lnR>
                      <a:noFill/>
                    </a:lnR>
                    <a:lnT>
                      <a:noFill/>
                    </a:lnT>
                    <a:lnB w="28575" cap="flat" cmpd="dbl" algn="ctr">
                      <a:solidFill>
                        <a:srgbClr val="000000"/>
                      </a:solidFill>
                      <a:prstDash val="solid"/>
                      <a:round/>
                      <a:headEnd type="none" w="med" len="med"/>
                      <a:tailEnd type="none" w="med" len="med"/>
                    </a:lnB>
                    <a:solidFill>
                      <a:srgbClr val="92D050"/>
                    </a:solidFill>
                  </a:tcPr>
                </a:tc>
                <a:tc gridSpan="2">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w="28575" cap="flat" cmpd="dbl" algn="ctr">
                      <a:solidFill>
                        <a:srgbClr val="000000"/>
                      </a:solidFill>
                      <a:prstDash val="solid"/>
                      <a:round/>
                      <a:headEnd type="none" w="med" len="med"/>
                      <a:tailEnd type="none" w="med" len="med"/>
                    </a:lnB>
                    <a:solidFill>
                      <a:srgbClr val="92D050"/>
                    </a:solidFill>
                  </a:tcPr>
                </a:tc>
                <a:tc hMerge="1">
                  <a:tcPr/>
                </a:tc>
                <a:tc gridSpan="2">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w="28575" cap="flat" cmpd="dbl" algn="ctr">
                      <a:solidFill>
                        <a:srgbClr val="000000"/>
                      </a:solidFill>
                      <a:prstDash val="solid"/>
                      <a:round/>
                      <a:headEnd type="none" w="med" len="med"/>
                      <a:tailEnd type="none" w="med" len="med"/>
                    </a:lnB>
                    <a:solidFill>
                      <a:srgbClr val="92D050"/>
                    </a:solidFill>
                  </a:tcPr>
                </a:tc>
                <a:tc hMerge="1">
                  <a:tcPr/>
                </a:tc>
                <a:tc>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w="28575" cap="flat" cmpd="dbl" algn="ctr">
                      <a:solidFill>
                        <a:srgbClr val="000000"/>
                      </a:solidFill>
                      <a:prstDash val="solid"/>
                      <a:round/>
                      <a:headEnd type="none" w="med" len="med"/>
                      <a:tailEnd type="none" w="med" len="med"/>
                    </a:lnB>
                    <a:solidFill>
                      <a:srgbClr val="92D050"/>
                    </a:solidFill>
                  </a:tcPr>
                </a:tc>
                <a:tc>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w="12700" cap="flat" cmpd="sng" algn="ctr">
                      <a:solidFill>
                        <a:schemeClr val="tx1"/>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solidFill>
                      <a:srgbClr val="92D050"/>
                    </a:solidFill>
                  </a:tcPr>
                </a:tc>
              </a:tr>
              <a:tr h="179968">
                <a:tc gridSpan="3">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Total</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chemeClr val="tx1"/>
                      </a:solidFill>
                      <a:prstDash val="solid"/>
                      <a:round/>
                      <a:headEnd type="none" w="med" len="med"/>
                      <a:tailEnd type="none" w="med" len="med"/>
                    </a:lnL>
                    <a:lnR>
                      <a:noFill/>
                    </a:lnR>
                    <a:lnT w="28575" cap="flat" cmpd="dbl" algn="ctr">
                      <a:solidFill>
                        <a:srgbClr val="000000"/>
                      </a:solidFill>
                      <a:prstDash val="solid"/>
                      <a:round/>
                      <a:headEnd type="none" w="med" len="med"/>
                      <a:tailEnd type="none" w="med" len="med"/>
                    </a:lnT>
                    <a:lnB>
                      <a:noFill/>
                    </a:lnB>
                    <a:solidFill>
                      <a:srgbClr val="92D050"/>
                    </a:solidFill>
                  </a:tcPr>
                </a:tc>
                <a:tc hMerge="1">
                  <a:tcPr/>
                </a:tc>
                <a:tc hMerge="1">
                  <a:tcPr/>
                </a:tc>
                <a:tc gridSpan="2">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22</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w="28575" cap="flat" cmpd="dbl" algn="ctr">
                      <a:solidFill>
                        <a:srgbClr val="000000"/>
                      </a:solidFill>
                      <a:prstDash val="solid"/>
                      <a:round/>
                      <a:headEnd type="none" w="med" len="med"/>
                      <a:tailEnd type="none" w="med" len="med"/>
                    </a:lnT>
                    <a:lnB>
                      <a:noFill/>
                    </a:lnB>
                    <a:solidFill>
                      <a:srgbClr val="92D050"/>
                    </a:solidFill>
                  </a:tcPr>
                </a:tc>
                <a:tc hMerge="1">
                  <a:tcPr/>
                </a:tc>
                <a:tc>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4164.609</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w="28575" cap="flat" cmpd="dbl" algn="ctr">
                      <a:solidFill>
                        <a:srgbClr val="000000"/>
                      </a:solidFill>
                      <a:prstDash val="solid"/>
                      <a:round/>
                      <a:headEnd type="none" w="med" len="med"/>
                      <a:tailEnd type="none" w="med" len="med"/>
                    </a:lnT>
                    <a:lnB>
                      <a:noFill/>
                    </a:lnB>
                    <a:solidFill>
                      <a:srgbClr val="92D050"/>
                    </a:solidFill>
                  </a:tcPr>
                </a:tc>
                <a:tc>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189.3004</a:t>
                      </a:r>
                      <a:endParaRPr lang="zh-CN" sz="1400" kern="100" dirty="0">
                        <a:effectLst/>
                        <a:latin typeface="Times New Roman" panose="02020603050405020304"/>
                        <a:ea typeface="等线" panose="02010600030101010101" pitchFamily="2" charset="-122"/>
                      </a:endParaRPr>
                    </a:p>
                  </a:txBody>
                  <a:tcPr marL="0" marR="0" marT="0" marB="0" anchor="b">
                    <a:lnL>
                      <a:noFill/>
                    </a:lnL>
                    <a:lnR w="12700" cap="flat" cmpd="sng" algn="ctr">
                      <a:solidFill>
                        <a:schemeClr val="tx1"/>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solidFill>
                      <a:srgbClr val="92D050"/>
                    </a:solidFill>
                  </a:tcPr>
                </a:tc>
              </a:tr>
              <a:tr h="179968">
                <a:tc>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chemeClr val="tx1"/>
                      </a:solidFill>
                      <a:prstDash val="solid"/>
                      <a:round/>
                      <a:headEnd type="none" w="med" len="med"/>
                      <a:tailEnd type="none" w="med" len="med"/>
                    </a:lnL>
                    <a:lnR>
                      <a:noFill/>
                    </a:lnR>
                    <a:lnT>
                      <a:noFill/>
                    </a:lnT>
                    <a:lnB w="28575" cap="flat" cmpd="dbl" algn="ctr">
                      <a:solidFill>
                        <a:srgbClr val="000000"/>
                      </a:solidFill>
                      <a:prstDash val="solid"/>
                      <a:round/>
                      <a:headEnd type="none" w="med" len="med"/>
                      <a:tailEnd type="none" w="med" len="med"/>
                    </a:lnB>
                    <a:solidFill>
                      <a:srgbClr val="92D050"/>
                    </a:solidFill>
                  </a:tcPr>
                </a:tc>
                <a:tc gridSpan="2">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w="28575" cap="flat" cmpd="dbl" algn="ctr">
                      <a:solidFill>
                        <a:srgbClr val="000000"/>
                      </a:solidFill>
                      <a:prstDash val="solid"/>
                      <a:round/>
                      <a:headEnd type="none" w="med" len="med"/>
                      <a:tailEnd type="none" w="med" len="med"/>
                    </a:lnB>
                    <a:solidFill>
                      <a:srgbClr val="92D050"/>
                    </a:solidFill>
                  </a:tcPr>
                </a:tc>
                <a:tc hMerge="1">
                  <a:tcPr/>
                </a:tc>
                <a:tc gridSpan="2">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w="28575" cap="flat" cmpd="dbl" algn="ctr">
                      <a:solidFill>
                        <a:srgbClr val="000000"/>
                      </a:solidFill>
                      <a:prstDash val="solid"/>
                      <a:round/>
                      <a:headEnd type="none" w="med" len="med"/>
                      <a:tailEnd type="none" w="med" len="med"/>
                    </a:lnB>
                    <a:solidFill>
                      <a:srgbClr val="92D050"/>
                    </a:solidFill>
                  </a:tcPr>
                </a:tc>
                <a:tc hMerge="1">
                  <a:tcPr/>
                </a:tc>
                <a:tc>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w="28575" cap="flat" cmpd="dbl" algn="ctr">
                      <a:solidFill>
                        <a:srgbClr val="000000"/>
                      </a:solidFill>
                      <a:prstDash val="solid"/>
                      <a:round/>
                      <a:headEnd type="none" w="med" len="med"/>
                      <a:tailEnd type="none" w="med" len="med"/>
                    </a:lnB>
                    <a:solidFill>
                      <a:srgbClr val="92D050"/>
                    </a:solidFill>
                  </a:tcPr>
                </a:tc>
                <a:tc>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w="12700" cap="flat" cmpd="sng" algn="ctr">
                      <a:solidFill>
                        <a:schemeClr val="tx1"/>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solidFill>
                      <a:srgbClr val="92D050"/>
                    </a:solidFill>
                  </a:tcPr>
                </a:tc>
              </a:tr>
              <a:tr h="179968">
                <a:tc gridSpan="5">
                  <a:txBody>
                    <a:bodyPr/>
                    <a:lstStyle/>
                    <a:p>
                      <a:pPr algn="l">
                        <a:spcAft>
                          <a:spcPts val="0"/>
                        </a:spcAft>
                      </a:pPr>
                      <a:r>
                        <a:rPr lang="en-US" sz="1400" kern="0" dirty="0">
                          <a:solidFill>
                            <a:srgbClr val="000000"/>
                          </a:solidFill>
                          <a:effectLst/>
                          <a:latin typeface="Arial" panose="020B0604020202020204"/>
                          <a:ea typeface="等线" panose="02010600030101010101" pitchFamily="2" charset="-122"/>
                        </a:rPr>
                        <a:t>Category Statistics</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chemeClr val="tx1"/>
                      </a:solidFill>
                      <a:prstDash val="solid"/>
                      <a:round/>
                      <a:headEnd type="none" w="med" len="med"/>
                      <a:tailEnd type="none" w="med" len="med"/>
                    </a:lnL>
                    <a:lnR>
                      <a:noFill/>
                    </a:lnR>
                    <a:lnT w="28575" cap="flat" cmpd="dbl" algn="ctr">
                      <a:solidFill>
                        <a:srgbClr val="000000"/>
                      </a:solidFill>
                      <a:prstDash val="solid"/>
                      <a:round/>
                      <a:headEnd type="none" w="med" len="med"/>
                      <a:tailEnd type="none" w="med" len="med"/>
                    </a:lnT>
                    <a:lnB>
                      <a:noFill/>
                    </a:lnB>
                    <a:solidFill>
                      <a:srgbClr val="92D050"/>
                    </a:solidFill>
                  </a:tcPr>
                </a:tc>
                <a:tc hMerge="1">
                  <a:tcPr/>
                </a:tc>
                <a:tc hMerge="1">
                  <a:tcPr/>
                </a:tc>
                <a:tc hMerge="1">
                  <a:tcPr/>
                </a:tc>
                <a:tc hMerge="1">
                  <a:tcPr/>
                </a:tc>
                <a:tc>
                  <a:txBody>
                    <a:bodyPr/>
                    <a:lstStyle/>
                    <a:p>
                      <a:pPr algn="ctr">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w="28575" cap="flat" cmpd="dbl" algn="ctr">
                      <a:solidFill>
                        <a:srgbClr val="000000"/>
                      </a:solidFill>
                      <a:prstDash val="solid"/>
                      <a:round/>
                      <a:headEnd type="none" w="med" len="med"/>
                      <a:tailEnd type="none" w="med" len="med"/>
                    </a:lnT>
                    <a:lnB>
                      <a:noFill/>
                    </a:lnB>
                    <a:solidFill>
                      <a:srgbClr val="92D050"/>
                    </a:solidFill>
                  </a:tcPr>
                </a:tc>
                <a:tc>
                  <a:txBody>
                    <a:bodyPr/>
                    <a:lstStyle/>
                    <a:p>
                      <a:pPr algn="ctr">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w="12700" cap="flat" cmpd="sng" algn="ctr">
                      <a:solidFill>
                        <a:schemeClr val="tx1"/>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solidFill>
                      <a:srgbClr val="92D050"/>
                    </a:solidFill>
                  </a:tcPr>
                </a:tc>
              </a:tr>
              <a:tr h="179968">
                <a:tc>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2D050"/>
                    </a:solidFill>
                  </a:tcPr>
                </a:tc>
                <a:tc gridSpan="2">
                  <a:txBody>
                    <a:bodyPr/>
                    <a:lstStyle/>
                    <a:p>
                      <a:pPr marR="6350" algn="ctr">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92D050"/>
                    </a:solidFill>
                  </a:tcPr>
                </a:tc>
                <a:tc hMerge="1">
                  <a:tcPr/>
                </a:tc>
                <a:tc gridSpan="2">
                  <a:txBody>
                    <a:bodyPr/>
                    <a:lstStyle/>
                    <a:p>
                      <a:pPr marR="6350" algn="ctr">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a:noFill/>
                    </a:lnB>
                    <a:solidFill>
                      <a:srgbClr val="92D050"/>
                    </a:solidFill>
                  </a:tcPr>
                </a:tc>
                <a:tc hMerge="1">
                  <a:tcPr/>
                </a:tc>
                <a:tc>
                  <a:txBody>
                    <a:bodyPr/>
                    <a:lstStyle/>
                    <a:p>
                      <a:pPr marR="6350" algn="ctr">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a:noFill/>
                    </a:lnB>
                    <a:solidFill>
                      <a:srgbClr val="92D050"/>
                    </a:solidFill>
                  </a:tcPr>
                </a:tc>
                <a:tc>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Std. Err.</a:t>
                      </a:r>
                      <a:endParaRPr lang="zh-CN" sz="1400" kern="100" dirty="0">
                        <a:effectLst/>
                        <a:latin typeface="Times New Roman" panose="02020603050405020304"/>
                        <a:ea typeface="等线" panose="02010600030101010101" pitchFamily="2" charset="-122"/>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solidFill>
                      <a:srgbClr val="92D050"/>
                    </a:solidFill>
                  </a:tcPr>
                </a:tc>
              </a:tr>
              <a:tr h="179968">
                <a:tc>
                  <a:txBody>
                    <a:bodyPr/>
                    <a:lstStyle/>
                    <a:p>
                      <a:pPr algn="ctr">
                        <a:spcAft>
                          <a:spcPts val="0"/>
                        </a:spcAft>
                      </a:pPr>
                      <a:r>
                        <a:rPr lang="en-US" sz="1400" kern="0" dirty="0">
                          <a:solidFill>
                            <a:srgbClr val="000000"/>
                          </a:solidFill>
                          <a:effectLst/>
                          <a:latin typeface="Arial" panose="020B0604020202020204"/>
                          <a:ea typeface="等线" panose="02010600030101010101" pitchFamily="2" charset="-122"/>
                        </a:rPr>
                        <a:t>Variable</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2D050"/>
                    </a:solidFill>
                  </a:tcPr>
                </a:tc>
                <a:tc gridSpan="2">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Count</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92D050"/>
                    </a:solidFill>
                  </a:tcPr>
                </a:tc>
                <a:tc hMerge="1">
                  <a:tcPr/>
                </a:tc>
                <a:tc gridSpan="2">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Mean</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92D050"/>
                    </a:solidFill>
                  </a:tcPr>
                </a:tc>
                <a:tc hMerge="1">
                  <a:tcPr/>
                </a:tc>
                <a:tc>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Std. Dev.</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92D050"/>
                    </a:solidFill>
                  </a:tcPr>
                </a:tc>
                <a:tc>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of Mean</a:t>
                      </a:r>
                      <a:endParaRPr lang="zh-CN" sz="1400" kern="100" dirty="0">
                        <a:effectLst/>
                        <a:latin typeface="Times New Roman" panose="02020603050405020304"/>
                        <a:ea typeface="等线" panose="02010600030101010101" pitchFamily="2" charset="-122"/>
                      </a:endParaRPr>
                    </a:p>
                  </a:txBody>
                  <a:tcPr marL="0" marR="0" marT="0" marB="0" anchor="b">
                    <a:lnL>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2D050"/>
                    </a:solidFill>
                  </a:tcPr>
                </a:tc>
              </a:tr>
              <a:tr h="179968">
                <a:tc>
                  <a:txBody>
                    <a:bodyPr/>
                    <a:lstStyle/>
                    <a:p>
                      <a:pPr algn="ctr">
                        <a:spcAft>
                          <a:spcPts val="0"/>
                        </a:spcAft>
                      </a:pPr>
                      <a:r>
                        <a:rPr lang="en-US" sz="1400" kern="0" dirty="0">
                          <a:solidFill>
                            <a:srgbClr val="000000"/>
                          </a:solidFill>
                          <a:effectLst/>
                          <a:latin typeface="Arial" panose="020B0604020202020204"/>
                          <a:ea typeface="等线" panose="02010600030101010101" pitchFamily="2" charset="-122"/>
                        </a:rPr>
                        <a:t>SER01</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2D050"/>
                    </a:solidFill>
                  </a:tcPr>
                </a:tc>
                <a:tc gridSpan="2">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7</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92D050"/>
                    </a:solidFill>
                  </a:tcPr>
                </a:tc>
                <a:tc hMerge="1">
                  <a:tcPr/>
                </a:tc>
                <a:tc gridSpan="2">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49.00000</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92D050"/>
                    </a:solidFill>
                  </a:tcPr>
                </a:tc>
                <a:tc hMerge="1">
                  <a:tcPr/>
                </a:tc>
                <a:tc>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10.80123</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92D050"/>
                    </a:solidFill>
                  </a:tcPr>
                </a:tc>
                <a:tc>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4.082483</a:t>
                      </a:r>
                      <a:endParaRPr lang="zh-CN" sz="1400" kern="100" dirty="0">
                        <a:effectLst/>
                        <a:latin typeface="Times New Roman" panose="02020603050405020304"/>
                        <a:ea typeface="等线" panose="02010600030101010101" pitchFamily="2" charset="-122"/>
                      </a:endParaRPr>
                    </a:p>
                  </a:txBody>
                  <a:tcPr marL="0" marR="0" marT="0" marB="0" anchor="b">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2D050"/>
                    </a:solidFill>
                  </a:tcPr>
                </a:tc>
              </a:tr>
              <a:tr h="179968">
                <a:tc>
                  <a:txBody>
                    <a:bodyPr/>
                    <a:lstStyle/>
                    <a:p>
                      <a:pPr algn="ctr">
                        <a:spcAft>
                          <a:spcPts val="0"/>
                        </a:spcAft>
                      </a:pPr>
                      <a:r>
                        <a:rPr lang="en-US" sz="1400" kern="0" dirty="0">
                          <a:solidFill>
                            <a:srgbClr val="000000"/>
                          </a:solidFill>
                          <a:effectLst/>
                          <a:latin typeface="Arial" panose="020B0604020202020204"/>
                          <a:ea typeface="等线" panose="02010600030101010101" pitchFamily="2" charset="-122"/>
                        </a:rPr>
                        <a:t>SER02</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2D050"/>
                    </a:solidFill>
                  </a:tcPr>
                </a:tc>
                <a:tc gridSpan="2">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6</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92D050"/>
                    </a:solidFill>
                  </a:tcPr>
                </a:tc>
                <a:tc hMerge="1">
                  <a:tcPr/>
                </a:tc>
                <a:tc gridSpan="2">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48.00000</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a:noFill/>
                    </a:lnB>
                    <a:solidFill>
                      <a:srgbClr val="92D050"/>
                    </a:solidFill>
                  </a:tcPr>
                </a:tc>
                <a:tc hMerge="1">
                  <a:tcPr/>
                </a:tc>
                <a:tc>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13.59412</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a:noFill/>
                    </a:lnB>
                    <a:solidFill>
                      <a:srgbClr val="92D050"/>
                    </a:solidFill>
                  </a:tcPr>
                </a:tc>
                <a:tc>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5.549775</a:t>
                      </a:r>
                      <a:endParaRPr lang="zh-CN" sz="1400" kern="100" dirty="0">
                        <a:effectLst/>
                        <a:latin typeface="Times New Roman" panose="02020603050405020304"/>
                        <a:ea typeface="等线" panose="02010600030101010101" pitchFamily="2" charset="-122"/>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solidFill>
                      <a:srgbClr val="92D050"/>
                    </a:solidFill>
                  </a:tcPr>
                </a:tc>
              </a:tr>
              <a:tr h="179968">
                <a:tc>
                  <a:txBody>
                    <a:bodyPr/>
                    <a:lstStyle/>
                    <a:p>
                      <a:pPr algn="ctr">
                        <a:spcAft>
                          <a:spcPts val="0"/>
                        </a:spcAft>
                      </a:pPr>
                      <a:r>
                        <a:rPr lang="en-US" sz="1400" kern="0" dirty="0">
                          <a:solidFill>
                            <a:srgbClr val="000000"/>
                          </a:solidFill>
                          <a:effectLst/>
                          <a:latin typeface="Arial" panose="020B0604020202020204"/>
                          <a:ea typeface="等线" panose="02010600030101010101" pitchFamily="2" charset="-122"/>
                        </a:rPr>
                        <a:t>SER03</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2D050"/>
                    </a:solidFill>
                  </a:tcPr>
                </a:tc>
                <a:tc gridSpan="2">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5</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92D050"/>
                    </a:solidFill>
                  </a:tcPr>
                </a:tc>
                <a:tc hMerge="1">
                  <a:tcPr/>
                </a:tc>
                <a:tc gridSpan="2">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35.00000</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a:noFill/>
                    </a:lnB>
                    <a:solidFill>
                      <a:srgbClr val="92D050"/>
                    </a:solidFill>
                  </a:tcPr>
                </a:tc>
                <a:tc hMerge="1">
                  <a:tcPr/>
                </a:tc>
                <a:tc>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10.41633</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a:noFill/>
                    </a:lnB>
                    <a:solidFill>
                      <a:srgbClr val="92D050"/>
                    </a:solidFill>
                  </a:tcPr>
                </a:tc>
                <a:tc>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4.658326</a:t>
                      </a:r>
                      <a:endParaRPr lang="zh-CN" sz="1400" kern="100" dirty="0">
                        <a:effectLst/>
                        <a:latin typeface="Times New Roman" panose="02020603050405020304"/>
                        <a:ea typeface="等线" panose="02010600030101010101" pitchFamily="2" charset="-122"/>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solidFill>
                      <a:srgbClr val="92D050"/>
                    </a:solidFill>
                  </a:tcPr>
                </a:tc>
              </a:tr>
              <a:tr h="179968">
                <a:tc>
                  <a:txBody>
                    <a:bodyPr/>
                    <a:lstStyle/>
                    <a:p>
                      <a:pPr algn="ctr">
                        <a:spcAft>
                          <a:spcPts val="0"/>
                        </a:spcAft>
                      </a:pPr>
                      <a:r>
                        <a:rPr lang="en-US" sz="1400" kern="0" dirty="0">
                          <a:solidFill>
                            <a:srgbClr val="000000"/>
                          </a:solidFill>
                          <a:effectLst/>
                          <a:latin typeface="Arial" panose="020B0604020202020204"/>
                          <a:ea typeface="等线" panose="02010600030101010101" pitchFamily="2" charset="-122"/>
                        </a:rPr>
                        <a:t>SER04</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2D050"/>
                    </a:solidFill>
                  </a:tcPr>
                </a:tc>
                <a:tc gridSpan="2">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5</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92D050"/>
                    </a:solidFill>
                  </a:tcPr>
                </a:tc>
                <a:tc hMerge="1">
                  <a:tcPr/>
                </a:tc>
                <a:tc gridSpan="2">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59.00000</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92D050"/>
                    </a:solidFill>
                  </a:tcPr>
                </a:tc>
                <a:tc hMerge="1">
                  <a:tcPr/>
                </a:tc>
                <a:tc>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12.74755</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92D050"/>
                    </a:solidFill>
                  </a:tcPr>
                </a:tc>
                <a:tc>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5.700877</a:t>
                      </a:r>
                      <a:endParaRPr lang="zh-CN" sz="1400" kern="100" dirty="0">
                        <a:effectLst/>
                        <a:latin typeface="Times New Roman" panose="02020603050405020304"/>
                        <a:ea typeface="等线" panose="02010600030101010101" pitchFamily="2" charset="-122"/>
                      </a:endParaRPr>
                    </a:p>
                  </a:txBody>
                  <a:tcPr marL="0" marR="0" marT="0" marB="0" anchor="b">
                    <a:lnL>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2D050"/>
                    </a:solidFill>
                  </a:tcPr>
                </a:tc>
              </a:tr>
              <a:tr h="179968">
                <a:tc>
                  <a:txBody>
                    <a:bodyPr/>
                    <a:lstStyle/>
                    <a:p>
                      <a:pPr algn="ctr">
                        <a:spcAft>
                          <a:spcPts val="0"/>
                        </a:spcAft>
                      </a:pPr>
                      <a:r>
                        <a:rPr lang="en-US" sz="1400" kern="0" dirty="0">
                          <a:solidFill>
                            <a:srgbClr val="000000"/>
                          </a:solidFill>
                          <a:effectLst/>
                          <a:latin typeface="Arial" panose="020B0604020202020204"/>
                          <a:ea typeface="等线" panose="02010600030101010101" pitchFamily="2" charset="-122"/>
                        </a:rPr>
                        <a:t>All</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2D050"/>
                    </a:solidFill>
                  </a:tcPr>
                </a:tc>
                <a:tc gridSpan="2">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23</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92D050"/>
                    </a:solidFill>
                  </a:tcPr>
                </a:tc>
                <a:tc hMerge="1">
                  <a:tcPr/>
                </a:tc>
                <a:tc gridSpan="2">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47.86957</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92D050"/>
                    </a:solidFill>
                  </a:tcPr>
                </a:tc>
                <a:tc hMerge="1">
                  <a:tcPr/>
                </a:tc>
                <a:tc>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13.75865</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92D050"/>
                    </a:solidFill>
                  </a:tcPr>
                </a:tc>
                <a:tc>
                  <a:txBody>
                    <a:bodyPr/>
                    <a:lstStyle/>
                    <a:p>
                      <a:pPr marR="6350" algn="r">
                        <a:spcAft>
                          <a:spcPts val="0"/>
                        </a:spcAft>
                      </a:pPr>
                      <a:r>
                        <a:rPr lang="en-US" sz="1400" kern="0" dirty="0">
                          <a:solidFill>
                            <a:srgbClr val="000000"/>
                          </a:solidFill>
                          <a:effectLst/>
                          <a:latin typeface="Arial" panose="020B0604020202020204"/>
                          <a:ea typeface="等线" panose="02010600030101010101" pitchFamily="2" charset="-122"/>
                        </a:rPr>
                        <a:t>2.868876</a:t>
                      </a:r>
                      <a:endParaRPr lang="zh-CN" sz="1400" kern="100" dirty="0">
                        <a:effectLst/>
                        <a:latin typeface="Times New Roman" panose="02020603050405020304"/>
                        <a:ea typeface="等线" panose="02010600030101010101" pitchFamily="2" charset="-122"/>
                      </a:endParaRPr>
                    </a:p>
                  </a:txBody>
                  <a:tcPr marL="0" marR="0" marT="0" marB="0" anchor="b">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2D050"/>
                    </a:solidFill>
                  </a:tcPr>
                </a:tc>
              </a:tr>
              <a:tr h="179968">
                <a:tc>
                  <a:txBody>
                    <a:bodyPr/>
                    <a:lstStyle/>
                    <a:p>
                      <a:pPr algn="ctr">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92D050"/>
                    </a:solidFill>
                  </a:tcPr>
                </a:tc>
                <a:tc gridSpan="2">
                  <a:txBody>
                    <a:bodyPr/>
                    <a:lstStyle/>
                    <a:p>
                      <a:pPr algn="ctr">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solidFill>
                      <a:srgbClr val="92D050"/>
                    </a:solidFill>
                  </a:tcPr>
                </a:tc>
                <a:tc hMerge="1">
                  <a:tcPr/>
                </a:tc>
                <a:tc gridSpan="2">
                  <a:txBody>
                    <a:bodyPr/>
                    <a:lstStyle/>
                    <a:p>
                      <a:pPr algn="ctr">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solidFill>
                      <a:srgbClr val="92D050"/>
                    </a:solidFill>
                  </a:tcPr>
                </a:tc>
                <a:tc hMerge="1">
                  <a:tcPr/>
                </a:tc>
                <a:tc>
                  <a:txBody>
                    <a:bodyPr/>
                    <a:lstStyle/>
                    <a:p>
                      <a:pPr algn="ctr">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solidFill>
                      <a:srgbClr val="92D050"/>
                    </a:solidFill>
                  </a:tcPr>
                </a:tc>
                <a:tc>
                  <a:txBody>
                    <a:bodyPr/>
                    <a:lstStyle/>
                    <a:p>
                      <a:pPr algn="ctr">
                        <a:spcAft>
                          <a:spcPts val="0"/>
                        </a:spcAft>
                      </a:pPr>
                      <a:r>
                        <a:rPr lang="en-US" sz="1400" kern="0" dirty="0">
                          <a:solidFill>
                            <a:srgbClr val="000000"/>
                          </a:solidFill>
                          <a:effectLst/>
                          <a:latin typeface="Arial" panose="020B0604020202020204"/>
                          <a:ea typeface="等线" panose="02010600030101010101" pitchFamily="2" charset="-122"/>
                        </a:rPr>
                        <a:t> </a:t>
                      </a:r>
                      <a:endParaRPr lang="zh-CN" sz="1400" kern="100" dirty="0">
                        <a:effectLst/>
                        <a:latin typeface="Times New Roman" panose="02020603050405020304"/>
                        <a:ea typeface="等线" panose="02010600030101010101" pitchFamily="2" charset="-122"/>
                      </a:endParaRPr>
                    </a:p>
                  </a:txBody>
                  <a:tcPr marL="0" marR="0" marT="0"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92D050"/>
                    </a:solidFill>
                  </a:tcPr>
                </a:tc>
              </a:tr>
            </a:tbl>
          </a:graphicData>
        </a:graphic>
      </p:graphicFrame>
      <p:cxnSp>
        <p:nvCxnSpPr>
          <p:cNvPr id="4" name="直接连接符 3"/>
          <p:cNvCxnSpPr/>
          <p:nvPr/>
        </p:nvCxnSpPr>
        <p:spPr>
          <a:xfrm>
            <a:off x="1259632" y="1217441"/>
            <a:ext cx="0" cy="11624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491880" y="1217441"/>
            <a:ext cx="0" cy="11624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835696" y="1217440"/>
            <a:ext cx="0" cy="11624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923928" y="1217441"/>
            <a:ext cx="0" cy="11624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563974" y="1217441"/>
            <a:ext cx="0" cy="11624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907704" y="3068960"/>
            <a:ext cx="0" cy="1100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endCxn id="11268" idx="2"/>
          </p:cNvCxnSpPr>
          <p:nvPr/>
        </p:nvCxnSpPr>
        <p:spPr>
          <a:xfrm>
            <a:off x="2404356" y="3068960"/>
            <a:ext cx="0" cy="1224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059832" y="3068960"/>
            <a:ext cx="0" cy="1100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23928" y="3068960"/>
            <a:ext cx="0" cy="1224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572716" y="3068960"/>
            <a:ext cx="0" cy="1100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7544" y="764704"/>
            <a:ext cx="6120680" cy="1840072"/>
          </a:xfrm>
          <a:prstGeom prst="rect">
            <a:avLst/>
          </a:prstGeom>
          <a:solidFill>
            <a:schemeClr val="bg1">
              <a:lumMod val="85000"/>
            </a:schemeClr>
          </a:solidFill>
          <a:ln>
            <a:solidFill>
              <a:schemeClr val="tx1"/>
            </a:solidFill>
          </a:ln>
          <a:effectLst/>
        </p:spPr>
      </p:pic>
      <p:pic>
        <p:nvPicPr>
          <p:cNvPr id="1229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1919" y="2851304"/>
            <a:ext cx="6048672" cy="2160240"/>
          </a:xfrm>
          <a:prstGeom prst="rect">
            <a:avLst/>
          </a:prstGeom>
          <a:solidFill>
            <a:schemeClr val="bg1"/>
          </a:solidFill>
          <a:ln>
            <a:solidFill>
              <a:schemeClr val="tx1"/>
            </a:solidFill>
          </a:ln>
          <a:effectLst/>
        </p:spPr>
      </p:pic>
      <p:pic>
        <p:nvPicPr>
          <p:cNvPr id="12293"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6290" r="29989" b="10610"/>
          <a:stretch>
            <a:fillRect/>
          </a:stretch>
        </p:blipFill>
        <p:spPr bwMode="auto">
          <a:xfrm>
            <a:off x="474495" y="5329988"/>
            <a:ext cx="5360822" cy="421107"/>
          </a:xfrm>
          <a:prstGeom prst="rect">
            <a:avLst/>
          </a:prstGeom>
          <a:solidFill>
            <a:schemeClr val="bg1">
              <a:lumMod val="85000"/>
            </a:schemeClr>
          </a:solidFill>
          <a:ln>
            <a:solidFill>
              <a:schemeClr val="tx1"/>
            </a:solidFill>
          </a:ln>
          <a:effectLst/>
        </p:spPr>
      </p:pic>
      <p:pic>
        <p:nvPicPr>
          <p:cNvPr id="12294" name="Picture 6"/>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13" t="-187" r="8040" b="187"/>
          <a:stretch>
            <a:fillRect/>
          </a:stretch>
        </p:blipFill>
        <p:spPr bwMode="auto">
          <a:xfrm>
            <a:off x="2143658" y="6120298"/>
            <a:ext cx="6093296" cy="504056"/>
          </a:xfrm>
          <a:prstGeom prst="rect">
            <a:avLst/>
          </a:prstGeom>
          <a:solidFill>
            <a:schemeClr val="bg1"/>
          </a:solidFill>
          <a:ln>
            <a:solidFill>
              <a:schemeClr val="tx1"/>
            </a:solidFill>
          </a:ln>
          <a:effectLst/>
        </p:spPr>
      </p:pic>
      <p:sp>
        <p:nvSpPr>
          <p:cNvPr id="2" name="矩形 1"/>
          <p:cNvSpPr/>
          <p:nvPr/>
        </p:nvSpPr>
        <p:spPr>
          <a:xfrm>
            <a:off x="179512" y="260648"/>
            <a:ext cx="2722220" cy="400110"/>
          </a:xfrm>
          <a:prstGeom prst="rect">
            <a:avLst/>
          </a:prstGeom>
        </p:spPr>
        <p:txBody>
          <a:bodyPr wrap="none">
            <a:spAutoFit/>
          </a:bodyPr>
          <a:lstStyle/>
          <a:p>
            <a:r>
              <a:rPr lang="en-US" altLang="zh-CN" sz="2000" b="1" dirty="0">
                <a:ea typeface="等线" panose="02010600030101010101" pitchFamily="2" charset="-122"/>
              </a:rPr>
              <a:t>9.2.2 </a:t>
            </a:r>
            <a:r>
              <a:rPr lang="zh-CN" altLang="zh-CN" sz="2000" b="1" dirty="0">
                <a:ea typeface="等线" panose="02010600030101010101" pitchFamily="2" charset="-122"/>
              </a:rPr>
              <a:t>关系强度的测量</a:t>
            </a:r>
            <a:endParaRPr lang="zh-CN" altLang="zh-CN" sz="2000" b="1" dirty="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27984" y="5013176"/>
            <a:ext cx="3888432" cy="707886"/>
          </a:xfrm>
          <a:prstGeom prst="rect">
            <a:avLst/>
          </a:prstGeom>
          <a:solidFill>
            <a:schemeClr val="bg1"/>
          </a:solidFill>
          <a:ln>
            <a:solidFill>
              <a:schemeClr val="tx1"/>
            </a:solidFill>
          </a:ln>
        </p:spPr>
        <p:txBody>
          <a:bodyPr wrap="square">
            <a:spAutoFit/>
          </a:bodyPr>
          <a:lstStyle/>
          <a:p>
            <a:r>
              <a:rPr lang="zh-CN" altLang="zh-CN" sz="2000" b="1" dirty="0">
                <a:ea typeface="等线" panose="02010600030101010101" pitchFamily="2" charset="-122"/>
              </a:rPr>
              <a:t>适用：多个均值是否相等的</a:t>
            </a:r>
            <a:r>
              <a:rPr lang="zh-CN" altLang="zh-CN" sz="2000" b="1" dirty="0" smtClean="0">
                <a:ea typeface="等线" panose="02010600030101010101" pitchFamily="2" charset="-122"/>
              </a:rPr>
              <a:t>检验</a:t>
            </a:r>
            <a:endParaRPr lang="en-US" altLang="zh-CN" sz="2000" b="1" dirty="0" smtClean="0">
              <a:ea typeface="等线" panose="02010600030101010101" pitchFamily="2" charset="-122"/>
            </a:endParaRPr>
          </a:p>
          <a:p>
            <a:r>
              <a:rPr lang="en-US" altLang="zh-CN" sz="2000" b="1" dirty="0" smtClean="0">
                <a:ea typeface="等线" panose="02010600030101010101" pitchFamily="2" charset="-122"/>
              </a:rPr>
              <a:t>(</a:t>
            </a:r>
            <a:r>
              <a:rPr lang="zh-CN" altLang="zh-CN" sz="2000" b="1" dirty="0">
                <a:ea typeface="等线" panose="02010600030101010101" pitchFamily="2" charset="-122"/>
              </a:rPr>
              <a:t>分类数据与数值型数据</a:t>
            </a:r>
            <a:r>
              <a:rPr lang="en-US" altLang="zh-CN" sz="2000" b="1" dirty="0">
                <a:ea typeface="等线" panose="02010600030101010101" pitchFamily="2" charset="-122"/>
              </a:rPr>
              <a:t>)</a:t>
            </a:r>
            <a:endParaRPr lang="zh-CN" altLang="zh-CN" sz="2000" dirty="0">
              <a:ea typeface="等线" panose="02010600030101010101" pitchFamily="2" charset="-122"/>
            </a:endParaRPr>
          </a:p>
        </p:txBody>
      </p:sp>
      <p:pic>
        <p:nvPicPr>
          <p:cNvPr id="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5548" y="1700808"/>
            <a:ext cx="6200775" cy="2419350"/>
          </a:xfrm>
          <a:prstGeom prst="rect">
            <a:avLst/>
          </a:prstGeom>
          <a:solidFill>
            <a:schemeClr val="bg1">
              <a:lumMod val="85000"/>
            </a:schemeClr>
          </a:solidFill>
          <a:ln>
            <a:solidFill>
              <a:schemeClr val="tx1"/>
            </a:solid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159" y="228600"/>
            <a:ext cx="7344816" cy="461665"/>
          </a:xfrm>
          <a:prstGeom prst="rect">
            <a:avLst/>
          </a:prstGeom>
        </p:spPr>
        <p:txBody>
          <a:bodyPr wrap="square">
            <a:spAutoFit/>
          </a:bodyPr>
          <a:lstStyle/>
          <a:p>
            <a:r>
              <a:rPr lang="en-US" altLang="zh-CN" sz="2400" b="1" dirty="0">
                <a:ea typeface="等线" panose="02010600030101010101" pitchFamily="2" charset="-122"/>
              </a:rPr>
              <a:t>9.2.3 </a:t>
            </a:r>
            <a:r>
              <a:rPr lang="zh-CN" altLang="zh-CN" sz="2400" b="1" dirty="0">
                <a:ea typeface="等线" panose="02010600030101010101" pitchFamily="2" charset="-122"/>
              </a:rPr>
              <a:t>方差比较中的多重比较：最小显著差异法</a:t>
            </a:r>
            <a:r>
              <a:rPr lang="en-US" altLang="zh-CN" sz="2400" b="1" dirty="0">
                <a:ea typeface="等线" panose="02010600030101010101" pitchFamily="2" charset="-122"/>
              </a:rPr>
              <a:t>LSD</a:t>
            </a:r>
            <a:endParaRPr lang="zh-CN" altLang="zh-CN" sz="2400" b="1" dirty="0">
              <a:ea typeface="等线" panose="02010600030101010101" pitchFamily="2" charset="-122"/>
            </a:endParaRPr>
          </a:p>
        </p:txBody>
      </p:sp>
      <p:graphicFrame>
        <p:nvGraphicFramePr>
          <p:cNvPr id="5" name="对象 4"/>
          <p:cNvGraphicFramePr>
            <a:graphicFrameLocks noChangeAspect="1"/>
          </p:cNvGraphicFramePr>
          <p:nvPr/>
        </p:nvGraphicFramePr>
        <p:xfrm>
          <a:off x="395159" y="2776056"/>
          <a:ext cx="3356914" cy="1460166"/>
        </p:xfrm>
        <a:graphic>
          <a:graphicData uri="http://schemas.openxmlformats.org/presentationml/2006/ole">
            <mc:AlternateContent xmlns:mc="http://schemas.openxmlformats.org/markup-compatibility/2006">
              <mc:Choice xmlns:v="urn:schemas-microsoft-com:vml" Requires="v">
                <p:oleObj spid="_x0000_s11346" name="Equation" r:id="rId1" imgW="51816000" imgH="22555200" progId="Equation.DSMT4">
                  <p:embed/>
                </p:oleObj>
              </mc:Choice>
              <mc:Fallback>
                <p:oleObj name="Equation" r:id="rId1" imgW="51816000" imgH="22555200" progId="Equation.DSMT4">
                  <p:embed/>
                  <p:pic>
                    <p:nvPicPr>
                      <p:cNvPr id="0" name="对象 3"/>
                      <p:cNvPicPr>
                        <a:picLocks noChangeAspect="1" noChangeArrowheads="1"/>
                      </p:cNvPicPr>
                      <p:nvPr/>
                    </p:nvPicPr>
                    <p:blipFill>
                      <a:blip r:embed="rId2"/>
                      <a:srcRect/>
                      <a:stretch>
                        <a:fillRect/>
                      </a:stretch>
                    </p:blipFill>
                    <p:spPr bwMode="auto">
                      <a:xfrm>
                        <a:off x="395159" y="2776056"/>
                        <a:ext cx="3356914" cy="1460166"/>
                      </a:xfrm>
                      <a:prstGeom prst="rect">
                        <a:avLst/>
                      </a:prstGeom>
                      <a:noFill/>
                      <a:ln w="9525">
                        <a:solidFill>
                          <a:schemeClr val="tx1"/>
                        </a:solidFill>
                        <a:miter lim="800000"/>
                        <a:headEnd/>
                        <a:tailEnd/>
                      </a:ln>
                    </p:spPr>
                  </p:pic>
                </p:oleObj>
              </mc:Fallback>
            </mc:AlternateContent>
          </a:graphicData>
        </a:graphic>
      </p:graphicFrame>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970" y="4530725"/>
            <a:ext cx="2737485" cy="1945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395159" y="1493150"/>
            <a:ext cx="1114408" cy="369332"/>
          </a:xfrm>
          <a:prstGeom prst="rect">
            <a:avLst/>
          </a:prstGeom>
          <a:solidFill>
            <a:schemeClr val="bg1">
              <a:lumMod val="85000"/>
            </a:schemeClr>
          </a:solidFill>
          <a:ln>
            <a:solidFill>
              <a:schemeClr val="tx1"/>
            </a:solidFill>
          </a:ln>
        </p:spPr>
        <p:txBody>
          <a:bodyPr wrap="none">
            <a:spAutoFit/>
          </a:bodyPr>
          <a:lstStyle/>
          <a:p>
            <a:r>
              <a:rPr lang="zh-CN" altLang="zh-CN" b="1" dirty="0">
                <a:ea typeface="等线" panose="02010600030101010101" pitchFamily="2" charset="-122"/>
              </a:rPr>
              <a:t>提出假设</a:t>
            </a:r>
            <a:endParaRPr lang="zh-CN" altLang="en-US" dirty="0">
              <a:ea typeface="等线" panose="02010600030101010101" pitchFamily="2" charset="-122"/>
            </a:endParaRPr>
          </a:p>
        </p:txBody>
      </p:sp>
      <p:sp>
        <p:nvSpPr>
          <p:cNvPr id="8" name="Rectangle 7"/>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dirty="0">
              <a:ea typeface="等线" panose="02010600030101010101" pitchFamily="2" charset="-122"/>
            </a:endParaRPr>
          </a:p>
        </p:txBody>
      </p:sp>
      <p:graphicFrame>
        <p:nvGraphicFramePr>
          <p:cNvPr id="9" name="对象 8"/>
          <p:cNvGraphicFramePr>
            <a:graphicFrameLocks noChangeAspect="1"/>
          </p:cNvGraphicFramePr>
          <p:nvPr/>
        </p:nvGraphicFramePr>
        <p:xfrm>
          <a:off x="1619294" y="1477534"/>
          <a:ext cx="2448272" cy="384948"/>
        </p:xfrm>
        <a:graphic>
          <a:graphicData uri="http://schemas.openxmlformats.org/presentationml/2006/ole">
            <mc:AlternateContent xmlns:mc="http://schemas.openxmlformats.org/markup-compatibility/2006">
              <mc:Choice xmlns:v="urn:schemas-microsoft-com:vml" Requires="v">
                <p:oleObj spid="_x0000_s11347" name="Equation" r:id="rId4" imgW="1511300" imgH="241300" progId="Equation.DSMT4">
                  <p:embed/>
                </p:oleObj>
              </mc:Choice>
              <mc:Fallback>
                <p:oleObj name="Equation" r:id="rId4" imgW="1511300" imgH="2413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94" y="1477534"/>
                        <a:ext cx="2448272" cy="384948"/>
                      </a:xfrm>
                      <a:prstGeom prst="rect">
                        <a:avLst/>
                      </a:prstGeom>
                      <a:noFill/>
                    </p:spPr>
                  </p:pic>
                </p:oleObj>
              </mc:Fallback>
            </mc:AlternateContent>
          </a:graphicData>
        </a:graphic>
      </p:graphicFrame>
      <p:sp>
        <p:nvSpPr>
          <p:cNvPr id="10" name="矩形 9"/>
          <p:cNvSpPr/>
          <p:nvPr/>
        </p:nvSpPr>
        <p:spPr>
          <a:xfrm>
            <a:off x="391487" y="2115966"/>
            <a:ext cx="1811714" cy="369332"/>
          </a:xfrm>
          <a:prstGeom prst="rect">
            <a:avLst/>
          </a:prstGeom>
          <a:solidFill>
            <a:schemeClr val="bg1">
              <a:lumMod val="85000"/>
            </a:schemeClr>
          </a:solidFill>
          <a:ln>
            <a:solidFill>
              <a:schemeClr val="tx1"/>
            </a:solidFill>
          </a:ln>
        </p:spPr>
        <p:txBody>
          <a:bodyPr wrap="none">
            <a:spAutoFit/>
          </a:bodyPr>
          <a:lstStyle/>
          <a:p>
            <a:r>
              <a:rPr lang="zh-CN" altLang="zh-CN" b="1" dirty="0">
                <a:ea typeface="等线" panose="02010600030101010101" pitchFamily="2" charset="-122"/>
              </a:rPr>
              <a:t>计算检验统计量</a:t>
            </a:r>
            <a:endParaRPr lang="zh-CN" altLang="en-US" dirty="0">
              <a:ea typeface="等线" panose="02010600030101010101" pitchFamily="2" charset="-122"/>
            </a:endParaRPr>
          </a:p>
        </p:txBody>
      </p:sp>
      <p:sp>
        <p:nvSpPr>
          <p:cNvPr id="11" name="Rectangle 9"/>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dirty="0">
              <a:ea typeface="等线" panose="02010600030101010101" pitchFamily="2" charset="-122"/>
            </a:endParaRPr>
          </a:p>
        </p:txBody>
      </p:sp>
      <p:graphicFrame>
        <p:nvGraphicFramePr>
          <p:cNvPr id="13" name="对象 12"/>
          <p:cNvGraphicFramePr>
            <a:graphicFrameLocks noChangeAspect="1"/>
          </p:cNvGraphicFramePr>
          <p:nvPr/>
        </p:nvGraphicFramePr>
        <p:xfrm>
          <a:off x="2351236" y="2029076"/>
          <a:ext cx="780604" cy="543112"/>
        </p:xfrm>
        <a:graphic>
          <a:graphicData uri="http://schemas.openxmlformats.org/presentationml/2006/ole">
            <mc:AlternateContent xmlns:mc="http://schemas.openxmlformats.org/markup-compatibility/2006">
              <mc:Choice xmlns:v="urn:schemas-microsoft-com:vml" Requires="v">
                <p:oleObj spid="_x0000_s11348" name="Equation" r:id="rId6" imgW="12192000" imgH="6096000" progId="Equation.DSMT4">
                  <p:embed/>
                </p:oleObj>
              </mc:Choice>
              <mc:Fallback>
                <p:oleObj name="Equation" r:id="rId6" imgW="12192000" imgH="6096000" progId="Equation.DSMT4">
                  <p:embed/>
                  <p:pic>
                    <p:nvPicPr>
                      <p:cNvPr id="0" name="图片 11347"/>
                      <p:cNvPicPr/>
                      <p:nvPr/>
                    </p:nvPicPr>
                    <p:blipFill>
                      <a:blip r:embed="rId7"/>
                      <a:stretch>
                        <a:fillRect/>
                      </a:stretch>
                    </p:blipFill>
                    <p:spPr>
                      <a:xfrm>
                        <a:off x="2351236" y="2029076"/>
                        <a:ext cx="780604" cy="543112"/>
                      </a:xfrm>
                      <a:prstGeom prst="rect">
                        <a:avLst/>
                      </a:prstGeom>
                    </p:spPr>
                  </p:pic>
                </p:oleObj>
              </mc:Fallback>
            </mc:AlternateContent>
          </a:graphicData>
        </a:graphic>
      </p:graphicFrame>
      <p:sp>
        <p:nvSpPr>
          <p:cNvPr id="14" name="矩形 13"/>
          <p:cNvSpPr/>
          <p:nvPr/>
        </p:nvSpPr>
        <p:spPr>
          <a:xfrm>
            <a:off x="3275856" y="4653136"/>
            <a:ext cx="1071127" cy="369332"/>
          </a:xfrm>
          <a:prstGeom prst="rect">
            <a:avLst/>
          </a:prstGeom>
          <a:solidFill>
            <a:schemeClr val="bg1">
              <a:lumMod val="85000"/>
            </a:schemeClr>
          </a:solidFill>
          <a:ln>
            <a:solidFill>
              <a:schemeClr val="tx1"/>
            </a:solidFill>
          </a:ln>
        </p:spPr>
        <p:txBody>
          <a:bodyPr wrap="none">
            <a:spAutoFit/>
          </a:bodyPr>
          <a:lstStyle/>
          <a:p>
            <a:r>
              <a:rPr lang="zh-CN" altLang="zh-CN" b="1" dirty="0">
                <a:ea typeface="等线" panose="02010600030101010101" pitchFamily="2" charset="-122"/>
              </a:rPr>
              <a:t>计算</a:t>
            </a:r>
            <a:r>
              <a:rPr lang="en-US" altLang="zh-CN" b="1" i="1" dirty="0">
                <a:ea typeface="等线" panose="02010600030101010101" pitchFamily="2" charset="-122"/>
              </a:rPr>
              <a:t>LSD</a:t>
            </a:r>
            <a:endParaRPr lang="zh-CN" altLang="en-US" dirty="0">
              <a:ea typeface="等线" panose="02010600030101010101" pitchFamily="2" charset="-122"/>
            </a:endParaRPr>
          </a:p>
        </p:txBody>
      </p:sp>
      <p:sp>
        <p:nvSpPr>
          <p:cNvPr id="15" name="Rectangle 1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dirty="0">
              <a:ea typeface="等线" panose="02010600030101010101" pitchFamily="2" charset="-122"/>
            </a:endParaRPr>
          </a:p>
        </p:txBody>
      </p:sp>
      <p:graphicFrame>
        <p:nvGraphicFramePr>
          <p:cNvPr id="16" name="对象 15"/>
          <p:cNvGraphicFramePr>
            <a:graphicFrameLocks noChangeAspect="1"/>
          </p:cNvGraphicFramePr>
          <p:nvPr/>
        </p:nvGraphicFramePr>
        <p:xfrm>
          <a:off x="4425950" y="4531360"/>
          <a:ext cx="3125470" cy="959485"/>
        </p:xfrm>
        <a:graphic>
          <a:graphicData uri="http://schemas.openxmlformats.org/presentationml/2006/ole">
            <mc:AlternateContent xmlns:mc="http://schemas.openxmlformats.org/markup-compatibility/2006">
              <mc:Choice xmlns:v="urn:schemas-microsoft-com:vml" Requires="v">
                <p:oleObj spid="_x0000_s11349" name="Equation" r:id="rId8" imgW="43891200" imgH="13411200" progId="Equation.DSMT4">
                  <p:embed/>
                </p:oleObj>
              </mc:Choice>
              <mc:Fallback>
                <p:oleObj name="Equation" r:id="rId8" imgW="43891200" imgH="13411200" progId="Equation.DSMT4">
                  <p:embed/>
                  <p:pic>
                    <p:nvPicPr>
                      <p:cNvPr id="0" name="Object 10"/>
                      <p:cNvPicPr>
                        <a:picLocks noChangeAspect="1" noChangeArrowheads="1"/>
                      </p:cNvPicPr>
                      <p:nvPr/>
                    </p:nvPicPr>
                    <p:blipFill>
                      <a:blip r:embed="rId9"/>
                      <a:srcRect/>
                      <a:stretch>
                        <a:fillRect/>
                      </a:stretch>
                    </p:blipFill>
                    <p:spPr bwMode="auto">
                      <a:xfrm>
                        <a:off x="4425950" y="4531360"/>
                        <a:ext cx="3125470" cy="959485"/>
                      </a:xfrm>
                      <a:prstGeom prst="rect">
                        <a:avLst/>
                      </a:prstGeom>
                      <a:solidFill>
                        <a:srgbClr val="92D050"/>
                      </a:solidFill>
                      <a:ln>
                        <a:solidFill>
                          <a:schemeClr val="tx1"/>
                        </a:solidFill>
                      </a:ln>
                    </p:spPr>
                  </p:pic>
                </p:oleObj>
              </mc:Fallback>
            </mc:AlternateContent>
          </a:graphicData>
        </a:graphic>
      </p:graphicFrame>
      <p:sp>
        <p:nvSpPr>
          <p:cNvPr id="17" name="矩形 16"/>
          <p:cNvSpPr/>
          <p:nvPr/>
        </p:nvSpPr>
        <p:spPr>
          <a:xfrm>
            <a:off x="7739975" y="4822685"/>
            <a:ext cx="1197936" cy="646331"/>
          </a:xfrm>
          <a:prstGeom prst="rect">
            <a:avLst/>
          </a:prstGeom>
        </p:spPr>
        <p:txBody>
          <a:bodyPr wrap="square">
            <a:spAutoFit/>
          </a:bodyPr>
          <a:lstStyle/>
          <a:p>
            <a:r>
              <a:rPr lang="zh-CN" altLang="zh-CN" b="1" dirty="0">
                <a:ea typeface="等线" panose="02010600030101010101" pitchFamily="2" charset="-122"/>
              </a:rPr>
              <a:t>自由度为（</a:t>
            </a:r>
            <a:r>
              <a:rPr lang="en-US" altLang="zh-CN" b="1" i="1" dirty="0">
                <a:ea typeface="等线" panose="02010600030101010101" pitchFamily="2" charset="-122"/>
              </a:rPr>
              <a:t>n-k</a:t>
            </a:r>
            <a:r>
              <a:rPr lang="zh-CN" altLang="zh-CN" b="1" dirty="0">
                <a:ea typeface="等线" panose="02010600030101010101" pitchFamily="2" charset="-122"/>
              </a:rPr>
              <a:t>）</a:t>
            </a:r>
            <a:endParaRPr lang="zh-CN" altLang="en-US" dirty="0">
              <a:ea typeface="等线" panose="02010600030101010101" pitchFamily="2" charset="-122"/>
            </a:endParaRPr>
          </a:p>
        </p:txBody>
      </p:sp>
      <p:sp>
        <p:nvSpPr>
          <p:cNvPr id="18" name="矩形 17"/>
          <p:cNvSpPr/>
          <p:nvPr/>
        </p:nvSpPr>
        <p:spPr>
          <a:xfrm>
            <a:off x="3375961" y="5940849"/>
            <a:ext cx="649537" cy="369332"/>
          </a:xfrm>
          <a:prstGeom prst="rect">
            <a:avLst/>
          </a:prstGeom>
          <a:solidFill>
            <a:schemeClr val="bg1">
              <a:lumMod val="85000"/>
            </a:schemeClr>
          </a:solidFill>
          <a:ln>
            <a:solidFill>
              <a:schemeClr val="tx1"/>
            </a:solidFill>
          </a:ln>
        </p:spPr>
        <p:txBody>
          <a:bodyPr wrap="none">
            <a:spAutoFit/>
          </a:bodyPr>
          <a:lstStyle/>
          <a:p>
            <a:r>
              <a:rPr lang="zh-CN" altLang="zh-CN" b="1" dirty="0">
                <a:ea typeface="等线" panose="02010600030101010101" pitchFamily="2" charset="-122"/>
              </a:rPr>
              <a:t>决策</a:t>
            </a:r>
            <a:endParaRPr lang="zh-CN" altLang="en-US" dirty="0">
              <a:ea typeface="等线" panose="02010600030101010101" pitchFamily="2" charset="-122"/>
            </a:endParaRPr>
          </a:p>
        </p:txBody>
      </p:sp>
      <p:graphicFrame>
        <p:nvGraphicFramePr>
          <p:cNvPr id="19" name="对象 18"/>
          <p:cNvGraphicFramePr>
            <a:graphicFrameLocks noChangeAspect="1"/>
          </p:cNvGraphicFramePr>
          <p:nvPr/>
        </p:nvGraphicFramePr>
        <p:xfrm>
          <a:off x="4272915" y="5839460"/>
          <a:ext cx="3723005" cy="529590"/>
        </p:xfrm>
        <a:graphic>
          <a:graphicData uri="http://schemas.openxmlformats.org/presentationml/2006/ole">
            <mc:AlternateContent xmlns:mc="http://schemas.openxmlformats.org/markup-compatibility/2006">
              <mc:Choice xmlns:v="urn:schemas-microsoft-com:vml" Requires="v">
                <p:oleObj spid="_x0000_s11350" name="Equation" r:id="rId10" imgW="45720000" imgH="6705600" progId="Equation.DSMT4">
                  <p:embed/>
                </p:oleObj>
              </mc:Choice>
              <mc:Fallback>
                <p:oleObj name="Equation" r:id="rId10" imgW="45720000" imgH="6705600" progId="Equation.DSMT4">
                  <p:embed/>
                  <p:pic>
                    <p:nvPicPr>
                      <p:cNvPr id="0" name="对象 12"/>
                      <p:cNvPicPr>
                        <a:picLocks noChangeAspect="1" noChangeArrowheads="1"/>
                      </p:cNvPicPr>
                      <p:nvPr/>
                    </p:nvPicPr>
                    <p:blipFill>
                      <a:blip r:embed="rId11"/>
                      <a:srcRect/>
                      <a:stretch>
                        <a:fillRect/>
                      </a:stretch>
                    </p:blipFill>
                    <p:spPr bwMode="auto">
                      <a:xfrm>
                        <a:off x="4272915" y="5839460"/>
                        <a:ext cx="3723005" cy="529590"/>
                      </a:xfrm>
                      <a:prstGeom prst="rect">
                        <a:avLst/>
                      </a:prstGeom>
                      <a:noFill/>
                      <a:ln>
                        <a:solidFill>
                          <a:schemeClr val="tx1"/>
                        </a:solidFill>
                      </a:ln>
                    </p:spPr>
                  </p:pic>
                </p:oleObj>
              </mc:Fallback>
            </mc:AlternateContent>
          </a:graphicData>
        </a:graphic>
      </p:graphicFrame>
      <p:sp>
        <p:nvSpPr>
          <p:cNvPr id="20" name="TextBox 19"/>
          <p:cNvSpPr txBox="1"/>
          <p:nvPr/>
        </p:nvSpPr>
        <p:spPr>
          <a:xfrm>
            <a:off x="395159" y="910137"/>
            <a:ext cx="2736681" cy="369332"/>
          </a:xfrm>
          <a:prstGeom prst="rect">
            <a:avLst/>
          </a:prstGeom>
          <a:solidFill>
            <a:srgbClr val="FFC000"/>
          </a:solidFill>
          <a:ln>
            <a:solidFill>
              <a:schemeClr val="tx1"/>
            </a:solidFill>
          </a:ln>
        </p:spPr>
        <p:txBody>
          <a:bodyPr wrap="square" rtlCol="0">
            <a:spAutoFit/>
          </a:bodyPr>
          <a:lstStyle/>
          <a:p>
            <a:r>
              <a:rPr lang="zh-CN" altLang="en-US" dirty="0" smtClean="0"/>
              <a:t>方差分析拒绝原假设之后</a:t>
            </a:r>
            <a:endParaRPr lang="zh-CN" altLang="en-US" dirty="0"/>
          </a:p>
        </p:txBody>
      </p:sp>
      <p:graphicFrame>
        <p:nvGraphicFramePr>
          <p:cNvPr id="21" name="对象 20"/>
          <p:cNvGraphicFramePr>
            <a:graphicFrameLocks noChangeAspect="1"/>
          </p:cNvGraphicFramePr>
          <p:nvPr/>
        </p:nvGraphicFramePr>
        <p:xfrm>
          <a:off x="4211960" y="1301354"/>
          <a:ext cx="4775258" cy="3024336"/>
        </p:xfrm>
        <a:graphic>
          <a:graphicData uri="http://schemas.openxmlformats.org/presentationml/2006/ole">
            <mc:AlternateContent xmlns:mc="http://schemas.openxmlformats.org/markup-compatibility/2006">
              <mc:Choice xmlns:v="urn:schemas-microsoft-com:vml" Requires="v">
                <p:oleObj spid="_x0000_s11351" name="Equation" r:id="rId12" imgW="81076800" imgH="43281600" progId="Equation.DSMT4">
                  <p:embed/>
                </p:oleObj>
              </mc:Choice>
              <mc:Fallback>
                <p:oleObj name="Equation" r:id="rId12" imgW="81076800" imgH="43281600" progId="Equation.DSMT4">
                  <p:embed/>
                  <p:pic>
                    <p:nvPicPr>
                      <p:cNvPr id="0" name="图片 11350"/>
                      <p:cNvPicPr/>
                      <p:nvPr/>
                    </p:nvPicPr>
                    <p:blipFill>
                      <a:blip r:embed="rId13"/>
                      <a:stretch>
                        <a:fillRect/>
                      </a:stretch>
                    </p:blipFill>
                    <p:spPr>
                      <a:xfrm>
                        <a:off x="4211960" y="1301354"/>
                        <a:ext cx="4775258" cy="3024336"/>
                      </a:xfrm>
                      <a:prstGeom prst="rect">
                        <a:avLst/>
                      </a:prstGeom>
                      <a:ln>
                        <a:solidFill>
                          <a:schemeClr val="tx1"/>
                        </a:solidFill>
                      </a:ln>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r="56156"/>
          <a:stretch>
            <a:fillRect/>
          </a:stretch>
        </p:blipFill>
        <p:spPr bwMode="auto">
          <a:xfrm>
            <a:off x="107504" y="124190"/>
            <a:ext cx="2736304" cy="3750587"/>
          </a:xfrm>
          <a:prstGeom prst="rect">
            <a:avLst/>
          </a:prstGeom>
          <a:solidFill>
            <a:srgbClr val="DDDDDD"/>
          </a:solidFill>
          <a:ln>
            <a:solidFill>
              <a:schemeClr val="tx1"/>
            </a:solidFill>
          </a:ln>
          <a:effectLst/>
        </p:spPr>
      </p:pic>
      <p:pic>
        <p:nvPicPr>
          <p:cNvPr id="14339"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70898"/>
          <a:stretch>
            <a:fillRect/>
          </a:stretch>
        </p:blipFill>
        <p:spPr bwMode="auto">
          <a:xfrm>
            <a:off x="3059832" y="128001"/>
            <a:ext cx="2047204" cy="3035823"/>
          </a:xfrm>
          <a:prstGeom prst="rect">
            <a:avLst/>
          </a:prstGeom>
          <a:solidFill>
            <a:schemeClr val="bg1">
              <a:lumMod val="85000"/>
            </a:schemeClr>
          </a:solidFill>
          <a:ln>
            <a:solidFill>
              <a:schemeClr val="tx1"/>
            </a:solidFill>
          </a:ln>
          <a:effectLst/>
        </p:spPr>
      </p:pic>
      <p:pic>
        <p:nvPicPr>
          <p:cNvPr id="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4477"/>
          <a:stretch>
            <a:fillRect/>
          </a:stretch>
        </p:blipFill>
        <p:spPr bwMode="auto">
          <a:xfrm>
            <a:off x="5292080" y="128001"/>
            <a:ext cx="3685337" cy="3877063"/>
          </a:xfrm>
          <a:prstGeom prst="rect">
            <a:avLst/>
          </a:prstGeom>
          <a:solidFill>
            <a:srgbClr val="DDDDDD"/>
          </a:solidFill>
          <a:ln>
            <a:solidFill>
              <a:schemeClr val="tx1"/>
            </a:solidFill>
          </a:ln>
          <a:effectLst/>
        </p:spPr>
      </p:pic>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00" y="4165948"/>
            <a:ext cx="6346824" cy="2503412"/>
          </a:xfrm>
          <a:prstGeom prst="rect">
            <a:avLst/>
          </a:prstGeom>
          <a:solidFill>
            <a:schemeClr val="bg1">
              <a:lumMod val="85000"/>
            </a:schemeClr>
          </a:solidFill>
          <a:ln>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r="47427"/>
          <a:stretch>
            <a:fillRect/>
          </a:stretch>
        </p:blipFill>
        <p:spPr bwMode="auto">
          <a:xfrm>
            <a:off x="683568" y="980728"/>
            <a:ext cx="3711276" cy="531094"/>
          </a:xfrm>
          <a:prstGeom prst="rect">
            <a:avLst/>
          </a:prstGeom>
          <a:solidFill>
            <a:schemeClr val="bg1">
              <a:lumMod val="85000"/>
            </a:schemeClr>
          </a:solidFill>
          <a:ln>
            <a:solidFill>
              <a:schemeClr val="tx1"/>
            </a:solidFill>
          </a:ln>
          <a:effectLst/>
        </p:spPr>
      </p:pic>
      <p:pic>
        <p:nvPicPr>
          <p:cNvPr id="1741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700808"/>
            <a:ext cx="6464953" cy="1943572"/>
          </a:xfrm>
          <a:prstGeom prst="rect">
            <a:avLst/>
          </a:prstGeom>
          <a:solidFill>
            <a:schemeClr val="bg1"/>
          </a:solidFill>
          <a:ln>
            <a:solidFill>
              <a:schemeClr val="tx1"/>
            </a:solidFill>
          </a:ln>
          <a:effectLst/>
        </p:spPr>
      </p:pic>
      <p:sp>
        <p:nvSpPr>
          <p:cNvPr id="2" name="矩形 1"/>
          <p:cNvSpPr/>
          <p:nvPr/>
        </p:nvSpPr>
        <p:spPr>
          <a:xfrm>
            <a:off x="467544" y="404664"/>
            <a:ext cx="2937022" cy="461665"/>
          </a:xfrm>
          <a:prstGeom prst="rect">
            <a:avLst/>
          </a:prstGeom>
        </p:spPr>
        <p:txBody>
          <a:bodyPr wrap="none">
            <a:spAutoFit/>
          </a:bodyPr>
          <a:lstStyle/>
          <a:p>
            <a:r>
              <a:rPr lang="en-US" altLang="zh-CN" sz="2400" b="1" dirty="0">
                <a:ea typeface="等线" panose="02010600030101010101" pitchFamily="2" charset="-122"/>
              </a:rPr>
              <a:t>9.3 </a:t>
            </a:r>
            <a:r>
              <a:rPr lang="zh-CN" altLang="zh-CN" sz="2400" b="1" dirty="0">
                <a:ea typeface="等线" panose="02010600030101010101" pitchFamily="2" charset="-122"/>
              </a:rPr>
              <a:t>双因素方差分析</a:t>
            </a:r>
            <a:endParaRPr lang="zh-CN" altLang="zh-CN" sz="2400" b="1" dirty="0">
              <a:ea typeface="等线" panose="02010600030101010101" pitchFamily="2" charset="-122"/>
            </a:endParaRPr>
          </a:p>
        </p:txBody>
      </p:sp>
      <p:graphicFrame>
        <p:nvGraphicFramePr>
          <p:cNvPr id="3" name="表格 2"/>
          <p:cNvGraphicFramePr>
            <a:graphicFrameLocks noGrp="1"/>
          </p:cNvGraphicFramePr>
          <p:nvPr/>
        </p:nvGraphicFramePr>
        <p:xfrm>
          <a:off x="2339752" y="4077072"/>
          <a:ext cx="6185013" cy="2016222"/>
        </p:xfrm>
        <a:graphic>
          <a:graphicData uri="http://schemas.openxmlformats.org/drawingml/2006/table">
            <a:tbl>
              <a:tblPr firstRow="1" firstCol="1" lastRow="1" lastCol="1" bandRow="1" bandCol="1"/>
              <a:tblGrid>
                <a:gridCol w="883109"/>
                <a:gridCol w="883109"/>
                <a:gridCol w="883759"/>
                <a:gridCol w="883759"/>
                <a:gridCol w="883759"/>
                <a:gridCol w="883759"/>
                <a:gridCol w="883759"/>
              </a:tblGrid>
              <a:tr h="336037">
                <a:tc rowSpan="2" gridSpan="2">
                  <a:txBody>
                    <a:bodyPr/>
                    <a:lstStyle/>
                    <a:p>
                      <a:pPr algn="just">
                        <a:spcAft>
                          <a:spcPts val="0"/>
                        </a:spcAft>
                      </a:pPr>
                      <a:r>
                        <a:rPr lang="en-US" sz="1800" b="1" kern="100" dirty="0">
                          <a:effectLst/>
                          <a:latin typeface="Times New Roman" panose="02020603050405020304"/>
                          <a:ea typeface="宋体" panose="02010600030101010101" pitchFamily="2" charset="-122"/>
                        </a:rPr>
                        <a:t> </a:t>
                      </a:r>
                      <a:endParaRPr lang="zh-CN" sz="1800" kern="100" dirty="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rowSpan="2" hMerge="1">
                  <a:tcPr/>
                </a:tc>
                <a:tc gridSpan="5">
                  <a:txBody>
                    <a:bodyPr/>
                    <a:lstStyle/>
                    <a:p>
                      <a:pPr algn="ctr">
                        <a:spcAft>
                          <a:spcPts val="0"/>
                        </a:spcAft>
                      </a:pPr>
                      <a:r>
                        <a:rPr lang="zh-CN" sz="1800" b="1" kern="100">
                          <a:effectLst/>
                          <a:latin typeface="Times New Roman" panose="02020603050405020304"/>
                          <a:ea typeface="宋体" panose="02010600030101010101" pitchFamily="2" charset="-122"/>
                        </a:rPr>
                        <a:t>地区因素</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cPr/>
                </a:tc>
                <a:tc hMerge="1">
                  <a:tcPr/>
                </a:tc>
                <a:tc hMerge="1">
                  <a:tcPr/>
                </a:tc>
                <a:tc hMerge="1">
                  <a:tcPr/>
                </a:tc>
              </a:tr>
              <a:tr h="336037">
                <a:tc vMerge="1" gridSpan="2">
                  <a:tcPr/>
                </a:tc>
                <a:tc vMerge="1" hMerge="1">
                  <a:tcPr/>
                </a:tc>
                <a:tc>
                  <a:txBody>
                    <a:bodyPr/>
                    <a:lstStyle/>
                    <a:p>
                      <a:pPr algn="ctr">
                        <a:spcAft>
                          <a:spcPts val="0"/>
                        </a:spcAft>
                      </a:pPr>
                      <a:r>
                        <a:rPr lang="zh-CN" sz="1800" b="1" kern="100">
                          <a:effectLst/>
                          <a:latin typeface="Times New Roman" panose="02020603050405020304"/>
                          <a:ea typeface="宋体" panose="02010600030101010101" pitchFamily="2" charset="-122"/>
                        </a:rPr>
                        <a:t>地区</a:t>
                      </a:r>
                      <a:r>
                        <a:rPr lang="en-US" sz="1800" b="1" kern="100">
                          <a:effectLst/>
                          <a:latin typeface="Times New Roman" panose="02020603050405020304"/>
                          <a:ea typeface="宋体" panose="02010600030101010101" pitchFamily="2" charset="-122"/>
                        </a:rPr>
                        <a:t>1</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zh-CN" sz="1800" b="1" kern="100">
                          <a:effectLst/>
                          <a:latin typeface="Times New Roman" panose="02020603050405020304"/>
                          <a:ea typeface="宋体" panose="02010600030101010101" pitchFamily="2" charset="-122"/>
                        </a:rPr>
                        <a:t>地区</a:t>
                      </a:r>
                      <a:r>
                        <a:rPr lang="en-US" sz="1800" b="1" kern="100">
                          <a:effectLst/>
                          <a:latin typeface="Times New Roman" panose="02020603050405020304"/>
                          <a:ea typeface="宋体" panose="02010600030101010101" pitchFamily="2" charset="-122"/>
                        </a:rPr>
                        <a:t>2</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zh-CN" sz="1800" b="1" kern="100">
                          <a:effectLst/>
                          <a:latin typeface="Times New Roman" panose="02020603050405020304"/>
                          <a:ea typeface="宋体" panose="02010600030101010101" pitchFamily="2" charset="-122"/>
                        </a:rPr>
                        <a:t>地区</a:t>
                      </a:r>
                      <a:r>
                        <a:rPr lang="en-US" sz="1800" b="1" kern="100">
                          <a:effectLst/>
                          <a:latin typeface="Times New Roman" panose="02020603050405020304"/>
                          <a:ea typeface="宋体" panose="02010600030101010101" pitchFamily="2" charset="-122"/>
                        </a:rPr>
                        <a:t>3</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zh-CN" sz="1800" b="1" kern="100">
                          <a:effectLst/>
                          <a:latin typeface="Times New Roman" panose="02020603050405020304"/>
                          <a:ea typeface="宋体" panose="02010600030101010101" pitchFamily="2" charset="-122"/>
                        </a:rPr>
                        <a:t>地区</a:t>
                      </a:r>
                      <a:r>
                        <a:rPr lang="en-US" sz="1800" b="1" kern="100">
                          <a:effectLst/>
                          <a:latin typeface="Times New Roman" panose="02020603050405020304"/>
                          <a:ea typeface="宋体" panose="02010600030101010101" pitchFamily="2" charset="-122"/>
                        </a:rPr>
                        <a:t>4</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zh-CN" sz="1800" b="1" kern="100">
                          <a:effectLst/>
                          <a:latin typeface="Times New Roman" panose="02020603050405020304"/>
                          <a:ea typeface="宋体" panose="02010600030101010101" pitchFamily="2" charset="-122"/>
                        </a:rPr>
                        <a:t>地区</a:t>
                      </a:r>
                      <a:r>
                        <a:rPr lang="en-US" sz="1800" b="1" kern="100">
                          <a:effectLst/>
                          <a:latin typeface="Times New Roman" panose="02020603050405020304"/>
                          <a:ea typeface="宋体" panose="02010600030101010101" pitchFamily="2" charset="-122"/>
                        </a:rPr>
                        <a:t>5</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36037">
                <a:tc rowSpan="4">
                  <a:txBody>
                    <a:bodyPr/>
                    <a:lstStyle/>
                    <a:p>
                      <a:pPr algn="ctr">
                        <a:spcAft>
                          <a:spcPts val="0"/>
                        </a:spcAft>
                      </a:pPr>
                      <a:r>
                        <a:rPr lang="zh-CN" sz="1800" b="1" kern="100">
                          <a:effectLst/>
                          <a:latin typeface="Times New Roman" panose="02020603050405020304"/>
                          <a:ea typeface="宋体" panose="02010600030101010101" pitchFamily="2" charset="-122"/>
                        </a:rPr>
                        <a:t>品</a:t>
                      </a:r>
                      <a:endParaRPr lang="zh-CN" sz="1800" kern="100">
                        <a:effectLst/>
                        <a:latin typeface="Times New Roman" panose="02020603050405020304"/>
                        <a:ea typeface="宋体" panose="02010600030101010101" pitchFamily="2" charset="-122"/>
                      </a:endParaRPr>
                    </a:p>
                    <a:p>
                      <a:pPr algn="ctr">
                        <a:spcAft>
                          <a:spcPts val="0"/>
                        </a:spcAft>
                      </a:pPr>
                      <a:r>
                        <a:rPr lang="zh-CN" sz="1800" b="1" kern="100">
                          <a:effectLst/>
                          <a:latin typeface="Times New Roman" panose="02020603050405020304"/>
                          <a:ea typeface="宋体" panose="02010600030101010101" pitchFamily="2" charset="-122"/>
                        </a:rPr>
                        <a:t>牌</a:t>
                      </a:r>
                      <a:endParaRPr lang="zh-CN" sz="1800" kern="100">
                        <a:effectLst/>
                        <a:latin typeface="Times New Roman" panose="02020603050405020304"/>
                        <a:ea typeface="宋体" panose="02010600030101010101" pitchFamily="2" charset="-122"/>
                      </a:endParaRPr>
                    </a:p>
                    <a:p>
                      <a:pPr algn="ctr">
                        <a:spcAft>
                          <a:spcPts val="0"/>
                        </a:spcAft>
                      </a:pPr>
                      <a:r>
                        <a:rPr lang="zh-CN" sz="1800" b="1" kern="100">
                          <a:effectLst/>
                          <a:latin typeface="Times New Roman" panose="02020603050405020304"/>
                          <a:ea typeface="宋体" panose="02010600030101010101" pitchFamily="2" charset="-122"/>
                        </a:rPr>
                        <a:t>因</a:t>
                      </a:r>
                      <a:endParaRPr lang="zh-CN" sz="1800" kern="100">
                        <a:effectLst/>
                        <a:latin typeface="Times New Roman" panose="02020603050405020304"/>
                        <a:ea typeface="宋体" panose="02010600030101010101" pitchFamily="2" charset="-122"/>
                      </a:endParaRPr>
                    </a:p>
                    <a:p>
                      <a:pPr algn="ctr">
                        <a:spcAft>
                          <a:spcPts val="0"/>
                        </a:spcAft>
                      </a:pPr>
                      <a:r>
                        <a:rPr lang="zh-CN" sz="1800" b="1" kern="100">
                          <a:effectLst/>
                          <a:latin typeface="Times New Roman" panose="02020603050405020304"/>
                          <a:ea typeface="宋体" panose="02010600030101010101" pitchFamily="2" charset="-122"/>
                        </a:rPr>
                        <a:t>素</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zh-CN" sz="1800" b="1" kern="100">
                          <a:effectLst/>
                          <a:latin typeface="Times New Roman" panose="02020603050405020304"/>
                          <a:ea typeface="宋体" panose="02010600030101010101" pitchFamily="2" charset="-122"/>
                        </a:rPr>
                        <a:t>品牌</a:t>
                      </a:r>
                      <a:r>
                        <a:rPr lang="en-US" sz="1800" b="1" kern="100">
                          <a:effectLst/>
                          <a:latin typeface="Times New Roman" panose="02020603050405020304"/>
                          <a:ea typeface="宋体" panose="02010600030101010101" pitchFamily="2" charset="-122"/>
                        </a:rPr>
                        <a:t>1</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dirty="0">
                          <a:effectLst/>
                          <a:latin typeface="Times New Roman" panose="02020603050405020304"/>
                          <a:ea typeface="宋体" panose="02010600030101010101" pitchFamily="2" charset="-122"/>
                        </a:rPr>
                        <a:t>365</a:t>
                      </a:r>
                      <a:endParaRPr lang="zh-CN" sz="1800" kern="100" dirty="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350</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343</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340</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323</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36037">
                <a:tc vMerge="1">
                  <a:tcPr/>
                </a:tc>
                <a:tc>
                  <a:txBody>
                    <a:bodyPr/>
                    <a:lstStyle/>
                    <a:p>
                      <a:pPr algn="ctr">
                        <a:spcAft>
                          <a:spcPts val="0"/>
                        </a:spcAft>
                      </a:pPr>
                      <a:r>
                        <a:rPr lang="zh-CN" sz="1800" b="1" kern="100">
                          <a:effectLst/>
                          <a:latin typeface="Times New Roman" panose="02020603050405020304"/>
                          <a:ea typeface="宋体" panose="02010600030101010101" pitchFamily="2" charset="-122"/>
                        </a:rPr>
                        <a:t>品牌</a:t>
                      </a:r>
                      <a:r>
                        <a:rPr lang="en-US" sz="1800" b="1" kern="100">
                          <a:effectLst/>
                          <a:latin typeface="Times New Roman" panose="02020603050405020304"/>
                          <a:ea typeface="宋体" panose="02010600030101010101" pitchFamily="2" charset="-122"/>
                        </a:rPr>
                        <a:t>2</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345</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368</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363</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330</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333</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36037">
                <a:tc vMerge="1">
                  <a:tcPr/>
                </a:tc>
                <a:tc>
                  <a:txBody>
                    <a:bodyPr/>
                    <a:lstStyle/>
                    <a:p>
                      <a:pPr algn="ctr">
                        <a:spcAft>
                          <a:spcPts val="0"/>
                        </a:spcAft>
                      </a:pPr>
                      <a:r>
                        <a:rPr lang="zh-CN" sz="1800" b="1" kern="100">
                          <a:effectLst/>
                          <a:latin typeface="Times New Roman" panose="02020603050405020304"/>
                          <a:ea typeface="宋体" panose="02010600030101010101" pitchFamily="2" charset="-122"/>
                        </a:rPr>
                        <a:t>品牌</a:t>
                      </a:r>
                      <a:r>
                        <a:rPr lang="en-US" sz="1800" b="1" kern="100">
                          <a:effectLst/>
                          <a:latin typeface="Times New Roman" panose="02020603050405020304"/>
                          <a:ea typeface="宋体" panose="02010600030101010101" pitchFamily="2" charset="-122"/>
                        </a:rPr>
                        <a:t>3</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358</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323</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353</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343</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308</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36037">
                <a:tc vMerge="1">
                  <a:tcPr/>
                </a:tc>
                <a:tc>
                  <a:txBody>
                    <a:bodyPr/>
                    <a:lstStyle/>
                    <a:p>
                      <a:pPr algn="ctr">
                        <a:spcAft>
                          <a:spcPts val="0"/>
                        </a:spcAft>
                      </a:pPr>
                      <a:r>
                        <a:rPr lang="zh-CN" sz="1800" b="1" kern="100">
                          <a:effectLst/>
                          <a:latin typeface="Times New Roman" panose="02020603050405020304"/>
                          <a:ea typeface="宋体" panose="02010600030101010101" pitchFamily="2" charset="-122"/>
                        </a:rPr>
                        <a:t>品牌</a:t>
                      </a:r>
                      <a:r>
                        <a:rPr lang="en-US" sz="1800" b="1" kern="100">
                          <a:effectLst/>
                          <a:latin typeface="Times New Roman" panose="02020603050405020304"/>
                          <a:ea typeface="宋体" panose="02010600030101010101" pitchFamily="2" charset="-122"/>
                        </a:rPr>
                        <a:t>4</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288</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280</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298</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260</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dirty="0">
                          <a:effectLst/>
                          <a:latin typeface="Times New Roman" panose="02020603050405020304"/>
                          <a:ea typeface="宋体" panose="02010600030101010101" pitchFamily="2" charset="-122"/>
                        </a:rPr>
                        <a:t>298</a:t>
                      </a:r>
                      <a:endParaRPr lang="zh-CN" sz="1800" kern="100" dirty="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11560" y="1268760"/>
            <a:ext cx="3672408" cy="1200329"/>
          </a:xfrm>
          <a:prstGeom prst="rect">
            <a:avLst/>
          </a:prstGeom>
          <a:ln>
            <a:solidFill>
              <a:schemeClr val="tx1"/>
            </a:solidFill>
          </a:ln>
        </p:spPr>
        <p:txBody>
          <a:bodyPr wrap="square">
            <a:spAutoFit/>
          </a:bodyPr>
          <a:lstStyle/>
          <a:p>
            <a:pPr algn="just">
              <a:spcAft>
                <a:spcPts val="0"/>
              </a:spcAft>
            </a:pPr>
            <a:r>
              <a:rPr lang="zh-CN" altLang="zh-CN" b="1" kern="100" dirty="0" smtClean="0">
                <a:latin typeface="Times New Roman" panose="02020603050405020304"/>
                <a:ea typeface="等线" panose="02010600030101010101" pitchFamily="2" charset="-122"/>
              </a:rPr>
              <a:t>品牌</a:t>
            </a:r>
            <a:r>
              <a:rPr lang="zh-CN" altLang="zh-CN" b="1" kern="100" dirty="0">
                <a:latin typeface="Times New Roman" panose="02020603050405020304"/>
                <a:ea typeface="等线" panose="02010600030101010101" pitchFamily="2" charset="-122"/>
              </a:rPr>
              <a:t>与地区</a:t>
            </a:r>
            <a:endParaRPr lang="zh-CN" altLang="zh-CN" sz="1200" kern="100" dirty="0">
              <a:latin typeface="Times New Roman" panose="02020603050405020304"/>
              <a:ea typeface="宋体" panose="02010600030101010101" pitchFamily="2" charset="-122"/>
            </a:endParaRPr>
          </a:p>
          <a:p>
            <a:pPr algn="just">
              <a:spcAft>
                <a:spcPts val="0"/>
              </a:spcAft>
            </a:pPr>
            <a:r>
              <a:rPr lang="en-US" altLang="zh-CN" b="1" kern="100" dirty="0" smtClean="0">
                <a:latin typeface="Times New Roman" panose="02020603050405020304"/>
                <a:ea typeface="等线" panose="02010600030101010101" pitchFamily="2" charset="-122"/>
              </a:rPr>
              <a:t>    </a:t>
            </a:r>
            <a:r>
              <a:rPr lang="zh-CN" altLang="zh-CN" b="1" kern="100" dirty="0" smtClean="0">
                <a:latin typeface="Times New Roman" panose="02020603050405020304"/>
                <a:ea typeface="等线" panose="02010600030101010101" pitchFamily="2" charset="-122"/>
              </a:rPr>
              <a:t>是</a:t>
            </a:r>
            <a:r>
              <a:rPr lang="en-US" altLang="zh-CN" b="1" kern="100" dirty="0" smtClean="0">
                <a:latin typeface="Times New Roman" panose="02020603050405020304"/>
                <a:ea typeface="等线" panose="02010600030101010101" pitchFamily="2" charset="-122"/>
              </a:rPr>
              <a:t>    </a:t>
            </a:r>
            <a:r>
              <a:rPr lang="zh-CN" altLang="zh-CN" b="1" kern="100" dirty="0" smtClean="0">
                <a:latin typeface="Times New Roman" panose="02020603050405020304"/>
                <a:ea typeface="等线" panose="02010600030101010101" pitchFamily="2" charset="-122"/>
              </a:rPr>
              <a:t>一</a:t>
            </a:r>
            <a:r>
              <a:rPr lang="zh-CN" altLang="zh-CN" b="1" kern="100" dirty="0">
                <a:latin typeface="Times New Roman" panose="02020603050405020304"/>
                <a:ea typeface="等线" panose="02010600030101010101" pitchFamily="2" charset="-122"/>
              </a:rPr>
              <a:t>个因素对销售量起作用</a:t>
            </a:r>
            <a:endParaRPr lang="zh-CN" altLang="zh-CN" sz="1200" kern="100" dirty="0">
              <a:latin typeface="Times New Roman" panose="02020603050405020304"/>
              <a:ea typeface="宋体" panose="02010600030101010101" pitchFamily="2" charset="-122"/>
            </a:endParaRPr>
          </a:p>
          <a:p>
            <a:pPr algn="just">
              <a:spcAft>
                <a:spcPts val="0"/>
              </a:spcAft>
            </a:pPr>
            <a:r>
              <a:rPr lang="zh-CN" altLang="zh-CN" b="1" kern="100" dirty="0" smtClean="0">
                <a:latin typeface="Times New Roman" panose="02020603050405020304"/>
                <a:ea typeface="等线" panose="02010600030101010101" pitchFamily="2" charset="-122"/>
              </a:rPr>
              <a:t>还是</a:t>
            </a:r>
            <a:r>
              <a:rPr lang="en-US" altLang="zh-CN" b="1" kern="100" dirty="0" smtClean="0">
                <a:latin typeface="Times New Roman" panose="02020603050405020304"/>
                <a:ea typeface="等线" panose="02010600030101010101" pitchFamily="2" charset="-122"/>
              </a:rPr>
              <a:t>     </a:t>
            </a:r>
            <a:r>
              <a:rPr lang="zh-CN" altLang="zh-CN" b="1" kern="100" dirty="0" smtClean="0">
                <a:latin typeface="Times New Roman" panose="02020603050405020304"/>
                <a:ea typeface="等线" panose="02010600030101010101" pitchFamily="2" charset="-122"/>
              </a:rPr>
              <a:t>两</a:t>
            </a:r>
            <a:r>
              <a:rPr lang="zh-CN" altLang="zh-CN" b="1" kern="100" dirty="0">
                <a:latin typeface="Times New Roman" panose="02020603050405020304"/>
                <a:ea typeface="等线" panose="02010600030101010101" pitchFamily="2" charset="-122"/>
              </a:rPr>
              <a:t>个因素都作用</a:t>
            </a:r>
            <a:endParaRPr lang="zh-CN" altLang="zh-CN" sz="1200" kern="100" dirty="0">
              <a:latin typeface="Times New Roman" panose="02020603050405020304"/>
              <a:ea typeface="宋体" panose="02010600030101010101" pitchFamily="2" charset="-122"/>
            </a:endParaRPr>
          </a:p>
          <a:p>
            <a:pPr algn="just">
              <a:spcAft>
                <a:spcPts val="0"/>
              </a:spcAft>
            </a:pPr>
            <a:r>
              <a:rPr lang="zh-CN" altLang="zh-CN" b="1" kern="100" dirty="0" smtClean="0">
                <a:latin typeface="Times New Roman" panose="02020603050405020304"/>
                <a:ea typeface="等线" panose="02010600030101010101" pitchFamily="2" charset="-122"/>
              </a:rPr>
              <a:t>或是</a:t>
            </a:r>
            <a:r>
              <a:rPr lang="en-US" altLang="zh-CN" b="1" kern="100" dirty="0" smtClean="0">
                <a:latin typeface="Times New Roman" panose="02020603050405020304"/>
                <a:ea typeface="等线" panose="02010600030101010101" pitchFamily="2" charset="-122"/>
              </a:rPr>
              <a:t>     </a:t>
            </a:r>
            <a:r>
              <a:rPr lang="zh-CN" altLang="zh-CN" b="1" kern="100" dirty="0" smtClean="0">
                <a:latin typeface="Times New Roman" panose="02020603050405020304"/>
                <a:ea typeface="等线" panose="02010600030101010101" pitchFamily="2" charset="-122"/>
              </a:rPr>
              <a:t>两</a:t>
            </a:r>
            <a:r>
              <a:rPr lang="zh-CN" altLang="zh-CN" b="1" kern="100" dirty="0">
                <a:latin typeface="Times New Roman" panose="02020603050405020304"/>
                <a:ea typeface="等线" panose="02010600030101010101" pitchFamily="2" charset="-122"/>
              </a:rPr>
              <a:t>个因素都不起作用</a:t>
            </a:r>
            <a:endParaRPr lang="zh-CN" altLang="zh-CN" sz="1200" kern="100" dirty="0">
              <a:effectLst/>
              <a:latin typeface="Times New Roman" panose="02020603050405020304"/>
              <a:ea typeface="宋体" panose="02010600030101010101" pitchFamily="2" charset="-122"/>
            </a:endParaRPr>
          </a:p>
        </p:txBody>
      </p:sp>
      <p:sp>
        <p:nvSpPr>
          <p:cNvPr id="4" name="矩形 3"/>
          <p:cNvSpPr/>
          <p:nvPr/>
        </p:nvSpPr>
        <p:spPr>
          <a:xfrm>
            <a:off x="611560" y="548680"/>
            <a:ext cx="1107996" cy="369332"/>
          </a:xfrm>
          <a:prstGeom prst="rect">
            <a:avLst/>
          </a:prstGeom>
          <a:ln>
            <a:solidFill>
              <a:schemeClr val="tx1"/>
            </a:solidFill>
          </a:ln>
        </p:spPr>
        <p:txBody>
          <a:bodyPr wrap="none">
            <a:spAutoFit/>
          </a:bodyPr>
          <a:lstStyle/>
          <a:p>
            <a:pPr algn="just">
              <a:spcAft>
                <a:spcPts val="0"/>
              </a:spcAft>
            </a:pPr>
            <a:r>
              <a:rPr lang="zh-CN" altLang="zh-CN" b="1" kern="100" dirty="0">
                <a:latin typeface="Times New Roman" panose="02020603050405020304"/>
                <a:ea typeface="等线" panose="02010600030101010101" pitchFamily="2" charset="-122"/>
              </a:rPr>
              <a:t>需分析：</a:t>
            </a:r>
            <a:endParaRPr lang="zh-CN" altLang="zh-CN" sz="1200" kern="100" dirty="0">
              <a:latin typeface="Times New Roman" panose="02020603050405020304"/>
              <a:ea typeface="宋体" panose="02010600030101010101" pitchFamily="2" charset="-122"/>
            </a:endParaRPr>
          </a:p>
        </p:txBody>
      </p:sp>
      <p:sp>
        <p:nvSpPr>
          <p:cNvPr id="6" name="矩形 5"/>
          <p:cNvSpPr/>
          <p:nvPr/>
        </p:nvSpPr>
        <p:spPr>
          <a:xfrm>
            <a:off x="622632" y="2847460"/>
            <a:ext cx="877163" cy="369332"/>
          </a:xfrm>
          <a:prstGeom prst="rect">
            <a:avLst/>
          </a:prstGeom>
          <a:solidFill>
            <a:schemeClr val="bg1">
              <a:lumMod val="85000"/>
            </a:schemeClr>
          </a:solidFill>
          <a:ln>
            <a:solidFill>
              <a:schemeClr val="tx1"/>
            </a:solidFill>
          </a:ln>
        </p:spPr>
        <p:txBody>
          <a:bodyPr wrap="none">
            <a:spAutoFit/>
          </a:bodyPr>
          <a:lstStyle/>
          <a:p>
            <a:pPr lvl="0" algn="just"/>
            <a:r>
              <a:rPr lang="zh-CN" altLang="zh-CN" b="1" kern="100" dirty="0">
                <a:solidFill>
                  <a:prstClr val="black"/>
                </a:solidFill>
                <a:latin typeface="Times New Roman" panose="02020603050405020304"/>
                <a:ea typeface="等线" panose="02010600030101010101" pitchFamily="2" charset="-122"/>
              </a:rPr>
              <a:t>类型：</a:t>
            </a:r>
            <a:endParaRPr lang="zh-CN" altLang="zh-CN" sz="1200" kern="100" dirty="0">
              <a:solidFill>
                <a:prstClr val="black"/>
              </a:solidFill>
              <a:latin typeface="Times New Roman" panose="02020603050405020304"/>
              <a:ea typeface="宋体" panose="02010600030101010101" pitchFamily="2" charset="-122"/>
            </a:endParaRPr>
          </a:p>
        </p:txBody>
      </p:sp>
      <p:grpSp>
        <p:nvGrpSpPr>
          <p:cNvPr id="17" name="组合 16"/>
          <p:cNvGrpSpPr/>
          <p:nvPr/>
        </p:nvGrpSpPr>
        <p:grpSpPr>
          <a:xfrm>
            <a:off x="1719556" y="3497559"/>
            <a:ext cx="6048672" cy="1658727"/>
            <a:chOff x="1259632" y="3636058"/>
            <a:chExt cx="6048672" cy="1658727"/>
          </a:xfrm>
        </p:grpSpPr>
        <p:sp>
          <p:nvSpPr>
            <p:cNvPr id="7" name="矩形 6"/>
            <p:cNvSpPr/>
            <p:nvPr/>
          </p:nvSpPr>
          <p:spPr>
            <a:xfrm>
              <a:off x="1499795" y="3774559"/>
              <a:ext cx="1338828" cy="369332"/>
            </a:xfrm>
            <a:prstGeom prst="rect">
              <a:avLst/>
            </a:prstGeom>
            <a:ln>
              <a:solidFill>
                <a:schemeClr val="tx1"/>
              </a:solidFill>
            </a:ln>
          </p:spPr>
          <p:txBody>
            <a:bodyPr wrap="none">
              <a:spAutoFit/>
            </a:bodyPr>
            <a:lstStyle/>
            <a:p>
              <a:r>
                <a:rPr lang="zh-CN" altLang="zh-CN" b="1" kern="100" dirty="0">
                  <a:solidFill>
                    <a:prstClr val="black"/>
                  </a:solidFill>
                  <a:latin typeface="Times New Roman" panose="02020603050405020304"/>
                  <a:ea typeface="等线" panose="02010600030101010101" pitchFamily="2" charset="-122"/>
                </a:rPr>
                <a:t>无交互作用</a:t>
              </a:r>
              <a:endParaRPr lang="zh-CN" altLang="en-US" dirty="0"/>
            </a:p>
          </p:txBody>
        </p:sp>
        <p:sp>
          <p:nvSpPr>
            <p:cNvPr id="8" name="矩形 7"/>
            <p:cNvSpPr/>
            <p:nvPr/>
          </p:nvSpPr>
          <p:spPr>
            <a:xfrm>
              <a:off x="1497671" y="4786954"/>
              <a:ext cx="1338828" cy="369332"/>
            </a:xfrm>
            <a:prstGeom prst="rect">
              <a:avLst/>
            </a:prstGeom>
            <a:ln>
              <a:solidFill>
                <a:schemeClr val="tx1"/>
              </a:solidFill>
            </a:ln>
          </p:spPr>
          <p:txBody>
            <a:bodyPr wrap="none">
              <a:spAutoFit/>
            </a:bodyPr>
            <a:lstStyle/>
            <a:p>
              <a:r>
                <a:rPr lang="zh-CN" altLang="zh-CN" b="1" kern="100" dirty="0">
                  <a:solidFill>
                    <a:prstClr val="black"/>
                  </a:solidFill>
                  <a:latin typeface="Times New Roman" panose="02020603050405020304"/>
                  <a:ea typeface="等线" panose="02010600030101010101" pitchFamily="2" charset="-122"/>
                </a:rPr>
                <a:t>有交互作用</a:t>
              </a:r>
              <a:endParaRPr lang="zh-CN" altLang="en-US" dirty="0"/>
            </a:p>
          </p:txBody>
        </p:sp>
        <p:sp>
          <p:nvSpPr>
            <p:cNvPr id="9" name="矩形 8"/>
            <p:cNvSpPr/>
            <p:nvPr/>
          </p:nvSpPr>
          <p:spPr>
            <a:xfrm>
              <a:off x="4283968" y="3636058"/>
              <a:ext cx="2286000" cy="646331"/>
            </a:xfrm>
            <a:prstGeom prst="rect">
              <a:avLst/>
            </a:prstGeom>
            <a:ln>
              <a:solidFill>
                <a:schemeClr val="tx1"/>
              </a:solidFill>
            </a:ln>
          </p:spPr>
          <p:txBody>
            <a:bodyPr>
              <a:spAutoFit/>
            </a:bodyPr>
            <a:lstStyle/>
            <a:p>
              <a:pPr algn="just"/>
              <a:r>
                <a:rPr lang="zh-CN" altLang="zh-CN" b="1" kern="100" dirty="0">
                  <a:solidFill>
                    <a:prstClr val="black"/>
                  </a:solidFill>
                  <a:latin typeface="Times New Roman" panose="02020603050405020304"/>
                  <a:ea typeface="等线" panose="02010600030101010101" pitchFamily="2" charset="-122"/>
                </a:rPr>
                <a:t>两个因素</a:t>
              </a:r>
              <a:r>
                <a:rPr lang="zh-CN" altLang="zh-CN" b="1" kern="100" dirty="0" smtClean="0">
                  <a:solidFill>
                    <a:prstClr val="black"/>
                  </a:solidFill>
                  <a:latin typeface="Times New Roman" panose="02020603050405020304"/>
                  <a:ea typeface="等线" panose="02010600030101010101" pitchFamily="2" charset="-122"/>
                </a:rPr>
                <a:t>独立</a:t>
              </a:r>
              <a:endParaRPr lang="en-US" altLang="zh-CN" b="1" kern="100" dirty="0" smtClean="0">
                <a:solidFill>
                  <a:prstClr val="black"/>
                </a:solidFill>
                <a:latin typeface="Times New Roman" panose="02020603050405020304"/>
                <a:ea typeface="等线" panose="02010600030101010101" pitchFamily="2" charset="-122"/>
              </a:endParaRPr>
            </a:p>
            <a:p>
              <a:pPr algn="just"/>
              <a:r>
                <a:rPr lang="zh-CN" altLang="zh-CN" b="1" kern="100" dirty="0" smtClean="0">
                  <a:solidFill>
                    <a:prstClr val="black"/>
                  </a:solidFill>
                  <a:latin typeface="Times New Roman" panose="02020603050405020304"/>
                  <a:ea typeface="等线" panose="02010600030101010101" pitchFamily="2" charset="-122"/>
                </a:rPr>
                <a:t>对</a:t>
              </a:r>
              <a:r>
                <a:rPr lang="zh-CN" altLang="zh-CN" b="1" kern="100" dirty="0">
                  <a:solidFill>
                    <a:prstClr val="black"/>
                  </a:solidFill>
                  <a:latin typeface="Times New Roman" panose="02020603050405020304"/>
                  <a:ea typeface="等线" panose="02010600030101010101" pitchFamily="2" charset="-122"/>
                </a:rPr>
                <a:t>因变量产生</a:t>
              </a:r>
              <a:r>
                <a:rPr lang="zh-CN" altLang="zh-CN" b="1" kern="100" dirty="0" smtClean="0">
                  <a:solidFill>
                    <a:prstClr val="black"/>
                  </a:solidFill>
                  <a:latin typeface="Times New Roman" panose="02020603050405020304"/>
                  <a:ea typeface="等线" panose="02010600030101010101" pitchFamily="2" charset="-122"/>
                </a:rPr>
                <a:t>影响</a:t>
              </a:r>
              <a:endParaRPr lang="zh-CN" altLang="zh-CN" sz="1200" kern="100" dirty="0">
                <a:solidFill>
                  <a:prstClr val="black"/>
                </a:solidFill>
                <a:latin typeface="Times New Roman" panose="02020603050405020304"/>
                <a:ea typeface="宋体" panose="02010600030101010101" pitchFamily="2" charset="-122"/>
              </a:endParaRPr>
            </a:p>
          </p:txBody>
        </p:sp>
        <p:sp>
          <p:nvSpPr>
            <p:cNvPr id="10" name="矩形 9"/>
            <p:cNvSpPr/>
            <p:nvPr/>
          </p:nvSpPr>
          <p:spPr>
            <a:xfrm>
              <a:off x="4283968" y="4648454"/>
              <a:ext cx="3024336" cy="646331"/>
            </a:xfrm>
            <a:prstGeom prst="rect">
              <a:avLst/>
            </a:prstGeom>
            <a:ln>
              <a:solidFill>
                <a:schemeClr val="tx1"/>
              </a:solidFill>
            </a:ln>
          </p:spPr>
          <p:txBody>
            <a:bodyPr wrap="square">
              <a:spAutoFit/>
            </a:bodyPr>
            <a:lstStyle/>
            <a:p>
              <a:pPr lvl="0" algn="just"/>
              <a:r>
                <a:rPr lang="zh-CN" altLang="zh-CN" b="1" kern="100" dirty="0">
                  <a:solidFill>
                    <a:prstClr val="black"/>
                  </a:solidFill>
                  <a:latin typeface="Times New Roman" panose="02020603050405020304"/>
                  <a:ea typeface="等线" panose="02010600030101010101" pitchFamily="2" charset="-122"/>
                </a:rPr>
                <a:t>两个因素结合在</a:t>
              </a:r>
              <a:r>
                <a:rPr lang="zh-CN" altLang="zh-CN" b="1" kern="100" dirty="0" smtClean="0">
                  <a:solidFill>
                    <a:prstClr val="black"/>
                  </a:solidFill>
                  <a:latin typeface="Times New Roman" panose="02020603050405020304"/>
                  <a:ea typeface="等线" panose="02010600030101010101" pitchFamily="2" charset="-122"/>
                </a:rPr>
                <a:t>一起</a:t>
              </a:r>
              <a:endParaRPr lang="en-US" altLang="zh-CN" b="1" kern="100" dirty="0" smtClean="0">
                <a:solidFill>
                  <a:prstClr val="black"/>
                </a:solidFill>
                <a:latin typeface="Times New Roman" panose="02020603050405020304"/>
                <a:ea typeface="等线" panose="02010600030101010101" pitchFamily="2" charset="-122"/>
              </a:endParaRPr>
            </a:p>
            <a:p>
              <a:pPr lvl="0" algn="just"/>
              <a:r>
                <a:rPr lang="zh-CN" altLang="zh-CN" b="1" kern="100" dirty="0" smtClean="0">
                  <a:solidFill>
                    <a:prstClr val="black"/>
                  </a:solidFill>
                  <a:latin typeface="Times New Roman" panose="02020603050405020304"/>
                  <a:ea typeface="等线" panose="02010600030101010101" pitchFamily="2" charset="-122"/>
                </a:rPr>
                <a:t>对</a:t>
              </a:r>
              <a:r>
                <a:rPr lang="zh-CN" altLang="zh-CN" b="1" kern="100" dirty="0">
                  <a:solidFill>
                    <a:prstClr val="black"/>
                  </a:solidFill>
                  <a:latin typeface="Times New Roman" panose="02020603050405020304"/>
                  <a:ea typeface="等线" panose="02010600030101010101" pitchFamily="2" charset="-122"/>
                </a:rPr>
                <a:t>因变量产生一种新的效应</a:t>
              </a:r>
              <a:endParaRPr lang="zh-CN" altLang="zh-CN" kern="100" dirty="0">
                <a:solidFill>
                  <a:prstClr val="black"/>
                </a:solidFill>
                <a:latin typeface="Times New Roman" panose="02020603050405020304"/>
                <a:ea typeface="宋体" panose="02010600030101010101" pitchFamily="2" charset="-122"/>
              </a:endParaRPr>
            </a:p>
          </p:txBody>
        </p:sp>
        <p:sp>
          <p:nvSpPr>
            <p:cNvPr id="11" name="左中括号 10"/>
            <p:cNvSpPr/>
            <p:nvPr/>
          </p:nvSpPr>
          <p:spPr>
            <a:xfrm>
              <a:off x="1259632" y="3959224"/>
              <a:ext cx="198419" cy="1012395"/>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p:cNvCxnSpPr>
              <a:stCxn id="7" idx="3"/>
              <a:endCxn id="9" idx="1"/>
            </p:cNvCxnSpPr>
            <p:nvPr/>
          </p:nvCxnSpPr>
          <p:spPr>
            <a:xfrm flipV="1">
              <a:off x="2838623" y="3959224"/>
              <a:ext cx="144534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 idx="3"/>
            </p:cNvCxnSpPr>
            <p:nvPr/>
          </p:nvCxnSpPr>
          <p:spPr>
            <a:xfrm>
              <a:off x="2836499" y="4971620"/>
              <a:ext cx="14474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22886" r="78831" b="21016"/>
          <a:stretch>
            <a:fillRect/>
          </a:stretch>
        </p:blipFill>
        <p:spPr bwMode="auto">
          <a:xfrm>
            <a:off x="409603" y="1008043"/>
            <a:ext cx="1658985" cy="605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7071"/>
          <a:stretch>
            <a:fillRect/>
          </a:stretch>
        </p:blipFill>
        <p:spPr bwMode="auto">
          <a:xfrm>
            <a:off x="683568" y="1613971"/>
            <a:ext cx="7186733" cy="3902811"/>
          </a:xfrm>
          <a:prstGeom prst="rect">
            <a:avLst/>
          </a:prstGeom>
          <a:solidFill>
            <a:schemeClr val="bg1">
              <a:lumMod val="85000"/>
            </a:schemeClr>
          </a:solidFill>
          <a:ln>
            <a:noFill/>
          </a:ln>
          <a:effectLst/>
        </p:spPr>
      </p:pic>
      <p:sp>
        <p:nvSpPr>
          <p:cNvPr id="2" name="矩形 1"/>
          <p:cNvSpPr/>
          <p:nvPr/>
        </p:nvSpPr>
        <p:spPr>
          <a:xfrm>
            <a:off x="323528" y="496657"/>
            <a:ext cx="4270721" cy="400110"/>
          </a:xfrm>
          <a:prstGeom prst="rect">
            <a:avLst/>
          </a:prstGeom>
        </p:spPr>
        <p:txBody>
          <a:bodyPr wrap="none">
            <a:spAutoFit/>
          </a:bodyPr>
          <a:lstStyle/>
          <a:p>
            <a:r>
              <a:rPr lang="en-US" altLang="zh-CN" sz="2000" b="1" dirty="0">
                <a:ea typeface="等线" panose="02010600030101010101" pitchFamily="2" charset="-122"/>
              </a:rPr>
              <a:t>9.3.1 </a:t>
            </a:r>
            <a:r>
              <a:rPr lang="zh-CN" altLang="zh-CN" sz="2000" b="1" dirty="0">
                <a:ea typeface="等线" panose="02010600030101010101" pitchFamily="2" charset="-122"/>
              </a:rPr>
              <a:t>无交互作用的双因素方差分析</a:t>
            </a:r>
            <a:endParaRPr lang="zh-CN" altLang="zh-CN" sz="2000" b="1" dirty="0">
              <a:ea typeface="等线" panose="02010600030101010101" pitchFamily="2" charset="-122"/>
            </a:endParaRPr>
          </a:p>
        </p:txBody>
      </p:sp>
      <p:cxnSp>
        <p:nvCxnSpPr>
          <p:cNvPr id="4" name="直接连接符 3"/>
          <p:cNvCxnSpPr/>
          <p:nvPr/>
        </p:nvCxnSpPr>
        <p:spPr>
          <a:xfrm>
            <a:off x="683568" y="2564904"/>
            <a:ext cx="70567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9496" y="548680"/>
            <a:ext cx="2068738" cy="923330"/>
          </a:xfrm>
          <a:prstGeom prst="rect">
            <a:avLst/>
          </a:prstGeom>
          <a:ln>
            <a:solidFill>
              <a:schemeClr val="tx1"/>
            </a:solidFill>
          </a:ln>
        </p:spPr>
        <p:txBody>
          <a:bodyPr wrap="square">
            <a:spAutoFit/>
          </a:bodyPr>
          <a:lstStyle/>
          <a:p>
            <a:pPr algn="just">
              <a:spcAft>
                <a:spcPts val="0"/>
              </a:spcAft>
            </a:pPr>
            <a:r>
              <a:rPr lang="zh-CN" altLang="zh-CN" b="1" kern="100" dirty="0">
                <a:latin typeface="Times New Roman" panose="02020603050405020304"/>
                <a:ea typeface="等线" panose="02010600030101010101" pitchFamily="2" charset="-122"/>
              </a:rPr>
              <a:t>行因素：</a:t>
            </a:r>
            <a:r>
              <a:rPr lang="en-US" altLang="zh-CN" b="1" kern="100" dirty="0">
                <a:latin typeface="Times New Roman" panose="02020603050405020304"/>
                <a:ea typeface="等线" panose="02010600030101010101" pitchFamily="2" charset="-122"/>
              </a:rPr>
              <a:t>k</a:t>
            </a:r>
            <a:r>
              <a:rPr lang="zh-CN" altLang="zh-CN" b="1" kern="100" dirty="0">
                <a:latin typeface="Times New Roman" panose="02020603050405020304"/>
                <a:ea typeface="等线" panose="02010600030101010101" pitchFamily="2" charset="-122"/>
              </a:rPr>
              <a:t>个水平</a:t>
            </a:r>
            <a:endParaRPr lang="zh-CN" altLang="zh-CN" sz="1200" kern="100" dirty="0">
              <a:latin typeface="Times New Roman" panose="02020603050405020304"/>
              <a:ea typeface="宋体" panose="02010600030101010101" pitchFamily="2" charset="-122"/>
            </a:endParaRPr>
          </a:p>
          <a:p>
            <a:pPr algn="just">
              <a:spcAft>
                <a:spcPts val="0"/>
              </a:spcAft>
            </a:pPr>
            <a:r>
              <a:rPr lang="zh-CN" altLang="zh-CN" b="1" kern="100" dirty="0">
                <a:latin typeface="Times New Roman" panose="02020603050405020304"/>
                <a:ea typeface="等线" panose="02010600030101010101" pitchFamily="2" charset="-122"/>
              </a:rPr>
              <a:t>列因素：</a:t>
            </a:r>
            <a:r>
              <a:rPr lang="en-US" altLang="zh-CN" b="1" kern="100" dirty="0">
                <a:latin typeface="Times New Roman" panose="02020603050405020304"/>
                <a:ea typeface="等线" panose="02010600030101010101" pitchFamily="2" charset="-122"/>
              </a:rPr>
              <a:t>r</a:t>
            </a:r>
            <a:r>
              <a:rPr lang="zh-CN" altLang="zh-CN" b="1" kern="100" dirty="0">
                <a:latin typeface="Times New Roman" panose="02020603050405020304"/>
                <a:ea typeface="等线" panose="02010600030101010101" pitchFamily="2" charset="-122"/>
              </a:rPr>
              <a:t>个水平</a:t>
            </a:r>
            <a:endParaRPr lang="zh-CN" altLang="zh-CN" sz="1200" kern="100" dirty="0">
              <a:latin typeface="Times New Roman" panose="02020603050405020304"/>
              <a:ea typeface="宋体" panose="02010600030101010101" pitchFamily="2" charset="-122"/>
            </a:endParaRPr>
          </a:p>
          <a:p>
            <a:pPr algn="just">
              <a:spcAft>
                <a:spcPts val="0"/>
              </a:spcAft>
            </a:pPr>
            <a:r>
              <a:rPr lang="zh-CN" altLang="zh-CN" b="1" kern="100" dirty="0">
                <a:latin typeface="Times New Roman" panose="02020603050405020304"/>
                <a:ea typeface="等线" panose="02010600030101010101" pitchFamily="2" charset="-122"/>
              </a:rPr>
              <a:t>共</a:t>
            </a:r>
            <a:r>
              <a:rPr lang="en-US" altLang="zh-CN" b="1" kern="100" dirty="0" err="1">
                <a:latin typeface="Times New Roman" panose="02020603050405020304"/>
                <a:ea typeface="等线" panose="02010600030101010101" pitchFamily="2" charset="-122"/>
              </a:rPr>
              <a:t>kr</a:t>
            </a:r>
            <a:r>
              <a:rPr lang="zh-CN" altLang="zh-CN" b="1" kern="100" dirty="0">
                <a:latin typeface="Times New Roman" panose="02020603050405020304"/>
                <a:ea typeface="等线" panose="02010600030101010101" pitchFamily="2" charset="-122"/>
              </a:rPr>
              <a:t>个观察</a:t>
            </a:r>
            <a:r>
              <a:rPr lang="zh-CN" altLang="zh-CN" b="1" kern="100" dirty="0" smtClean="0">
                <a:latin typeface="Times New Roman" panose="02020603050405020304"/>
                <a:ea typeface="等线" panose="02010600030101010101" pitchFamily="2" charset="-122"/>
              </a:rPr>
              <a:t>值</a:t>
            </a:r>
            <a:endParaRPr lang="zh-CN" altLang="zh-CN" sz="1200" kern="100" dirty="0">
              <a:latin typeface="Times New Roman" panose="02020603050405020304"/>
              <a:ea typeface="宋体" panose="02010600030101010101" pitchFamily="2" charset="-122"/>
            </a:endParaRPr>
          </a:p>
        </p:txBody>
      </p:sp>
      <p:sp>
        <p:nvSpPr>
          <p:cNvPr id="5" name="矩形 4"/>
          <p:cNvSpPr/>
          <p:nvPr/>
        </p:nvSpPr>
        <p:spPr>
          <a:xfrm>
            <a:off x="3059832" y="548680"/>
            <a:ext cx="5472608" cy="923330"/>
          </a:xfrm>
          <a:prstGeom prst="rect">
            <a:avLst/>
          </a:prstGeom>
          <a:ln>
            <a:solidFill>
              <a:schemeClr val="tx1"/>
            </a:solidFill>
          </a:ln>
        </p:spPr>
        <p:txBody>
          <a:bodyPr wrap="square">
            <a:spAutoFit/>
          </a:bodyPr>
          <a:lstStyle/>
          <a:p>
            <a:pPr lvl="0" algn="just"/>
            <a:r>
              <a:rPr lang="zh-CN" altLang="zh-CN" b="1" kern="100" dirty="0">
                <a:solidFill>
                  <a:prstClr val="black"/>
                </a:solidFill>
                <a:latin typeface="Times New Roman" panose="02020603050405020304"/>
                <a:ea typeface="等线" panose="02010600030101010101" pitchFamily="2" charset="-122"/>
              </a:rPr>
              <a:t>每个观察值看做是行因素的</a:t>
            </a:r>
            <a:r>
              <a:rPr lang="en-US" altLang="zh-CN" b="1" kern="100" dirty="0">
                <a:solidFill>
                  <a:prstClr val="black"/>
                </a:solidFill>
                <a:latin typeface="Times New Roman" panose="02020603050405020304"/>
                <a:ea typeface="等线" panose="02010600030101010101" pitchFamily="2" charset="-122"/>
              </a:rPr>
              <a:t>k</a:t>
            </a:r>
            <a:r>
              <a:rPr lang="zh-CN" altLang="zh-CN" b="1" kern="100" dirty="0">
                <a:solidFill>
                  <a:prstClr val="black"/>
                </a:solidFill>
                <a:latin typeface="Times New Roman" panose="02020603050405020304"/>
                <a:ea typeface="等线" panose="02010600030101010101" pitchFamily="2" charset="-122"/>
              </a:rPr>
              <a:t>个水平与列因素的</a:t>
            </a:r>
            <a:r>
              <a:rPr lang="en-US" altLang="zh-CN" b="1" kern="100" dirty="0">
                <a:solidFill>
                  <a:prstClr val="black"/>
                </a:solidFill>
                <a:latin typeface="Times New Roman" panose="02020603050405020304"/>
                <a:ea typeface="等线" panose="02010600030101010101" pitchFamily="2" charset="-122"/>
              </a:rPr>
              <a:t>r</a:t>
            </a:r>
            <a:r>
              <a:rPr lang="zh-CN" altLang="zh-CN" b="1" kern="100" dirty="0">
                <a:solidFill>
                  <a:prstClr val="black"/>
                </a:solidFill>
                <a:latin typeface="Times New Roman" panose="02020603050405020304"/>
                <a:ea typeface="等线" panose="02010600030101010101" pitchFamily="2" charset="-122"/>
              </a:rPr>
              <a:t>个水平所组合成的</a:t>
            </a:r>
            <a:r>
              <a:rPr lang="en-US" altLang="zh-CN" b="1" kern="100" dirty="0" err="1">
                <a:solidFill>
                  <a:prstClr val="black"/>
                </a:solidFill>
                <a:latin typeface="Times New Roman" panose="02020603050405020304"/>
                <a:ea typeface="等线" panose="02010600030101010101" pitchFamily="2" charset="-122"/>
              </a:rPr>
              <a:t>kr</a:t>
            </a:r>
            <a:r>
              <a:rPr lang="zh-CN" altLang="zh-CN" b="1" kern="100" dirty="0">
                <a:solidFill>
                  <a:prstClr val="black"/>
                </a:solidFill>
                <a:latin typeface="Times New Roman" panose="02020603050405020304"/>
                <a:ea typeface="等线" panose="02010600030101010101" pitchFamily="2" charset="-122"/>
              </a:rPr>
              <a:t>个总体中抽取的样本量为</a:t>
            </a:r>
            <a:r>
              <a:rPr lang="en-US" altLang="zh-CN" b="1" kern="100" dirty="0">
                <a:solidFill>
                  <a:prstClr val="black"/>
                </a:solidFill>
                <a:latin typeface="Times New Roman" panose="02020603050405020304"/>
                <a:ea typeface="等线" panose="02010600030101010101" pitchFamily="2" charset="-122"/>
              </a:rPr>
              <a:t>1 </a:t>
            </a:r>
            <a:r>
              <a:rPr lang="zh-CN" altLang="zh-CN" b="1" kern="100" dirty="0">
                <a:solidFill>
                  <a:prstClr val="black"/>
                </a:solidFill>
                <a:latin typeface="Times New Roman" panose="02020603050405020304"/>
                <a:ea typeface="等线" panose="02010600030101010101" pitchFamily="2" charset="-122"/>
              </a:rPr>
              <a:t>的独立</a:t>
            </a:r>
            <a:r>
              <a:rPr lang="zh-CN" altLang="zh-CN" b="1" kern="100" dirty="0" smtClean="0">
                <a:solidFill>
                  <a:prstClr val="black"/>
                </a:solidFill>
                <a:latin typeface="Times New Roman" panose="02020603050405020304"/>
                <a:ea typeface="等线" panose="02010600030101010101" pitchFamily="2" charset="-122"/>
              </a:rPr>
              <a:t>随机样本</a:t>
            </a:r>
            <a:endParaRPr lang="zh-CN" altLang="zh-CN" sz="1200" kern="100" dirty="0">
              <a:solidFill>
                <a:prstClr val="black"/>
              </a:solidFill>
              <a:latin typeface="Times New Roman" panose="02020603050405020304"/>
              <a:ea typeface="宋体" panose="02010600030101010101" pitchFamily="2" charset="-122"/>
            </a:endParaRPr>
          </a:p>
        </p:txBody>
      </p:sp>
      <p:sp>
        <p:nvSpPr>
          <p:cNvPr id="6" name="矩形 5"/>
          <p:cNvSpPr/>
          <p:nvPr/>
        </p:nvSpPr>
        <p:spPr>
          <a:xfrm>
            <a:off x="3081717" y="1764958"/>
            <a:ext cx="3096344" cy="646331"/>
          </a:xfrm>
          <a:prstGeom prst="rect">
            <a:avLst/>
          </a:prstGeom>
          <a:solidFill>
            <a:schemeClr val="bg1">
              <a:lumMod val="85000"/>
            </a:schemeClr>
          </a:solidFill>
          <a:ln>
            <a:solidFill>
              <a:schemeClr val="tx1"/>
            </a:solidFill>
          </a:ln>
        </p:spPr>
        <p:txBody>
          <a:bodyPr wrap="square">
            <a:spAutoFit/>
          </a:bodyPr>
          <a:lstStyle/>
          <a:p>
            <a:pPr lvl="0" algn="just"/>
            <a:r>
              <a:rPr lang="zh-CN" altLang="zh-CN" b="1" kern="100" dirty="0">
                <a:solidFill>
                  <a:prstClr val="black"/>
                </a:solidFill>
                <a:latin typeface="Times New Roman" panose="02020603050405020304"/>
                <a:ea typeface="等线" panose="02010600030101010101" pitchFamily="2" charset="-122"/>
              </a:rPr>
              <a:t>这</a:t>
            </a:r>
            <a:r>
              <a:rPr lang="en-US" altLang="zh-CN" b="1" kern="100" dirty="0" err="1">
                <a:solidFill>
                  <a:prstClr val="black"/>
                </a:solidFill>
                <a:latin typeface="Times New Roman" panose="02020603050405020304"/>
                <a:ea typeface="等线" panose="02010600030101010101" pitchFamily="2" charset="-122"/>
              </a:rPr>
              <a:t>kr</a:t>
            </a:r>
            <a:r>
              <a:rPr lang="zh-CN" altLang="zh-CN" b="1" kern="100" dirty="0">
                <a:solidFill>
                  <a:prstClr val="black"/>
                </a:solidFill>
                <a:latin typeface="Times New Roman" panose="02020603050405020304"/>
                <a:ea typeface="等线" panose="02010600030101010101" pitchFamily="2" charset="-122"/>
              </a:rPr>
              <a:t>个总体都服从正态分布</a:t>
            </a:r>
            <a:r>
              <a:rPr lang="zh-CN" altLang="zh-CN" b="1" kern="100" dirty="0" smtClean="0">
                <a:solidFill>
                  <a:prstClr val="black"/>
                </a:solidFill>
                <a:latin typeface="Times New Roman" panose="02020603050405020304"/>
                <a:ea typeface="等线" panose="02010600030101010101" pitchFamily="2" charset="-122"/>
              </a:rPr>
              <a:t>，</a:t>
            </a:r>
            <a:endParaRPr lang="en-US" altLang="zh-CN" b="1" kern="100" dirty="0" smtClean="0">
              <a:solidFill>
                <a:prstClr val="black"/>
              </a:solidFill>
              <a:latin typeface="Times New Roman" panose="02020603050405020304"/>
              <a:ea typeface="等线" panose="02010600030101010101" pitchFamily="2" charset="-122"/>
            </a:endParaRPr>
          </a:p>
          <a:p>
            <a:pPr lvl="0" algn="just"/>
            <a:r>
              <a:rPr lang="zh-CN" altLang="zh-CN" b="1" kern="100" dirty="0" smtClean="0">
                <a:solidFill>
                  <a:prstClr val="black"/>
                </a:solidFill>
                <a:latin typeface="Times New Roman" panose="02020603050405020304"/>
                <a:ea typeface="等线" panose="02010600030101010101" pitchFamily="2" charset="-122"/>
              </a:rPr>
              <a:t>且</a:t>
            </a:r>
            <a:r>
              <a:rPr lang="zh-CN" altLang="zh-CN" b="1" kern="100" dirty="0">
                <a:solidFill>
                  <a:prstClr val="black"/>
                </a:solidFill>
                <a:latin typeface="Times New Roman" panose="02020603050405020304"/>
                <a:ea typeface="等线" panose="02010600030101010101" pitchFamily="2" charset="-122"/>
              </a:rPr>
              <a:t>具有相同的方差。</a:t>
            </a:r>
            <a:endParaRPr lang="zh-CN" altLang="zh-CN" sz="1200" kern="100" dirty="0">
              <a:solidFill>
                <a:prstClr val="black"/>
              </a:solidFill>
              <a:latin typeface="Times New Roman" panose="02020603050405020304"/>
              <a:ea typeface="宋体" panose="02010600030101010101" pitchFamily="2" charset="-122"/>
            </a:endParaRPr>
          </a:p>
        </p:txBody>
      </p:sp>
      <p:sp>
        <p:nvSpPr>
          <p:cNvPr id="19" name="TextBox 18"/>
          <p:cNvSpPr txBox="1"/>
          <p:nvPr/>
        </p:nvSpPr>
        <p:spPr>
          <a:xfrm>
            <a:off x="470596" y="2924944"/>
            <a:ext cx="1220176" cy="369332"/>
          </a:xfrm>
          <a:prstGeom prst="rect">
            <a:avLst/>
          </a:prstGeom>
          <a:solidFill>
            <a:srgbClr val="92D050"/>
          </a:solidFill>
          <a:ln>
            <a:solidFill>
              <a:schemeClr val="tx1"/>
            </a:solidFill>
          </a:ln>
        </p:spPr>
        <p:txBody>
          <a:bodyPr wrap="square" rtlCol="0">
            <a:spAutoFit/>
          </a:bodyPr>
          <a:lstStyle/>
          <a:p>
            <a:r>
              <a:rPr lang="zh-CN" altLang="en-US" dirty="0" smtClean="0"/>
              <a:t>一些符号：</a:t>
            </a:r>
            <a:endParaRPr lang="zh-CN" altLang="en-US" dirty="0"/>
          </a:p>
        </p:txBody>
      </p:sp>
      <p:grpSp>
        <p:nvGrpSpPr>
          <p:cNvPr id="29" name="组合 28"/>
          <p:cNvGrpSpPr/>
          <p:nvPr/>
        </p:nvGrpSpPr>
        <p:grpSpPr>
          <a:xfrm>
            <a:off x="2468234" y="2912097"/>
            <a:ext cx="5471763" cy="3385845"/>
            <a:chOff x="2468234" y="3067492"/>
            <a:chExt cx="5471763" cy="3385845"/>
          </a:xfrm>
        </p:grpSpPr>
        <p:graphicFrame>
          <p:nvGraphicFramePr>
            <p:cNvPr id="13" name="对象 12"/>
            <p:cNvGraphicFramePr>
              <a:graphicFrameLocks noChangeAspect="1"/>
            </p:cNvGraphicFramePr>
            <p:nvPr/>
          </p:nvGraphicFramePr>
          <p:xfrm>
            <a:off x="4416124" y="3067492"/>
            <a:ext cx="3523873" cy="822626"/>
          </p:xfrm>
          <a:graphic>
            <a:graphicData uri="http://schemas.openxmlformats.org/presentationml/2006/ole">
              <mc:AlternateContent xmlns:mc="http://schemas.openxmlformats.org/markup-compatibility/2006">
                <mc:Choice xmlns:v="urn:schemas-microsoft-com:vml" Requires="v">
                  <p:oleObj spid="_x0000_s17439" name="Equation" r:id="rId1" imgW="46024800" imgH="10668000" progId="Equation.DSMT4">
                    <p:embed/>
                  </p:oleObj>
                </mc:Choice>
                <mc:Fallback>
                  <p:oleObj name="Equation" r:id="rId1" imgW="46024800" imgH="10668000" progId="Equation.DSMT4">
                    <p:embed/>
                    <p:pic>
                      <p:nvPicPr>
                        <p:cNvPr id="0" name="Object 9"/>
                        <p:cNvPicPr>
                          <a:picLocks noChangeAspect="1" noChangeArrowheads="1"/>
                        </p:cNvPicPr>
                        <p:nvPr/>
                      </p:nvPicPr>
                      <p:blipFill>
                        <a:blip r:embed="rId2"/>
                        <a:srcRect/>
                        <a:stretch>
                          <a:fillRect/>
                        </a:stretch>
                      </p:blipFill>
                      <p:spPr bwMode="auto">
                        <a:xfrm>
                          <a:off x="4416124" y="3067492"/>
                          <a:ext cx="3523873" cy="822626"/>
                        </a:xfrm>
                        <a:prstGeom prst="rect">
                          <a:avLst/>
                        </a:prstGeom>
                        <a:noFill/>
                        <a:ln>
                          <a:solidFill>
                            <a:schemeClr val="tx1"/>
                          </a:solidFill>
                        </a:ln>
                      </p:spPr>
                    </p:pic>
                  </p:oleObj>
                </mc:Fallback>
              </mc:AlternateContent>
            </a:graphicData>
          </a:graphic>
        </p:graphicFrame>
        <p:graphicFrame>
          <p:nvGraphicFramePr>
            <p:cNvPr id="14" name="对象 13"/>
            <p:cNvGraphicFramePr>
              <a:graphicFrameLocks noChangeAspect="1"/>
            </p:cNvGraphicFramePr>
            <p:nvPr/>
          </p:nvGraphicFramePr>
          <p:xfrm>
            <a:off x="4449869" y="4214017"/>
            <a:ext cx="3456384" cy="748976"/>
          </p:xfrm>
          <a:graphic>
            <a:graphicData uri="http://schemas.openxmlformats.org/presentationml/2006/ole">
              <mc:AlternateContent xmlns:mc="http://schemas.openxmlformats.org/markup-compatibility/2006">
                <mc:Choice xmlns:v="urn:schemas-microsoft-com:vml" Requires="v">
                  <p:oleObj spid="_x0000_s17440" name="Equation" r:id="rId3" imgW="47548800" imgH="10363200" progId="Equation.DSMT4">
                    <p:embed/>
                  </p:oleObj>
                </mc:Choice>
                <mc:Fallback>
                  <p:oleObj name="Equation" r:id="rId3" imgW="47548800" imgH="10363200" progId="Equation.DSMT4">
                    <p:embed/>
                    <p:pic>
                      <p:nvPicPr>
                        <p:cNvPr id="0" name="Object 8"/>
                        <p:cNvPicPr>
                          <a:picLocks noChangeAspect="1" noChangeArrowheads="1"/>
                        </p:cNvPicPr>
                        <p:nvPr/>
                      </p:nvPicPr>
                      <p:blipFill>
                        <a:blip r:embed="rId4"/>
                        <a:srcRect/>
                        <a:stretch>
                          <a:fillRect/>
                        </a:stretch>
                      </p:blipFill>
                      <p:spPr bwMode="auto">
                        <a:xfrm>
                          <a:off x="4449869" y="4214017"/>
                          <a:ext cx="3456384" cy="748976"/>
                        </a:xfrm>
                        <a:prstGeom prst="rect">
                          <a:avLst/>
                        </a:prstGeom>
                        <a:noFill/>
                        <a:ln>
                          <a:solidFill>
                            <a:schemeClr val="tx1"/>
                          </a:solidFill>
                        </a:ln>
                      </p:spPr>
                    </p:pic>
                  </p:oleObj>
                </mc:Fallback>
              </mc:AlternateContent>
            </a:graphicData>
          </a:graphic>
        </p:graphicFrame>
        <p:graphicFrame>
          <p:nvGraphicFramePr>
            <p:cNvPr id="15" name="对象 14"/>
            <p:cNvGraphicFramePr>
              <a:graphicFrameLocks noChangeAspect="1"/>
            </p:cNvGraphicFramePr>
            <p:nvPr/>
          </p:nvGraphicFramePr>
          <p:xfrm>
            <a:off x="4427984" y="5204211"/>
            <a:ext cx="1851526" cy="1249126"/>
          </p:xfrm>
          <a:graphic>
            <a:graphicData uri="http://schemas.openxmlformats.org/presentationml/2006/ole">
              <mc:AlternateContent xmlns:mc="http://schemas.openxmlformats.org/markup-compatibility/2006">
                <mc:Choice xmlns:v="urn:schemas-microsoft-com:vml" Requires="v">
                  <p:oleObj spid="_x0000_s17441" name="Equation" r:id="rId5" imgW="21945600" imgH="14935200" progId="Equation.DSMT4">
                    <p:embed/>
                  </p:oleObj>
                </mc:Choice>
                <mc:Fallback>
                  <p:oleObj name="Equation" r:id="rId5" imgW="21945600" imgH="14935200" progId="Equation.DSMT4">
                    <p:embed/>
                    <p:pic>
                      <p:nvPicPr>
                        <p:cNvPr id="0" name="Object 7"/>
                        <p:cNvPicPr>
                          <a:picLocks noChangeAspect="1" noChangeArrowheads="1"/>
                        </p:cNvPicPr>
                        <p:nvPr/>
                      </p:nvPicPr>
                      <p:blipFill>
                        <a:blip r:embed="rId6"/>
                        <a:srcRect/>
                        <a:stretch>
                          <a:fillRect/>
                        </a:stretch>
                      </p:blipFill>
                      <p:spPr bwMode="auto">
                        <a:xfrm>
                          <a:off x="4427984" y="5204211"/>
                          <a:ext cx="1851526" cy="1249126"/>
                        </a:xfrm>
                        <a:prstGeom prst="rect">
                          <a:avLst/>
                        </a:prstGeom>
                        <a:noFill/>
                        <a:ln>
                          <a:solidFill>
                            <a:schemeClr val="tx1"/>
                          </a:solidFill>
                        </a:ln>
                      </p:spPr>
                    </p:pic>
                  </p:oleObj>
                </mc:Fallback>
              </mc:AlternateContent>
            </a:graphicData>
          </a:graphic>
        </p:graphicFrame>
        <p:sp>
          <p:nvSpPr>
            <p:cNvPr id="16" name="Rectangle 10"/>
            <p:cNvSpPr>
              <a:spLocks noChangeArrowheads="1"/>
            </p:cNvSpPr>
            <p:nvPr/>
          </p:nvSpPr>
          <p:spPr bwMode="auto">
            <a:xfrm>
              <a:off x="2699792" y="3294276"/>
              <a:ext cx="963269" cy="36933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b="1"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行平均：</a:t>
              </a:r>
              <a:endParaRPr kumimoji="0" lang="zh-CN" altLang="zh-CN"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7" name="Rectangle 11"/>
            <p:cNvSpPr>
              <a:spLocks noChangeArrowheads="1"/>
            </p:cNvSpPr>
            <p:nvPr/>
          </p:nvSpPr>
          <p:spPr bwMode="auto">
            <a:xfrm>
              <a:off x="2673813" y="4420354"/>
              <a:ext cx="1175795" cy="36933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b="1"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列平均：</a:t>
              </a:r>
              <a:endParaRPr kumimoji="0" lang="zh-CN" altLang="zh-CN"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8" name="Rectangle 12"/>
            <p:cNvSpPr>
              <a:spLocks noChangeArrowheads="1"/>
            </p:cNvSpPr>
            <p:nvPr/>
          </p:nvSpPr>
          <p:spPr bwMode="auto">
            <a:xfrm>
              <a:off x="2709047" y="5589240"/>
              <a:ext cx="1036183" cy="36933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b="1"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总平均：</a:t>
              </a:r>
              <a:endParaRPr kumimoji="0" lang="zh-CN" altLang="zh-CN"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0" name="左中括号 19"/>
            <p:cNvSpPr/>
            <p:nvPr/>
          </p:nvSpPr>
          <p:spPr>
            <a:xfrm>
              <a:off x="2468234" y="3436134"/>
              <a:ext cx="200490" cy="233777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2" name="直接连接符 21"/>
            <p:cNvCxnSpPr>
              <a:stCxn id="20" idx="1"/>
            </p:cNvCxnSpPr>
            <p:nvPr/>
          </p:nvCxnSpPr>
          <p:spPr>
            <a:xfrm>
              <a:off x="2468234" y="4605020"/>
              <a:ext cx="2004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6" idx="3"/>
              <a:endCxn id="13" idx="1"/>
            </p:cNvCxnSpPr>
            <p:nvPr/>
          </p:nvCxnSpPr>
          <p:spPr>
            <a:xfrm flipV="1">
              <a:off x="3663061" y="3478805"/>
              <a:ext cx="753063" cy="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7" idx="3"/>
            </p:cNvCxnSpPr>
            <p:nvPr/>
          </p:nvCxnSpPr>
          <p:spPr>
            <a:xfrm>
              <a:off x="3849608" y="4605020"/>
              <a:ext cx="5665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8" idx="3"/>
            </p:cNvCxnSpPr>
            <p:nvPr/>
          </p:nvCxnSpPr>
          <p:spPr>
            <a:xfrm>
              <a:off x="3745230" y="5773906"/>
              <a:ext cx="6708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2304" y="25142"/>
            <a:ext cx="7314315"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916796"/>
            <a:ext cx="7606062" cy="572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1628800"/>
            <a:ext cx="6467095" cy="1944216"/>
          </a:xfrm>
          <a:prstGeom prst="rect">
            <a:avLst/>
          </a:prstGeom>
          <a:solidFill>
            <a:schemeClr val="bg1"/>
          </a:solidFill>
          <a:ln>
            <a:solidFill>
              <a:schemeClr val="tx1"/>
            </a:solidFill>
          </a:ln>
          <a:effectLst/>
        </p:spPr>
      </p:pic>
      <p:pic>
        <p:nvPicPr>
          <p:cNvPr id="2150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575" y="3933056"/>
            <a:ext cx="7939583" cy="2088232"/>
          </a:xfrm>
          <a:prstGeom prst="rect">
            <a:avLst/>
          </a:prstGeom>
          <a:solidFill>
            <a:schemeClr val="bg1"/>
          </a:solidFill>
          <a:ln>
            <a:solidFill>
              <a:schemeClr val="tx1"/>
            </a:solidFill>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40" name="Picture 1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76056" y="6093296"/>
            <a:ext cx="3656978" cy="432048"/>
          </a:xfrm>
          <a:prstGeom prst="rect">
            <a:avLst/>
          </a:prstGeom>
          <a:solidFill>
            <a:srgbClr val="00B0F0"/>
          </a:solidFill>
          <a:ln>
            <a:solidFill>
              <a:schemeClr val="tx1"/>
            </a:solidFill>
          </a:ln>
          <a:effectLst/>
        </p:spPr>
      </p:pic>
      <p:sp>
        <p:nvSpPr>
          <p:cNvPr id="2" name="矩形 1"/>
          <p:cNvSpPr/>
          <p:nvPr/>
        </p:nvSpPr>
        <p:spPr>
          <a:xfrm>
            <a:off x="251520" y="222009"/>
            <a:ext cx="2664296" cy="400110"/>
          </a:xfrm>
          <a:prstGeom prst="rect">
            <a:avLst/>
          </a:prstGeom>
        </p:spPr>
        <p:txBody>
          <a:bodyPr wrap="square">
            <a:spAutoFit/>
          </a:bodyPr>
          <a:lstStyle/>
          <a:p>
            <a:pPr algn="just">
              <a:spcAft>
                <a:spcPts val="0"/>
              </a:spcAft>
            </a:pPr>
            <a:r>
              <a:rPr lang="zh-CN" altLang="zh-CN" sz="2000" b="1" kern="100" dirty="0">
                <a:latin typeface="Times New Roman" panose="02020603050405020304"/>
                <a:ea typeface="等线" panose="02010600030101010101" pitchFamily="2" charset="-122"/>
              </a:rPr>
              <a:t>（</a:t>
            </a:r>
            <a:r>
              <a:rPr lang="en-US" altLang="zh-CN" sz="2000" b="1" kern="100" dirty="0">
                <a:latin typeface="Times New Roman" panose="02020603050405020304"/>
                <a:ea typeface="等线" panose="02010600030101010101" pitchFamily="2" charset="-122"/>
              </a:rPr>
              <a:t>2</a:t>
            </a:r>
            <a:r>
              <a:rPr lang="zh-CN" altLang="zh-CN" sz="2000" b="1" kern="100" dirty="0">
                <a:latin typeface="Times New Roman" panose="02020603050405020304"/>
                <a:ea typeface="等线" panose="02010600030101010101" pitchFamily="2" charset="-122"/>
              </a:rPr>
              <a:t>）构造</a:t>
            </a:r>
            <a:r>
              <a:rPr lang="zh-CN" altLang="zh-CN" sz="2000" b="1" kern="100" dirty="0" smtClean="0">
                <a:latin typeface="Times New Roman" panose="02020603050405020304"/>
                <a:ea typeface="等线" panose="02010600030101010101" pitchFamily="2" charset="-122"/>
              </a:rPr>
              <a:t>检验统计量</a:t>
            </a:r>
            <a:endParaRPr lang="zh-CN" altLang="zh-CN" sz="1400" kern="100" dirty="0">
              <a:latin typeface="Times New Roman" panose="02020603050405020304"/>
              <a:ea typeface="宋体" panose="02010600030101010101" pitchFamily="2" charset="-122"/>
            </a:endParaRPr>
          </a:p>
        </p:txBody>
      </p:sp>
      <p:sp>
        <p:nvSpPr>
          <p:cNvPr id="3" name="矩形 2"/>
          <p:cNvSpPr/>
          <p:nvPr/>
        </p:nvSpPr>
        <p:spPr>
          <a:xfrm>
            <a:off x="3272804" y="252787"/>
            <a:ext cx="3171403" cy="369332"/>
          </a:xfrm>
          <a:prstGeom prst="rect">
            <a:avLst/>
          </a:prstGeom>
          <a:solidFill>
            <a:schemeClr val="bg1">
              <a:lumMod val="85000"/>
            </a:schemeClr>
          </a:solidFill>
          <a:ln>
            <a:solidFill>
              <a:schemeClr val="tx1"/>
            </a:solidFill>
          </a:ln>
        </p:spPr>
        <p:txBody>
          <a:bodyPr wrap="square">
            <a:spAutoFit/>
          </a:bodyPr>
          <a:lstStyle/>
          <a:p>
            <a:pPr lvl="0" algn="just"/>
            <a:r>
              <a:rPr lang="zh-CN" altLang="zh-CN" b="1" kern="100" dirty="0">
                <a:solidFill>
                  <a:prstClr val="black"/>
                </a:solidFill>
                <a:latin typeface="Times New Roman" panose="02020603050405020304"/>
                <a:ea typeface="等线" panose="02010600030101010101" pitchFamily="2" charset="-122"/>
              </a:rPr>
              <a:t>仍是从总平方和的分解入手</a:t>
            </a:r>
            <a:endParaRPr lang="zh-CN" altLang="zh-CN" sz="1400" kern="100" dirty="0">
              <a:solidFill>
                <a:prstClr val="black"/>
              </a:solidFill>
              <a:latin typeface="Times New Roman" panose="02020603050405020304"/>
              <a:ea typeface="宋体" panose="02010600030101010101" pitchFamily="2" charset="-122"/>
            </a:endParaRP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576875" y="836712"/>
          <a:ext cx="7188200" cy="1597025"/>
        </p:xfrm>
        <a:graphic>
          <a:graphicData uri="http://schemas.openxmlformats.org/presentationml/2006/ole">
            <mc:AlternateContent xmlns:mc="http://schemas.openxmlformats.org/markup-compatibility/2006">
              <mc:Choice xmlns:v="urn:schemas-microsoft-com:vml" Requires="v">
                <p:oleObj spid="_x0000_s18468" name="Equation" r:id="rId2" imgW="104241600" imgH="23164800" progId="Equation.DSMT4">
                  <p:embed/>
                </p:oleObj>
              </mc:Choice>
              <mc:Fallback>
                <p:oleObj name="Equation" r:id="rId2" imgW="104241600" imgH="23164800" progId="Equation.DSMT4">
                  <p:embed/>
                  <p:pic>
                    <p:nvPicPr>
                      <p:cNvPr id="0" name="Object 1"/>
                      <p:cNvPicPr>
                        <a:picLocks noChangeAspect="1" noChangeArrowheads="1"/>
                      </p:cNvPicPr>
                      <p:nvPr/>
                    </p:nvPicPr>
                    <p:blipFill>
                      <a:blip r:embed="rId3"/>
                      <a:srcRect/>
                      <a:stretch>
                        <a:fillRect/>
                      </a:stretch>
                    </p:blipFill>
                    <p:spPr bwMode="auto">
                      <a:xfrm>
                        <a:off x="576875" y="836712"/>
                        <a:ext cx="7188200" cy="1597025"/>
                      </a:xfrm>
                      <a:prstGeom prst="rect">
                        <a:avLst/>
                      </a:prstGeom>
                      <a:noFill/>
                      <a:ln>
                        <a:solidFill>
                          <a:schemeClr val="tx1"/>
                        </a:solidFill>
                      </a:ln>
                    </p:spPr>
                  </p:pic>
                </p:oleObj>
              </mc:Fallback>
            </mc:AlternateContent>
          </a:graphicData>
        </a:graphic>
      </p:graphicFrame>
      <p:sp>
        <p:nvSpPr>
          <p:cNvPr id="6" name="矩形 5"/>
          <p:cNvSpPr/>
          <p:nvPr/>
        </p:nvSpPr>
        <p:spPr>
          <a:xfrm>
            <a:off x="4788024" y="2708920"/>
            <a:ext cx="1569660" cy="646331"/>
          </a:xfrm>
          <a:prstGeom prst="rect">
            <a:avLst/>
          </a:prstGeom>
          <a:solidFill>
            <a:schemeClr val="bg1">
              <a:lumMod val="85000"/>
            </a:schemeClr>
          </a:solidFill>
          <a:ln>
            <a:solidFill>
              <a:schemeClr val="tx1"/>
            </a:solidFill>
          </a:ln>
        </p:spPr>
        <p:txBody>
          <a:bodyPr wrap="none">
            <a:spAutoFit/>
          </a:bodyPr>
          <a:lstStyle/>
          <a:p>
            <a:pPr algn="ctr"/>
            <a:r>
              <a:rPr lang="zh-CN" altLang="zh-CN" b="1" kern="100" dirty="0">
                <a:ea typeface="等线" panose="02010600030101010101" pitchFamily="2" charset="-122"/>
                <a:cs typeface="Times New Roman" panose="02020603050405020304"/>
              </a:rPr>
              <a:t>行因素</a:t>
            </a:r>
            <a:r>
              <a:rPr lang="zh-CN" altLang="zh-CN" b="1" kern="100" dirty="0" smtClean="0">
                <a:ea typeface="等线" panose="02010600030101010101" pitchFamily="2" charset="-122"/>
                <a:cs typeface="Times New Roman" panose="02020603050405020304"/>
              </a:rPr>
              <a:t>产生</a:t>
            </a:r>
            <a:endParaRPr lang="en-US" altLang="zh-CN" b="1" kern="100" dirty="0" smtClean="0">
              <a:ea typeface="等线" panose="02010600030101010101" pitchFamily="2" charset="-122"/>
              <a:cs typeface="Times New Roman" panose="02020603050405020304"/>
            </a:endParaRPr>
          </a:p>
          <a:p>
            <a:r>
              <a:rPr lang="zh-CN" altLang="zh-CN" b="1" kern="100" dirty="0" smtClean="0">
                <a:ea typeface="等线" panose="02010600030101010101" pitchFamily="2" charset="-122"/>
                <a:cs typeface="Times New Roman" panose="02020603050405020304"/>
              </a:rPr>
              <a:t>的误差平方和</a:t>
            </a:r>
            <a:endParaRPr lang="zh-CN" altLang="en-US" dirty="0"/>
          </a:p>
        </p:txBody>
      </p:sp>
      <p:graphicFrame>
        <p:nvGraphicFramePr>
          <p:cNvPr id="7" name="对象 6"/>
          <p:cNvGraphicFramePr>
            <a:graphicFrameLocks noChangeAspect="1"/>
          </p:cNvGraphicFramePr>
          <p:nvPr/>
        </p:nvGraphicFramePr>
        <p:xfrm>
          <a:off x="1403648" y="2699445"/>
          <a:ext cx="2602575" cy="792088"/>
        </p:xfrm>
        <a:graphic>
          <a:graphicData uri="http://schemas.openxmlformats.org/presentationml/2006/ole">
            <mc:AlternateContent xmlns:mc="http://schemas.openxmlformats.org/markup-compatibility/2006">
              <mc:Choice xmlns:v="urn:schemas-microsoft-com:vml" Requires="v">
                <p:oleObj spid="_x0000_s18469" name="Equation" r:id="rId4" imgW="35052000" imgH="10668000" progId="Equation.DSMT4">
                  <p:embed/>
                </p:oleObj>
              </mc:Choice>
              <mc:Fallback>
                <p:oleObj name="Equation" r:id="rId4" imgW="35052000" imgH="10668000" progId="Equation.DSMT4">
                  <p:embed/>
                  <p:pic>
                    <p:nvPicPr>
                      <p:cNvPr id="0" name="图片 18468"/>
                      <p:cNvPicPr/>
                      <p:nvPr/>
                    </p:nvPicPr>
                    <p:blipFill>
                      <a:blip r:embed="rId5"/>
                      <a:stretch>
                        <a:fillRect/>
                      </a:stretch>
                    </p:blipFill>
                    <p:spPr>
                      <a:xfrm>
                        <a:off x="1403648" y="2699445"/>
                        <a:ext cx="2602575" cy="792088"/>
                      </a:xfrm>
                      <a:prstGeom prst="rect">
                        <a:avLst/>
                      </a:prstGeom>
                      <a:ln>
                        <a:solidFill>
                          <a:schemeClr val="tx1"/>
                        </a:solidFill>
                      </a:ln>
                    </p:spPr>
                  </p:pic>
                </p:oleObj>
              </mc:Fallback>
            </mc:AlternateContent>
          </a:graphicData>
        </a:graphic>
      </p:graphicFrame>
      <p:sp>
        <p:nvSpPr>
          <p:cNvPr id="8" name="矩形 7"/>
          <p:cNvSpPr/>
          <p:nvPr/>
        </p:nvSpPr>
        <p:spPr>
          <a:xfrm>
            <a:off x="4858505" y="3825914"/>
            <a:ext cx="1579278" cy="646331"/>
          </a:xfrm>
          <a:prstGeom prst="rect">
            <a:avLst/>
          </a:prstGeom>
          <a:solidFill>
            <a:schemeClr val="bg1">
              <a:lumMod val="85000"/>
            </a:schemeClr>
          </a:solidFill>
          <a:ln>
            <a:solidFill>
              <a:schemeClr val="tx1"/>
            </a:solidFill>
          </a:ln>
        </p:spPr>
        <p:txBody>
          <a:bodyPr wrap="none">
            <a:spAutoFit/>
          </a:bodyPr>
          <a:lstStyle/>
          <a:p>
            <a:pPr algn="ctr"/>
            <a:r>
              <a:rPr lang="zh-CN" altLang="zh-CN" b="1" dirty="0"/>
              <a:t>列因素</a:t>
            </a:r>
            <a:r>
              <a:rPr lang="zh-CN" altLang="zh-CN" b="1" dirty="0" smtClean="0"/>
              <a:t>产生</a:t>
            </a:r>
            <a:endParaRPr lang="en-US" altLang="zh-CN" b="1" dirty="0" smtClean="0"/>
          </a:p>
          <a:p>
            <a:r>
              <a:rPr lang="zh-CN" altLang="zh-CN" b="1" dirty="0" smtClean="0"/>
              <a:t>的误差平方和</a:t>
            </a:r>
            <a:endParaRPr lang="zh-CN" altLang="en-US" dirty="0"/>
          </a:p>
        </p:txBody>
      </p:sp>
      <p:graphicFrame>
        <p:nvGraphicFramePr>
          <p:cNvPr id="9" name="对象 8"/>
          <p:cNvGraphicFramePr>
            <a:graphicFrameLocks noChangeAspect="1"/>
          </p:cNvGraphicFramePr>
          <p:nvPr/>
        </p:nvGraphicFramePr>
        <p:xfrm>
          <a:off x="1408729" y="3776100"/>
          <a:ext cx="2733675" cy="863600"/>
        </p:xfrm>
        <a:graphic>
          <a:graphicData uri="http://schemas.openxmlformats.org/presentationml/2006/ole">
            <mc:AlternateContent xmlns:mc="http://schemas.openxmlformats.org/markup-compatibility/2006">
              <mc:Choice xmlns:v="urn:schemas-microsoft-com:vml" Requires="v">
                <p:oleObj spid="_x0000_s18470" name="Equation" r:id="rId6" imgW="35661600" imgH="11277600" progId="Equation.DSMT4">
                  <p:embed/>
                </p:oleObj>
              </mc:Choice>
              <mc:Fallback>
                <p:oleObj name="Equation" r:id="rId6" imgW="35661600" imgH="11277600" progId="Equation.DSMT4">
                  <p:embed/>
                  <p:pic>
                    <p:nvPicPr>
                      <p:cNvPr id="0" name="图片 18469"/>
                      <p:cNvPicPr/>
                      <p:nvPr/>
                    </p:nvPicPr>
                    <p:blipFill>
                      <a:blip r:embed="rId7"/>
                      <a:stretch>
                        <a:fillRect/>
                      </a:stretch>
                    </p:blipFill>
                    <p:spPr>
                      <a:xfrm>
                        <a:off x="1408729" y="3776100"/>
                        <a:ext cx="2733675" cy="863600"/>
                      </a:xfrm>
                      <a:prstGeom prst="rect">
                        <a:avLst/>
                      </a:prstGeom>
                      <a:ln>
                        <a:solidFill>
                          <a:schemeClr val="tx1"/>
                        </a:solidFill>
                      </a:ln>
                    </p:spPr>
                  </p:pic>
                </p:oleObj>
              </mc:Fallback>
            </mc:AlternateContent>
          </a:graphicData>
        </a:graphic>
      </p:graphicFrame>
      <p:graphicFrame>
        <p:nvGraphicFramePr>
          <p:cNvPr id="10" name="对象 9"/>
          <p:cNvGraphicFramePr>
            <a:graphicFrameLocks noChangeAspect="1"/>
          </p:cNvGraphicFramePr>
          <p:nvPr/>
        </p:nvGraphicFramePr>
        <p:xfrm>
          <a:off x="1403648" y="4941168"/>
          <a:ext cx="4250418" cy="936104"/>
        </p:xfrm>
        <a:graphic>
          <a:graphicData uri="http://schemas.openxmlformats.org/presentationml/2006/ole">
            <mc:AlternateContent xmlns:mc="http://schemas.openxmlformats.org/markup-compatibility/2006">
              <mc:Choice xmlns:v="urn:schemas-microsoft-com:vml" Requires="v">
                <p:oleObj spid="_x0000_s18471" name="Equation" r:id="rId8" imgW="51206400" imgH="11277600" progId="Equation.DSMT4">
                  <p:embed/>
                </p:oleObj>
              </mc:Choice>
              <mc:Fallback>
                <p:oleObj name="Equation" r:id="rId8" imgW="51206400" imgH="11277600" progId="Equation.DSMT4">
                  <p:embed/>
                  <p:pic>
                    <p:nvPicPr>
                      <p:cNvPr id="0" name="图片 18470"/>
                      <p:cNvPicPr/>
                      <p:nvPr/>
                    </p:nvPicPr>
                    <p:blipFill>
                      <a:blip r:embed="rId9"/>
                      <a:stretch>
                        <a:fillRect/>
                      </a:stretch>
                    </p:blipFill>
                    <p:spPr>
                      <a:xfrm>
                        <a:off x="1403648" y="4941168"/>
                        <a:ext cx="4250418" cy="936104"/>
                      </a:xfrm>
                      <a:prstGeom prst="rect">
                        <a:avLst/>
                      </a:prstGeom>
                      <a:ln>
                        <a:solidFill>
                          <a:schemeClr val="tx1"/>
                        </a:solidFill>
                      </a:ln>
                    </p:spPr>
                  </p:pic>
                </p:oleObj>
              </mc:Fallback>
            </mc:AlternateContent>
          </a:graphicData>
        </a:graphic>
      </p:graphicFrame>
      <p:sp>
        <p:nvSpPr>
          <p:cNvPr id="11" name="左中括号 10"/>
          <p:cNvSpPr/>
          <p:nvPr/>
        </p:nvSpPr>
        <p:spPr>
          <a:xfrm>
            <a:off x="1043608" y="3032085"/>
            <a:ext cx="360040" cy="244827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2" name="对象 11"/>
          <p:cNvGraphicFramePr>
            <a:graphicFrameLocks noChangeAspect="1"/>
          </p:cNvGraphicFramePr>
          <p:nvPr/>
        </p:nvGraphicFramePr>
        <p:xfrm>
          <a:off x="140643" y="3991617"/>
          <a:ext cx="686941" cy="374774"/>
        </p:xfrm>
        <a:graphic>
          <a:graphicData uri="http://schemas.openxmlformats.org/presentationml/2006/ole">
            <mc:AlternateContent xmlns:mc="http://schemas.openxmlformats.org/markup-compatibility/2006">
              <mc:Choice xmlns:v="urn:schemas-microsoft-com:vml" Requires="v">
                <p:oleObj spid="_x0000_s18472" name="Equation" r:id="rId10" imgW="7315200" imgH="4267200" progId="Equation.DSMT4">
                  <p:embed/>
                </p:oleObj>
              </mc:Choice>
              <mc:Fallback>
                <p:oleObj name="Equation" r:id="rId10" imgW="7315200" imgH="4267200" progId="Equation.DSMT4">
                  <p:embed/>
                  <p:pic>
                    <p:nvPicPr>
                      <p:cNvPr id="0" name="对象 6"/>
                      <p:cNvPicPr>
                        <a:picLocks noChangeAspect="1" noChangeArrowheads="1"/>
                      </p:cNvPicPr>
                      <p:nvPr/>
                    </p:nvPicPr>
                    <p:blipFill>
                      <a:blip r:embed="rId11"/>
                      <a:srcRect/>
                      <a:stretch>
                        <a:fillRect/>
                      </a:stretch>
                    </p:blipFill>
                    <p:spPr bwMode="auto">
                      <a:xfrm>
                        <a:off x="140643" y="3991617"/>
                        <a:ext cx="686941" cy="374774"/>
                      </a:xfrm>
                      <a:prstGeom prst="rect">
                        <a:avLst/>
                      </a:prstGeom>
                      <a:noFill/>
                      <a:ln w="9525">
                        <a:solidFill>
                          <a:schemeClr val="tx1"/>
                        </a:solidFill>
                        <a:miter lim="800000"/>
                        <a:headEnd/>
                        <a:tailEnd/>
                      </a:ln>
                    </p:spPr>
                  </p:pic>
                </p:oleObj>
              </mc:Fallback>
            </mc:AlternateContent>
          </a:graphicData>
        </a:graphic>
      </p:graphicFrame>
      <p:cxnSp>
        <p:nvCxnSpPr>
          <p:cNvPr id="14" name="直接连接符 13"/>
          <p:cNvCxnSpPr/>
          <p:nvPr/>
        </p:nvCxnSpPr>
        <p:spPr>
          <a:xfrm>
            <a:off x="827584" y="4179004"/>
            <a:ext cx="5760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084168" y="5013176"/>
            <a:ext cx="2044149" cy="646331"/>
          </a:xfrm>
          <a:prstGeom prst="rect">
            <a:avLst/>
          </a:prstGeom>
          <a:solidFill>
            <a:schemeClr val="bg1">
              <a:lumMod val="85000"/>
            </a:schemeClr>
          </a:solidFill>
          <a:ln>
            <a:solidFill>
              <a:schemeClr val="tx1"/>
            </a:solidFill>
          </a:ln>
        </p:spPr>
        <p:txBody>
          <a:bodyPr wrap="none">
            <a:spAutoFit/>
          </a:bodyPr>
          <a:lstStyle/>
          <a:p>
            <a:pPr algn="ctr"/>
            <a:r>
              <a:rPr lang="zh-CN" altLang="zh-CN" b="1" dirty="0"/>
              <a:t>剩余因素影响</a:t>
            </a:r>
            <a:r>
              <a:rPr lang="zh-CN" altLang="zh-CN" b="1" dirty="0" smtClean="0"/>
              <a:t>产生</a:t>
            </a:r>
            <a:endParaRPr lang="en-US" altLang="zh-CN" b="1" dirty="0" smtClean="0"/>
          </a:p>
          <a:p>
            <a:pPr algn="ctr"/>
            <a:r>
              <a:rPr lang="zh-CN" altLang="zh-CN" b="1" dirty="0" smtClean="0"/>
              <a:t>的</a:t>
            </a:r>
            <a:r>
              <a:rPr lang="zh-CN" altLang="zh-CN" b="1" dirty="0"/>
              <a:t>误差平方和</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14001" y="3356992"/>
            <a:ext cx="5730946" cy="2880320"/>
          </a:xfrm>
          <a:prstGeom prst="rect">
            <a:avLst/>
          </a:prstGeom>
          <a:solidFill>
            <a:schemeClr val="bg1">
              <a:lumMod val="85000"/>
            </a:schemeClr>
          </a:solidFill>
          <a:ln>
            <a:solidFill>
              <a:schemeClr val="tx1"/>
            </a:solidFill>
          </a:ln>
        </p:spPr>
      </p:pic>
      <p:graphicFrame>
        <p:nvGraphicFramePr>
          <p:cNvPr id="2" name="对象 1"/>
          <p:cNvGraphicFramePr>
            <a:graphicFrameLocks noChangeAspect="1"/>
          </p:cNvGraphicFramePr>
          <p:nvPr/>
        </p:nvGraphicFramePr>
        <p:xfrm>
          <a:off x="753290" y="1053226"/>
          <a:ext cx="2976798" cy="556411"/>
        </p:xfrm>
        <a:graphic>
          <a:graphicData uri="http://schemas.openxmlformats.org/presentationml/2006/ole">
            <mc:AlternateContent xmlns:mc="http://schemas.openxmlformats.org/markup-compatibility/2006">
              <mc:Choice xmlns:v="urn:schemas-microsoft-com:vml" Requires="v">
                <p:oleObj spid="_x0000_s19473" name="Equation" r:id="rId2" imgW="32613600" imgH="6096000" progId="Equation.DSMT4">
                  <p:embed/>
                </p:oleObj>
              </mc:Choice>
              <mc:Fallback>
                <p:oleObj name="Equation" r:id="rId2" imgW="32613600" imgH="6096000" progId="Equation.DSMT4">
                  <p:embed/>
                  <p:pic>
                    <p:nvPicPr>
                      <p:cNvPr id="0" name="图片 19472"/>
                      <p:cNvPicPr/>
                      <p:nvPr/>
                    </p:nvPicPr>
                    <p:blipFill>
                      <a:blip r:embed="rId3"/>
                      <a:stretch>
                        <a:fillRect/>
                      </a:stretch>
                    </p:blipFill>
                    <p:spPr>
                      <a:xfrm>
                        <a:off x="753290" y="1053226"/>
                        <a:ext cx="2976798" cy="556411"/>
                      </a:xfrm>
                      <a:prstGeom prst="rect">
                        <a:avLst/>
                      </a:prstGeom>
                      <a:ln>
                        <a:solidFill>
                          <a:schemeClr val="tx1"/>
                        </a:solidFill>
                      </a:ln>
                    </p:spPr>
                  </p:pic>
                </p:oleObj>
              </mc:Fallback>
            </mc:AlternateContent>
          </a:graphicData>
        </a:graphic>
      </p:graphicFrame>
      <p:graphicFrame>
        <p:nvGraphicFramePr>
          <p:cNvPr id="3" name="对象 2"/>
          <p:cNvGraphicFramePr>
            <a:graphicFrameLocks noChangeAspect="1"/>
          </p:cNvGraphicFramePr>
          <p:nvPr/>
        </p:nvGraphicFramePr>
        <p:xfrm>
          <a:off x="755576" y="2492896"/>
          <a:ext cx="2992651" cy="554195"/>
        </p:xfrm>
        <a:graphic>
          <a:graphicData uri="http://schemas.openxmlformats.org/presentationml/2006/ole">
            <mc:AlternateContent xmlns:mc="http://schemas.openxmlformats.org/markup-compatibility/2006">
              <mc:Choice xmlns:v="urn:schemas-microsoft-com:vml" Requires="v">
                <p:oleObj spid="_x0000_s19474" name="Equation" r:id="rId4" imgW="32918400" imgH="6096000" progId="Equation.DSMT4">
                  <p:embed/>
                </p:oleObj>
              </mc:Choice>
              <mc:Fallback>
                <p:oleObj name="Equation" r:id="rId4" imgW="32918400" imgH="6096000" progId="Equation.DSMT4">
                  <p:embed/>
                  <p:pic>
                    <p:nvPicPr>
                      <p:cNvPr id="0" name="图片 19473"/>
                      <p:cNvPicPr/>
                      <p:nvPr/>
                    </p:nvPicPr>
                    <p:blipFill>
                      <a:blip r:embed="rId5"/>
                      <a:stretch>
                        <a:fillRect/>
                      </a:stretch>
                    </p:blipFill>
                    <p:spPr>
                      <a:xfrm>
                        <a:off x="755576" y="2492896"/>
                        <a:ext cx="2992651" cy="554195"/>
                      </a:xfrm>
                      <a:prstGeom prst="rect">
                        <a:avLst/>
                      </a:prstGeom>
                      <a:ln>
                        <a:solidFill>
                          <a:schemeClr val="tx1"/>
                        </a:solidFill>
                      </a:ln>
                    </p:spPr>
                  </p:pic>
                </p:oleObj>
              </mc:Fallback>
            </mc:AlternateContent>
          </a:graphicData>
        </a:graphic>
      </p:graphicFrame>
      <p:sp>
        <p:nvSpPr>
          <p:cNvPr id="4" name="TextBox 3"/>
          <p:cNvSpPr txBox="1"/>
          <p:nvPr/>
        </p:nvSpPr>
        <p:spPr>
          <a:xfrm>
            <a:off x="539552" y="496795"/>
            <a:ext cx="2016224" cy="369332"/>
          </a:xfrm>
          <a:prstGeom prst="rect">
            <a:avLst/>
          </a:prstGeom>
          <a:solidFill>
            <a:schemeClr val="bg1">
              <a:lumMod val="85000"/>
            </a:schemeClr>
          </a:solidFill>
        </p:spPr>
        <p:txBody>
          <a:bodyPr wrap="square" rtlCol="0">
            <a:spAutoFit/>
          </a:bodyPr>
          <a:lstStyle/>
          <a:p>
            <a:r>
              <a:rPr lang="zh-CN" altLang="en-US" dirty="0" smtClean="0"/>
              <a:t>行因素影响显著</a:t>
            </a:r>
            <a:endParaRPr lang="zh-CN" altLang="en-US" dirty="0"/>
          </a:p>
        </p:txBody>
      </p:sp>
      <p:sp>
        <p:nvSpPr>
          <p:cNvPr id="7" name="TextBox 6"/>
          <p:cNvSpPr txBox="1"/>
          <p:nvPr/>
        </p:nvSpPr>
        <p:spPr>
          <a:xfrm>
            <a:off x="539552" y="1855930"/>
            <a:ext cx="2016224" cy="369332"/>
          </a:xfrm>
          <a:prstGeom prst="rect">
            <a:avLst/>
          </a:prstGeom>
          <a:solidFill>
            <a:schemeClr val="bg1">
              <a:lumMod val="85000"/>
            </a:schemeClr>
          </a:solidFill>
        </p:spPr>
        <p:txBody>
          <a:bodyPr wrap="square" rtlCol="0">
            <a:spAutoFit/>
          </a:bodyPr>
          <a:lstStyle/>
          <a:p>
            <a:r>
              <a:rPr lang="zh-CN" altLang="en-US" dirty="0" smtClean="0"/>
              <a:t>列因素影响显著</a:t>
            </a:r>
            <a:endParaRPr lang="zh-CN" altLang="en-US" dirty="0"/>
          </a:p>
        </p:txBody>
      </p:sp>
      <p:pic>
        <p:nvPicPr>
          <p:cNvPr id="8" name="Picture 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4008" y="1026183"/>
            <a:ext cx="3981450"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323528" y="459922"/>
          <a:ext cx="5270895" cy="2323728"/>
        </p:xfrm>
        <a:graphic>
          <a:graphicData uri="http://schemas.openxmlformats.org/presentationml/2006/ole">
            <mc:AlternateContent xmlns:mc="http://schemas.openxmlformats.org/markup-compatibility/2006">
              <mc:Choice xmlns:v="urn:schemas-microsoft-com:vml" Requires="v">
                <p:oleObj spid="_x0000_s20535" name="Equation" r:id="rId1" imgW="3543300" imgH="1562100" progId="Equation.DSMT4">
                  <p:embed/>
                </p:oleObj>
              </mc:Choice>
              <mc:Fallback>
                <p:oleObj name="Equation" r:id="rId1" imgW="3543300" imgH="1562100" progId="Equation.DSMT4">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59922"/>
                        <a:ext cx="5270895" cy="2323728"/>
                      </a:xfrm>
                      <a:prstGeom prst="rect">
                        <a:avLst/>
                      </a:prstGeom>
                      <a:solidFill>
                        <a:schemeClr val="bg1">
                          <a:lumMod val="85000"/>
                        </a:schemeClr>
                      </a:solidFill>
                      <a:ln>
                        <a:solidFill>
                          <a:schemeClr val="tx1"/>
                        </a:solidFill>
                      </a:ln>
                    </p:spPr>
                  </p:pic>
                </p:oleObj>
              </mc:Fallback>
            </mc:AlternateContent>
          </a:graphicData>
        </a:graphic>
      </p:graphicFrame>
      <p:sp>
        <p:nvSpPr>
          <p:cNvPr id="4"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323528" y="3573016"/>
          <a:ext cx="5375573" cy="2376264"/>
        </p:xfrm>
        <a:graphic>
          <a:graphicData uri="http://schemas.openxmlformats.org/presentationml/2006/ole">
            <mc:AlternateContent xmlns:mc="http://schemas.openxmlformats.org/markup-compatibility/2006">
              <mc:Choice xmlns:v="urn:schemas-microsoft-com:vml" Requires="v">
                <p:oleObj spid="_x0000_s20536" name="Equation" r:id="rId3" imgW="3530600" imgH="1562100" progId="Equation.DSMT4">
                  <p:embed/>
                </p:oleObj>
              </mc:Choice>
              <mc:Fallback>
                <p:oleObj name="Equation" r:id="rId3" imgW="3530600" imgH="15621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3573016"/>
                        <a:ext cx="5375573" cy="2376264"/>
                      </a:xfrm>
                      <a:prstGeom prst="rect">
                        <a:avLst/>
                      </a:prstGeom>
                      <a:solidFill>
                        <a:schemeClr val="bg1">
                          <a:lumMod val="85000"/>
                        </a:schemeClr>
                      </a:solidFill>
                      <a:ln>
                        <a:solidFill>
                          <a:schemeClr val="tx1"/>
                        </a:solidFill>
                      </a:ln>
                    </p:spPr>
                  </p:pic>
                </p:oleObj>
              </mc:Fallback>
            </mc:AlternateContent>
          </a:graphicData>
        </a:graphic>
      </p:graphicFrame>
      <p:sp>
        <p:nvSpPr>
          <p:cNvPr id="6" name="矩形 5"/>
          <p:cNvSpPr/>
          <p:nvPr/>
        </p:nvSpPr>
        <p:spPr>
          <a:xfrm>
            <a:off x="6732240" y="404664"/>
            <a:ext cx="1346844" cy="369332"/>
          </a:xfrm>
          <a:prstGeom prst="rect">
            <a:avLst/>
          </a:prstGeom>
        </p:spPr>
        <p:txBody>
          <a:bodyPr wrap="none">
            <a:spAutoFit/>
          </a:bodyPr>
          <a:lstStyle/>
          <a:p>
            <a:r>
              <a:rPr lang="zh-CN" altLang="zh-CN" b="1" dirty="0"/>
              <a:t>检验统计量</a:t>
            </a:r>
            <a:endParaRPr lang="zh-CN" altLang="en-US" dirty="0"/>
          </a:p>
        </p:txBody>
      </p:sp>
      <p:sp>
        <p:nvSpPr>
          <p:cNvPr id="7"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nvGraphicFramePr>
        <p:xfrm>
          <a:off x="6228184" y="1196752"/>
          <a:ext cx="2668009" cy="936104"/>
        </p:xfrm>
        <a:graphic>
          <a:graphicData uri="http://schemas.openxmlformats.org/presentationml/2006/ole">
            <mc:AlternateContent xmlns:mc="http://schemas.openxmlformats.org/markup-compatibility/2006">
              <mc:Choice xmlns:v="urn:schemas-microsoft-com:vml" Requires="v">
                <p:oleObj spid="_x0000_s20537" name="Equation" r:id="rId5" imgW="46329600" imgH="16154400" progId="Equation.DSMT4">
                  <p:embed/>
                </p:oleObj>
              </mc:Choice>
              <mc:Fallback>
                <p:oleObj name="Equation" r:id="rId5" imgW="46329600" imgH="16154400" progId="Equation.DSMT4">
                  <p:embed/>
                  <p:pic>
                    <p:nvPicPr>
                      <p:cNvPr id="0" name="Object 5"/>
                      <p:cNvPicPr>
                        <a:picLocks noChangeAspect="1" noChangeArrowheads="1"/>
                      </p:cNvPicPr>
                      <p:nvPr/>
                    </p:nvPicPr>
                    <p:blipFill>
                      <a:blip r:embed="rId6"/>
                      <a:srcRect/>
                      <a:stretch>
                        <a:fillRect/>
                      </a:stretch>
                    </p:blipFill>
                    <p:spPr bwMode="auto">
                      <a:xfrm>
                        <a:off x="6228184" y="1196752"/>
                        <a:ext cx="2668009" cy="936104"/>
                      </a:xfrm>
                      <a:prstGeom prst="rect">
                        <a:avLst/>
                      </a:prstGeom>
                      <a:solidFill>
                        <a:schemeClr val="bg1">
                          <a:lumMod val="85000"/>
                        </a:schemeClr>
                      </a:solidFill>
                      <a:ln>
                        <a:solidFill>
                          <a:schemeClr val="tx1"/>
                        </a:solidFill>
                      </a:ln>
                    </p:spPr>
                  </p:pic>
                </p:oleObj>
              </mc:Fallback>
            </mc:AlternateContent>
          </a:graphicData>
        </a:graphic>
      </p:graphicFrame>
      <p:sp>
        <p:nvSpPr>
          <p:cNvPr id="9"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0" name="对象 9"/>
          <p:cNvGraphicFramePr>
            <a:graphicFrameLocks noChangeAspect="1"/>
          </p:cNvGraphicFramePr>
          <p:nvPr/>
        </p:nvGraphicFramePr>
        <p:xfrm>
          <a:off x="6228184" y="4365104"/>
          <a:ext cx="2685547" cy="1008112"/>
        </p:xfrm>
        <a:graphic>
          <a:graphicData uri="http://schemas.openxmlformats.org/presentationml/2006/ole">
            <mc:AlternateContent xmlns:mc="http://schemas.openxmlformats.org/markup-compatibility/2006">
              <mc:Choice xmlns:v="urn:schemas-microsoft-com:vml" Requires="v">
                <p:oleObj spid="_x0000_s20538" name="Equation" r:id="rId7" imgW="46634400" imgH="16154400" progId="Equation.DSMT4">
                  <p:embed/>
                </p:oleObj>
              </mc:Choice>
              <mc:Fallback>
                <p:oleObj name="Equation" r:id="rId7" imgW="46634400" imgH="16154400" progId="Equation.DSMT4">
                  <p:embed/>
                  <p:pic>
                    <p:nvPicPr>
                      <p:cNvPr id="0" name="Object 7"/>
                      <p:cNvPicPr>
                        <a:picLocks noChangeAspect="1" noChangeArrowheads="1"/>
                      </p:cNvPicPr>
                      <p:nvPr/>
                    </p:nvPicPr>
                    <p:blipFill>
                      <a:blip r:embed="rId8"/>
                      <a:srcRect/>
                      <a:stretch>
                        <a:fillRect/>
                      </a:stretch>
                    </p:blipFill>
                    <p:spPr bwMode="auto">
                      <a:xfrm>
                        <a:off x="6228184" y="4365104"/>
                        <a:ext cx="2685547" cy="1008112"/>
                      </a:xfrm>
                      <a:prstGeom prst="rect">
                        <a:avLst/>
                      </a:prstGeom>
                      <a:solidFill>
                        <a:schemeClr val="bg1">
                          <a:lumMod val="85000"/>
                        </a:schemeClr>
                      </a:solidFill>
                      <a:ln>
                        <a:solidFill>
                          <a:schemeClr val="tx1"/>
                        </a:solidFill>
                      </a:ln>
                    </p:spPr>
                  </p:pic>
                </p:oleObj>
              </mc:Fallback>
            </mc:AlternateContent>
          </a:graphicData>
        </a:graphic>
      </p:graphicFrame>
      <p:sp>
        <p:nvSpPr>
          <p:cNvPr id="11" name="Rectangle 1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2" name="对象 11"/>
          <p:cNvGraphicFramePr>
            <a:graphicFrameLocks noChangeAspect="1"/>
          </p:cNvGraphicFramePr>
          <p:nvPr/>
        </p:nvGraphicFramePr>
        <p:xfrm>
          <a:off x="7884368" y="2492896"/>
          <a:ext cx="954106" cy="432048"/>
        </p:xfrm>
        <a:graphic>
          <a:graphicData uri="http://schemas.openxmlformats.org/presentationml/2006/ole">
            <mc:AlternateContent xmlns:mc="http://schemas.openxmlformats.org/markup-compatibility/2006">
              <mc:Choice xmlns:v="urn:schemas-microsoft-com:vml" Requires="v">
                <p:oleObj spid="_x0000_s20539" name="Equation" r:id="rId9" imgW="508000" imgH="228600" progId="Equation.DSMT4">
                  <p:embed/>
                </p:oleObj>
              </mc:Choice>
              <mc:Fallback>
                <p:oleObj name="Equation" r:id="rId9" imgW="508000" imgH="2286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84368" y="2492896"/>
                        <a:ext cx="954106" cy="432048"/>
                      </a:xfrm>
                      <a:prstGeom prst="rect">
                        <a:avLst/>
                      </a:prstGeom>
                      <a:noFill/>
                      <a:ln>
                        <a:solidFill>
                          <a:schemeClr val="tx1"/>
                        </a:solidFill>
                      </a:ln>
                    </p:spPr>
                  </p:pic>
                </p:oleObj>
              </mc:Fallback>
            </mc:AlternateContent>
          </a:graphicData>
        </a:graphic>
      </p:graphicFrame>
      <p:sp>
        <p:nvSpPr>
          <p:cNvPr id="13" name="Rectangle 1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4" name="对象 13"/>
          <p:cNvGraphicFramePr>
            <a:graphicFrameLocks noChangeAspect="1"/>
          </p:cNvGraphicFramePr>
          <p:nvPr/>
        </p:nvGraphicFramePr>
        <p:xfrm>
          <a:off x="7956376" y="5733256"/>
          <a:ext cx="954106" cy="432048"/>
        </p:xfrm>
        <a:graphic>
          <a:graphicData uri="http://schemas.openxmlformats.org/presentationml/2006/ole">
            <mc:AlternateContent xmlns:mc="http://schemas.openxmlformats.org/markup-compatibility/2006">
              <mc:Choice xmlns:v="urn:schemas-microsoft-com:vml" Requires="v">
                <p:oleObj spid="_x0000_s20540" name="Equation" r:id="rId11" imgW="508000" imgH="228600" progId="Equation.DSMT4">
                  <p:embed/>
                </p:oleObj>
              </mc:Choice>
              <mc:Fallback>
                <p:oleObj name="Equation" r:id="rId11" imgW="508000" imgH="22860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56376" y="5733256"/>
                        <a:ext cx="954106" cy="432048"/>
                      </a:xfrm>
                      <a:prstGeom prst="rect">
                        <a:avLst/>
                      </a:prstGeom>
                      <a:noFill/>
                      <a:ln>
                        <a:solidFill>
                          <a:schemeClr val="tx1"/>
                        </a:solidFill>
                      </a:ln>
                    </p:spPr>
                  </p:pic>
                </p:oleObj>
              </mc:Fallback>
            </mc:AlternateContent>
          </a:graphicData>
        </a:graphic>
      </p:graphicFrame>
      <p:cxnSp>
        <p:nvCxnSpPr>
          <p:cNvPr id="16" name="直接连接符 15"/>
          <p:cNvCxnSpPr>
            <a:endCxn id="8" idx="1"/>
          </p:cNvCxnSpPr>
          <p:nvPr/>
        </p:nvCxnSpPr>
        <p:spPr>
          <a:xfrm>
            <a:off x="5580112" y="1664804"/>
            <a:ext cx="648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732512" y="4941168"/>
            <a:ext cx="4956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732240" y="5751512"/>
            <a:ext cx="881973" cy="369332"/>
          </a:xfrm>
          <a:prstGeom prst="rect">
            <a:avLst/>
          </a:prstGeom>
        </p:spPr>
        <p:txBody>
          <a:bodyPr wrap="none">
            <a:spAutoFit/>
          </a:bodyPr>
          <a:lstStyle/>
          <a:p>
            <a:r>
              <a:rPr lang="zh-CN" altLang="zh-CN" b="1" dirty="0"/>
              <a:t>拒绝域</a:t>
            </a:r>
            <a:endParaRPr lang="zh-CN" altLang="en-US" dirty="0"/>
          </a:p>
        </p:txBody>
      </p:sp>
      <p:sp>
        <p:nvSpPr>
          <p:cNvPr id="24" name="矩形 23"/>
          <p:cNvSpPr/>
          <p:nvPr/>
        </p:nvSpPr>
        <p:spPr>
          <a:xfrm>
            <a:off x="6708540" y="2492896"/>
            <a:ext cx="881973" cy="369332"/>
          </a:xfrm>
          <a:prstGeom prst="rect">
            <a:avLst/>
          </a:prstGeom>
        </p:spPr>
        <p:txBody>
          <a:bodyPr wrap="none">
            <a:spAutoFit/>
          </a:bodyPr>
          <a:lstStyle/>
          <a:p>
            <a:r>
              <a:rPr lang="zh-CN" altLang="zh-CN" b="1" dirty="0"/>
              <a:t>拒绝域</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75656" y="6021288"/>
            <a:ext cx="6699913" cy="504056"/>
          </a:xfrm>
          <a:prstGeom prst="rect">
            <a:avLst/>
          </a:prstGeom>
          <a:solidFill>
            <a:schemeClr val="bg1"/>
          </a:solidFill>
          <a:ln>
            <a:solidFill>
              <a:schemeClr val="tx1"/>
            </a:solidFill>
          </a:ln>
          <a:effectLst/>
        </p:spPr>
      </p:pic>
      <p:sp>
        <p:nvSpPr>
          <p:cNvPr id="2" name="矩形 1"/>
          <p:cNvSpPr/>
          <p:nvPr/>
        </p:nvSpPr>
        <p:spPr>
          <a:xfrm>
            <a:off x="472203" y="1268760"/>
            <a:ext cx="8189645" cy="2308324"/>
          </a:xfrm>
          <a:prstGeom prst="rect">
            <a:avLst/>
          </a:prstGeom>
          <a:solidFill>
            <a:schemeClr val="bg1"/>
          </a:solidFill>
          <a:ln>
            <a:solidFill>
              <a:schemeClr val="tx1"/>
            </a:solidFill>
          </a:ln>
        </p:spPr>
        <p:txBody>
          <a:bodyPr wrap="square">
            <a:spAutoFit/>
          </a:bodyPr>
          <a:lstStyle/>
          <a:p>
            <a:r>
              <a:rPr lang="zh-CN" altLang="zh-CN" dirty="0" smtClean="0">
                <a:ea typeface="等线" panose="02010600030101010101" pitchFamily="2" charset="-122"/>
              </a:rPr>
              <a:t>消费者</a:t>
            </a:r>
            <a:r>
              <a:rPr lang="zh-CN" altLang="zh-CN" dirty="0">
                <a:ea typeface="等线" panose="02010600030101010101" pitchFamily="2" charset="-122"/>
              </a:rPr>
              <a:t>与产品生产者、销售者或服务的提供者 之间经常发生纠纷。当纠纷发生后，消费者通常会向消费者协会投诉。为了对几个行业的服务质量进行评价，消费者协会在零售业、旅游业、航空公司、家电制造业分别抽取了一些 企业作为样本</a:t>
            </a:r>
            <a:r>
              <a:rPr lang="zh-CN" altLang="zh-CN" dirty="0" smtClean="0">
                <a:ea typeface="等线" panose="02010600030101010101" pitchFamily="2" charset="-122"/>
              </a:rPr>
              <a:t>。</a:t>
            </a:r>
            <a:endParaRPr lang="en-US" altLang="zh-CN" dirty="0" smtClean="0">
              <a:ea typeface="等线" panose="02010600030101010101" pitchFamily="2" charset="-122"/>
            </a:endParaRPr>
          </a:p>
          <a:p>
            <a:r>
              <a:rPr lang="zh-CN" altLang="zh-CN" dirty="0" smtClean="0">
                <a:ea typeface="等线" panose="02010600030101010101" pitchFamily="2" charset="-122"/>
              </a:rPr>
              <a:t>其中</a:t>
            </a:r>
            <a:r>
              <a:rPr lang="zh-CN" altLang="zh-CN" dirty="0">
                <a:ea typeface="等线" panose="02010600030101010101" pitchFamily="2" charset="-122"/>
              </a:rPr>
              <a:t>零售业</a:t>
            </a:r>
            <a:r>
              <a:rPr lang="en-US" altLang="zh-CN" dirty="0">
                <a:ea typeface="等线" panose="02010600030101010101" pitchFamily="2" charset="-122"/>
              </a:rPr>
              <a:t>7</a:t>
            </a:r>
            <a:r>
              <a:rPr lang="zh-CN" altLang="zh-CN" dirty="0">
                <a:ea typeface="等线" panose="02010600030101010101" pitchFamily="2" charset="-122"/>
              </a:rPr>
              <a:t>家、旅游业</a:t>
            </a:r>
            <a:r>
              <a:rPr lang="en-US" altLang="zh-CN" dirty="0">
                <a:ea typeface="等线" panose="02010600030101010101" pitchFamily="2" charset="-122"/>
              </a:rPr>
              <a:t>6</a:t>
            </a:r>
            <a:r>
              <a:rPr lang="zh-CN" altLang="zh-CN" dirty="0">
                <a:ea typeface="等线" panose="02010600030101010101" pitchFamily="2" charset="-122"/>
              </a:rPr>
              <a:t>家、航空公司</a:t>
            </a:r>
            <a:r>
              <a:rPr lang="en-US" altLang="zh-CN" dirty="0">
                <a:ea typeface="等线" panose="02010600030101010101" pitchFamily="2" charset="-122"/>
              </a:rPr>
              <a:t>5</a:t>
            </a:r>
            <a:r>
              <a:rPr lang="zh-CN" altLang="zh-CN" dirty="0">
                <a:ea typeface="等线" panose="02010600030101010101" pitchFamily="2" charset="-122"/>
              </a:rPr>
              <a:t>家、家电制造业</a:t>
            </a:r>
            <a:r>
              <a:rPr lang="en-US" altLang="zh-CN" dirty="0">
                <a:ea typeface="等线" panose="02010600030101010101" pitchFamily="2" charset="-122"/>
              </a:rPr>
              <a:t>5</a:t>
            </a:r>
            <a:r>
              <a:rPr lang="zh-CN" altLang="zh-CN" dirty="0">
                <a:ea typeface="等线" panose="02010600030101010101" pitchFamily="2" charset="-122"/>
              </a:rPr>
              <a:t>家</a:t>
            </a:r>
            <a:r>
              <a:rPr lang="zh-CN" altLang="zh-CN" dirty="0" smtClean="0">
                <a:ea typeface="等线" panose="02010600030101010101" pitchFamily="2" charset="-122"/>
              </a:rPr>
              <a:t>。</a:t>
            </a:r>
            <a:endParaRPr lang="en-US" altLang="zh-CN" dirty="0" smtClean="0">
              <a:ea typeface="等线" panose="02010600030101010101" pitchFamily="2" charset="-122"/>
            </a:endParaRPr>
          </a:p>
          <a:p>
            <a:r>
              <a:rPr lang="zh-CN" altLang="zh-CN" dirty="0" smtClean="0">
                <a:ea typeface="等线" panose="02010600030101010101" pitchFamily="2" charset="-122"/>
              </a:rPr>
              <a:t>每个</a:t>
            </a:r>
            <a:r>
              <a:rPr lang="zh-CN" altLang="zh-CN" dirty="0">
                <a:ea typeface="等线" panose="02010600030101010101" pitchFamily="2" charset="-122"/>
              </a:rPr>
              <a:t>行业所抽取的这些企业，假定他们在</a:t>
            </a:r>
            <a:r>
              <a:rPr lang="zh-CN" altLang="zh-CN" b="1" dirty="0">
                <a:ea typeface="等线" panose="02010600030101010101" pitchFamily="2" charset="-122"/>
              </a:rPr>
              <a:t>服务对象、服务内容、企业规模</a:t>
            </a:r>
            <a:r>
              <a:rPr lang="zh-CN" altLang="zh-CN" dirty="0">
                <a:ea typeface="等线" panose="02010600030101010101" pitchFamily="2" charset="-122"/>
              </a:rPr>
              <a:t>等方面基本相同</a:t>
            </a:r>
            <a:r>
              <a:rPr lang="zh-CN" altLang="zh-CN" dirty="0" smtClean="0">
                <a:ea typeface="等线" panose="02010600030101010101" pitchFamily="2" charset="-122"/>
              </a:rPr>
              <a:t>。</a:t>
            </a:r>
            <a:endParaRPr lang="en-US" altLang="zh-CN" dirty="0" smtClean="0">
              <a:ea typeface="等线" panose="02010600030101010101" pitchFamily="2" charset="-122"/>
            </a:endParaRPr>
          </a:p>
          <a:p>
            <a:r>
              <a:rPr lang="zh-CN" altLang="zh-CN" dirty="0" smtClean="0">
                <a:ea typeface="等线" panose="02010600030101010101" pitchFamily="2" charset="-122"/>
              </a:rPr>
              <a:t>然后</a:t>
            </a:r>
            <a:r>
              <a:rPr lang="zh-CN" altLang="zh-CN" dirty="0">
                <a:ea typeface="等线" panose="02010600030101010101" pitchFamily="2" charset="-122"/>
              </a:rPr>
              <a:t>统计最近一年中消费者对这</a:t>
            </a:r>
            <a:r>
              <a:rPr lang="en-US" altLang="zh-CN" dirty="0">
                <a:ea typeface="等线" panose="02010600030101010101" pitchFamily="2" charset="-122"/>
              </a:rPr>
              <a:t>23</a:t>
            </a:r>
            <a:r>
              <a:rPr lang="zh-CN" altLang="zh-CN" dirty="0">
                <a:ea typeface="等线" panose="02010600030101010101" pitchFamily="2" charset="-122"/>
              </a:rPr>
              <a:t>家企业的投诉次数，结果如下表：</a:t>
            </a:r>
            <a:endParaRPr lang="zh-CN" altLang="zh-CN" dirty="0">
              <a:ea typeface="等线" panose="02010600030101010101" pitchFamily="2" charset="-122"/>
            </a:endParaRPr>
          </a:p>
        </p:txBody>
      </p:sp>
      <p:sp>
        <p:nvSpPr>
          <p:cNvPr id="3" name="TextBox 2"/>
          <p:cNvSpPr txBox="1"/>
          <p:nvPr/>
        </p:nvSpPr>
        <p:spPr>
          <a:xfrm>
            <a:off x="251521" y="243000"/>
            <a:ext cx="2232248" cy="369332"/>
          </a:xfrm>
          <a:prstGeom prst="rect">
            <a:avLst/>
          </a:prstGeom>
          <a:noFill/>
        </p:spPr>
        <p:txBody>
          <a:bodyPr wrap="square" rtlCol="0">
            <a:spAutoFit/>
          </a:bodyPr>
          <a:lstStyle/>
          <a:p>
            <a:r>
              <a:rPr lang="en-US" altLang="zh-CN" b="1" dirty="0" smtClean="0">
                <a:ea typeface="等线" panose="02010600030101010101" pitchFamily="2" charset="-122"/>
              </a:rPr>
              <a:t>9.1 </a:t>
            </a:r>
            <a:r>
              <a:rPr lang="zh-CN" altLang="en-US" b="1" dirty="0" smtClean="0">
                <a:ea typeface="等线" panose="02010600030101010101" pitchFamily="2" charset="-122"/>
              </a:rPr>
              <a:t>方差分析原理</a:t>
            </a:r>
            <a:endParaRPr lang="zh-CN" altLang="en-US" b="1" dirty="0">
              <a:ea typeface="等线" panose="02010600030101010101" pitchFamily="2" charset="-122"/>
            </a:endParaRPr>
          </a:p>
        </p:txBody>
      </p:sp>
      <p:sp>
        <p:nvSpPr>
          <p:cNvPr id="4" name="TextBox 3"/>
          <p:cNvSpPr txBox="1"/>
          <p:nvPr/>
        </p:nvSpPr>
        <p:spPr>
          <a:xfrm>
            <a:off x="431541" y="744217"/>
            <a:ext cx="1872208" cy="369332"/>
          </a:xfrm>
          <a:prstGeom prst="rect">
            <a:avLst/>
          </a:prstGeom>
          <a:noFill/>
        </p:spPr>
        <p:txBody>
          <a:bodyPr wrap="square" rtlCol="0">
            <a:spAutoFit/>
          </a:bodyPr>
          <a:lstStyle/>
          <a:p>
            <a:r>
              <a:rPr lang="en-US" altLang="zh-CN" dirty="0" smtClean="0">
                <a:ea typeface="等线" panose="02010600030101010101" pitchFamily="2" charset="-122"/>
              </a:rPr>
              <a:t>9.1.1 </a:t>
            </a:r>
            <a:r>
              <a:rPr lang="zh-CN" altLang="en-US" dirty="0" smtClean="0">
                <a:ea typeface="等线" panose="02010600030101010101" pitchFamily="2" charset="-122"/>
              </a:rPr>
              <a:t>例题</a:t>
            </a:r>
            <a:endParaRPr lang="zh-CN" altLang="en-US" dirty="0">
              <a:ea typeface="等线" panose="02010600030101010101" pitchFamily="2" charset="-122"/>
            </a:endParaRPr>
          </a:p>
        </p:txBody>
      </p:sp>
      <p:graphicFrame>
        <p:nvGraphicFramePr>
          <p:cNvPr id="5" name="表格 4"/>
          <p:cNvGraphicFramePr>
            <a:graphicFrameLocks noGrp="1"/>
          </p:cNvGraphicFramePr>
          <p:nvPr/>
        </p:nvGraphicFramePr>
        <p:xfrm>
          <a:off x="611560" y="3861048"/>
          <a:ext cx="4536504" cy="1950720"/>
        </p:xfrm>
        <a:graphic>
          <a:graphicData uri="http://schemas.openxmlformats.org/drawingml/2006/table">
            <a:tbl>
              <a:tblPr firstRow="1" firstCol="1" lastRow="1" lastCol="1" bandRow="1" bandCol="1"/>
              <a:tblGrid>
                <a:gridCol w="1133860"/>
                <a:gridCol w="1133860"/>
                <a:gridCol w="1134392"/>
                <a:gridCol w="1134392"/>
              </a:tblGrid>
              <a:tr h="243840">
                <a:tc>
                  <a:txBody>
                    <a:bodyPr/>
                    <a:lstStyle/>
                    <a:p>
                      <a:pPr algn="ctr">
                        <a:spcAft>
                          <a:spcPts val="0"/>
                        </a:spcAft>
                      </a:pPr>
                      <a:r>
                        <a:rPr lang="zh-CN" sz="1600" b="1" kern="100" dirty="0">
                          <a:effectLst/>
                          <a:latin typeface="Times New Roman" panose="02020603050405020304"/>
                          <a:ea typeface="等线" panose="02010600030101010101" pitchFamily="2" charset="-122"/>
                        </a:rPr>
                        <a:t>零售业</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zh-CN" sz="1600" b="1" kern="100" dirty="0">
                          <a:effectLst/>
                          <a:latin typeface="Times New Roman" panose="02020603050405020304"/>
                          <a:ea typeface="等线" panose="02010600030101010101" pitchFamily="2" charset="-122"/>
                        </a:rPr>
                        <a:t>旅游业</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zh-CN" sz="1600" b="1" kern="100" dirty="0">
                          <a:effectLst/>
                          <a:latin typeface="Times New Roman" panose="02020603050405020304"/>
                          <a:ea typeface="等线" panose="02010600030101010101" pitchFamily="2" charset="-122"/>
                        </a:rPr>
                        <a:t>航空公司</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zh-CN" sz="1600" b="1" kern="100" dirty="0">
                          <a:effectLst/>
                          <a:latin typeface="Times New Roman" panose="02020603050405020304"/>
                          <a:ea typeface="等线" panose="02010600030101010101" pitchFamily="2" charset="-122"/>
                        </a:rPr>
                        <a:t>家电</a:t>
                      </a:r>
                      <a:r>
                        <a:rPr lang="zh-CN" sz="1600" b="1" kern="100" dirty="0" smtClean="0">
                          <a:effectLst/>
                          <a:latin typeface="Times New Roman" panose="02020603050405020304"/>
                          <a:ea typeface="等线" panose="02010600030101010101" pitchFamily="2" charset="-122"/>
                        </a:rPr>
                        <a:t>制造</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198022">
                <a:tc>
                  <a:txBody>
                    <a:bodyPr/>
                    <a:lstStyle/>
                    <a:p>
                      <a:pPr algn="ctr">
                        <a:spcAft>
                          <a:spcPts val="0"/>
                        </a:spcAft>
                      </a:pPr>
                      <a:r>
                        <a:rPr lang="en-US" sz="1600" b="1" kern="100" dirty="0">
                          <a:effectLst/>
                          <a:latin typeface="Times New Roman" panose="02020603050405020304"/>
                          <a:ea typeface="等线" panose="02010600030101010101" pitchFamily="2" charset="-122"/>
                        </a:rPr>
                        <a:t>57</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spcAft>
                          <a:spcPts val="0"/>
                        </a:spcAft>
                      </a:pPr>
                      <a:r>
                        <a:rPr lang="en-US" sz="1600" b="1" kern="100" dirty="0">
                          <a:effectLst/>
                          <a:latin typeface="Times New Roman" panose="02020603050405020304"/>
                          <a:ea typeface="等线" panose="02010600030101010101" pitchFamily="2" charset="-122"/>
                        </a:rPr>
                        <a:t>68</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spcAft>
                          <a:spcPts val="0"/>
                        </a:spcAft>
                      </a:pPr>
                      <a:r>
                        <a:rPr lang="en-US" sz="1600" b="1" kern="100" dirty="0">
                          <a:effectLst/>
                          <a:latin typeface="Times New Roman" panose="02020603050405020304"/>
                          <a:ea typeface="等线" panose="02010600030101010101" pitchFamily="2" charset="-122"/>
                        </a:rPr>
                        <a:t>31</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altLang="zh-CN" sz="1600" dirty="0" smtClean="0">
                          <a:ea typeface="等线" panose="02010600030101010101" pitchFamily="2" charset="-122"/>
                        </a:rPr>
                        <a:t>44</a:t>
                      </a:r>
                      <a:endParaRPr lang="zh-CN" altLang="en-US" sz="1600" dirty="0">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r>
              <a:tr h="198022">
                <a:tc>
                  <a:txBody>
                    <a:bodyPr/>
                    <a:lstStyle/>
                    <a:p>
                      <a:pPr algn="ctr">
                        <a:spcAft>
                          <a:spcPts val="0"/>
                        </a:spcAft>
                      </a:pPr>
                      <a:r>
                        <a:rPr lang="en-US" sz="1600" b="1" kern="100" dirty="0">
                          <a:effectLst/>
                          <a:latin typeface="Times New Roman" panose="02020603050405020304"/>
                          <a:ea typeface="等线" panose="02010600030101010101" pitchFamily="2" charset="-122"/>
                        </a:rPr>
                        <a:t>66</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spcAft>
                          <a:spcPts val="0"/>
                        </a:spcAft>
                      </a:pPr>
                      <a:r>
                        <a:rPr lang="en-US" sz="1600" b="1" kern="100" dirty="0">
                          <a:effectLst/>
                          <a:latin typeface="Times New Roman" panose="02020603050405020304"/>
                          <a:ea typeface="等线" panose="02010600030101010101" pitchFamily="2" charset="-122"/>
                        </a:rPr>
                        <a:t>39</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spcAft>
                          <a:spcPts val="0"/>
                        </a:spcAft>
                      </a:pPr>
                      <a:r>
                        <a:rPr lang="en-US" sz="1600" b="1" kern="100" dirty="0">
                          <a:effectLst/>
                          <a:latin typeface="Times New Roman" panose="02020603050405020304"/>
                          <a:ea typeface="等线" panose="02010600030101010101" pitchFamily="2" charset="-122"/>
                        </a:rPr>
                        <a:t>49</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spcAft>
                          <a:spcPts val="0"/>
                        </a:spcAft>
                      </a:pPr>
                      <a:r>
                        <a:rPr lang="en-US" sz="1600" b="1" kern="100" dirty="0">
                          <a:effectLst/>
                          <a:latin typeface="Times New Roman" panose="02020603050405020304"/>
                          <a:ea typeface="等线" panose="02010600030101010101" pitchFamily="2" charset="-122"/>
                        </a:rPr>
                        <a:t>51</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r>
              <a:tr h="198022">
                <a:tc>
                  <a:txBody>
                    <a:bodyPr/>
                    <a:lstStyle/>
                    <a:p>
                      <a:pPr algn="ctr">
                        <a:spcAft>
                          <a:spcPts val="0"/>
                        </a:spcAft>
                      </a:pPr>
                      <a:r>
                        <a:rPr lang="en-US" sz="1600" b="1" kern="100" dirty="0">
                          <a:effectLst/>
                          <a:latin typeface="Times New Roman" panose="02020603050405020304"/>
                          <a:ea typeface="等线" panose="02010600030101010101" pitchFamily="2" charset="-122"/>
                        </a:rPr>
                        <a:t>49</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spcAft>
                          <a:spcPts val="0"/>
                        </a:spcAft>
                      </a:pPr>
                      <a:r>
                        <a:rPr lang="en-US" sz="1600" b="1" kern="100" dirty="0">
                          <a:effectLst/>
                          <a:latin typeface="Times New Roman" panose="02020603050405020304"/>
                          <a:ea typeface="等线" panose="02010600030101010101" pitchFamily="2" charset="-122"/>
                        </a:rPr>
                        <a:t>29</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spcAft>
                          <a:spcPts val="0"/>
                        </a:spcAft>
                      </a:pPr>
                      <a:r>
                        <a:rPr lang="en-US" sz="1600" b="1" kern="100" dirty="0">
                          <a:effectLst/>
                          <a:latin typeface="Times New Roman" panose="02020603050405020304"/>
                          <a:ea typeface="等线" panose="02010600030101010101" pitchFamily="2" charset="-122"/>
                        </a:rPr>
                        <a:t>21</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spcAft>
                          <a:spcPts val="0"/>
                        </a:spcAft>
                      </a:pPr>
                      <a:r>
                        <a:rPr lang="en-US" sz="1600" b="1" kern="100" dirty="0">
                          <a:effectLst/>
                          <a:latin typeface="Times New Roman" panose="02020603050405020304"/>
                          <a:ea typeface="等线" panose="02010600030101010101" pitchFamily="2" charset="-122"/>
                        </a:rPr>
                        <a:t>65</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r>
              <a:tr h="198022">
                <a:tc>
                  <a:txBody>
                    <a:bodyPr/>
                    <a:lstStyle/>
                    <a:p>
                      <a:pPr algn="ctr">
                        <a:spcAft>
                          <a:spcPts val="0"/>
                        </a:spcAft>
                      </a:pPr>
                      <a:r>
                        <a:rPr lang="en-US" sz="1600" b="1" kern="100" dirty="0">
                          <a:effectLst/>
                          <a:latin typeface="Times New Roman" panose="02020603050405020304"/>
                          <a:ea typeface="等线" panose="02010600030101010101" pitchFamily="2" charset="-122"/>
                        </a:rPr>
                        <a:t>40</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spcAft>
                          <a:spcPts val="0"/>
                        </a:spcAft>
                      </a:pPr>
                      <a:r>
                        <a:rPr lang="en-US" sz="1600" b="1" kern="100" dirty="0">
                          <a:effectLst/>
                          <a:latin typeface="Times New Roman" panose="02020603050405020304"/>
                          <a:ea typeface="等线" panose="02010600030101010101" pitchFamily="2" charset="-122"/>
                        </a:rPr>
                        <a:t>45</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spcAft>
                          <a:spcPts val="0"/>
                        </a:spcAft>
                      </a:pPr>
                      <a:r>
                        <a:rPr lang="en-US" sz="1600" b="1" kern="100" dirty="0">
                          <a:effectLst/>
                          <a:latin typeface="Times New Roman" panose="02020603050405020304"/>
                          <a:ea typeface="等线" panose="02010600030101010101" pitchFamily="2" charset="-122"/>
                        </a:rPr>
                        <a:t>34</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spcAft>
                          <a:spcPts val="0"/>
                        </a:spcAft>
                      </a:pPr>
                      <a:r>
                        <a:rPr lang="en-US" sz="1600" b="1" kern="100" dirty="0">
                          <a:effectLst/>
                          <a:latin typeface="Times New Roman" panose="02020603050405020304"/>
                          <a:ea typeface="等线" panose="02010600030101010101" pitchFamily="2" charset="-122"/>
                        </a:rPr>
                        <a:t>77</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r>
              <a:tr h="198022">
                <a:tc>
                  <a:txBody>
                    <a:bodyPr/>
                    <a:lstStyle/>
                    <a:p>
                      <a:pPr algn="ctr">
                        <a:spcAft>
                          <a:spcPts val="0"/>
                        </a:spcAft>
                      </a:pPr>
                      <a:r>
                        <a:rPr lang="en-US" sz="1600" b="1" kern="100" dirty="0">
                          <a:effectLst/>
                          <a:latin typeface="Times New Roman" panose="02020603050405020304"/>
                          <a:ea typeface="等线" panose="02010600030101010101" pitchFamily="2" charset="-122"/>
                        </a:rPr>
                        <a:t>34</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spcAft>
                          <a:spcPts val="0"/>
                        </a:spcAft>
                      </a:pPr>
                      <a:r>
                        <a:rPr lang="en-US" sz="1600" b="1" kern="100" dirty="0">
                          <a:effectLst/>
                          <a:latin typeface="Times New Roman" panose="02020603050405020304"/>
                          <a:ea typeface="等线" panose="02010600030101010101" pitchFamily="2" charset="-122"/>
                        </a:rPr>
                        <a:t>56</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spcAft>
                          <a:spcPts val="0"/>
                        </a:spcAft>
                      </a:pPr>
                      <a:r>
                        <a:rPr lang="en-US" sz="1600" b="1" kern="100" dirty="0">
                          <a:effectLst/>
                          <a:latin typeface="Times New Roman" panose="02020603050405020304"/>
                          <a:ea typeface="等线" panose="02010600030101010101" pitchFamily="2" charset="-122"/>
                        </a:rPr>
                        <a:t>40</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spcAft>
                          <a:spcPts val="0"/>
                        </a:spcAft>
                      </a:pPr>
                      <a:r>
                        <a:rPr lang="en-US" sz="1600" b="1" kern="100" dirty="0">
                          <a:effectLst/>
                          <a:latin typeface="Times New Roman" panose="02020603050405020304"/>
                          <a:ea typeface="等线" panose="02010600030101010101" pitchFamily="2" charset="-122"/>
                        </a:rPr>
                        <a:t>58</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r>
              <a:tr h="198022">
                <a:tc>
                  <a:txBody>
                    <a:bodyPr/>
                    <a:lstStyle/>
                    <a:p>
                      <a:pPr algn="ctr">
                        <a:spcAft>
                          <a:spcPts val="0"/>
                        </a:spcAft>
                      </a:pPr>
                      <a:r>
                        <a:rPr lang="en-US" sz="1600" b="1" kern="100" dirty="0">
                          <a:effectLst/>
                          <a:latin typeface="Times New Roman" panose="02020603050405020304"/>
                          <a:ea typeface="等线" panose="02010600030101010101" pitchFamily="2" charset="-122"/>
                        </a:rPr>
                        <a:t>53</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spcAft>
                          <a:spcPts val="0"/>
                        </a:spcAft>
                      </a:pPr>
                      <a:r>
                        <a:rPr lang="en-US" sz="1600" b="1" kern="100" dirty="0">
                          <a:effectLst/>
                          <a:latin typeface="Times New Roman" panose="02020603050405020304"/>
                          <a:ea typeface="等线" panose="02010600030101010101" pitchFamily="2" charset="-122"/>
                        </a:rPr>
                        <a:t>51</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spcAft>
                          <a:spcPts val="0"/>
                        </a:spcAft>
                      </a:pPr>
                      <a:r>
                        <a:rPr lang="en-US" sz="1600" b="1" kern="100" dirty="0">
                          <a:effectLst/>
                          <a:latin typeface="Times New Roman" panose="02020603050405020304"/>
                          <a:ea typeface="等线" panose="02010600030101010101" pitchFamily="2" charset="-122"/>
                        </a:rPr>
                        <a:t> </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spcAft>
                          <a:spcPts val="0"/>
                        </a:spcAft>
                      </a:pPr>
                      <a:r>
                        <a:rPr lang="en-US" sz="1600" b="1" kern="100" dirty="0">
                          <a:effectLst/>
                          <a:latin typeface="Times New Roman" panose="02020603050405020304"/>
                          <a:ea typeface="等线" panose="02010600030101010101" pitchFamily="2" charset="-122"/>
                        </a:rPr>
                        <a:t> </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r>
              <a:tr h="198022">
                <a:tc>
                  <a:txBody>
                    <a:bodyPr/>
                    <a:lstStyle/>
                    <a:p>
                      <a:pPr algn="ctr">
                        <a:spcAft>
                          <a:spcPts val="0"/>
                        </a:spcAft>
                      </a:pPr>
                      <a:r>
                        <a:rPr lang="en-US" sz="1600" b="1" kern="100" dirty="0">
                          <a:effectLst/>
                          <a:latin typeface="Times New Roman" panose="02020603050405020304"/>
                          <a:ea typeface="等线" panose="02010600030101010101" pitchFamily="2" charset="-122"/>
                        </a:rPr>
                        <a:t>44</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b="1" kern="100" dirty="0">
                          <a:effectLst/>
                          <a:latin typeface="Times New Roman" panose="02020603050405020304"/>
                          <a:ea typeface="等线" panose="02010600030101010101" pitchFamily="2" charset="-122"/>
                        </a:rPr>
                        <a:t> </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b="1" kern="100" dirty="0">
                          <a:effectLst/>
                          <a:latin typeface="Times New Roman" panose="02020603050405020304"/>
                          <a:ea typeface="等线" panose="02010600030101010101" pitchFamily="2" charset="-122"/>
                        </a:rPr>
                        <a:t> </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b="1" kern="100" dirty="0">
                          <a:effectLst/>
                          <a:latin typeface="Times New Roman" panose="02020603050405020304"/>
                          <a:ea typeface="等线" panose="02010600030101010101" pitchFamily="2" charset="-122"/>
                        </a:rPr>
                        <a:t> </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251520" y="332656"/>
          <a:ext cx="6185013" cy="2016222"/>
        </p:xfrm>
        <a:graphic>
          <a:graphicData uri="http://schemas.openxmlformats.org/drawingml/2006/table">
            <a:tbl>
              <a:tblPr firstRow="1" firstCol="1" lastRow="1" lastCol="1" bandRow="1" bandCol="1"/>
              <a:tblGrid>
                <a:gridCol w="883109"/>
                <a:gridCol w="883109"/>
                <a:gridCol w="883759"/>
                <a:gridCol w="883759"/>
                <a:gridCol w="883759"/>
                <a:gridCol w="883759"/>
                <a:gridCol w="883759"/>
              </a:tblGrid>
              <a:tr h="336037">
                <a:tc rowSpan="2" gridSpan="2">
                  <a:txBody>
                    <a:bodyPr/>
                    <a:lstStyle/>
                    <a:p>
                      <a:pPr algn="just">
                        <a:spcAft>
                          <a:spcPts val="0"/>
                        </a:spcAft>
                      </a:pPr>
                      <a:r>
                        <a:rPr lang="en-US" sz="1800" b="1" kern="100" dirty="0">
                          <a:effectLst/>
                          <a:latin typeface="Times New Roman" panose="02020603050405020304"/>
                          <a:ea typeface="宋体" panose="02010600030101010101" pitchFamily="2" charset="-122"/>
                        </a:rPr>
                        <a:t> </a:t>
                      </a:r>
                      <a:endParaRPr lang="zh-CN" sz="1800" kern="100" dirty="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rowSpan="2" hMerge="1">
                  <a:tcPr/>
                </a:tc>
                <a:tc gridSpan="5">
                  <a:txBody>
                    <a:bodyPr/>
                    <a:lstStyle/>
                    <a:p>
                      <a:pPr algn="ctr">
                        <a:spcAft>
                          <a:spcPts val="0"/>
                        </a:spcAft>
                      </a:pPr>
                      <a:r>
                        <a:rPr lang="zh-CN" sz="1800" b="1" kern="100">
                          <a:effectLst/>
                          <a:latin typeface="Times New Roman" panose="02020603050405020304"/>
                          <a:ea typeface="宋体" panose="02010600030101010101" pitchFamily="2" charset="-122"/>
                        </a:rPr>
                        <a:t>地区因素</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cPr/>
                </a:tc>
                <a:tc hMerge="1">
                  <a:tcPr/>
                </a:tc>
                <a:tc hMerge="1">
                  <a:tcPr/>
                </a:tc>
                <a:tc hMerge="1">
                  <a:tcPr/>
                </a:tc>
              </a:tr>
              <a:tr h="336037">
                <a:tc vMerge="1" gridSpan="2">
                  <a:tcPr/>
                </a:tc>
                <a:tc vMerge="1" hMerge="1">
                  <a:tcPr/>
                </a:tc>
                <a:tc>
                  <a:txBody>
                    <a:bodyPr/>
                    <a:lstStyle/>
                    <a:p>
                      <a:pPr algn="ctr">
                        <a:spcAft>
                          <a:spcPts val="0"/>
                        </a:spcAft>
                      </a:pPr>
                      <a:r>
                        <a:rPr lang="zh-CN" sz="1800" b="1" kern="100">
                          <a:effectLst/>
                          <a:latin typeface="Times New Roman" panose="02020603050405020304"/>
                          <a:ea typeface="宋体" panose="02010600030101010101" pitchFamily="2" charset="-122"/>
                        </a:rPr>
                        <a:t>地区</a:t>
                      </a:r>
                      <a:r>
                        <a:rPr lang="en-US" sz="1800" b="1" kern="100">
                          <a:effectLst/>
                          <a:latin typeface="Times New Roman" panose="02020603050405020304"/>
                          <a:ea typeface="宋体" panose="02010600030101010101" pitchFamily="2" charset="-122"/>
                        </a:rPr>
                        <a:t>1</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zh-CN" sz="1800" b="1" kern="100">
                          <a:effectLst/>
                          <a:latin typeface="Times New Roman" panose="02020603050405020304"/>
                          <a:ea typeface="宋体" panose="02010600030101010101" pitchFamily="2" charset="-122"/>
                        </a:rPr>
                        <a:t>地区</a:t>
                      </a:r>
                      <a:r>
                        <a:rPr lang="en-US" sz="1800" b="1" kern="100">
                          <a:effectLst/>
                          <a:latin typeface="Times New Roman" panose="02020603050405020304"/>
                          <a:ea typeface="宋体" panose="02010600030101010101" pitchFamily="2" charset="-122"/>
                        </a:rPr>
                        <a:t>2</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zh-CN" sz="1800" b="1" kern="100">
                          <a:effectLst/>
                          <a:latin typeface="Times New Roman" panose="02020603050405020304"/>
                          <a:ea typeface="宋体" panose="02010600030101010101" pitchFamily="2" charset="-122"/>
                        </a:rPr>
                        <a:t>地区</a:t>
                      </a:r>
                      <a:r>
                        <a:rPr lang="en-US" sz="1800" b="1" kern="100">
                          <a:effectLst/>
                          <a:latin typeface="Times New Roman" panose="02020603050405020304"/>
                          <a:ea typeface="宋体" panose="02010600030101010101" pitchFamily="2" charset="-122"/>
                        </a:rPr>
                        <a:t>3</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zh-CN" sz="1800" b="1" kern="100">
                          <a:effectLst/>
                          <a:latin typeface="Times New Roman" panose="02020603050405020304"/>
                          <a:ea typeface="宋体" panose="02010600030101010101" pitchFamily="2" charset="-122"/>
                        </a:rPr>
                        <a:t>地区</a:t>
                      </a:r>
                      <a:r>
                        <a:rPr lang="en-US" sz="1800" b="1" kern="100">
                          <a:effectLst/>
                          <a:latin typeface="Times New Roman" panose="02020603050405020304"/>
                          <a:ea typeface="宋体" panose="02010600030101010101" pitchFamily="2" charset="-122"/>
                        </a:rPr>
                        <a:t>4</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zh-CN" sz="1800" b="1" kern="100">
                          <a:effectLst/>
                          <a:latin typeface="Times New Roman" panose="02020603050405020304"/>
                          <a:ea typeface="宋体" panose="02010600030101010101" pitchFamily="2" charset="-122"/>
                        </a:rPr>
                        <a:t>地区</a:t>
                      </a:r>
                      <a:r>
                        <a:rPr lang="en-US" sz="1800" b="1" kern="100">
                          <a:effectLst/>
                          <a:latin typeface="Times New Roman" panose="02020603050405020304"/>
                          <a:ea typeface="宋体" panose="02010600030101010101" pitchFamily="2" charset="-122"/>
                        </a:rPr>
                        <a:t>5</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36037">
                <a:tc rowSpan="4">
                  <a:txBody>
                    <a:bodyPr/>
                    <a:lstStyle/>
                    <a:p>
                      <a:pPr algn="ctr">
                        <a:spcAft>
                          <a:spcPts val="0"/>
                        </a:spcAft>
                      </a:pPr>
                      <a:r>
                        <a:rPr lang="zh-CN" sz="1800" b="1" kern="100">
                          <a:effectLst/>
                          <a:latin typeface="Times New Roman" panose="02020603050405020304"/>
                          <a:ea typeface="宋体" panose="02010600030101010101" pitchFamily="2" charset="-122"/>
                        </a:rPr>
                        <a:t>品</a:t>
                      </a:r>
                      <a:endParaRPr lang="zh-CN" sz="1800" kern="100">
                        <a:effectLst/>
                        <a:latin typeface="Times New Roman" panose="02020603050405020304"/>
                        <a:ea typeface="宋体" panose="02010600030101010101" pitchFamily="2" charset="-122"/>
                      </a:endParaRPr>
                    </a:p>
                    <a:p>
                      <a:pPr algn="ctr">
                        <a:spcAft>
                          <a:spcPts val="0"/>
                        </a:spcAft>
                      </a:pPr>
                      <a:r>
                        <a:rPr lang="zh-CN" sz="1800" b="1" kern="100">
                          <a:effectLst/>
                          <a:latin typeface="Times New Roman" panose="02020603050405020304"/>
                          <a:ea typeface="宋体" panose="02010600030101010101" pitchFamily="2" charset="-122"/>
                        </a:rPr>
                        <a:t>牌</a:t>
                      </a:r>
                      <a:endParaRPr lang="zh-CN" sz="1800" kern="100">
                        <a:effectLst/>
                        <a:latin typeface="Times New Roman" panose="02020603050405020304"/>
                        <a:ea typeface="宋体" panose="02010600030101010101" pitchFamily="2" charset="-122"/>
                      </a:endParaRPr>
                    </a:p>
                    <a:p>
                      <a:pPr algn="ctr">
                        <a:spcAft>
                          <a:spcPts val="0"/>
                        </a:spcAft>
                      </a:pPr>
                      <a:r>
                        <a:rPr lang="zh-CN" sz="1800" b="1" kern="100">
                          <a:effectLst/>
                          <a:latin typeface="Times New Roman" panose="02020603050405020304"/>
                          <a:ea typeface="宋体" panose="02010600030101010101" pitchFamily="2" charset="-122"/>
                        </a:rPr>
                        <a:t>因</a:t>
                      </a:r>
                      <a:endParaRPr lang="zh-CN" sz="1800" kern="100">
                        <a:effectLst/>
                        <a:latin typeface="Times New Roman" panose="02020603050405020304"/>
                        <a:ea typeface="宋体" panose="02010600030101010101" pitchFamily="2" charset="-122"/>
                      </a:endParaRPr>
                    </a:p>
                    <a:p>
                      <a:pPr algn="ctr">
                        <a:spcAft>
                          <a:spcPts val="0"/>
                        </a:spcAft>
                      </a:pPr>
                      <a:r>
                        <a:rPr lang="zh-CN" sz="1800" b="1" kern="100">
                          <a:effectLst/>
                          <a:latin typeface="Times New Roman" panose="02020603050405020304"/>
                          <a:ea typeface="宋体" panose="02010600030101010101" pitchFamily="2" charset="-122"/>
                        </a:rPr>
                        <a:t>素</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zh-CN" sz="1800" b="1" kern="100">
                          <a:effectLst/>
                          <a:latin typeface="Times New Roman" panose="02020603050405020304"/>
                          <a:ea typeface="宋体" panose="02010600030101010101" pitchFamily="2" charset="-122"/>
                        </a:rPr>
                        <a:t>品牌</a:t>
                      </a:r>
                      <a:r>
                        <a:rPr lang="en-US" sz="1800" b="1" kern="100">
                          <a:effectLst/>
                          <a:latin typeface="Times New Roman" panose="02020603050405020304"/>
                          <a:ea typeface="宋体" panose="02010600030101010101" pitchFamily="2" charset="-122"/>
                        </a:rPr>
                        <a:t>1</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dirty="0">
                          <a:effectLst/>
                          <a:latin typeface="Times New Roman" panose="02020603050405020304"/>
                          <a:ea typeface="宋体" panose="02010600030101010101" pitchFamily="2" charset="-122"/>
                        </a:rPr>
                        <a:t>365</a:t>
                      </a:r>
                      <a:endParaRPr lang="zh-CN" sz="1800" kern="100" dirty="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350</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343</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340</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323</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36037">
                <a:tc vMerge="1">
                  <a:tcPr/>
                </a:tc>
                <a:tc>
                  <a:txBody>
                    <a:bodyPr/>
                    <a:lstStyle/>
                    <a:p>
                      <a:pPr algn="ctr">
                        <a:spcAft>
                          <a:spcPts val="0"/>
                        </a:spcAft>
                      </a:pPr>
                      <a:r>
                        <a:rPr lang="zh-CN" sz="1800" b="1" kern="100">
                          <a:effectLst/>
                          <a:latin typeface="Times New Roman" panose="02020603050405020304"/>
                          <a:ea typeface="宋体" panose="02010600030101010101" pitchFamily="2" charset="-122"/>
                        </a:rPr>
                        <a:t>品牌</a:t>
                      </a:r>
                      <a:r>
                        <a:rPr lang="en-US" sz="1800" b="1" kern="100">
                          <a:effectLst/>
                          <a:latin typeface="Times New Roman" panose="02020603050405020304"/>
                          <a:ea typeface="宋体" panose="02010600030101010101" pitchFamily="2" charset="-122"/>
                        </a:rPr>
                        <a:t>2</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345</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368</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363</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330</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333</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36037">
                <a:tc vMerge="1">
                  <a:tcPr/>
                </a:tc>
                <a:tc>
                  <a:txBody>
                    <a:bodyPr/>
                    <a:lstStyle/>
                    <a:p>
                      <a:pPr algn="ctr">
                        <a:spcAft>
                          <a:spcPts val="0"/>
                        </a:spcAft>
                      </a:pPr>
                      <a:r>
                        <a:rPr lang="zh-CN" sz="1800" b="1" kern="100">
                          <a:effectLst/>
                          <a:latin typeface="Times New Roman" panose="02020603050405020304"/>
                          <a:ea typeface="宋体" panose="02010600030101010101" pitchFamily="2" charset="-122"/>
                        </a:rPr>
                        <a:t>品牌</a:t>
                      </a:r>
                      <a:r>
                        <a:rPr lang="en-US" sz="1800" b="1" kern="100">
                          <a:effectLst/>
                          <a:latin typeface="Times New Roman" panose="02020603050405020304"/>
                          <a:ea typeface="宋体" panose="02010600030101010101" pitchFamily="2" charset="-122"/>
                        </a:rPr>
                        <a:t>3</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358</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323</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353</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343</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308</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36037">
                <a:tc vMerge="1">
                  <a:tcPr/>
                </a:tc>
                <a:tc>
                  <a:txBody>
                    <a:bodyPr/>
                    <a:lstStyle/>
                    <a:p>
                      <a:pPr algn="ctr">
                        <a:spcAft>
                          <a:spcPts val="0"/>
                        </a:spcAft>
                      </a:pPr>
                      <a:r>
                        <a:rPr lang="zh-CN" sz="1800" b="1" kern="100">
                          <a:effectLst/>
                          <a:latin typeface="Times New Roman" panose="02020603050405020304"/>
                          <a:ea typeface="宋体" panose="02010600030101010101" pitchFamily="2" charset="-122"/>
                        </a:rPr>
                        <a:t>品牌</a:t>
                      </a:r>
                      <a:r>
                        <a:rPr lang="en-US" sz="1800" b="1" kern="100">
                          <a:effectLst/>
                          <a:latin typeface="Times New Roman" panose="02020603050405020304"/>
                          <a:ea typeface="宋体" panose="02010600030101010101" pitchFamily="2" charset="-122"/>
                        </a:rPr>
                        <a:t>4</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288</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280</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298</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a:effectLst/>
                          <a:latin typeface="Times New Roman" panose="02020603050405020304"/>
                          <a:ea typeface="宋体" panose="02010600030101010101" pitchFamily="2" charset="-122"/>
                        </a:rPr>
                        <a:t>260</a:t>
                      </a:r>
                      <a:endParaRPr lang="zh-CN" sz="18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800" b="1" kern="100" dirty="0">
                          <a:effectLst/>
                          <a:latin typeface="Times New Roman" panose="02020603050405020304"/>
                          <a:ea typeface="宋体" panose="02010600030101010101" pitchFamily="2" charset="-122"/>
                        </a:rPr>
                        <a:t>298</a:t>
                      </a:r>
                      <a:endParaRPr lang="zh-CN" sz="1800" kern="100" dirty="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pic>
        <p:nvPicPr>
          <p:cNvPr id="215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71800" y="2708920"/>
            <a:ext cx="5879416" cy="345638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r="41120"/>
          <a:stretch>
            <a:fillRect/>
          </a:stretch>
        </p:blipFill>
        <p:spPr bwMode="auto">
          <a:xfrm>
            <a:off x="199165" y="2879920"/>
            <a:ext cx="3819995" cy="3654841"/>
          </a:xfrm>
          <a:prstGeom prst="rect">
            <a:avLst/>
          </a:prstGeom>
          <a:solidFill>
            <a:schemeClr val="bg1">
              <a:lumMod val="95000"/>
            </a:schemeClr>
          </a:solidFill>
          <a:ln>
            <a:solidFill>
              <a:schemeClr val="tx1"/>
            </a:solidFill>
          </a:ln>
          <a:effectLst/>
        </p:spPr>
      </p:pic>
      <p:sp>
        <p:nvSpPr>
          <p:cNvPr id="3" name="矩形 2"/>
          <p:cNvSpPr/>
          <p:nvPr/>
        </p:nvSpPr>
        <p:spPr>
          <a:xfrm>
            <a:off x="251520" y="260648"/>
            <a:ext cx="877163" cy="369332"/>
          </a:xfrm>
          <a:prstGeom prst="rect">
            <a:avLst/>
          </a:prstGeom>
          <a:solidFill>
            <a:schemeClr val="bg1">
              <a:lumMod val="85000"/>
            </a:schemeClr>
          </a:solidFill>
          <a:ln>
            <a:solidFill>
              <a:schemeClr val="tx1"/>
            </a:solidFill>
          </a:ln>
        </p:spPr>
        <p:txBody>
          <a:bodyPr wrap="none">
            <a:spAutoFit/>
          </a:bodyPr>
          <a:lstStyle/>
          <a:p>
            <a:pPr algn="just">
              <a:spcAft>
                <a:spcPts val="0"/>
              </a:spcAft>
            </a:pPr>
            <a:r>
              <a:rPr lang="zh-CN" altLang="zh-CN" b="1" kern="100" dirty="0">
                <a:latin typeface="Times New Roman" panose="02020603050405020304"/>
                <a:ea typeface="等线" panose="02010600030101010101" pitchFamily="2" charset="-122"/>
              </a:rPr>
              <a:t>求均值</a:t>
            </a:r>
            <a:endParaRPr lang="zh-CN" altLang="zh-CN" sz="1200" kern="100" dirty="0">
              <a:effectLst/>
              <a:latin typeface="Times New Roman" panose="02020603050405020304"/>
              <a:ea typeface="宋体" panose="02010600030101010101" pitchFamily="2" charset="-122"/>
            </a:endParaRPr>
          </a:p>
        </p:txBody>
      </p:sp>
      <p:graphicFrame>
        <p:nvGraphicFramePr>
          <p:cNvPr id="4" name="表格 3"/>
          <p:cNvGraphicFramePr>
            <a:graphicFrameLocks noGrp="1"/>
          </p:cNvGraphicFramePr>
          <p:nvPr/>
        </p:nvGraphicFramePr>
        <p:xfrm>
          <a:off x="1259632" y="260648"/>
          <a:ext cx="7704856" cy="2232248"/>
        </p:xfrm>
        <a:graphic>
          <a:graphicData uri="http://schemas.openxmlformats.org/drawingml/2006/table">
            <a:tbl>
              <a:tblPr/>
              <a:tblGrid>
                <a:gridCol w="891099"/>
                <a:gridCol w="891099"/>
                <a:gridCol w="891099"/>
                <a:gridCol w="891099"/>
                <a:gridCol w="891099"/>
                <a:gridCol w="891099"/>
                <a:gridCol w="891099"/>
                <a:gridCol w="1467163"/>
              </a:tblGrid>
              <a:tr h="279031">
                <a:tc rowSpan="2" gridSpan="2">
                  <a:txBody>
                    <a:bodyPr/>
                    <a:lstStyle/>
                    <a:p>
                      <a:pPr algn="just">
                        <a:spcAft>
                          <a:spcPts val="0"/>
                        </a:spcAft>
                      </a:pPr>
                      <a:r>
                        <a:rPr lang="zh-CN" sz="1600" b="1" kern="0" dirty="0">
                          <a:effectLst/>
                          <a:latin typeface="Times New Roman" panose="02020603050405020304"/>
                          <a:ea typeface="等线" panose="02010600030101010101" pitchFamily="2" charset="-122"/>
                        </a:rPr>
                        <a:t>　</a:t>
                      </a:r>
                      <a:endParaRPr lang="zh-CN" sz="1600" kern="100" dirty="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rowSpan="2" hMerge="1">
                  <a:tcPr/>
                </a:tc>
                <a:tc gridSpan="5">
                  <a:txBody>
                    <a:bodyPr/>
                    <a:lstStyle/>
                    <a:p>
                      <a:pPr algn="ctr">
                        <a:spcAft>
                          <a:spcPts val="0"/>
                        </a:spcAft>
                      </a:pPr>
                      <a:r>
                        <a:rPr lang="zh-CN" sz="1600" b="1" kern="0" dirty="0">
                          <a:effectLst/>
                          <a:latin typeface="Times New Roman" panose="02020603050405020304"/>
                          <a:ea typeface="等线" panose="02010600030101010101" pitchFamily="2" charset="-122"/>
                          <a:cs typeface="宋体" panose="02010600030101010101" pitchFamily="2" charset="-122"/>
                        </a:rPr>
                        <a:t>地区因素</a:t>
                      </a:r>
                      <a:endParaRPr lang="zh-CN" sz="1600" kern="100" dirty="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hMerge="1">
                  <a:tcPr/>
                </a:tc>
                <a:tc hMerge="1">
                  <a:tcPr/>
                </a:tc>
                <a:tc hMerge="1">
                  <a:tcPr/>
                </a:tc>
                <a:tc hMerge="1">
                  <a:tcPr/>
                </a:tc>
                <a:tc rowSpan="2">
                  <a:txBody>
                    <a:bodyPr/>
                    <a:lstStyle/>
                    <a:p>
                      <a:pPr algn="l">
                        <a:spcAft>
                          <a:spcPts val="0"/>
                        </a:spcAft>
                      </a:pPr>
                      <a:r>
                        <a:rPr lang="zh-CN" altLang="en-US" sz="1600" b="1" kern="100" dirty="0" smtClean="0">
                          <a:effectLst/>
                          <a:latin typeface="Times New Roman" panose="02020603050405020304"/>
                          <a:ea typeface="等线" panose="02010600030101010101" pitchFamily="2" charset="-122"/>
                        </a:rPr>
                        <a:t>行</a:t>
                      </a:r>
                      <a:r>
                        <a:rPr lang="zh-CN" sz="1600" b="1" kern="100" dirty="0" smtClean="0">
                          <a:effectLst/>
                          <a:latin typeface="Times New Roman" panose="02020603050405020304"/>
                          <a:ea typeface="等线" panose="02010600030101010101" pitchFamily="2" charset="-122"/>
                        </a:rPr>
                        <a:t>平均值</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279031">
                <a:tc vMerge="1" gridSpan="2">
                  <a:tcPr/>
                </a:tc>
                <a:tc vMerge="1" hMerge="1">
                  <a:tcPr/>
                </a:tc>
                <a:tc>
                  <a:txBody>
                    <a:bodyPr/>
                    <a:lstStyle/>
                    <a:p>
                      <a:pPr algn="ctr">
                        <a:spcAft>
                          <a:spcPts val="0"/>
                        </a:spcAft>
                      </a:pPr>
                      <a:r>
                        <a:rPr lang="zh-CN" sz="1600" b="1" kern="0">
                          <a:effectLst/>
                          <a:latin typeface="Times New Roman" panose="02020603050405020304"/>
                          <a:ea typeface="等线" panose="02010600030101010101" pitchFamily="2" charset="-122"/>
                          <a:cs typeface="宋体" panose="02010600030101010101" pitchFamily="2" charset="-122"/>
                        </a:rPr>
                        <a:t>地区</a:t>
                      </a:r>
                      <a:r>
                        <a:rPr lang="en-US" sz="1600" b="1" kern="0">
                          <a:effectLst/>
                          <a:latin typeface="等线" panose="02010600030101010101" pitchFamily="2" charset="-122"/>
                          <a:ea typeface="宋体" panose="02010600030101010101" pitchFamily="2" charset="-122"/>
                        </a:rPr>
                        <a:t>1</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zh-CN" sz="1600" b="1" kern="0">
                          <a:effectLst/>
                          <a:latin typeface="Times New Roman" panose="02020603050405020304"/>
                          <a:ea typeface="等线" panose="02010600030101010101" pitchFamily="2" charset="-122"/>
                          <a:cs typeface="宋体" panose="02010600030101010101" pitchFamily="2" charset="-122"/>
                        </a:rPr>
                        <a:t>地区</a:t>
                      </a:r>
                      <a:r>
                        <a:rPr lang="en-US" sz="1600" b="1" kern="0">
                          <a:effectLst/>
                          <a:latin typeface="等线" panose="02010600030101010101" pitchFamily="2" charset="-122"/>
                          <a:ea typeface="宋体" panose="02010600030101010101" pitchFamily="2" charset="-122"/>
                        </a:rPr>
                        <a:t>2</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zh-CN" sz="1600" b="1" kern="0">
                          <a:effectLst/>
                          <a:latin typeface="Times New Roman" panose="02020603050405020304"/>
                          <a:ea typeface="等线" panose="02010600030101010101" pitchFamily="2" charset="-122"/>
                          <a:cs typeface="宋体" panose="02010600030101010101" pitchFamily="2" charset="-122"/>
                        </a:rPr>
                        <a:t>地区</a:t>
                      </a:r>
                      <a:r>
                        <a:rPr lang="en-US" sz="1600" b="1" kern="0">
                          <a:effectLst/>
                          <a:latin typeface="等线" panose="02010600030101010101" pitchFamily="2" charset="-122"/>
                          <a:ea typeface="宋体" panose="02010600030101010101" pitchFamily="2" charset="-122"/>
                        </a:rPr>
                        <a:t>3</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zh-CN" sz="1600" b="1" kern="0">
                          <a:effectLst/>
                          <a:latin typeface="Times New Roman" panose="02020603050405020304"/>
                          <a:ea typeface="等线" panose="02010600030101010101" pitchFamily="2" charset="-122"/>
                          <a:cs typeface="宋体" panose="02010600030101010101" pitchFamily="2" charset="-122"/>
                        </a:rPr>
                        <a:t>地区</a:t>
                      </a:r>
                      <a:r>
                        <a:rPr lang="en-US" sz="1600" b="1" kern="0">
                          <a:effectLst/>
                          <a:latin typeface="等线" panose="02010600030101010101" pitchFamily="2" charset="-122"/>
                          <a:ea typeface="宋体" panose="02010600030101010101" pitchFamily="2" charset="-122"/>
                        </a:rPr>
                        <a:t>4</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zh-CN" sz="1600" b="1" kern="0">
                          <a:effectLst/>
                          <a:latin typeface="Times New Roman" panose="02020603050405020304"/>
                          <a:ea typeface="等线" panose="02010600030101010101" pitchFamily="2" charset="-122"/>
                          <a:cs typeface="宋体" panose="02010600030101010101" pitchFamily="2" charset="-122"/>
                        </a:rPr>
                        <a:t>地区</a:t>
                      </a:r>
                      <a:r>
                        <a:rPr lang="en-US" sz="1600" b="1" kern="0">
                          <a:effectLst/>
                          <a:latin typeface="等线" panose="02010600030101010101" pitchFamily="2" charset="-122"/>
                          <a:ea typeface="宋体" panose="02010600030101010101" pitchFamily="2" charset="-122"/>
                        </a:rPr>
                        <a:t>5</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vMerge="1">
                  <a:tcPr/>
                </a:tc>
              </a:tr>
              <a:tr h="279031">
                <a:tc>
                  <a:txBody>
                    <a:bodyPr/>
                    <a:lstStyle/>
                    <a:p>
                      <a:pPr algn="ctr">
                        <a:spcAft>
                          <a:spcPts val="0"/>
                        </a:spcAft>
                      </a:pPr>
                      <a:r>
                        <a:rPr lang="zh-CN" sz="1600" b="1" kern="0">
                          <a:effectLst/>
                          <a:latin typeface="Times New Roman" panose="02020603050405020304"/>
                          <a:ea typeface="等线" panose="02010600030101010101" pitchFamily="2" charset="-122"/>
                          <a:cs typeface="宋体" panose="02010600030101010101" pitchFamily="2" charset="-122"/>
                        </a:rPr>
                        <a:t>品</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zh-CN" sz="1600" b="1" kern="0">
                          <a:effectLst/>
                          <a:latin typeface="Times New Roman" panose="02020603050405020304"/>
                          <a:ea typeface="等线" panose="02010600030101010101" pitchFamily="2" charset="-122"/>
                          <a:cs typeface="宋体" panose="02010600030101010101" pitchFamily="2" charset="-122"/>
                        </a:rPr>
                        <a:t>品牌</a:t>
                      </a:r>
                      <a:r>
                        <a:rPr lang="en-US" sz="1600" b="1" kern="0">
                          <a:effectLst/>
                          <a:latin typeface="等线" panose="02010600030101010101" pitchFamily="2" charset="-122"/>
                          <a:ea typeface="宋体" panose="02010600030101010101" pitchFamily="2" charset="-122"/>
                        </a:rPr>
                        <a:t>1</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b="1" kern="0">
                          <a:effectLst/>
                          <a:latin typeface="等线" panose="02010600030101010101" pitchFamily="2" charset="-122"/>
                          <a:ea typeface="宋体" panose="02010600030101010101" pitchFamily="2" charset="-122"/>
                        </a:rPr>
                        <a:t>365</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b="1" kern="0">
                          <a:effectLst/>
                          <a:latin typeface="等线" panose="02010600030101010101" pitchFamily="2" charset="-122"/>
                          <a:ea typeface="宋体" panose="02010600030101010101" pitchFamily="2" charset="-122"/>
                        </a:rPr>
                        <a:t>350</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b="1" kern="0">
                          <a:effectLst/>
                          <a:latin typeface="等线" panose="02010600030101010101" pitchFamily="2" charset="-122"/>
                          <a:ea typeface="宋体" panose="02010600030101010101" pitchFamily="2" charset="-122"/>
                        </a:rPr>
                        <a:t>343</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b="1" kern="0">
                          <a:effectLst/>
                          <a:latin typeface="等线" panose="02010600030101010101" pitchFamily="2" charset="-122"/>
                          <a:ea typeface="宋体" panose="02010600030101010101" pitchFamily="2" charset="-122"/>
                        </a:rPr>
                        <a:t>340</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b="1" kern="0">
                          <a:effectLst/>
                          <a:latin typeface="等线" panose="02010600030101010101" pitchFamily="2" charset="-122"/>
                          <a:ea typeface="宋体" panose="02010600030101010101" pitchFamily="2" charset="-122"/>
                        </a:rPr>
                        <a:t>323</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b="1" kern="0">
                          <a:effectLst/>
                          <a:latin typeface="等线" panose="02010600030101010101" pitchFamily="2" charset="-122"/>
                          <a:ea typeface="宋体" panose="02010600030101010101" pitchFamily="2" charset="-122"/>
                          <a:cs typeface="宋体" panose="02010600030101010101" pitchFamily="2" charset="-122"/>
                        </a:rPr>
                        <a:t>344.2</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279031">
                <a:tc>
                  <a:txBody>
                    <a:bodyPr/>
                    <a:lstStyle/>
                    <a:p>
                      <a:pPr algn="ctr">
                        <a:spcAft>
                          <a:spcPts val="0"/>
                        </a:spcAft>
                      </a:pPr>
                      <a:r>
                        <a:rPr lang="zh-CN" sz="1600" b="1" kern="0">
                          <a:effectLst/>
                          <a:latin typeface="Times New Roman" panose="02020603050405020304"/>
                          <a:ea typeface="等线" panose="02010600030101010101" pitchFamily="2" charset="-122"/>
                          <a:cs typeface="宋体" panose="02010600030101010101" pitchFamily="2" charset="-122"/>
                        </a:rPr>
                        <a:t>牌</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zh-CN" sz="1600" b="1" kern="0">
                          <a:effectLst/>
                          <a:latin typeface="Times New Roman" panose="02020603050405020304"/>
                          <a:ea typeface="等线" panose="02010600030101010101" pitchFamily="2" charset="-122"/>
                          <a:cs typeface="宋体" panose="02010600030101010101" pitchFamily="2" charset="-122"/>
                        </a:rPr>
                        <a:t>品牌</a:t>
                      </a:r>
                      <a:r>
                        <a:rPr lang="en-US" sz="1600" b="1" kern="0">
                          <a:effectLst/>
                          <a:latin typeface="等线" panose="02010600030101010101" pitchFamily="2" charset="-122"/>
                          <a:ea typeface="宋体" panose="02010600030101010101" pitchFamily="2" charset="-122"/>
                        </a:rPr>
                        <a:t>2</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b="1" kern="0">
                          <a:effectLst/>
                          <a:latin typeface="等线" panose="02010600030101010101" pitchFamily="2" charset="-122"/>
                          <a:ea typeface="宋体" panose="02010600030101010101" pitchFamily="2" charset="-122"/>
                        </a:rPr>
                        <a:t>345</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b="1" kern="0">
                          <a:effectLst/>
                          <a:latin typeface="等线" panose="02010600030101010101" pitchFamily="2" charset="-122"/>
                          <a:ea typeface="宋体" panose="02010600030101010101" pitchFamily="2" charset="-122"/>
                        </a:rPr>
                        <a:t>368</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b="1" kern="0">
                          <a:effectLst/>
                          <a:latin typeface="等线" panose="02010600030101010101" pitchFamily="2" charset="-122"/>
                          <a:ea typeface="宋体" panose="02010600030101010101" pitchFamily="2" charset="-122"/>
                        </a:rPr>
                        <a:t>363</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b="1" kern="0">
                          <a:effectLst/>
                          <a:latin typeface="等线" panose="02010600030101010101" pitchFamily="2" charset="-122"/>
                          <a:ea typeface="宋体" panose="02010600030101010101" pitchFamily="2" charset="-122"/>
                        </a:rPr>
                        <a:t>330</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b="1" kern="0">
                          <a:effectLst/>
                          <a:latin typeface="等线" panose="02010600030101010101" pitchFamily="2" charset="-122"/>
                          <a:ea typeface="宋体" panose="02010600030101010101" pitchFamily="2" charset="-122"/>
                        </a:rPr>
                        <a:t>333</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b="1" kern="0">
                          <a:effectLst/>
                          <a:latin typeface="等线" panose="02010600030101010101" pitchFamily="2" charset="-122"/>
                          <a:ea typeface="宋体" panose="02010600030101010101" pitchFamily="2" charset="-122"/>
                          <a:cs typeface="宋体" panose="02010600030101010101" pitchFamily="2" charset="-122"/>
                        </a:rPr>
                        <a:t>347.8</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279031">
                <a:tc>
                  <a:txBody>
                    <a:bodyPr/>
                    <a:lstStyle/>
                    <a:p>
                      <a:pPr algn="ctr">
                        <a:spcAft>
                          <a:spcPts val="0"/>
                        </a:spcAft>
                      </a:pPr>
                      <a:r>
                        <a:rPr lang="zh-CN" sz="1600" b="1" kern="0">
                          <a:effectLst/>
                          <a:latin typeface="Times New Roman" panose="02020603050405020304"/>
                          <a:ea typeface="等线" panose="02010600030101010101" pitchFamily="2" charset="-122"/>
                          <a:cs typeface="宋体" panose="02010600030101010101" pitchFamily="2" charset="-122"/>
                        </a:rPr>
                        <a:t>因</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zh-CN" sz="1600" b="1" kern="0">
                          <a:effectLst/>
                          <a:latin typeface="Times New Roman" panose="02020603050405020304"/>
                          <a:ea typeface="等线" panose="02010600030101010101" pitchFamily="2" charset="-122"/>
                          <a:cs typeface="宋体" panose="02010600030101010101" pitchFamily="2" charset="-122"/>
                        </a:rPr>
                        <a:t>品牌</a:t>
                      </a:r>
                      <a:r>
                        <a:rPr lang="en-US" sz="1600" b="1" kern="0">
                          <a:effectLst/>
                          <a:latin typeface="等线" panose="02010600030101010101" pitchFamily="2" charset="-122"/>
                          <a:ea typeface="宋体" panose="02010600030101010101" pitchFamily="2" charset="-122"/>
                        </a:rPr>
                        <a:t>3</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b="1" kern="0">
                          <a:effectLst/>
                          <a:latin typeface="等线" panose="02010600030101010101" pitchFamily="2" charset="-122"/>
                          <a:ea typeface="宋体" panose="02010600030101010101" pitchFamily="2" charset="-122"/>
                        </a:rPr>
                        <a:t>358</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b="1" kern="0">
                          <a:effectLst/>
                          <a:latin typeface="等线" panose="02010600030101010101" pitchFamily="2" charset="-122"/>
                          <a:ea typeface="宋体" panose="02010600030101010101" pitchFamily="2" charset="-122"/>
                        </a:rPr>
                        <a:t>323</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b="1" kern="0">
                          <a:effectLst/>
                          <a:latin typeface="等线" panose="02010600030101010101" pitchFamily="2" charset="-122"/>
                          <a:ea typeface="宋体" panose="02010600030101010101" pitchFamily="2" charset="-122"/>
                        </a:rPr>
                        <a:t>353</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b="1" kern="0">
                          <a:effectLst/>
                          <a:latin typeface="等线" panose="02010600030101010101" pitchFamily="2" charset="-122"/>
                          <a:ea typeface="宋体" panose="02010600030101010101" pitchFamily="2" charset="-122"/>
                        </a:rPr>
                        <a:t>343</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b="1" kern="0">
                          <a:effectLst/>
                          <a:latin typeface="等线" panose="02010600030101010101" pitchFamily="2" charset="-122"/>
                          <a:ea typeface="宋体" panose="02010600030101010101" pitchFamily="2" charset="-122"/>
                        </a:rPr>
                        <a:t>308</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b="1" kern="0">
                          <a:effectLst/>
                          <a:latin typeface="等线" panose="02010600030101010101" pitchFamily="2" charset="-122"/>
                          <a:ea typeface="宋体" panose="02010600030101010101" pitchFamily="2" charset="-122"/>
                          <a:cs typeface="宋体" panose="02010600030101010101" pitchFamily="2" charset="-122"/>
                        </a:rPr>
                        <a:t>337</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279031">
                <a:tc>
                  <a:txBody>
                    <a:bodyPr/>
                    <a:lstStyle/>
                    <a:p>
                      <a:pPr algn="ctr">
                        <a:spcAft>
                          <a:spcPts val="0"/>
                        </a:spcAft>
                      </a:pPr>
                      <a:r>
                        <a:rPr lang="zh-CN" sz="1600" b="1" kern="0">
                          <a:effectLst/>
                          <a:latin typeface="Times New Roman" panose="02020603050405020304"/>
                          <a:ea typeface="等线" panose="02010600030101010101" pitchFamily="2" charset="-122"/>
                          <a:cs typeface="宋体" panose="02010600030101010101" pitchFamily="2" charset="-122"/>
                        </a:rPr>
                        <a:t>素</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zh-CN" sz="1600" b="1" kern="0">
                          <a:effectLst/>
                          <a:latin typeface="Times New Roman" panose="02020603050405020304"/>
                          <a:ea typeface="等线" panose="02010600030101010101" pitchFamily="2" charset="-122"/>
                          <a:cs typeface="宋体" panose="02010600030101010101" pitchFamily="2" charset="-122"/>
                        </a:rPr>
                        <a:t>品牌</a:t>
                      </a:r>
                      <a:r>
                        <a:rPr lang="en-US" sz="1600" b="1" kern="0">
                          <a:effectLst/>
                          <a:latin typeface="等线" panose="02010600030101010101" pitchFamily="2" charset="-122"/>
                          <a:ea typeface="宋体" panose="02010600030101010101" pitchFamily="2" charset="-122"/>
                        </a:rPr>
                        <a:t>4</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b="1" kern="0">
                          <a:effectLst/>
                          <a:latin typeface="等线" panose="02010600030101010101" pitchFamily="2" charset="-122"/>
                          <a:ea typeface="宋体" panose="02010600030101010101" pitchFamily="2" charset="-122"/>
                        </a:rPr>
                        <a:t>288</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b="1" kern="0">
                          <a:effectLst/>
                          <a:latin typeface="等线" panose="02010600030101010101" pitchFamily="2" charset="-122"/>
                          <a:ea typeface="宋体" panose="02010600030101010101" pitchFamily="2" charset="-122"/>
                        </a:rPr>
                        <a:t>280</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b="1" kern="0">
                          <a:effectLst/>
                          <a:latin typeface="等线" panose="02010600030101010101" pitchFamily="2" charset="-122"/>
                          <a:ea typeface="宋体" panose="02010600030101010101" pitchFamily="2" charset="-122"/>
                        </a:rPr>
                        <a:t>298</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b="1" kern="0">
                          <a:effectLst/>
                          <a:latin typeface="等线" panose="02010600030101010101" pitchFamily="2" charset="-122"/>
                          <a:ea typeface="宋体" panose="02010600030101010101" pitchFamily="2" charset="-122"/>
                        </a:rPr>
                        <a:t>260</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b="1" kern="0">
                          <a:effectLst/>
                          <a:latin typeface="等线" panose="02010600030101010101" pitchFamily="2" charset="-122"/>
                          <a:ea typeface="宋体" panose="02010600030101010101" pitchFamily="2" charset="-122"/>
                        </a:rPr>
                        <a:t>298</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b="1" kern="0">
                          <a:effectLst/>
                          <a:latin typeface="等线" panose="02010600030101010101" pitchFamily="2" charset="-122"/>
                          <a:ea typeface="宋体" panose="02010600030101010101" pitchFamily="2" charset="-122"/>
                          <a:cs typeface="宋体" panose="02010600030101010101" pitchFamily="2" charset="-122"/>
                        </a:rPr>
                        <a:t>284.8</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558062">
                <a:tc gridSpan="2">
                  <a:txBody>
                    <a:bodyPr/>
                    <a:lstStyle/>
                    <a:p>
                      <a:pPr algn="ctr">
                        <a:spcAft>
                          <a:spcPts val="0"/>
                        </a:spcAft>
                      </a:pPr>
                      <a:r>
                        <a:rPr lang="zh-CN" altLang="en-US" sz="1600" b="1" kern="0" dirty="0" smtClean="0">
                          <a:effectLst/>
                          <a:latin typeface="Times New Roman" panose="02020603050405020304"/>
                          <a:ea typeface="等线" panose="02010600030101010101" pitchFamily="2" charset="-122"/>
                          <a:cs typeface="宋体" panose="02010600030101010101" pitchFamily="2" charset="-122"/>
                        </a:rPr>
                        <a:t>列</a:t>
                      </a:r>
                      <a:r>
                        <a:rPr lang="zh-CN" sz="1600" b="1" kern="0" dirty="0" smtClean="0">
                          <a:effectLst/>
                          <a:latin typeface="Times New Roman" panose="02020603050405020304"/>
                          <a:ea typeface="等线" panose="02010600030101010101" pitchFamily="2" charset="-122"/>
                          <a:cs typeface="宋体" panose="02010600030101010101" pitchFamily="2" charset="-122"/>
                        </a:rPr>
                        <a:t>平均</a:t>
                      </a:r>
                      <a:r>
                        <a:rPr lang="en-US" sz="1600" b="1" kern="100" dirty="0" smtClean="0">
                          <a:effectLst/>
                          <a:latin typeface="等线" panose="02010600030101010101" pitchFamily="2" charset="-122"/>
                          <a:ea typeface="宋体" panose="02010600030101010101" pitchFamily="2" charset="-122"/>
                        </a:rPr>
                        <a:t> </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hMerge="1">
                  <a:tcPr/>
                </a:tc>
                <a:tc>
                  <a:txBody>
                    <a:bodyPr/>
                    <a:lstStyle/>
                    <a:p>
                      <a:pPr algn="ctr">
                        <a:spcAft>
                          <a:spcPts val="0"/>
                        </a:spcAft>
                      </a:pPr>
                      <a:r>
                        <a:rPr lang="en-US" sz="1600" b="1" kern="0">
                          <a:effectLst/>
                          <a:latin typeface="等线" panose="02010600030101010101" pitchFamily="2" charset="-122"/>
                          <a:ea typeface="宋体" panose="02010600030101010101" pitchFamily="2" charset="-122"/>
                          <a:cs typeface="宋体" panose="02010600030101010101" pitchFamily="2" charset="-122"/>
                        </a:rPr>
                        <a:t>339</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b="1" kern="0">
                          <a:effectLst/>
                          <a:latin typeface="等线" panose="02010600030101010101" pitchFamily="2" charset="-122"/>
                          <a:ea typeface="宋体" panose="02010600030101010101" pitchFamily="2" charset="-122"/>
                          <a:cs typeface="宋体" panose="02010600030101010101" pitchFamily="2" charset="-122"/>
                        </a:rPr>
                        <a:t>330.25</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b="1" kern="0" dirty="0">
                          <a:effectLst/>
                          <a:latin typeface="等线" panose="02010600030101010101" pitchFamily="2" charset="-122"/>
                          <a:ea typeface="宋体" panose="02010600030101010101" pitchFamily="2" charset="-122"/>
                          <a:cs typeface="宋体" panose="02010600030101010101" pitchFamily="2" charset="-122"/>
                        </a:rPr>
                        <a:t>339.25</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b="1" kern="0">
                          <a:effectLst/>
                          <a:latin typeface="等线" panose="02010600030101010101" pitchFamily="2" charset="-122"/>
                          <a:ea typeface="宋体" panose="02010600030101010101" pitchFamily="2" charset="-122"/>
                          <a:cs typeface="宋体" panose="02010600030101010101" pitchFamily="2" charset="-122"/>
                        </a:rPr>
                        <a:t>318.25</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b="1" kern="0">
                          <a:effectLst/>
                          <a:latin typeface="等线" panose="02010600030101010101" pitchFamily="2" charset="-122"/>
                          <a:ea typeface="宋体" panose="02010600030101010101" pitchFamily="2" charset="-122"/>
                          <a:cs typeface="宋体" panose="02010600030101010101" pitchFamily="2" charset="-122"/>
                        </a:rPr>
                        <a:t>315.5</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b="1" kern="0" dirty="0">
                          <a:effectLst/>
                          <a:latin typeface="等线" panose="02010600030101010101" pitchFamily="2" charset="-122"/>
                          <a:ea typeface="宋体" panose="02010600030101010101" pitchFamily="2" charset="-122"/>
                          <a:cs typeface="宋体" panose="02010600030101010101" pitchFamily="2" charset="-122"/>
                        </a:rPr>
                        <a:t>328.45</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graphicFrame>
        <p:nvGraphicFramePr>
          <p:cNvPr id="5" name="对象 4"/>
          <p:cNvGraphicFramePr>
            <a:graphicFrameLocks noChangeAspect="1"/>
          </p:cNvGraphicFramePr>
          <p:nvPr/>
        </p:nvGraphicFramePr>
        <p:xfrm>
          <a:off x="8460432" y="325144"/>
          <a:ext cx="346066" cy="437136"/>
        </p:xfrm>
        <a:graphic>
          <a:graphicData uri="http://schemas.openxmlformats.org/presentationml/2006/ole">
            <mc:AlternateContent xmlns:mc="http://schemas.openxmlformats.org/markup-compatibility/2006">
              <mc:Choice xmlns:v="urn:schemas-microsoft-com:vml" Requires="v">
                <p:oleObj spid="_x0000_s22554" name="Equation" r:id="rId2" imgW="177800" imgH="228600" progId="Equation.DSMT4">
                  <p:embed/>
                </p:oleObj>
              </mc:Choice>
              <mc:Fallback>
                <p:oleObj name="Equation" r:id="rId2" imgW="177800" imgH="2286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0432" y="325144"/>
                        <a:ext cx="346066" cy="437136"/>
                      </a:xfrm>
                      <a:prstGeom prst="rect">
                        <a:avLst/>
                      </a:prstGeom>
                      <a:noFill/>
                    </p:spPr>
                  </p:pic>
                </p:oleObj>
              </mc:Fallback>
            </mc:AlternateContent>
          </a:graphicData>
        </a:graphic>
      </p:graphicFrame>
      <p:graphicFrame>
        <p:nvGraphicFramePr>
          <p:cNvPr id="6" name="对象 5"/>
          <p:cNvGraphicFramePr>
            <a:graphicFrameLocks noChangeAspect="1"/>
          </p:cNvGraphicFramePr>
          <p:nvPr/>
        </p:nvGraphicFramePr>
        <p:xfrm>
          <a:off x="2483768" y="2060848"/>
          <a:ext cx="288032" cy="342895"/>
        </p:xfrm>
        <a:graphic>
          <a:graphicData uri="http://schemas.openxmlformats.org/presentationml/2006/ole">
            <mc:AlternateContent xmlns:mc="http://schemas.openxmlformats.org/markup-compatibility/2006">
              <mc:Choice xmlns:v="urn:schemas-microsoft-com:vml" Requires="v">
                <p:oleObj spid="_x0000_s22555" name="Equation" r:id="rId4" imgW="203200" imgH="241300" progId="Equation.DSMT4">
                  <p:embed/>
                </p:oleObj>
              </mc:Choice>
              <mc:Fallback>
                <p:oleObj name="Equation" r:id="rId4" imgW="203200" imgH="2413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2060848"/>
                        <a:ext cx="288032" cy="342895"/>
                      </a:xfrm>
                      <a:prstGeom prst="rect">
                        <a:avLst/>
                      </a:prstGeom>
                      <a:noFill/>
                    </p:spPr>
                  </p:pic>
                </p:oleObj>
              </mc:Fallback>
            </mc:AlternateContent>
          </a:graphicData>
        </a:graphic>
      </p:graphicFrame>
      <p:sp>
        <p:nvSpPr>
          <p:cNvPr id="8" name="矩形 7"/>
          <p:cNvSpPr/>
          <p:nvPr/>
        </p:nvSpPr>
        <p:spPr>
          <a:xfrm>
            <a:off x="4401925" y="2879920"/>
            <a:ext cx="1569660" cy="369332"/>
          </a:xfrm>
          <a:prstGeom prst="rect">
            <a:avLst/>
          </a:prstGeom>
          <a:solidFill>
            <a:schemeClr val="bg1">
              <a:lumMod val="85000"/>
            </a:schemeClr>
          </a:solidFill>
          <a:ln>
            <a:solidFill>
              <a:schemeClr val="tx1"/>
            </a:solidFill>
          </a:ln>
        </p:spPr>
        <p:txBody>
          <a:bodyPr wrap="none">
            <a:spAutoFit/>
          </a:bodyPr>
          <a:lstStyle/>
          <a:p>
            <a:r>
              <a:rPr lang="zh-CN" altLang="zh-CN" b="1" kern="100" dirty="0">
                <a:ea typeface="等线" panose="02010600030101010101" pitchFamily="2" charset="-122"/>
                <a:cs typeface="Times New Roman" panose="02020603050405020304"/>
              </a:rPr>
              <a:t>求误差平方和</a:t>
            </a:r>
            <a:endParaRPr lang="zh-CN" altLang="en-US" dirty="0"/>
          </a:p>
        </p:txBody>
      </p:sp>
      <p:graphicFrame>
        <p:nvGraphicFramePr>
          <p:cNvPr id="9" name="对象 8"/>
          <p:cNvGraphicFramePr>
            <a:graphicFrameLocks noChangeAspect="1"/>
          </p:cNvGraphicFramePr>
          <p:nvPr/>
        </p:nvGraphicFramePr>
        <p:xfrm>
          <a:off x="4387171" y="3501008"/>
          <a:ext cx="4417026" cy="2067082"/>
        </p:xfrm>
        <a:graphic>
          <a:graphicData uri="http://schemas.openxmlformats.org/presentationml/2006/ole">
            <mc:AlternateContent xmlns:mc="http://schemas.openxmlformats.org/markup-compatibility/2006">
              <mc:Choice xmlns:v="urn:schemas-microsoft-com:vml" Requires="v">
                <p:oleObj spid="_x0000_s22556" name="Equation" r:id="rId6" imgW="57302400" imgH="26822400" progId="Equation.DSMT4">
                  <p:embed/>
                </p:oleObj>
              </mc:Choice>
              <mc:Fallback>
                <p:oleObj name="Equation" r:id="rId6" imgW="57302400" imgH="26822400" progId="Equation.DSMT4">
                  <p:embed/>
                  <p:pic>
                    <p:nvPicPr>
                      <p:cNvPr id="0" name="图片 22555"/>
                      <p:cNvPicPr/>
                      <p:nvPr/>
                    </p:nvPicPr>
                    <p:blipFill>
                      <a:blip r:embed="rId7"/>
                      <a:stretch>
                        <a:fillRect/>
                      </a:stretch>
                    </p:blipFill>
                    <p:spPr>
                      <a:xfrm>
                        <a:off x="4387171" y="3501008"/>
                        <a:ext cx="4417026" cy="2067082"/>
                      </a:xfrm>
                      <a:prstGeom prst="rect">
                        <a:avLst/>
                      </a:prstGeom>
                      <a:solidFill>
                        <a:schemeClr val="bg1">
                          <a:lumMod val="95000"/>
                        </a:schemeClr>
                      </a:solidFill>
                      <a:ln>
                        <a:solidFill>
                          <a:schemeClr val="tx1"/>
                        </a:solidFill>
                      </a:ln>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432088" y="449887"/>
          <a:ext cx="7530064" cy="1459632"/>
        </p:xfrm>
        <a:graphic>
          <a:graphicData uri="http://schemas.openxmlformats.org/presentationml/2006/ole">
            <mc:AlternateContent xmlns:mc="http://schemas.openxmlformats.org/markup-compatibility/2006">
              <mc:Choice xmlns:v="urn:schemas-microsoft-com:vml" Requires="v">
                <p:oleObj spid="_x0000_s23577" name="Equation" r:id="rId1" imgW="5257800" imgH="1016000" progId="Equation.DSMT4">
                  <p:embed/>
                </p:oleObj>
              </mc:Choice>
              <mc:Fallback>
                <p:oleObj name="Equation" r:id="rId1" imgW="5257800" imgH="1016000" progId="Equation.DSMT4">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088" y="449887"/>
                        <a:ext cx="7530064" cy="1459632"/>
                      </a:xfrm>
                      <a:prstGeom prst="rect">
                        <a:avLst/>
                      </a:prstGeom>
                      <a:noFill/>
                      <a:ln>
                        <a:solidFill>
                          <a:schemeClr val="tx1"/>
                        </a:solidFill>
                      </a:ln>
                    </p:spPr>
                  </p:pic>
                </p:oleObj>
              </mc:Fallback>
            </mc:AlternateContent>
          </a:graphicData>
        </a:graphic>
      </p:graphicFrame>
      <p:sp>
        <p:nvSpPr>
          <p:cNvPr id="4"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467544" y="2276872"/>
          <a:ext cx="6192688" cy="2083657"/>
        </p:xfrm>
        <a:graphic>
          <a:graphicData uri="http://schemas.openxmlformats.org/presentationml/2006/ole">
            <mc:AlternateContent xmlns:mc="http://schemas.openxmlformats.org/markup-compatibility/2006">
              <mc:Choice xmlns:v="urn:schemas-microsoft-com:vml" Requires="v">
                <p:oleObj spid="_x0000_s23578" name="Equation" r:id="rId3" imgW="4051300" imgH="1358900" progId="Equation.DSMT4">
                  <p:embed/>
                </p:oleObj>
              </mc:Choice>
              <mc:Fallback>
                <p:oleObj name="Equation" r:id="rId3" imgW="4051300" imgH="13589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276872"/>
                        <a:ext cx="6192688" cy="2083657"/>
                      </a:xfrm>
                      <a:prstGeom prst="rect">
                        <a:avLst/>
                      </a:prstGeom>
                      <a:noFill/>
                      <a:ln>
                        <a:solidFill>
                          <a:schemeClr val="tx1"/>
                        </a:solidFill>
                      </a:ln>
                    </p:spPr>
                  </p:pic>
                </p:oleObj>
              </mc:Fallback>
            </mc:AlternateContent>
          </a:graphicData>
        </a:graphic>
      </p:graphicFrame>
      <p:sp>
        <p:nvSpPr>
          <p:cNvPr id="6"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467544" y="4725144"/>
          <a:ext cx="5112568" cy="798839"/>
        </p:xfrm>
        <a:graphic>
          <a:graphicData uri="http://schemas.openxmlformats.org/presentationml/2006/ole">
            <mc:AlternateContent xmlns:mc="http://schemas.openxmlformats.org/markup-compatibility/2006">
              <mc:Choice xmlns:v="urn:schemas-microsoft-com:vml" Requires="v">
                <p:oleObj spid="_x0000_s23579" name="Equation" r:id="rId5" imgW="2743200" imgH="431800" progId="Equation.DSMT4">
                  <p:embed/>
                </p:oleObj>
              </mc:Choice>
              <mc:Fallback>
                <p:oleObj name="Equation" r:id="rId5" imgW="2743200" imgH="4318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4725144"/>
                        <a:ext cx="5112568" cy="798839"/>
                      </a:xfrm>
                      <a:prstGeom prst="rect">
                        <a:avLst/>
                      </a:prstGeom>
                      <a:noFill/>
                      <a:ln>
                        <a:solidFill>
                          <a:schemeClr val="tx1"/>
                        </a:solidFill>
                      </a:ln>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6483" y="828146"/>
            <a:ext cx="1800493" cy="369332"/>
          </a:xfrm>
          <a:prstGeom prst="rect">
            <a:avLst/>
          </a:prstGeom>
          <a:solidFill>
            <a:schemeClr val="bg1">
              <a:lumMod val="85000"/>
            </a:schemeClr>
          </a:solidFill>
          <a:ln>
            <a:solidFill>
              <a:schemeClr val="tx1"/>
            </a:solidFill>
          </a:ln>
        </p:spPr>
        <p:txBody>
          <a:bodyPr wrap="none">
            <a:spAutoFit/>
          </a:bodyPr>
          <a:lstStyle/>
          <a:p>
            <a:pPr algn="just">
              <a:spcAft>
                <a:spcPts val="0"/>
              </a:spcAft>
            </a:pPr>
            <a:r>
              <a:rPr lang="zh-CN" altLang="zh-CN" b="1" kern="100" dirty="0">
                <a:latin typeface="Times New Roman" panose="02020603050405020304"/>
                <a:ea typeface="等线" panose="02010600030101010101" pitchFamily="2" charset="-122"/>
              </a:rPr>
              <a:t>计算统计量的值</a:t>
            </a:r>
            <a:endParaRPr lang="zh-CN" altLang="zh-CN" sz="1200" kern="100" dirty="0">
              <a:effectLst/>
              <a:latin typeface="Times New Roman" panose="02020603050405020304"/>
              <a:ea typeface="宋体" panose="02010600030101010101" pitchFamily="2" charset="-122"/>
            </a:endParaRPr>
          </a:p>
        </p:txBody>
      </p:sp>
      <p:sp>
        <p:nvSpPr>
          <p:cNvPr id="5" name="矩形 4"/>
          <p:cNvSpPr/>
          <p:nvPr/>
        </p:nvSpPr>
        <p:spPr>
          <a:xfrm>
            <a:off x="4133418" y="1196752"/>
            <a:ext cx="877163" cy="369332"/>
          </a:xfrm>
          <a:prstGeom prst="rect">
            <a:avLst/>
          </a:prstGeom>
          <a:solidFill>
            <a:schemeClr val="bg1">
              <a:lumMod val="85000"/>
            </a:schemeClr>
          </a:solidFill>
          <a:ln>
            <a:solidFill>
              <a:schemeClr val="tx1"/>
            </a:solidFill>
          </a:ln>
        </p:spPr>
        <p:txBody>
          <a:bodyPr wrap="none">
            <a:spAutoFit/>
          </a:bodyPr>
          <a:lstStyle/>
          <a:p>
            <a:r>
              <a:rPr lang="zh-CN" altLang="zh-CN" b="1" kern="100" dirty="0">
                <a:ea typeface="等线" panose="02010600030101010101" pitchFamily="2" charset="-122"/>
                <a:cs typeface="Times New Roman" panose="02020603050405020304"/>
              </a:rPr>
              <a:t>查表得</a:t>
            </a:r>
            <a:endParaRPr lang="zh-CN" altLang="en-US" dirty="0"/>
          </a:p>
        </p:txBody>
      </p:sp>
      <p:sp>
        <p:nvSpPr>
          <p:cNvPr id="6"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4"/>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4172257" y="1947996"/>
          <a:ext cx="1244600" cy="769937"/>
        </p:xfrm>
        <a:graphic>
          <a:graphicData uri="http://schemas.openxmlformats.org/presentationml/2006/ole">
            <mc:AlternateContent xmlns:mc="http://schemas.openxmlformats.org/markup-compatibility/2006">
              <mc:Choice xmlns:v="urn:schemas-microsoft-com:vml" Requires="v">
                <p:oleObj spid="_x0000_s24607" name="Equation" r:id="rId1" imgW="15849600" imgH="9753600" progId="Equation.DSMT4">
                  <p:embed/>
                </p:oleObj>
              </mc:Choice>
              <mc:Fallback>
                <p:oleObj name="Equation" r:id="rId1" imgW="15849600" imgH="9753600" progId="Equation.DSMT4">
                  <p:embed/>
                  <p:pic>
                    <p:nvPicPr>
                      <p:cNvPr id="0" name="Object 3"/>
                      <p:cNvPicPr>
                        <a:picLocks noChangeAspect="1" noChangeArrowheads="1"/>
                      </p:cNvPicPr>
                      <p:nvPr/>
                    </p:nvPicPr>
                    <p:blipFill>
                      <a:blip r:embed="rId2"/>
                      <a:srcRect/>
                      <a:stretch>
                        <a:fillRect/>
                      </a:stretch>
                    </p:blipFill>
                    <p:spPr bwMode="auto">
                      <a:xfrm>
                        <a:off x="4172257" y="1947996"/>
                        <a:ext cx="1244600" cy="769937"/>
                      </a:xfrm>
                      <a:prstGeom prst="rect">
                        <a:avLst/>
                      </a:prstGeom>
                      <a:noFill/>
                      <a:ln>
                        <a:solidFill>
                          <a:schemeClr val="tx1"/>
                        </a:solidFill>
                      </a:ln>
                    </p:spPr>
                  </p:pic>
                </p:oleObj>
              </mc:Fallback>
            </mc:AlternateContent>
          </a:graphicData>
        </a:graphic>
      </p:graphicFrame>
      <p:sp>
        <p:nvSpPr>
          <p:cNvPr id="10"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1" name="对象 10"/>
          <p:cNvGraphicFramePr>
            <a:graphicFrameLocks noChangeAspect="1"/>
          </p:cNvGraphicFramePr>
          <p:nvPr/>
        </p:nvGraphicFramePr>
        <p:xfrm>
          <a:off x="4283968" y="3957156"/>
          <a:ext cx="1276350" cy="766762"/>
        </p:xfrm>
        <a:graphic>
          <a:graphicData uri="http://schemas.openxmlformats.org/presentationml/2006/ole">
            <mc:AlternateContent xmlns:mc="http://schemas.openxmlformats.org/markup-compatibility/2006">
              <mc:Choice xmlns:v="urn:schemas-microsoft-com:vml" Requires="v">
                <p:oleObj spid="_x0000_s24608" name="Equation" r:id="rId3" imgW="16154400" imgH="9753600" progId="Equation.DSMT4">
                  <p:embed/>
                </p:oleObj>
              </mc:Choice>
              <mc:Fallback>
                <p:oleObj name="Equation" r:id="rId3" imgW="16154400" imgH="9753600" progId="Equation.DSMT4">
                  <p:embed/>
                  <p:pic>
                    <p:nvPicPr>
                      <p:cNvPr id="0" name="Object 5"/>
                      <p:cNvPicPr>
                        <a:picLocks noChangeAspect="1" noChangeArrowheads="1"/>
                      </p:cNvPicPr>
                      <p:nvPr/>
                    </p:nvPicPr>
                    <p:blipFill>
                      <a:blip r:embed="rId4"/>
                      <a:srcRect/>
                      <a:stretch>
                        <a:fillRect/>
                      </a:stretch>
                    </p:blipFill>
                    <p:spPr bwMode="auto">
                      <a:xfrm>
                        <a:off x="4283968" y="3957156"/>
                        <a:ext cx="1276350" cy="766762"/>
                      </a:xfrm>
                      <a:prstGeom prst="rect">
                        <a:avLst/>
                      </a:prstGeom>
                      <a:noFill/>
                      <a:ln>
                        <a:solidFill>
                          <a:schemeClr val="tx1"/>
                        </a:solidFill>
                      </a:ln>
                    </p:spPr>
                  </p:pic>
                </p:oleObj>
              </mc:Fallback>
            </mc:AlternateContent>
          </a:graphicData>
        </a:graphic>
      </p:graphicFrame>
      <p:sp>
        <p:nvSpPr>
          <p:cNvPr id="12"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3" name="对象 12"/>
          <p:cNvGraphicFramePr>
            <a:graphicFrameLocks noChangeAspect="1"/>
          </p:cNvGraphicFramePr>
          <p:nvPr/>
        </p:nvGraphicFramePr>
        <p:xfrm>
          <a:off x="378006" y="1556792"/>
          <a:ext cx="3428565" cy="1477923"/>
        </p:xfrm>
        <a:graphic>
          <a:graphicData uri="http://schemas.openxmlformats.org/presentationml/2006/ole">
            <mc:AlternateContent xmlns:mc="http://schemas.openxmlformats.org/markup-compatibility/2006">
              <mc:Choice xmlns:v="urn:schemas-microsoft-com:vml" Requires="v">
                <p:oleObj spid="_x0000_s24609" name="Equation" r:id="rId5" imgW="46634400" imgH="20116800" progId="Equation.DSMT4">
                  <p:embed/>
                </p:oleObj>
              </mc:Choice>
              <mc:Fallback>
                <p:oleObj name="Equation" r:id="rId5" imgW="46634400" imgH="20116800" progId="Equation.DSMT4">
                  <p:embed/>
                  <p:pic>
                    <p:nvPicPr>
                      <p:cNvPr id="0" name="Object 7"/>
                      <p:cNvPicPr>
                        <a:picLocks noChangeAspect="1" noChangeArrowheads="1"/>
                      </p:cNvPicPr>
                      <p:nvPr/>
                    </p:nvPicPr>
                    <p:blipFill>
                      <a:blip r:embed="rId6"/>
                      <a:srcRect/>
                      <a:stretch>
                        <a:fillRect/>
                      </a:stretch>
                    </p:blipFill>
                    <p:spPr bwMode="auto">
                      <a:xfrm>
                        <a:off x="378006" y="1556792"/>
                        <a:ext cx="3428565" cy="1477923"/>
                      </a:xfrm>
                      <a:prstGeom prst="rect">
                        <a:avLst/>
                      </a:prstGeom>
                      <a:noFill/>
                      <a:ln>
                        <a:solidFill>
                          <a:schemeClr val="tx1"/>
                        </a:solidFill>
                      </a:ln>
                    </p:spPr>
                  </p:pic>
                </p:oleObj>
              </mc:Fallback>
            </mc:AlternateContent>
          </a:graphicData>
        </a:graphic>
      </p:graphicFrame>
      <p:sp>
        <p:nvSpPr>
          <p:cNvPr id="14" name="Rectangle 1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5" name="对象 14"/>
          <p:cNvGraphicFramePr>
            <a:graphicFrameLocks noChangeAspect="1"/>
          </p:cNvGraphicFramePr>
          <p:nvPr/>
        </p:nvGraphicFramePr>
        <p:xfrm>
          <a:off x="356482" y="3597116"/>
          <a:ext cx="3495437" cy="1496280"/>
        </p:xfrm>
        <a:graphic>
          <a:graphicData uri="http://schemas.openxmlformats.org/presentationml/2006/ole">
            <mc:AlternateContent xmlns:mc="http://schemas.openxmlformats.org/markup-compatibility/2006">
              <mc:Choice xmlns:v="urn:schemas-microsoft-com:vml" Requires="v">
                <p:oleObj spid="_x0000_s24610" name="Equation" r:id="rId7" imgW="46939200" imgH="20116800" progId="Equation.DSMT4">
                  <p:embed/>
                </p:oleObj>
              </mc:Choice>
              <mc:Fallback>
                <p:oleObj name="Equation" r:id="rId7" imgW="46939200" imgH="20116800" progId="Equation.DSMT4">
                  <p:embed/>
                  <p:pic>
                    <p:nvPicPr>
                      <p:cNvPr id="0" name="Object 9"/>
                      <p:cNvPicPr>
                        <a:picLocks noChangeAspect="1" noChangeArrowheads="1"/>
                      </p:cNvPicPr>
                      <p:nvPr/>
                    </p:nvPicPr>
                    <p:blipFill>
                      <a:blip r:embed="rId8"/>
                      <a:srcRect/>
                      <a:stretch>
                        <a:fillRect/>
                      </a:stretch>
                    </p:blipFill>
                    <p:spPr bwMode="auto">
                      <a:xfrm>
                        <a:off x="356482" y="3597116"/>
                        <a:ext cx="3495437" cy="1496280"/>
                      </a:xfrm>
                      <a:prstGeom prst="rect">
                        <a:avLst/>
                      </a:prstGeom>
                      <a:noFill/>
                      <a:ln>
                        <a:solidFill>
                          <a:schemeClr val="tx1"/>
                        </a:solidFill>
                      </a:ln>
                    </p:spPr>
                  </p:pic>
                </p:oleObj>
              </mc:Fallback>
            </mc:AlternateContent>
          </a:graphicData>
        </a:graphic>
      </p:graphicFrame>
      <p:sp>
        <p:nvSpPr>
          <p:cNvPr id="17" name="矩形 16"/>
          <p:cNvSpPr/>
          <p:nvPr/>
        </p:nvSpPr>
        <p:spPr>
          <a:xfrm>
            <a:off x="6228184" y="3717032"/>
            <a:ext cx="2286000" cy="1200329"/>
          </a:xfrm>
          <a:prstGeom prst="rect">
            <a:avLst/>
          </a:prstGeom>
          <a:ln>
            <a:solidFill>
              <a:schemeClr val="tx1"/>
            </a:solidFill>
          </a:ln>
        </p:spPr>
        <p:txBody>
          <a:bodyPr wrap="square">
            <a:spAutoFit/>
          </a:bodyPr>
          <a:lstStyle/>
          <a:p>
            <a:pPr algn="just">
              <a:spcAft>
                <a:spcPts val="0"/>
              </a:spcAft>
            </a:pPr>
            <a:r>
              <a:rPr lang="en-US" altLang="zh-CN" b="1" kern="100" dirty="0" smtClean="0">
                <a:latin typeface="等线" panose="02010600030101010101" pitchFamily="2" charset="-122"/>
                <a:ea typeface="宋体" panose="02010600030101010101" pitchFamily="2" charset="-122"/>
              </a:rPr>
              <a:t>2.1008&lt;3.2592,</a:t>
            </a:r>
            <a:endParaRPr lang="en-US" altLang="zh-CN" b="1" kern="100" dirty="0" smtClean="0">
              <a:latin typeface="等线" panose="02010600030101010101" pitchFamily="2" charset="-122"/>
              <a:ea typeface="宋体" panose="02010600030101010101" pitchFamily="2" charset="-122"/>
            </a:endParaRPr>
          </a:p>
          <a:p>
            <a:pPr algn="just">
              <a:spcAft>
                <a:spcPts val="0"/>
              </a:spcAft>
            </a:pPr>
            <a:r>
              <a:rPr lang="zh-CN" altLang="zh-CN" b="1" kern="100" dirty="0" smtClean="0">
                <a:latin typeface="Times New Roman" panose="02020603050405020304"/>
                <a:ea typeface="等线" panose="02010600030101010101" pitchFamily="2" charset="-122"/>
              </a:rPr>
              <a:t>所以</a:t>
            </a:r>
            <a:r>
              <a:rPr lang="zh-CN" altLang="zh-CN" b="1" kern="100" dirty="0">
                <a:latin typeface="Times New Roman" panose="02020603050405020304"/>
                <a:ea typeface="等线" panose="02010600030101010101" pitchFamily="2" charset="-122"/>
              </a:rPr>
              <a:t>不能拒绝原假设，即认为地区对销售量没有显著影响。</a:t>
            </a:r>
            <a:endParaRPr lang="zh-CN" altLang="zh-CN" sz="1400" kern="100" dirty="0">
              <a:effectLst/>
              <a:latin typeface="Times New Roman" panose="02020603050405020304"/>
              <a:ea typeface="宋体" panose="02010600030101010101" pitchFamily="2" charset="-122"/>
            </a:endParaRPr>
          </a:p>
        </p:txBody>
      </p:sp>
      <p:sp>
        <p:nvSpPr>
          <p:cNvPr id="18" name="矩形 17"/>
          <p:cNvSpPr/>
          <p:nvPr/>
        </p:nvSpPr>
        <p:spPr>
          <a:xfrm>
            <a:off x="6228184" y="1844824"/>
            <a:ext cx="2286000" cy="1200329"/>
          </a:xfrm>
          <a:prstGeom prst="rect">
            <a:avLst/>
          </a:prstGeom>
          <a:ln>
            <a:solidFill>
              <a:schemeClr val="tx1"/>
            </a:solidFill>
          </a:ln>
        </p:spPr>
        <p:txBody>
          <a:bodyPr>
            <a:spAutoFit/>
          </a:bodyPr>
          <a:lstStyle/>
          <a:p>
            <a:pPr lvl="0" algn="just"/>
            <a:r>
              <a:rPr lang="en-US" altLang="zh-CN" b="1" kern="100" dirty="0" smtClean="0">
                <a:solidFill>
                  <a:prstClr val="black"/>
                </a:solidFill>
                <a:latin typeface="Times New Roman" panose="02020603050405020304"/>
                <a:ea typeface="等线" panose="02010600030101010101" pitchFamily="2" charset="-122"/>
              </a:rPr>
              <a:t>18.1078&gt;3.4903,</a:t>
            </a:r>
            <a:endParaRPr lang="en-US" altLang="zh-CN" b="1" kern="100" dirty="0" smtClean="0">
              <a:solidFill>
                <a:prstClr val="black"/>
              </a:solidFill>
              <a:latin typeface="Times New Roman" panose="02020603050405020304"/>
              <a:ea typeface="等线" panose="02010600030101010101" pitchFamily="2" charset="-122"/>
            </a:endParaRPr>
          </a:p>
          <a:p>
            <a:pPr lvl="0" algn="just"/>
            <a:r>
              <a:rPr lang="zh-CN" altLang="zh-CN" b="1" kern="100" dirty="0" smtClean="0">
                <a:solidFill>
                  <a:prstClr val="black"/>
                </a:solidFill>
                <a:latin typeface="Times New Roman" panose="02020603050405020304"/>
                <a:ea typeface="等线" panose="02010600030101010101" pitchFamily="2" charset="-122"/>
              </a:rPr>
              <a:t>所以</a:t>
            </a:r>
            <a:r>
              <a:rPr lang="zh-CN" altLang="zh-CN" b="1" kern="100" dirty="0">
                <a:solidFill>
                  <a:prstClr val="black"/>
                </a:solidFill>
                <a:latin typeface="Times New Roman" panose="02020603050405020304"/>
                <a:ea typeface="等线" panose="02010600030101010101" pitchFamily="2" charset="-122"/>
              </a:rPr>
              <a:t>拒绝原假设</a:t>
            </a:r>
            <a:r>
              <a:rPr lang="zh-CN" altLang="zh-CN" b="1" kern="100" dirty="0" smtClean="0">
                <a:solidFill>
                  <a:prstClr val="black"/>
                </a:solidFill>
                <a:latin typeface="Times New Roman" panose="02020603050405020304"/>
                <a:ea typeface="等线" panose="02010600030101010101" pitchFamily="2" charset="-122"/>
              </a:rPr>
              <a:t>，</a:t>
            </a:r>
            <a:endParaRPr lang="en-US" altLang="zh-CN" b="1" kern="100" dirty="0" smtClean="0">
              <a:solidFill>
                <a:prstClr val="black"/>
              </a:solidFill>
              <a:latin typeface="Times New Roman" panose="02020603050405020304"/>
              <a:ea typeface="等线" panose="02010600030101010101" pitchFamily="2" charset="-122"/>
            </a:endParaRPr>
          </a:p>
          <a:p>
            <a:pPr lvl="0" algn="just"/>
            <a:r>
              <a:rPr lang="zh-CN" altLang="zh-CN" b="1" kern="100" dirty="0" smtClean="0">
                <a:solidFill>
                  <a:prstClr val="black"/>
                </a:solidFill>
                <a:latin typeface="Times New Roman" panose="02020603050405020304"/>
                <a:ea typeface="等线" panose="02010600030101010101" pitchFamily="2" charset="-122"/>
              </a:rPr>
              <a:t>即</a:t>
            </a:r>
            <a:r>
              <a:rPr lang="zh-CN" altLang="zh-CN" b="1" kern="100" dirty="0">
                <a:solidFill>
                  <a:prstClr val="black"/>
                </a:solidFill>
                <a:latin typeface="Times New Roman" panose="02020603050405020304"/>
                <a:ea typeface="等线" panose="02010600030101010101" pitchFamily="2" charset="-122"/>
              </a:rPr>
              <a:t>认为品牌对销售量有显著影响。</a:t>
            </a:r>
            <a:endParaRPr lang="zh-CN" altLang="zh-CN" sz="1400" kern="100" dirty="0">
              <a:solidFill>
                <a:prstClr val="black"/>
              </a:solidFill>
              <a:latin typeface="Times New Roman" panose="02020603050405020304"/>
              <a:ea typeface="宋体" panose="02010600030101010101" pitchFamily="2" charset="-122"/>
            </a:endParaRPr>
          </a:p>
        </p:txBody>
      </p:sp>
      <p:sp>
        <p:nvSpPr>
          <p:cNvPr id="23" name="矩形 22"/>
          <p:cNvSpPr/>
          <p:nvPr/>
        </p:nvSpPr>
        <p:spPr>
          <a:xfrm>
            <a:off x="6247710" y="1196642"/>
            <a:ext cx="646331" cy="369332"/>
          </a:xfrm>
          <a:prstGeom prst="rect">
            <a:avLst/>
          </a:prstGeom>
          <a:solidFill>
            <a:schemeClr val="bg1">
              <a:lumMod val="85000"/>
            </a:schemeClr>
          </a:solidFill>
          <a:ln>
            <a:solidFill>
              <a:schemeClr val="tx1"/>
            </a:solidFill>
          </a:ln>
        </p:spPr>
        <p:txBody>
          <a:bodyPr wrap="none">
            <a:spAutoFit/>
          </a:bodyPr>
          <a:lstStyle/>
          <a:p>
            <a:r>
              <a:rPr lang="zh-CN" altLang="en-US" dirty="0" smtClean="0"/>
              <a:t>决策</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332656"/>
            <a:ext cx="1992853" cy="571567"/>
          </a:xfrm>
          <a:prstGeom prst="rect">
            <a:avLst/>
          </a:prstGeom>
        </p:spPr>
        <p:txBody>
          <a:bodyPr wrap="none">
            <a:spAutoFit/>
          </a:bodyPr>
          <a:lstStyle/>
          <a:p>
            <a:pPr algn="just">
              <a:lnSpc>
                <a:spcPct val="173000"/>
              </a:lnSpc>
              <a:spcBef>
                <a:spcPts val="1300"/>
              </a:spcBef>
              <a:spcAft>
                <a:spcPts val="1300"/>
              </a:spcAft>
            </a:pPr>
            <a:r>
              <a:rPr lang="en-US" altLang="zh-CN" b="1" kern="100" dirty="0">
                <a:latin typeface="等线" panose="02010600030101010101" pitchFamily="2" charset="-122"/>
              </a:rPr>
              <a:t>3 </a:t>
            </a:r>
            <a:r>
              <a:rPr lang="zh-CN" altLang="zh-CN" b="1" kern="100" dirty="0">
                <a:latin typeface="Times New Roman" panose="02020603050405020304"/>
                <a:ea typeface="等线" panose="02010600030101010101" pitchFamily="2" charset="-122"/>
              </a:rPr>
              <a:t>关系强度的测量</a:t>
            </a:r>
            <a:endParaRPr lang="zh-CN" altLang="zh-CN" sz="2000" b="1" kern="100" dirty="0">
              <a:effectLst/>
              <a:latin typeface="Times New Roman" panose="02020603050405020304"/>
            </a:endParaRPr>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nvGraphicFramePr>
        <p:xfrm>
          <a:off x="660197" y="1052736"/>
          <a:ext cx="3456384" cy="796235"/>
        </p:xfrm>
        <a:graphic>
          <a:graphicData uri="http://schemas.openxmlformats.org/presentationml/2006/ole">
            <mc:AlternateContent xmlns:mc="http://schemas.openxmlformats.org/markup-compatibility/2006">
              <mc:Choice xmlns:v="urn:schemas-microsoft-com:vml" Requires="v">
                <p:oleObj spid="_x0000_s25619" name="Equation" r:id="rId1" imgW="1816100" imgH="419100" progId="Equation.DSMT4">
                  <p:embed/>
                </p:oleObj>
              </mc:Choice>
              <mc:Fallback>
                <p:oleObj name="Equation" r:id="rId1" imgW="1816100" imgH="419100" progId="Equation.DSMT4">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197" y="1052736"/>
                        <a:ext cx="3456384" cy="796235"/>
                      </a:xfrm>
                      <a:prstGeom prst="rect">
                        <a:avLst/>
                      </a:prstGeom>
                      <a:solidFill>
                        <a:schemeClr val="bg1">
                          <a:lumMod val="85000"/>
                        </a:schemeClr>
                      </a:solidFill>
                      <a:ln>
                        <a:solidFill>
                          <a:schemeClr val="tx1"/>
                        </a:solidFill>
                      </a:ln>
                    </p:spPr>
                  </p:pic>
                </p:oleObj>
              </mc:Fallback>
            </mc:AlternateContent>
          </a:graphicData>
        </a:graphic>
      </p:graphicFrame>
      <p:sp>
        <p:nvSpPr>
          <p:cNvPr id="5"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683568" y="2420888"/>
          <a:ext cx="5426944" cy="720080"/>
        </p:xfrm>
        <a:graphic>
          <a:graphicData uri="http://schemas.openxmlformats.org/presentationml/2006/ole">
            <mc:AlternateContent xmlns:mc="http://schemas.openxmlformats.org/markup-compatibility/2006">
              <mc:Choice xmlns:v="urn:schemas-microsoft-com:vml" Requires="v">
                <p:oleObj spid="_x0000_s25620" name="Equation" r:id="rId3" imgW="2946400" imgH="393700" progId="Equation.DSMT4">
                  <p:embed/>
                </p:oleObj>
              </mc:Choice>
              <mc:Fallback>
                <p:oleObj name="Equation" r:id="rId3" imgW="2946400" imgH="3937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420888"/>
                        <a:ext cx="5426944" cy="720080"/>
                      </a:xfrm>
                      <a:prstGeom prst="rect">
                        <a:avLst/>
                      </a:prstGeom>
                      <a:noFill/>
                      <a:ln>
                        <a:solidFill>
                          <a:schemeClr val="tx1"/>
                        </a:solidFill>
                      </a:ln>
                    </p:spPr>
                  </p:pic>
                </p:oleObj>
              </mc:Fallback>
            </mc:AlternateContent>
          </a:graphicData>
        </a:graphic>
      </p:graphicFrame>
      <p:sp>
        <p:nvSpPr>
          <p:cNvPr id="8" name="矩形 7"/>
          <p:cNvSpPr/>
          <p:nvPr/>
        </p:nvSpPr>
        <p:spPr>
          <a:xfrm>
            <a:off x="682116" y="3429000"/>
            <a:ext cx="6048672" cy="646331"/>
          </a:xfrm>
          <a:prstGeom prst="rect">
            <a:avLst/>
          </a:prstGeom>
          <a:ln>
            <a:solidFill>
              <a:schemeClr val="tx1"/>
            </a:solidFill>
          </a:ln>
        </p:spPr>
        <p:txBody>
          <a:bodyPr wrap="square">
            <a:spAutoFit/>
          </a:bodyPr>
          <a:lstStyle/>
          <a:p>
            <a:pPr algn="just">
              <a:spcAft>
                <a:spcPts val="0"/>
              </a:spcAft>
            </a:pPr>
            <a:r>
              <a:rPr lang="zh-CN" altLang="zh-CN" b="1" kern="100" dirty="0">
                <a:latin typeface="Times New Roman" panose="02020603050405020304"/>
                <a:ea typeface="等线" panose="02010600030101010101" pitchFamily="2" charset="-122"/>
              </a:rPr>
              <a:t>表明：品牌与地区合起来总共解释了销售量差异的</a:t>
            </a:r>
            <a:r>
              <a:rPr lang="en-US" altLang="zh-CN" b="1" kern="100" dirty="0">
                <a:latin typeface="Times New Roman" panose="02020603050405020304"/>
                <a:ea typeface="等线" panose="02010600030101010101" pitchFamily="2" charset="-122"/>
              </a:rPr>
              <a:t>83.94%</a:t>
            </a:r>
            <a:r>
              <a:rPr lang="zh-CN" altLang="zh-CN" b="1" kern="100" dirty="0" smtClean="0">
                <a:latin typeface="Times New Roman" panose="02020603050405020304"/>
                <a:ea typeface="等线" panose="02010600030101010101" pitchFamily="2" charset="-122"/>
              </a:rPr>
              <a:t>，</a:t>
            </a:r>
            <a:endParaRPr lang="en-US" altLang="zh-CN" b="1" kern="100" dirty="0" smtClean="0">
              <a:latin typeface="Times New Roman" panose="02020603050405020304"/>
              <a:ea typeface="等线" panose="02010600030101010101" pitchFamily="2" charset="-122"/>
            </a:endParaRPr>
          </a:p>
          <a:p>
            <a:pPr algn="just">
              <a:spcAft>
                <a:spcPts val="0"/>
              </a:spcAft>
            </a:pPr>
            <a:r>
              <a:rPr lang="zh-CN" altLang="zh-CN" b="1" kern="100" dirty="0" smtClean="0">
                <a:latin typeface="Times New Roman" panose="02020603050405020304"/>
                <a:ea typeface="等线" panose="02010600030101010101" pitchFamily="2" charset="-122"/>
              </a:rPr>
              <a:t>其他</a:t>
            </a:r>
            <a:r>
              <a:rPr lang="zh-CN" altLang="zh-CN" b="1" kern="100" dirty="0">
                <a:latin typeface="Times New Roman" panose="02020603050405020304"/>
                <a:ea typeface="等线" panose="02010600030101010101" pitchFamily="2" charset="-122"/>
              </a:rPr>
              <a:t>因素（残差变量）只解释了销售量差异的</a:t>
            </a:r>
            <a:r>
              <a:rPr lang="en-US" altLang="zh-CN" b="1" kern="100" dirty="0">
                <a:latin typeface="Times New Roman" panose="02020603050405020304"/>
                <a:ea typeface="等线" panose="02010600030101010101" pitchFamily="2" charset="-122"/>
              </a:rPr>
              <a:t>16.06%</a:t>
            </a:r>
            <a:r>
              <a:rPr lang="zh-CN" altLang="zh-CN" b="1" kern="100" dirty="0">
                <a:latin typeface="Times New Roman" panose="02020603050405020304"/>
                <a:ea typeface="等线" panose="02010600030101010101" pitchFamily="2" charset="-122"/>
              </a:rPr>
              <a:t>。</a:t>
            </a:r>
            <a:endParaRPr lang="zh-CN" altLang="zh-CN" sz="1200" kern="100" dirty="0">
              <a:effectLst/>
              <a:latin typeface="Times New Roman" panose="02020603050405020304"/>
              <a:ea typeface="宋体" panose="02010600030101010101" pitchFamily="2" charset="-122"/>
            </a:endParaRPr>
          </a:p>
        </p:txBody>
      </p:sp>
      <p:sp>
        <p:nvSpPr>
          <p:cNvPr id="9"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0" name="对象 9"/>
          <p:cNvGraphicFramePr>
            <a:graphicFrameLocks noChangeAspect="1"/>
          </p:cNvGraphicFramePr>
          <p:nvPr/>
        </p:nvGraphicFramePr>
        <p:xfrm>
          <a:off x="682116" y="4437112"/>
          <a:ext cx="1440160" cy="360040"/>
        </p:xfrm>
        <a:graphic>
          <a:graphicData uri="http://schemas.openxmlformats.org/presentationml/2006/ole">
            <mc:AlternateContent xmlns:mc="http://schemas.openxmlformats.org/markup-compatibility/2006">
              <mc:Choice xmlns:v="urn:schemas-microsoft-com:vml" Requires="v">
                <p:oleObj spid="_x0000_s25621" name="Equation" r:id="rId5" imgW="723265" imgH="177800" progId="Equation.DSMT4">
                  <p:embed/>
                </p:oleObj>
              </mc:Choice>
              <mc:Fallback>
                <p:oleObj name="Equation" r:id="rId5" imgW="723265" imgH="1778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116" y="4437112"/>
                        <a:ext cx="1440160" cy="360040"/>
                      </a:xfrm>
                      <a:prstGeom prst="rect">
                        <a:avLst/>
                      </a:prstGeom>
                      <a:noFill/>
                      <a:ln>
                        <a:solidFill>
                          <a:schemeClr val="tx1"/>
                        </a:solidFill>
                      </a:ln>
                    </p:spPr>
                  </p:pic>
                </p:oleObj>
              </mc:Fallback>
            </mc:AlternateContent>
          </a:graphicData>
        </a:graphic>
      </p:graphicFrame>
      <p:sp>
        <p:nvSpPr>
          <p:cNvPr id="12" name="矩形 11"/>
          <p:cNvSpPr/>
          <p:nvPr/>
        </p:nvSpPr>
        <p:spPr>
          <a:xfrm>
            <a:off x="682116" y="5157192"/>
            <a:ext cx="5330044" cy="369332"/>
          </a:xfrm>
          <a:prstGeom prst="rect">
            <a:avLst/>
          </a:prstGeom>
          <a:ln>
            <a:solidFill>
              <a:schemeClr val="tx1"/>
            </a:solidFill>
          </a:ln>
        </p:spPr>
        <p:txBody>
          <a:bodyPr wrap="square">
            <a:spAutoFit/>
          </a:bodyPr>
          <a:lstStyle/>
          <a:p>
            <a:r>
              <a:rPr lang="zh-CN" altLang="zh-CN" b="1" kern="100" dirty="0">
                <a:ea typeface="等线" panose="02010600030101010101" pitchFamily="2" charset="-122"/>
                <a:cs typeface="Times New Roman" panose="02020603050405020304"/>
              </a:rPr>
              <a:t>表明品牌与地区合起来与销售量之间有较强的关系。</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228184" y="434003"/>
            <a:ext cx="1662024" cy="340928"/>
          </a:xfrm>
          <a:prstGeom prst="rect">
            <a:avLst/>
          </a:prstGeom>
          <a:solidFill>
            <a:srgbClr val="92D050"/>
          </a:solidFill>
          <a:ln>
            <a:solidFill>
              <a:schemeClr val="tx1"/>
            </a:solidFill>
          </a:ln>
          <a:effectLst/>
        </p:spPr>
      </p:pic>
      <p:sp>
        <p:nvSpPr>
          <p:cNvPr id="2" name="矩形 1"/>
          <p:cNvSpPr/>
          <p:nvPr/>
        </p:nvSpPr>
        <p:spPr>
          <a:xfrm>
            <a:off x="395536" y="477937"/>
            <a:ext cx="3647152" cy="369332"/>
          </a:xfrm>
          <a:prstGeom prst="rect">
            <a:avLst/>
          </a:prstGeom>
        </p:spPr>
        <p:txBody>
          <a:bodyPr wrap="none">
            <a:spAutoFit/>
          </a:bodyPr>
          <a:lstStyle/>
          <a:p>
            <a:pPr algn="just">
              <a:spcAft>
                <a:spcPts val="0"/>
              </a:spcAft>
            </a:pPr>
            <a:r>
              <a:rPr lang="zh-CN" altLang="zh-CN" b="1" kern="100" dirty="0">
                <a:latin typeface="Times New Roman" panose="02020603050405020304"/>
                <a:ea typeface="等线" panose="02010600030101010101" pitchFamily="2" charset="-122"/>
              </a:rPr>
              <a:t>与分别做两个单因素方差分析比较</a:t>
            </a:r>
            <a:endParaRPr lang="zh-CN" altLang="zh-CN" sz="1200" kern="100" dirty="0">
              <a:effectLst/>
              <a:latin typeface="Times New Roman" panose="02020603050405020304"/>
              <a:ea typeface="宋体" panose="02010600030101010101" pitchFamily="2" charset="-122"/>
            </a:endParaRPr>
          </a:p>
        </p:txBody>
      </p:sp>
      <p:graphicFrame>
        <p:nvGraphicFramePr>
          <p:cNvPr id="3" name="表格 2"/>
          <p:cNvGraphicFramePr>
            <a:graphicFrameLocks noGrp="1"/>
          </p:cNvGraphicFramePr>
          <p:nvPr/>
        </p:nvGraphicFramePr>
        <p:xfrm>
          <a:off x="899592" y="1340768"/>
          <a:ext cx="7082041" cy="1584176"/>
        </p:xfrm>
        <a:graphic>
          <a:graphicData uri="http://schemas.openxmlformats.org/drawingml/2006/table">
            <a:tbl>
              <a:tblPr firstRow="1" firstCol="1" lastRow="1" lastCol="1" bandRow="1" bandCol="1"/>
              <a:tblGrid>
                <a:gridCol w="1011364"/>
                <a:gridCol w="1011364"/>
                <a:gridCol w="1011364"/>
                <a:gridCol w="1011364"/>
                <a:gridCol w="1012195"/>
                <a:gridCol w="1012195"/>
                <a:gridCol w="1012195"/>
              </a:tblGrid>
              <a:tr h="360040">
                <a:tc>
                  <a:txBody>
                    <a:bodyPr/>
                    <a:lstStyle/>
                    <a:p>
                      <a:pPr algn="ctr">
                        <a:spcAft>
                          <a:spcPts val="0"/>
                        </a:spcAft>
                      </a:pPr>
                      <a:r>
                        <a:rPr lang="zh-CN" sz="1600" b="1" kern="100">
                          <a:effectLst/>
                          <a:latin typeface="Times New Roman" panose="02020603050405020304"/>
                          <a:ea typeface="等线" panose="02010600030101010101" pitchFamily="2" charset="-122"/>
                        </a:rPr>
                        <a:t>差异源</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SS</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df</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MS</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F</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P-Value</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F Crit</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028">
                <a:tc>
                  <a:txBody>
                    <a:bodyPr/>
                    <a:lstStyle/>
                    <a:p>
                      <a:pPr algn="ctr">
                        <a:spcAft>
                          <a:spcPts val="0"/>
                        </a:spcAft>
                      </a:pPr>
                      <a:r>
                        <a:rPr lang="zh-CN" sz="1600" b="1" kern="100">
                          <a:effectLst/>
                          <a:latin typeface="Times New Roman" panose="02020603050405020304"/>
                          <a:ea typeface="等线" panose="02010600030101010101" pitchFamily="2" charset="-122"/>
                        </a:rPr>
                        <a:t>组间</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13004.55</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3</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4334.85</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14.1998</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8.97E-05</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3.2389</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068">
                <a:tc>
                  <a:txBody>
                    <a:bodyPr/>
                    <a:lstStyle/>
                    <a:p>
                      <a:pPr algn="ctr">
                        <a:spcAft>
                          <a:spcPts val="0"/>
                        </a:spcAft>
                      </a:pPr>
                      <a:r>
                        <a:rPr lang="zh-CN" sz="1600" b="1" kern="100">
                          <a:effectLst/>
                          <a:latin typeface="Times New Roman" panose="02020603050405020304"/>
                          <a:ea typeface="等线" panose="02010600030101010101" pitchFamily="2" charset="-122"/>
                        </a:rPr>
                        <a:t>组内</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solidFill>
                            <a:srgbClr val="FF0000"/>
                          </a:solidFill>
                          <a:effectLst/>
                          <a:latin typeface="等线" panose="02010600030101010101" pitchFamily="2" charset="-122"/>
                          <a:ea typeface="宋体" panose="02010600030101010101" pitchFamily="2" charset="-122"/>
                        </a:rPr>
                        <a:t>4884.4</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16</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305.275</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 </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 </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 </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algn="ctr">
                        <a:spcAft>
                          <a:spcPts val="0"/>
                        </a:spcAft>
                      </a:pPr>
                      <a:r>
                        <a:rPr lang="zh-CN" sz="1600" b="1" kern="100">
                          <a:effectLst/>
                          <a:latin typeface="Times New Roman" panose="02020603050405020304"/>
                          <a:ea typeface="等线" panose="02010600030101010101" pitchFamily="2" charset="-122"/>
                        </a:rPr>
                        <a:t>总计</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17888.95</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19</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 </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 </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 </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等线" panose="02010600030101010101" pitchFamily="2" charset="-122"/>
                          <a:ea typeface="宋体" panose="02010600030101010101" pitchFamily="2" charset="-122"/>
                        </a:rPr>
                        <a:t> </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表格 3"/>
          <p:cNvGraphicFramePr>
            <a:graphicFrameLocks noGrp="1"/>
          </p:cNvGraphicFramePr>
          <p:nvPr/>
        </p:nvGraphicFramePr>
        <p:xfrm>
          <a:off x="899592" y="3429000"/>
          <a:ext cx="7200803" cy="1800200"/>
        </p:xfrm>
        <a:graphic>
          <a:graphicData uri="http://schemas.openxmlformats.org/drawingml/2006/table">
            <a:tbl>
              <a:tblPr firstRow="1" firstCol="1" lastRow="1" lastCol="1" bandRow="1" bandCol="1"/>
              <a:tblGrid>
                <a:gridCol w="1028324"/>
                <a:gridCol w="1028324"/>
                <a:gridCol w="1028324"/>
                <a:gridCol w="1235508"/>
                <a:gridCol w="821985"/>
                <a:gridCol w="1029169"/>
                <a:gridCol w="1029169"/>
              </a:tblGrid>
              <a:tr h="514343">
                <a:tc>
                  <a:txBody>
                    <a:bodyPr/>
                    <a:lstStyle/>
                    <a:p>
                      <a:pPr algn="ctr">
                        <a:spcAft>
                          <a:spcPts val="0"/>
                        </a:spcAft>
                      </a:pPr>
                      <a:r>
                        <a:rPr lang="zh-CN" sz="1600" b="1" kern="100" dirty="0">
                          <a:effectLst/>
                          <a:latin typeface="Times New Roman" panose="02020603050405020304"/>
                          <a:ea typeface="等线" panose="02010600030101010101" pitchFamily="2" charset="-122"/>
                        </a:rPr>
                        <a:t>差异源</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SS</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df</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MS</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F</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等线" panose="02010600030101010101" pitchFamily="2" charset="-122"/>
                          <a:ea typeface="宋体" panose="02010600030101010101" pitchFamily="2" charset="-122"/>
                        </a:rPr>
                        <a:t>P-Value</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F Crit</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1761">
                <a:tc>
                  <a:txBody>
                    <a:bodyPr/>
                    <a:lstStyle/>
                    <a:p>
                      <a:pPr algn="ctr">
                        <a:spcAft>
                          <a:spcPts val="0"/>
                        </a:spcAft>
                      </a:pPr>
                      <a:r>
                        <a:rPr lang="zh-CN" sz="1600" b="1" kern="100">
                          <a:effectLst/>
                          <a:latin typeface="Times New Roman" panose="02020603050405020304"/>
                          <a:ea typeface="等线" panose="02010600030101010101" pitchFamily="2" charset="-122"/>
                        </a:rPr>
                        <a:t>组间</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2011.7</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4</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502.925</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0.4751</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0.7534</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3.0556</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8">
                <a:tc>
                  <a:txBody>
                    <a:bodyPr/>
                    <a:lstStyle/>
                    <a:p>
                      <a:pPr algn="ctr">
                        <a:spcAft>
                          <a:spcPts val="0"/>
                        </a:spcAft>
                      </a:pPr>
                      <a:r>
                        <a:rPr lang="zh-CN" sz="1600" b="1" kern="100">
                          <a:effectLst/>
                          <a:latin typeface="Times New Roman" panose="02020603050405020304"/>
                          <a:ea typeface="等线" panose="02010600030101010101" pitchFamily="2" charset="-122"/>
                        </a:rPr>
                        <a:t>组内</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solidFill>
                            <a:srgbClr val="FF0000"/>
                          </a:solidFill>
                          <a:effectLst/>
                          <a:latin typeface="等线" panose="02010600030101010101" pitchFamily="2" charset="-122"/>
                          <a:ea typeface="宋体" panose="02010600030101010101" pitchFamily="2" charset="-122"/>
                        </a:rPr>
                        <a:t>15877.25</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15</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1058.4833</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 </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 </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等线" panose="02010600030101010101" pitchFamily="2" charset="-122"/>
                          <a:ea typeface="宋体" panose="02010600030101010101" pitchFamily="2" charset="-122"/>
                        </a:rPr>
                        <a:t> </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8">
                <a:tc>
                  <a:txBody>
                    <a:bodyPr/>
                    <a:lstStyle/>
                    <a:p>
                      <a:pPr algn="ctr">
                        <a:spcAft>
                          <a:spcPts val="0"/>
                        </a:spcAft>
                      </a:pPr>
                      <a:r>
                        <a:rPr lang="zh-CN" sz="1600" b="1" kern="100">
                          <a:effectLst/>
                          <a:latin typeface="Times New Roman" panose="02020603050405020304"/>
                          <a:ea typeface="等线" panose="02010600030101010101" pitchFamily="2" charset="-122"/>
                        </a:rPr>
                        <a:t>总计</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17888.95</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19</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等线" panose="02010600030101010101" pitchFamily="2" charset="-122"/>
                          <a:ea typeface="宋体" panose="02010600030101010101" pitchFamily="2" charset="-122"/>
                        </a:rPr>
                        <a:t> </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 </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 </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等线" panose="02010600030101010101" pitchFamily="2" charset="-122"/>
                          <a:ea typeface="宋体" panose="02010600030101010101" pitchFamily="2" charset="-122"/>
                        </a:rPr>
                        <a:t> </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2843808" y="5733256"/>
            <a:ext cx="5904656" cy="369332"/>
          </a:xfrm>
          <a:prstGeom prst="rect">
            <a:avLst/>
          </a:prstGeom>
          <a:solidFill>
            <a:srgbClr val="FFC000"/>
          </a:solidFill>
          <a:ln>
            <a:solidFill>
              <a:schemeClr val="tx1"/>
            </a:solidFill>
          </a:ln>
        </p:spPr>
        <p:txBody>
          <a:bodyPr wrap="square">
            <a:spAutoFit/>
          </a:bodyPr>
          <a:lstStyle/>
          <a:p>
            <a:r>
              <a:rPr lang="zh-CN" altLang="zh-CN" b="1" kern="100" dirty="0">
                <a:ea typeface="等线" panose="02010600030101010101" pitchFamily="2" charset="-122"/>
                <a:cs typeface="Times New Roman" panose="02020603050405020304"/>
              </a:rPr>
              <a:t>双因素方差分析优于分别对两个因素进行单因素方差分析</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351095"/>
            <a:ext cx="5086649" cy="461665"/>
          </a:xfrm>
          <a:prstGeom prst="rect">
            <a:avLst/>
          </a:prstGeom>
        </p:spPr>
        <p:txBody>
          <a:bodyPr wrap="none">
            <a:spAutoFit/>
          </a:bodyPr>
          <a:lstStyle/>
          <a:p>
            <a:r>
              <a:rPr lang="en-US" altLang="zh-CN" sz="2400" b="1" dirty="0">
                <a:ea typeface="等线" panose="02010600030101010101" pitchFamily="2" charset="-122"/>
              </a:rPr>
              <a:t>9.3.2 </a:t>
            </a:r>
            <a:r>
              <a:rPr lang="zh-CN" altLang="zh-CN" sz="2400" b="1" dirty="0">
                <a:ea typeface="等线" panose="02010600030101010101" pitchFamily="2" charset="-122"/>
              </a:rPr>
              <a:t>有交互作用的双因素方差分析</a:t>
            </a:r>
            <a:endParaRPr lang="zh-CN" altLang="zh-CN" sz="2400" b="1" dirty="0">
              <a:ea typeface="等线" panose="02010600030101010101" pitchFamily="2" charset="-122"/>
            </a:endParaRPr>
          </a:p>
        </p:txBody>
      </p:sp>
      <p:sp>
        <p:nvSpPr>
          <p:cNvPr id="3" name="矩形 2"/>
          <p:cNvSpPr/>
          <p:nvPr/>
        </p:nvSpPr>
        <p:spPr>
          <a:xfrm>
            <a:off x="312040" y="1052736"/>
            <a:ext cx="5301626" cy="923330"/>
          </a:xfrm>
          <a:prstGeom prst="rect">
            <a:avLst/>
          </a:prstGeom>
          <a:ln>
            <a:solidFill>
              <a:schemeClr val="tx1"/>
            </a:solidFill>
          </a:ln>
        </p:spPr>
        <p:txBody>
          <a:bodyPr wrap="square">
            <a:spAutoFit/>
          </a:bodyPr>
          <a:lstStyle/>
          <a:p>
            <a:pPr algn="just">
              <a:spcAft>
                <a:spcPts val="0"/>
              </a:spcAft>
            </a:pPr>
            <a:r>
              <a:rPr lang="zh-CN" altLang="zh-CN" b="1" kern="100" dirty="0">
                <a:latin typeface="Times New Roman" panose="02020603050405020304"/>
                <a:ea typeface="等线" panose="02010600030101010101" pitchFamily="2" charset="-122"/>
              </a:rPr>
              <a:t>双因素方差分析中</a:t>
            </a:r>
            <a:r>
              <a:rPr lang="zh-CN" altLang="zh-CN" b="1" kern="100" dirty="0" smtClean="0">
                <a:latin typeface="Times New Roman" panose="02020603050405020304"/>
                <a:ea typeface="等线" panose="02010600030101010101" pitchFamily="2" charset="-122"/>
              </a:rPr>
              <a:t>，</a:t>
            </a:r>
            <a:endParaRPr lang="en-US" altLang="zh-CN" b="1" kern="100" dirty="0" smtClean="0">
              <a:latin typeface="Times New Roman" panose="02020603050405020304"/>
              <a:ea typeface="等线" panose="02010600030101010101" pitchFamily="2" charset="-122"/>
            </a:endParaRPr>
          </a:p>
          <a:p>
            <a:pPr algn="just">
              <a:spcAft>
                <a:spcPts val="0"/>
              </a:spcAft>
            </a:pPr>
            <a:r>
              <a:rPr lang="zh-CN" altLang="zh-CN" b="1" kern="100" dirty="0" smtClean="0">
                <a:latin typeface="Times New Roman" panose="02020603050405020304"/>
                <a:ea typeface="等线" panose="02010600030101010101" pitchFamily="2" charset="-122"/>
              </a:rPr>
              <a:t>两</a:t>
            </a:r>
            <a:r>
              <a:rPr lang="zh-CN" altLang="zh-CN" b="1" kern="100" dirty="0">
                <a:latin typeface="Times New Roman" panose="02020603050405020304"/>
                <a:ea typeface="等线" panose="02010600030101010101" pitchFamily="2" charset="-122"/>
              </a:rPr>
              <a:t>个因素搭配在一起会对因变量产生一种新的</a:t>
            </a:r>
            <a:r>
              <a:rPr lang="zh-CN" altLang="zh-CN" b="1" kern="100" dirty="0" smtClean="0">
                <a:latin typeface="Times New Roman" panose="02020603050405020304"/>
                <a:ea typeface="等线" panose="02010600030101010101" pitchFamily="2" charset="-122"/>
              </a:rPr>
              <a:t>效应</a:t>
            </a:r>
            <a:endParaRPr lang="en-US" altLang="zh-CN" b="1" kern="100" dirty="0" smtClean="0">
              <a:latin typeface="Times New Roman" panose="02020603050405020304"/>
              <a:ea typeface="等线" panose="02010600030101010101" pitchFamily="2" charset="-122"/>
            </a:endParaRPr>
          </a:p>
          <a:p>
            <a:pPr algn="just">
              <a:spcAft>
                <a:spcPts val="0"/>
              </a:spcAft>
            </a:pPr>
            <a:r>
              <a:rPr lang="zh-CN" altLang="zh-CN" b="1" kern="100" dirty="0" smtClean="0">
                <a:latin typeface="Times New Roman" panose="02020603050405020304"/>
                <a:ea typeface="等线" panose="02010600030101010101" pitchFamily="2" charset="-122"/>
              </a:rPr>
              <a:t>称为</a:t>
            </a:r>
            <a:r>
              <a:rPr lang="zh-CN" altLang="zh-CN" b="1" kern="100" dirty="0">
                <a:latin typeface="Times New Roman" panose="02020603050405020304"/>
                <a:ea typeface="等线" panose="02010600030101010101" pitchFamily="2" charset="-122"/>
              </a:rPr>
              <a:t>这两个因素对因变量的交互作用</a:t>
            </a:r>
            <a:endParaRPr lang="zh-CN" altLang="zh-CN" sz="1200" kern="100" dirty="0">
              <a:effectLst/>
              <a:latin typeface="Times New Roman" panose="02020603050405020304"/>
              <a:ea typeface="宋体" panose="02010600030101010101" pitchFamily="2" charset="-122"/>
            </a:endParaRPr>
          </a:p>
        </p:txBody>
      </p:sp>
      <p:sp>
        <p:nvSpPr>
          <p:cNvPr id="5" name="矩形 4"/>
          <p:cNvSpPr/>
          <p:nvPr/>
        </p:nvSpPr>
        <p:spPr>
          <a:xfrm>
            <a:off x="289374" y="2564904"/>
            <a:ext cx="3567445" cy="2585323"/>
          </a:xfrm>
          <a:prstGeom prst="rect">
            <a:avLst/>
          </a:prstGeom>
          <a:ln>
            <a:solidFill>
              <a:schemeClr val="tx1"/>
            </a:solidFill>
          </a:ln>
        </p:spPr>
        <p:txBody>
          <a:bodyPr wrap="square">
            <a:spAutoFit/>
          </a:bodyPr>
          <a:lstStyle/>
          <a:p>
            <a:r>
              <a:rPr lang="zh-CN" altLang="zh-CN" b="1" kern="100" dirty="0">
                <a:ea typeface="等线" panose="02010600030101010101" pitchFamily="2" charset="-122"/>
                <a:cs typeface="Times New Roman" panose="02020603050405020304"/>
              </a:rPr>
              <a:t>例：城市道路交通管理部门为研究不同的路段和不同的时间段对行车时间的影响，让一名交通警察分别在两个路段的高峰期与非高峰期亲自驾车进行试验，共获得</a:t>
            </a:r>
            <a:r>
              <a:rPr lang="en-US" altLang="zh-CN" b="1" kern="100" dirty="0">
                <a:ea typeface="等线" panose="02010600030101010101" pitchFamily="2" charset="-122"/>
                <a:cs typeface="Times New Roman" panose="02020603050405020304"/>
              </a:rPr>
              <a:t>20</a:t>
            </a:r>
            <a:r>
              <a:rPr lang="zh-CN" altLang="zh-CN" b="1" kern="100" dirty="0">
                <a:ea typeface="等线" panose="02010600030101010101" pitchFamily="2" charset="-122"/>
                <a:cs typeface="Times New Roman" panose="02020603050405020304"/>
              </a:rPr>
              <a:t>个行车时间（单位：分钟）的数据。试分析路段、时段以及路段与时段的</a:t>
            </a:r>
            <a:r>
              <a:rPr lang="zh-CN" altLang="zh-CN" b="1" kern="100" dirty="0">
                <a:solidFill>
                  <a:srgbClr val="FF0000"/>
                </a:solidFill>
                <a:ea typeface="等线" panose="02010600030101010101" pitchFamily="2" charset="-122"/>
                <a:cs typeface="Times New Roman" panose="02020603050405020304"/>
              </a:rPr>
              <a:t>交互作用</a:t>
            </a:r>
            <a:r>
              <a:rPr lang="zh-CN" altLang="zh-CN" b="1" kern="100" dirty="0">
                <a:ea typeface="等线" panose="02010600030101010101" pitchFamily="2" charset="-122"/>
                <a:cs typeface="Times New Roman" panose="02020603050405020304"/>
              </a:rPr>
              <a:t>对行车时间的影响。</a:t>
            </a:r>
            <a:endParaRPr lang="zh-CN" altLang="en-US" dirty="0"/>
          </a:p>
        </p:txBody>
      </p:sp>
      <p:graphicFrame>
        <p:nvGraphicFramePr>
          <p:cNvPr id="6" name="表格 5"/>
          <p:cNvGraphicFramePr>
            <a:graphicFrameLocks noGrp="1"/>
          </p:cNvGraphicFramePr>
          <p:nvPr/>
        </p:nvGraphicFramePr>
        <p:xfrm>
          <a:off x="4499992" y="2276872"/>
          <a:ext cx="4032448" cy="3600402"/>
        </p:xfrm>
        <a:graphic>
          <a:graphicData uri="http://schemas.openxmlformats.org/drawingml/2006/table">
            <a:tbl>
              <a:tblPr firstRow="1" firstCol="1" lastRow="1" lastCol="1" bandRow="1" bandCol="1"/>
              <a:tblGrid>
                <a:gridCol w="720080"/>
                <a:gridCol w="584611"/>
                <a:gridCol w="1467778"/>
                <a:gridCol w="1259979"/>
              </a:tblGrid>
              <a:tr h="316979">
                <a:tc rowSpan="2" gridSpan="2">
                  <a:txBody>
                    <a:bodyPr/>
                    <a:lstStyle/>
                    <a:p>
                      <a:pPr algn="just">
                        <a:spcAft>
                          <a:spcPts val="0"/>
                        </a:spcAft>
                      </a:pPr>
                      <a:r>
                        <a:rPr lang="en-US" sz="1600" b="1" kern="100" dirty="0">
                          <a:effectLst/>
                          <a:latin typeface="等线" panose="02010600030101010101" pitchFamily="2" charset="-122"/>
                          <a:ea typeface="宋体" panose="02010600030101010101" pitchFamily="2" charset="-122"/>
                        </a:rPr>
                        <a:t> </a:t>
                      </a:r>
                      <a:endParaRPr lang="zh-CN" sz="1600" kern="100" dirty="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rowSpan="2" hMerge="1">
                  <a:tcPr/>
                </a:tc>
                <a:tc gridSpan="2">
                  <a:txBody>
                    <a:bodyPr/>
                    <a:lstStyle/>
                    <a:p>
                      <a:pPr algn="ctr">
                        <a:spcAft>
                          <a:spcPts val="0"/>
                        </a:spcAft>
                      </a:pPr>
                      <a:r>
                        <a:rPr lang="zh-CN" sz="1600" b="1" kern="100">
                          <a:effectLst/>
                          <a:latin typeface="Times New Roman" panose="02020603050405020304"/>
                          <a:ea typeface="等线" panose="02010600030101010101" pitchFamily="2" charset="-122"/>
                        </a:rPr>
                        <a:t>路段（列变量）</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cPr/>
                </a:tc>
              </a:tr>
              <a:tr h="298493">
                <a:tc vMerge="1" gridSpan="2">
                  <a:tcPr/>
                </a:tc>
                <a:tc vMerge="1" hMerge="1">
                  <a:tcPr/>
                </a:tc>
                <a:tc>
                  <a:txBody>
                    <a:bodyPr/>
                    <a:lstStyle/>
                    <a:p>
                      <a:pPr algn="ctr">
                        <a:spcAft>
                          <a:spcPts val="0"/>
                        </a:spcAft>
                      </a:pPr>
                      <a:r>
                        <a:rPr lang="zh-CN" sz="1600" b="1" kern="100">
                          <a:effectLst/>
                          <a:latin typeface="Times New Roman" panose="02020603050405020304"/>
                          <a:ea typeface="等线" panose="02010600030101010101" pitchFamily="2" charset="-122"/>
                        </a:rPr>
                        <a:t>路段</a:t>
                      </a:r>
                      <a:r>
                        <a:rPr lang="en-US" sz="1600" b="1" kern="100">
                          <a:effectLst/>
                          <a:latin typeface="Times New Roman" panose="02020603050405020304"/>
                          <a:ea typeface="等线" panose="02010600030101010101" pitchFamily="2" charset="-122"/>
                        </a:rPr>
                        <a:t>1</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zh-CN" sz="1600" b="1" kern="100">
                          <a:effectLst/>
                          <a:latin typeface="Times New Roman" panose="02020603050405020304"/>
                          <a:ea typeface="等线" panose="02010600030101010101" pitchFamily="2" charset="-122"/>
                        </a:rPr>
                        <a:t>路段</a:t>
                      </a:r>
                      <a:r>
                        <a:rPr lang="en-US" sz="1600" b="1" kern="100">
                          <a:effectLst/>
                          <a:latin typeface="Times New Roman" panose="02020603050405020304"/>
                          <a:ea typeface="等线" panose="02010600030101010101" pitchFamily="2" charset="-122"/>
                        </a:rPr>
                        <a:t>2</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298493">
                <a:tc rowSpan="10">
                  <a:txBody>
                    <a:bodyPr/>
                    <a:lstStyle/>
                    <a:p>
                      <a:pPr algn="ctr">
                        <a:spcAft>
                          <a:spcPts val="0"/>
                        </a:spcAft>
                      </a:pPr>
                      <a:r>
                        <a:rPr lang="zh-CN" sz="1600" b="1" kern="100" dirty="0">
                          <a:effectLst/>
                          <a:latin typeface="Times New Roman" panose="02020603050405020304"/>
                          <a:ea typeface="等线" panose="02010600030101010101" pitchFamily="2" charset="-122"/>
                        </a:rPr>
                        <a:t>时</a:t>
                      </a:r>
                      <a:endParaRPr lang="zh-CN" sz="1600" kern="100" dirty="0">
                        <a:effectLst/>
                        <a:latin typeface="Times New Roman" panose="02020603050405020304"/>
                        <a:ea typeface="宋体" panose="02010600030101010101" pitchFamily="2" charset="-122"/>
                      </a:endParaRPr>
                    </a:p>
                    <a:p>
                      <a:pPr algn="ctr">
                        <a:spcAft>
                          <a:spcPts val="0"/>
                        </a:spcAft>
                      </a:pPr>
                      <a:r>
                        <a:rPr lang="zh-CN" sz="1600" b="1" kern="100" dirty="0">
                          <a:effectLst/>
                          <a:latin typeface="Times New Roman" panose="02020603050405020304"/>
                          <a:ea typeface="等线" panose="02010600030101010101" pitchFamily="2" charset="-122"/>
                        </a:rPr>
                        <a:t>段</a:t>
                      </a:r>
                      <a:endParaRPr lang="zh-CN" sz="1600" kern="100" dirty="0">
                        <a:effectLst/>
                        <a:latin typeface="Times New Roman" panose="02020603050405020304"/>
                        <a:ea typeface="宋体" panose="02010600030101010101" pitchFamily="2" charset="-122"/>
                      </a:endParaRPr>
                    </a:p>
                    <a:p>
                      <a:pPr algn="ctr">
                        <a:spcAft>
                          <a:spcPts val="0"/>
                        </a:spcAft>
                      </a:pPr>
                      <a:r>
                        <a:rPr lang="zh-CN" sz="1600" b="1" kern="100" dirty="0">
                          <a:effectLst/>
                          <a:latin typeface="Times New Roman" panose="02020603050405020304"/>
                          <a:ea typeface="等线" panose="02010600030101010101" pitchFamily="2" charset="-122"/>
                        </a:rPr>
                        <a:t>（行</a:t>
                      </a:r>
                      <a:endParaRPr lang="zh-CN" sz="1600" kern="100" dirty="0">
                        <a:effectLst/>
                        <a:latin typeface="Times New Roman" panose="02020603050405020304"/>
                        <a:ea typeface="宋体" panose="02010600030101010101" pitchFamily="2" charset="-122"/>
                      </a:endParaRPr>
                    </a:p>
                    <a:p>
                      <a:pPr algn="ctr">
                        <a:spcAft>
                          <a:spcPts val="0"/>
                        </a:spcAft>
                      </a:pPr>
                      <a:r>
                        <a:rPr lang="zh-CN" sz="1600" b="1" kern="100" dirty="0">
                          <a:effectLst/>
                          <a:latin typeface="Times New Roman" panose="02020603050405020304"/>
                          <a:ea typeface="等线" panose="02010600030101010101" pitchFamily="2" charset="-122"/>
                        </a:rPr>
                        <a:t>变</a:t>
                      </a:r>
                      <a:endParaRPr lang="zh-CN" sz="1600" kern="100" dirty="0">
                        <a:effectLst/>
                        <a:latin typeface="Times New Roman" panose="02020603050405020304"/>
                        <a:ea typeface="宋体" panose="02010600030101010101" pitchFamily="2" charset="-122"/>
                      </a:endParaRPr>
                    </a:p>
                    <a:p>
                      <a:pPr algn="ctr">
                        <a:spcAft>
                          <a:spcPts val="0"/>
                        </a:spcAft>
                      </a:pPr>
                      <a:r>
                        <a:rPr lang="zh-CN" sz="1600" b="1" kern="100" dirty="0">
                          <a:effectLst/>
                          <a:latin typeface="Times New Roman" panose="02020603050405020304"/>
                          <a:ea typeface="等线" panose="02010600030101010101" pitchFamily="2" charset="-122"/>
                        </a:rPr>
                        <a:t>量）</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rowSpan="5">
                  <a:txBody>
                    <a:bodyPr/>
                    <a:lstStyle/>
                    <a:p>
                      <a:pPr algn="ctr">
                        <a:spcAft>
                          <a:spcPts val="0"/>
                        </a:spcAft>
                      </a:pPr>
                      <a:r>
                        <a:rPr lang="zh-CN" sz="1600" b="1" kern="100">
                          <a:effectLst/>
                          <a:latin typeface="Times New Roman" panose="02020603050405020304"/>
                          <a:ea typeface="等线" panose="02010600030101010101" pitchFamily="2" charset="-122"/>
                        </a:rPr>
                        <a:t>高</a:t>
                      </a:r>
                      <a:endParaRPr lang="zh-CN" sz="1600" kern="100">
                        <a:effectLst/>
                        <a:latin typeface="Times New Roman" panose="02020603050405020304"/>
                        <a:ea typeface="宋体" panose="02010600030101010101" pitchFamily="2" charset="-122"/>
                      </a:endParaRPr>
                    </a:p>
                    <a:p>
                      <a:pPr algn="ctr">
                        <a:spcAft>
                          <a:spcPts val="0"/>
                        </a:spcAft>
                      </a:pPr>
                      <a:r>
                        <a:rPr lang="zh-CN" sz="1600" b="1" kern="100">
                          <a:effectLst/>
                          <a:latin typeface="Times New Roman" panose="02020603050405020304"/>
                          <a:ea typeface="等线" panose="02010600030101010101" pitchFamily="2" charset="-122"/>
                        </a:rPr>
                        <a:t>峰</a:t>
                      </a:r>
                      <a:endParaRPr lang="zh-CN" sz="1600" kern="100">
                        <a:effectLst/>
                        <a:latin typeface="Times New Roman" panose="02020603050405020304"/>
                        <a:ea typeface="宋体" panose="02010600030101010101" pitchFamily="2" charset="-122"/>
                      </a:endParaRPr>
                    </a:p>
                    <a:p>
                      <a:pPr algn="ctr">
                        <a:spcAft>
                          <a:spcPts val="0"/>
                        </a:spcAft>
                      </a:pPr>
                      <a:r>
                        <a:rPr lang="zh-CN" sz="1600" b="1" kern="100">
                          <a:effectLst/>
                          <a:latin typeface="Times New Roman" panose="02020603050405020304"/>
                          <a:ea typeface="等线" panose="02010600030101010101" pitchFamily="2" charset="-122"/>
                        </a:rPr>
                        <a:t>期</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26</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19</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lumMod val="85000"/>
                      </a:schemeClr>
                    </a:solidFill>
                  </a:tcPr>
                </a:tc>
              </a:tr>
              <a:tr h="298493">
                <a:tc vMerge="1">
                  <a:tcPr/>
                </a:tc>
                <a:tc vMerge="1">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24</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20</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r>
              <a:tr h="298493">
                <a:tc vMerge="1">
                  <a:tcPr/>
                </a:tc>
                <a:tc vMerge="1">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27</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23</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r>
              <a:tr h="298493">
                <a:tc vMerge="1">
                  <a:tcPr/>
                </a:tc>
                <a:tc vMerge="1">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25</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22</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r>
              <a:tr h="298493">
                <a:tc vMerge="1">
                  <a:tcPr/>
                </a:tc>
                <a:tc vMerge="1">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25</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21</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lumMod val="85000"/>
                      </a:schemeClr>
                    </a:solidFill>
                  </a:tcPr>
                </a:tc>
              </a:tr>
              <a:tr h="298493">
                <a:tc vMerge="1">
                  <a:tcPr/>
                </a:tc>
                <a:tc rowSpan="5">
                  <a:txBody>
                    <a:bodyPr/>
                    <a:lstStyle/>
                    <a:p>
                      <a:pPr algn="ctr">
                        <a:spcAft>
                          <a:spcPts val="0"/>
                        </a:spcAft>
                      </a:pPr>
                      <a:r>
                        <a:rPr lang="zh-CN" sz="1600" b="1" kern="100">
                          <a:effectLst/>
                          <a:latin typeface="Times New Roman" panose="02020603050405020304"/>
                          <a:ea typeface="等线" panose="02010600030101010101" pitchFamily="2" charset="-122"/>
                        </a:rPr>
                        <a:t>非</a:t>
                      </a:r>
                      <a:endParaRPr lang="zh-CN" sz="1600" kern="100">
                        <a:effectLst/>
                        <a:latin typeface="Times New Roman" panose="02020603050405020304"/>
                        <a:ea typeface="宋体" panose="02010600030101010101" pitchFamily="2" charset="-122"/>
                      </a:endParaRPr>
                    </a:p>
                    <a:p>
                      <a:pPr algn="ctr">
                        <a:spcAft>
                          <a:spcPts val="0"/>
                        </a:spcAft>
                      </a:pPr>
                      <a:r>
                        <a:rPr lang="zh-CN" sz="1600" b="1" kern="100">
                          <a:effectLst/>
                          <a:latin typeface="Times New Roman" panose="02020603050405020304"/>
                          <a:ea typeface="等线" panose="02010600030101010101" pitchFamily="2" charset="-122"/>
                        </a:rPr>
                        <a:t>高</a:t>
                      </a:r>
                      <a:endParaRPr lang="zh-CN" sz="1600" kern="100">
                        <a:effectLst/>
                        <a:latin typeface="Times New Roman" panose="02020603050405020304"/>
                        <a:ea typeface="宋体" panose="02010600030101010101" pitchFamily="2" charset="-122"/>
                      </a:endParaRPr>
                    </a:p>
                    <a:p>
                      <a:pPr algn="ctr">
                        <a:spcAft>
                          <a:spcPts val="0"/>
                        </a:spcAft>
                      </a:pPr>
                      <a:r>
                        <a:rPr lang="zh-CN" sz="1600" b="1" kern="100">
                          <a:effectLst/>
                          <a:latin typeface="Times New Roman" panose="02020603050405020304"/>
                          <a:ea typeface="等线" panose="02010600030101010101" pitchFamily="2" charset="-122"/>
                        </a:rPr>
                        <a:t>峰</a:t>
                      </a:r>
                      <a:endParaRPr lang="zh-CN" sz="1600" kern="100">
                        <a:effectLst/>
                        <a:latin typeface="Times New Roman" panose="02020603050405020304"/>
                        <a:ea typeface="宋体" panose="02010600030101010101" pitchFamily="2" charset="-122"/>
                      </a:endParaRPr>
                    </a:p>
                    <a:p>
                      <a:pPr algn="ctr">
                        <a:spcAft>
                          <a:spcPts val="0"/>
                        </a:spcAft>
                      </a:pPr>
                      <a:r>
                        <a:rPr lang="zh-CN" sz="1600" b="1" kern="100">
                          <a:effectLst/>
                          <a:latin typeface="Times New Roman" panose="02020603050405020304"/>
                          <a:ea typeface="等线" panose="02010600030101010101" pitchFamily="2" charset="-122"/>
                        </a:rPr>
                        <a:t>期</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20</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18</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lumMod val="85000"/>
                      </a:schemeClr>
                    </a:solidFill>
                  </a:tcPr>
                </a:tc>
              </a:tr>
              <a:tr h="298493">
                <a:tc vMerge="1">
                  <a:tcPr/>
                </a:tc>
                <a:tc vMerge="1">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17</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17</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r>
              <a:tr h="298493">
                <a:tc vMerge="1">
                  <a:tcPr/>
                </a:tc>
                <a:tc vMerge="1">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22</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13</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r>
              <a:tr h="298493">
                <a:tc vMerge="1">
                  <a:tcPr/>
                </a:tc>
                <a:tc vMerge="1">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21</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16</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r>
              <a:tr h="298493">
                <a:tc vMerge="1">
                  <a:tcPr/>
                </a:tc>
                <a:tc vMerge="1">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17</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b="1" kern="100" dirty="0">
                          <a:effectLst/>
                          <a:latin typeface="等线" panose="02010600030101010101" pitchFamily="2" charset="-122"/>
                          <a:ea typeface="宋体" panose="02010600030101010101" pitchFamily="2" charset="-122"/>
                        </a:rPr>
                        <a:t>12</a:t>
                      </a:r>
                      <a:endParaRPr lang="zh-CN" sz="1600" kern="100" dirty="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07504" y="116632"/>
          <a:ext cx="4824536" cy="4104456"/>
        </p:xfrm>
        <a:graphic>
          <a:graphicData uri="http://schemas.openxmlformats.org/drawingml/2006/table">
            <a:tbl>
              <a:tblPr firstRow="1" firstCol="1" lastRow="1" lastCol="1" bandRow="1" bandCol="1"/>
              <a:tblGrid>
                <a:gridCol w="576064"/>
                <a:gridCol w="432048"/>
                <a:gridCol w="1296144"/>
                <a:gridCol w="1368152"/>
                <a:gridCol w="1152128"/>
              </a:tblGrid>
              <a:tr h="189230">
                <a:tc rowSpan="2" gridSpan="2">
                  <a:txBody>
                    <a:bodyPr/>
                    <a:lstStyle/>
                    <a:p>
                      <a:pPr algn="just">
                        <a:spcAft>
                          <a:spcPts val="0"/>
                        </a:spcAft>
                      </a:pPr>
                      <a:r>
                        <a:rPr lang="en-US" sz="1600" b="1" kern="100" dirty="0">
                          <a:effectLst/>
                          <a:latin typeface="等线" panose="02010600030101010101" pitchFamily="2" charset="-122"/>
                          <a:ea typeface="宋体" panose="02010600030101010101" pitchFamily="2" charset="-122"/>
                        </a:rPr>
                        <a:t> </a:t>
                      </a:r>
                      <a:endParaRPr lang="zh-CN" sz="1600" kern="100" dirty="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rowSpan="2" hMerge="1">
                  <a:tcPr/>
                </a:tc>
                <a:tc gridSpan="3">
                  <a:txBody>
                    <a:bodyPr/>
                    <a:lstStyle/>
                    <a:p>
                      <a:pPr algn="ctr">
                        <a:spcAft>
                          <a:spcPts val="0"/>
                        </a:spcAft>
                      </a:pPr>
                      <a:r>
                        <a:rPr lang="zh-CN" sz="1600" b="1" kern="100">
                          <a:effectLst/>
                          <a:latin typeface="Times New Roman" panose="02020603050405020304"/>
                          <a:ea typeface="等线" panose="02010600030101010101" pitchFamily="2" charset="-122"/>
                        </a:rPr>
                        <a:t>路段：列变量</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cPr/>
                </a:tc>
                <a:tc hMerge="1">
                  <a:tcPr/>
                </a:tc>
              </a:tr>
              <a:tr h="0">
                <a:tc vMerge="1" gridSpan="2">
                  <a:tcPr/>
                </a:tc>
                <a:tc vMerge="1" hMerge="1">
                  <a:tcPr/>
                </a:tc>
                <a:tc>
                  <a:txBody>
                    <a:bodyPr/>
                    <a:lstStyle/>
                    <a:p>
                      <a:pPr algn="ctr">
                        <a:spcAft>
                          <a:spcPts val="0"/>
                        </a:spcAft>
                      </a:pPr>
                      <a:r>
                        <a:rPr lang="zh-CN" sz="1600" b="1" kern="100">
                          <a:effectLst/>
                          <a:latin typeface="Times New Roman" panose="02020603050405020304"/>
                          <a:ea typeface="等线" panose="02010600030101010101" pitchFamily="2" charset="-122"/>
                        </a:rPr>
                        <a:t>路段</a:t>
                      </a:r>
                      <a:r>
                        <a:rPr lang="en-US" sz="1600" b="1" kern="100">
                          <a:effectLst/>
                          <a:latin typeface="Times New Roman" panose="02020603050405020304"/>
                          <a:ea typeface="等线" panose="02010600030101010101" pitchFamily="2" charset="-122"/>
                        </a:rPr>
                        <a:t>1</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zh-CN" sz="1600" b="1" kern="100">
                          <a:effectLst/>
                          <a:latin typeface="Times New Roman" panose="02020603050405020304"/>
                          <a:ea typeface="等线" panose="02010600030101010101" pitchFamily="2" charset="-122"/>
                        </a:rPr>
                        <a:t>路段</a:t>
                      </a:r>
                      <a:r>
                        <a:rPr lang="en-US" sz="1600" b="1" kern="100">
                          <a:effectLst/>
                          <a:latin typeface="Times New Roman" panose="02020603050405020304"/>
                          <a:ea typeface="等线" panose="02010600030101010101" pitchFamily="2" charset="-122"/>
                        </a:rPr>
                        <a:t>2</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 </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189230">
                <a:tc rowSpan="12">
                  <a:txBody>
                    <a:bodyPr/>
                    <a:lstStyle/>
                    <a:p>
                      <a:pPr algn="ctr">
                        <a:spcAft>
                          <a:spcPts val="0"/>
                        </a:spcAft>
                      </a:pPr>
                      <a:r>
                        <a:rPr lang="zh-CN" sz="1600" b="1" kern="100">
                          <a:effectLst/>
                          <a:latin typeface="Times New Roman" panose="02020603050405020304"/>
                          <a:ea typeface="等线" panose="02010600030101010101" pitchFamily="2" charset="-122"/>
                        </a:rPr>
                        <a:t>时</a:t>
                      </a:r>
                      <a:endParaRPr lang="zh-CN" sz="1600" kern="100">
                        <a:effectLst/>
                        <a:latin typeface="Times New Roman" panose="02020603050405020304"/>
                        <a:ea typeface="宋体" panose="02010600030101010101" pitchFamily="2" charset="-122"/>
                      </a:endParaRPr>
                    </a:p>
                    <a:p>
                      <a:pPr algn="ctr">
                        <a:spcAft>
                          <a:spcPts val="0"/>
                        </a:spcAft>
                      </a:pPr>
                      <a:r>
                        <a:rPr lang="zh-CN" sz="1600" b="1" kern="100">
                          <a:effectLst/>
                          <a:latin typeface="Times New Roman" panose="02020603050405020304"/>
                          <a:ea typeface="等线" panose="02010600030101010101" pitchFamily="2" charset="-122"/>
                        </a:rPr>
                        <a:t>段</a:t>
                      </a:r>
                      <a:endParaRPr lang="zh-CN" sz="1600" kern="100">
                        <a:effectLst/>
                        <a:latin typeface="Times New Roman" panose="02020603050405020304"/>
                        <a:ea typeface="宋体" panose="02010600030101010101" pitchFamily="2" charset="-122"/>
                      </a:endParaRPr>
                    </a:p>
                    <a:p>
                      <a:pPr algn="ctr">
                        <a:spcAft>
                          <a:spcPts val="0"/>
                        </a:spcAft>
                      </a:pPr>
                      <a:r>
                        <a:rPr lang="zh-CN" sz="1600" b="1" kern="100">
                          <a:effectLst/>
                          <a:latin typeface="Times New Roman" panose="02020603050405020304"/>
                          <a:ea typeface="等线" panose="02010600030101010101" pitchFamily="2" charset="-122"/>
                        </a:rPr>
                        <a:t>：</a:t>
                      </a:r>
                      <a:endParaRPr lang="zh-CN" sz="1600" kern="100">
                        <a:effectLst/>
                        <a:latin typeface="Times New Roman" panose="02020603050405020304"/>
                        <a:ea typeface="宋体" panose="02010600030101010101" pitchFamily="2" charset="-122"/>
                      </a:endParaRPr>
                    </a:p>
                    <a:p>
                      <a:pPr algn="ctr">
                        <a:spcAft>
                          <a:spcPts val="0"/>
                        </a:spcAft>
                      </a:pPr>
                      <a:r>
                        <a:rPr lang="zh-CN" sz="1600" b="1" kern="100">
                          <a:effectLst/>
                          <a:latin typeface="Times New Roman" panose="02020603050405020304"/>
                          <a:ea typeface="等线" panose="02010600030101010101" pitchFamily="2" charset="-122"/>
                        </a:rPr>
                        <a:t>行</a:t>
                      </a:r>
                      <a:endParaRPr lang="zh-CN" sz="1600" kern="100">
                        <a:effectLst/>
                        <a:latin typeface="Times New Roman" panose="02020603050405020304"/>
                        <a:ea typeface="宋体" panose="02010600030101010101" pitchFamily="2" charset="-122"/>
                      </a:endParaRPr>
                    </a:p>
                    <a:p>
                      <a:pPr algn="ctr">
                        <a:spcAft>
                          <a:spcPts val="0"/>
                        </a:spcAft>
                      </a:pPr>
                      <a:r>
                        <a:rPr lang="zh-CN" sz="1600" b="1" kern="100">
                          <a:effectLst/>
                          <a:latin typeface="Times New Roman" panose="02020603050405020304"/>
                          <a:ea typeface="等线" panose="02010600030101010101" pitchFamily="2" charset="-122"/>
                        </a:rPr>
                        <a:t>变</a:t>
                      </a:r>
                      <a:endParaRPr lang="zh-CN" sz="1600" kern="100">
                        <a:effectLst/>
                        <a:latin typeface="Times New Roman" panose="02020603050405020304"/>
                        <a:ea typeface="宋体" panose="02010600030101010101" pitchFamily="2" charset="-122"/>
                      </a:endParaRPr>
                    </a:p>
                    <a:p>
                      <a:pPr algn="ctr">
                        <a:spcAft>
                          <a:spcPts val="0"/>
                        </a:spcAft>
                      </a:pPr>
                      <a:r>
                        <a:rPr lang="zh-CN" sz="1600" b="1" kern="100">
                          <a:effectLst/>
                          <a:latin typeface="Times New Roman" panose="02020603050405020304"/>
                          <a:ea typeface="等线" panose="02010600030101010101" pitchFamily="2" charset="-122"/>
                        </a:rPr>
                        <a:t>量</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rowSpan="6">
                  <a:txBody>
                    <a:bodyPr/>
                    <a:lstStyle/>
                    <a:p>
                      <a:pPr algn="ctr">
                        <a:spcAft>
                          <a:spcPts val="0"/>
                        </a:spcAft>
                      </a:pPr>
                      <a:r>
                        <a:rPr lang="zh-CN" sz="1600" b="1" kern="100">
                          <a:effectLst/>
                          <a:latin typeface="Times New Roman" panose="02020603050405020304"/>
                          <a:ea typeface="等线" panose="02010600030101010101" pitchFamily="2" charset="-122"/>
                        </a:rPr>
                        <a:t>高</a:t>
                      </a:r>
                      <a:endParaRPr lang="zh-CN" sz="1600" kern="100">
                        <a:effectLst/>
                        <a:latin typeface="Times New Roman" panose="02020603050405020304"/>
                        <a:ea typeface="宋体" panose="02010600030101010101" pitchFamily="2" charset="-122"/>
                      </a:endParaRPr>
                    </a:p>
                    <a:p>
                      <a:pPr algn="ctr">
                        <a:spcAft>
                          <a:spcPts val="0"/>
                        </a:spcAft>
                      </a:pPr>
                      <a:r>
                        <a:rPr lang="zh-CN" sz="1600" b="1" kern="100">
                          <a:effectLst/>
                          <a:latin typeface="Times New Roman" panose="02020603050405020304"/>
                          <a:ea typeface="等线" panose="02010600030101010101" pitchFamily="2" charset="-122"/>
                        </a:rPr>
                        <a:t>峰</a:t>
                      </a:r>
                      <a:endParaRPr lang="zh-CN" sz="1600" kern="100">
                        <a:effectLst/>
                        <a:latin typeface="Times New Roman" panose="02020603050405020304"/>
                        <a:ea typeface="宋体" panose="02010600030101010101" pitchFamily="2" charset="-122"/>
                      </a:endParaRPr>
                    </a:p>
                    <a:p>
                      <a:pPr algn="ctr">
                        <a:spcAft>
                          <a:spcPts val="0"/>
                        </a:spcAft>
                      </a:pPr>
                      <a:r>
                        <a:rPr lang="zh-CN" sz="1600" b="1" kern="100">
                          <a:effectLst/>
                          <a:latin typeface="Times New Roman" panose="02020603050405020304"/>
                          <a:ea typeface="等线" panose="02010600030101010101" pitchFamily="2" charset="-122"/>
                        </a:rPr>
                        <a:t>期</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26</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19</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lumMod val="85000"/>
                      </a:schemeClr>
                    </a:solidFill>
                  </a:tcPr>
                </a:tc>
                <a:tc rowSpan="6">
                  <a:txBody>
                    <a:bodyPr/>
                    <a:lstStyle/>
                    <a:p>
                      <a:pPr algn="ctr">
                        <a:spcAft>
                          <a:spcPts val="0"/>
                        </a:spcAft>
                      </a:pP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0">
                <a:tc vMerge="1">
                  <a:tcPr/>
                </a:tc>
                <a:tc vMerge="1">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24</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20</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c vMerge="1">
                  <a:tcPr/>
                </a:tc>
              </a:tr>
              <a:tr h="0">
                <a:tc vMerge="1">
                  <a:tcPr/>
                </a:tc>
                <a:tc vMerge="1">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27</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23</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c vMerge="1">
                  <a:tcPr/>
                </a:tc>
              </a:tr>
              <a:tr h="0">
                <a:tc vMerge="1">
                  <a:tcPr/>
                </a:tc>
                <a:tc vMerge="1">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25</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22</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c vMerge="1">
                  <a:tcPr/>
                </a:tc>
              </a:tr>
              <a:tr h="0">
                <a:tc vMerge="1">
                  <a:tcPr/>
                </a:tc>
                <a:tc vMerge="1">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25</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21</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c vMerge="1">
                  <a:tcPr/>
                </a:tc>
              </a:tr>
              <a:tr h="381352">
                <a:tc vMerge="1">
                  <a:tcPr/>
                </a:tc>
                <a:tc vMerge="1">
                  <a:tcPr/>
                </a:tc>
                <a:tc>
                  <a:txBody>
                    <a:bodyPr/>
                    <a:lstStyle/>
                    <a:p>
                      <a:pPr algn="ctr">
                        <a:spcAft>
                          <a:spcPts val="0"/>
                        </a:spcAft>
                      </a:pP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endParaRPr lang="zh-CN" sz="1600" kern="100" dirty="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lumMod val="85000"/>
                      </a:schemeClr>
                    </a:solidFill>
                  </a:tcPr>
                </a:tc>
                <a:tc vMerge="1">
                  <a:tcPr/>
                </a:tc>
              </a:tr>
              <a:tr h="0">
                <a:tc vMerge="1">
                  <a:tcPr/>
                </a:tc>
                <a:tc rowSpan="6">
                  <a:txBody>
                    <a:bodyPr/>
                    <a:lstStyle/>
                    <a:p>
                      <a:pPr algn="ctr">
                        <a:spcAft>
                          <a:spcPts val="0"/>
                        </a:spcAft>
                      </a:pPr>
                      <a:r>
                        <a:rPr lang="zh-CN" sz="1600" b="1" kern="100">
                          <a:effectLst/>
                          <a:latin typeface="Times New Roman" panose="02020603050405020304"/>
                          <a:ea typeface="等线" panose="02010600030101010101" pitchFamily="2" charset="-122"/>
                        </a:rPr>
                        <a:t>非</a:t>
                      </a:r>
                      <a:endParaRPr lang="zh-CN" sz="1600" kern="100">
                        <a:effectLst/>
                        <a:latin typeface="Times New Roman" panose="02020603050405020304"/>
                        <a:ea typeface="宋体" panose="02010600030101010101" pitchFamily="2" charset="-122"/>
                      </a:endParaRPr>
                    </a:p>
                    <a:p>
                      <a:pPr algn="ctr">
                        <a:spcAft>
                          <a:spcPts val="0"/>
                        </a:spcAft>
                      </a:pPr>
                      <a:r>
                        <a:rPr lang="zh-CN" sz="1600" b="1" kern="100">
                          <a:effectLst/>
                          <a:latin typeface="Times New Roman" panose="02020603050405020304"/>
                          <a:ea typeface="等线" panose="02010600030101010101" pitchFamily="2" charset="-122"/>
                        </a:rPr>
                        <a:t>高</a:t>
                      </a:r>
                      <a:endParaRPr lang="zh-CN" sz="1600" kern="100">
                        <a:effectLst/>
                        <a:latin typeface="Times New Roman" panose="02020603050405020304"/>
                        <a:ea typeface="宋体" panose="02010600030101010101" pitchFamily="2" charset="-122"/>
                      </a:endParaRPr>
                    </a:p>
                    <a:p>
                      <a:pPr algn="ctr">
                        <a:spcAft>
                          <a:spcPts val="0"/>
                        </a:spcAft>
                      </a:pPr>
                      <a:r>
                        <a:rPr lang="zh-CN" sz="1600" b="1" kern="100">
                          <a:effectLst/>
                          <a:latin typeface="Times New Roman" panose="02020603050405020304"/>
                          <a:ea typeface="等线" panose="02010600030101010101" pitchFamily="2" charset="-122"/>
                        </a:rPr>
                        <a:t>峰</a:t>
                      </a:r>
                      <a:endParaRPr lang="zh-CN" sz="1600" kern="100">
                        <a:effectLst/>
                        <a:latin typeface="Times New Roman" panose="02020603050405020304"/>
                        <a:ea typeface="宋体" panose="02010600030101010101" pitchFamily="2" charset="-122"/>
                      </a:endParaRPr>
                    </a:p>
                    <a:p>
                      <a:pPr algn="ctr">
                        <a:spcAft>
                          <a:spcPts val="0"/>
                        </a:spcAft>
                      </a:pPr>
                      <a:r>
                        <a:rPr lang="zh-CN" sz="1600" b="1" kern="100">
                          <a:effectLst/>
                          <a:latin typeface="Times New Roman" panose="02020603050405020304"/>
                          <a:ea typeface="等线" panose="02010600030101010101" pitchFamily="2" charset="-122"/>
                        </a:rPr>
                        <a:t>期</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20</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18</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lumMod val="85000"/>
                      </a:schemeClr>
                    </a:solidFill>
                  </a:tcPr>
                </a:tc>
                <a:tc rowSpan="6">
                  <a:txBody>
                    <a:bodyPr/>
                    <a:lstStyle/>
                    <a:p>
                      <a:pPr algn="ctr">
                        <a:spcAft>
                          <a:spcPts val="0"/>
                        </a:spcAft>
                      </a:pP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0">
                <a:tc vMerge="1">
                  <a:tcPr/>
                </a:tc>
                <a:tc vMerge="1">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17</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17</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c vMerge="1">
                  <a:tcPr/>
                </a:tc>
              </a:tr>
              <a:tr h="0">
                <a:tc vMerge="1">
                  <a:tcPr/>
                </a:tc>
                <a:tc vMerge="1">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22</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13</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c vMerge="1">
                  <a:tcPr/>
                </a:tc>
              </a:tr>
              <a:tr h="0">
                <a:tc vMerge="1">
                  <a:tcPr/>
                </a:tc>
                <a:tc vMerge="1">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21</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16</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c vMerge="1">
                  <a:tcPr/>
                </a:tc>
              </a:tr>
              <a:tr h="0">
                <a:tc vMerge="1">
                  <a:tcPr/>
                </a:tc>
                <a:tc vMerge="1">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17</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ctr">
                        <a:spcAft>
                          <a:spcPts val="0"/>
                        </a:spcAft>
                      </a:pPr>
                      <a:r>
                        <a:rPr lang="en-US" sz="1600" b="1" kern="100">
                          <a:effectLst/>
                          <a:latin typeface="等线" panose="02010600030101010101" pitchFamily="2" charset="-122"/>
                          <a:ea typeface="宋体" panose="02010600030101010101" pitchFamily="2" charset="-122"/>
                        </a:rPr>
                        <a:t>12</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c vMerge="1">
                  <a:tcPr/>
                </a:tc>
              </a:tr>
              <a:tr h="364976">
                <a:tc vMerge="1">
                  <a:tcPr/>
                </a:tc>
                <a:tc vMerge="1">
                  <a:tcPr/>
                </a:tc>
                <a:tc>
                  <a:txBody>
                    <a:bodyPr/>
                    <a:lstStyle/>
                    <a:p>
                      <a:pPr algn="ctr">
                        <a:spcAft>
                          <a:spcPts val="0"/>
                        </a:spcAft>
                      </a:pP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lumMod val="85000"/>
                      </a:schemeClr>
                    </a:solidFill>
                  </a:tcPr>
                </a:tc>
                <a:tc vMerge="1">
                  <a:tcPr/>
                </a:tc>
              </a:tr>
              <a:tr h="432048">
                <a:tc gridSpan="2">
                  <a:txBody>
                    <a:bodyPr/>
                    <a:lstStyle/>
                    <a:p>
                      <a:pPr algn="just">
                        <a:spcAft>
                          <a:spcPts val="0"/>
                        </a:spcAft>
                      </a:pPr>
                      <a:r>
                        <a:rPr lang="en-US" sz="1600" b="1" kern="100">
                          <a:effectLst/>
                          <a:latin typeface="等线" panose="02010600030101010101" pitchFamily="2" charset="-122"/>
                          <a:ea typeface="宋体" panose="02010600030101010101" pitchFamily="2" charset="-122"/>
                        </a:rPr>
                        <a:t> </a:t>
                      </a: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cPr/>
                </a:tc>
                <a:tc>
                  <a:txBody>
                    <a:bodyPr/>
                    <a:lstStyle/>
                    <a:p>
                      <a:pPr algn="ctr">
                        <a:spcAft>
                          <a:spcPts val="0"/>
                        </a:spcAft>
                      </a:pP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endParaRPr lang="zh-CN" sz="1600" kern="100">
                        <a:effectLst/>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graphicFrame>
        <p:nvGraphicFramePr>
          <p:cNvPr id="3" name="对象 2"/>
          <p:cNvGraphicFramePr>
            <a:graphicFrameLocks noChangeAspect="1"/>
          </p:cNvGraphicFramePr>
          <p:nvPr/>
        </p:nvGraphicFramePr>
        <p:xfrm>
          <a:off x="3779912" y="1124744"/>
          <a:ext cx="975108" cy="360040"/>
        </p:xfrm>
        <a:graphic>
          <a:graphicData uri="http://schemas.openxmlformats.org/presentationml/2006/ole">
            <mc:AlternateContent xmlns:mc="http://schemas.openxmlformats.org/markup-compatibility/2006">
              <mc:Choice xmlns:v="urn:schemas-microsoft-com:vml" Requires="v">
                <p:oleObj spid="_x0000_s28719" name="Equation" r:id="rId1" imgW="622300" imgH="228600" progId="Equation.DSMT4">
                  <p:embed/>
                </p:oleObj>
              </mc:Choice>
              <mc:Fallback>
                <p:oleObj name="Equation" r:id="rId1" imgW="622300" imgH="228600"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1124744"/>
                        <a:ext cx="975108" cy="360040"/>
                      </a:xfrm>
                      <a:prstGeom prst="rect">
                        <a:avLst/>
                      </a:prstGeom>
                      <a:noFill/>
                    </p:spPr>
                  </p:pic>
                </p:oleObj>
              </mc:Fallback>
            </mc:AlternateContent>
          </a:graphicData>
        </a:graphic>
      </p:graphicFrame>
      <p:graphicFrame>
        <p:nvGraphicFramePr>
          <p:cNvPr id="4" name="对象 3"/>
          <p:cNvGraphicFramePr>
            <a:graphicFrameLocks noChangeAspect="1"/>
          </p:cNvGraphicFramePr>
          <p:nvPr/>
        </p:nvGraphicFramePr>
        <p:xfrm>
          <a:off x="1331640" y="1844824"/>
          <a:ext cx="936104" cy="335321"/>
        </p:xfrm>
        <a:graphic>
          <a:graphicData uri="http://schemas.openxmlformats.org/presentationml/2006/ole">
            <mc:AlternateContent xmlns:mc="http://schemas.openxmlformats.org/markup-compatibility/2006">
              <mc:Choice xmlns:v="urn:schemas-microsoft-com:vml" Requires="v">
                <p:oleObj spid="_x0000_s28720" name="Equation" r:id="rId3" imgW="635000" imgH="228600" progId="Equation.DSMT4">
                  <p:embed/>
                </p:oleObj>
              </mc:Choice>
              <mc:Fallback>
                <p:oleObj name="Equation" r:id="rId3" imgW="635000" imgH="2286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844824"/>
                        <a:ext cx="936104" cy="335321"/>
                      </a:xfrm>
                      <a:prstGeom prst="rect">
                        <a:avLst/>
                      </a:prstGeom>
                      <a:noFill/>
                    </p:spPr>
                  </p:pic>
                </p:oleObj>
              </mc:Fallback>
            </mc:AlternateContent>
          </a:graphicData>
        </a:graphic>
      </p:graphicFrame>
      <p:graphicFrame>
        <p:nvGraphicFramePr>
          <p:cNvPr id="5" name="对象 4"/>
          <p:cNvGraphicFramePr>
            <a:graphicFrameLocks noChangeAspect="1"/>
          </p:cNvGraphicFramePr>
          <p:nvPr/>
        </p:nvGraphicFramePr>
        <p:xfrm>
          <a:off x="2699792" y="1844824"/>
          <a:ext cx="792088" cy="358681"/>
        </p:xfrm>
        <a:graphic>
          <a:graphicData uri="http://schemas.openxmlformats.org/presentationml/2006/ole">
            <mc:AlternateContent xmlns:mc="http://schemas.openxmlformats.org/markup-compatibility/2006">
              <mc:Choice xmlns:v="urn:schemas-microsoft-com:vml" Requires="v">
                <p:oleObj spid="_x0000_s28721" name="Equation" r:id="rId5" imgW="508000" imgH="228600" progId="Equation.DSMT4">
                  <p:embed/>
                </p:oleObj>
              </mc:Choice>
              <mc:Fallback>
                <p:oleObj name="Equation" r:id="rId5" imgW="50800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9792" y="1844824"/>
                        <a:ext cx="792088" cy="358681"/>
                      </a:xfrm>
                      <a:prstGeom prst="rect">
                        <a:avLst/>
                      </a:prstGeom>
                      <a:noFill/>
                    </p:spPr>
                  </p:pic>
                </p:oleObj>
              </mc:Fallback>
            </mc:AlternateContent>
          </a:graphicData>
        </a:graphic>
      </p:graphicFrame>
      <p:graphicFrame>
        <p:nvGraphicFramePr>
          <p:cNvPr id="6" name="对象 5"/>
          <p:cNvGraphicFramePr>
            <a:graphicFrameLocks noChangeAspect="1"/>
          </p:cNvGraphicFramePr>
          <p:nvPr/>
        </p:nvGraphicFramePr>
        <p:xfrm>
          <a:off x="3779912" y="2636912"/>
          <a:ext cx="1080120" cy="405045"/>
        </p:xfrm>
        <a:graphic>
          <a:graphicData uri="http://schemas.openxmlformats.org/presentationml/2006/ole">
            <mc:AlternateContent xmlns:mc="http://schemas.openxmlformats.org/markup-compatibility/2006">
              <mc:Choice xmlns:v="urn:schemas-microsoft-com:vml" Requires="v">
                <p:oleObj spid="_x0000_s28722" name="Equation" r:id="rId7" imgW="609600" imgH="228600" progId="Equation.DSMT4">
                  <p:embed/>
                </p:oleObj>
              </mc:Choice>
              <mc:Fallback>
                <p:oleObj name="Equation" r:id="rId7" imgW="609600" imgH="2286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912" y="2636912"/>
                        <a:ext cx="1080120" cy="405045"/>
                      </a:xfrm>
                      <a:prstGeom prst="rect">
                        <a:avLst/>
                      </a:prstGeom>
                      <a:noFill/>
                    </p:spPr>
                  </p:pic>
                </p:oleObj>
              </mc:Fallback>
            </mc:AlternateContent>
          </a:graphicData>
        </a:graphic>
      </p:graphicFrame>
      <p:graphicFrame>
        <p:nvGraphicFramePr>
          <p:cNvPr id="7" name="对象 6"/>
          <p:cNvGraphicFramePr>
            <a:graphicFrameLocks noChangeAspect="1"/>
          </p:cNvGraphicFramePr>
          <p:nvPr/>
        </p:nvGraphicFramePr>
        <p:xfrm>
          <a:off x="1259632" y="3429000"/>
          <a:ext cx="864096" cy="319051"/>
        </p:xfrm>
        <a:graphic>
          <a:graphicData uri="http://schemas.openxmlformats.org/presentationml/2006/ole">
            <mc:AlternateContent xmlns:mc="http://schemas.openxmlformats.org/markup-compatibility/2006">
              <mc:Choice xmlns:v="urn:schemas-microsoft-com:vml" Requires="v">
                <p:oleObj spid="_x0000_s28723" name="Equation" r:id="rId9" imgW="622300" imgH="228600" progId="Equation.DSMT4">
                  <p:embed/>
                </p:oleObj>
              </mc:Choice>
              <mc:Fallback>
                <p:oleObj name="Equation" r:id="rId9" imgW="622300" imgH="2286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9632" y="3429000"/>
                        <a:ext cx="864096" cy="319051"/>
                      </a:xfrm>
                      <a:prstGeom prst="rect">
                        <a:avLst/>
                      </a:prstGeom>
                      <a:noFill/>
                    </p:spPr>
                  </p:pic>
                </p:oleObj>
              </mc:Fallback>
            </mc:AlternateContent>
          </a:graphicData>
        </a:graphic>
      </p:graphicFrame>
      <p:graphicFrame>
        <p:nvGraphicFramePr>
          <p:cNvPr id="8" name="对象 7"/>
          <p:cNvGraphicFramePr>
            <a:graphicFrameLocks noChangeAspect="1"/>
          </p:cNvGraphicFramePr>
          <p:nvPr/>
        </p:nvGraphicFramePr>
        <p:xfrm>
          <a:off x="2771801" y="3501008"/>
          <a:ext cx="792088" cy="292463"/>
        </p:xfrm>
        <a:graphic>
          <a:graphicData uri="http://schemas.openxmlformats.org/presentationml/2006/ole">
            <mc:AlternateContent xmlns:mc="http://schemas.openxmlformats.org/markup-compatibility/2006">
              <mc:Choice xmlns:v="urn:schemas-microsoft-com:vml" Requires="v">
                <p:oleObj spid="_x0000_s28724" name="Equation" r:id="rId11" imgW="622300" imgH="228600" progId="Equation.DSMT4">
                  <p:embed/>
                </p:oleObj>
              </mc:Choice>
              <mc:Fallback>
                <p:oleObj name="Equation" r:id="rId11" imgW="622300" imgH="228600" progId="Equation.DSMT4">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1801" y="3501008"/>
                        <a:ext cx="792088" cy="292463"/>
                      </a:xfrm>
                      <a:prstGeom prst="rect">
                        <a:avLst/>
                      </a:prstGeom>
                      <a:noFill/>
                    </p:spPr>
                  </p:pic>
                </p:oleObj>
              </mc:Fallback>
            </mc:AlternateContent>
          </a:graphicData>
        </a:graphic>
      </p:graphicFrame>
      <p:graphicFrame>
        <p:nvGraphicFramePr>
          <p:cNvPr id="9" name="对象 8"/>
          <p:cNvGraphicFramePr>
            <a:graphicFrameLocks noChangeAspect="1"/>
          </p:cNvGraphicFramePr>
          <p:nvPr/>
        </p:nvGraphicFramePr>
        <p:xfrm>
          <a:off x="1187625" y="3789040"/>
          <a:ext cx="1008112" cy="372226"/>
        </p:xfrm>
        <a:graphic>
          <a:graphicData uri="http://schemas.openxmlformats.org/presentationml/2006/ole">
            <mc:AlternateContent xmlns:mc="http://schemas.openxmlformats.org/markup-compatibility/2006">
              <mc:Choice xmlns:v="urn:schemas-microsoft-com:vml" Requires="v">
                <p:oleObj spid="_x0000_s28725" name="Equation" r:id="rId13" imgW="622300" imgH="228600" progId="Equation.DSMT4">
                  <p:embed/>
                </p:oleObj>
              </mc:Choice>
              <mc:Fallback>
                <p:oleObj name="Equation" r:id="rId13" imgW="622300" imgH="228600" progId="Equation.DSMT4">
                  <p:embed/>
                  <p:pic>
                    <p:nvPicPr>
                      <p:cNvPr id="0"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7625" y="3789040"/>
                        <a:ext cx="1008112" cy="372226"/>
                      </a:xfrm>
                      <a:prstGeom prst="rect">
                        <a:avLst/>
                      </a:prstGeom>
                      <a:noFill/>
                    </p:spPr>
                  </p:pic>
                </p:oleObj>
              </mc:Fallback>
            </mc:AlternateContent>
          </a:graphicData>
        </a:graphic>
      </p:graphicFrame>
      <p:graphicFrame>
        <p:nvGraphicFramePr>
          <p:cNvPr id="10" name="对象 9"/>
          <p:cNvGraphicFramePr>
            <a:graphicFrameLocks noChangeAspect="1"/>
          </p:cNvGraphicFramePr>
          <p:nvPr/>
        </p:nvGraphicFramePr>
        <p:xfrm>
          <a:off x="2627784" y="3861048"/>
          <a:ext cx="936104" cy="351039"/>
        </p:xfrm>
        <a:graphic>
          <a:graphicData uri="http://schemas.openxmlformats.org/presentationml/2006/ole">
            <mc:AlternateContent xmlns:mc="http://schemas.openxmlformats.org/markup-compatibility/2006">
              <mc:Choice xmlns:v="urn:schemas-microsoft-com:vml" Requires="v">
                <p:oleObj spid="_x0000_s28726" name="Equation" r:id="rId15" imgW="609600" imgH="228600" progId="Equation.DSMT4">
                  <p:embed/>
                </p:oleObj>
              </mc:Choice>
              <mc:Fallback>
                <p:oleObj name="Equation" r:id="rId15" imgW="609600" imgH="228600" progId="Equation.DSMT4">
                  <p:embed/>
                  <p:pic>
                    <p:nvPicPr>
                      <p:cNvPr id="0" name="Object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27784" y="3861048"/>
                        <a:ext cx="936104" cy="351039"/>
                      </a:xfrm>
                      <a:prstGeom prst="rect">
                        <a:avLst/>
                      </a:prstGeom>
                      <a:noFill/>
                    </p:spPr>
                  </p:pic>
                </p:oleObj>
              </mc:Fallback>
            </mc:AlternateContent>
          </a:graphicData>
        </a:graphic>
      </p:graphicFrame>
      <p:graphicFrame>
        <p:nvGraphicFramePr>
          <p:cNvPr id="11" name="对象 10"/>
          <p:cNvGraphicFramePr>
            <a:graphicFrameLocks noChangeAspect="1"/>
          </p:cNvGraphicFramePr>
          <p:nvPr/>
        </p:nvGraphicFramePr>
        <p:xfrm>
          <a:off x="3851920" y="3861048"/>
          <a:ext cx="873171" cy="260648"/>
        </p:xfrm>
        <a:graphic>
          <a:graphicData uri="http://schemas.openxmlformats.org/presentationml/2006/ole">
            <mc:AlternateContent xmlns:mc="http://schemas.openxmlformats.org/markup-compatibility/2006">
              <mc:Choice xmlns:v="urn:schemas-microsoft-com:vml" Requires="v">
                <p:oleObj spid="_x0000_s28727" name="Equation" r:id="rId17" imgW="635000" imgH="190500" progId="Equation.DSMT4">
                  <p:embed/>
                </p:oleObj>
              </mc:Choice>
              <mc:Fallback>
                <p:oleObj name="Equation" r:id="rId17" imgW="635000" imgH="190500" progId="Equation.DSMT4">
                  <p:embed/>
                  <p:pic>
                    <p:nvPicPr>
                      <p:cNvPr id="0" name="Object 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51920" y="3861048"/>
                        <a:ext cx="873171" cy="260648"/>
                      </a:xfrm>
                      <a:prstGeom prst="rect">
                        <a:avLst/>
                      </a:prstGeom>
                      <a:noFill/>
                    </p:spPr>
                  </p:pic>
                </p:oleObj>
              </mc:Fallback>
            </mc:AlternateContent>
          </a:graphicData>
        </a:graphic>
      </p:graphicFrame>
      <p:pic>
        <p:nvPicPr>
          <p:cNvPr id="28682" name="Picture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25234" y="4293096"/>
            <a:ext cx="6018766" cy="244810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Picture 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r="31252"/>
          <a:stretch>
            <a:fillRect/>
          </a:stretch>
        </p:blipFill>
        <p:spPr bwMode="auto">
          <a:xfrm>
            <a:off x="107504" y="116632"/>
            <a:ext cx="4355976" cy="30927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8649"/>
          <a:stretch>
            <a:fillRect/>
          </a:stretch>
        </p:blipFill>
        <p:spPr bwMode="auto">
          <a:xfrm>
            <a:off x="4595727" y="2276872"/>
            <a:ext cx="4362019" cy="4229245"/>
          </a:xfrm>
          <a:prstGeom prst="rect">
            <a:avLst/>
          </a:prstGeom>
          <a:solidFill>
            <a:schemeClr val="bg1">
              <a:lumMod val="85000"/>
            </a:schemeClr>
          </a:solidFill>
          <a:ln>
            <a:solidFill>
              <a:schemeClr val="tx1"/>
            </a:solidFill>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1292" y="749250"/>
            <a:ext cx="6708861" cy="1512168"/>
          </a:xfrm>
          <a:prstGeom prst="rect">
            <a:avLst/>
          </a:prstGeom>
          <a:solidFill>
            <a:schemeClr val="bg1"/>
          </a:solidFill>
          <a:ln>
            <a:solidFill>
              <a:schemeClr val="tx1"/>
            </a:solidFill>
          </a:ln>
          <a:effectLst/>
        </p:spPr>
      </p:pic>
      <p:pic>
        <p:nvPicPr>
          <p:cNvPr id="38916"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4367"/>
          <a:stretch>
            <a:fillRect/>
          </a:stretch>
        </p:blipFill>
        <p:spPr bwMode="auto">
          <a:xfrm>
            <a:off x="758716" y="2636912"/>
            <a:ext cx="6721437" cy="1584176"/>
          </a:xfrm>
          <a:prstGeom prst="rect">
            <a:avLst/>
          </a:prstGeom>
          <a:solidFill>
            <a:schemeClr val="bg1"/>
          </a:solidFill>
          <a:ln>
            <a:solidFill>
              <a:schemeClr val="tx1"/>
            </a:solidFill>
          </a:ln>
          <a:effectLst/>
        </p:spPr>
      </p:pic>
      <p:pic>
        <p:nvPicPr>
          <p:cNvPr id="3891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716" y="4581128"/>
            <a:ext cx="7118246" cy="1872208"/>
          </a:xfrm>
          <a:prstGeom prst="rect">
            <a:avLst/>
          </a:prstGeom>
          <a:solidFill>
            <a:schemeClr val="bg1"/>
          </a:solidFill>
          <a:ln>
            <a:solidFill>
              <a:schemeClr val="tx1"/>
            </a:solidFill>
          </a:ln>
          <a:effectLst/>
        </p:spPr>
      </p:pic>
      <p:sp>
        <p:nvSpPr>
          <p:cNvPr id="2" name="矩形 1"/>
          <p:cNvSpPr/>
          <p:nvPr/>
        </p:nvSpPr>
        <p:spPr>
          <a:xfrm>
            <a:off x="251520" y="188640"/>
            <a:ext cx="2954655" cy="369332"/>
          </a:xfrm>
          <a:prstGeom prst="rect">
            <a:avLst/>
          </a:prstGeom>
        </p:spPr>
        <p:txBody>
          <a:bodyPr wrap="none">
            <a:spAutoFit/>
          </a:bodyPr>
          <a:lstStyle/>
          <a:p>
            <a:r>
              <a:rPr lang="zh-CN" altLang="zh-CN" b="1" kern="100" dirty="0">
                <a:ea typeface="等线" panose="02010600030101010101" pitchFamily="2" charset="-122"/>
                <a:cs typeface="Times New Roman" panose="02020603050405020304"/>
              </a:rPr>
              <a:t>计算统计量的</a:t>
            </a:r>
            <a:r>
              <a:rPr lang="zh-CN" altLang="zh-CN" b="1" kern="100" dirty="0" smtClean="0">
                <a:ea typeface="等线" panose="02010600030101010101" pitchFamily="2" charset="-122"/>
                <a:cs typeface="Times New Roman" panose="02020603050405020304"/>
              </a:rPr>
              <a:t>值</a:t>
            </a:r>
            <a:r>
              <a:rPr lang="zh-CN" altLang="en-US" b="1" kern="100" dirty="0" smtClean="0">
                <a:ea typeface="等线" panose="02010600030101010101" pitchFamily="2" charset="-122"/>
                <a:cs typeface="Times New Roman" panose="02020603050405020304"/>
              </a:rPr>
              <a:t>、做出决策</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表 2"/>
          <p:cNvGraphicFramePr/>
          <p:nvPr/>
        </p:nvGraphicFramePr>
        <p:xfrm>
          <a:off x="1043608" y="980728"/>
          <a:ext cx="6048672" cy="3024336"/>
        </p:xfrm>
        <a:graphic>
          <a:graphicData uri="http://schemas.openxmlformats.org/drawingml/2006/chart">
            <c:chart xmlns:c="http://schemas.openxmlformats.org/drawingml/2006/chart" xmlns:r="http://schemas.openxmlformats.org/officeDocument/2006/relationships" r:id="rId1"/>
          </a:graphicData>
        </a:graphic>
      </p:graphicFrame>
      <p:sp>
        <p:nvSpPr>
          <p:cNvPr id="2" name="TextBox 1"/>
          <p:cNvSpPr txBox="1"/>
          <p:nvPr/>
        </p:nvSpPr>
        <p:spPr>
          <a:xfrm>
            <a:off x="3025189" y="4350713"/>
            <a:ext cx="2304256" cy="369332"/>
          </a:xfrm>
          <a:prstGeom prst="rect">
            <a:avLst/>
          </a:prstGeom>
          <a:noFill/>
        </p:spPr>
        <p:txBody>
          <a:bodyPr wrap="square" rtlCol="0">
            <a:spAutoFit/>
          </a:bodyPr>
          <a:lstStyle/>
          <a:p>
            <a:r>
              <a:rPr lang="zh-CN" altLang="en-US" dirty="0" smtClean="0">
                <a:ea typeface="等线" panose="02010600030101010101" pitchFamily="2" charset="-122"/>
              </a:rPr>
              <a:t>被投诉情况的条形图</a:t>
            </a:r>
            <a:endParaRPr lang="zh-CN" altLang="en-US" dirty="0">
              <a:ea typeface="等线" panose="02010600030101010101" pitchFamily="2" charset="-122"/>
            </a:endParaRPr>
          </a:p>
        </p:txBody>
      </p:sp>
      <p:sp>
        <p:nvSpPr>
          <p:cNvPr id="4" name="TextBox 3"/>
          <p:cNvSpPr txBox="1"/>
          <p:nvPr/>
        </p:nvSpPr>
        <p:spPr>
          <a:xfrm>
            <a:off x="5842538" y="5068979"/>
            <a:ext cx="2664296" cy="923330"/>
          </a:xfrm>
          <a:prstGeom prst="rect">
            <a:avLst/>
          </a:prstGeom>
          <a:solidFill>
            <a:schemeClr val="bg1">
              <a:lumMod val="85000"/>
            </a:schemeClr>
          </a:solidFill>
          <a:ln>
            <a:solidFill>
              <a:schemeClr val="tx1"/>
            </a:solidFill>
          </a:ln>
        </p:spPr>
        <p:txBody>
          <a:bodyPr wrap="square" rtlCol="0">
            <a:spAutoFit/>
          </a:bodyPr>
          <a:lstStyle/>
          <a:p>
            <a:r>
              <a:rPr lang="zh-CN" altLang="en-US" dirty="0" smtClean="0">
                <a:ea typeface="等线" panose="02010600030101010101" pitchFamily="2" charset="-122"/>
              </a:rPr>
              <a:t>样本呈现出的差异，</a:t>
            </a:r>
            <a:endParaRPr lang="en-US" altLang="zh-CN" dirty="0" smtClean="0">
              <a:ea typeface="等线" panose="02010600030101010101" pitchFamily="2" charset="-122"/>
            </a:endParaRPr>
          </a:p>
          <a:p>
            <a:r>
              <a:rPr lang="zh-CN" altLang="en-US" dirty="0" smtClean="0">
                <a:ea typeface="等线" panose="02010600030101010101" pitchFamily="2" charset="-122"/>
              </a:rPr>
              <a:t>是抽样随机性造成的？</a:t>
            </a:r>
            <a:endParaRPr lang="en-US" altLang="zh-CN" dirty="0" smtClean="0">
              <a:ea typeface="等线" panose="02010600030101010101" pitchFamily="2" charset="-122"/>
            </a:endParaRPr>
          </a:p>
          <a:p>
            <a:r>
              <a:rPr lang="zh-CN" altLang="en-US" dirty="0" smtClean="0">
                <a:ea typeface="等线" panose="02010600030101010101" pitchFamily="2" charset="-122"/>
              </a:rPr>
              <a:t>还是总体的确存在的？</a:t>
            </a:r>
            <a:endParaRPr lang="zh-CN" altLang="en-US" dirty="0">
              <a:ea typeface="等线"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r="33672"/>
          <a:stretch>
            <a:fillRect/>
          </a:stretch>
        </p:blipFill>
        <p:spPr bwMode="auto">
          <a:xfrm>
            <a:off x="2261755" y="3827381"/>
            <a:ext cx="5184576" cy="1761857"/>
          </a:xfrm>
          <a:prstGeom prst="rect">
            <a:avLst/>
          </a:prstGeom>
          <a:solidFill>
            <a:schemeClr val="bg1"/>
          </a:solidFill>
          <a:ln>
            <a:solidFill>
              <a:schemeClr val="tx1"/>
            </a:solidFill>
          </a:ln>
          <a:effectLst/>
        </p:spPr>
      </p:pic>
      <p:sp>
        <p:nvSpPr>
          <p:cNvPr id="2" name="Rectangle 1"/>
          <p:cNvSpPr>
            <a:spLocks noChangeArrowheads="1"/>
          </p:cNvSpPr>
          <p:nvPr/>
        </p:nvSpPr>
        <p:spPr bwMode="auto">
          <a:xfrm>
            <a:off x="363284" y="142474"/>
            <a:ext cx="4136708" cy="70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165048"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9.1.2  </a:t>
            </a:r>
            <a:r>
              <a:rPr kumimoji="0" lang="zh-CN" altLang="en-US" sz="2400" b="1"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转化为检验问题的形式</a:t>
            </a:r>
            <a:endParaRPr kumimoji="0" lang="zh-CN" altLang="en-US" sz="2400" b="1"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p:txBody>
      </p:sp>
      <p:grpSp>
        <p:nvGrpSpPr>
          <p:cNvPr id="14" name="组合 13"/>
          <p:cNvGrpSpPr/>
          <p:nvPr/>
        </p:nvGrpSpPr>
        <p:grpSpPr>
          <a:xfrm>
            <a:off x="1475656" y="1518665"/>
            <a:ext cx="4558863" cy="1312205"/>
            <a:chOff x="1216224" y="1333999"/>
            <a:chExt cx="4558863" cy="1312205"/>
          </a:xfrm>
        </p:grpSpPr>
        <p:sp>
          <p:nvSpPr>
            <p:cNvPr id="3" name="矩形 2"/>
            <p:cNvSpPr/>
            <p:nvPr/>
          </p:nvSpPr>
          <p:spPr>
            <a:xfrm>
              <a:off x="1216224" y="1340768"/>
              <a:ext cx="1338828" cy="369332"/>
            </a:xfrm>
            <a:prstGeom prst="rect">
              <a:avLst/>
            </a:prstGeom>
            <a:solidFill>
              <a:schemeClr val="bg1">
                <a:lumMod val="85000"/>
              </a:schemeClr>
            </a:solidFill>
            <a:ln>
              <a:solidFill>
                <a:schemeClr val="tx1"/>
              </a:solidFill>
            </a:ln>
          </p:spPr>
          <p:txBody>
            <a:bodyPr wrap="square">
              <a:spAutoFit/>
            </a:bodyPr>
            <a:lstStyle/>
            <a:p>
              <a:pPr algn="ctr">
                <a:spcAft>
                  <a:spcPts val="0"/>
                </a:spcAft>
              </a:pPr>
              <a:r>
                <a:rPr lang="zh-CN" altLang="zh-CN" b="1" kern="100" dirty="0">
                  <a:latin typeface="等线" panose="02010600030101010101" pitchFamily="2" charset="-122"/>
                  <a:ea typeface="等线" panose="02010600030101010101" pitchFamily="2" charset="-122"/>
                </a:rPr>
                <a:t>服务质量</a:t>
              </a:r>
              <a:endParaRPr lang="zh-CN" altLang="zh-CN" kern="100" dirty="0">
                <a:latin typeface="等线" panose="02010600030101010101" pitchFamily="2" charset="-122"/>
                <a:ea typeface="等线" panose="02010600030101010101" pitchFamily="2" charset="-122"/>
              </a:endParaRPr>
            </a:p>
          </p:txBody>
        </p:sp>
        <p:sp>
          <p:nvSpPr>
            <p:cNvPr id="4" name="矩形 3"/>
            <p:cNvSpPr/>
            <p:nvPr/>
          </p:nvSpPr>
          <p:spPr>
            <a:xfrm>
              <a:off x="3512929" y="1333999"/>
              <a:ext cx="2262158" cy="369332"/>
            </a:xfrm>
            <a:prstGeom prst="rect">
              <a:avLst/>
            </a:prstGeom>
            <a:solidFill>
              <a:schemeClr val="bg1">
                <a:lumMod val="85000"/>
              </a:schemeClr>
            </a:solidFill>
            <a:ln>
              <a:solidFill>
                <a:schemeClr val="tx1"/>
              </a:solidFill>
            </a:ln>
          </p:spPr>
          <p:txBody>
            <a:bodyPr wrap="square">
              <a:spAutoFit/>
            </a:bodyPr>
            <a:lstStyle/>
            <a:p>
              <a:pPr algn="ctr">
                <a:spcAft>
                  <a:spcPts val="0"/>
                </a:spcAft>
              </a:pPr>
              <a:r>
                <a:rPr lang="zh-CN" altLang="zh-CN" b="1" kern="100" dirty="0">
                  <a:latin typeface="等线" panose="02010600030101010101" pitchFamily="2" charset="-122"/>
                  <a:ea typeface="等线" panose="02010600030101010101" pitchFamily="2" charset="-122"/>
                </a:rPr>
                <a:t>无显著性差异</a:t>
              </a:r>
              <a:endParaRPr lang="zh-CN" altLang="zh-CN" kern="100" dirty="0">
                <a:latin typeface="等线" panose="02010600030101010101" pitchFamily="2" charset="-122"/>
                <a:ea typeface="等线" panose="02010600030101010101" pitchFamily="2" charset="-122"/>
              </a:endParaRPr>
            </a:p>
          </p:txBody>
        </p:sp>
        <p:sp>
          <p:nvSpPr>
            <p:cNvPr id="5" name="矩形 4"/>
            <p:cNvSpPr/>
            <p:nvPr/>
          </p:nvSpPr>
          <p:spPr>
            <a:xfrm>
              <a:off x="1216224" y="2276872"/>
              <a:ext cx="1338828" cy="369332"/>
            </a:xfrm>
            <a:prstGeom prst="rect">
              <a:avLst/>
            </a:prstGeom>
            <a:solidFill>
              <a:schemeClr val="bg1">
                <a:lumMod val="85000"/>
              </a:schemeClr>
            </a:solidFill>
            <a:ln>
              <a:solidFill>
                <a:schemeClr val="tx1"/>
              </a:solidFill>
            </a:ln>
          </p:spPr>
          <p:txBody>
            <a:bodyPr wrap="none">
              <a:spAutoFit/>
            </a:bodyPr>
            <a:lstStyle/>
            <a:p>
              <a:pPr algn="ctr">
                <a:spcAft>
                  <a:spcPts val="0"/>
                </a:spcAft>
              </a:pPr>
              <a:r>
                <a:rPr lang="zh-CN" altLang="en-US" b="1" kern="100" dirty="0">
                  <a:latin typeface="等线" panose="02010600030101010101" pitchFamily="2" charset="-122"/>
                  <a:ea typeface="等线" panose="02010600030101010101" pitchFamily="2" charset="-122"/>
                </a:rPr>
                <a:t>被</a:t>
              </a:r>
              <a:r>
                <a:rPr lang="zh-CN" altLang="zh-CN" b="1" kern="100" dirty="0">
                  <a:latin typeface="等线" panose="02010600030101010101" pitchFamily="2" charset="-122"/>
                  <a:ea typeface="等线" panose="02010600030101010101" pitchFamily="2" charset="-122"/>
                </a:rPr>
                <a:t>投诉次数</a:t>
              </a:r>
              <a:endParaRPr lang="zh-CN" altLang="zh-CN" kern="100" dirty="0">
                <a:latin typeface="等线" panose="02010600030101010101" pitchFamily="2" charset="-122"/>
                <a:ea typeface="等线" panose="02010600030101010101" pitchFamily="2" charset="-122"/>
              </a:endParaRPr>
            </a:p>
          </p:txBody>
        </p:sp>
        <p:sp>
          <p:nvSpPr>
            <p:cNvPr id="6" name="矩形 5"/>
            <p:cNvSpPr/>
            <p:nvPr/>
          </p:nvSpPr>
          <p:spPr>
            <a:xfrm>
              <a:off x="3512929" y="2276872"/>
              <a:ext cx="2262158" cy="369332"/>
            </a:xfrm>
            <a:prstGeom prst="rect">
              <a:avLst/>
            </a:prstGeom>
            <a:solidFill>
              <a:schemeClr val="bg1">
                <a:lumMod val="85000"/>
              </a:schemeClr>
            </a:solidFill>
            <a:ln>
              <a:solidFill>
                <a:schemeClr val="tx1"/>
              </a:solidFill>
            </a:ln>
          </p:spPr>
          <p:txBody>
            <a:bodyPr wrap="none">
              <a:spAutoFit/>
            </a:bodyPr>
            <a:lstStyle/>
            <a:p>
              <a:pPr algn="ctr">
                <a:spcAft>
                  <a:spcPts val="0"/>
                </a:spcAft>
              </a:pPr>
              <a:r>
                <a:rPr lang="zh-CN" altLang="en-US" b="1" kern="100" dirty="0">
                  <a:latin typeface="等线" panose="02010600030101010101" pitchFamily="2" charset="-122"/>
                  <a:ea typeface="等线" panose="02010600030101010101" pitchFamily="2" charset="-122"/>
                </a:rPr>
                <a:t>被投诉次数</a:t>
              </a:r>
              <a:r>
                <a:rPr lang="zh-CN" altLang="zh-CN" b="1" kern="100" dirty="0">
                  <a:latin typeface="等线" panose="02010600030101010101" pitchFamily="2" charset="-122"/>
                  <a:ea typeface="等线" panose="02010600030101010101" pitchFamily="2" charset="-122"/>
                </a:rPr>
                <a:t>均值相等</a:t>
              </a:r>
              <a:endParaRPr lang="zh-CN" altLang="zh-CN" kern="100" dirty="0">
                <a:latin typeface="等线" panose="02010600030101010101" pitchFamily="2" charset="-122"/>
                <a:ea typeface="等线" panose="02010600030101010101" pitchFamily="2" charset="-122"/>
              </a:endParaRPr>
            </a:p>
          </p:txBody>
        </p:sp>
        <p:cxnSp>
          <p:nvCxnSpPr>
            <p:cNvPr id="8" name="直接箭头连接符 7"/>
            <p:cNvCxnSpPr>
              <a:endCxn id="5" idx="0"/>
            </p:cNvCxnSpPr>
            <p:nvPr/>
          </p:nvCxnSpPr>
          <p:spPr>
            <a:xfrm>
              <a:off x="1885638" y="1710100"/>
              <a:ext cx="0" cy="566772"/>
            </a:xfrm>
            <a:prstGeom prst="straightConnector1">
              <a:avLst/>
            </a:prstGeom>
            <a:ln w="3810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644008" y="1710100"/>
              <a:ext cx="0" cy="566772"/>
            </a:xfrm>
            <a:prstGeom prst="straightConnector1">
              <a:avLst/>
            </a:prstGeom>
            <a:ln w="3810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3" idx="3"/>
              <a:endCxn id="4" idx="1"/>
            </p:cNvCxnSpPr>
            <p:nvPr/>
          </p:nvCxnSpPr>
          <p:spPr>
            <a:xfrm flipV="1">
              <a:off x="2555052" y="1518665"/>
              <a:ext cx="957877" cy="67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5" idx="3"/>
              <a:endCxn id="6" idx="1"/>
            </p:cNvCxnSpPr>
            <p:nvPr/>
          </p:nvCxnSpPr>
          <p:spPr>
            <a:xfrm>
              <a:off x="2555052" y="2461538"/>
              <a:ext cx="9578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1" t="28247" r="69177" b="14233"/>
          <a:stretch>
            <a:fillRect/>
          </a:stretch>
        </p:blipFill>
        <p:spPr bwMode="auto">
          <a:xfrm>
            <a:off x="308858" y="2053816"/>
            <a:ext cx="3187740" cy="1470461"/>
          </a:xfrm>
          <a:prstGeom prst="rect">
            <a:avLst/>
          </a:prstGeom>
          <a:solidFill>
            <a:schemeClr val="bg1">
              <a:lumMod val="85000"/>
            </a:schemeClr>
          </a:solidFill>
          <a:ln>
            <a:solidFill>
              <a:schemeClr val="tx1"/>
            </a:solidFill>
          </a:ln>
          <a:effectLst/>
        </p:spPr>
      </p:pic>
      <p:sp>
        <p:nvSpPr>
          <p:cNvPr id="3" name="TextBox 2"/>
          <p:cNvSpPr txBox="1"/>
          <p:nvPr/>
        </p:nvSpPr>
        <p:spPr>
          <a:xfrm>
            <a:off x="4520009" y="3347310"/>
            <a:ext cx="1504002" cy="400110"/>
          </a:xfrm>
          <a:prstGeom prst="rect">
            <a:avLst/>
          </a:prstGeom>
          <a:noFill/>
        </p:spPr>
        <p:txBody>
          <a:bodyPr wrap="square" rtlCol="0">
            <a:spAutoFit/>
          </a:bodyPr>
          <a:lstStyle/>
          <a:p>
            <a:r>
              <a:rPr lang="zh-CN" altLang="en-US" sz="2000" b="1" dirty="0" smtClean="0">
                <a:latin typeface="等线" panose="02010600030101010101" pitchFamily="2" charset="-122"/>
                <a:ea typeface="等线" panose="02010600030101010101" pitchFamily="2" charset="-122"/>
              </a:rPr>
              <a:t>拒绝的概率</a:t>
            </a:r>
            <a:endParaRPr lang="zh-CN" altLang="en-US" sz="2000" b="1" dirty="0">
              <a:latin typeface="等线" panose="02010600030101010101" pitchFamily="2" charset="-122"/>
              <a:ea typeface="等线" panose="02010600030101010101" pitchFamily="2" charset="-122"/>
            </a:endParaRPr>
          </a:p>
        </p:txBody>
      </p:sp>
      <p:graphicFrame>
        <p:nvGraphicFramePr>
          <p:cNvPr id="4" name="对象 3"/>
          <p:cNvGraphicFramePr>
            <a:graphicFrameLocks noChangeAspect="1"/>
          </p:cNvGraphicFramePr>
          <p:nvPr/>
        </p:nvGraphicFramePr>
        <p:xfrm>
          <a:off x="4588188" y="3933056"/>
          <a:ext cx="2022475" cy="1558925"/>
        </p:xfrm>
        <a:graphic>
          <a:graphicData uri="http://schemas.openxmlformats.org/presentationml/2006/ole">
            <mc:AlternateContent xmlns:mc="http://schemas.openxmlformats.org/markup-compatibility/2006">
              <mc:Choice xmlns:v="urn:schemas-microsoft-com:vml" Requires="v">
                <p:oleObj spid="_x0000_s14383" name="Equation" r:id="rId2" imgW="23774400" imgH="18288000" progId="Equation.DSMT4">
                  <p:embed/>
                </p:oleObj>
              </mc:Choice>
              <mc:Fallback>
                <p:oleObj name="Equation" r:id="rId2" imgW="23774400" imgH="18288000" progId="Equation.DSMT4">
                  <p:embed/>
                  <p:pic>
                    <p:nvPicPr>
                      <p:cNvPr id="0" name="对象 6"/>
                      <p:cNvPicPr>
                        <a:picLocks noChangeAspect="1" noChangeArrowheads="1"/>
                      </p:cNvPicPr>
                      <p:nvPr/>
                    </p:nvPicPr>
                    <p:blipFill>
                      <a:blip r:embed="rId3"/>
                      <a:srcRect/>
                      <a:stretch>
                        <a:fillRect/>
                      </a:stretch>
                    </p:blipFill>
                    <p:spPr bwMode="auto">
                      <a:xfrm>
                        <a:off x="4588188" y="3933056"/>
                        <a:ext cx="2022475" cy="1558925"/>
                      </a:xfrm>
                      <a:prstGeom prst="rect">
                        <a:avLst/>
                      </a:prstGeom>
                      <a:solidFill>
                        <a:srgbClr val="DDDDDD"/>
                      </a:solidFill>
                      <a:ln w="9525">
                        <a:solidFill>
                          <a:schemeClr val="tx1"/>
                        </a:solidFill>
                        <a:miter lim="800000"/>
                        <a:headEnd/>
                        <a:tailEnd/>
                      </a:ln>
                    </p:spPr>
                  </p:pic>
                </p:oleObj>
              </mc:Fallback>
            </mc:AlternateContent>
          </a:graphicData>
        </a:graphic>
      </p:graphicFrame>
      <p:sp>
        <p:nvSpPr>
          <p:cNvPr id="5"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321967" y="439670"/>
          <a:ext cx="2497763" cy="750432"/>
        </p:xfrm>
        <a:graphic>
          <a:graphicData uri="http://schemas.openxmlformats.org/presentationml/2006/ole">
            <mc:AlternateContent xmlns:mc="http://schemas.openxmlformats.org/markup-compatibility/2006">
              <mc:Choice xmlns:v="urn:schemas-microsoft-com:vml" Requires="v">
                <p:oleObj spid="_x0000_s14384" name="Equation" r:id="rId4" imgW="36576000" imgH="10972800" progId="Equation.DSMT4">
                  <p:embed/>
                </p:oleObj>
              </mc:Choice>
              <mc:Fallback>
                <p:oleObj name="Equation" r:id="rId4" imgW="36576000" imgH="10972800" progId="Equation.DSMT4">
                  <p:embed/>
                  <p:pic>
                    <p:nvPicPr>
                      <p:cNvPr id="0" name="Object 3"/>
                      <p:cNvPicPr>
                        <a:picLocks noChangeAspect="1" noChangeArrowheads="1"/>
                      </p:cNvPicPr>
                      <p:nvPr/>
                    </p:nvPicPr>
                    <p:blipFill>
                      <a:blip r:embed="rId5"/>
                      <a:srcRect/>
                      <a:stretch>
                        <a:fillRect/>
                      </a:stretch>
                    </p:blipFill>
                    <p:spPr bwMode="auto">
                      <a:xfrm>
                        <a:off x="321967" y="439670"/>
                        <a:ext cx="2497763" cy="750432"/>
                      </a:xfrm>
                      <a:prstGeom prst="rect">
                        <a:avLst/>
                      </a:prstGeom>
                      <a:solidFill>
                        <a:schemeClr val="bg1">
                          <a:lumMod val="85000"/>
                        </a:schemeClr>
                      </a:solidFill>
                      <a:ln>
                        <a:solidFill>
                          <a:schemeClr val="tx1"/>
                        </a:solidFill>
                      </a:ln>
                    </p:spPr>
                  </p:pic>
                </p:oleObj>
              </mc:Fallback>
            </mc:AlternateContent>
          </a:graphicData>
        </a:graphic>
      </p:graphicFrame>
      <p:sp>
        <p:nvSpPr>
          <p:cNvPr id="7" name="矩形 6"/>
          <p:cNvSpPr/>
          <p:nvPr/>
        </p:nvSpPr>
        <p:spPr>
          <a:xfrm>
            <a:off x="326740" y="1468815"/>
            <a:ext cx="2492990" cy="400110"/>
          </a:xfrm>
          <a:prstGeom prst="rect">
            <a:avLst/>
          </a:prstGeom>
        </p:spPr>
        <p:txBody>
          <a:bodyPr wrap="none">
            <a:spAutoFit/>
          </a:bodyPr>
          <a:lstStyle/>
          <a:p>
            <a:r>
              <a:rPr lang="zh-CN" altLang="zh-CN" sz="2000" b="1" dirty="0">
                <a:latin typeface="等线" panose="02010600030101010101" pitchFamily="2" charset="-122"/>
                <a:ea typeface="等线" panose="02010600030101010101" pitchFamily="2" charset="-122"/>
              </a:rPr>
              <a:t>假设检验的解决方法</a:t>
            </a:r>
            <a:endParaRPr lang="zh-CN" altLang="en-US" sz="2000" dirty="0">
              <a:latin typeface="等线" panose="02010600030101010101" pitchFamily="2" charset="-122"/>
              <a:ea typeface="等线" panose="02010600030101010101" pitchFamily="2" charset="-122"/>
            </a:endParaRPr>
          </a:p>
        </p:txBody>
      </p:sp>
      <p:sp>
        <p:nvSpPr>
          <p:cNvPr id="8" name="左右箭头 7"/>
          <p:cNvSpPr/>
          <p:nvPr/>
        </p:nvSpPr>
        <p:spPr>
          <a:xfrm>
            <a:off x="3510080" y="2666820"/>
            <a:ext cx="845895" cy="120692"/>
          </a:xfrm>
          <a:prstGeom prst="lef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对象 9"/>
          <p:cNvGraphicFramePr>
            <a:graphicFrameLocks noChangeAspect="1"/>
          </p:cNvGraphicFramePr>
          <p:nvPr/>
        </p:nvGraphicFramePr>
        <p:xfrm>
          <a:off x="6031869" y="1863198"/>
          <a:ext cx="803275" cy="381235"/>
        </p:xfrm>
        <a:graphic>
          <a:graphicData uri="http://schemas.openxmlformats.org/presentationml/2006/ole">
            <mc:AlternateContent xmlns:mc="http://schemas.openxmlformats.org/markup-compatibility/2006">
              <mc:Choice xmlns:v="urn:schemas-microsoft-com:vml" Requires="v">
                <p:oleObj spid="_x0000_s14385" name="Equation" r:id="rId6" imgW="9753600" imgH="4572000" progId="Equation.DSMT4">
                  <p:embed/>
                </p:oleObj>
              </mc:Choice>
              <mc:Fallback>
                <p:oleObj name="Equation" r:id="rId6" imgW="9753600" imgH="4572000" progId="Equation.DSMT4">
                  <p:embed/>
                  <p:pic>
                    <p:nvPicPr>
                      <p:cNvPr id="0" name="对象 5"/>
                      <p:cNvPicPr>
                        <a:picLocks noChangeAspect="1" noChangeArrowheads="1"/>
                      </p:cNvPicPr>
                      <p:nvPr/>
                    </p:nvPicPr>
                    <p:blipFill>
                      <a:blip r:embed="rId7"/>
                      <a:srcRect/>
                      <a:stretch>
                        <a:fillRect/>
                      </a:stretch>
                    </p:blipFill>
                    <p:spPr bwMode="auto">
                      <a:xfrm>
                        <a:off x="6031869" y="1863198"/>
                        <a:ext cx="803275" cy="381235"/>
                      </a:xfrm>
                      <a:prstGeom prst="rect">
                        <a:avLst/>
                      </a:prstGeom>
                      <a:solidFill>
                        <a:schemeClr val="bg1">
                          <a:lumMod val="85000"/>
                        </a:schemeClr>
                      </a:solidFill>
                      <a:ln w="9525">
                        <a:solidFill>
                          <a:schemeClr val="tx1"/>
                        </a:solidFill>
                        <a:miter lim="800000"/>
                        <a:headEnd/>
                        <a:tailEnd/>
                      </a:ln>
                    </p:spPr>
                  </p:pic>
                </p:oleObj>
              </mc:Fallback>
            </mc:AlternateContent>
          </a:graphicData>
        </a:graphic>
      </p:graphicFrame>
      <p:graphicFrame>
        <p:nvGraphicFramePr>
          <p:cNvPr id="11" name="对象 10"/>
          <p:cNvGraphicFramePr>
            <a:graphicFrameLocks noChangeAspect="1"/>
          </p:cNvGraphicFramePr>
          <p:nvPr/>
        </p:nvGraphicFramePr>
        <p:xfrm>
          <a:off x="4516199" y="2483451"/>
          <a:ext cx="4176464" cy="611190"/>
        </p:xfrm>
        <a:graphic>
          <a:graphicData uri="http://schemas.openxmlformats.org/presentationml/2006/ole">
            <mc:AlternateContent xmlns:mc="http://schemas.openxmlformats.org/markup-compatibility/2006">
              <mc:Choice xmlns:v="urn:schemas-microsoft-com:vml" Requires="v">
                <p:oleObj spid="_x0000_s14386" name="Equation" r:id="rId8" imgW="49987200" imgH="7315200" progId="Equation.DSMT4">
                  <p:embed/>
                </p:oleObj>
              </mc:Choice>
              <mc:Fallback>
                <p:oleObj name="Equation" r:id="rId8" imgW="49987200" imgH="7315200" progId="Equation.DSMT4">
                  <p:embed/>
                  <p:pic>
                    <p:nvPicPr>
                      <p:cNvPr id="0" name="图片 14385"/>
                      <p:cNvPicPr/>
                      <p:nvPr/>
                    </p:nvPicPr>
                    <p:blipFill>
                      <a:blip r:embed="rId9"/>
                      <a:stretch>
                        <a:fillRect/>
                      </a:stretch>
                    </p:blipFill>
                    <p:spPr>
                      <a:xfrm>
                        <a:off x="4516199" y="2483451"/>
                        <a:ext cx="4176464" cy="611190"/>
                      </a:xfrm>
                      <a:prstGeom prst="rect">
                        <a:avLst/>
                      </a:prstGeom>
                      <a:ln>
                        <a:solidFill>
                          <a:schemeClr val="tx1"/>
                        </a:solidFill>
                      </a:ln>
                    </p:spPr>
                  </p:pic>
                </p:oleObj>
              </mc:Fallback>
            </mc:AlternateContent>
          </a:graphicData>
        </a:graphic>
      </p:graphicFrame>
      <p:sp>
        <p:nvSpPr>
          <p:cNvPr id="17" name="TextBox 16"/>
          <p:cNvSpPr txBox="1"/>
          <p:nvPr/>
        </p:nvSpPr>
        <p:spPr>
          <a:xfrm>
            <a:off x="4588188" y="5799167"/>
            <a:ext cx="4016260" cy="707886"/>
          </a:xfrm>
          <a:prstGeom prst="rect">
            <a:avLst/>
          </a:prstGeom>
          <a:solidFill>
            <a:srgbClr val="FFC000"/>
          </a:solidFill>
          <a:ln>
            <a:solidFill>
              <a:schemeClr val="tx1"/>
            </a:solidFill>
          </a:ln>
        </p:spPr>
        <p:txBody>
          <a:bodyPr wrap="square" rtlCol="0">
            <a:spAutoFit/>
          </a:bodyPr>
          <a:lstStyle/>
          <a:p>
            <a:r>
              <a:rPr lang="zh-CN" altLang="en-US" sz="2000" b="1" dirty="0" smtClean="0">
                <a:latin typeface="等线" panose="02010600030101010101" pitchFamily="2" charset="-122"/>
                <a:ea typeface="等线" panose="02010600030101010101" pitchFamily="2" charset="-122"/>
              </a:rPr>
              <a:t>多次两两比较会放大犯第一类错误的概率</a:t>
            </a:r>
            <a:endParaRPr lang="zh-CN" altLang="en-US" sz="2000" b="1"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2588" y="260648"/>
            <a:ext cx="2803973" cy="400110"/>
          </a:xfrm>
          <a:prstGeom prst="rect">
            <a:avLst/>
          </a:prstGeom>
        </p:spPr>
        <p:txBody>
          <a:bodyPr wrap="none">
            <a:spAutoFit/>
          </a:bodyPr>
          <a:lstStyle/>
          <a:p>
            <a:r>
              <a:rPr lang="en-US" altLang="zh-CN" sz="2000" b="1" dirty="0">
                <a:ea typeface="等线" panose="02010600030101010101" pitchFamily="2" charset="-122"/>
              </a:rPr>
              <a:t>9.1.3  </a:t>
            </a:r>
            <a:r>
              <a:rPr lang="zh-CN" altLang="zh-CN" sz="2000" b="1" dirty="0">
                <a:ea typeface="等线" panose="02010600030101010101" pitchFamily="2" charset="-122"/>
              </a:rPr>
              <a:t>方差分析的原理</a:t>
            </a:r>
            <a:endParaRPr lang="zh-CN" altLang="en-US" sz="2000" b="1" dirty="0">
              <a:ea typeface="等线" panose="02010600030101010101" pitchFamily="2" charset="-122"/>
            </a:endParaRPr>
          </a:p>
        </p:txBody>
      </p:sp>
      <p:graphicFrame>
        <p:nvGraphicFramePr>
          <p:cNvPr id="6" name="表格 5"/>
          <p:cNvGraphicFramePr>
            <a:graphicFrameLocks noGrp="1"/>
          </p:cNvGraphicFramePr>
          <p:nvPr/>
        </p:nvGraphicFramePr>
        <p:xfrm>
          <a:off x="710297" y="1556792"/>
          <a:ext cx="4752528" cy="2438400"/>
        </p:xfrm>
        <a:graphic>
          <a:graphicData uri="http://schemas.openxmlformats.org/drawingml/2006/table">
            <a:tbl>
              <a:tblPr firstRow="1" firstCol="1" lastRow="1" lastCol="1" bandRow="1" bandCol="1"/>
              <a:tblGrid>
                <a:gridCol w="1133860"/>
                <a:gridCol w="1133860"/>
                <a:gridCol w="1272031"/>
                <a:gridCol w="1212777"/>
              </a:tblGrid>
              <a:tr h="243840">
                <a:tc>
                  <a:txBody>
                    <a:bodyPr/>
                    <a:lstStyle/>
                    <a:p>
                      <a:pPr algn="ctr">
                        <a:spcAft>
                          <a:spcPts val="0"/>
                        </a:spcAft>
                      </a:pPr>
                      <a:r>
                        <a:rPr lang="zh-CN" sz="1600" b="1" kern="100" dirty="0">
                          <a:effectLst/>
                          <a:latin typeface="Times New Roman" panose="02020603050405020304"/>
                          <a:ea typeface="等线" panose="02010600030101010101" pitchFamily="2" charset="-122"/>
                        </a:rPr>
                        <a:t>零售业</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zh-CN" sz="1600" b="1" kern="100" dirty="0">
                          <a:effectLst/>
                          <a:latin typeface="Times New Roman" panose="02020603050405020304"/>
                          <a:ea typeface="等线" panose="02010600030101010101" pitchFamily="2" charset="-122"/>
                        </a:rPr>
                        <a:t>旅游业</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zh-CN" sz="1600" b="1" kern="100" dirty="0">
                          <a:effectLst/>
                          <a:latin typeface="Times New Roman" panose="02020603050405020304"/>
                          <a:ea typeface="等线" panose="02010600030101010101" pitchFamily="2" charset="-122"/>
                        </a:rPr>
                        <a:t>航空公司</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zh-CN" sz="1600" b="1" kern="100" dirty="0">
                          <a:effectLst/>
                          <a:latin typeface="Times New Roman" panose="02020603050405020304"/>
                          <a:ea typeface="等线" panose="02010600030101010101" pitchFamily="2" charset="-122"/>
                        </a:rPr>
                        <a:t>家电</a:t>
                      </a:r>
                      <a:r>
                        <a:rPr lang="zh-CN" sz="1600" b="1" kern="100" dirty="0" smtClean="0">
                          <a:effectLst/>
                          <a:latin typeface="Times New Roman" panose="02020603050405020304"/>
                          <a:ea typeface="等线" panose="02010600030101010101" pitchFamily="2" charset="-122"/>
                        </a:rPr>
                        <a:t>制造</a:t>
                      </a:r>
                      <a:endParaRPr lang="zh-CN" sz="1600" kern="100" dirty="0">
                        <a:effectLst/>
                        <a:latin typeface="Times New Roman" panose="02020603050405020304"/>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198022">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57</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68</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31</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ctr"/>
                      <a:r>
                        <a:rPr lang="en-US" altLang="zh-CN" sz="1600" b="0" dirty="0" smtClean="0">
                          <a:latin typeface="等线" panose="02010600030101010101" pitchFamily="2" charset="-122"/>
                          <a:ea typeface="等线" panose="02010600030101010101" pitchFamily="2" charset="-122"/>
                        </a:rPr>
                        <a:t>44</a:t>
                      </a:r>
                      <a:endParaRPr lang="zh-CN" altLang="en-US" sz="1600" b="0" dirty="0">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r>
              <a:tr h="198022">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66</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39</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49</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51</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r>
              <a:tr h="198022">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49</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29</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21</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65</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r>
              <a:tr h="198022">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40</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45</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34</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77</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r>
              <a:tr h="198022">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34</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56</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40</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58</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r>
              <a:tr h="198022">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53</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51</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 </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 </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r>
              <a:tr h="198022">
                <a:tc>
                  <a:txBody>
                    <a:bodyPr/>
                    <a:lstStyle/>
                    <a:p>
                      <a:pPr algn="ctr">
                        <a:spcAft>
                          <a:spcPts val="0"/>
                        </a:spcAft>
                      </a:pPr>
                      <a:r>
                        <a:rPr lang="en-US" sz="1600" b="0" kern="100" dirty="0" smtClean="0">
                          <a:effectLst/>
                          <a:latin typeface="等线" panose="02010600030101010101" pitchFamily="2" charset="-122"/>
                          <a:ea typeface="等线" panose="02010600030101010101" pitchFamily="2" charset="-122"/>
                        </a:rPr>
                        <a:t>44</a:t>
                      </a:r>
                      <a:endParaRPr lang="en-US" sz="1600" b="0" kern="100" dirty="0" smtClean="0">
                        <a:effectLst/>
                        <a:latin typeface="等线" panose="02010600030101010101" pitchFamily="2" charset="-122"/>
                        <a:ea typeface="等线" panose="02010600030101010101" pitchFamily="2" charset="-122"/>
                      </a:endParaRPr>
                    </a:p>
                    <a:p>
                      <a:pPr algn="ctr">
                        <a:spcAft>
                          <a:spcPts val="0"/>
                        </a:spcAft>
                      </a:pP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 </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 </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 </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198022">
                <a:tc>
                  <a:txBody>
                    <a:bodyPr/>
                    <a:lstStyle/>
                    <a:p>
                      <a:pPr algn="ctr">
                        <a:spcAft>
                          <a:spcPts val="0"/>
                        </a:spcAft>
                      </a:pPr>
                      <a:r>
                        <a:rPr lang="en-US" altLang="zh-CN" sz="1600" b="1" kern="100" dirty="0" smtClean="0">
                          <a:effectLst/>
                          <a:latin typeface="等线" panose="02010600030101010101" pitchFamily="2" charset="-122"/>
                          <a:ea typeface="等线" panose="02010600030101010101" pitchFamily="2" charset="-122"/>
                        </a:rPr>
                        <a:t>49</a:t>
                      </a:r>
                      <a:endParaRPr lang="zh-CN" sz="1600" b="1"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altLang="zh-CN" sz="1600" b="1" kern="100" dirty="0" smtClean="0">
                          <a:effectLst/>
                          <a:latin typeface="等线" panose="02010600030101010101" pitchFamily="2" charset="-122"/>
                          <a:ea typeface="等线" panose="02010600030101010101" pitchFamily="2" charset="-122"/>
                        </a:rPr>
                        <a:t>48</a:t>
                      </a:r>
                      <a:endParaRPr lang="zh-CN" sz="1600" b="1"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altLang="zh-CN" sz="1600" b="1" kern="100" dirty="0" smtClean="0">
                          <a:effectLst/>
                          <a:latin typeface="等线" panose="02010600030101010101" pitchFamily="2" charset="-122"/>
                          <a:ea typeface="等线" panose="02010600030101010101" pitchFamily="2" charset="-122"/>
                        </a:rPr>
                        <a:t>35</a:t>
                      </a:r>
                      <a:endParaRPr lang="zh-CN" sz="1600" b="1"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altLang="zh-CN" sz="1600" b="1" kern="100" dirty="0" smtClean="0">
                          <a:effectLst/>
                          <a:latin typeface="等线" panose="02010600030101010101" pitchFamily="2" charset="-122"/>
                          <a:ea typeface="等线" panose="02010600030101010101" pitchFamily="2" charset="-122"/>
                        </a:rPr>
                        <a:t>59</a:t>
                      </a:r>
                      <a:endParaRPr lang="zh-CN" sz="1600" b="1"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
        <p:nvSpPr>
          <p:cNvPr id="7" name="矩形 6"/>
          <p:cNvSpPr/>
          <p:nvPr/>
        </p:nvSpPr>
        <p:spPr>
          <a:xfrm>
            <a:off x="313846" y="869708"/>
            <a:ext cx="2492990" cy="369332"/>
          </a:xfrm>
          <a:prstGeom prst="rect">
            <a:avLst/>
          </a:prstGeom>
        </p:spPr>
        <p:txBody>
          <a:bodyPr wrap="none">
            <a:spAutoFit/>
          </a:bodyPr>
          <a:lstStyle/>
          <a:p>
            <a:r>
              <a:rPr lang="zh-CN" altLang="zh-CN" b="1" dirty="0" smtClean="0">
                <a:latin typeface="等线" panose="02010600030101010101" pitchFamily="2" charset="-122"/>
                <a:ea typeface="等线" panose="02010600030101010101" pitchFamily="2" charset="-122"/>
              </a:rPr>
              <a:t>观察</a:t>
            </a:r>
            <a:r>
              <a:rPr lang="zh-CN" altLang="zh-CN" b="1" dirty="0">
                <a:latin typeface="等线" panose="02010600030101010101" pitchFamily="2" charset="-122"/>
                <a:ea typeface="等线" panose="02010600030101010101" pitchFamily="2" charset="-122"/>
              </a:rPr>
              <a:t>值之间差异的原因</a:t>
            </a:r>
            <a:endParaRPr lang="en-US" altLang="zh-CN" b="1" dirty="0">
              <a:latin typeface="等线" panose="02010600030101010101" pitchFamily="2" charset="-122"/>
              <a:ea typeface="等线" panose="02010600030101010101" pitchFamily="2" charset="-122"/>
            </a:endParaRPr>
          </a:p>
        </p:txBody>
      </p:sp>
      <p:sp>
        <p:nvSpPr>
          <p:cNvPr id="9" name="云形标注 8"/>
          <p:cNvSpPr/>
          <p:nvPr/>
        </p:nvSpPr>
        <p:spPr>
          <a:xfrm>
            <a:off x="6552363" y="334275"/>
            <a:ext cx="2304256" cy="1510530"/>
          </a:xfrm>
          <a:prstGeom prst="cloudCallout">
            <a:avLst>
              <a:gd name="adj1" fmla="val -104674"/>
              <a:gd name="adj2" fmla="val 106805"/>
            </a:avLst>
          </a:prstGeom>
          <a:solidFill>
            <a:srgbClr val="92D050"/>
          </a:solidFill>
          <a:ln w="12700"/>
        </p:spPr>
        <p:style>
          <a:lnRef idx="2">
            <a:schemeClr val="dk1"/>
          </a:lnRef>
          <a:fillRef idx="1">
            <a:schemeClr val="lt1"/>
          </a:fillRef>
          <a:effectRef idx="0">
            <a:schemeClr val="dk1"/>
          </a:effectRef>
          <a:fontRef idx="minor">
            <a:schemeClr val="dk1"/>
          </a:fontRef>
        </p:style>
        <p:txBody>
          <a:bodyPr rtlCol="0" anchor="ctr"/>
          <a:lstStyle/>
          <a:p>
            <a:pPr>
              <a:spcBef>
                <a:spcPts val="600"/>
              </a:spcBef>
              <a:spcAft>
                <a:spcPts val="600"/>
              </a:spcAft>
            </a:pPr>
            <a:r>
              <a:rPr lang="en-US" altLang="zh-CN" sz="1600" b="1" dirty="0">
                <a:latin typeface="等线" panose="02010600030101010101" pitchFamily="2" charset="-122"/>
                <a:ea typeface="等线" panose="02010600030101010101" pitchFamily="2" charset="-122"/>
              </a:rPr>
              <a:t>A  </a:t>
            </a:r>
            <a:r>
              <a:rPr lang="zh-CN" altLang="zh-CN" sz="1600" b="1" dirty="0">
                <a:latin typeface="等线" panose="02010600030101010101" pitchFamily="2" charset="-122"/>
                <a:ea typeface="等线" panose="02010600030101010101" pitchFamily="2" charset="-122"/>
              </a:rPr>
              <a:t>由于选取样本的随机性引起的差异</a:t>
            </a:r>
            <a:r>
              <a:rPr lang="en-US" altLang="zh-CN" sz="1600" b="1" dirty="0">
                <a:latin typeface="等线" panose="02010600030101010101" pitchFamily="2" charset="-122"/>
                <a:ea typeface="等线" panose="02010600030101010101" pitchFamily="2" charset="-122"/>
              </a:rPr>
              <a:t>    </a:t>
            </a:r>
            <a:endParaRPr lang="zh-CN" altLang="zh-CN" sz="1600" b="1" dirty="0">
              <a:latin typeface="等线" panose="02010600030101010101" pitchFamily="2" charset="-122"/>
              <a:ea typeface="等线" panose="02010600030101010101" pitchFamily="2" charset="-122"/>
            </a:endParaRPr>
          </a:p>
        </p:txBody>
      </p:sp>
      <p:sp>
        <p:nvSpPr>
          <p:cNvPr id="10" name="云形标注 9"/>
          <p:cNvSpPr/>
          <p:nvPr/>
        </p:nvSpPr>
        <p:spPr>
          <a:xfrm>
            <a:off x="292906" y="4941168"/>
            <a:ext cx="3775038" cy="1656184"/>
          </a:xfrm>
          <a:prstGeom prst="cloudCallout">
            <a:avLst>
              <a:gd name="adj1" fmla="val 37312"/>
              <a:gd name="adj2" fmla="val -95141"/>
            </a:avLst>
          </a:prstGeom>
          <a:solidFill>
            <a:schemeClr val="bg1">
              <a:lumMod val="6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spcAft>
                <a:spcPts val="600"/>
              </a:spcAft>
            </a:pPr>
            <a:r>
              <a:rPr lang="en-US" altLang="zh-CN" sz="1600" b="1" dirty="0">
                <a:solidFill>
                  <a:schemeClr val="tx1"/>
                </a:solidFill>
                <a:latin typeface="等线" panose="02010600030101010101" pitchFamily="2" charset="-122"/>
                <a:ea typeface="等线" panose="02010600030101010101" pitchFamily="2" charset="-122"/>
              </a:rPr>
              <a:t>B  </a:t>
            </a:r>
            <a:r>
              <a:rPr lang="zh-CN" altLang="zh-CN" sz="1600" b="1" dirty="0">
                <a:solidFill>
                  <a:schemeClr val="tx1"/>
                </a:solidFill>
                <a:latin typeface="等线" panose="02010600030101010101" pitchFamily="2" charset="-122"/>
                <a:ea typeface="等线" panose="02010600030101010101" pitchFamily="2" charset="-122"/>
              </a:rPr>
              <a:t>由于因素中的不同水平形成的</a:t>
            </a:r>
            <a:r>
              <a:rPr lang="zh-CN" altLang="zh-CN" sz="1600" b="1" dirty="0" smtClean="0">
                <a:solidFill>
                  <a:schemeClr val="tx1"/>
                </a:solidFill>
                <a:latin typeface="等线" panose="02010600030101010101" pitchFamily="2" charset="-122"/>
                <a:ea typeface="等线" panose="02010600030101010101" pitchFamily="2" charset="-122"/>
              </a:rPr>
              <a:t>差异</a:t>
            </a:r>
            <a:r>
              <a:rPr lang="zh-CN" altLang="zh-CN" sz="1600" b="1" dirty="0">
                <a:solidFill>
                  <a:prstClr val="black"/>
                </a:solidFill>
                <a:latin typeface="等线" panose="02010600030101010101" pitchFamily="2" charset="-122"/>
                <a:ea typeface="等线" panose="02010600030101010101" pitchFamily="2" charset="-122"/>
              </a:rPr>
              <a:t>——系统性差异 </a:t>
            </a:r>
            <a:r>
              <a:rPr lang="en-US" altLang="zh-CN" sz="1600" b="1" dirty="0">
                <a:solidFill>
                  <a:prstClr val="black"/>
                </a:solidFill>
                <a:latin typeface="等线" panose="02010600030101010101" pitchFamily="2" charset="-122"/>
                <a:ea typeface="等线" panose="02010600030101010101" pitchFamily="2" charset="-122"/>
              </a:rPr>
              <a:t>(</a:t>
            </a:r>
            <a:r>
              <a:rPr lang="zh-CN" altLang="zh-CN" sz="1600" b="1" dirty="0">
                <a:solidFill>
                  <a:prstClr val="black"/>
                </a:solidFill>
                <a:latin typeface="等线" panose="02010600030101010101" pitchFamily="2" charset="-122"/>
                <a:ea typeface="等线" panose="02010600030101010101" pitchFamily="2" charset="-122"/>
              </a:rPr>
              <a:t>行业不同</a:t>
            </a:r>
            <a:r>
              <a:rPr lang="en-US" altLang="zh-CN" sz="1600" b="1" dirty="0">
                <a:solidFill>
                  <a:prstClr val="black"/>
                </a:solidFill>
                <a:latin typeface="等线" panose="02010600030101010101" pitchFamily="2" charset="-122"/>
                <a:ea typeface="等线" panose="02010600030101010101" pitchFamily="2" charset="-122"/>
              </a:rPr>
              <a:t>,</a:t>
            </a:r>
            <a:r>
              <a:rPr lang="zh-CN" altLang="zh-CN" sz="1600" b="1" dirty="0">
                <a:solidFill>
                  <a:prstClr val="black"/>
                </a:solidFill>
                <a:latin typeface="等线" panose="02010600030101010101" pitchFamily="2" charset="-122"/>
                <a:ea typeface="等线" panose="02010600030101010101" pitchFamily="2" charset="-122"/>
              </a:rPr>
              <a:t>服务质量不同</a:t>
            </a:r>
            <a:r>
              <a:rPr lang="en-US" altLang="zh-CN" sz="1600" b="1" dirty="0">
                <a:solidFill>
                  <a:prstClr val="black"/>
                </a:solidFill>
                <a:latin typeface="等线" panose="02010600030101010101" pitchFamily="2" charset="-122"/>
                <a:ea typeface="等线" panose="02010600030101010101" pitchFamily="2" charset="-122"/>
              </a:rPr>
              <a:t>)</a:t>
            </a:r>
            <a:endParaRPr lang="zh-CN" altLang="zh-CN" sz="1600" b="1" dirty="0">
              <a:solidFill>
                <a:schemeClr val="tx1"/>
              </a:solidFill>
              <a:latin typeface="等线" panose="02010600030101010101" pitchFamily="2" charset="-122"/>
              <a:ea typeface="等线" panose="02010600030101010101" pitchFamily="2" charset="-122"/>
            </a:endParaRPr>
          </a:p>
        </p:txBody>
      </p:sp>
      <p:sp>
        <p:nvSpPr>
          <p:cNvPr id="12" name="矩形 11"/>
          <p:cNvSpPr/>
          <p:nvPr/>
        </p:nvSpPr>
        <p:spPr>
          <a:xfrm>
            <a:off x="5885493" y="2205734"/>
            <a:ext cx="3096344" cy="646331"/>
          </a:xfrm>
          <a:prstGeom prst="rect">
            <a:avLst/>
          </a:prstGeom>
          <a:solidFill>
            <a:srgbClr val="92D050"/>
          </a:solidFill>
          <a:ln>
            <a:solidFill>
              <a:schemeClr val="tx1"/>
            </a:solidFill>
          </a:ln>
        </p:spPr>
        <p:txBody>
          <a:bodyPr wrap="square">
            <a:spAutoFit/>
          </a:bodyPr>
          <a:lstStyle/>
          <a:p>
            <a:pPr algn="just"/>
            <a:r>
              <a:rPr lang="zh-CN" altLang="zh-CN" b="1" kern="100" dirty="0" smtClean="0">
                <a:latin typeface="Times New Roman" panose="02020603050405020304"/>
                <a:ea typeface="等线" panose="02010600030101010101" pitchFamily="2" charset="-122"/>
              </a:rPr>
              <a:t>只</a:t>
            </a:r>
            <a:r>
              <a:rPr lang="zh-CN" altLang="zh-CN" b="1" kern="100" dirty="0">
                <a:latin typeface="Times New Roman" panose="02020603050405020304"/>
                <a:ea typeface="等线" panose="02010600030101010101" pitchFamily="2" charset="-122"/>
              </a:rPr>
              <a:t>包含随机性</a:t>
            </a:r>
            <a:r>
              <a:rPr lang="zh-CN" altLang="zh-CN" b="1" kern="100" dirty="0" smtClean="0">
                <a:latin typeface="Times New Roman" panose="02020603050405020304"/>
                <a:ea typeface="等线" panose="02010600030101010101" pitchFamily="2" charset="-122"/>
              </a:rPr>
              <a:t>差异</a:t>
            </a:r>
            <a:endParaRPr lang="en-US" altLang="zh-CN" b="1" kern="100" dirty="0" smtClean="0">
              <a:latin typeface="Times New Roman" panose="02020603050405020304"/>
              <a:ea typeface="等线" panose="02010600030101010101" pitchFamily="2" charset="-122"/>
            </a:endParaRPr>
          </a:p>
          <a:p>
            <a:pPr algn="just"/>
            <a:r>
              <a:rPr lang="en-US" altLang="zh-CN" b="1" kern="100" dirty="0" smtClean="0">
                <a:latin typeface="Times New Roman" panose="02020603050405020304"/>
                <a:ea typeface="等线" panose="02010600030101010101" pitchFamily="2" charset="-122"/>
              </a:rPr>
              <a:t> (</a:t>
            </a:r>
            <a:r>
              <a:rPr lang="zh-CN" altLang="zh-CN" b="1" kern="100" dirty="0">
                <a:latin typeface="Times New Roman" panose="02020603050405020304"/>
                <a:ea typeface="等线" panose="02010600030101010101" pitchFamily="2" charset="-122"/>
              </a:rPr>
              <a:t>同行业企业服务质量的差异</a:t>
            </a:r>
            <a:r>
              <a:rPr lang="en-US" altLang="zh-CN" b="1" kern="100" dirty="0">
                <a:latin typeface="Times New Roman" panose="02020603050405020304"/>
                <a:ea typeface="等线" panose="02010600030101010101" pitchFamily="2" charset="-122"/>
              </a:rPr>
              <a:t>)</a:t>
            </a:r>
            <a:endParaRPr lang="zh-CN" altLang="zh-CN" sz="1200" kern="100" dirty="0">
              <a:latin typeface="Times New Roman" panose="02020603050405020304"/>
              <a:ea typeface="等线" panose="02010600030101010101" pitchFamily="2" charset="-122"/>
            </a:endParaRPr>
          </a:p>
        </p:txBody>
      </p:sp>
      <p:sp>
        <p:nvSpPr>
          <p:cNvPr id="13" name="矩形 12"/>
          <p:cNvSpPr/>
          <p:nvPr/>
        </p:nvSpPr>
        <p:spPr>
          <a:xfrm>
            <a:off x="5393974" y="5230651"/>
            <a:ext cx="3545015" cy="1077218"/>
          </a:xfrm>
          <a:prstGeom prst="rect">
            <a:avLst/>
          </a:prstGeom>
          <a:solidFill>
            <a:schemeClr val="bg1">
              <a:lumMod val="65000"/>
            </a:schemeClr>
          </a:solidFill>
          <a:ln>
            <a:solidFill>
              <a:schemeClr val="tx1"/>
            </a:solidFill>
          </a:ln>
        </p:spPr>
        <p:txBody>
          <a:bodyPr wrap="square">
            <a:spAutoFit/>
          </a:bodyPr>
          <a:lstStyle/>
          <a:p>
            <a:pPr lvl="0" algn="just"/>
            <a:r>
              <a:rPr lang="en-US" altLang="zh-CN" b="1" kern="100" dirty="0">
                <a:latin typeface="Times New Roman" panose="02020603050405020304"/>
                <a:ea typeface="等线" panose="02010600030101010101" pitchFamily="2" charset="-122"/>
              </a:rPr>
              <a:t>B  </a:t>
            </a:r>
            <a:r>
              <a:rPr lang="zh-CN" altLang="zh-CN" b="1" kern="100" dirty="0" smtClean="0">
                <a:latin typeface="Times New Roman" panose="02020603050405020304"/>
                <a:ea typeface="等线" panose="02010600030101010101" pitchFamily="2" charset="-122"/>
              </a:rPr>
              <a:t>既</a:t>
            </a:r>
            <a:r>
              <a:rPr lang="zh-CN" altLang="zh-CN" b="1" kern="100" dirty="0">
                <a:latin typeface="Times New Roman" panose="02020603050405020304"/>
                <a:ea typeface="等线" panose="02010600030101010101" pitchFamily="2" charset="-122"/>
              </a:rPr>
              <a:t>包含随机性</a:t>
            </a:r>
            <a:r>
              <a:rPr lang="zh-CN" altLang="zh-CN" b="1" kern="100" dirty="0" smtClean="0">
                <a:latin typeface="Times New Roman" panose="02020603050405020304"/>
                <a:ea typeface="等线" panose="02010600030101010101" pitchFamily="2" charset="-122"/>
              </a:rPr>
              <a:t>差异</a:t>
            </a:r>
            <a:endParaRPr lang="en-US" altLang="zh-CN" b="1" kern="100" dirty="0" smtClean="0">
              <a:latin typeface="Times New Roman" panose="02020603050405020304"/>
              <a:ea typeface="等线" panose="02010600030101010101" pitchFamily="2" charset="-122"/>
            </a:endParaRPr>
          </a:p>
          <a:p>
            <a:pPr lvl="0" algn="just"/>
            <a:r>
              <a:rPr lang="zh-CN" altLang="zh-CN" b="1" kern="100" dirty="0" smtClean="0">
                <a:latin typeface="Times New Roman" panose="02020603050405020304"/>
                <a:ea typeface="等线" panose="02010600030101010101" pitchFamily="2" charset="-122"/>
              </a:rPr>
              <a:t>又</a:t>
            </a:r>
            <a:r>
              <a:rPr lang="zh-CN" altLang="zh-CN" b="1" kern="100" dirty="0">
                <a:latin typeface="Times New Roman" panose="02020603050405020304"/>
                <a:ea typeface="等线" panose="02010600030101010101" pitchFamily="2" charset="-122"/>
              </a:rPr>
              <a:t>包含</a:t>
            </a:r>
            <a:r>
              <a:rPr lang="zh-CN" altLang="zh-CN" sz="2800" b="1" kern="100" dirty="0">
                <a:solidFill>
                  <a:srgbClr val="FF0000"/>
                </a:solidFill>
                <a:latin typeface="Times New Roman" panose="02020603050405020304"/>
                <a:ea typeface="等线" panose="02010600030101010101" pitchFamily="2" charset="-122"/>
              </a:rPr>
              <a:t>系统性</a:t>
            </a:r>
            <a:r>
              <a:rPr lang="zh-CN" altLang="zh-CN" sz="2800" b="1" kern="100" dirty="0" smtClean="0">
                <a:solidFill>
                  <a:srgbClr val="FF0000"/>
                </a:solidFill>
                <a:latin typeface="Times New Roman" panose="02020603050405020304"/>
                <a:ea typeface="等线" panose="02010600030101010101" pitchFamily="2" charset="-122"/>
              </a:rPr>
              <a:t>差异</a:t>
            </a:r>
            <a:r>
              <a:rPr lang="en-US" altLang="zh-CN" sz="2800" b="1" kern="100" dirty="0" smtClean="0">
                <a:solidFill>
                  <a:srgbClr val="FF0000"/>
                </a:solidFill>
                <a:latin typeface="Times New Roman" panose="02020603050405020304"/>
                <a:ea typeface="等线" panose="02010600030101010101" pitchFamily="2" charset="-122"/>
              </a:rPr>
              <a:t>     </a:t>
            </a:r>
            <a:endParaRPr lang="en-US" altLang="zh-CN" sz="2800" b="1" kern="100" dirty="0" smtClean="0">
              <a:solidFill>
                <a:srgbClr val="FF0000"/>
              </a:solidFill>
              <a:latin typeface="Times New Roman" panose="02020603050405020304"/>
              <a:ea typeface="等线" panose="02010600030101010101" pitchFamily="2" charset="-122"/>
            </a:endParaRPr>
          </a:p>
          <a:p>
            <a:pPr lvl="0" algn="just"/>
            <a:r>
              <a:rPr lang="en-US" altLang="zh-CN" b="1" kern="100" dirty="0" smtClean="0">
                <a:latin typeface="Times New Roman" panose="02020603050405020304"/>
                <a:ea typeface="等线" panose="02010600030101010101" pitchFamily="2" charset="-122"/>
              </a:rPr>
              <a:t>  </a:t>
            </a:r>
            <a:r>
              <a:rPr lang="en-US" altLang="zh-CN" b="1" kern="100" dirty="0">
                <a:latin typeface="Times New Roman" panose="02020603050405020304"/>
                <a:ea typeface="等线" panose="02010600030101010101" pitchFamily="2" charset="-122"/>
              </a:rPr>
              <a:t>(</a:t>
            </a:r>
            <a:r>
              <a:rPr lang="zh-CN" altLang="zh-CN" b="1" kern="100" dirty="0">
                <a:latin typeface="Times New Roman" panose="02020603050405020304"/>
                <a:ea typeface="等线" panose="02010600030101010101" pitchFamily="2" charset="-122"/>
              </a:rPr>
              <a:t>不同行业企业服务质量的差异</a:t>
            </a:r>
            <a:r>
              <a:rPr lang="en-US" altLang="zh-CN" b="1" kern="100" dirty="0">
                <a:latin typeface="Times New Roman" panose="02020603050405020304"/>
                <a:ea typeface="等线" panose="02010600030101010101" pitchFamily="2" charset="-122"/>
              </a:rPr>
              <a:t>)</a:t>
            </a:r>
            <a:endParaRPr lang="en-US" altLang="zh-CN" b="1" kern="100" dirty="0">
              <a:latin typeface="Times New Roman" panose="02020603050405020304"/>
              <a:ea typeface="等线" panose="02010600030101010101" pitchFamily="2" charset="-122"/>
            </a:endParaRPr>
          </a:p>
        </p:txBody>
      </p:sp>
      <p:sp>
        <p:nvSpPr>
          <p:cNvPr id="14" name="流程图: 可选过程 13"/>
          <p:cNvSpPr/>
          <p:nvPr/>
        </p:nvSpPr>
        <p:spPr>
          <a:xfrm>
            <a:off x="4427984" y="1844824"/>
            <a:ext cx="792088" cy="1368152"/>
          </a:xfrm>
          <a:prstGeom prst="flowChartAlternateProcess">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
        <p:nvSpPr>
          <p:cNvPr id="15" name="流程图: 可选过程 14"/>
          <p:cNvSpPr/>
          <p:nvPr/>
        </p:nvSpPr>
        <p:spPr>
          <a:xfrm>
            <a:off x="3275856" y="1844805"/>
            <a:ext cx="792088" cy="1368152"/>
          </a:xfrm>
          <a:prstGeom prst="flowChartAlternateProcess">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
        <p:nvSpPr>
          <p:cNvPr id="16" name="流程图: 可选过程 15"/>
          <p:cNvSpPr/>
          <p:nvPr/>
        </p:nvSpPr>
        <p:spPr>
          <a:xfrm>
            <a:off x="2031027" y="1844823"/>
            <a:ext cx="792088" cy="1465599"/>
          </a:xfrm>
          <a:prstGeom prst="flowChartAlternateProcess">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
        <p:nvSpPr>
          <p:cNvPr id="17" name="流程图: 可选过程 16"/>
          <p:cNvSpPr/>
          <p:nvPr/>
        </p:nvSpPr>
        <p:spPr>
          <a:xfrm>
            <a:off x="847735" y="1844824"/>
            <a:ext cx="792088" cy="1672952"/>
          </a:xfrm>
          <a:prstGeom prst="flowChartAlternateProcess">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
        <p:nvSpPr>
          <p:cNvPr id="18" name="圆角矩形 17"/>
          <p:cNvSpPr/>
          <p:nvPr/>
        </p:nvSpPr>
        <p:spPr>
          <a:xfrm>
            <a:off x="900392" y="3645024"/>
            <a:ext cx="4372337" cy="50405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cxnSp>
        <p:nvCxnSpPr>
          <p:cNvPr id="20" name="直接连接符 19"/>
          <p:cNvCxnSpPr>
            <a:endCxn id="12" idx="0"/>
          </p:cNvCxnSpPr>
          <p:nvPr/>
        </p:nvCxnSpPr>
        <p:spPr>
          <a:xfrm>
            <a:off x="7433665" y="1692378"/>
            <a:ext cx="0" cy="5133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0" idx="2"/>
            <a:endCxn id="13" idx="1"/>
          </p:cNvCxnSpPr>
          <p:nvPr/>
        </p:nvCxnSpPr>
        <p:spPr>
          <a:xfrm>
            <a:off x="4064798" y="5769260"/>
            <a:ext cx="13291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677581" y="3645024"/>
            <a:ext cx="2304256" cy="923330"/>
          </a:xfrm>
          <a:prstGeom prst="rect">
            <a:avLst/>
          </a:prstGeom>
          <a:solidFill>
            <a:srgbClr val="FFC000"/>
          </a:solidFill>
          <a:ln>
            <a:solidFill>
              <a:schemeClr val="tx1"/>
            </a:solidFill>
          </a:ln>
        </p:spPr>
        <p:txBody>
          <a:bodyPr wrap="square" rtlCol="0">
            <a:spAutoFit/>
          </a:bodyPr>
          <a:lstStyle/>
          <a:p>
            <a:r>
              <a:rPr lang="zh-CN" altLang="en-US" dirty="0" smtClean="0">
                <a:ea typeface="等线" panose="02010600030101010101" pitchFamily="2" charset="-122"/>
              </a:rPr>
              <a:t>比较：</a:t>
            </a:r>
            <a:endParaRPr lang="en-US" altLang="zh-CN" dirty="0" smtClean="0">
              <a:ea typeface="等线" panose="02010600030101010101" pitchFamily="2" charset="-122"/>
            </a:endParaRPr>
          </a:p>
          <a:p>
            <a:r>
              <a:rPr lang="zh-CN" altLang="en-US" dirty="0" smtClean="0">
                <a:ea typeface="等线" panose="02010600030101010101" pitchFamily="2" charset="-122"/>
              </a:rPr>
              <a:t>若没有系统系差异</a:t>
            </a:r>
            <a:endParaRPr lang="en-US" altLang="zh-CN" dirty="0" smtClean="0">
              <a:ea typeface="等线" panose="02010600030101010101" pitchFamily="2" charset="-122"/>
            </a:endParaRPr>
          </a:p>
          <a:p>
            <a:r>
              <a:rPr lang="zh-CN" altLang="en-US" dirty="0" smtClean="0">
                <a:ea typeface="等线" panose="02010600030101010101" pitchFamily="2" charset="-122"/>
              </a:rPr>
              <a:t>则</a:t>
            </a:r>
            <a:r>
              <a:rPr lang="en-US" altLang="zh-CN" dirty="0" smtClean="0">
                <a:ea typeface="等线" panose="02010600030101010101" pitchFamily="2" charset="-122"/>
              </a:rPr>
              <a:t>AB</a:t>
            </a:r>
            <a:r>
              <a:rPr lang="zh-CN" altLang="en-US" dirty="0" smtClean="0">
                <a:ea typeface="等线" panose="02010600030101010101" pitchFamily="2" charset="-122"/>
              </a:rPr>
              <a:t>应该很接近</a:t>
            </a:r>
            <a:endParaRPr lang="zh-CN" altLang="en-US" dirty="0">
              <a:ea typeface="等线" panose="02010600030101010101" pitchFamily="2" charset="-122"/>
            </a:endParaRPr>
          </a:p>
        </p:txBody>
      </p:sp>
      <p:sp>
        <p:nvSpPr>
          <p:cNvPr id="45" name="丁字箭头 44"/>
          <p:cNvSpPr/>
          <p:nvPr/>
        </p:nvSpPr>
        <p:spPr>
          <a:xfrm rot="5400000">
            <a:off x="5100330" y="3738690"/>
            <a:ext cx="2237196" cy="666869"/>
          </a:xfrm>
          <a:prstGeom prst="leftRightUpArrow">
            <a:avLst>
              <a:gd name="adj1" fmla="val 15546"/>
              <a:gd name="adj2" fmla="val 22847"/>
              <a:gd name="adj3" fmla="val 25000"/>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16632"/>
            <a:ext cx="1846980" cy="369332"/>
          </a:xfrm>
          <a:prstGeom prst="rect">
            <a:avLst/>
          </a:prstGeom>
        </p:spPr>
        <p:txBody>
          <a:bodyPr wrap="none">
            <a:spAutoFit/>
          </a:bodyPr>
          <a:lstStyle/>
          <a:p>
            <a:r>
              <a:rPr lang="en-US" altLang="zh-CN" b="1" dirty="0" smtClean="0">
                <a:ea typeface="等线" panose="02010600030101010101" pitchFamily="2" charset="-122"/>
              </a:rPr>
              <a:t>9.1.4  </a:t>
            </a:r>
            <a:r>
              <a:rPr lang="zh-CN" altLang="zh-CN" b="1" dirty="0">
                <a:ea typeface="等线" panose="02010600030101010101" pitchFamily="2" charset="-122"/>
              </a:rPr>
              <a:t>技术问题</a:t>
            </a:r>
            <a:endParaRPr lang="zh-CN" altLang="zh-CN" b="1" dirty="0">
              <a:ea typeface="等线" panose="02010600030101010101" pitchFamily="2" charset="-122"/>
            </a:endParaRPr>
          </a:p>
        </p:txBody>
      </p:sp>
      <p:sp>
        <p:nvSpPr>
          <p:cNvPr id="3" name="矩形 2"/>
          <p:cNvSpPr/>
          <p:nvPr/>
        </p:nvSpPr>
        <p:spPr>
          <a:xfrm>
            <a:off x="276355" y="683368"/>
            <a:ext cx="5328592" cy="369332"/>
          </a:xfrm>
          <a:prstGeom prst="rect">
            <a:avLst/>
          </a:prstGeom>
          <a:solidFill>
            <a:schemeClr val="bg1"/>
          </a:solidFill>
          <a:ln>
            <a:solidFill>
              <a:schemeClr val="tx1"/>
            </a:solidFill>
          </a:ln>
        </p:spPr>
        <p:txBody>
          <a:bodyPr wrap="square">
            <a:spAutoFit/>
          </a:bodyPr>
          <a:lstStyle/>
          <a:p>
            <a:r>
              <a:rPr lang="zh-CN" altLang="zh-CN" b="1" dirty="0">
                <a:ea typeface="等线" panose="02010600030101010101" pitchFamily="2" charset="-122"/>
              </a:rPr>
              <a:t>选择什么样的指标来衡量这两个差异与比较的结果</a:t>
            </a:r>
            <a:endParaRPr lang="zh-CN" altLang="zh-CN" dirty="0">
              <a:ea typeface="等线" panose="02010600030101010101" pitchFamily="2" charset="-122"/>
            </a:endParaRPr>
          </a:p>
        </p:txBody>
      </p:sp>
      <p:sp>
        <p:nvSpPr>
          <p:cNvPr id="4" name="矩形 3"/>
          <p:cNvSpPr/>
          <p:nvPr/>
        </p:nvSpPr>
        <p:spPr>
          <a:xfrm>
            <a:off x="251520" y="1082788"/>
            <a:ext cx="5544616" cy="923330"/>
          </a:xfrm>
          <a:prstGeom prst="rect">
            <a:avLst/>
          </a:prstGeom>
          <a:solidFill>
            <a:schemeClr val="bg1"/>
          </a:solidFill>
          <a:ln>
            <a:solidFill>
              <a:schemeClr val="bg1"/>
            </a:solidFill>
          </a:ln>
        </p:spPr>
        <p:txBody>
          <a:bodyPr wrap="square">
            <a:spAutoFit/>
          </a:bodyPr>
          <a:lstStyle/>
          <a:p>
            <a:r>
              <a:rPr lang="zh-CN" altLang="en-US" b="1" dirty="0" smtClean="0">
                <a:ea typeface="等线" panose="02010600030101010101" pitchFamily="2" charset="-122"/>
              </a:rPr>
              <a:t>知识储备</a:t>
            </a:r>
            <a:endParaRPr lang="en-US" altLang="zh-CN" b="1" dirty="0" smtClean="0">
              <a:ea typeface="等线" panose="02010600030101010101" pitchFamily="2" charset="-122"/>
            </a:endParaRPr>
          </a:p>
          <a:p>
            <a:r>
              <a:rPr lang="zh-CN" altLang="zh-CN" b="1" dirty="0" smtClean="0">
                <a:ea typeface="等线" panose="02010600030101010101" pitchFamily="2" charset="-122"/>
              </a:rPr>
              <a:t>差异</a:t>
            </a:r>
            <a:r>
              <a:rPr lang="zh-CN" altLang="zh-CN" b="1" dirty="0">
                <a:ea typeface="等线" panose="02010600030101010101" pitchFamily="2" charset="-122"/>
              </a:rPr>
              <a:t>：</a:t>
            </a:r>
            <a:r>
              <a:rPr lang="zh-CN" altLang="zh-CN" b="1" dirty="0" smtClean="0">
                <a:ea typeface="等线" panose="02010600030101010101" pitchFamily="2" charset="-122"/>
              </a:rPr>
              <a:t>离</a:t>
            </a:r>
            <a:r>
              <a:rPr lang="zh-CN" altLang="en-US" b="1" dirty="0" smtClean="0">
                <a:ea typeface="等线" panose="02010600030101010101" pitchFamily="2" charset="-122"/>
              </a:rPr>
              <a:t>差</a:t>
            </a:r>
            <a:r>
              <a:rPr lang="zh-CN" altLang="zh-CN" b="1" dirty="0" smtClean="0">
                <a:ea typeface="等线" panose="02010600030101010101" pitchFamily="2" charset="-122"/>
              </a:rPr>
              <a:t>——</a:t>
            </a:r>
            <a:r>
              <a:rPr lang="zh-CN" altLang="zh-CN" b="1" dirty="0">
                <a:ea typeface="等线" panose="02010600030101010101" pitchFamily="2" charset="-122"/>
              </a:rPr>
              <a:t>离差平方和</a:t>
            </a:r>
            <a:endParaRPr lang="zh-CN" altLang="zh-CN" dirty="0">
              <a:ea typeface="等线" panose="02010600030101010101" pitchFamily="2" charset="-122"/>
            </a:endParaRPr>
          </a:p>
          <a:p>
            <a:r>
              <a:rPr lang="zh-CN" altLang="zh-CN" b="1" dirty="0">
                <a:ea typeface="等线" panose="02010600030101010101" pitchFamily="2" charset="-122"/>
              </a:rPr>
              <a:t>差异的比较：差、商——考虑统计量的分布与临界值</a:t>
            </a:r>
            <a:endParaRPr lang="zh-CN" altLang="zh-CN" dirty="0">
              <a:ea typeface="等线" panose="02010600030101010101" pitchFamily="2" charset="-122"/>
            </a:endParaRPr>
          </a:p>
        </p:txBody>
      </p:sp>
      <p:sp>
        <p:nvSpPr>
          <p:cNvPr id="5" name="TextBox 4"/>
          <p:cNvSpPr txBox="1"/>
          <p:nvPr/>
        </p:nvSpPr>
        <p:spPr>
          <a:xfrm>
            <a:off x="262146" y="2406486"/>
            <a:ext cx="1955575" cy="369332"/>
          </a:xfrm>
          <a:prstGeom prst="rect">
            <a:avLst/>
          </a:prstGeom>
          <a:solidFill>
            <a:srgbClr val="FFC000"/>
          </a:solidFill>
        </p:spPr>
        <p:txBody>
          <a:bodyPr wrap="square" rtlCol="0">
            <a:spAutoFit/>
          </a:bodyPr>
          <a:lstStyle/>
          <a:p>
            <a:r>
              <a:rPr lang="en-US" altLang="zh-CN" b="1" dirty="0" smtClean="0">
                <a:ea typeface="等线" panose="02010600030101010101" pitchFamily="2" charset="-122"/>
              </a:rPr>
              <a:t>A</a:t>
            </a:r>
            <a:r>
              <a:rPr lang="zh-CN" altLang="en-US" b="1" dirty="0" smtClean="0">
                <a:ea typeface="等线" panose="02010600030101010101" pitchFamily="2" charset="-122"/>
              </a:rPr>
              <a:t>：水平</a:t>
            </a:r>
            <a:r>
              <a:rPr lang="zh-CN" altLang="en-US" b="1" dirty="0" smtClean="0">
                <a:ea typeface="等线" panose="02010600030101010101" pitchFamily="2" charset="-122"/>
              </a:rPr>
              <a:t>内的差异</a:t>
            </a:r>
            <a:endParaRPr lang="zh-CN" altLang="en-US" b="1" dirty="0">
              <a:ea typeface="等线" panose="02010600030101010101" pitchFamily="2" charset="-122"/>
            </a:endParaRPr>
          </a:p>
        </p:txBody>
      </p:sp>
      <p:graphicFrame>
        <p:nvGraphicFramePr>
          <p:cNvPr id="6" name="表格 5"/>
          <p:cNvGraphicFramePr>
            <a:graphicFrameLocks noGrp="1"/>
          </p:cNvGraphicFramePr>
          <p:nvPr/>
        </p:nvGraphicFramePr>
        <p:xfrm>
          <a:off x="251520" y="3145150"/>
          <a:ext cx="4536504" cy="2194560"/>
        </p:xfrm>
        <a:graphic>
          <a:graphicData uri="http://schemas.openxmlformats.org/drawingml/2006/table">
            <a:tbl>
              <a:tblPr firstRow="1" firstCol="1" lastRow="1" lastCol="1" bandRow="1" bandCol="1"/>
              <a:tblGrid>
                <a:gridCol w="1133860"/>
                <a:gridCol w="1133860"/>
                <a:gridCol w="1272031"/>
                <a:gridCol w="996753"/>
              </a:tblGrid>
              <a:tr h="243840">
                <a:tc>
                  <a:txBody>
                    <a:bodyPr/>
                    <a:lstStyle/>
                    <a:p>
                      <a:pPr algn="ctr">
                        <a:spcAft>
                          <a:spcPts val="0"/>
                        </a:spcAft>
                      </a:pPr>
                      <a:r>
                        <a:rPr lang="zh-CN" sz="1600" b="1" kern="100" dirty="0">
                          <a:effectLst/>
                          <a:latin typeface="等线" panose="02010600030101010101" pitchFamily="2" charset="-122"/>
                          <a:ea typeface="等线" panose="02010600030101010101" pitchFamily="2" charset="-122"/>
                        </a:rPr>
                        <a:t>零售业</a:t>
                      </a:r>
                      <a:endParaRPr lang="zh-CN" sz="1600" b="1"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zh-CN" sz="1600" b="1" kern="100" dirty="0">
                          <a:effectLst/>
                          <a:latin typeface="等线" panose="02010600030101010101" pitchFamily="2" charset="-122"/>
                          <a:ea typeface="等线" panose="02010600030101010101" pitchFamily="2" charset="-122"/>
                        </a:rPr>
                        <a:t>旅游业</a:t>
                      </a:r>
                      <a:endParaRPr lang="zh-CN" sz="1600" b="1"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zh-CN" sz="1600" b="1" kern="100" dirty="0">
                          <a:effectLst/>
                          <a:latin typeface="等线" panose="02010600030101010101" pitchFamily="2" charset="-122"/>
                          <a:ea typeface="等线" panose="02010600030101010101" pitchFamily="2" charset="-122"/>
                        </a:rPr>
                        <a:t>航空公司</a:t>
                      </a:r>
                      <a:endParaRPr lang="zh-CN" sz="1600" b="1"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zh-CN" sz="1600" b="1" kern="100" dirty="0">
                          <a:effectLst/>
                          <a:latin typeface="等线" panose="02010600030101010101" pitchFamily="2" charset="-122"/>
                          <a:ea typeface="等线" panose="02010600030101010101" pitchFamily="2" charset="-122"/>
                        </a:rPr>
                        <a:t>家电</a:t>
                      </a:r>
                      <a:r>
                        <a:rPr lang="zh-CN" sz="1600" b="1" kern="100" dirty="0" smtClean="0">
                          <a:effectLst/>
                          <a:latin typeface="等线" panose="02010600030101010101" pitchFamily="2" charset="-122"/>
                          <a:ea typeface="等线" panose="02010600030101010101" pitchFamily="2" charset="-122"/>
                        </a:rPr>
                        <a:t>制造</a:t>
                      </a:r>
                      <a:endParaRPr lang="zh-CN" sz="1600" b="1"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198022">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57</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68</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31</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altLang="zh-CN" sz="1600" b="0" dirty="0" smtClean="0">
                          <a:latin typeface="等线" panose="02010600030101010101" pitchFamily="2" charset="-122"/>
                          <a:ea typeface="等线" panose="02010600030101010101" pitchFamily="2" charset="-122"/>
                        </a:rPr>
                        <a:t>44</a:t>
                      </a:r>
                      <a:endParaRPr lang="zh-CN" altLang="en-US" sz="1600" b="0" dirty="0">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198022">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66</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39</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49</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51</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198022">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49</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29</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21</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65</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198022">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40</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45</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34</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77</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198022">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34</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56</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40</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58</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198022">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53</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51</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 </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 </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198022">
                <a:tc>
                  <a:txBody>
                    <a:bodyPr/>
                    <a:lstStyle/>
                    <a:p>
                      <a:pPr algn="ctr">
                        <a:spcAft>
                          <a:spcPts val="0"/>
                        </a:spcAft>
                      </a:pPr>
                      <a:r>
                        <a:rPr lang="en-US" sz="1600" b="0" kern="100" dirty="0" smtClean="0">
                          <a:effectLst/>
                          <a:latin typeface="等线" panose="02010600030101010101" pitchFamily="2" charset="-122"/>
                          <a:ea typeface="等线" panose="02010600030101010101" pitchFamily="2" charset="-122"/>
                        </a:rPr>
                        <a:t>44</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 </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 </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 </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98022">
                <a:tc>
                  <a:txBody>
                    <a:bodyPr/>
                    <a:lstStyle/>
                    <a:p>
                      <a:pPr algn="ctr">
                        <a:spcAft>
                          <a:spcPts val="0"/>
                        </a:spcAft>
                      </a:pPr>
                      <a:r>
                        <a:rPr lang="en-US" altLang="zh-CN" sz="1600" b="1" kern="100" dirty="0" smtClean="0">
                          <a:effectLst/>
                          <a:latin typeface="等线" panose="02010600030101010101" pitchFamily="2" charset="-122"/>
                          <a:ea typeface="等线" panose="02010600030101010101" pitchFamily="2" charset="-122"/>
                        </a:rPr>
                        <a:t>49</a:t>
                      </a:r>
                      <a:endParaRPr lang="zh-CN" sz="1600" b="1"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spcAft>
                          <a:spcPts val="0"/>
                        </a:spcAft>
                      </a:pPr>
                      <a:r>
                        <a:rPr lang="en-US" altLang="zh-CN" sz="1600" b="1" kern="100" dirty="0" smtClean="0">
                          <a:effectLst/>
                          <a:latin typeface="等线" panose="02010600030101010101" pitchFamily="2" charset="-122"/>
                          <a:ea typeface="等线" panose="02010600030101010101" pitchFamily="2" charset="-122"/>
                        </a:rPr>
                        <a:t>48</a:t>
                      </a:r>
                      <a:endParaRPr lang="zh-CN" sz="1600" b="1"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spcAft>
                          <a:spcPts val="0"/>
                        </a:spcAft>
                      </a:pPr>
                      <a:r>
                        <a:rPr lang="en-US" altLang="zh-CN" sz="1600" b="1" kern="100" dirty="0" smtClean="0">
                          <a:effectLst/>
                          <a:latin typeface="等线" panose="02010600030101010101" pitchFamily="2" charset="-122"/>
                          <a:ea typeface="等线" panose="02010600030101010101" pitchFamily="2" charset="-122"/>
                        </a:rPr>
                        <a:t>35</a:t>
                      </a:r>
                      <a:endParaRPr lang="zh-CN" sz="1600" b="1"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spcAft>
                          <a:spcPts val="0"/>
                        </a:spcAft>
                      </a:pPr>
                      <a:r>
                        <a:rPr lang="en-US" altLang="zh-CN" sz="1600" b="1" kern="100" dirty="0" smtClean="0">
                          <a:effectLst/>
                          <a:latin typeface="等线" panose="02010600030101010101" pitchFamily="2" charset="-122"/>
                          <a:ea typeface="等线" panose="02010600030101010101" pitchFamily="2" charset="-122"/>
                        </a:rPr>
                        <a:t>59</a:t>
                      </a:r>
                      <a:endParaRPr lang="zh-CN" sz="1600" b="1"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bl>
          </a:graphicData>
        </a:graphic>
      </p:graphicFrame>
      <p:graphicFrame>
        <p:nvGraphicFramePr>
          <p:cNvPr id="7" name="对象 6"/>
          <p:cNvGraphicFramePr>
            <a:graphicFrameLocks noChangeAspect="1"/>
          </p:cNvGraphicFramePr>
          <p:nvPr/>
        </p:nvGraphicFramePr>
        <p:xfrm>
          <a:off x="5184775" y="2997200"/>
          <a:ext cx="3721100" cy="360363"/>
        </p:xfrm>
        <a:graphic>
          <a:graphicData uri="http://schemas.openxmlformats.org/presentationml/2006/ole">
            <mc:AlternateContent xmlns:mc="http://schemas.openxmlformats.org/markup-compatibility/2006">
              <mc:Choice xmlns:v="urn:schemas-microsoft-com:vml" Requires="v">
                <p:oleObj spid="_x0000_s4168" name="Equation" r:id="rId1" imgW="56692800" imgH="5486400" progId="Equation.DSMT4">
                  <p:embed/>
                </p:oleObj>
              </mc:Choice>
              <mc:Fallback>
                <p:oleObj name="Equation" r:id="rId1" imgW="56692800" imgH="5486400" progId="Equation.DSMT4">
                  <p:embed/>
                  <p:pic>
                    <p:nvPicPr>
                      <p:cNvPr id="0" name="图片 4167"/>
                      <p:cNvPicPr/>
                      <p:nvPr/>
                    </p:nvPicPr>
                    <p:blipFill>
                      <a:blip r:embed="rId2"/>
                      <a:stretch>
                        <a:fillRect/>
                      </a:stretch>
                    </p:blipFill>
                    <p:spPr>
                      <a:xfrm>
                        <a:off x="5184775" y="2997200"/>
                        <a:ext cx="3721100" cy="360363"/>
                      </a:xfrm>
                      <a:prstGeom prst="rect">
                        <a:avLst/>
                      </a:prstGeom>
                      <a:solidFill>
                        <a:srgbClr val="DDDDDD"/>
                      </a:solidFill>
                      <a:ln>
                        <a:solidFill>
                          <a:schemeClr val="tx1"/>
                        </a:solidFill>
                      </a:ln>
                    </p:spPr>
                  </p:pic>
                </p:oleObj>
              </mc:Fallback>
            </mc:AlternateContent>
          </a:graphicData>
        </a:graphic>
      </p:graphicFrame>
      <p:sp>
        <p:nvSpPr>
          <p:cNvPr id="8" name="TextBox 7"/>
          <p:cNvSpPr txBox="1"/>
          <p:nvPr/>
        </p:nvSpPr>
        <p:spPr>
          <a:xfrm>
            <a:off x="5273825" y="2422880"/>
            <a:ext cx="2034480" cy="369332"/>
          </a:xfrm>
          <a:prstGeom prst="rect">
            <a:avLst/>
          </a:prstGeom>
          <a:noFill/>
        </p:spPr>
        <p:txBody>
          <a:bodyPr wrap="square" rtlCol="0">
            <a:spAutoFit/>
          </a:bodyPr>
          <a:lstStyle/>
          <a:p>
            <a:r>
              <a:rPr lang="zh-CN" altLang="en-US" dirty="0" smtClean="0">
                <a:ea typeface="等线" panose="02010600030101010101" pitchFamily="2" charset="-122"/>
              </a:rPr>
              <a:t>零售业内部的差异</a:t>
            </a:r>
            <a:endParaRPr lang="zh-CN" altLang="en-US" dirty="0">
              <a:ea typeface="等线" panose="02010600030101010101" pitchFamily="2" charset="-122"/>
            </a:endParaRPr>
          </a:p>
        </p:txBody>
      </p:sp>
      <p:sp>
        <p:nvSpPr>
          <p:cNvPr id="9" name="TextBox 8"/>
          <p:cNvSpPr txBox="1"/>
          <p:nvPr/>
        </p:nvSpPr>
        <p:spPr>
          <a:xfrm>
            <a:off x="5273825" y="3668399"/>
            <a:ext cx="841529" cy="369332"/>
          </a:xfrm>
          <a:prstGeom prst="rect">
            <a:avLst/>
          </a:prstGeom>
          <a:noFill/>
        </p:spPr>
        <p:txBody>
          <a:bodyPr wrap="square" rtlCol="0">
            <a:spAutoFit/>
          </a:bodyPr>
          <a:lstStyle/>
          <a:p>
            <a:r>
              <a:rPr lang="zh-CN" altLang="en-US" dirty="0" smtClean="0">
                <a:ea typeface="等线" panose="02010600030101010101" pitchFamily="2" charset="-122"/>
              </a:rPr>
              <a:t>同理：</a:t>
            </a:r>
            <a:endParaRPr lang="en-US" altLang="zh-CN" dirty="0" smtClean="0">
              <a:ea typeface="等线" panose="02010600030101010101" pitchFamily="2" charset="-122"/>
            </a:endParaRPr>
          </a:p>
        </p:txBody>
      </p:sp>
      <p:graphicFrame>
        <p:nvGraphicFramePr>
          <p:cNvPr id="10" name="对象 9"/>
          <p:cNvGraphicFramePr>
            <a:graphicFrameLocks noChangeAspect="1"/>
          </p:cNvGraphicFramePr>
          <p:nvPr/>
        </p:nvGraphicFramePr>
        <p:xfrm>
          <a:off x="5216525" y="4149725"/>
          <a:ext cx="3659188" cy="1800225"/>
        </p:xfrm>
        <a:graphic>
          <a:graphicData uri="http://schemas.openxmlformats.org/presentationml/2006/ole">
            <mc:AlternateContent xmlns:mc="http://schemas.openxmlformats.org/markup-compatibility/2006">
              <mc:Choice xmlns:v="urn:schemas-microsoft-com:vml" Requires="v">
                <p:oleObj spid="_x0000_s4169" name="Equation" r:id="rId3" imgW="58826400" imgH="28956000" progId="Equation.DSMT4">
                  <p:embed/>
                </p:oleObj>
              </mc:Choice>
              <mc:Fallback>
                <p:oleObj name="Equation" r:id="rId3" imgW="58826400" imgH="28956000" progId="Equation.DSMT4">
                  <p:embed/>
                  <p:pic>
                    <p:nvPicPr>
                      <p:cNvPr id="0" name="图片 4168"/>
                      <p:cNvPicPr/>
                      <p:nvPr/>
                    </p:nvPicPr>
                    <p:blipFill>
                      <a:blip r:embed="rId4"/>
                      <a:stretch>
                        <a:fillRect/>
                      </a:stretch>
                    </p:blipFill>
                    <p:spPr>
                      <a:xfrm>
                        <a:off x="5216525" y="4149725"/>
                        <a:ext cx="3659188" cy="1800225"/>
                      </a:xfrm>
                      <a:prstGeom prst="rect">
                        <a:avLst/>
                      </a:prstGeom>
                      <a:solidFill>
                        <a:srgbClr val="DDDDDD"/>
                      </a:solidFill>
                      <a:ln>
                        <a:solidFill>
                          <a:schemeClr val="tx1"/>
                        </a:solidFill>
                      </a:ln>
                    </p:spPr>
                  </p:pic>
                </p:oleObj>
              </mc:Fallback>
            </mc:AlternateContent>
          </a:graphicData>
        </a:graphic>
      </p:graphicFrame>
      <p:sp>
        <p:nvSpPr>
          <p:cNvPr id="11" name="TextBox 10"/>
          <p:cNvSpPr txBox="1"/>
          <p:nvPr/>
        </p:nvSpPr>
        <p:spPr>
          <a:xfrm>
            <a:off x="167765" y="5828257"/>
            <a:ext cx="4605019" cy="369332"/>
          </a:xfrm>
          <a:prstGeom prst="rect">
            <a:avLst/>
          </a:prstGeom>
          <a:solidFill>
            <a:srgbClr val="FFC000"/>
          </a:solidFill>
          <a:ln>
            <a:solidFill>
              <a:schemeClr val="tx1"/>
            </a:solidFill>
          </a:ln>
        </p:spPr>
        <p:txBody>
          <a:bodyPr wrap="square" rtlCol="0">
            <a:spAutoFit/>
          </a:bodyPr>
          <a:lstStyle/>
          <a:p>
            <a:r>
              <a:rPr lang="zh-CN" altLang="en-US" b="1" dirty="0" smtClean="0">
                <a:ea typeface="等线" panose="02010600030101010101" pitchFamily="2" charset="-122"/>
              </a:rPr>
              <a:t>组内平方和：仅包含随机抽样造成的误差</a:t>
            </a:r>
            <a:endParaRPr lang="zh-CN" altLang="en-US" b="1" dirty="0">
              <a:ea typeface="等线" panose="02010600030101010101" pitchFamily="2" charset="-122"/>
            </a:endParaRPr>
          </a:p>
        </p:txBody>
      </p:sp>
      <p:sp>
        <p:nvSpPr>
          <p:cNvPr id="12" name="流程图: 可选过程 11"/>
          <p:cNvSpPr/>
          <p:nvPr/>
        </p:nvSpPr>
        <p:spPr>
          <a:xfrm>
            <a:off x="467544" y="3356992"/>
            <a:ext cx="772389" cy="1728192"/>
          </a:xfrm>
          <a:prstGeom prst="flowChartAlternateProcess">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9"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4397" y="260648"/>
            <a:ext cx="1955575" cy="369332"/>
          </a:xfrm>
          <a:prstGeom prst="rect">
            <a:avLst/>
          </a:prstGeom>
          <a:solidFill>
            <a:srgbClr val="00B0F0"/>
          </a:solidFill>
        </p:spPr>
        <p:txBody>
          <a:bodyPr wrap="square" rtlCol="0">
            <a:spAutoFit/>
          </a:bodyPr>
          <a:lstStyle/>
          <a:p>
            <a:r>
              <a:rPr lang="en-US" altLang="zh-CN" b="1" dirty="0" smtClean="0">
                <a:ea typeface="等线" panose="02010600030101010101" pitchFamily="2" charset="-122"/>
              </a:rPr>
              <a:t>B</a:t>
            </a:r>
            <a:r>
              <a:rPr lang="zh-CN" altLang="en-US" b="1" dirty="0" smtClean="0">
                <a:ea typeface="等线" panose="02010600030101010101" pitchFamily="2" charset="-122"/>
              </a:rPr>
              <a:t>：水平</a:t>
            </a:r>
            <a:r>
              <a:rPr lang="zh-CN" altLang="en-US" b="1" dirty="0" smtClean="0">
                <a:ea typeface="等线" panose="02010600030101010101" pitchFamily="2" charset="-122"/>
              </a:rPr>
              <a:t>间的差异</a:t>
            </a:r>
            <a:endParaRPr lang="zh-CN" altLang="en-US" b="1" dirty="0">
              <a:ea typeface="等线" panose="02010600030101010101" pitchFamily="2" charset="-122"/>
            </a:endParaRPr>
          </a:p>
        </p:txBody>
      </p:sp>
      <p:sp>
        <p:nvSpPr>
          <p:cNvPr id="4" name="TextBox 3"/>
          <p:cNvSpPr txBox="1"/>
          <p:nvPr/>
        </p:nvSpPr>
        <p:spPr>
          <a:xfrm>
            <a:off x="519118" y="3778007"/>
            <a:ext cx="4104456" cy="923330"/>
          </a:xfrm>
          <a:prstGeom prst="rect">
            <a:avLst/>
          </a:prstGeom>
          <a:solidFill>
            <a:schemeClr val="bg1">
              <a:lumMod val="85000"/>
            </a:schemeClr>
          </a:solidFill>
        </p:spPr>
        <p:txBody>
          <a:bodyPr wrap="square" rtlCol="0">
            <a:spAutoFit/>
          </a:bodyPr>
          <a:lstStyle/>
          <a:p>
            <a:r>
              <a:rPr lang="zh-CN" altLang="en-US" b="1" dirty="0" smtClean="0">
                <a:latin typeface="等线" panose="02010600030101010101" pitchFamily="2" charset="-122"/>
                <a:ea typeface="等线" panose="02010600030101010101" pitchFamily="2" charset="-122"/>
              </a:rPr>
              <a:t>总均值</a:t>
            </a:r>
            <a:r>
              <a:rPr lang="zh-CN" altLang="en-US" b="1" dirty="0" smtClean="0">
                <a:latin typeface="等线" panose="02010600030101010101" pitchFamily="2" charset="-122"/>
                <a:ea typeface="等线" panose="02010600030101010101" pitchFamily="2" charset="-122"/>
              </a:rPr>
              <a:t>：</a:t>
            </a:r>
            <a:endParaRPr lang="en-US" altLang="zh-CN" b="1" dirty="0" smtClean="0">
              <a:latin typeface="等线" panose="02010600030101010101" pitchFamily="2" charset="-122"/>
              <a:ea typeface="等线" panose="02010600030101010101" pitchFamily="2" charset="-122"/>
            </a:endParaRPr>
          </a:p>
          <a:p>
            <a:endParaRPr lang="en-US" altLang="zh-CN" b="1" dirty="0" smtClean="0">
              <a:latin typeface="等线" panose="02010600030101010101" pitchFamily="2" charset="-122"/>
              <a:ea typeface="等线" panose="02010600030101010101" pitchFamily="2" charset="-122"/>
            </a:endParaRPr>
          </a:p>
          <a:p>
            <a:r>
              <a:rPr lang="zh-CN" altLang="en-US" b="1" dirty="0" smtClean="0">
                <a:latin typeface="等线" panose="02010600030101010101" pitchFamily="2" charset="-122"/>
                <a:ea typeface="等线" panose="02010600030101010101" pitchFamily="2" charset="-122"/>
                <a:sym typeface="Wingdings" panose="05000000000000000000" pitchFamily="2" charset="2"/>
              </a:rPr>
              <a:t>（</a:t>
            </a:r>
            <a:r>
              <a:rPr lang="en-US" altLang="zh-CN" b="1" dirty="0" smtClean="0">
                <a:latin typeface="等线" panose="02010600030101010101" pitchFamily="2" charset="-122"/>
                <a:ea typeface="等线" panose="02010600030101010101" pitchFamily="2" charset="-122"/>
                <a:sym typeface="Wingdings" panose="05000000000000000000" pitchFamily="2" charset="2"/>
              </a:rPr>
              <a:t>57+66+┄┄+77+58</a:t>
            </a:r>
            <a:r>
              <a:rPr lang="zh-CN" altLang="en-US" b="1" dirty="0" smtClean="0">
                <a:latin typeface="等线" panose="02010600030101010101" pitchFamily="2" charset="-122"/>
                <a:ea typeface="等线" panose="02010600030101010101" pitchFamily="2" charset="-122"/>
                <a:sym typeface="Wingdings" panose="05000000000000000000" pitchFamily="2" charset="2"/>
              </a:rPr>
              <a:t>）</a:t>
            </a:r>
            <a:r>
              <a:rPr lang="en-US" altLang="zh-CN" b="1" dirty="0" smtClean="0">
                <a:latin typeface="等线" panose="02010600030101010101" pitchFamily="2" charset="-122"/>
                <a:ea typeface="等线" panose="02010600030101010101" pitchFamily="2" charset="-122"/>
                <a:sym typeface="Wingdings" panose="05000000000000000000" pitchFamily="2" charset="2"/>
              </a:rPr>
              <a:t>/23=47.87</a:t>
            </a:r>
            <a:endParaRPr lang="zh-CN" altLang="en-US" b="1" dirty="0">
              <a:latin typeface="等线" panose="02010600030101010101" pitchFamily="2" charset="-122"/>
              <a:ea typeface="等线" panose="02010600030101010101" pitchFamily="2" charset="-122"/>
            </a:endParaRPr>
          </a:p>
        </p:txBody>
      </p:sp>
      <p:graphicFrame>
        <p:nvGraphicFramePr>
          <p:cNvPr id="5" name="对象 4"/>
          <p:cNvGraphicFramePr>
            <a:graphicFrameLocks noChangeAspect="1"/>
          </p:cNvGraphicFramePr>
          <p:nvPr/>
        </p:nvGraphicFramePr>
        <p:xfrm>
          <a:off x="5652120" y="1484784"/>
          <a:ext cx="2880320" cy="3114167"/>
        </p:xfrm>
        <a:graphic>
          <a:graphicData uri="http://schemas.openxmlformats.org/presentationml/2006/ole">
            <mc:AlternateContent xmlns:mc="http://schemas.openxmlformats.org/markup-compatibility/2006">
              <mc:Choice xmlns:v="urn:schemas-microsoft-com:vml" Requires="v">
                <p:oleObj spid="_x0000_s5158" name="Equation" r:id="rId1" imgW="25908000" imgH="28041600" progId="Equation.DSMT4">
                  <p:embed/>
                </p:oleObj>
              </mc:Choice>
              <mc:Fallback>
                <p:oleObj name="Equation" r:id="rId1" imgW="25908000" imgH="28041600" progId="Equation.DSMT4">
                  <p:embed/>
                  <p:pic>
                    <p:nvPicPr>
                      <p:cNvPr id="0" name="图片 5157"/>
                      <p:cNvPicPr/>
                      <p:nvPr/>
                    </p:nvPicPr>
                    <p:blipFill>
                      <a:blip r:embed="rId2"/>
                      <a:stretch>
                        <a:fillRect/>
                      </a:stretch>
                    </p:blipFill>
                    <p:spPr>
                      <a:xfrm>
                        <a:off x="5652120" y="1484784"/>
                        <a:ext cx="2880320" cy="3114167"/>
                      </a:xfrm>
                      <a:prstGeom prst="rect">
                        <a:avLst/>
                      </a:prstGeom>
                      <a:solidFill>
                        <a:schemeClr val="bg1">
                          <a:lumMod val="85000"/>
                        </a:schemeClr>
                      </a:solidFill>
                      <a:ln>
                        <a:solidFill>
                          <a:schemeClr val="tx1"/>
                        </a:solidFill>
                      </a:ln>
                    </p:spPr>
                  </p:pic>
                </p:oleObj>
              </mc:Fallback>
            </mc:AlternateContent>
          </a:graphicData>
        </a:graphic>
      </p:graphicFrame>
      <p:sp>
        <p:nvSpPr>
          <p:cNvPr id="6" name="TextBox 5"/>
          <p:cNvSpPr txBox="1"/>
          <p:nvPr/>
        </p:nvSpPr>
        <p:spPr>
          <a:xfrm>
            <a:off x="3969877" y="5157192"/>
            <a:ext cx="4680520" cy="923330"/>
          </a:xfrm>
          <a:prstGeom prst="rect">
            <a:avLst/>
          </a:prstGeom>
          <a:solidFill>
            <a:srgbClr val="00B0F0"/>
          </a:solidFill>
        </p:spPr>
        <p:txBody>
          <a:bodyPr wrap="square" rtlCol="0">
            <a:spAutoFit/>
          </a:bodyPr>
          <a:lstStyle/>
          <a:p>
            <a:r>
              <a:rPr lang="zh-CN" altLang="en-US" b="1" dirty="0" smtClean="0">
                <a:ea typeface="等线" panose="02010600030101010101" pitchFamily="2" charset="-122"/>
              </a:rPr>
              <a:t>组间平方和：</a:t>
            </a:r>
            <a:endParaRPr lang="en-US" altLang="zh-CN" b="1" dirty="0" smtClean="0">
              <a:ea typeface="等线" panose="02010600030101010101" pitchFamily="2" charset="-122"/>
            </a:endParaRPr>
          </a:p>
          <a:p>
            <a:r>
              <a:rPr lang="zh-CN" altLang="en-US" b="1" dirty="0" smtClean="0">
                <a:ea typeface="等线" panose="02010600030101010101" pitchFamily="2" charset="-122"/>
              </a:rPr>
              <a:t>既包含随机抽样造成的误差</a:t>
            </a:r>
            <a:endParaRPr lang="en-US" altLang="zh-CN" b="1" dirty="0" smtClean="0">
              <a:ea typeface="等线" panose="02010600030101010101" pitchFamily="2" charset="-122"/>
            </a:endParaRPr>
          </a:p>
          <a:p>
            <a:r>
              <a:rPr lang="zh-CN" altLang="en-US" b="1" dirty="0" smtClean="0">
                <a:ea typeface="等线" panose="02010600030101010101" pitchFamily="2" charset="-122"/>
              </a:rPr>
              <a:t>又包含因素不同水平造成的误差（系统误差）</a:t>
            </a:r>
            <a:endParaRPr lang="zh-CN" altLang="en-US" b="1" dirty="0">
              <a:ea typeface="等线" panose="02010600030101010101" pitchFamily="2" charset="-122"/>
            </a:endParaRPr>
          </a:p>
        </p:txBody>
      </p:sp>
      <p:graphicFrame>
        <p:nvGraphicFramePr>
          <p:cNvPr id="7" name="表格 6"/>
          <p:cNvGraphicFramePr>
            <a:graphicFrameLocks noGrp="1"/>
          </p:cNvGraphicFramePr>
          <p:nvPr/>
        </p:nvGraphicFramePr>
        <p:xfrm>
          <a:off x="294397" y="836712"/>
          <a:ext cx="4536504" cy="2438400"/>
        </p:xfrm>
        <a:graphic>
          <a:graphicData uri="http://schemas.openxmlformats.org/drawingml/2006/table">
            <a:tbl>
              <a:tblPr firstRow="1" firstCol="1" lastRow="1" lastCol="1" bandRow="1" bandCol="1"/>
              <a:tblGrid>
                <a:gridCol w="1133860"/>
                <a:gridCol w="1133860"/>
                <a:gridCol w="1272031"/>
                <a:gridCol w="996753"/>
              </a:tblGrid>
              <a:tr h="243840">
                <a:tc>
                  <a:txBody>
                    <a:bodyPr/>
                    <a:lstStyle/>
                    <a:p>
                      <a:pPr algn="ctr">
                        <a:spcAft>
                          <a:spcPts val="0"/>
                        </a:spcAft>
                      </a:pPr>
                      <a:r>
                        <a:rPr lang="zh-CN" sz="1600" b="1" kern="100" dirty="0">
                          <a:effectLst/>
                          <a:latin typeface="等线" panose="02010600030101010101" pitchFamily="2" charset="-122"/>
                          <a:ea typeface="等线" panose="02010600030101010101" pitchFamily="2" charset="-122"/>
                        </a:rPr>
                        <a:t>零售业</a:t>
                      </a:r>
                      <a:endParaRPr lang="zh-CN" sz="1600" b="1"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zh-CN" sz="1600" b="1" kern="100" dirty="0">
                          <a:effectLst/>
                          <a:latin typeface="等线" panose="02010600030101010101" pitchFamily="2" charset="-122"/>
                          <a:ea typeface="等线" panose="02010600030101010101" pitchFamily="2" charset="-122"/>
                        </a:rPr>
                        <a:t>旅游业</a:t>
                      </a:r>
                      <a:endParaRPr lang="zh-CN" sz="1600" b="1"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zh-CN" sz="1600" b="1" kern="100" dirty="0">
                          <a:effectLst/>
                          <a:latin typeface="等线" panose="02010600030101010101" pitchFamily="2" charset="-122"/>
                          <a:ea typeface="等线" panose="02010600030101010101" pitchFamily="2" charset="-122"/>
                        </a:rPr>
                        <a:t>航空公司</a:t>
                      </a:r>
                      <a:endParaRPr lang="zh-CN" sz="1600" b="1"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zh-CN" sz="1600" b="1" kern="100" dirty="0">
                          <a:effectLst/>
                          <a:latin typeface="等线" panose="02010600030101010101" pitchFamily="2" charset="-122"/>
                          <a:ea typeface="等线" panose="02010600030101010101" pitchFamily="2" charset="-122"/>
                        </a:rPr>
                        <a:t>家电</a:t>
                      </a:r>
                      <a:r>
                        <a:rPr lang="zh-CN" sz="1600" b="1" kern="100" dirty="0" smtClean="0">
                          <a:effectLst/>
                          <a:latin typeface="等线" panose="02010600030101010101" pitchFamily="2" charset="-122"/>
                          <a:ea typeface="等线" panose="02010600030101010101" pitchFamily="2" charset="-122"/>
                        </a:rPr>
                        <a:t>制造</a:t>
                      </a:r>
                      <a:endParaRPr lang="zh-CN" sz="1600" b="1"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198022">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57</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68</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31</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altLang="zh-CN" sz="1600" b="0" dirty="0" smtClean="0">
                          <a:latin typeface="等线" panose="02010600030101010101" pitchFamily="2" charset="-122"/>
                          <a:ea typeface="等线" panose="02010600030101010101" pitchFamily="2" charset="-122"/>
                        </a:rPr>
                        <a:t>44</a:t>
                      </a:r>
                      <a:endParaRPr lang="zh-CN" altLang="en-US" sz="1600" b="0" dirty="0">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198022">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66</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39</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49</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51</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198022">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49</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29</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21</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65</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198022">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40</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45</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34</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77</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198022">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34</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56</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40</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58</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198022">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53</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51</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 </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 </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198022">
                <a:tc>
                  <a:txBody>
                    <a:bodyPr/>
                    <a:lstStyle/>
                    <a:p>
                      <a:pPr algn="ctr">
                        <a:spcAft>
                          <a:spcPts val="0"/>
                        </a:spcAft>
                      </a:pPr>
                      <a:r>
                        <a:rPr lang="en-US" sz="1600" b="0" kern="100" dirty="0" smtClean="0">
                          <a:effectLst/>
                          <a:latin typeface="等线" panose="02010600030101010101" pitchFamily="2" charset="-122"/>
                          <a:ea typeface="等线" panose="02010600030101010101" pitchFamily="2" charset="-122"/>
                        </a:rPr>
                        <a:t>44</a:t>
                      </a:r>
                      <a:endParaRPr lang="en-US" sz="1600" b="0" kern="100" dirty="0" smtClean="0">
                        <a:effectLst/>
                        <a:latin typeface="等线" panose="02010600030101010101" pitchFamily="2" charset="-122"/>
                        <a:ea typeface="等线" panose="02010600030101010101" pitchFamily="2" charset="-122"/>
                      </a:endParaRPr>
                    </a:p>
                    <a:p>
                      <a:pPr algn="ctr">
                        <a:spcAft>
                          <a:spcPts val="0"/>
                        </a:spcAft>
                      </a:pP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 </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 </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600" b="0" kern="100" dirty="0">
                          <a:effectLst/>
                          <a:latin typeface="等线" panose="02010600030101010101" pitchFamily="2" charset="-122"/>
                          <a:ea typeface="等线" panose="02010600030101010101" pitchFamily="2" charset="-122"/>
                        </a:rPr>
                        <a:t> </a:t>
                      </a:r>
                      <a:endParaRPr lang="zh-CN" sz="1600" b="0"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98022">
                <a:tc>
                  <a:txBody>
                    <a:bodyPr/>
                    <a:lstStyle/>
                    <a:p>
                      <a:pPr algn="ctr">
                        <a:spcAft>
                          <a:spcPts val="0"/>
                        </a:spcAft>
                      </a:pPr>
                      <a:r>
                        <a:rPr lang="en-US" altLang="zh-CN" sz="1600" b="1" kern="100" dirty="0" smtClean="0">
                          <a:effectLst/>
                          <a:latin typeface="等线" panose="02010600030101010101" pitchFamily="2" charset="-122"/>
                          <a:ea typeface="等线" panose="02010600030101010101" pitchFamily="2" charset="-122"/>
                        </a:rPr>
                        <a:t>49</a:t>
                      </a:r>
                      <a:endParaRPr lang="zh-CN" sz="1600" b="1"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spcAft>
                          <a:spcPts val="0"/>
                        </a:spcAft>
                      </a:pPr>
                      <a:r>
                        <a:rPr lang="en-US" altLang="zh-CN" sz="1600" b="1" kern="100" dirty="0" smtClean="0">
                          <a:effectLst/>
                          <a:latin typeface="等线" panose="02010600030101010101" pitchFamily="2" charset="-122"/>
                          <a:ea typeface="等线" panose="02010600030101010101" pitchFamily="2" charset="-122"/>
                        </a:rPr>
                        <a:t>48</a:t>
                      </a:r>
                      <a:endParaRPr lang="zh-CN" sz="1600" b="1"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spcAft>
                          <a:spcPts val="0"/>
                        </a:spcAft>
                      </a:pPr>
                      <a:r>
                        <a:rPr lang="en-US" altLang="zh-CN" sz="1600" b="1" kern="100" dirty="0" smtClean="0">
                          <a:effectLst/>
                          <a:latin typeface="等线" panose="02010600030101010101" pitchFamily="2" charset="-122"/>
                          <a:ea typeface="等线" panose="02010600030101010101" pitchFamily="2" charset="-122"/>
                        </a:rPr>
                        <a:t>35</a:t>
                      </a:r>
                      <a:endParaRPr lang="zh-CN" sz="1600" b="1"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spcAft>
                          <a:spcPts val="0"/>
                        </a:spcAft>
                      </a:pPr>
                      <a:r>
                        <a:rPr lang="en-US" altLang="zh-CN" sz="1600" b="1" kern="100" dirty="0" smtClean="0">
                          <a:effectLst/>
                          <a:latin typeface="等线" panose="02010600030101010101" pitchFamily="2" charset="-122"/>
                          <a:ea typeface="等线" panose="02010600030101010101" pitchFamily="2" charset="-122"/>
                        </a:rPr>
                        <a:t>59</a:t>
                      </a:r>
                      <a:endParaRPr lang="zh-CN" sz="1600" b="1" kern="100" dirty="0">
                        <a:effectLst/>
                        <a:latin typeface="等线" panose="02010600030101010101" pitchFamily="2" charset="-122"/>
                        <a:ea typeface="等线"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bl>
          </a:graphicData>
        </a:graphic>
      </p:graphicFrame>
      <p:sp>
        <p:nvSpPr>
          <p:cNvPr id="8" name="流程图: 可选过程 7"/>
          <p:cNvSpPr/>
          <p:nvPr/>
        </p:nvSpPr>
        <p:spPr>
          <a:xfrm>
            <a:off x="539552" y="2924944"/>
            <a:ext cx="4104456" cy="432048"/>
          </a:xfrm>
          <a:prstGeom prst="flowChartAlternate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Concourse</Template>
  <TotalTime>0</TotalTime>
  <Words>4250</Words>
  <Application>WPS 演示</Application>
  <PresentationFormat>全屏显示(4:3)</PresentationFormat>
  <Paragraphs>1657</Paragraphs>
  <Slides>39</Slides>
  <Notes>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69</vt:i4>
      </vt:variant>
      <vt:variant>
        <vt:lpstr>幻灯片标题</vt:lpstr>
      </vt:variant>
      <vt:variant>
        <vt:i4>39</vt:i4>
      </vt:variant>
    </vt:vector>
  </HeadingPairs>
  <TitlesOfParts>
    <vt:vector size="126" baseType="lpstr">
      <vt:lpstr>Arial</vt:lpstr>
      <vt:lpstr>宋体</vt:lpstr>
      <vt:lpstr>Wingdings</vt:lpstr>
      <vt:lpstr>等线</vt:lpstr>
      <vt:lpstr>Wingdings 3</vt:lpstr>
      <vt:lpstr>Verdana</vt:lpstr>
      <vt:lpstr>Wingdings 2</vt:lpstr>
      <vt:lpstr>Times New Roman</vt:lpstr>
      <vt:lpstr>Times New Roman</vt:lpstr>
      <vt:lpstr>Lucida Sans Unicode</vt:lpstr>
      <vt:lpstr>微软雅黑</vt:lpstr>
      <vt:lpstr>Arial Unicode MS</vt:lpstr>
      <vt:lpstr>Calibri</vt:lpstr>
      <vt:lpstr>Arial</vt:lpstr>
      <vt:lpstr>Symbol</vt:lpstr>
      <vt:lpstr>Wingdings</vt:lpstr>
      <vt:lpstr>黑体</vt:lpstr>
      <vt:lpstr>聚合</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第9章 方差分析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Ghost Win7 SP1快速装机版  V2014/05/02</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方差分析</dc:title>
  <dc:creator>深度技术</dc:creator>
  <cp:lastModifiedBy>前进</cp:lastModifiedBy>
  <cp:revision>82</cp:revision>
  <dcterms:created xsi:type="dcterms:W3CDTF">2017-05-09T12:46:00Z</dcterms:created>
  <dcterms:modified xsi:type="dcterms:W3CDTF">2020-04-23T14:43:24Z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2052-11.3.0.9221</vt:lpwstr>
  </property>
</Properties>
</file>