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4528208465153"/>
          <c:y val="0.0513718527845236"/>
          <c:w val="0.821129231071108"/>
          <c:h val="0.832419279632035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tx1"/>
              </a:solidFill>
              <a:prstDash val="solid"/>
              <a:round/>
            </a:ln>
          </c:spPr>
          <c:marker>
            <c:spPr>
              <a:solidFill>
                <a:schemeClr val="tx1"/>
              </a:solidFill>
            </c:spPr>
          </c:marker>
          <c:dLbls>
            <c:delete val="1"/>
          </c:dLbls>
          <c:cat>
            <c:numRef>
              <c:f>'n=2'!$A$25:$A$31</c:f>
              <c:numCache>
                <c:formatCode>General</c:formatCode>
                <c:ptCount val="7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600</c:v>
                </c:pt>
                <c:pt idx="5">
                  <c:v>700</c:v>
                </c:pt>
                <c:pt idx="6">
                  <c:v>800</c:v>
                </c:pt>
              </c:numCache>
            </c:numRef>
          </c:cat>
          <c:val>
            <c:numRef>
              <c:f>'n=2'!$C$25:$C$31</c:f>
              <c:numCache>
                <c:formatCode>General</c:formatCode>
                <c:ptCount val="7"/>
                <c:pt idx="0">
                  <c:v>0.0625</c:v>
                </c:pt>
                <c:pt idx="1">
                  <c:v>0.125</c:v>
                </c:pt>
                <c:pt idx="2">
                  <c:v>0.1875</c:v>
                </c:pt>
                <c:pt idx="3">
                  <c:v>0.25</c:v>
                </c:pt>
                <c:pt idx="4">
                  <c:v>0.1875</c:v>
                </c:pt>
                <c:pt idx="5">
                  <c:v>0.125</c:v>
                </c:pt>
                <c:pt idx="6">
                  <c:v>0.0625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3286400"/>
        <c:axId val="243288320"/>
      </c:lineChart>
      <c:catAx>
        <c:axId val="243286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43288320"/>
        <c:crosses val="autoZero"/>
        <c:auto val="1"/>
        <c:lblAlgn val="ctr"/>
        <c:lblOffset val="100"/>
        <c:noMultiLvlLbl val="0"/>
      </c:catAx>
      <c:valAx>
        <c:axId val="243288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432864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/>
      </a:pPr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E54BC9-48E4-4952-B14B-B08E50BDF0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91B688-0B9B-4C07-8616-C0AFB479D0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4BC9-48E4-4952-B14B-B08E50BDF0A3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B688-0B9B-4C07-8616-C0AFB479D07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4BC9-48E4-4952-B14B-B08E50BDF0A3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B688-0B9B-4C07-8616-C0AFB479D07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4BC9-48E4-4952-B14B-B08E50BDF0A3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B688-0B9B-4C07-8616-C0AFB479D07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4BC9-48E4-4952-B14B-B08E50BDF0A3}" type="datetimeFigureOut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B688-0B9B-4C07-8616-C0AFB479D07A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4BC9-48E4-4952-B14B-B08E50BDF0A3}" type="datetimeFigureOut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B688-0B9B-4C07-8616-C0AFB479D07A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4BC9-48E4-4952-B14B-B08E50BDF0A3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B688-0B9B-4C07-8616-C0AFB479D07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4BC9-48E4-4952-B14B-B08E50BDF0A3}" type="datetimeFigureOut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B688-0B9B-4C07-8616-C0AFB479D07A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4BC9-48E4-4952-B14B-B08E50BDF0A3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B688-0B9B-4C07-8616-C0AFB479D07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EE54BC9-48E4-4952-B14B-B08E50BDF0A3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B688-0B9B-4C07-8616-C0AFB479D07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E54BC9-48E4-4952-B14B-B08E50BDF0A3}" type="datetimeFigureOut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91B688-0B9B-4C07-8616-C0AFB479D07A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任意多边形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  <a:endParaRPr kumimoji="0" lang="zh-CN" altLang="en-US" dirty="0" smtClean="0"/>
          </a:p>
          <a:p>
            <a:pPr lvl="1" eaLnBrk="1" latinLnBrk="0" hangingPunct="1"/>
            <a:r>
              <a:rPr kumimoji="0" lang="zh-CN" altLang="en-US" dirty="0" smtClean="0"/>
              <a:t>第二级</a:t>
            </a:r>
            <a:endParaRPr kumimoji="0" lang="zh-CN" altLang="en-US" dirty="0" smtClean="0"/>
          </a:p>
          <a:p>
            <a:pPr lvl="2" eaLnBrk="1" latinLnBrk="0" hangingPunct="1"/>
            <a:r>
              <a:rPr kumimoji="0" lang="zh-CN" altLang="en-US" dirty="0" smtClean="0"/>
              <a:t>第三级</a:t>
            </a:r>
            <a:endParaRPr kumimoji="0" lang="zh-CN" altLang="en-US" dirty="0" smtClean="0"/>
          </a:p>
          <a:p>
            <a:pPr lvl="3" eaLnBrk="1" latinLnBrk="0" hangingPunct="1"/>
            <a:r>
              <a:rPr kumimoji="0" lang="zh-CN" altLang="en-US" dirty="0" smtClean="0"/>
              <a:t>第四级</a:t>
            </a:r>
            <a:endParaRPr kumimoji="0" lang="zh-CN" altLang="en-US" dirty="0" smtClean="0"/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ea typeface="等线" panose="02010600030101010101" pitchFamily="2" charset="-122"/>
              </a:defRPr>
            </a:lvl1pPr>
          </a:lstStyle>
          <a:p>
            <a:fld id="{2EE54BC9-48E4-4952-B14B-B08E50BDF0A3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ea typeface="等线" panose="02010600030101010101" pitchFamily="2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  <a:ea typeface="等线" panose="02010600030101010101" pitchFamily="2" charset="-122"/>
              </a:defRPr>
            </a:lvl1pPr>
          </a:lstStyle>
          <a:p>
            <a:fld id="{F591B688-0B9B-4C07-8616-C0AFB479D07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等线" panose="02010600030101010101" pitchFamily="2" charset="-122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wmf"/><Relationship Id="rId8" Type="http://schemas.openxmlformats.org/officeDocument/2006/relationships/oleObject" Target="../embeddings/oleObject7.bin"/><Relationship Id="rId7" Type="http://schemas.openxmlformats.org/officeDocument/2006/relationships/image" Target="../media/image21.wmf"/><Relationship Id="rId6" Type="http://schemas.openxmlformats.org/officeDocument/2006/relationships/oleObject" Target="../embeddings/oleObject6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5.bin"/><Relationship Id="rId3" Type="http://schemas.openxmlformats.org/officeDocument/2006/relationships/image" Target="../media/image19.wmf"/><Relationship Id="rId2" Type="http://schemas.openxmlformats.org/officeDocument/2006/relationships/oleObject" Target="../embeddings/oleObject4.bin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2.png"/><Relationship Id="rId3" Type="http://schemas.openxmlformats.org/officeDocument/2006/relationships/image" Target="../media/image34.png"/><Relationship Id="rId2" Type="http://schemas.openxmlformats.org/officeDocument/2006/relationships/image" Target="../media/image33.wmf"/><Relationship Id="rId1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wmf"/><Relationship Id="rId8" Type="http://schemas.openxmlformats.org/officeDocument/2006/relationships/oleObject" Target="../embeddings/oleObject15.bin"/><Relationship Id="rId7" Type="http://schemas.openxmlformats.org/officeDocument/2006/relationships/image" Target="../media/image38.wmf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3.bin"/><Relationship Id="rId3" Type="http://schemas.openxmlformats.org/officeDocument/2006/relationships/image" Target="../media/image36.wmf"/><Relationship Id="rId2" Type="http://schemas.openxmlformats.org/officeDocument/2006/relationships/oleObject" Target="../embeddings/oleObject12.bin"/><Relationship Id="rId11" Type="http://schemas.openxmlformats.org/officeDocument/2006/relationships/vmlDrawing" Target="../drawings/vmlDrawing6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7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43.wmf"/><Relationship Id="rId6" Type="http://schemas.openxmlformats.org/officeDocument/2006/relationships/oleObject" Target="../embeddings/oleObject18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7.bin"/><Relationship Id="rId3" Type="http://schemas.openxmlformats.org/officeDocument/2006/relationships/image" Target="../media/image41.png"/><Relationship Id="rId2" Type="http://schemas.openxmlformats.org/officeDocument/2006/relationships/image" Target="../media/image40.wmf"/><Relationship Id="rId1" Type="http://schemas.openxmlformats.org/officeDocument/2006/relationships/oleObject" Target="../embeddings/oleObject16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8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47.wmf"/><Relationship Id="rId6" Type="http://schemas.openxmlformats.org/officeDocument/2006/relationships/oleObject" Target="../embeddings/oleObject21.bin"/><Relationship Id="rId5" Type="http://schemas.openxmlformats.org/officeDocument/2006/relationships/image" Target="../media/image46.emf"/><Relationship Id="rId4" Type="http://schemas.openxmlformats.org/officeDocument/2006/relationships/image" Target="../media/image45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44.wmf"/><Relationship Id="rId1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1.png"/><Relationship Id="rId8" Type="http://schemas.openxmlformats.org/officeDocument/2006/relationships/image" Target="../media/image60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1" Type="http://schemas.openxmlformats.org/officeDocument/2006/relationships/vmlDrawing" Target="../drawings/vmlDrawing9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5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4.png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7.png"/><Relationship Id="rId1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720" y="2348880"/>
            <a:ext cx="583264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prstClr val="black"/>
                </a:solidFill>
                <a:ea typeface="等线" panose="02010600030101010101" pitchFamily="2" charset="-122"/>
              </a:rPr>
              <a:t>第</a:t>
            </a:r>
            <a:r>
              <a:rPr lang="en-US" altLang="zh-CN" sz="6000" b="1" dirty="0">
                <a:solidFill>
                  <a:prstClr val="black"/>
                </a:solidFill>
                <a:ea typeface="等线" panose="02010600030101010101" pitchFamily="2" charset="-122"/>
              </a:rPr>
              <a:t>6</a:t>
            </a:r>
            <a:r>
              <a:rPr lang="zh-CN" altLang="en-US" sz="6000" b="1" dirty="0">
                <a:solidFill>
                  <a:prstClr val="black"/>
                </a:solidFill>
                <a:ea typeface="等线" panose="02010600030101010101" pitchFamily="2" charset="-122"/>
              </a:rPr>
              <a:t>章  参数估计</a:t>
            </a:r>
            <a:endParaRPr lang="zh-CN" altLang="en-US" sz="6000" b="1" dirty="0">
              <a:solidFill>
                <a:prstClr val="black"/>
              </a:solidFill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332656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prstClr val="black"/>
                </a:solidFill>
                <a:ea typeface="等线" panose="02010600030101010101" pitchFamily="2" charset="-122"/>
              </a:rPr>
              <a:t>随机抽取两人，观察其平均每人获得奖学金</a:t>
            </a:r>
            <a:r>
              <a:rPr lang="zh-CN" altLang="zh-CN" b="1" dirty="0">
                <a:solidFill>
                  <a:prstClr val="black"/>
                </a:solidFill>
                <a:ea typeface="等线" panose="02010600030101010101" pitchFamily="2" charset="-122"/>
              </a:rPr>
              <a:t>的</a:t>
            </a:r>
            <a:r>
              <a:rPr lang="zh-CN" altLang="en-US" b="1" dirty="0">
                <a:solidFill>
                  <a:prstClr val="black"/>
                </a:solidFill>
                <a:ea typeface="等线" panose="02010600030101010101" pitchFamily="2" charset="-122"/>
              </a:rPr>
              <a:t>情况</a:t>
            </a:r>
            <a:endParaRPr lang="zh-CN" altLang="en-US" b="1" dirty="0">
              <a:solidFill>
                <a:prstClr val="black"/>
              </a:solidFill>
              <a:ea typeface="等线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96900" y="862013"/>
          <a:ext cx="2271713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2" imgW="30480000" imgH="4876800" progId="Equation.DSMT4">
                  <p:embed/>
                </p:oleObj>
              </mc:Choice>
              <mc:Fallback>
                <p:oleObj name="Equation" r:id="rId2" imgW="30480000" imgH="4876800" progId="Equation.DSMT4">
                  <p:embed/>
                  <p:pic>
                    <p:nvPicPr>
                      <p:cNvPr id="0" name="图片 3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862013"/>
                        <a:ext cx="2271713" cy="369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 dirty="0">
              <a:solidFill>
                <a:prstClr val="black"/>
              </a:solidFill>
              <a:ea typeface="等线" panose="0201060003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16326" y="1844824"/>
          <a:ext cx="3240360" cy="38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4" imgW="1511300" imgH="177800" progId="Equation.DSMT4">
                  <p:embed/>
                </p:oleObj>
              </mc:Choice>
              <mc:Fallback>
                <p:oleObj name="Equation" r:id="rId4" imgW="1511300" imgH="177800" progId="Equation.DSMT4">
                  <p:embed/>
                  <p:pic>
                    <p:nvPicPr>
                      <p:cNvPr id="0" name="图片 3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326" y="1844824"/>
                        <a:ext cx="3240360" cy="387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616022" y="134076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prstClr val="black"/>
                </a:solidFill>
                <a:ea typeface="等线" panose="02010600030101010101" pitchFamily="2" charset="-122"/>
              </a:rPr>
              <a:t>每个</a:t>
            </a:r>
            <a:r>
              <a:rPr lang="zh-CN" altLang="zh-CN" b="1" dirty="0">
                <a:solidFill>
                  <a:prstClr val="black"/>
                </a:solidFill>
                <a:ea typeface="等线" panose="02010600030101010101" pitchFamily="2" charset="-122"/>
              </a:rPr>
              <a:t>样本出现</a:t>
            </a:r>
            <a:r>
              <a:rPr lang="zh-CN" altLang="zh-CN" b="1" dirty="0">
                <a:solidFill>
                  <a:prstClr val="black"/>
                </a:solidFill>
                <a:ea typeface="等线" panose="02010600030101010101" pitchFamily="2" charset="-122"/>
              </a:rPr>
              <a:t>的概率均为</a:t>
            </a:r>
            <a:endParaRPr lang="zh-CN" altLang="zh-CN" b="1" dirty="0">
              <a:solidFill>
                <a:prstClr val="black"/>
              </a:solidFill>
              <a:ea typeface="等线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30423" y="2420888"/>
          <a:ext cx="2933464" cy="3960439"/>
        </p:xfrm>
        <a:graphic>
          <a:graphicData uri="http://schemas.openxmlformats.org/drawingml/2006/table">
            <a:tbl>
              <a:tblPr/>
              <a:tblGrid>
                <a:gridCol w="733366"/>
                <a:gridCol w="733366"/>
                <a:gridCol w="733366"/>
                <a:gridCol w="733366"/>
              </a:tblGrid>
              <a:tr h="2329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样本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均值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700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700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644008" y="980728"/>
          <a:ext cx="3888432" cy="1783080"/>
        </p:xfrm>
        <a:graphic>
          <a:graphicData uri="http://schemas.openxmlformats.org/drawingml/2006/table">
            <a:tbl>
              <a:tblPr/>
              <a:tblGrid>
                <a:gridCol w="1296144"/>
                <a:gridCol w="1296144"/>
                <a:gridCol w="1296144"/>
              </a:tblGrid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均值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频数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概率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200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0.625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300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1.25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400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1.875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500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2.5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600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1.875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700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1.25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800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0.625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532563" y="5897563"/>
          <a:ext cx="235743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6" imgW="32613600" imgH="10363200" progId="Equation.DSMT4">
                  <p:embed/>
                </p:oleObj>
              </mc:Choice>
              <mc:Fallback>
                <p:oleObj name="Equation" r:id="rId6" imgW="32613600" imgH="10363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32563" y="5897563"/>
                        <a:ext cx="2357437" cy="7493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 dirty="0">
              <a:solidFill>
                <a:prstClr val="black"/>
              </a:solidFill>
              <a:ea typeface="等线" panose="02010600030101010101" pitchFamily="2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788024" y="5877272"/>
          <a:ext cx="1400114" cy="774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8" imgW="17983200" imgH="9753600" progId="Equation.DSMT4">
                  <p:embed/>
                </p:oleObj>
              </mc:Choice>
              <mc:Fallback>
                <p:oleObj name="Equation" r:id="rId8" imgW="17983200" imgH="9753600" progId="Equation.DSMT4">
                  <p:embed/>
                  <p:pic>
                    <p:nvPicPr>
                      <p:cNvPr id="0" name="图片 3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5877272"/>
                        <a:ext cx="1400114" cy="77413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图表 13"/>
          <p:cNvGraphicFramePr/>
          <p:nvPr/>
        </p:nvGraphicFramePr>
        <p:xfrm>
          <a:off x="4716016" y="2996952"/>
          <a:ext cx="3816424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09278"/>
            <a:ext cx="8280920" cy="2808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51520" y="404664"/>
          <a:ext cx="4680520" cy="5400600"/>
        </p:xfrm>
        <a:graphic>
          <a:graphicData uri="http://schemas.openxmlformats.org/drawingml/2006/table">
            <a:tbl>
              <a:tblPr/>
              <a:tblGrid>
                <a:gridCol w="576064"/>
                <a:gridCol w="720080"/>
                <a:gridCol w="864096"/>
                <a:gridCol w="1152128"/>
                <a:gridCol w="1368152"/>
              </a:tblGrid>
              <a:tr h="4934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样本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加权平均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与加权平均值</a:t>
                      </a:r>
                      <a:endParaRPr lang="en-US" altLang="zh-CN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离差平方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2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200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90000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2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240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67600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2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280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48400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2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320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32400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2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360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19600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2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400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10000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2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440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3600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2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480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400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2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520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400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2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560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3600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2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600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10000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2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640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19600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2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680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32400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2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720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48400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2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760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67600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2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800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90000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1539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和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=544000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411760" y="5229200"/>
          <a:ext cx="1152128" cy="366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1" imgW="19202400" imgH="6096000" progId="Equation.DSMT4">
                  <p:embed/>
                </p:oleObj>
              </mc:Choice>
              <mc:Fallback>
                <p:oleObj name="Equation" r:id="rId1" imgW="19202400" imgH="6096000" progId="Equation.DSMT4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11760" y="5229200"/>
                        <a:ext cx="1152128" cy="366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322360" y="2636912"/>
          <a:ext cx="3498112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44500800" imgH="21945600" progId="Equation.DSMT4">
                  <p:embed/>
                </p:oleObj>
              </mc:Choice>
              <mc:Fallback>
                <p:oleObj name="Equation" r:id="rId3" imgW="44500800" imgH="21945600" progId="Equation.DSMT4">
                  <p:embed/>
                  <p:pic>
                    <p:nvPicPr>
                      <p:cNvPr id="0" name="图片 40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2360" y="2636912"/>
                        <a:ext cx="3498112" cy="1728192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020272" y="1196752"/>
          <a:ext cx="1800200" cy="114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5" imgW="17068800" imgH="10363200" progId="Equation.DSMT4">
                  <p:embed/>
                </p:oleObj>
              </mc:Choice>
              <mc:Fallback>
                <p:oleObj name="Equation" r:id="rId5" imgW="17068800" imgH="10363200" progId="Equation.DSMT4">
                  <p:embed/>
                  <p:pic>
                    <p:nvPicPr>
                      <p:cNvPr id="0" name="图片 40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1196752"/>
                        <a:ext cx="1800200" cy="114575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5796136" y="4653136"/>
            <a:ext cx="3024336" cy="163121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0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可以证明</a:t>
            </a:r>
            <a:r>
              <a:rPr lang="zh-CN" altLang="zh-CN" sz="20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endParaRPr lang="en-US" altLang="zh-CN" sz="2000" b="1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zh-CN" sz="20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样本均值</a:t>
            </a:r>
            <a:r>
              <a:rPr lang="zh-CN" altLang="zh-CN" sz="20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、方差、</a:t>
            </a:r>
            <a:r>
              <a:rPr lang="zh-CN" altLang="zh-CN" sz="20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比例</a:t>
            </a:r>
            <a:endParaRPr lang="en-US" altLang="zh-CN" sz="2000" b="1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zh-CN" sz="20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分别为</a:t>
            </a:r>
            <a:endParaRPr lang="en-US" altLang="zh-CN" sz="2000" b="1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zh-CN" sz="20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总体均值</a:t>
            </a:r>
            <a:r>
              <a:rPr lang="zh-CN" altLang="zh-CN" sz="20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、方差、比例</a:t>
            </a:r>
            <a:r>
              <a:rPr lang="zh-CN" altLang="zh-CN" sz="20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endParaRPr lang="en-US" altLang="zh-CN" sz="2000" b="1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zh-CN" sz="20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无</a:t>
            </a:r>
            <a:r>
              <a:rPr lang="zh-CN" altLang="zh-CN" sz="20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偏、一致、有效估计</a:t>
            </a:r>
            <a:endParaRPr lang="zh-CN" altLang="zh-CN" sz="20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72"/>
          <a:stretch>
            <a:fillRect/>
          </a:stretch>
        </p:blipFill>
        <p:spPr bwMode="auto">
          <a:xfrm>
            <a:off x="1034860" y="2708920"/>
            <a:ext cx="5322254" cy="590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58" y="3596633"/>
            <a:ext cx="7808182" cy="11725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</p:pic>
      <p:sp>
        <p:nvSpPr>
          <p:cNvPr id="2" name="文本框 1"/>
          <p:cNvSpPr txBox="1"/>
          <p:nvPr/>
        </p:nvSpPr>
        <p:spPr>
          <a:xfrm>
            <a:off x="251520" y="303555"/>
            <a:ext cx="2540000" cy="460375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ea typeface="等线" panose="02010600030101010101" pitchFamily="2" charset="-122"/>
              </a:rPr>
              <a:t>6.1.3区间估计</a:t>
            </a:r>
            <a:endParaRPr lang="zh-CN" altLang="en-US" sz="2400" b="1" dirty="0">
              <a:solidFill>
                <a:prstClr val="black"/>
              </a:solidFill>
              <a:ea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4860" y="1910343"/>
            <a:ext cx="6750234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ea"/>
              </a:rPr>
              <a:t>是</a:t>
            </a:r>
            <a:r>
              <a:rPr lang="zh-CN" altLang="en-US" sz="20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ea"/>
              </a:rPr>
              <a:t>在点估计的基础上，给出总体参数估计的一个区间范围。</a:t>
            </a:r>
            <a:endParaRPr lang="zh-CN" altLang="en-US" sz="2000" b="1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  <a:cs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34860" y="1344118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ea"/>
              </a:rPr>
              <a:t>1定义</a:t>
            </a:r>
            <a:endParaRPr lang="zh-CN" altLang="en-US" b="1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  <a:cs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37861" y="2819420"/>
            <a:ext cx="95119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精度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23460" y="4972526"/>
            <a:ext cx="87015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可靠性</a:t>
            </a:r>
            <a:endParaRPr lang="zh-CN" alt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5445" y="620688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ea"/>
              </a:rPr>
              <a:t>2</a:t>
            </a:r>
            <a:r>
              <a:rPr lang="en-US" altLang="zh-CN" sz="2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ea"/>
              </a:rPr>
              <a:t>.</a:t>
            </a:r>
            <a:r>
              <a:rPr lang="zh-CN" altLang="en-US" sz="2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ea"/>
              </a:rPr>
              <a:t> 统计思想</a:t>
            </a:r>
            <a:endParaRPr lang="zh-CN" altLang="en-US" sz="2400" b="1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  <a:cs typeface="+mj-e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686550" cy="3152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98" y="1196752"/>
            <a:ext cx="6061627" cy="13342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88230" y="332656"/>
            <a:ext cx="1656184" cy="3683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ea"/>
              </a:rPr>
              <a:t>（1）思路：</a:t>
            </a:r>
            <a:endParaRPr lang="zh-CN" altLang="en-US" b="1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  <a:cs typeface="+mj-ea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01" y="2852936"/>
            <a:ext cx="26098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272" y="3501008"/>
            <a:ext cx="4527054" cy="279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39552" y="836712"/>
          <a:ext cx="4119024" cy="618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1" imgW="43281600" imgH="5486400" progId="Equation.DSMT4">
                  <p:embed/>
                </p:oleObj>
              </mc:Choice>
              <mc:Fallback>
                <p:oleObj name="Equation" r:id="rId1" imgW="43281600" imgH="5486400" progId="Equation.DSMT4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552" y="836712"/>
                        <a:ext cx="4119024" cy="61837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43" y="1704475"/>
            <a:ext cx="7026840" cy="20162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57933" y="332656"/>
            <a:ext cx="172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解决</a:t>
            </a:r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办法</a:t>
            </a:r>
            <a:endParaRPr lang="zh-CN" altLang="en-US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88423"/>
            <a:ext cx="4320480" cy="266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88640"/>
            <a:ext cx="2967136" cy="383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95536" y="2105974"/>
          <a:ext cx="1965325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2" imgW="952500" imgH="876300" progId="Equation.DSMT4">
                  <p:embed/>
                </p:oleObj>
              </mc:Choice>
              <mc:Fallback>
                <p:oleObj name="Equation" r:id="rId2" imgW="952500" imgH="876300" progId="Equation.DSMT4">
                  <p:embed/>
                  <p:pic>
                    <p:nvPicPr>
                      <p:cNvPr id="0" name="图片 6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105974"/>
                        <a:ext cx="1965325" cy="1808163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95536" y="908720"/>
          <a:ext cx="4544505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4" imgW="43281600" imgH="5486400" progId="Equation.DSMT4">
                  <p:embed/>
                </p:oleObj>
              </mc:Choice>
              <mc:Fallback>
                <p:oleObj name="Equation" r:id="rId4" imgW="43281600" imgH="5486400" progId="Equation.DSMT4">
                  <p:embed/>
                  <p:pic>
                    <p:nvPicPr>
                      <p:cNvPr id="0" name="图片 614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536" y="908720"/>
                        <a:ext cx="4544505" cy="57606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54480" y="332365"/>
            <a:ext cx="2041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0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altLang="zh-CN" sz="20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r>
              <a:rPr lang="zh-CN" altLang="en-US" sz="20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的确定</a:t>
            </a:r>
            <a:endParaRPr lang="zh-CN" altLang="en-US" sz="20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771800" y="2276872"/>
          <a:ext cx="2848327" cy="159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6" imgW="30480000" imgH="17068800" progId="Equation.DSMT4">
                  <p:embed/>
                </p:oleObj>
              </mc:Choice>
              <mc:Fallback>
                <p:oleObj name="Equation" r:id="rId6" imgW="30480000" imgH="17068800" progId="Equation.DSMT4">
                  <p:embed/>
                  <p:pic>
                    <p:nvPicPr>
                      <p:cNvPr id="0" name="图片 614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71800" y="2276872"/>
                        <a:ext cx="2848327" cy="1595063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95536" y="4509120"/>
          <a:ext cx="5184576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8" imgW="43891200" imgH="11582400" progId="Equation.DSMT4">
                  <p:embed/>
                </p:oleObj>
              </mc:Choice>
              <mc:Fallback>
                <p:oleObj name="Equation" r:id="rId8" imgW="43891200" imgH="11582400" progId="Equation.DSMT4">
                  <p:embed/>
                  <p:pic>
                    <p:nvPicPr>
                      <p:cNvPr id="0" name="图片 614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5536" y="4509120"/>
                        <a:ext cx="5184576" cy="136815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95536" y="354078"/>
          <a:ext cx="4392488" cy="4460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1" imgW="58826400" imgH="59740800" progId="Equation.DSMT4">
                  <p:embed/>
                </p:oleObj>
              </mc:Choice>
              <mc:Fallback>
                <p:oleObj name="Equation" r:id="rId1" imgW="58826400" imgH="59740800" progId="Equation.DSMT4">
                  <p:embed/>
                  <p:pic>
                    <p:nvPicPr>
                      <p:cNvPr id="0" name="图片 7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54078"/>
                        <a:ext cx="4392488" cy="446076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959" y="352945"/>
            <a:ext cx="3384376" cy="4406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95536" y="5245016"/>
          <a:ext cx="5429302" cy="1000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4" imgW="66141600" imgH="12192000" progId="Equation.DSMT4">
                  <p:embed/>
                </p:oleObj>
              </mc:Choice>
              <mc:Fallback>
                <p:oleObj name="Equation" r:id="rId4" imgW="66141600" imgH="12192000" progId="Equation.DSMT4">
                  <p:embed/>
                  <p:pic>
                    <p:nvPicPr>
                      <p:cNvPr id="0" name="图片 717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536" y="5245016"/>
                        <a:ext cx="5429302" cy="1000793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588223" y="5661248"/>
          <a:ext cx="1789613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6" imgW="19812000" imgH="10363200" progId="Equation.DSMT4">
                  <p:embed/>
                </p:oleObj>
              </mc:Choice>
              <mc:Fallback>
                <p:oleObj name="Equation" r:id="rId6" imgW="19812000" imgH="10363200" progId="Equation.DSMT4">
                  <p:embed/>
                  <p:pic>
                    <p:nvPicPr>
                      <p:cNvPr id="0" name="图片 717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88223" y="5661248"/>
                        <a:ext cx="1789613" cy="936104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588224" y="5079384"/>
            <a:ext cx="133882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取端点</a:t>
            </a:r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得</a:t>
            </a:r>
            <a:r>
              <a:rPr lang="zh-CN" altLang="en-US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zh-CN" altLang="en-US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33265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整理得：</a:t>
            </a:r>
            <a:endParaRPr lang="zh-CN" altLang="zh-CN" sz="20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82437" y="732766"/>
          <a:ext cx="3513225" cy="933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1" imgW="43586400" imgH="11582400" progId="Equation.DSMT4">
                  <p:embed/>
                </p:oleObj>
              </mc:Choice>
              <mc:Fallback>
                <p:oleObj name="Equation" r:id="rId1" imgW="43586400" imgH="11582400" progId="Equation.DSMT4">
                  <p:embed/>
                  <p:pic>
                    <p:nvPicPr>
                      <p:cNvPr id="0" name="图片 81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2437" y="732766"/>
                        <a:ext cx="3513225" cy="933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79512" y="1855716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此时就满足了</a:t>
            </a:r>
            <a:endParaRPr lang="zh-CN" altLang="zh-CN" sz="20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960411" y="1860793"/>
          <a:ext cx="3888349" cy="47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3" imgW="1841500" imgH="228600" progId="Equation.DSMT4">
                  <p:embed/>
                </p:oleObj>
              </mc:Choice>
              <mc:Fallback>
                <p:oleObj name="Equation" r:id="rId3" imgW="1841500" imgH="228600" progId="Equation.DSMT4">
                  <p:embed/>
                  <p:pic>
                    <p:nvPicPr>
                      <p:cNvPr id="0" name="图片 8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411" y="1860793"/>
                        <a:ext cx="3888349" cy="477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868144" y="1860793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的要求</a:t>
            </a:r>
            <a:endParaRPr lang="zh-CN" altLang="en-US" sz="20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4627" y="2492896"/>
            <a:ext cx="1210588" cy="400110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例题</a:t>
            </a:r>
            <a:r>
              <a:rPr lang="zh-CN" altLang="zh-CN" sz="20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解答</a:t>
            </a:r>
            <a:endParaRPr lang="zh-CN" altLang="en-US" sz="20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" r="48497"/>
          <a:stretch>
            <a:fillRect/>
          </a:stretch>
        </p:blipFill>
        <p:spPr bwMode="auto">
          <a:xfrm>
            <a:off x="247439" y="2954142"/>
            <a:ext cx="3440186" cy="53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85750" y="3521075"/>
          <a:ext cx="5138738" cy="234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6" imgW="69494400" imgH="31699200" progId="Equation.DSMT4">
                  <p:embed/>
                </p:oleObj>
              </mc:Choice>
              <mc:Fallback>
                <p:oleObj name="Equation" r:id="rId6" imgW="69494400" imgH="31699200" progId="Equation.DSMT4">
                  <p:embed/>
                  <p:pic>
                    <p:nvPicPr>
                      <p:cNvPr id="0" name="图片 819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5750" y="3521075"/>
                        <a:ext cx="5138738" cy="2344738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5819852" y="3933056"/>
            <a:ext cx="313184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表明：</a:t>
            </a:r>
            <a:endParaRPr lang="zh-CN" altLang="zh-CN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从样本观测值提供的数据</a:t>
            </a:r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有</a:t>
            </a:r>
            <a:r>
              <a:rPr lang="en-US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95</a:t>
            </a:r>
            <a:r>
              <a:rPr lang="en-US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%</a:t>
            </a:r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可靠</a:t>
            </a:r>
            <a:r>
              <a:rPr lang="zh-CN" altLang="en-US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性说明</a:t>
            </a:r>
            <a:endParaRPr lang="en-US" altLang="zh-CN" b="1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该</a:t>
            </a:r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企业生产的灌装水的平均容量在</a:t>
            </a:r>
            <a:r>
              <a:rPr lang="en-US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407.16~422.84</a:t>
            </a:r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（毫升）之间。</a:t>
            </a:r>
            <a:endParaRPr lang="zh-CN" altLang="zh-CN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6093296"/>
            <a:ext cx="878459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记做：</a:t>
            </a:r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该</a:t>
            </a:r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企业生产的灌装水的平均</a:t>
            </a:r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容量</a:t>
            </a:r>
            <a:r>
              <a:rPr lang="zh-CN" altLang="en-US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95%</a:t>
            </a:r>
            <a:r>
              <a:rPr lang="zh-CN" altLang="en-US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的置信区间为（</a:t>
            </a:r>
            <a:r>
              <a:rPr lang="en-US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407.16,422.84</a:t>
            </a:r>
            <a:r>
              <a:rPr lang="zh-CN" altLang="en-US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）毫升</a:t>
            </a:r>
            <a:endParaRPr lang="zh-CN" altLang="en-US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52" t="236" r="41136" b="-236"/>
          <a:stretch>
            <a:fillRect/>
          </a:stretch>
        </p:blipFill>
        <p:spPr bwMode="auto">
          <a:xfrm>
            <a:off x="611560" y="1277432"/>
            <a:ext cx="5720082" cy="367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76054"/>
            <a:ext cx="7278191" cy="1829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24048" y="591511"/>
            <a:ext cx="2540784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ea"/>
              </a:rPr>
              <a:t>对</a:t>
            </a:r>
            <a:r>
              <a:rPr lang="zh-CN" altLang="en-US" sz="20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ea"/>
              </a:rPr>
              <a:t>区间的进一步解释</a:t>
            </a:r>
            <a:endParaRPr lang="zh-CN" altLang="en-US" sz="2000" b="1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  <a:cs typeface="+mj-ea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48" y="1556792"/>
            <a:ext cx="4143375" cy="1381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694" y="1335644"/>
            <a:ext cx="4391025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9512" y="297969"/>
            <a:ext cx="1544102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ea"/>
              </a:rPr>
              <a:t>3</a:t>
            </a:r>
            <a:r>
              <a:rPr lang="en-US" altLang="zh-CN" sz="20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ea"/>
              </a:rPr>
              <a:t>. </a:t>
            </a:r>
            <a:r>
              <a:rPr lang="zh-CN" altLang="en-US" sz="20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ea"/>
              </a:rPr>
              <a:t>数学表述</a:t>
            </a:r>
            <a:endParaRPr lang="zh-CN" altLang="en-US" sz="2000" b="1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  <a:cs typeface="+mj-ea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980728"/>
            <a:ext cx="5667680" cy="29243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54" y="4221088"/>
            <a:ext cx="5667680" cy="19717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893" y="4653136"/>
            <a:ext cx="2880321" cy="14541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03" y="440541"/>
            <a:ext cx="6938858" cy="522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03" y="1124744"/>
            <a:ext cx="6108183" cy="11470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685407"/>
            <a:ext cx="5682824" cy="102966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3" r="31730"/>
          <a:stretch>
            <a:fillRect/>
          </a:stretch>
        </p:blipFill>
        <p:spPr bwMode="auto">
          <a:xfrm>
            <a:off x="5210203" y="2816932"/>
            <a:ext cx="372031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6" y="3722930"/>
            <a:ext cx="6154160" cy="11556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0" y="5085184"/>
            <a:ext cx="6313805" cy="1423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</p:pic>
      <p:sp>
        <p:nvSpPr>
          <p:cNvPr id="2" name="文本框 1"/>
          <p:cNvSpPr txBox="1"/>
          <p:nvPr/>
        </p:nvSpPr>
        <p:spPr>
          <a:xfrm>
            <a:off x="6079" y="70022"/>
            <a:ext cx="39116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ea"/>
              </a:rPr>
              <a:t>4</a:t>
            </a:r>
            <a:r>
              <a:rPr lang="en-US" altLang="zh-CN" sz="20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ea"/>
              </a:rPr>
              <a:t>. </a:t>
            </a:r>
            <a:r>
              <a:rPr lang="zh-CN" altLang="en-US" sz="20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ea"/>
              </a:rPr>
              <a:t>求解置信区间的一般步骤</a:t>
            </a:r>
            <a:endParaRPr lang="zh-CN" altLang="en-US" sz="2000" b="1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  <a:cs typeface="+mj-ea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65100" y="2422525"/>
          <a:ext cx="2611438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7" imgW="35966400" imgH="15849600" progId="Equation.DSMT4">
                  <p:embed/>
                </p:oleObj>
              </mc:Choice>
              <mc:Fallback>
                <p:oleObj name="Equation" r:id="rId7" imgW="35966400" imgH="15849600" progId="Equation.DSMT4">
                  <p:embed/>
                  <p:pic>
                    <p:nvPicPr>
                      <p:cNvPr id="0" name="图片 92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5100" y="2422525"/>
                        <a:ext cx="2611438" cy="1150938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459" y="3722930"/>
            <a:ext cx="2294277" cy="2815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664" y="1622235"/>
            <a:ext cx="6946139" cy="2088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sp>
        <p:nvSpPr>
          <p:cNvPr id="2" name="文本框 1"/>
          <p:cNvSpPr txBox="1"/>
          <p:nvPr/>
        </p:nvSpPr>
        <p:spPr>
          <a:xfrm>
            <a:off x="447675" y="248920"/>
            <a:ext cx="38995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ea typeface="等线" panose="02010600030101010101" pitchFamily="2" charset="-122"/>
              </a:rPr>
              <a:t>6.1 参数估计的一般问题</a:t>
            </a:r>
            <a:endParaRPr lang="zh-CN" altLang="en-US" sz="2400" b="1" dirty="0">
              <a:solidFill>
                <a:prstClr val="black"/>
              </a:solidFill>
              <a:ea typeface="等线" panose="02010600030101010101" pitchFamily="2" charset="-122"/>
            </a:endParaRPr>
          </a:p>
          <a:p>
            <a:endParaRPr lang="zh-CN" altLang="en-US" sz="2400" b="1" dirty="0">
              <a:solidFill>
                <a:prstClr val="black"/>
              </a:solidFill>
              <a:ea typeface="等线" panose="02010600030101010101" pitchFamily="2" charset="-122"/>
            </a:endParaRPr>
          </a:p>
          <a:p>
            <a:r>
              <a:rPr lang="zh-CN" altLang="en-US" sz="2400" b="1" dirty="0">
                <a:solidFill>
                  <a:prstClr val="black"/>
                </a:solidFill>
                <a:ea typeface="等线" panose="02010600030101010101" pitchFamily="2" charset="-122"/>
              </a:rPr>
              <a:t>6.1.1 估计量与估计值</a:t>
            </a:r>
            <a:endParaRPr lang="zh-CN" altLang="en-US" sz="2400" b="1" dirty="0">
              <a:solidFill>
                <a:prstClr val="black"/>
              </a:solidFill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04663" y="4293096"/>
            <a:ext cx="7227777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zh-CN" sz="2000" b="1" kern="1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估计量</a:t>
            </a:r>
            <a:r>
              <a:rPr lang="zh-CN" altLang="zh-CN" sz="2000" b="1" kern="1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US" altLang="zh-CN" sz="2000" b="1" kern="1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endParaRPr lang="en-US" altLang="zh-CN" sz="2000" b="1" kern="1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lang="zh-CN" altLang="zh-CN" sz="2000" b="1" kern="1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zh-CN" altLang="zh-CN" sz="2000" b="1" kern="1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参数估计中，用来估计总体参数的统计量的名称称为估计量</a:t>
            </a:r>
            <a:r>
              <a:rPr lang="zh-CN" altLang="zh-CN" sz="2000" b="1" kern="1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2000" b="1" kern="1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endParaRPr lang="zh-CN" altLang="zh-CN" sz="2000" kern="1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lang="zh-CN" altLang="zh-CN" sz="2000" b="1" kern="1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估计值：根据一个具体样本计算出来的估计量的数值。</a:t>
            </a:r>
            <a:endParaRPr lang="zh-CN" altLang="zh-CN" sz="2000" kern="1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30" y="1719668"/>
            <a:ext cx="7432694" cy="16753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18"/>
          <a:stretch>
            <a:fillRect/>
          </a:stretch>
        </p:blipFill>
        <p:spPr bwMode="auto">
          <a:xfrm>
            <a:off x="601869" y="3922447"/>
            <a:ext cx="7354507" cy="1271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sp>
        <p:nvSpPr>
          <p:cNvPr id="2" name="文本框 1"/>
          <p:cNvSpPr txBox="1"/>
          <p:nvPr/>
        </p:nvSpPr>
        <p:spPr>
          <a:xfrm>
            <a:off x="595630" y="50165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ea typeface="等线" panose="02010600030101010101" pitchFamily="2" charset="-122"/>
              </a:rPr>
              <a:t>6.1.2  点估计</a:t>
            </a:r>
            <a:endParaRPr lang="zh-CN" altLang="en-US" sz="2400" b="1" dirty="0">
              <a:solidFill>
                <a:prstClr val="black"/>
              </a:solidFill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4322" y="1484784"/>
            <a:ext cx="20162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现随机抽取</a:t>
            </a:r>
            <a:r>
              <a:rPr lang="en-US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只</a:t>
            </a:r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endParaRPr lang="en-US" altLang="zh-CN" b="1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b="1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测</a:t>
            </a:r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得其寿命分别为</a:t>
            </a:r>
            <a:r>
              <a:rPr lang="en-US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1502</a:t>
            </a:r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1453</a:t>
            </a:r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1367</a:t>
            </a:r>
            <a:r>
              <a:rPr lang="zh-CN" altLang="en-US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1650</a:t>
            </a:r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小时，</a:t>
            </a:r>
            <a:endParaRPr lang="zh-CN" altLang="en-US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57" t="73338" r="30932"/>
          <a:stretch>
            <a:fillRect/>
          </a:stretch>
        </p:blipFill>
        <p:spPr bwMode="auto">
          <a:xfrm>
            <a:off x="395536" y="3068960"/>
            <a:ext cx="1641748" cy="595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60198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758" y="1628800"/>
            <a:ext cx="59436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40" y="260648"/>
            <a:ext cx="6129450" cy="1151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86" y="1581526"/>
            <a:ext cx="7042280" cy="16745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86" y="3426648"/>
            <a:ext cx="2956878" cy="4571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243265" y="5007678"/>
            <a:ext cx="181453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点估计的优点：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zh-CN" altLang="en-US" dirty="0">
                <a:solidFill>
                  <a:prstClr val="black"/>
                </a:solidFill>
              </a:rPr>
              <a:t>简单、方便</a:t>
            </a: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411501"/>
            <a:ext cx="4032448" cy="3192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5696" y="1231967"/>
            <a:ext cx="2016224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现随机抽取</a:t>
            </a:r>
            <a:r>
              <a:rPr lang="en-US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只</a:t>
            </a:r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endParaRPr lang="en-US" altLang="zh-CN" b="1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测</a:t>
            </a:r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得其寿命分别为</a:t>
            </a:r>
            <a:r>
              <a:rPr lang="en-US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1502</a:t>
            </a:r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1453</a:t>
            </a:r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1367</a:t>
            </a:r>
            <a:r>
              <a:rPr lang="zh-CN" altLang="en-US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1650</a:t>
            </a:r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小时，</a:t>
            </a:r>
            <a:endParaRPr lang="zh-CN" altLang="en-US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57" t="73338" r="37484"/>
          <a:stretch>
            <a:fillRect/>
          </a:stretch>
        </p:blipFill>
        <p:spPr bwMode="auto">
          <a:xfrm>
            <a:off x="6271213" y="512992"/>
            <a:ext cx="1155198" cy="595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91" y="116632"/>
            <a:ext cx="60198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813395" y="1231967"/>
            <a:ext cx="2016224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现随机抽取</a:t>
            </a:r>
            <a:r>
              <a:rPr lang="en-US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只</a:t>
            </a:r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endParaRPr lang="en-US" altLang="zh-CN" b="1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b="1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测</a:t>
            </a:r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得其寿命分别为</a:t>
            </a:r>
            <a:r>
              <a:rPr lang="en-US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1532</a:t>
            </a:r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1463</a:t>
            </a:r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1387</a:t>
            </a:r>
            <a:r>
              <a:rPr lang="zh-CN" altLang="en-US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1610</a:t>
            </a:r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小时，</a:t>
            </a:r>
            <a:endParaRPr lang="zh-CN" altLang="en-US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55696" y="2666742"/>
          <a:ext cx="2047728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9812000" imgH="4876800" progId="Equation.DSMT4">
                  <p:embed/>
                </p:oleObj>
              </mc:Choice>
              <mc:Fallback>
                <p:oleObj name="Equation" r:id="rId3" imgW="19812000" imgH="4876800" progId="Equation.DSMT4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5696" y="2666742"/>
                        <a:ext cx="2047728" cy="50405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756282" y="2996952"/>
          <a:ext cx="4155152" cy="174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46329600" imgH="19507200" progId="Equation.DSMT4">
                  <p:embed/>
                </p:oleObj>
              </mc:Choice>
              <mc:Fallback>
                <p:oleObj name="Equation" r:id="rId5" imgW="46329600" imgH="19507200" progId="Equation.DSMT4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56282" y="2996952"/>
                        <a:ext cx="4155152" cy="174953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32" y="3480340"/>
            <a:ext cx="4043975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829957" y="5589240"/>
            <a:ext cx="4104556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点估计的缺点：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zh-CN" altLang="en-US" dirty="0">
                <a:solidFill>
                  <a:prstClr val="black"/>
                </a:solidFill>
              </a:rPr>
              <a:t>没有解决精度与可靠性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7632848" cy="11461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78"/>
          <a:stretch>
            <a:fillRect/>
          </a:stretch>
        </p:blipFill>
        <p:spPr bwMode="auto">
          <a:xfrm>
            <a:off x="251520" y="188640"/>
            <a:ext cx="342410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2411760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例：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zh-CN" altLang="en-US" dirty="0">
                <a:solidFill>
                  <a:prstClr val="black"/>
                </a:solidFill>
              </a:rPr>
              <a:t>总体：   </a:t>
            </a:r>
            <a:r>
              <a:rPr lang="en-US" altLang="zh-CN" dirty="0">
                <a:solidFill>
                  <a:prstClr val="black"/>
                </a:solidFill>
              </a:rPr>
              <a:t>2  3   5  9   12   20   32   32   40  55     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796136" y="2598296"/>
          <a:ext cx="843929" cy="396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0668000" imgH="4876800" progId="Equation.DSMT4">
                  <p:embed/>
                </p:oleObj>
              </mc:Choice>
              <mc:Fallback>
                <p:oleObj name="Equation" r:id="rId3" imgW="10668000" imgH="4876800" progId="Equation.DSMT4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6136" y="2598296"/>
                        <a:ext cx="843929" cy="39691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33462" y="3429000"/>
          <a:ext cx="7550906" cy="1656185"/>
        </p:xfrm>
        <a:graphic>
          <a:graphicData uri="http://schemas.openxmlformats.org/drawingml/2006/table">
            <a:tbl>
              <a:tblPr/>
              <a:tblGrid>
                <a:gridCol w="1010530"/>
                <a:gridCol w="378949"/>
                <a:gridCol w="378949"/>
                <a:gridCol w="378949"/>
                <a:gridCol w="378949"/>
                <a:gridCol w="378949"/>
                <a:gridCol w="378949"/>
                <a:gridCol w="378949"/>
                <a:gridCol w="378949"/>
                <a:gridCol w="378949"/>
                <a:gridCol w="378949"/>
                <a:gridCol w="916962"/>
                <a:gridCol w="916962"/>
                <a:gridCol w="916962"/>
              </a:tblGrid>
              <a:tr h="331237"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样本均值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最小值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中位数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样本</a:t>
                      </a:r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2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9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12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7.667 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2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9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样本</a:t>
                      </a:r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2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2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9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12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32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55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18.833 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2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10.5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样本</a:t>
                      </a:r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9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12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20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32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40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55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25.375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26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样本</a:t>
                      </a:r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4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2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5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9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12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20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32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32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40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55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21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2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58" r="15105"/>
          <a:stretch>
            <a:fillRect/>
          </a:stretch>
        </p:blipFill>
        <p:spPr bwMode="auto">
          <a:xfrm>
            <a:off x="611559" y="1268760"/>
            <a:ext cx="7763296" cy="3312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1201</Words>
  <Application>WPS 演示</Application>
  <PresentationFormat>全屏显示(4:3)</PresentationFormat>
  <Paragraphs>533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22</vt:i4>
      </vt:variant>
      <vt:variant>
        <vt:lpstr>幻灯片标题</vt:lpstr>
      </vt:variant>
      <vt:variant>
        <vt:i4>22</vt:i4>
      </vt:variant>
    </vt:vector>
  </HeadingPairs>
  <TitlesOfParts>
    <vt:vector size="60" baseType="lpstr">
      <vt:lpstr>Arial</vt:lpstr>
      <vt:lpstr>宋体</vt:lpstr>
      <vt:lpstr>Wingdings</vt:lpstr>
      <vt:lpstr>等线</vt:lpstr>
      <vt:lpstr>Wingdings 3</vt:lpstr>
      <vt:lpstr>Verdana</vt:lpstr>
      <vt:lpstr>Wingdings 2</vt:lpstr>
      <vt:lpstr>Times New Roman</vt:lpstr>
      <vt:lpstr>Lucida Sans Unicode</vt:lpstr>
      <vt:lpstr>微软雅黑</vt:lpstr>
      <vt:lpstr>Arial Unicode MS</vt:lpstr>
      <vt:lpstr>Symbol</vt:lpstr>
      <vt:lpstr>Wingdings</vt:lpstr>
      <vt:lpstr>Calibri</vt:lpstr>
      <vt:lpstr>黑体</vt:lpstr>
      <vt:lpstr>聚合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Ghost Win7 SP1快速装机版  V2014/05/02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深度技术</dc:creator>
  <cp:lastModifiedBy>前进</cp:lastModifiedBy>
  <cp:revision>2</cp:revision>
  <dcterms:created xsi:type="dcterms:W3CDTF">2020-03-25T03:39:00Z</dcterms:created>
  <dcterms:modified xsi:type="dcterms:W3CDTF">2020-03-25T12:37:31Z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