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70" r:id="rId4"/>
    <p:sldId id="271" r:id="rId5"/>
    <p:sldId id="273" r:id="rId6"/>
    <p:sldId id="272" r:id="rId7"/>
    <p:sldId id="257" r:id="rId8"/>
    <p:sldId id="258" r:id="rId9"/>
    <p:sldId id="259" r:id="rId10"/>
    <p:sldId id="260" r:id="rId11"/>
    <p:sldId id="261" r:id="rId12"/>
    <p:sldId id="265" r:id="rId13"/>
    <p:sldId id="262" r:id="rId14"/>
    <p:sldId id="263" r:id="rId15"/>
    <p:sldId id="264"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05952-530B-4FBA-B39A-F5003C7C6A4E}"/>
              </a:ext>
            </a:extLst>
          </p:cNvPr>
          <p:cNvSpPr>
            <a:spLocks noGrp="1"/>
          </p:cNvSpPr>
          <p:nvPr>
            <p:ph type="ctrTitle"/>
          </p:nvPr>
        </p:nvSpPr>
        <p:spPr/>
        <p:txBody>
          <a:bodyPr>
            <a:normAutofit/>
          </a:bodyPr>
          <a:lstStyle/>
          <a:p>
            <a:r>
              <a:rPr lang="zh-CN" altLang="en-US" sz="6600" dirty="0">
                <a:solidFill>
                  <a:srgbClr val="C00000"/>
                </a:solidFill>
                <a:latin typeface="隶书" panose="02010509060101010101" pitchFamily="49" charset="-122"/>
                <a:ea typeface="隶书" panose="02010509060101010101" pitchFamily="49" charset="-122"/>
              </a:rPr>
              <a:t>现代控制理论总复习</a:t>
            </a:r>
          </a:p>
        </p:txBody>
      </p:sp>
      <p:sp>
        <p:nvSpPr>
          <p:cNvPr id="3" name="副标题 2">
            <a:extLst>
              <a:ext uri="{FF2B5EF4-FFF2-40B4-BE49-F238E27FC236}">
                <a16:creationId xmlns:a16="http://schemas.microsoft.com/office/drawing/2014/main" id="{57052DE8-7810-46E1-ABAF-E4D84BB04A1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0273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70761-9E09-4817-8BEE-78D889418486}"/>
              </a:ext>
            </a:extLst>
          </p:cNvPr>
          <p:cNvSpPr>
            <a:spLocks noGrp="1"/>
          </p:cNvSpPr>
          <p:nvPr>
            <p:ph type="title"/>
          </p:nvPr>
        </p:nvSpPr>
        <p:spPr/>
        <p:txBody>
          <a:bodyPr/>
          <a:lstStyle/>
          <a:p>
            <a:r>
              <a:rPr lang="zh-CN" altLang="en-US" b="1" dirty="0">
                <a:solidFill>
                  <a:srgbClr val="C00000"/>
                </a:solidFill>
              </a:rPr>
              <a:t>输出反馈控制性质：</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1FEED6-389C-4747-96B6-B33EA1650E47}"/>
                  </a:ext>
                </a:extLst>
              </p:cNvPr>
              <p:cNvSpPr>
                <a:spLocks noGrp="1"/>
              </p:cNvSpPr>
              <p:nvPr>
                <p:ph idx="1"/>
              </p:nvPr>
            </p:nvSpPr>
            <p:spPr>
              <a:xfrm>
                <a:off x="1993594" y="1540188"/>
                <a:ext cx="9591602" cy="4365661"/>
              </a:xfrm>
            </p:spPr>
            <p:txBody>
              <a:bodyPr>
                <a:normAutofit fontScale="92500" lnSpcReduction="20000"/>
              </a:bodyPr>
              <a:lstStyle/>
              <a:p>
                <a:pPr>
                  <a:lnSpc>
                    <a:spcPct val="150000"/>
                  </a:lnSpc>
                </a:pPr>
                <a:r>
                  <a:rPr lang="zh-CN" altLang="en-US" sz="2400" b="1" dirty="0">
                    <a:solidFill>
                      <a:schemeClr val="tx1"/>
                    </a:solidFill>
                  </a:rPr>
                  <a:t>输出反馈形成的闭环反馈系统与原被控对象状态变量维数相同；</a:t>
                </a:r>
                <a:endParaRPr lang="en-US" altLang="zh-CN" sz="2400" b="1" dirty="0">
                  <a:solidFill>
                    <a:schemeClr val="tx1"/>
                  </a:solidFill>
                </a:endParaRPr>
              </a:p>
              <a:p>
                <a:pPr>
                  <a:lnSpc>
                    <a:spcPct val="150000"/>
                  </a:lnSpc>
                  <a:defRPr/>
                </a:pPr>
                <a:r>
                  <a:rPr lang="zh-CN" altLang="en-US" sz="2400" b="1" dirty="0">
                    <a:solidFill>
                      <a:srgbClr val="C00000"/>
                    </a:solidFill>
                  </a:rPr>
                  <a:t>反馈增益矩阵为常数矩阵，反馈结构为线性反馈。</a:t>
                </a:r>
              </a:p>
              <a:p>
                <a:pPr>
                  <a:lnSpc>
                    <a:spcPct val="150000"/>
                  </a:lnSpc>
                </a:pPr>
                <a:r>
                  <a:rPr lang="zh-CN" altLang="en-US" sz="2400" b="1" dirty="0">
                    <a:solidFill>
                      <a:schemeClr val="tx1"/>
                    </a:solidFill>
                  </a:rPr>
                  <a:t>输出反馈不改变原被控对象实现的能控性和能观性；</a:t>
                </a:r>
                <a:endParaRPr lang="en-US" altLang="zh-CN" sz="2400" b="1" dirty="0">
                  <a:solidFill>
                    <a:schemeClr val="tx1"/>
                  </a:solidFill>
                </a:endParaRPr>
              </a:p>
              <a:p>
                <a:pPr>
                  <a:lnSpc>
                    <a:spcPct val="150000"/>
                  </a:lnSpc>
                </a:pPr>
                <a:r>
                  <a:rPr lang="zh-CN" altLang="en-US" sz="2400" b="1" dirty="0">
                    <a:solidFill>
                      <a:srgbClr val="C00000"/>
                    </a:solidFill>
                  </a:rPr>
                  <a:t>当输出维数小于状态变量维数时，不能对被控对象</a:t>
                </a:r>
                <a14:m>
                  <m:oMath xmlns:m="http://schemas.openxmlformats.org/officeDocument/2006/math">
                    <m:sSub>
                      <m:sSubPr>
                        <m:ctrlPr>
                          <a:rPr lang="en-US" altLang="zh-CN"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𝚺</m:t>
                        </m:r>
                      </m:e>
                      <m:sub>
                        <m:r>
                          <a:rPr lang="en-US" altLang="zh-CN" sz="2400" b="1" i="1">
                            <a:solidFill>
                              <a:srgbClr val="C00000"/>
                            </a:solidFill>
                            <a:latin typeface="Cambria Math" panose="02040503050406030204" pitchFamily="18" charset="0"/>
                          </a:rPr>
                          <m:t>𝟎</m:t>
                        </m:r>
                      </m:sub>
                    </m:sSub>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𝑨</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𝑩</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𝑪</m:t>
                    </m:r>
                    <m:r>
                      <a:rPr lang="en-US" altLang="zh-CN" sz="2400" b="1" i="1">
                        <a:solidFill>
                          <a:srgbClr val="C00000"/>
                        </a:solidFill>
                        <a:latin typeface="Cambria Math" panose="02040503050406030204" pitchFamily="18" charset="0"/>
                      </a:rPr>
                      <m:t>)</m:t>
                    </m:r>
                  </m:oMath>
                </a14:m>
                <a:r>
                  <a:rPr lang="zh-CN" altLang="en-US" sz="2400" b="1" dirty="0">
                    <a:solidFill>
                      <a:srgbClr val="C00000"/>
                    </a:solidFill>
                  </a:rPr>
                  <a:t>实现任意极点配置。这时输出反馈相当于部分状态反馈。</a:t>
                </a:r>
                <a:r>
                  <a:rPr lang="zh-CN" altLang="en-US" sz="2400" b="1" dirty="0">
                    <a:solidFill>
                      <a:srgbClr val="C00000"/>
                    </a:solidFill>
                    <a:latin typeface="Times New Roman" panose="02020603050405020304" pitchFamily="18" charset="0"/>
                    <a:cs typeface="Times New Roman" panose="02020603050405020304" pitchFamily="18" charset="0"/>
                  </a:rPr>
                  <a:t>只有当</a:t>
                </a:r>
                <a:r>
                  <a:rPr lang="en-US" altLang="zh-CN" sz="2400" b="1" i="1" dirty="0">
                    <a:solidFill>
                      <a:srgbClr val="C00000"/>
                    </a:solidFill>
                    <a:latin typeface="Times New Roman" panose="02020603050405020304" pitchFamily="18" charset="0"/>
                    <a:cs typeface="Times New Roman" panose="02020603050405020304" pitchFamily="18" charset="0"/>
                  </a:rPr>
                  <a:t>C</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altLang="zh-CN" sz="2400" b="1" i="1" dirty="0">
                    <a:solidFill>
                      <a:srgbClr val="C00000"/>
                    </a:solidFill>
                    <a:latin typeface="Times New Roman" panose="02020603050405020304" pitchFamily="18" charset="0"/>
                    <a:cs typeface="Times New Roman" panose="02020603050405020304" pitchFamily="18" charset="0"/>
                  </a:rPr>
                  <a:t>I</a:t>
                </a:r>
                <a:r>
                  <a:rPr lang="zh-CN" altLang="en-US" sz="2400" b="1" dirty="0">
                    <a:solidFill>
                      <a:srgbClr val="C00000"/>
                    </a:solidFill>
                    <a:latin typeface="Times New Roman" panose="02020603050405020304" pitchFamily="18" charset="0"/>
                    <a:cs typeface="Times New Roman" panose="02020603050405020304" pitchFamily="18" charset="0"/>
                  </a:rPr>
                  <a:t>时，输出反馈才等价于全状态反馈。</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zh-CN" altLang="en-US" sz="2400" b="1" dirty="0">
                    <a:solidFill>
                      <a:schemeClr val="tx1"/>
                    </a:solidFill>
                    <a:latin typeface="Times New Roman" panose="02020603050405020304" pitchFamily="18" charset="0"/>
                    <a:cs typeface="Times New Roman" panose="02020603050405020304" pitchFamily="18" charset="0"/>
                  </a:rPr>
                  <a:t>状态反馈效果较好，输出反馈技术实现较容易。</a:t>
                </a:r>
              </a:p>
              <a:p>
                <a:pPr>
                  <a:lnSpc>
                    <a:spcPct val="150000"/>
                  </a:lnSpc>
                </a:pPr>
                <a:r>
                  <a:rPr lang="zh-CN" altLang="en-US" sz="2400" b="1" dirty="0">
                    <a:solidFill>
                      <a:srgbClr val="C00000"/>
                    </a:solidFill>
                  </a:rPr>
                  <a:t>（题型：填空题、判断题、计算题）</a:t>
                </a:r>
                <a:endParaRPr lang="en-US" altLang="zh-CN" sz="2400" b="1" dirty="0">
                  <a:solidFill>
                    <a:srgbClr val="C00000"/>
                  </a:solidFill>
                </a:endParaRPr>
              </a:p>
              <a:p>
                <a:pPr>
                  <a:lnSpc>
                    <a:spcPct val="150000"/>
                  </a:lnSpc>
                </a:pPr>
                <a:endParaRPr lang="en-US" altLang="zh-CN" sz="2400" b="1" dirty="0">
                  <a:solidFill>
                    <a:srgbClr val="C00000"/>
                  </a:solidFill>
                </a:endParaRPr>
              </a:p>
              <a:p>
                <a:endParaRPr lang="zh-CN" altLang="en-US" sz="2400" dirty="0"/>
              </a:p>
            </p:txBody>
          </p:sp>
        </mc:Choice>
        <mc:Fallback xmlns="">
          <p:sp>
            <p:nvSpPr>
              <p:cNvPr id="3" name="内容占位符 2">
                <a:extLst>
                  <a:ext uri="{FF2B5EF4-FFF2-40B4-BE49-F238E27FC236}">
                    <a16:creationId xmlns:a16="http://schemas.microsoft.com/office/drawing/2014/main" id="{721FEED6-389C-4747-96B6-B33EA1650E47}"/>
                  </a:ext>
                </a:extLst>
              </p:cNvPr>
              <p:cNvSpPr>
                <a:spLocks noGrp="1" noRot="1" noChangeAspect="1" noMove="1" noResize="1" noEditPoints="1" noAdjustHandles="1" noChangeArrowheads="1" noChangeShapeType="1" noTextEdit="1"/>
              </p:cNvSpPr>
              <p:nvPr>
                <p:ph idx="1"/>
              </p:nvPr>
            </p:nvSpPr>
            <p:spPr>
              <a:xfrm>
                <a:off x="1993594" y="1540188"/>
                <a:ext cx="9591602" cy="4365661"/>
              </a:xfrm>
              <a:blipFill>
                <a:blip r:embed="rId2"/>
                <a:stretch>
                  <a:fillRect l="-763" t="-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6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53327-2A99-41B9-B4D3-31C6AF9C07FC}"/>
              </a:ext>
            </a:extLst>
          </p:cNvPr>
          <p:cNvSpPr>
            <a:spLocks noGrp="1"/>
          </p:cNvSpPr>
          <p:nvPr>
            <p:ph type="title"/>
          </p:nvPr>
        </p:nvSpPr>
        <p:spPr/>
        <p:txBody>
          <a:bodyPr>
            <a:normAutofit/>
          </a:bodyPr>
          <a:lstStyle/>
          <a:p>
            <a:r>
              <a:rPr lang="zh-CN" altLang="en-US" sz="3200" b="1" dirty="0">
                <a:solidFill>
                  <a:srgbClr val="C00000"/>
                </a:solidFill>
              </a:rPr>
              <a:t>（三）动态补偿器</a:t>
            </a:r>
            <a:endParaRPr lang="zh-CN" altLang="en-US" sz="3200"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F2EB6D31-7DF0-4474-B070-EBC726381CCC}"/>
                  </a:ext>
                </a:extLst>
              </p:cNvPr>
              <p:cNvSpPr>
                <a:spLocks noGrp="1"/>
              </p:cNvSpPr>
              <p:nvPr>
                <p:ph idx="1"/>
              </p:nvPr>
            </p:nvSpPr>
            <p:spPr>
              <a:xfrm>
                <a:off x="2069095" y="1540189"/>
                <a:ext cx="8915400" cy="3777622"/>
              </a:xfrm>
            </p:spPr>
            <p:txBody>
              <a:bodyPr>
                <a:normAutofit fontScale="92500" lnSpcReduction="10000"/>
              </a:bodyPr>
              <a:lstStyle/>
              <a:p>
                <a:pPr>
                  <a:lnSpc>
                    <a:spcPct val="150000"/>
                  </a:lnSpc>
                  <a:defRPr/>
                </a:pPr>
                <a:r>
                  <a:rPr lang="zh-CN" altLang="en-US" sz="2400" b="1" dirty="0">
                    <a:solidFill>
                      <a:schemeClr val="tx1"/>
                    </a:solidFill>
                  </a:rPr>
                  <a:t>状态反馈和输出反馈的共同特点是线性反馈。</a:t>
                </a:r>
              </a:p>
              <a:p>
                <a:pPr>
                  <a:lnSpc>
                    <a:spcPct val="150000"/>
                  </a:lnSpc>
                  <a:defRPr/>
                </a:pPr>
                <a:r>
                  <a:rPr lang="zh-CN" altLang="en-US" sz="2400" b="1" dirty="0">
                    <a:solidFill>
                      <a:srgbClr val="C00000"/>
                    </a:solidFill>
                  </a:rPr>
                  <a:t>在更加复杂的情况下，常常需要引入一个动态子系统来改善系统的性能。这种动态子系统称为动态补偿器。</a:t>
                </a:r>
                <a:endParaRPr lang="en-US" altLang="zh-CN" sz="2400" b="1" dirty="0">
                  <a:solidFill>
                    <a:srgbClr val="C00000"/>
                  </a:solidFill>
                </a:endParaRPr>
              </a:p>
              <a:p>
                <a:pPr>
                  <a:lnSpc>
                    <a:spcPct val="150000"/>
                  </a:lnSpc>
                  <a:defRPr/>
                </a:pPr>
                <a:r>
                  <a:rPr lang="zh-CN" altLang="en-US" sz="2400" b="1" dirty="0">
                    <a:solidFill>
                      <a:schemeClr val="tx1"/>
                    </a:solidFill>
                  </a:rPr>
                  <a:t>动态补偿器与受控系统的连接方式分为：串联连接和反馈连接。</a:t>
                </a:r>
                <a:endParaRPr lang="en-US" altLang="zh-CN" sz="2400" b="1" dirty="0">
                  <a:solidFill>
                    <a:schemeClr val="tx1"/>
                  </a:solidFill>
                </a:endParaRPr>
              </a:p>
              <a:p>
                <a:pPr>
                  <a:lnSpc>
                    <a:spcPct val="150000"/>
                  </a:lnSpc>
                  <a:defRPr/>
                </a:pPr>
                <a:r>
                  <a:rPr lang="zh-CN" altLang="en-US" sz="2400" b="1" dirty="0">
                    <a:solidFill>
                      <a:srgbClr val="C00000"/>
                    </a:solidFill>
                  </a:rPr>
                  <a:t>对于状态完全能控的单输入单输出系统</a:t>
                </a:r>
                <a14:m>
                  <m:oMath xmlns:m="http://schemas.openxmlformats.org/officeDocument/2006/math">
                    <m:sSub>
                      <m:sSubPr>
                        <m:ctrlPr>
                          <a:rPr lang="en-US" altLang="zh-CN"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𝚺</m:t>
                        </m:r>
                      </m:e>
                      <m:sub>
                        <m:r>
                          <a:rPr lang="en-US" altLang="zh-CN" sz="2400" b="1" i="1">
                            <a:solidFill>
                              <a:srgbClr val="C00000"/>
                            </a:solidFill>
                            <a:latin typeface="Cambria Math" panose="02040503050406030204" pitchFamily="18" charset="0"/>
                          </a:rPr>
                          <m:t>𝟎</m:t>
                        </m:r>
                      </m:sub>
                    </m:sSub>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𝑨</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𝑩</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𝑪</m:t>
                    </m:r>
                    <m:r>
                      <a:rPr lang="en-US" altLang="zh-CN" sz="2400" b="1" i="1">
                        <a:solidFill>
                          <a:srgbClr val="C00000"/>
                        </a:solidFill>
                        <a:latin typeface="Cambria Math" panose="02040503050406030204" pitchFamily="18" charset="0"/>
                      </a:rPr>
                      <m:t>)</m:t>
                    </m:r>
                  </m:oMath>
                </a14:m>
                <a:r>
                  <a:rPr lang="zh-CN" altLang="en-US" sz="2400" b="1" dirty="0">
                    <a:solidFill>
                      <a:srgbClr val="C00000"/>
                    </a:solidFill>
                  </a:rPr>
                  <a:t>，通过带动态补偿器的输出反馈实现极点任意配置的充要条件是：</a:t>
                </a:r>
                <a:r>
                  <a:rPr lang="en-US" altLang="zh-CN" sz="2400" b="1" dirty="0">
                    <a:solidFill>
                      <a:srgbClr val="C00000"/>
                    </a:solidFill>
                  </a:rPr>
                  <a:t> </a:t>
                </a:r>
                <a14:m>
                  <m:oMath xmlns:m="http://schemas.openxmlformats.org/officeDocument/2006/math">
                    <m:sSub>
                      <m:sSubPr>
                        <m:ctrlPr>
                          <a:rPr lang="en-US" altLang="zh-CN" sz="2400" b="1" i="1">
                            <a:solidFill>
                              <a:srgbClr val="C00000"/>
                            </a:solidFill>
                            <a:latin typeface="Cambria Math" panose="02040503050406030204" pitchFamily="18" charset="0"/>
                          </a:rPr>
                        </m:ctrlPr>
                      </m:sSubPr>
                      <m:e>
                        <m:r>
                          <a:rPr lang="zh-CN" altLang="en-US" sz="2400" b="1" i="1">
                            <a:solidFill>
                              <a:srgbClr val="C00000"/>
                            </a:solidFill>
                            <a:latin typeface="Cambria Math" panose="02040503050406030204" pitchFamily="18" charset="0"/>
                          </a:rPr>
                          <m:t>𝚺</m:t>
                        </m:r>
                      </m:e>
                      <m:sub>
                        <m:r>
                          <a:rPr lang="en-US" altLang="zh-CN" sz="2400" b="1" i="1">
                            <a:solidFill>
                              <a:srgbClr val="C00000"/>
                            </a:solidFill>
                            <a:latin typeface="Cambria Math" panose="02040503050406030204" pitchFamily="18" charset="0"/>
                          </a:rPr>
                          <m:t>𝟎</m:t>
                        </m:r>
                      </m:sub>
                    </m:sSub>
                  </m:oMath>
                </a14:m>
                <a:r>
                  <a:rPr lang="zh-CN" altLang="en-US" sz="2400" b="1" dirty="0">
                    <a:solidFill>
                      <a:srgbClr val="C00000"/>
                    </a:solidFill>
                  </a:rPr>
                  <a:t>完全能观，且动态补偿器的阶次为</a:t>
                </a:r>
                <a:r>
                  <a:rPr lang="en-US" altLang="zh-CN" sz="2400" b="1" dirty="0">
                    <a:solidFill>
                      <a:srgbClr val="C00000"/>
                    </a:solidFill>
                  </a:rPr>
                  <a:t>n-1</a:t>
                </a:r>
                <a:r>
                  <a:rPr lang="zh-CN" altLang="en-US" sz="2400" b="1" dirty="0">
                    <a:solidFill>
                      <a:srgbClr val="C00000"/>
                    </a:solidFill>
                  </a:rPr>
                  <a:t>。</a:t>
                </a:r>
              </a:p>
              <a:p>
                <a:pPr marL="0" indent="0">
                  <a:buFont typeface="Wingdings 3" panose="05040102010807070707" pitchFamily="18" charset="2"/>
                  <a:buNone/>
                  <a:defRPr/>
                </a:pPr>
                <a:endParaRPr lang="zh-CN" altLang="en-US" dirty="0"/>
              </a:p>
            </p:txBody>
          </p:sp>
        </mc:Choice>
        <mc:Fallback xmlns="">
          <p:sp>
            <p:nvSpPr>
              <p:cNvPr id="5" name="内容占位符 4">
                <a:extLst>
                  <a:ext uri="{FF2B5EF4-FFF2-40B4-BE49-F238E27FC236}">
                    <a16:creationId xmlns:a16="http://schemas.microsoft.com/office/drawing/2014/main" id="{F2EB6D31-7DF0-4474-B070-EBC726381CCC}"/>
                  </a:ext>
                </a:extLst>
              </p:cNvPr>
              <p:cNvSpPr>
                <a:spLocks noGrp="1" noRot="1" noChangeAspect="1" noMove="1" noResize="1" noEditPoints="1" noAdjustHandles="1" noChangeArrowheads="1" noChangeShapeType="1" noTextEdit="1"/>
              </p:cNvSpPr>
              <p:nvPr>
                <p:ph idx="1"/>
              </p:nvPr>
            </p:nvSpPr>
            <p:spPr>
              <a:xfrm>
                <a:off x="2069095" y="1540189"/>
                <a:ext cx="8915400" cy="3777622"/>
              </a:xfrm>
              <a:blipFill>
                <a:blip r:embed="rId2"/>
                <a:stretch>
                  <a:fillRect l="-820" b="-1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41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4E7AF-F8F8-49FF-BAE4-3F0900986018}"/>
              </a:ext>
            </a:extLst>
          </p:cNvPr>
          <p:cNvSpPr>
            <a:spLocks noGrp="1"/>
          </p:cNvSpPr>
          <p:nvPr>
            <p:ph type="title"/>
          </p:nvPr>
        </p:nvSpPr>
        <p:spPr>
          <a:xfrm>
            <a:off x="2005696" y="338885"/>
            <a:ext cx="8911687" cy="1280890"/>
          </a:xfrm>
        </p:spPr>
        <p:txBody>
          <a:bodyPr/>
          <a:lstStyle/>
          <a:p>
            <a:r>
              <a:rPr lang="zh-CN" altLang="en-US" dirty="0"/>
              <a:t>二、系统镇定问题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7F9A63-BB44-46BD-9480-2F54036C4C45}"/>
                  </a:ext>
                </a:extLst>
              </p:cNvPr>
              <p:cNvSpPr>
                <a:spLocks noGrp="1"/>
              </p:cNvSpPr>
              <p:nvPr>
                <p:ph idx="1"/>
              </p:nvPr>
            </p:nvSpPr>
            <p:spPr>
              <a:xfrm>
                <a:off x="1638300" y="1143698"/>
                <a:ext cx="8915400" cy="4929931"/>
              </a:xfrm>
            </p:spPr>
            <p:txBody>
              <a:bodyPr>
                <a:normAutofit fontScale="92500" lnSpcReduction="20000"/>
              </a:bodyPr>
              <a:lstStyle/>
              <a:p>
                <a:pPr>
                  <a:lnSpc>
                    <a:spcPct val="150000"/>
                  </a:lnSpc>
                </a:pPr>
                <a:r>
                  <a:rPr lang="zh-CN" altLang="en-US" sz="2000" b="1" dirty="0">
                    <a:solidFill>
                      <a:srgbClr val="C00000"/>
                    </a:solidFill>
                  </a:rPr>
                  <a:t>所谓系统镇定问题，是指受控系统</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zh-CN" altLang="en-US" sz="2000" b="1" i="1">
                            <a:solidFill>
                              <a:srgbClr val="C00000"/>
                            </a:solidFill>
                            <a:latin typeface="Cambria Math" panose="02040503050406030204" pitchFamily="18" charset="0"/>
                          </a:rPr>
                          <m:t>𝜮</m:t>
                        </m:r>
                      </m:e>
                      <m:sub>
                        <m:r>
                          <a:rPr lang="en-US" altLang="zh-CN" sz="2000" b="1" i="1">
                            <a:solidFill>
                              <a:srgbClr val="C00000"/>
                            </a:solidFill>
                            <a:latin typeface="Cambria Math" panose="02040503050406030204" pitchFamily="18" charset="0"/>
                          </a:rPr>
                          <m:t>𝟎</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r>
                      <a:rPr lang="en-US" altLang="zh-CN" sz="2000" b="1" i="1">
                        <a:solidFill>
                          <a:srgbClr val="C00000"/>
                        </a:solidFill>
                        <a:latin typeface="Cambria Math" panose="02040503050406030204" pitchFamily="18" charset="0"/>
                      </a:rPr>
                      <m:t>)</m:t>
                    </m:r>
                  </m:oMath>
                </a14:m>
                <a:r>
                  <a:rPr lang="zh-CN" altLang="en-US" sz="2000" b="1" dirty="0">
                    <a:solidFill>
                      <a:srgbClr val="C00000"/>
                    </a:solidFill>
                  </a:rPr>
                  <a:t>通过反馈使闭环系统所有极点稳定</a:t>
                </a:r>
                <a:r>
                  <a:rPr lang="zh-CN" altLang="en-US" dirty="0"/>
                  <a:t>。</a:t>
                </a:r>
                <a:endParaRPr lang="en-US" altLang="zh-CN" dirty="0"/>
              </a:p>
              <a:p>
                <a:pPr>
                  <a:lnSpc>
                    <a:spcPct val="150000"/>
                  </a:lnSpc>
                </a:pPr>
                <a:r>
                  <a:rPr lang="zh-CN" altLang="en-US" sz="2000" b="1" dirty="0">
                    <a:solidFill>
                      <a:schemeClr val="tx1"/>
                    </a:solidFill>
                  </a:rPr>
                  <a:t>定理</a:t>
                </a:r>
                <a:r>
                  <a:rPr lang="en-US" altLang="zh-CN" sz="2000" b="1" dirty="0">
                    <a:solidFill>
                      <a:schemeClr val="tx1"/>
                    </a:solidFill>
                  </a:rPr>
                  <a:t>1</a:t>
                </a:r>
                <a:r>
                  <a:rPr lang="zh-CN" altLang="en-US" sz="2000" b="1" dirty="0">
                    <a:solidFill>
                      <a:schemeClr val="tx1"/>
                    </a:solidFill>
                  </a:rPr>
                  <a:t>：对系统</a:t>
                </a:r>
                <a14:m>
                  <m:oMath xmlns:m="http://schemas.openxmlformats.org/officeDocument/2006/math">
                    <m:sSub>
                      <m:sSubPr>
                        <m:ctrlPr>
                          <a:rPr lang="en-US" altLang="zh-CN"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𝜮</m:t>
                        </m:r>
                      </m:e>
                      <m:sub>
                        <m:r>
                          <a:rPr lang="en-US" altLang="zh-CN" sz="2000" b="1" i="1">
                            <a:solidFill>
                              <a:schemeClr val="tx1"/>
                            </a:solidFill>
                            <a:latin typeface="Cambria Math" panose="02040503050406030204" pitchFamily="18" charset="0"/>
                          </a:rPr>
                          <m:t>𝟎</m:t>
                        </m:r>
                      </m:sub>
                    </m:sSub>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𝑨</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𝑩</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𝑪</m:t>
                    </m:r>
                    <m:r>
                      <a:rPr lang="en-US" altLang="zh-CN" sz="2000" b="1" i="1">
                        <a:solidFill>
                          <a:schemeClr val="tx1"/>
                        </a:solidFill>
                        <a:latin typeface="Cambria Math" panose="02040503050406030204" pitchFamily="18" charset="0"/>
                      </a:rPr>
                      <m:t>)</m:t>
                    </m:r>
                  </m:oMath>
                </a14:m>
                <a:r>
                  <a:rPr lang="zh-CN" altLang="en-US" sz="2000" b="1" dirty="0">
                    <a:solidFill>
                      <a:schemeClr val="tx1"/>
                    </a:solidFill>
                  </a:rPr>
                  <a:t>，采用状态反馈能镇定的充要条件是其不能控子系统为渐进稳定。</a:t>
                </a:r>
                <a:endParaRPr lang="en-US" altLang="zh-CN" sz="2000" b="1" dirty="0">
                  <a:solidFill>
                    <a:schemeClr val="tx1"/>
                  </a:solidFill>
                </a:endParaRPr>
              </a:p>
              <a:p>
                <a:pPr>
                  <a:lnSpc>
                    <a:spcPct val="150000"/>
                  </a:lnSpc>
                </a:pPr>
                <a:r>
                  <a:rPr lang="zh-CN" altLang="en-US" sz="2000" b="1" dirty="0">
                    <a:solidFill>
                      <a:schemeClr val="tx1"/>
                    </a:solidFill>
                  </a:rPr>
                  <a:t>定理</a:t>
                </a:r>
                <a:r>
                  <a:rPr lang="en-US" altLang="zh-CN" sz="2000" b="1" dirty="0">
                    <a:solidFill>
                      <a:schemeClr val="tx1"/>
                    </a:solidFill>
                  </a:rPr>
                  <a:t>2</a:t>
                </a:r>
                <a:r>
                  <a:rPr lang="zh-CN" altLang="en-US" sz="2000" b="1" dirty="0">
                    <a:solidFill>
                      <a:schemeClr val="tx1"/>
                    </a:solidFill>
                  </a:rPr>
                  <a:t>：系统</a:t>
                </a:r>
                <a14:m>
                  <m:oMath xmlns:m="http://schemas.openxmlformats.org/officeDocument/2006/math">
                    <m:sSub>
                      <m:sSubPr>
                        <m:ctrlPr>
                          <a:rPr lang="en-US" altLang="zh-CN"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𝜮</m:t>
                        </m:r>
                      </m:e>
                      <m:sub>
                        <m:r>
                          <a:rPr lang="en-US" altLang="zh-CN" sz="2000" b="1" i="1">
                            <a:solidFill>
                              <a:schemeClr val="tx1"/>
                            </a:solidFill>
                            <a:latin typeface="Cambria Math" panose="02040503050406030204" pitchFamily="18" charset="0"/>
                          </a:rPr>
                          <m:t>𝟎</m:t>
                        </m:r>
                      </m:sub>
                    </m:sSub>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𝑨</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𝑩</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𝑪</m:t>
                    </m:r>
                    <m:r>
                      <a:rPr lang="en-US" altLang="zh-CN" sz="2000" b="1" i="1">
                        <a:solidFill>
                          <a:schemeClr val="tx1"/>
                        </a:solidFill>
                        <a:latin typeface="Cambria Math" panose="02040503050406030204" pitchFamily="18" charset="0"/>
                      </a:rPr>
                      <m:t>)</m:t>
                    </m:r>
                  </m:oMath>
                </a14:m>
                <a:r>
                  <a:rPr lang="zh-CN" altLang="en-US" sz="2000" b="1" dirty="0">
                    <a:solidFill>
                      <a:schemeClr val="tx1"/>
                    </a:solidFill>
                  </a:rPr>
                  <a:t>，通过输出反馈能镇定的充要条件是</a:t>
                </a:r>
                <a14:m>
                  <m:oMath xmlns:m="http://schemas.openxmlformats.org/officeDocument/2006/math">
                    <m:sSub>
                      <m:sSubPr>
                        <m:ctrlPr>
                          <a:rPr lang="en-US" altLang="zh-CN"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𝜮</m:t>
                        </m:r>
                      </m:e>
                      <m:sub>
                        <m:r>
                          <a:rPr lang="en-US" altLang="zh-CN" sz="2000" b="1" i="1">
                            <a:solidFill>
                              <a:schemeClr val="tx1"/>
                            </a:solidFill>
                            <a:latin typeface="Cambria Math" panose="02040503050406030204" pitchFamily="18" charset="0"/>
                          </a:rPr>
                          <m:t>𝟎</m:t>
                        </m:r>
                      </m:sub>
                    </m:sSub>
                  </m:oMath>
                </a14:m>
                <a:r>
                  <a:rPr lang="zh-CN" altLang="en-US" sz="2000" b="1" dirty="0">
                    <a:solidFill>
                      <a:schemeClr val="tx1"/>
                    </a:solidFill>
                  </a:rPr>
                  <a:t>结构分解中的能控又能观子系统是输出反馈能镇定的，其余子系统是渐进稳定的。</a:t>
                </a:r>
                <a:endParaRPr lang="en-US" altLang="zh-CN" sz="2000" b="1" dirty="0">
                  <a:solidFill>
                    <a:schemeClr val="tx1"/>
                  </a:solidFill>
                </a:endParaRPr>
              </a:p>
              <a:p>
                <a:pPr>
                  <a:lnSpc>
                    <a:spcPct val="150000"/>
                  </a:lnSpc>
                </a:pPr>
                <a:r>
                  <a:rPr lang="zh-CN" altLang="en-US" sz="2000" b="1" dirty="0">
                    <a:solidFill>
                      <a:srgbClr val="C00000"/>
                    </a:solidFill>
                  </a:rPr>
                  <a:t>受控系统</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zh-CN" altLang="en-US" sz="2000" b="1" i="1">
                            <a:solidFill>
                              <a:srgbClr val="C00000"/>
                            </a:solidFill>
                            <a:latin typeface="Cambria Math" panose="02040503050406030204" pitchFamily="18" charset="0"/>
                          </a:rPr>
                          <m:t>𝜮</m:t>
                        </m:r>
                      </m:e>
                      <m:sub>
                        <m:r>
                          <a:rPr lang="en-US" altLang="zh-CN" sz="2000" b="1" i="1">
                            <a:solidFill>
                              <a:srgbClr val="C00000"/>
                            </a:solidFill>
                            <a:latin typeface="Cambria Math" panose="02040503050406030204" pitchFamily="18" charset="0"/>
                          </a:rPr>
                          <m:t>𝟎</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r>
                      <a:rPr lang="en-US" altLang="zh-CN" sz="2000" b="1" i="1">
                        <a:solidFill>
                          <a:srgbClr val="C00000"/>
                        </a:solidFill>
                        <a:latin typeface="Cambria Math" panose="02040503050406030204" pitchFamily="18" charset="0"/>
                      </a:rPr>
                      <m:t>)</m:t>
                    </m:r>
                  </m:oMath>
                </a14:m>
                <a:r>
                  <a:rPr lang="zh-CN" altLang="en-US" sz="2000" b="1" dirty="0">
                    <a:solidFill>
                      <a:srgbClr val="C00000"/>
                    </a:solidFill>
                  </a:rPr>
                  <a:t>如果完全能控，极点可以任意配置，系统一定可以被镇定。</a:t>
                </a:r>
                <a:endParaRPr lang="en-US" altLang="zh-CN" sz="2000" b="1" dirty="0">
                  <a:solidFill>
                    <a:srgbClr val="C00000"/>
                  </a:solidFill>
                </a:endParaRPr>
              </a:p>
              <a:p>
                <a:pPr>
                  <a:lnSpc>
                    <a:spcPct val="150000"/>
                  </a:lnSpc>
                </a:pPr>
                <a:r>
                  <a:rPr lang="zh-CN" altLang="en-US" sz="2000" b="1" dirty="0">
                    <a:solidFill>
                      <a:schemeClr val="tx1"/>
                    </a:solidFill>
                  </a:rPr>
                  <a:t>考点：判断受控系统</a:t>
                </a:r>
                <a14:m>
                  <m:oMath xmlns:m="http://schemas.openxmlformats.org/officeDocument/2006/math">
                    <m:sSub>
                      <m:sSubPr>
                        <m:ctrlPr>
                          <a:rPr lang="en-US" altLang="zh-CN"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𝜮</m:t>
                        </m:r>
                      </m:e>
                      <m:sub>
                        <m:r>
                          <a:rPr lang="en-US" altLang="zh-CN" sz="2000" b="1" i="1">
                            <a:solidFill>
                              <a:schemeClr val="tx1"/>
                            </a:solidFill>
                            <a:latin typeface="Cambria Math" panose="02040503050406030204" pitchFamily="18" charset="0"/>
                          </a:rPr>
                          <m:t>𝟎</m:t>
                        </m:r>
                      </m:sub>
                    </m:sSub>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𝑨</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𝑩</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𝑪</m:t>
                    </m:r>
                    <m:r>
                      <a:rPr lang="en-US" altLang="zh-CN" sz="2000" b="1" i="1">
                        <a:solidFill>
                          <a:schemeClr val="tx1"/>
                        </a:solidFill>
                        <a:latin typeface="Cambria Math" panose="02040503050406030204" pitchFamily="18" charset="0"/>
                      </a:rPr>
                      <m:t>)</m:t>
                    </m:r>
                  </m:oMath>
                </a14:m>
                <a:r>
                  <a:rPr lang="zh-CN" altLang="en-US" sz="2000" b="1" dirty="0">
                    <a:solidFill>
                      <a:schemeClr val="tx1"/>
                    </a:solidFill>
                  </a:rPr>
                  <a:t>是否稳定？是否能被镇定？是否能进行极点任意配置？</a:t>
                </a:r>
                <a:endParaRPr lang="en-US" altLang="zh-CN" sz="2000" b="1" dirty="0">
                  <a:solidFill>
                    <a:schemeClr val="tx1"/>
                  </a:solidFill>
                </a:endParaRPr>
              </a:p>
              <a:p>
                <a:pPr>
                  <a:lnSpc>
                    <a:spcPct val="150000"/>
                  </a:lnSpc>
                </a:pPr>
                <a:r>
                  <a:rPr lang="zh-CN" altLang="en-US" sz="2000" b="1" dirty="0">
                    <a:solidFill>
                      <a:srgbClr val="C00000"/>
                    </a:solidFill>
                  </a:rPr>
                  <a:t>（题型：填空题、判断题、计算题）</a:t>
                </a:r>
                <a:endParaRPr lang="en-US" altLang="zh-CN" sz="2000" b="1" dirty="0">
                  <a:solidFill>
                    <a:srgbClr val="C00000"/>
                  </a:solidFill>
                </a:endParaRPr>
              </a:p>
              <a:p>
                <a:pPr>
                  <a:lnSpc>
                    <a:spcPct val="150000"/>
                  </a:lnSpc>
                </a:pPr>
                <a:endParaRPr lang="en-US" altLang="zh-CN" sz="2000" b="1" dirty="0">
                  <a:solidFill>
                    <a:schemeClr val="tx1"/>
                  </a:solidFill>
                </a:endParaRPr>
              </a:p>
              <a:p>
                <a:pPr>
                  <a:lnSpc>
                    <a:spcPct val="150000"/>
                  </a:lnSpc>
                </a:pPr>
                <a:endParaRPr lang="en-US" altLang="zh-CN" sz="2000" b="1" dirty="0">
                  <a:solidFill>
                    <a:schemeClr val="tx1"/>
                  </a:solidFill>
                </a:endParaRPr>
              </a:p>
              <a:p>
                <a:pPr>
                  <a:lnSpc>
                    <a:spcPct val="150000"/>
                  </a:lnSpc>
                </a:pPr>
                <a:endParaRPr lang="zh-CN" altLang="en-US" dirty="0"/>
              </a:p>
            </p:txBody>
          </p:sp>
        </mc:Choice>
        <mc:Fallback xmlns="">
          <p:sp>
            <p:nvSpPr>
              <p:cNvPr id="3" name="内容占位符 2">
                <a:extLst>
                  <a:ext uri="{FF2B5EF4-FFF2-40B4-BE49-F238E27FC236}">
                    <a16:creationId xmlns:a16="http://schemas.microsoft.com/office/drawing/2014/main" id="{017F9A63-BB44-46BD-9480-2F54036C4C45}"/>
                  </a:ext>
                </a:extLst>
              </p:cNvPr>
              <p:cNvSpPr>
                <a:spLocks noGrp="1" noRot="1" noChangeAspect="1" noMove="1" noResize="1" noEditPoints="1" noAdjustHandles="1" noChangeArrowheads="1" noChangeShapeType="1" noTextEdit="1"/>
              </p:cNvSpPr>
              <p:nvPr>
                <p:ph idx="1"/>
              </p:nvPr>
            </p:nvSpPr>
            <p:spPr>
              <a:xfrm>
                <a:off x="1638300" y="1143698"/>
                <a:ext cx="8915400" cy="4929931"/>
              </a:xfrm>
              <a:blipFill>
                <a:blip r:embed="rId2"/>
                <a:stretch>
                  <a:fillRect l="-547" r="-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32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F4B08-4FF0-4758-A4B0-2575697DA06A}"/>
              </a:ext>
            </a:extLst>
          </p:cNvPr>
          <p:cNvSpPr>
            <a:spLocks noGrp="1"/>
          </p:cNvSpPr>
          <p:nvPr>
            <p:ph type="title"/>
          </p:nvPr>
        </p:nvSpPr>
        <p:spPr>
          <a:xfrm>
            <a:off x="1804360" y="450038"/>
            <a:ext cx="8911687" cy="1280890"/>
          </a:xfrm>
        </p:spPr>
        <p:txBody>
          <a:bodyPr>
            <a:normAutofit/>
          </a:bodyPr>
          <a:lstStyle/>
          <a:p>
            <a:r>
              <a:rPr lang="zh-CN" altLang="en-US" sz="3200" b="1" dirty="0">
                <a:solidFill>
                  <a:schemeClr val="tx1"/>
                </a:solidFill>
              </a:rPr>
              <a:t>四、状态观测器</a:t>
            </a:r>
            <a:br>
              <a:rPr lang="en-US" altLang="zh-CN" sz="3200" b="1" dirty="0">
                <a:solidFill>
                  <a:srgbClr val="C00000"/>
                </a:solidFill>
              </a:rPr>
            </a:br>
            <a:r>
              <a:rPr lang="zh-CN" altLang="en-US" sz="2800" b="1" dirty="0">
                <a:solidFill>
                  <a:srgbClr val="C00000"/>
                </a:solidFill>
              </a:rPr>
              <a:t>（一）全维状态观测器</a:t>
            </a:r>
            <a:endParaRPr lang="zh-CN" altLang="en-US" sz="3200" b="1" dirty="0">
              <a:solidFill>
                <a:srgbClr val="C0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1B2DA9A-5460-496B-9D41-57B7DFCC40A1}"/>
                  </a:ext>
                </a:extLst>
              </p:cNvPr>
              <p:cNvSpPr>
                <a:spLocks noGrp="1"/>
              </p:cNvSpPr>
              <p:nvPr>
                <p:ph idx="1"/>
              </p:nvPr>
            </p:nvSpPr>
            <p:spPr>
              <a:xfrm>
                <a:off x="1145116" y="1730928"/>
                <a:ext cx="4358062" cy="3777622"/>
              </a:xfrm>
            </p:spPr>
            <p:txBody>
              <a:bodyPr>
                <a:normAutofit/>
              </a:bodyPr>
              <a:lstStyle/>
              <a:p>
                <a:r>
                  <a:rPr lang="zh-CN" altLang="en-US" sz="2400" b="1" dirty="0">
                    <a:solidFill>
                      <a:schemeClr val="tx1"/>
                    </a:solidFill>
                  </a:rPr>
                  <a:t>受控系统</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zh-CN" altLang="en-US" sz="2400" b="1" i="1">
                            <a:solidFill>
                              <a:schemeClr val="tx1"/>
                            </a:solidFill>
                            <a:latin typeface="Cambria Math" panose="02040503050406030204" pitchFamily="18" charset="0"/>
                          </a:rPr>
                          <m:t>𝜮</m:t>
                        </m:r>
                      </m:e>
                      <m:sub>
                        <m:r>
                          <a:rPr lang="en-US" altLang="zh-CN" sz="2400" b="1" i="1">
                            <a:solidFill>
                              <a:schemeClr val="tx1"/>
                            </a:solidFill>
                            <a:latin typeface="Cambria Math" panose="02040503050406030204" pitchFamily="18" charset="0"/>
                          </a:rPr>
                          <m:t>𝟎</m:t>
                        </m:r>
                      </m:sub>
                    </m:sSub>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𝑨</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𝑩</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𝑪</m:t>
                    </m:r>
                    <m:r>
                      <a:rPr lang="en-US" altLang="zh-CN" sz="2400" b="1" i="1">
                        <a:solidFill>
                          <a:schemeClr val="tx1"/>
                        </a:solidFill>
                        <a:latin typeface="Cambria Math" panose="02040503050406030204" pitchFamily="18" charset="0"/>
                      </a:rPr>
                      <m:t>)</m:t>
                    </m:r>
                  </m:oMath>
                </a14:m>
                <a:r>
                  <a:rPr lang="zh-CN" altLang="en-US" sz="2400" b="1" dirty="0"/>
                  <a:t>的  全维状态观测器</a:t>
                </a:r>
                <a:endParaRPr lang="en-US" altLang="zh-CN" sz="2400" b="1" dirty="0"/>
              </a:p>
              <a:p>
                <a:endParaRPr lang="en-US" altLang="zh-CN" sz="2400" b="1" dirty="0"/>
              </a:p>
              <a:p>
                <a:r>
                  <a:rPr lang="zh-CN" altLang="en-US" sz="2400" b="1" dirty="0"/>
                  <a:t>定理：全维状态观测器的极点可任意配置的充要条件是：</a:t>
                </a:r>
                <a:r>
                  <a:rPr lang="en-US" altLang="zh-CN" sz="2400" b="1" dirty="0">
                    <a:solidFill>
                      <a:schemeClr val="tx1"/>
                    </a:solidFill>
                  </a:rPr>
                  <a:t> </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zh-CN" altLang="en-US" sz="2400" b="1" i="1">
                            <a:solidFill>
                              <a:schemeClr val="tx1"/>
                            </a:solidFill>
                            <a:latin typeface="Cambria Math" panose="02040503050406030204" pitchFamily="18" charset="0"/>
                          </a:rPr>
                          <m:t>𝜮</m:t>
                        </m:r>
                      </m:e>
                      <m:sub>
                        <m:r>
                          <a:rPr lang="en-US" altLang="zh-CN" sz="2400" b="1" i="1">
                            <a:solidFill>
                              <a:schemeClr val="tx1"/>
                            </a:solidFill>
                            <a:latin typeface="Cambria Math" panose="02040503050406030204" pitchFamily="18" charset="0"/>
                          </a:rPr>
                          <m:t>𝟎</m:t>
                        </m:r>
                      </m:sub>
                    </m:sSub>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𝑨</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𝑩</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𝑪</m:t>
                    </m:r>
                    <m:r>
                      <a:rPr lang="en-US" altLang="zh-CN" sz="2400" b="1" i="1">
                        <a:solidFill>
                          <a:schemeClr val="tx1"/>
                        </a:solidFill>
                        <a:latin typeface="Cambria Math" panose="02040503050406030204" pitchFamily="18" charset="0"/>
                      </a:rPr>
                      <m:t>)</m:t>
                    </m:r>
                  </m:oMath>
                </a14:m>
                <a:r>
                  <a:rPr lang="zh-CN" altLang="en-US" sz="2400" b="1" dirty="0"/>
                  <a:t>完全能观</a:t>
                </a:r>
                <a:r>
                  <a:rPr lang="zh-CN" altLang="en-US" sz="2400" dirty="0"/>
                  <a:t>。</a:t>
                </a:r>
              </a:p>
            </p:txBody>
          </p:sp>
        </mc:Choice>
        <mc:Fallback xmlns="">
          <p:sp>
            <p:nvSpPr>
              <p:cNvPr id="3" name="内容占位符 2">
                <a:extLst>
                  <a:ext uri="{FF2B5EF4-FFF2-40B4-BE49-F238E27FC236}">
                    <a16:creationId xmlns:a16="http://schemas.microsoft.com/office/drawing/2014/main" id="{D1B2DA9A-5460-496B-9D41-57B7DFCC40A1}"/>
                  </a:ext>
                </a:extLst>
              </p:cNvPr>
              <p:cNvSpPr>
                <a:spLocks noGrp="1" noRot="1" noChangeAspect="1" noMove="1" noResize="1" noEditPoints="1" noAdjustHandles="1" noChangeArrowheads="1" noChangeShapeType="1" noTextEdit="1"/>
              </p:cNvSpPr>
              <p:nvPr>
                <p:ph idx="1"/>
              </p:nvPr>
            </p:nvSpPr>
            <p:spPr>
              <a:xfrm>
                <a:off x="1145116" y="1730928"/>
                <a:ext cx="4358062" cy="3777622"/>
              </a:xfrm>
              <a:blipFill>
                <a:blip r:embed="rId2"/>
                <a:stretch>
                  <a:fillRect l="-1958" t="-1774" r="-559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E5C62B1-9B5C-4506-9B25-7B55C6084EE2}"/>
              </a:ext>
            </a:extLst>
          </p:cNvPr>
          <p:cNvPicPr>
            <a:picLocks noChangeAspect="1"/>
          </p:cNvPicPr>
          <p:nvPr/>
        </p:nvPicPr>
        <p:blipFill>
          <a:blip r:embed="rId3"/>
          <a:stretch>
            <a:fillRect/>
          </a:stretch>
        </p:blipFill>
        <p:spPr>
          <a:xfrm>
            <a:off x="6480129" y="901892"/>
            <a:ext cx="5405701" cy="1772790"/>
          </a:xfrm>
          <a:prstGeom prst="rect">
            <a:avLst/>
          </a:prstGeom>
        </p:spPr>
      </p:pic>
      <p:pic>
        <p:nvPicPr>
          <p:cNvPr id="5" name="图片 4">
            <a:extLst>
              <a:ext uri="{FF2B5EF4-FFF2-40B4-BE49-F238E27FC236}">
                <a16:creationId xmlns:a16="http://schemas.microsoft.com/office/drawing/2014/main" id="{0E0B9BF6-DB83-4FEE-8C4C-E936E21A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337" y="3053763"/>
            <a:ext cx="6443663"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4754CAD1-34A4-4561-8864-AA77ADA84F7A}"/>
              </a:ext>
            </a:extLst>
          </p:cNvPr>
          <p:cNvPicPr>
            <a:picLocks noChangeAspect="1"/>
          </p:cNvPicPr>
          <p:nvPr/>
        </p:nvPicPr>
        <p:blipFill>
          <a:blip r:embed="rId5"/>
          <a:stretch>
            <a:fillRect/>
          </a:stretch>
        </p:blipFill>
        <p:spPr>
          <a:xfrm>
            <a:off x="1518407" y="5027338"/>
            <a:ext cx="3850547" cy="1188345"/>
          </a:xfrm>
          <a:prstGeom prst="rect">
            <a:avLst/>
          </a:prstGeom>
        </p:spPr>
      </p:pic>
    </p:spTree>
    <p:extLst>
      <p:ext uri="{BB962C8B-B14F-4D97-AF65-F5344CB8AC3E}">
        <p14:creationId xmlns:p14="http://schemas.microsoft.com/office/powerpoint/2010/main" val="3976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C02BD-00ED-450C-BF10-CEAE34F20190}"/>
              </a:ext>
            </a:extLst>
          </p:cNvPr>
          <p:cNvSpPr>
            <a:spLocks noGrp="1"/>
          </p:cNvSpPr>
          <p:nvPr>
            <p:ph type="title"/>
          </p:nvPr>
        </p:nvSpPr>
        <p:spPr/>
        <p:txBody>
          <a:bodyPr>
            <a:normAutofit/>
          </a:bodyPr>
          <a:lstStyle/>
          <a:p>
            <a:r>
              <a:rPr lang="zh-CN" altLang="en-US" sz="3200" b="1" dirty="0">
                <a:solidFill>
                  <a:srgbClr val="C00000"/>
                </a:solidFill>
              </a:rPr>
              <a:t>（二）、降维状态观测器</a:t>
            </a:r>
          </a:p>
        </p:txBody>
      </p:sp>
      <p:sp>
        <p:nvSpPr>
          <p:cNvPr id="3" name="内容占位符 2">
            <a:extLst>
              <a:ext uri="{FF2B5EF4-FFF2-40B4-BE49-F238E27FC236}">
                <a16:creationId xmlns:a16="http://schemas.microsoft.com/office/drawing/2014/main" id="{BA128FCA-FCC3-415C-9B3A-89325C8126A5}"/>
              </a:ext>
            </a:extLst>
          </p:cNvPr>
          <p:cNvSpPr>
            <a:spLocks noGrp="1"/>
          </p:cNvSpPr>
          <p:nvPr>
            <p:ph idx="1"/>
          </p:nvPr>
        </p:nvSpPr>
        <p:spPr>
          <a:xfrm>
            <a:off x="1767091" y="1412146"/>
            <a:ext cx="8915400" cy="3777622"/>
          </a:xfrm>
        </p:spPr>
        <p:txBody>
          <a:bodyPr/>
          <a:lstStyle/>
          <a:p>
            <a:r>
              <a:rPr lang="zh-CN" altLang="en-US" sz="2000" b="1" dirty="0">
                <a:solidFill>
                  <a:schemeClr val="tx1"/>
                </a:solidFill>
              </a:rPr>
              <a:t>如果一个线性系统的输出向量中的某些元素是一些状态变量的本身，则该部分的状态便可由输出直接测得，而无需状态重构。这样，</a:t>
            </a:r>
            <a:r>
              <a:rPr lang="zh-CN" altLang="en-US" sz="2000" b="1" dirty="0">
                <a:solidFill>
                  <a:srgbClr val="C00000"/>
                </a:solidFill>
              </a:rPr>
              <a:t>由状态观测器估计的状态数目就可以降低</a:t>
            </a:r>
            <a:r>
              <a:rPr lang="zh-CN" altLang="en-US" sz="2000" b="1" dirty="0">
                <a:solidFill>
                  <a:schemeClr val="tx1"/>
                </a:solidFill>
              </a:rPr>
              <a:t>，这类状态观测器称为降维状态观测器。</a:t>
            </a:r>
            <a:endParaRPr lang="en-US" altLang="zh-CN" sz="2000" b="1" dirty="0">
              <a:solidFill>
                <a:schemeClr val="tx1"/>
              </a:solidFill>
            </a:endParaRPr>
          </a:p>
          <a:p>
            <a:r>
              <a:rPr lang="zh-CN" altLang="en-US" sz="2000" b="1" dirty="0">
                <a:solidFill>
                  <a:schemeClr val="tx1"/>
                </a:solidFill>
              </a:rPr>
              <a:t>为了方便进行降维状态观测器设计，可以将系统用能观</a:t>
            </a:r>
            <a:r>
              <a:rPr lang="en-US" altLang="zh-CN" sz="2000" b="1" dirty="0">
                <a:solidFill>
                  <a:schemeClr val="tx1"/>
                </a:solidFill>
              </a:rPr>
              <a:t>II</a:t>
            </a:r>
            <a:r>
              <a:rPr lang="zh-CN" altLang="en-US" sz="2000" b="1">
                <a:solidFill>
                  <a:schemeClr val="tx1"/>
                </a:solidFill>
              </a:rPr>
              <a:t>型进行实现，则降维状态观测器设计的公式参考书中推导，或者进行现推。</a:t>
            </a:r>
            <a:endParaRPr lang="en-US" altLang="zh-CN" sz="2000" b="1" dirty="0">
              <a:solidFill>
                <a:schemeClr val="tx1"/>
              </a:solidFill>
            </a:endParaRPr>
          </a:p>
          <a:p>
            <a:endParaRPr lang="en-US" altLang="zh-CN" sz="2000" b="1" dirty="0">
              <a:solidFill>
                <a:schemeClr val="tx1"/>
              </a:solidFill>
            </a:endParaRPr>
          </a:p>
          <a:p>
            <a:r>
              <a:rPr lang="zh-CN" altLang="en-US" sz="2000" b="1" dirty="0">
                <a:solidFill>
                  <a:srgbClr val="C00000"/>
                </a:solidFill>
              </a:rPr>
              <a:t>（题型：填空题、判断题、计算题）</a:t>
            </a:r>
            <a:endParaRPr lang="en-US" altLang="zh-CN" sz="2000" b="1" dirty="0">
              <a:solidFill>
                <a:srgbClr val="C00000"/>
              </a:solidFill>
            </a:endParaRPr>
          </a:p>
          <a:p>
            <a:r>
              <a:rPr lang="zh-CN" altLang="en-US" sz="2000" b="1" dirty="0">
                <a:solidFill>
                  <a:schemeClr val="tx1"/>
                </a:solidFill>
              </a:rPr>
              <a:t>考点：全维状态观测器和降维观测器设计</a:t>
            </a:r>
            <a:endParaRPr lang="en-US" altLang="zh-CN" sz="2000" b="1" dirty="0">
              <a:solidFill>
                <a:schemeClr val="tx1"/>
              </a:solidFill>
            </a:endParaRPr>
          </a:p>
          <a:p>
            <a:endParaRPr lang="zh-CN" altLang="en-US" dirty="0"/>
          </a:p>
        </p:txBody>
      </p:sp>
    </p:spTree>
    <p:extLst>
      <p:ext uri="{BB962C8B-B14F-4D97-AF65-F5344CB8AC3E}">
        <p14:creationId xmlns:p14="http://schemas.microsoft.com/office/powerpoint/2010/main" val="244703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B177-055B-4D2F-A96D-91908B042420}"/>
              </a:ext>
            </a:extLst>
          </p:cNvPr>
          <p:cNvSpPr>
            <a:spLocks noGrp="1"/>
          </p:cNvSpPr>
          <p:nvPr>
            <p:ph type="title"/>
          </p:nvPr>
        </p:nvSpPr>
        <p:spPr/>
        <p:txBody>
          <a:bodyPr/>
          <a:lstStyle/>
          <a:p>
            <a:r>
              <a:rPr lang="zh-CN" altLang="en-US" b="1" dirty="0"/>
              <a:t>五、带状态观测器的状态反馈控制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31330E-4F01-4C08-9ABC-1445C414E561}"/>
                  </a:ext>
                </a:extLst>
              </p:cNvPr>
              <p:cNvSpPr>
                <a:spLocks noGrp="1"/>
              </p:cNvSpPr>
              <p:nvPr>
                <p:ph idx="1"/>
              </p:nvPr>
            </p:nvSpPr>
            <p:spPr>
              <a:xfrm>
                <a:off x="1926482" y="1630260"/>
                <a:ext cx="8915400" cy="3777622"/>
              </a:xfrm>
            </p:spPr>
            <p:txBody>
              <a:bodyPr>
                <a:normAutofit/>
              </a:bodyPr>
              <a:lstStyle/>
              <a:p>
                <a:r>
                  <a:rPr lang="zh-CN" altLang="en-US" sz="2000" b="1" dirty="0">
                    <a:solidFill>
                      <a:schemeClr val="tx1"/>
                    </a:solidFill>
                  </a:rPr>
                  <a:t>状态观测器解决了受控系统的状态重构问题，可使状态反馈系统得以实现。</a:t>
                </a:r>
              </a:p>
              <a:p>
                <a:r>
                  <a:rPr lang="zh-CN" altLang="en-US" sz="2000" b="1" dirty="0">
                    <a:solidFill>
                      <a:srgbClr val="C00000"/>
                    </a:solidFill>
                  </a:rPr>
                  <a:t>分离定理：只要受控系统</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zh-CN" altLang="en-US" sz="2000" b="1" i="1" smtClean="0">
                            <a:solidFill>
                              <a:srgbClr val="C00000"/>
                            </a:solidFill>
                            <a:latin typeface="Cambria Math" panose="02040503050406030204" pitchFamily="18" charset="0"/>
                          </a:rPr>
                          <m:t>𝜮</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r>
                      <a:rPr lang="en-US" altLang="zh-CN" sz="2000" b="1" i="1" smtClean="0">
                        <a:solidFill>
                          <a:srgbClr val="C00000"/>
                        </a:solidFill>
                        <a:latin typeface="Cambria Math" panose="02040503050406030204" pitchFamily="18" charset="0"/>
                      </a:rPr>
                      <m:t>)</m:t>
                    </m:r>
                  </m:oMath>
                </a14:m>
                <a:r>
                  <a:rPr lang="zh-CN" altLang="en-US" sz="2000" b="1" dirty="0">
                    <a:solidFill>
                      <a:srgbClr val="C00000"/>
                    </a:solidFill>
                  </a:rPr>
                  <a:t>能控又能观，则系统状态反馈矩阵</a:t>
                </a:r>
                <a:r>
                  <a:rPr lang="en-US" altLang="zh-CN" sz="2000" b="1" i="1" dirty="0">
                    <a:latin typeface="Times New Roman" panose="02020603050405020304" pitchFamily="18" charset="0"/>
                    <a:cs typeface="Times New Roman" panose="02020603050405020304" pitchFamily="18" charset="0"/>
                  </a:rPr>
                  <a:t>K</a:t>
                </a:r>
                <a:r>
                  <a:rPr lang="zh-CN" altLang="en-US" sz="2000" b="1" dirty="0">
                    <a:solidFill>
                      <a:srgbClr val="C00000"/>
                    </a:solidFill>
                  </a:rPr>
                  <a:t>和观测器反馈矩阵</a:t>
                </a:r>
                <a:r>
                  <a:rPr lang="en-US" altLang="zh-CN" sz="2000" b="1" i="1" dirty="0">
                    <a:latin typeface="Times New Roman" panose="02020603050405020304" pitchFamily="18" charset="0"/>
                    <a:cs typeface="Times New Roman" panose="02020603050405020304" pitchFamily="18" charset="0"/>
                  </a:rPr>
                  <a:t>L</a:t>
                </a:r>
                <a:r>
                  <a:rPr lang="zh-CN" altLang="en-US" sz="2000" b="1" dirty="0">
                    <a:solidFill>
                      <a:srgbClr val="C00000"/>
                    </a:solidFill>
                  </a:rPr>
                  <a:t>可以分别进行设计。</a:t>
                </a:r>
                <a:endParaRPr lang="en-US" altLang="zh-CN" sz="2000" b="1" dirty="0">
                  <a:solidFill>
                    <a:srgbClr val="C00000"/>
                  </a:solidFill>
                </a:endParaRPr>
              </a:p>
              <a:p>
                <a:r>
                  <a:rPr lang="zh-CN" altLang="en-US" sz="2000" b="1" dirty="0">
                    <a:solidFill>
                      <a:schemeClr val="tx1"/>
                    </a:solidFill>
                  </a:rPr>
                  <a:t>传递函数矩阵的不变性：</a:t>
                </a:r>
                <a:r>
                  <a:rPr lang="zh-CN" altLang="en-US" sz="2000" b="1" dirty="0"/>
                  <a:t>由观测器构成的状态反馈系统和状态直接反馈系统具有相同的传递函数矩阵。事实上，由观测器构成的状态反馈是不完全能控的，不能控的分状态是估计误差，它对应的特征值由</a:t>
                </a:r>
                <a:r>
                  <a:rPr lang="en-US" altLang="zh-CN" sz="2000" b="1" i="1" dirty="0">
                    <a:latin typeface="Times New Roman" panose="02020603050405020304" pitchFamily="18" charset="0"/>
                    <a:cs typeface="Times New Roman" panose="02020603050405020304" pitchFamily="18" charset="0"/>
                  </a:rPr>
                  <a:t>A-LC</a:t>
                </a:r>
                <a:r>
                  <a:rPr lang="zh-CN" altLang="en-US" sz="2000" b="1" dirty="0"/>
                  <a:t>决定，必须是稳定的。</a:t>
                </a:r>
                <a:endParaRPr lang="en-US" altLang="zh-CN" sz="2000" b="1" dirty="0"/>
              </a:p>
              <a:p>
                <a:endParaRPr lang="en-US" altLang="zh-CN" sz="2000" b="1" dirty="0"/>
              </a:p>
              <a:p>
                <a:r>
                  <a:rPr lang="zh-CN" altLang="en-US" sz="2000" b="1" dirty="0">
                    <a:solidFill>
                      <a:srgbClr val="C00000"/>
                    </a:solidFill>
                  </a:rPr>
                  <a:t>（题型：填空题、判断题、计算题）</a:t>
                </a:r>
                <a:endParaRPr lang="en-US" altLang="zh-CN" sz="2000" b="1" dirty="0">
                  <a:solidFill>
                    <a:srgbClr val="C00000"/>
                  </a:solidFill>
                </a:endParaRPr>
              </a:p>
              <a:p>
                <a:r>
                  <a:rPr lang="zh-CN" altLang="en-US" sz="2000" b="1" dirty="0"/>
                  <a:t>考点：设计带状态观测器的状态反馈控制</a:t>
                </a:r>
                <a:endParaRPr lang="en-US" altLang="zh-CN" sz="2000" b="1" dirty="0"/>
              </a:p>
              <a:p>
                <a:endParaRPr lang="zh-CN" altLang="en-US" sz="2000" b="1" dirty="0"/>
              </a:p>
            </p:txBody>
          </p:sp>
        </mc:Choice>
        <mc:Fallback xmlns="">
          <p:sp>
            <p:nvSpPr>
              <p:cNvPr id="3" name="内容占位符 2">
                <a:extLst>
                  <a:ext uri="{FF2B5EF4-FFF2-40B4-BE49-F238E27FC236}">
                    <a16:creationId xmlns:a16="http://schemas.microsoft.com/office/drawing/2014/main" id="{FC31330E-4F01-4C08-9ABC-1445C414E561}"/>
                  </a:ext>
                </a:extLst>
              </p:cNvPr>
              <p:cNvSpPr>
                <a:spLocks noGrp="1" noRot="1" noChangeAspect="1" noMove="1" noResize="1" noEditPoints="1" noAdjustHandles="1" noChangeArrowheads="1" noChangeShapeType="1" noTextEdit="1"/>
              </p:cNvSpPr>
              <p:nvPr>
                <p:ph idx="1"/>
              </p:nvPr>
            </p:nvSpPr>
            <p:spPr>
              <a:xfrm>
                <a:off x="1926482" y="1630260"/>
                <a:ext cx="8915400" cy="3777622"/>
              </a:xfrm>
              <a:blipFill>
                <a:blip r:embed="rId2"/>
                <a:stretch>
                  <a:fillRect l="-615" t="-1129" r="-1162" b="-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45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DFF25-F692-48C3-9487-2268F2E38924}"/>
              </a:ext>
            </a:extLst>
          </p:cNvPr>
          <p:cNvSpPr>
            <a:spLocks noGrp="1"/>
          </p:cNvSpPr>
          <p:nvPr>
            <p:ph type="title"/>
          </p:nvPr>
        </p:nvSpPr>
        <p:spPr/>
        <p:txBody>
          <a:bodyPr/>
          <a:lstStyle/>
          <a:p>
            <a:r>
              <a:rPr lang="zh-CN" altLang="zh-CN" b="1" dirty="0">
                <a:solidFill>
                  <a:srgbClr val="C00000"/>
                </a:solidFill>
                <a:latin typeface="楷体" panose="02010609060101010101" pitchFamily="49" charset="-122"/>
                <a:ea typeface="楷体" panose="02010609060101010101" pitchFamily="49" charset="-122"/>
              </a:rPr>
              <a:t>第</a:t>
            </a:r>
            <a:r>
              <a:rPr lang="en-US" altLang="zh-CN" b="1" dirty="0">
                <a:solidFill>
                  <a:srgbClr val="C00000"/>
                </a:solidFill>
                <a:latin typeface="楷体" panose="02010609060101010101" pitchFamily="49" charset="-122"/>
                <a:ea typeface="楷体" panose="02010609060101010101" pitchFamily="49" charset="-122"/>
              </a:rPr>
              <a:t>10</a:t>
            </a:r>
            <a:r>
              <a:rPr lang="zh-CN" altLang="zh-CN" b="1" dirty="0">
                <a:solidFill>
                  <a:srgbClr val="C00000"/>
                </a:solidFill>
                <a:latin typeface="楷体" panose="02010609060101010101" pitchFamily="49" charset="-122"/>
                <a:ea typeface="楷体" panose="02010609060101010101" pitchFamily="49" charset="-122"/>
              </a:rPr>
              <a:t>章 李雅</a:t>
            </a:r>
            <a:r>
              <a:rPr lang="zh-CN" altLang="en-US" b="1" dirty="0">
                <a:solidFill>
                  <a:srgbClr val="C00000"/>
                </a:solidFill>
                <a:latin typeface="楷体" panose="02010609060101010101" pitchFamily="49" charset="-122"/>
                <a:ea typeface="楷体" panose="02010609060101010101" pitchFamily="49" charset="-122"/>
              </a:rPr>
              <a:t>普</a:t>
            </a:r>
            <a:r>
              <a:rPr lang="zh-CN" altLang="zh-CN" b="1" dirty="0">
                <a:solidFill>
                  <a:srgbClr val="C00000"/>
                </a:solidFill>
                <a:latin typeface="楷体" panose="02010609060101010101" pitchFamily="49" charset="-122"/>
                <a:ea typeface="楷体" panose="02010609060101010101" pitchFamily="49" charset="-122"/>
              </a:rPr>
              <a:t>诺夫稳定性分析</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423408B-D6DD-487E-9DF3-21E6612F7E61}"/>
                  </a:ext>
                </a:extLst>
              </p:cNvPr>
              <p:cNvSpPr>
                <a:spLocks noGrp="1"/>
              </p:cNvSpPr>
              <p:nvPr>
                <p:ph idx="1"/>
              </p:nvPr>
            </p:nvSpPr>
            <p:spPr>
              <a:xfrm>
                <a:off x="1770077" y="1510018"/>
                <a:ext cx="9734535" cy="4401204"/>
              </a:xfrm>
            </p:spPr>
            <p:txBody>
              <a:bodyPr>
                <a:normAutofit fontScale="92500" lnSpcReduction="20000"/>
              </a:bodyPr>
              <a:lstStyle/>
              <a:p>
                <a:r>
                  <a:rPr lang="zh-CN" altLang="en-US" sz="2400" b="1" dirty="0">
                    <a:solidFill>
                      <a:schemeClr val="tx1"/>
                    </a:solidFill>
                  </a:rPr>
                  <a:t>对于线性系统、非线性系统和时变系统来说，使用李雅普诺夫方法可以进行普遍适用的系统稳定性分析。其中李雅普诺夫第一法为间接法，李雅普诺夫第二法为直接法。</a:t>
                </a:r>
                <a:endParaRPr lang="en-US" altLang="zh-CN" sz="2400" b="1" dirty="0">
                  <a:solidFill>
                    <a:schemeClr val="tx1"/>
                  </a:solidFill>
                </a:endParaRPr>
              </a:p>
              <a:p>
                <a:r>
                  <a:rPr lang="zh-CN" altLang="en-US" sz="2400" b="1" dirty="0">
                    <a:solidFill>
                      <a:srgbClr val="C00000"/>
                    </a:solidFill>
                  </a:rPr>
                  <a:t>四种稳定性定义：</a:t>
                </a:r>
                <a:r>
                  <a:rPr lang="zh-CN" altLang="zh-CN" sz="2400" b="1" dirty="0">
                    <a:solidFill>
                      <a:srgbClr val="C00000"/>
                    </a:solidFill>
                  </a:rPr>
                  <a:t>李雅</a:t>
                </a:r>
                <a:r>
                  <a:rPr lang="zh-CN" altLang="en-US" sz="2400" b="1" dirty="0">
                    <a:solidFill>
                      <a:srgbClr val="C00000"/>
                    </a:solidFill>
                  </a:rPr>
                  <a:t>普</a:t>
                </a:r>
                <a:r>
                  <a:rPr lang="zh-CN" altLang="zh-CN" sz="2400" b="1" dirty="0">
                    <a:solidFill>
                      <a:srgbClr val="C00000"/>
                    </a:solidFill>
                  </a:rPr>
                  <a:t>诺夫</a:t>
                </a:r>
                <a:r>
                  <a:rPr lang="zh-CN" altLang="en-US" sz="2400" b="1" dirty="0">
                    <a:solidFill>
                      <a:srgbClr val="C00000"/>
                    </a:solidFill>
                  </a:rPr>
                  <a:t>意义下</a:t>
                </a:r>
                <a:r>
                  <a:rPr lang="zh-CN" altLang="zh-CN" sz="2400" b="1" dirty="0">
                    <a:solidFill>
                      <a:srgbClr val="C00000"/>
                    </a:solidFill>
                  </a:rPr>
                  <a:t>稳定</a:t>
                </a:r>
                <a:r>
                  <a:rPr lang="zh-CN" altLang="en-US" sz="2400" b="1" dirty="0">
                    <a:solidFill>
                      <a:srgbClr val="C00000"/>
                    </a:solidFill>
                  </a:rPr>
                  <a:t>（有界稳定）、渐进稳定、大范围渐近稳定（必要条件是整个空间里只有一个平衡状态）、不稳定。</a:t>
                </a:r>
                <a:endParaRPr lang="en-US" altLang="zh-CN" sz="2400" b="1" dirty="0">
                  <a:solidFill>
                    <a:srgbClr val="C00000"/>
                  </a:solidFill>
                </a:endParaRPr>
              </a:p>
              <a:p>
                <a:r>
                  <a:rPr lang="zh-CN" altLang="en-US" sz="2400" b="1" dirty="0">
                    <a:solidFill>
                      <a:schemeClr val="tx1"/>
                    </a:solidFill>
                  </a:rPr>
                  <a:t>考点一：计算系统（齐次方程）</a:t>
                </a: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mtClean="0">
                            <a:solidFill>
                              <a:schemeClr val="tx1"/>
                            </a:solidFill>
                            <a:latin typeface="Cambria Math" panose="02040503050406030204" pitchFamily="18" charset="0"/>
                          </a:rPr>
                          <m:t>𝒙</m:t>
                        </m:r>
                      </m:e>
                    </m:acc>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𝒇</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𝒙</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oMath>
                </a14:m>
                <a:r>
                  <a:rPr lang="zh-CN" altLang="en-US" sz="2400" b="1" dirty="0">
                    <a:solidFill>
                      <a:schemeClr val="tx1"/>
                    </a:solidFill>
                  </a:rPr>
                  <a:t>的平衡点</a:t>
                </a:r>
                <a14:m>
                  <m:oMath xmlns:m="http://schemas.openxmlformats.org/officeDocument/2006/math">
                    <m:r>
                      <a:rPr lang="en-US" altLang="zh-CN" sz="2400" b="1" i="1">
                        <a:solidFill>
                          <a:schemeClr val="tx1"/>
                        </a:solidFill>
                        <a:latin typeface="Cambria Math" panose="02040503050406030204" pitchFamily="18" charset="0"/>
                      </a:rPr>
                      <m:t>𝒇</m:t>
                    </m:r>
                    <m:r>
                      <a:rPr lang="en-US" altLang="zh-CN" sz="2400" b="1" i="1">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𝒆</m:t>
                        </m:r>
                      </m:sub>
                    </m:sSub>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ea typeface="Cambria Math" panose="02040503050406030204" pitchFamily="18" charset="0"/>
                      </a:rPr>
                      <m:t>𝟎</m:t>
                    </m:r>
                    <m:r>
                      <a:rPr lang="zh-CN" altLang="en-US" sz="2400" b="1" i="1">
                        <a:solidFill>
                          <a:schemeClr val="tx1"/>
                        </a:solidFill>
                        <a:latin typeface="Cambria Math" panose="02040503050406030204" pitchFamily="18" charset="0"/>
                        <a:ea typeface="Cambria Math" panose="02040503050406030204" pitchFamily="18" charset="0"/>
                      </a:rPr>
                      <m:t>。</m:t>
                    </m:r>
                  </m:oMath>
                </a14:m>
                <a:r>
                  <a:rPr lang="zh-CN" altLang="en-US" sz="2400" b="1" dirty="0">
                    <a:solidFill>
                      <a:schemeClr val="tx1"/>
                    </a:solidFill>
                  </a:rPr>
                  <a:t>线性系统</a:t>
                </a:r>
                <a14:m>
                  <m:oMath xmlns:m="http://schemas.openxmlformats.org/officeDocument/2006/math">
                    <m:acc>
                      <m:accPr>
                        <m:chr m:val="̇"/>
                        <m:ctrlPr>
                          <a:rPr lang="zh-CN" altLang="en-US" sz="2400" b="1" i="1">
                            <a:solidFill>
                              <a:schemeClr val="tx1"/>
                            </a:solidFill>
                            <a:latin typeface="Cambria Math" panose="02040503050406030204" pitchFamily="18" charset="0"/>
                          </a:rPr>
                        </m:ctrlPr>
                      </m:accPr>
                      <m:e>
                        <m:r>
                          <a:rPr lang="en-US" altLang="zh-CN" sz="2400" b="1" i="1">
                            <a:solidFill>
                              <a:schemeClr val="tx1"/>
                            </a:solidFill>
                            <a:latin typeface="Cambria Math" panose="02040503050406030204" pitchFamily="18" charset="0"/>
                          </a:rPr>
                          <m:t>𝒙</m:t>
                        </m:r>
                      </m:e>
                    </m:acc>
                    <m:r>
                      <a:rPr lang="en-US" altLang="zh-CN" sz="2400" b="1"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𝑨𝒙</m:t>
                    </m:r>
                  </m:oMath>
                </a14:m>
                <a:r>
                  <a:rPr lang="zh-CN" altLang="en-US" sz="2400" b="1" dirty="0">
                    <a:solidFill>
                      <a:schemeClr val="tx1"/>
                    </a:solidFill>
                  </a:rPr>
                  <a:t>的平衡点唯一（当</a:t>
                </a:r>
                <a:r>
                  <a:rPr lang="en-US" altLang="zh-CN" sz="2400" b="1" dirty="0">
                    <a:solidFill>
                      <a:schemeClr val="tx1"/>
                    </a:solidFill>
                  </a:rPr>
                  <a:t>A</a:t>
                </a:r>
                <a:r>
                  <a:rPr lang="zh-CN" altLang="en-US" sz="2400" b="1" dirty="0">
                    <a:solidFill>
                      <a:schemeClr val="tx1"/>
                    </a:solidFill>
                  </a:rPr>
                  <a:t>非奇异）或无穷多个（当</a:t>
                </a:r>
                <a:r>
                  <a:rPr lang="en-US" altLang="zh-CN" sz="2400" b="1" dirty="0">
                    <a:solidFill>
                      <a:schemeClr val="tx1"/>
                    </a:solidFill>
                  </a:rPr>
                  <a:t>A</a:t>
                </a:r>
                <a:r>
                  <a:rPr lang="zh-CN" altLang="en-US" sz="2400" b="1" dirty="0">
                    <a:solidFill>
                      <a:schemeClr val="tx1"/>
                    </a:solidFill>
                  </a:rPr>
                  <a:t>奇异）；非线性系统可以有一个或多</a:t>
                </a:r>
                <a:r>
                  <a:rPr lang="zh-CN" altLang="en-US" sz="2400" b="1">
                    <a:solidFill>
                      <a:schemeClr val="tx1"/>
                    </a:solidFill>
                  </a:rPr>
                  <a:t>个平衡点，也可能没有平衡点存在。</a:t>
                </a:r>
                <a:endParaRPr lang="en-US" altLang="zh-CN" sz="2400" b="1" dirty="0">
                  <a:solidFill>
                    <a:schemeClr val="tx1"/>
                  </a:solidFill>
                </a:endParaRPr>
              </a:p>
              <a:p>
                <a:r>
                  <a:rPr lang="zh-CN" altLang="en-US" sz="2400" b="1" dirty="0">
                    <a:solidFill>
                      <a:schemeClr val="tx1"/>
                    </a:solidFill>
                  </a:rPr>
                  <a:t>线性系统若是稳定的，原点是唯一的平衡点，而且是大范围渐近稳定的。</a:t>
                </a:r>
                <a:endParaRPr lang="en-US" altLang="zh-CN" sz="2400" b="1" dirty="0">
                  <a:solidFill>
                    <a:schemeClr val="tx1"/>
                  </a:solidFill>
                </a:endParaRPr>
              </a:p>
              <a:p>
                <a:r>
                  <a:rPr lang="zh-CN" altLang="en-US" sz="2400" b="1" dirty="0">
                    <a:solidFill>
                      <a:schemeClr val="tx1"/>
                    </a:solidFill>
                  </a:rPr>
                  <a:t>考点二：分析线性系统和非线性系统平衡点的稳定性。工程上，只有坐标原点是线性系统的平衡点（静止状态）；非线性系统平衡点的稳定性得逐个讨论。对于非本质非线性系统，可通过线性化处理，取其一次近似得到线性化方程，然后再根据其特征根来判断系统的稳定性。</a:t>
                </a:r>
              </a:p>
            </p:txBody>
          </p:sp>
        </mc:Choice>
        <mc:Fallback>
          <p:sp>
            <p:nvSpPr>
              <p:cNvPr id="3" name="内容占位符 2">
                <a:extLst>
                  <a:ext uri="{FF2B5EF4-FFF2-40B4-BE49-F238E27FC236}">
                    <a16:creationId xmlns:a16="http://schemas.microsoft.com/office/drawing/2014/main" id="{F423408B-D6DD-487E-9DF3-21E6612F7E61}"/>
                  </a:ext>
                </a:extLst>
              </p:cNvPr>
              <p:cNvSpPr>
                <a:spLocks noGrp="1" noRot="1" noChangeAspect="1" noMove="1" noResize="1" noEditPoints="1" noAdjustHandles="1" noChangeArrowheads="1" noChangeShapeType="1" noTextEdit="1"/>
              </p:cNvSpPr>
              <p:nvPr>
                <p:ph idx="1"/>
              </p:nvPr>
            </p:nvSpPr>
            <p:spPr>
              <a:xfrm>
                <a:off x="1770077" y="1510018"/>
                <a:ext cx="9734535" cy="4401204"/>
              </a:xfrm>
              <a:blipFill>
                <a:blip r:embed="rId2"/>
                <a:stretch>
                  <a:fillRect l="-751" t="-2632" r="-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34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315A53-A719-48AC-90C8-8CDA94C7BA32}"/>
              </a:ext>
            </a:extLst>
          </p:cNvPr>
          <p:cNvSpPr>
            <a:spLocks noGrp="1"/>
          </p:cNvSpPr>
          <p:nvPr>
            <p:ph idx="1"/>
          </p:nvPr>
        </p:nvSpPr>
        <p:spPr>
          <a:xfrm>
            <a:off x="2371098" y="1057013"/>
            <a:ext cx="8915400" cy="5323993"/>
          </a:xfrm>
        </p:spPr>
        <p:txBody>
          <a:bodyPr/>
          <a:lstStyle/>
          <a:p>
            <a:r>
              <a:rPr lang="zh-CN" altLang="en-US" sz="2400" b="1" dirty="0">
                <a:solidFill>
                  <a:srgbClr val="C00000"/>
                </a:solidFill>
              </a:rPr>
              <a:t>应用李雅普诺夫第二法的关键在于寻找李雅普诺夫函数，寻找的主要方法靠经验、试凑，或计算机，没有一个系统的方法。对于一个系统来说，李雅普诺夫函数也不是唯一的。</a:t>
            </a:r>
            <a:endParaRPr lang="en-US" altLang="zh-CN" sz="2400" b="1" dirty="0">
              <a:solidFill>
                <a:srgbClr val="C00000"/>
              </a:solidFill>
            </a:endParaRPr>
          </a:p>
          <a:p>
            <a:r>
              <a:rPr lang="zh-CN" altLang="en-US" sz="2400" b="1" dirty="0">
                <a:solidFill>
                  <a:srgbClr val="C00000"/>
                </a:solidFill>
              </a:rPr>
              <a:t>标量函数的正定性、半正定性、负定性定义</a:t>
            </a:r>
            <a:endParaRPr lang="en-US" altLang="zh-CN" sz="2400" b="1" dirty="0">
              <a:solidFill>
                <a:srgbClr val="C00000"/>
              </a:solidFill>
            </a:endParaRPr>
          </a:p>
          <a:p>
            <a:r>
              <a:rPr lang="zh-CN" altLang="en-US" sz="2400" b="1" dirty="0">
                <a:solidFill>
                  <a:schemeClr val="tx1"/>
                </a:solidFill>
              </a:rPr>
              <a:t>考点：二次型标量函数（的表示）及对称矩阵的正定性求解。</a:t>
            </a:r>
            <a:endParaRPr lang="zh-CN" altLang="en-US" sz="2400" dirty="0">
              <a:solidFill>
                <a:schemeClr val="tx1"/>
              </a:solidFill>
            </a:endParaRPr>
          </a:p>
          <a:p>
            <a:endParaRPr lang="en-US" altLang="zh-CN" sz="2400" b="1" dirty="0">
              <a:solidFill>
                <a:srgbClr val="C00000"/>
              </a:solidFill>
            </a:endParaRPr>
          </a:p>
          <a:p>
            <a:r>
              <a:rPr lang="zh-CN" altLang="en-US" sz="2400" b="1" dirty="0">
                <a:solidFill>
                  <a:srgbClr val="C00000"/>
                </a:solidFill>
              </a:rPr>
              <a:t>李雅普诺夫第二法的几条稳定性判据（充分条件）。</a:t>
            </a:r>
            <a:endParaRPr lang="en-US" altLang="zh-CN" sz="2400" b="1" dirty="0">
              <a:solidFill>
                <a:srgbClr val="C00000"/>
              </a:solidFill>
            </a:endParaRPr>
          </a:p>
          <a:p>
            <a:r>
              <a:rPr lang="zh-CN" altLang="en-US" sz="2400" b="1" dirty="0">
                <a:solidFill>
                  <a:schemeClr val="tx1">
                    <a:lumMod val="85000"/>
                    <a:lumOff val="15000"/>
                  </a:schemeClr>
                </a:solidFill>
              </a:rPr>
              <a:t>考点：应用李雅普诺夫方法分析线性系统的稳定性</a:t>
            </a:r>
            <a:endParaRPr lang="en-US" altLang="zh-CN" sz="2400" b="1" dirty="0">
              <a:solidFill>
                <a:schemeClr val="tx1">
                  <a:lumMod val="85000"/>
                  <a:lumOff val="15000"/>
                </a:schemeClr>
              </a:solidFill>
            </a:endParaRPr>
          </a:p>
          <a:p>
            <a:r>
              <a:rPr lang="zh-CN" altLang="en-US" sz="2400" b="1" dirty="0">
                <a:solidFill>
                  <a:schemeClr val="tx1">
                    <a:lumMod val="85000"/>
                    <a:lumOff val="15000"/>
                  </a:schemeClr>
                </a:solidFill>
              </a:rPr>
              <a:t>考点：线性连续系统的李雅普诺夫方程及求解</a:t>
            </a:r>
            <a:endParaRPr lang="en-US" altLang="zh-CN" sz="2400" b="1" dirty="0">
              <a:solidFill>
                <a:schemeClr val="tx1">
                  <a:lumMod val="85000"/>
                  <a:lumOff val="15000"/>
                </a:schemeClr>
              </a:solidFill>
            </a:endParaRPr>
          </a:p>
          <a:p>
            <a:r>
              <a:rPr lang="zh-CN" altLang="en-US" sz="2400" b="1" dirty="0">
                <a:solidFill>
                  <a:schemeClr val="tx1">
                    <a:lumMod val="85000"/>
                    <a:lumOff val="15000"/>
                  </a:schemeClr>
                </a:solidFill>
              </a:rPr>
              <a:t>考点：线性离散系统的李雅普诺夫方程及求解</a:t>
            </a:r>
            <a:endParaRPr lang="en-US" altLang="zh-CN" sz="2400" b="1" dirty="0">
              <a:solidFill>
                <a:schemeClr val="tx1">
                  <a:lumMod val="85000"/>
                  <a:lumOff val="15000"/>
                </a:schemeClr>
              </a:solidFill>
            </a:endParaRPr>
          </a:p>
          <a:p>
            <a:endParaRPr lang="zh-CN" altLang="en-US" dirty="0"/>
          </a:p>
        </p:txBody>
      </p:sp>
    </p:spTree>
    <p:extLst>
      <p:ext uri="{BB962C8B-B14F-4D97-AF65-F5344CB8AC3E}">
        <p14:creationId xmlns:p14="http://schemas.microsoft.com/office/powerpoint/2010/main" val="391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793B6-0892-4348-AE38-1D00E410C5BF}"/>
              </a:ext>
            </a:extLst>
          </p:cNvPr>
          <p:cNvSpPr>
            <a:spLocks noGrp="1"/>
          </p:cNvSpPr>
          <p:nvPr>
            <p:ph type="title"/>
          </p:nvPr>
        </p:nvSpPr>
        <p:spPr>
          <a:xfrm>
            <a:off x="2601314" y="405997"/>
            <a:ext cx="8911687" cy="1280890"/>
          </a:xfrm>
        </p:spPr>
        <p:txBody>
          <a:bodyPr/>
          <a:lstStyle/>
          <a:p>
            <a:r>
              <a:rPr lang="zh-CN" altLang="zh-CN" b="1" dirty="0">
                <a:solidFill>
                  <a:srgbClr val="C00000"/>
                </a:solidFill>
                <a:latin typeface="楷体" panose="02010609060101010101" pitchFamily="49" charset="-122"/>
                <a:ea typeface="楷体" panose="02010609060101010101" pitchFamily="49" charset="-122"/>
              </a:rPr>
              <a:t>第</a:t>
            </a:r>
            <a:r>
              <a:rPr lang="en-US" altLang="zh-CN" b="1" dirty="0">
                <a:solidFill>
                  <a:srgbClr val="C00000"/>
                </a:solidFill>
                <a:latin typeface="楷体" panose="02010609060101010101" pitchFamily="49" charset="-122"/>
                <a:ea typeface="楷体" panose="02010609060101010101" pitchFamily="49" charset="-122"/>
              </a:rPr>
              <a:t>8</a:t>
            </a:r>
            <a:r>
              <a:rPr lang="zh-CN" altLang="zh-CN" b="1" dirty="0">
                <a:solidFill>
                  <a:srgbClr val="C00000"/>
                </a:solidFill>
                <a:latin typeface="楷体" panose="02010609060101010101" pitchFamily="49" charset="-122"/>
                <a:ea typeface="楷体" panose="02010609060101010101" pitchFamily="49" charset="-122"/>
              </a:rPr>
              <a:t>章</a:t>
            </a:r>
            <a:r>
              <a:rPr lang="en-US" altLang="zh-CN" b="1" dirty="0">
                <a:solidFill>
                  <a:srgbClr val="C00000"/>
                </a:solidFill>
                <a:latin typeface="楷体" panose="02010609060101010101" pitchFamily="49" charset="-122"/>
                <a:ea typeface="楷体" panose="02010609060101010101" pitchFamily="49" charset="-122"/>
              </a:rPr>
              <a:t> </a:t>
            </a:r>
            <a:r>
              <a:rPr lang="zh-CN" altLang="zh-CN" b="1" dirty="0">
                <a:solidFill>
                  <a:srgbClr val="C00000"/>
                </a:solidFill>
                <a:latin typeface="楷体" panose="02010609060101010101" pitchFamily="49" charset="-122"/>
                <a:ea typeface="楷体" panose="02010609060101010101" pitchFamily="49" charset="-122"/>
              </a:rPr>
              <a:t>线性系统的状态空间分析</a:t>
            </a:r>
            <a:endParaRPr lang="zh-CN" altLang="en-US" dirty="0"/>
          </a:p>
        </p:txBody>
      </p:sp>
      <p:sp>
        <p:nvSpPr>
          <p:cNvPr id="3" name="内容占位符 2">
            <a:extLst>
              <a:ext uri="{FF2B5EF4-FFF2-40B4-BE49-F238E27FC236}">
                <a16:creationId xmlns:a16="http://schemas.microsoft.com/office/drawing/2014/main" id="{3AF1EDD7-7CC7-4083-8854-E121F453B720}"/>
              </a:ext>
            </a:extLst>
          </p:cNvPr>
          <p:cNvSpPr>
            <a:spLocks noGrp="1"/>
          </p:cNvSpPr>
          <p:nvPr>
            <p:ph idx="1"/>
          </p:nvPr>
        </p:nvSpPr>
        <p:spPr>
          <a:xfrm>
            <a:off x="1115736" y="1182849"/>
            <a:ext cx="10746297" cy="5469622"/>
          </a:xfrm>
        </p:spPr>
        <p:txBody>
          <a:bodyPr>
            <a:noAutofit/>
          </a:bodyPr>
          <a:lstStyle/>
          <a:p>
            <a:pPr marL="0" indent="0">
              <a:buNone/>
            </a:pPr>
            <a:r>
              <a:rPr lang="zh-CN" altLang="en-US" sz="2800" b="1" dirty="0">
                <a:solidFill>
                  <a:srgbClr val="C00000"/>
                </a:solidFill>
              </a:rPr>
              <a:t>一、</a:t>
            </a:r>
            <a:r>
              <a:rPr lang="zh-CN" altLang="zh-CN" sz="2800" b="1" dirty="0">
                <a:solidFill>
                  <a:srgbClr val="C00000"/>
                </a:solidFill>
              </a:rPr>
              <a:t>线性系统的状态空间描述</a:t>
            </a:r>
            <a:r>
              <a:rPr lang="zh-CN" altLang="en-US" sz="2800" b="1" dirty="0">
                <a:solidFill>
                  <a:srgbClr val="C00000"/>
                </a:solidFill>
              </a:rPr>
              <a:t>的建立</a:t>
            </a:r>
            <a:endParaRPr lang="en-US" altLang="zh-CN" sz="2800" b="1" dirty="0">
              <a:solidFill>
                <a:srgbClr val="C00000"/>
              </a:solidFill>
            </a:endParaRPr>
          </a:p>
          <a:p>
            <a:r>
              <a:rPr lang="zh-CN" altLang="en-US" b="1" dirty="0">
                <a:solidFill>
                  <a:schemeClr val="tx1"/>
                </a:solidFill>
              </a:rPr>
              <a:t>考点一：根据系统的机理建立状态空间表达式。</a:t>
            </a:r>
            <a:endParaRPr lang="en-US" altLang="zh-CN" b="1" dirty="0">
              <a:solidFill>
                <a:schemeClr val="tx1"/>
              </a:solidFill>
            </a:endParaRPr>
          </a:p>
          <a:p>
            <a:r>
              <a:rPr lang="zh-CN" altLang="en-US" b="1" dirty="0">
                <a:solidFill>
                  <a:schemeClr val="tx1"/>
                </a:solidFill>
              </a:rPr>
              <a:t>考点二：根据系统的控制方框图建立状态空间表达式。</a:t>
            </a:r>
            <a:endParaRPr lang="en-US" altLang="zh-CN" b="1" dirty="0">
              <a:solidFill>
                <a:schemeClr val="tx1"/>
              </a:solidFill>
            </a:endParaRPr>
          </a:p>
          <a:p>
            <a:r>
              <a:rPr lang="zh-CN" altLang="en-US" b="1" dirty="0">
                <a:solidFill>
                  <a:schemeClr val="tx1"/>
                </a:solidFill>
              </a:rPr>
              <a:t>考点三：根据模拟结构图，建立状态空间表达式。</a:t>
            </a:r>
            <a:endParaRPr lang="en-US" altLang="zh-CN" b="1" dirty="0">
              <a:solidFill>
                <a:schemeClr val="tx1"/>
              </a:solidFill>
            </a:endParaRPr>
          </a:p>
          <a:p>
            <a:r>
              <a:rPr lang="zh-CN" altLang="en-US" b="1" dirty="0">
                <a:solidFill>
                  <a:schemeClr val="tx1"/>
                </a:solidFill>
              </a:rPr>
              <a:t>考点四：给出状态空间表达式，画出其模拟结构图。</a:t>
            </a:r>
            <a:endParaRPr lang="en-US" altLang="zh-CN" b="1" dirty="0">
              <a:solidFill>
                <a:schemeClr val="tx1"/>
              </a:solidFill>
            </a:endParaRPr>
          </a:p>
          <a:p>
            <a:r>
              <a:rPr lang="zh-CN" altLang="en-US" b="1" dirty="0">
                <a:solidFill>
                  <a:schemeClr val="tx1"/>
                </a:solidFill>
              </a:rPr>
              <a:t>考点五：根据系统的传递函数建立状态空间表达式。</a:t>
            </a:r>
            <a:endParaRPr lang="en-US" altLang="zh-CN" b="1" dirty="0">
              <a:solidFill>
                <a:schemeClr val="tx1"/>
              </a:solidFill>
            </a:endParaRPr>
          </a:p>
          <a:p>
            <a:pPr algn="just"/>
            <a:r>
              <a:rPr lang="zh-CN" altLang="en-US" b="1" dirty="0">
                <a:solidFill>
                  <a:srgbClr val="C00000"/>
                </a:solidFill>
              </a:rPr>
              <a:t>系统的实现问题</a:t>
            </a:r>
            <a:r>
              <a:rPr lang="en-US" altLang="zh-CN" b="1" dirty="0">
                <a:solidFill>
                  <a:srgbClr val="C00000"/>
                </a:solidFill>
              </a:rPr>
              <a:t>——</a:t>
            </a:r>
            <a:r>
              <a:rPr lang="zh-CN" altLang="en-US" b="1" dirty="0">
                <a:solidFill>
                  <a:srgbClr val="C00000"/>
                </a:solidFill>
              </a:rPr>
              <a:t>由传递函数建立状态空间表达式的问题。理论上无穷多种实现。当传递函数中没有零极点对消现象，则用</a:t>
            </a:r>
            <a:r>
              <a:rPr lang="en-US" altLang="zh-CN" b="1" dirty="0">
                <a:solidFill>
                  <a:srgbClr val="C00000"/>
                </a:solidFill>
              </a:rPr>
              <a:t>n</a:t>
            </a:r>
            <a:r>
              <a:rPr lang="zh-CN" altLang="en-US" b="1" dirty="0">
                <a:solidFill>
                  <a:srgbClr val="C00000"/>
                </a:solidFill>
              </a:rPr>
              <a:t>阶状态空间表达式实现</a:t>
            </a:r>
            <a:r>
              <a:rPr lang="en-US" altLang="zh-CN" b="1" dirty="0">
                <a:solidFill>
                  <a:srgbClr val="C00000"/>
                </a:solidFill>
              </a:rPr>
              <a:t>n</a:t>
            </a:r>
            <a:r>
              <a:rPr lang="zh-CN" altLang="en-US" b="1" dirty="0">
                <a:solidFill>
                  <a:srgbClr val="C00000"/>
                </a:solidFill>
              </a:rPr>
              <a:t>阶传递函数的实现称为最小实现。一个用</a:t>
            </a:r>
            <a:r>
              <a:rPr lang="en-US" altLang="zh-CN" b="1" dirty="0">
                <a:solidFill>
                  <a:srgbClr val="C00000"/>
                </a:solidFill>
              </a:rPr>
              <a:t>n</a:t>
            </a:r>
            <a:r>
              <a:rPr lang="zh-CN" altLang="en-US" b="1" dirty="0">
                <a:solidFill>
                  <a:srgbClr val="C00000"/>
                </a:solidFill>
              </a:rPr>
              <a:t>阶微分方程描述的系统，其最小实现的状态变量（相互独立）个数为</a:t>
            </a:r>
            <a:r>
              <a:rPr lang="en-US" altLang="zh-CN" b="1" dirty="0">
                <a:solidFill>
                  <a:srgbClr val="C00000"/>
                </a:solidFill>
              </a:rPr>
              <a:t>n</a:t>
            </a:r>
            <a:r>
              <a:rPr lang="zh-CN" altLang="en-US" b="1">
                <a:solidFill>
                  <a:srgbClr val="C00000"/>
                </a:solidFill>
              </a:rPr>
              <a:t>。</a:t>
            </a:r>
            <a:endParaRPr lang="en-US" altLang="zh-CN" b="1" dirty="0">
              <a:solidFill>
                <a:schemeClr val="tx1"/>
              </a:solidFill>
            </a:endParaRPr>
          </a:p>
          <a:p>
            <a:pPr marL="0" indent="0">
              <a:buNone/>
            </a:pPr>
            <a:r>
              <a:rPr lang="zh-CN" altLang="en-US" b="1" dirty="0">
                <a:solidFill>
                  <a:schemeClr val="tx1"/>
                </a:solidFill>
              </a:rPr>
              <a:t>       掌握包括能控标准</a:t>
            </a:r>
            <a:r>
              <a:rPr lang="en-US" altLang="zh-CN" b="1" dirty="0">
                <a:solidFill>
                  <a:schemeClr val="tx1"/>
                </a:solidFill>
              </a:rPr>
              <a:t>I</a:t>
            </a:r>
            <a:r>
              <a:rPr lang="zh-CN" altLang="en-US" b="1" dirty="0">
                <a:solidFill>
                  <a:schemeClr val="tx1"/>
                </a:solidFill>
              </a:rPr>
              <a:t>型，能控标准</a:t>
            </a:r>
            <a:r>
              <a:rPr lang="en-US" altLang="zh-CN" b="1" dirty="0">
                <a:solidFill>
                  <a:schemeClr val="tx1"/>
                </a:solidFill>
              </a:rPr>
              <a:t>II</a:t>
            </a:r>
            <a:r>
              <a:rPr lang="zh-CN" altLang="en-US" b="1" dirty="0">
                <a:solidFill>
                  <a:schemeClr val="tx1"/>
                </a:solidFill>
              </a:rPr>
              <a:t>型，能观标准</a:t>
            </a:r>
            <a:r>
              <a:rPr lang="en-US" altLang="zh-CN" b="1" dirty="0">
                <a:solidFill>
                  <a:schemeClr val="tx1"/>
                </a:solidFill>
              </a:rPr>
              <a:t>I</a:t>
            </a:r>
            <a:r>
              <a:rPr lang="zh-CN" altLang="en-US" b="1" dirty="0">
                <a:solidFill>
                  <a:schemeClr val="tx1"/>
                </a:solidFill>
              </a:rPr>
              <a:t>型，能观标准</a:t>
            </a:r>
            <a:r>
              <a:rPr lang="en-US" altLang="zh-CN" b="1" dirty="0">
                <a:solidFill>
                  <a:schemeClr val="tx1"/>
                </a:solidFill>
              </a:rPr>
              <a:t>II</a:t>
            </a:r>
            <a:r>
              <a:rPr lang="zh-CN" altLang="en-US" b="1" dirty="0">
                <a:solidFill>
                  <a:schemeClr val="tx1"/>
                </a:solidFill>
              </a:rPr>
              <a:t>型，串联实现，并联实现、约当标准型实现及其相互转换。</a:t>
            </a:r>
            <a:endParaRPr lang="en-US" altLang="zh-CN" b="1" dirty="0">
              <a:solidFill>
                <a:schemeClr val="tx1"/>
              </a:solidFill>
            </a:endParaRPr>
          </a:p>
          <a:p>
            <a:endParaRPr lang="en-US" altLang="zh-CN" dirty="0"/>
          </a:p>
          <a:p>
            <a:r>
              <a:rPr lang="zh-CN" altLang="en-US" b="1" dirty="0">
                <a:solidFill>
                  <a:schemeClr val="tx1"/>
                </a:solidFill>
              </a:rPr>
              <a:t>子系统（状态空间表达式）在各种连接：并联、串联、反馈连接时，总系统的状态空间表达式。（不要求）</a:t>
            </a:r>
          </a:p>
          <a:p>
            <a:endParaRPr lang="zh-CN" altLang="en-US" dirty="0"/>
          </a:p>
        </p:txBody>
      </p:sp>
    </p:spTree>
    <p:extLst>
      <p:ext uri="{BB962C8B-B14F-4D97-AF65-F5344CB8AC3E}">
        <p14:creationId xmlns:p14="http://schemas.microsoft.com/office/powerpoint/2010/main" val="145672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90A4A-E0C2-4653-AE60-301188B78A3E}"/>
              </a:ext>
            </a:extLst>
          </p:cNvPr>
          <p:cNvSpPr>
            <a:spLocks noGrp="1"/>
          </p:cNvSpPr>
          <p:nvPr>
            <p:ph type="title"/>
          </p:nvPr>
        </p:nvSpPr>
        <p:spPr>
          <a:xfrm>
            <a:off x="2005696" y="508520"/>
            <a:ext cx="8911687" cy="876515"/>
          </a:xfrm>
        </p:spPr>
        <p:txBody>
          <a:bodyPr>
            <a:normAutofit/>
          </a:bodyPr>
          <a:lstStyle/>
          <a:p>
            <a:r>
              <a:rPr lang="zh-CN" altLang="en-US" sz="3200" b="1" dirty="0">
                <a:solidFill>
                  <a:srgbClr val="C00000"/>
                </a:solidFill>
              </a:rPr>
              <a:t>二、</a:t>
            </a:r>
            <a:r>
              <a:rPr lang="zh-CN" altLang="zh-CN" sz="3200" b="1" dirty="0">
                <a:solidFill>
                  <a:srgbClr val="C00000"/>
                </a:solidFill>
              </a:rPr>
              <a:t>线性系统的运动分析</a:t>
            </a:r>
            <a:endParaRPr lang="zh-CN" altLang="en-US" dirty="0">
              <a:solidFill>
                <a:srgbClr val="C00000"/>
              </a:solidFill>
            </a:endParaRPr>
          </a:p>
        </p:txBody>
      </p:sp>
      <p:sp>
        <p:nvSpPr>
          <p:cNvPr id="3" name="内容占位符 2">
            <a:extLst>
              <a:ext uri="{FF2B5EF4-FFF2-40B4-BE49-F238E27FC236}">
                <a16:creationId xmlns:a16="http://schemas.microsoft.com/office/drawing/2014/main" id="{9C1703E6-FDD3-483B-B1D6-CDAE2E874B51}"/>
              </a:ext>
            </a:extLst>
          </p:cNvPr>
          <p:cNvSpPr>
            <a:spLocks noGrp="1"/>
          </p:cNvSpPr>
          <p:nvPr>
            <p:ph idx="1"/>
          </p:nvPr>
        </p:nvSpPr>
        <p:spPr>
          <a:xfrm>
            <a:off x="1658033" y="1385035"/>
            <a:ext cx="9901995" cy="5120670"/>
          </a:xfrm>
        </p:spPr>
        <p:txBody>
          <a:bodyPr>
            <a:normAutofit/>
          </a:bodyPr>
          <a:lstStyle/>
          <a:p>
            <a:pPr>
              <a:lnSpc>
                <a:spcPct val="150000"/>
              </a:lnSpc>
            </a:pPr>
            <a:r>
              <a:rPr lang="zh-CN" altLang="en-US" sz="2000" b="1" dirty="0">
                <a:solidFill>
                  <a:schemeClr val="tx1"/>
                </a:solidFill>
              </a:rPr>
              <a:t>考点一：状态转移矩阵的定义、三种计算方法及简单证明</a:t>
            </a:r>
            <a:endParaRPr lang="en-US" altLang="zh-CN" sz="2000" b="1" dirty="0">
              <a:solidFill>
                <a:schemeClr val="tx1"/>
              </a:solidFill>
            </a:endParaRPr>
          </a:p>
          <a:p>
            <a:pPr marL="0" indent="0">
              <a:lnSpc>
                <a:spcPct val="150000"/>
              </a:lnSpc>
              <a:buNone/>
            </a:pPr>
            <a:r>
              <a:rPr lang="zh-CN" altLang="en-US" sz="2000" b="1" dirty="0">
                <a:solidFill>
                  <a:schemeClr val="tx1"/>
                </a:solidFill>
              </a:rPr>
              <a:t>     包括：</a:t>
            </a:r>
            <a:r>
              <a:rPr lang="en-US" altLang="zh-CN" sz="2000" b="1" dirty="0">
                <a:solidFill>
                  <a:schemeClr val="tx1"/>
                </a:solidFill>
              </a:rPr>
              <a:t>1</a:t>
            </a:r>
            <a:r>
              <a:rPr lang="zh-CN" altLang="en-US" sz="2000" b="1" dirty="0">
                <a:solidFill>
                  <a:schemeClr val="tx1"/>
                </a:solidFill>
              </a:rPr>
              <a:t>、先求</a:t>
            </a:r>
            <a:r>
              <a:rPr lang="en-US" altLang="zh-CN" sz="2000" b="1" dirty="0">
                <a:solidFill>
                  <a:schemeClr val="tx1"/>
                </a:solidFill>
              </a:rPr>
              <a:t>A</a:t>
            </a:r>
            <a:r>
              <a:rPr lang="zh-CN" altLang="en-US" sz="2000" b="1" dirty="0">
                <a:solidFill>
                  <a:schemeClr val="tx1"/>
                </a:solidFill>
              </a:rPr>
              <a:t>的约当标准型，再求相似变换下的状态转移矩阵；</a:t>
            </a:r>
            <a:r>
              <a:rPr lang="en-US" altLang="zh-CN" sz="2000" b="1" dirty="0">
                <a:solidFill>
                  <a:schemeClr val="tx1"/>
                </a:solidFill>
              </a:rPr>
              <a:t>2</a:t>
            </a:r>
            <a:r>
              <a:rPr lang="zh-CN" altLang="en-US" sz="2000" b="1" dirty="0">
                <a:solidFill>
                  <a:schemeClr val="tx1"/>
                </a:solidFill>
              </a:rPr>
              <a:t>、级数法；</a:t>
            </a:r>
            <a:r>
              <a:rPr lang="en-US" altLang="zh-CN" sz="2000" b="1" dirty="0">
                <a:solidFill>
                  <a:schemeClr val="tx1"/>
                </a:solidFill>
              </a:rPr>
              <a:t>3</a:t>
            </a:r>
            <a:r>
              <a:rPr lang="zh-CN" altLang="en-US" sz="2000" b="1" dirty="0">
                <a:solidFill>
                  <a:schemeClr val="tx1"/>
                </a:solidFill>
              </a:rPr>
              <a:t>、拉氏反变换法</a:t>
            </a:r>
            <a:endParaRPr lang="en-US" altLang="zh-CN" sz="2000" b="1" dirty="0">
              <a:solidFill>
                <a:schemeClr val="tx1"/>
              </a:solidFill>
            </a:endParaRPr>
          </a:p>
          <a:p>
            <a:pPr>
              <a:lnSpc>
                <a:spcPct val="150000"/>
              </a:lnSpc>
            </a:pPr>
            <a:r>
              <a:rPr lang="zh-CN" altLang="en-US" sz="2000" b="1" dirty="0">
                <a:solidFill>
                  <a:schemeClr val="tx1"/>
                </a:solidFill>
              </a:rPr>
              <a:t>考点二：状态转移矩阵的性质：初值、微分特性、传递性、可逆性</a:t>
            </a:r>
            <a:endParaRPr lang="en-US" altLang="zh-CN" sz="2000" b="1" dirty="0">
              <a:solidFill>
                <a:schemeClr val="tx1"/>
              </a:solidFill>
            </a:endParaRPr>
          </a:p>
          <a:p>
            <a:pPr>
              <a:lnSpc>
                <a:spcPct val="150000"/>
              </a:lnSpc>
            </a:pPr>
            <a:r>
              <a:rPr lang="zh-CN" altLang="en-US" sz="2000" b="1" dirty="0">
                <a:solidFill>
                  <a:schemeClr val="tx1"/>
                </a:solidFill>
              </a:rPr>
              <a:t>考点三：求线性定常系统状态空间表达式的解</a:t>
            </a:r>
            <a:r>
              <a:rPr lang="en-US" altLang="zh-CN" sz="2000" b="1" dirty="0">
                <a:solidFill>
                  <a:schemeClr val="tx1"/>
                </a:solidFill>
              </a:rPr>
              <a:t>=</a:t>
            </a:r>
            <a:r>
              <a:rPr lang="zh-CN" altLang="en-US" sz="2000" b="1" dirty="0">
                <a:solidFill>
                  <a:schemeClr val="tx1"/>
                </a:solidFill>
              </a:rPr>
              <a:t>通解</a:t>
            </a:r>
            <a:r>
              <a:rPr lang="en-US" altLang="zh-CN" sz="2000" b="1" dirty="0">
                <a:solidFill>
                  <a:schemeClr val="tx1"/>
                </a:solidFill>
              </a:rPr>
              <a:t>+</a:t>
            </a:r>
            <a:r>
              <a:rPr lang="zh-CN" altLang="en-US" sz="2000" b="1" dirty="0">
                <a:solidFill>
                  <a:schemeClr val="tx1"/>
                </a:solidFill>
              </a:rPr>
              <a:t>特解，包括状态变量的求解、输出变量的求解</a:t>
            </a:r>
            <a:endParaRPr lang="en-US" altLang="zh-CN" sz="2000" b="1" dirty="0">
              <a:solidFill>
                <a:schemeClr val="tx1"/>
              </a:solidFill>
            </a:endParaRPr>
          </a:p>
          <a:p>
            <a:pPr>
              <a:lnSpc>
                <a:spcPct val="150000"/>
              </a:lnSpc>
            </a:pPr>
            <a:r>
              <a:rPr lang="zh-CN" altLang="en-US" sz="2000" b="1" dirty="0">
                <a:solidFill>
                  <a:schemeClr val="tx1"/>
                </a:solidFill>
              </a:rPr>
              <a:t>考点四：由状态空间表达式求输入到状态、输入到输出的传递函数（唯一性）</a:t>
            </a:r>
            <a:endParaRPr lang="en-US" altLang="zh-CN" sz="2000" b="1" dirty="0">
              <a:solidFill>
                <a:schemeClr val="tx1"/>
              </a:solidFill>
            </a:endParaRPr>
          </a:p>
          <a:p>
            <a:pPr>
              <a:lnSpc>
                <a:spcPct val="150000"/>
              </a:lnSpc>
            </a:pPr>
            <a:r>
              <a:rPr lang="zh-CN" altLang="en-US" sz="2000" b="1" dirty="0">
                <a:solidFill>
                  <a:schemeClr val="tx1"/>
                </a:solidFill>
              </a:rPr>
              <a:t>考点五：由状态空间表达式求系统特征方程、特征根（对应系统输入到输出的传递函数的极点），判断系统稳定性。</a:t>
            </a:r>
            <a:endParaRPr lang="en-US" altLang="zh-CN" sz="2000" b="1" dirty="0">
              <a:solidFill>
                <a:schemeClr val="tx1"/>
              </a:solidFill>
            </a:endParaRPr>
          </a:p>
          <a:p>
            <a:pPr>
              <a:lnSpc>
                <a:spcPct val="150000"/>
              </a:lnSpc>
            </a:pPr>
            <a:endParaRPr lang="zh-CN" altLang="en-US" sz="2000" b="1" dirty="0">
              <a:solidFill>
                <a:schemeClr val="tx1"/>
              </a:solidFill>
            </a:endParaRPr>
          </a:p>
        </p:txBody>
      </p:sp>
    </p:spTree>
    <p:extLst>
      <p:ext uri="{BB962C8B-B14F-4D97-AF65-F5344CB8AC3E}">
        <p14:creationId xmlns:p14="http://schemas.microsoft.com/office/powerpoint/2010/main" val="241169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D48A2-183E-4697-AB5F-BD55702C99B7}"/>
              </a:ext>
            </a:extLst>
          </p:cNvPr>
          <p:cNvSpPr>
            <a:spLocks noGrp="1"/>
          </p:cNvSpPr>
          <p:nvPr>
            <p:ph type="title"/>
          </p:nvPr>
        </p:nvSpPr>
        <p:spPr>
          <a:xfrm>
            <a:off x="2114753" y="624110"/>
            <a:ext cx="8911687" cy="1280890"/>
          </a:xfrm>
        </p:spPr>
        <p:txBody>
          <a:bodyPr>
            <a:normAutofit/>
          </a:bodyPr>
          <a:lstStyle/>
          <a:p>
            <a:r>
              <a:rPr lang="zh-CN" altLang="en-US" sz="3200" dirty="0">
                <a:solidFill>
                  <a:srgbClr val="C00000"/>
                </a:solidFill>
              </a:rPr>
              <a:t>三、</a:t>
            </a:r>
            <a:r>
              <a:rPr lang="zh-CN" altLang="zh-CN" sz="3200" b="1" dirty="0">
                <a:solidFill>
                  <a:srgbClr val="C00000"/>
                </a:solidFill>
              </a:rPr>
              <a:t>线性系统的能控性、能观性及对偶原理</a:t>
            </a:r>
            <a:endParaRPr lang="zh-CN" altLang="en-US" sz="3200" dirty="0">
              <a:solidFill>
                <a:srgbClr val="C00000"/>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CB57E1-AE87-4616-BE7B-E81D1D5D458D}"/>
                  </a:ext>
                </a:extLst>
              </p:cNvPr>
              <p:cNvSpPr>
                <a:spLocks noGrp="1"/>
              </p:cNvSpPr>
              <p:nvPr>
                <p:ph idx="1"/>
              </p:nvPr>
            </p:nvSpPr>
            <p:spPr>
              <a:xfrm>
                <a:off x="1473475" y="1540189"/>
                <a:ext cx="10304667" cy="5154226"/>
              </a:xfrm>
            </p:spPr>
            <p:txBody>
              <a:bodyPr>
                <a:normAutofit/>
              </a:bodyPr>
              <a:lstStyle/>
              <a:p>
                <a:pPr>
                  <a:lnSpc>
                    <a:spcPct val="150000"/>
                  </a:lnSpc>
                </a:pPr>
                <a:r>
                  <a:rPr lang="zh-CN" altLang="en-US" b="1" dirty="0">
                    <a:solidFill>
                      <a:srgbClr val="C00000"/>
                    </a:solidFill>
                  </a:rPr>
                  <a:t>状态方程描述了输入</a:t>
                </a:r>
                <a:r>
                  <a:rPr lang="en-US" altLang="zh-CN" b="1" i="1" dirty="0">
                    <a:solidFill>
                      <a:srgbClr val="C00000"/>
                    </a:solidFill>
                    <a:latin typeface="Times New Roman" panose="02020603050405020304" pitchFamily="18" charset="0"/>
                    <a:cs typeface="Times New Roman" panose="02020603050405020304" pitchFamily="18" charset="0"/>
                  </a:rPr>
                  <a:t>u</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t</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 </a:t>
                </a:r>
                <a:r>
                  <a:rPr lang="zh-CN" altLang="en-US" b="1" dirty="0">
                    <a:solidFill>
                      <a:srgbClr val="C00000"/>
                    </a:solidFill>
                  </a:rPr>
                  <a:t>引起状态</a:t>
                </a:r>
                <a:r>
                  <a:rPr lang="en-US" altLang="zh-CN" b="1" i="1" dirty="0">
                    <a:solidFill>
                      <a:srgbClr val="C00000"/>
                    </a:solidFill>
                    <a:latin typeface="Times New Roman" panose="02020603050405020304" pitchFamily="18" charset="0"/>
                  </a:rPr>
                  <a:t>x</a:t>
                </a:r>
                <a:r>
                  <a:rPr lang="en-US" altLang="zh-CN" b="1" dirty="0">
                    <a:solidFill>
                      <a:srgbClr val="C00000"/>
                    </a:solidFill>
                    <a:latin typeface="Times New Roman" panose="02020603050405020304" pitchFamily="18" charset="0"/>
                  </a:rPr>
                  <a:t>(</a:t>
                </a:r>
                <a:r>
                  <a:rPr lang="en-US" altLang="zh-CN" b="1" i="1" dirty="0">
                    <a:solidFill>
                      <a:srgbClr val="C00000"/>
                    </a:solidFill>
                    <a:latin typeface="Times New Roman" panose="02020603050405020304" pitchFamily="18" charset="0"/>
                  </a:rPr>
                  <a:t>t</a:t>
                </a:r>
                <a:r>
                  <a:rPr lang="en-US" altLang="zh-CN" b="1" dirty="0">
                    <a:solidFill>
                      <a:srgbClr val="C00000"/>
                    </a:solidFill>
                    <a:latin typeface="Times New Roman" panose="02020603050405020304" pitchFamily="18" charset="0"/>
                  </a:rPr>
                  <a:t>)</a:t>
                </a:r>
                <a:r>
                  <a:rPr lang="zh-CN" altLang="en-US" b="1" dirty="0">
                    <a:solidFill>
                      <a:srgbClr val="C00000"/>
                    </a:solidFill>
                  </a:rPr>
                  <a:t>的变换过程，能控性就是分析</a:t>
                </a:r>
                <a:r>
                  <a:rPr lang="en-US" altLang="zh-CN" b="1" i="1" dirty="0">
                    <a:solidFill>
                      <a:srgbClr val="C00000"/>
                    </a:solidFill>
                    <a:latin typeface="Times New Roman" panose="02020603050405020304" pitchFamily="18" charset="0"/>
                  </a:rPr>
                  <a:t>u</a:t>
                </a:r>
                <a:r>
                  <a:rPr lang="en-US" altLang="zh-CN" b="1" dirty="0">
                    <a:solidFill>
                      <a:srgbClr val="C00000"/>
                    </a:solidFill>
                    <a:latin typeface="Times New Roman" panose="02020603050405020304" pitchFamily="18" charset="0"/>
                  </a:rPr>
                  <a:t>(</a:t>
                </a:r>
                <a:r>
                  <a:rPr lang="en-US" altLang="zh-CN" b="1" i="1" dirty="0">
                    <a:solidFill>
                      <a:srgbClr val="C00000"/>
                    </a:solidFill>
                    <a:latin typeface="Times New Roman" panose="02020603050405020304" pitchFamily="18" charset="0"/>
                  </a:rPr>
                  <a:t>t</a:t>
                </a:r>
                <a:r>
                  <a:rPr lang="en-US" altLang="zh-CN" b="1" dirty="0">
                    <a:solidFill>
                      <a:srgbClr val="C00000"/>
                    </a:solidFill>
                    <a:latin typeface="Times New Roman" panose="02020603050405020304" pitchFamily="18" charset="0"/>
                  </a:rPr>
                  <a:t>)</a:t>
                </a:r>
                <a:r>
                  <a:rPr lang="zh-CN" altLang="en-US" b="1" dirty="0">
                    <a:solidFill>
                      <a:srgbClr val="C00000"/>
                    </a:solidFill>
                  </a:rPr>
                  <a:t>对</a:t>
                </a:r>
                <a:r>
                  <a:rPr lang="en-US" altLang="zh-CN" b="1" i="1" dirty="0">
                    <a:solidFill>
                      <a:srgbClr val="C00000"/>
                    </a:solidFill>
                    <a:latin typeface="Times New Roman" panose="02020603050405020304" pitchFamily="18" charset="0"/>
                  </a:rPr>
                  <a:t>x</a:t>
                </a:r>
                <a:r>
                  <a:rPr lang="en-US" altLang="zh-CN" b="1" dirty="0">
                    <a:solidFill>
                      <a:srgbClr val="C00000"/>
                    </a:solidFill>
                    <a:latin typeface="Times New Roman" panose="02020603050405020304" pitchFamily="18" charset="0"/>
                  </a:rPr>
                  <a:t>(</a:t>
                </a:r>
                <a:r>
                  <a:rPr lang="en-US" altLang="zh-CN" b="1" i="1" dirty="0">
                    <a:solidFill>
                      <a:srgbClr val="C00000"/>
                    </a:solidFill>
                    <a:latin typeface="Times New Roman" panose="02020603050405020304" pitchFamily="18" charset="0"/>
                  </a:rPr>
                  <a:t>t</a:t>
                </a:r>
                <a:r>
                  <a:rPr lang="en-US" altLang="zh-CN" b="1" dirty="0">
                    <a:solidFill>
                      <a:srgbClr val="C00000"/>
                    </a:solidFill>
                    <a:latin typeface="Times New Roman" panose="02020603050405020304" pitchFamily="18" charset="0"/>
                  </a:rPr>
                  <a:t>)</a:t>
                </a:r>
                <a:r>
                  <a:rPr lang="zh-CN" altLang="en-US" b="1" dirty="0">
                    <a:solidFill>
                      <a:srgbClr val="C00000"/>
                    </a:solidFill>
                  </a:rPr>
                  <a:t>的控制能力；</a:t>
                </a:r>
                <a:r>
                  <a:rPr lang="zh-CN" altLang="en-US" b="1" dirty="0">
                    <a:solidFill>
                      <a:srgbClr val="002060"/>
                    </a:solidFill>
                  </a:rPr>
                  <a:t>输出方程描述了由状态</a:t>
                </a:r>
                <a:r>
                  <a:rPr lang="en-US" altLang="zh-CN" b="1" i="1" dirty="0">
                    <a:solidFill>
                      <a:srgbClr val="002060"/>
                    </a:solidFill>
                    <a:latin typeface="Times New Roman" panose="02020603050405020304" pitchFamily="18" charset="0"/>
                  </a:rPr>
                  <a:t>x</a:t>
                </a:r>
                <a:r>
                  <a:rPr lang="en-US" altLang="zh-CN" b="1" dirty="0">
                    <a:solidFill>
                      <a:srgbClr val="002060"/>
                    </a:solidFill>
                    <a:latin typeface="Times New Roman" panose="02020603050405020304" pitchFamily="18" charset="0"/>
                  </a:rPr>
                  <a:t>(</a:t>
                </a:r>
                <a:r>
                  <a:rPr lang="en-US" altLang="zh-CN" b="1" i="1" dirty="0">
                    <a:solidFill>
                      <a:srgbClr val="002060"/>
                    </a:solidFill>
                    <a:latin typeface="Times New Roman" panose="02020603050405020304" pitchFamily="18" charset="0"/>
                  </a:rPr>
                  <a:t>t</a:t>
                </a:r>
                <a:r>
                  <a:rPr lang="en-US" altLang="zh-CN" b="1" dirty="0">
                    <a:solidFill>
                      <a:srgbClr val="002060"/>
                    </a:solidFill>
                    <a:latin typeface="Times New Roman" panose="02020603050405020304" pitchFamily="18" charset="0"/>
                  </a:rPr>
                  <a:t>)</a:t>
                </a:r>
                <a:r>
                  <a:rPr lang="zh-CN" altLang="en-US" b="1" dirty="0">
                    <a:solidFill>
                      <a:srgbClr val="002060"/>
                    </a:solidFill>
                  </a:rPr>
                  <a:t>变化引起的输出</a:t>
                </a:r>
                <a:r>
                  <a:rPr lang="en-US" altLang="zh-CN" b="1" i="1" dirty="0">
                    <a:solidFill>
                      <a:srgbClr val="002060"/>
                    </a:solidFill>
                    <a:latin typeface="Times New Roman" panose="02020603050405020304" pitchFamily="18" charset="0"/>
                  </a:rPr>
                  <a:t>y</a:t>
                </a:r>
                <a:r>
                  <a:rPr lang="en-US" altLang="zh-CN" b="1" dirty="0">
                    <a:solidFill>
                      <a:srgbClr val="002060"/>
                    </a:solidFill>
                    <a:latin typeface="Times New Roman" panose="02020603050405020304" pitchFamily="18" charset="0"/>
                  </a:rPr>
                  <a:t>(</a:t>
                </a:r>
                <a:r>
                  <a:rPr lang="en-US" altLang="zh-CN" b="1" i="1" dirty="0">
                    <a:solidFill>
                      <a:srgbClr val="002060"/>
                    </a:solidFill>
                    <a:latin typeface="Times New Roman" panose="02020603050405020304" pitchFamily="18" charset="0"/>
                  </a:rPr>
                  <a:t>t</a:t>
                </a:r>
                <a:r>
                  <a:rPr lang="en-US" altLang="zh-CN" b="1" dirty="0">
                    <a:solidFill>
                      <a:srgbClr val="002060"/>
                    </a:solidFill>
                    <a:latin typeface="Times New Roman" panose="02020603050405020304" pitchFamily="18" charset="0"/>
                  </a:rPr>
                  <a:t>)</a:t>
                </a:r>
                <a:r>
                  <a:rPr lang="zh-CN" altLang="en-US" b="1" dirty="0">
                    <a:solidFill>
                      <a:srgbClr val="002060"/>
                    </a:solidFill>
                  </a:rPr>
                  <a:t>变化，能观性就是分析</a:t>
                </a:r>
                <a:r>
                  <a:rPr lang="en-US" altLang="zh-CN" b="1" i="1" dirty="0">
                    <a:solidFill>
                      <a:srgbClr val="002060"/>
                    </a:solidFill>
                    <a:latin typeface="Times New Roman" panose="02020603050405020304" pitchFamily="18" charset="0"/>
                  </a:rPr>
                  <a:t>y</a:t>
                </a:r>
                <a:r>
                  <a:rPr lang="en-US" altLang="zh-CN" b="1" dirty="0">
                    <a:solidFill>
                      <a:srgbClr val="002060"/>
                    </a:solidFill>
                    <a:latin typeface="Times New Roman" panose="02020603050405020304" pitchFamily="18" charset="0"/>
                  </a:rPr>
                  <a:t>(</a:t>
                </a:r>
                <a:r>
                  <a:rPr lang="en-US" altLang="zh-CN" b="1" i="1" dirty="0">
                    <a:solidFill>
                      <a:srgbClr val="002060"/>
                    </a:solidFill>
                    <a:latin typeface="Times New Roman" panose="02020603050405020304" pitchFamily="18" charset="0"/>
                  </a:rPr>
                  <a:t>t</a:t>
                </a:r>
                <a:r>
                  <a:rPr lang="en-US" altLang="zh-CN" b="1" dirty="0">
                    <a:solidFill>
                      <a:srgbClr val="002060"/>
                    </a:solidFill>
                    <a:latin typeface="Times New Roman" panose="02020603050405020304" pitchFamily="18" charset="0"/>
                  </a:rPr>
                  <a:t>)</a:t>
                </a:r>
                <a:r>
                  <a:rPr lang="zh-CN" altLang="en-US" b="1" dirty="0">
                    <a:solidFill>
                      <a:srgbClr val="002060"/>
                    </a:solidFill>
                  </a:rPr>
                  <a:t>对</a:t>
                </a:r>
                <a:r>
                  <a:rPr lang="en-US" altLang="zh-CN" b="1" i="1" dirty="0">
                    <a:solidFill>
                      <a:srgbClr val="002060"/>
                    </a:solidFill>
                    <a:latin typeface="Times New Roman" panose="02020603050405020304" pitchFamily="18" charset="0"/>
                  </a:rPr>
                  <a:t>x</a:t>
                </a:r>
                <a:r>
                  <a:rPr lang="en-US" altLang="zh-CN" b="1" dirty="0">
                    <a:solidFill>
                      <a:srgbClr val="002060"/>
                    </a:solidFill>
                    <a:latin typeface="Times New Roman" panose="02020603050405020304" pitchFamily="18" charset="0"/>
                  </a:rPr>
                  <a:t>(</a:t>
                </a:r>
                <a:r>
                  <a:rPr lang="en-US" altLang="zh-CN" b="1" i="1" dirty="0">
                    <a:solidFill>
                      <a:srgbClr val="002060"/>
                    </a:solidFill>
                    <a:latin typeface="Times New Roman" panose="02020603050405020304" pitchFamily="18" charset="0"/>
                  </a:rPr>
                  <a:t>t</a:t>
                </a:r>
                <a:r>
                  <a:rPr lang="en-US" altLang="zh-CN" b="1" dirty="0">
                    <a:solidFill>
                      <a:srgbClr val="002060"/>
                    </a:solidFill>
                    <a:latin typeface="Times New Roman" panose="02020603050405020304" pitchFamily="18" charset="0"/>
                  </a:rPr>
                  <a:t>)</a:t>
                </a:r>
                <a:r>
                  <a:rPr lang="zh-CN" altLang="en-US" b="1" dirty="0">
                    <a:solidFill>
                      <a:srgbClr val="002060"/>
                    </a:solidFill>
                  </a:rPr>
                  <a:t>的反映能力。</a:t>
                </a:r>
                <a:r>
                  <a:rPr lang="zh-CN" altLang="en-US" b="1" dirty="0">
                    <a:solidFill>
                      <a:srgbClr val="C00000"/>
                    </a:solidFill>
                  </a:rPr>
                  <a:t>状态到输出的传递函数就是输出矩阵</a:t>
                </a:r>
                <a:r>
                  <a:rPr lang="en-US" altLang="zh-CN" b="1" dirty="0">
                    <a:solidFill>
                      <a:srgbClr val="C00000"/>
                    </a:solidFill>
                  </a:rPr>
                  <a:t>C</a:t>
                </a:r>
                <a:r>
                  <a:rPr lang="zh-CN" altLang="en-US" b="1" dirty="0">
                    <a:solidFill>
                      <a:srgbClr val="C00000"/>
                    </a:solidFill>
                  </a:rPr>
                  <a:t>，在无外输入时，输出就是状态的线性组合。</a:t>
                </a:r>
                <a:endParaRPr lang="en-US" altLang="zh-CN" b="1" dirty="0">
                  <a:solidFill>
                    <a:srgbClr val="C00000"/>
                  </a:solidFill>
                </a:endParaRPr>
              </a:p>
              <a:p>
                <a:pPr>
                  <a:lnSpc>
                    <a:spcPct val="150000"/>
                  </a:lnSpc>
                </a:pPr>
                <a:r>
                  <a:rPr lang="zh-CN" altLang="en-US" b="1" dirty="0">
                    <a:solidFill>
                      <a:schemeClr val="tx1"/>
                    </a:solidFill>
                  </a:rPr>
                  <a:t>在经典控制理论中，传递函数只限于讨论系统输入</a:t>
                </a:r>
                <a:r>
                  <a:rPr lang="en-US" altLang="zh-CN" b="1" i="1" dirty="0">
                    <a:solidFill>
                      <a:schemeClr val="tx1"/>
                    </a:solidFill>
                    <a:latin typeface="Times New Roman" panose="02020603050405020304" pitchFamily="18" charset="0"/>
                  </a:rPr>
                  <a:t>u</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t</a:t>
                </a:r>
                <a:r>
                  <a:rPr lang="en-US" altLang="zh-CN" b="1" dirty="0">
                    <a:solidFill>
                      <a:schemeClr val="tx1"/>
                    </a:solidFill>
                    <a:latin typeface="Times New Roman" panose="02020603050405020304" pitchFamily="18" charset="0"/>
                  </a:rPr>
                  <a:t>)</a:t>
                </a:r>
                <a:r>
                  <a:rPr lang="zh-CN" altLang="en-US" b="1" dirty="0">
                    <a:solidFill>
                      <a:schemeClr val="tx1"/>
                    </a:solidFill>
                  </a:rPr>
                  <a:t>对输出</a:t>
                </a:r>
                <a:r>
                  <a:rPr lang="en-US" altLang="zh-CN" b="1" i="1" dirty="0">
                    <a:solidFill>
                      <a:schemeClr val="tx1"/>
                    </a:solidFill>
                    <a:latin typeface="Times New Roman" panose="02020603050405020304" pitchFamily="18" charset="0"/>
                  </a:rPr>
                  <a:t>y</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t</a:t>
                </a:r>
                <a:r>
                  <a:rPr lang="en-US" altLang="zh-CN" b="1" dirty="0">
                    <a:solidFill>
                      <a:schemeClr val="tx1"/>
                    </a:solidFill>
                    <a:latin typeface="Times New Roman" panose="02020603050405020304" pitchFamily="18" charset="0"/>
                  </a:rPr>
                  <a:t>)</a:t>
                </a:r>
                <a:r>
                  <a:rPr lang="zh-CN" altLang="en-US" b="1" dirty="0">
                    <a:solidFill>
                      <a:schemeClr val="tx1"/>
                    </a:solidFill>
                  </a:rPr>
                  <a:t>是能控制的，</a:t>
                </a:r>
                <a:r>
                  <a:rPr lang="en-US" altLang="zh-CN" b="1" i="1" dirty="0">
                    <a:solidFill>
                      <a:schemeClr val="tx1"/>
                    </a:solidFill>
                    <a:latin typeface="Times New Roman" panose="02020603050405020304" pitchFamily="18" charset="0"/>
                  </a:rPr>
                  <a:t> y</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t</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本身就是被控制量，而且是能观测的。</a:t>
                </a:r>
                <a:endParaRPr lang="en-US" altLang="zh-CN" b="1" dirty="0">
                  <a:solidFill>
                    <a:schemeClr val="tx1"/>
                  </a:solidFill>
                  <a:latin typeface="Times New Roman" panose="02020603050405020304" pitchFamily="18" charset="0"/>
                </a:endParaRPr>
              </a:p>
              <a:p>
                <a:pPr>
                  <a:lnSpc>
                    <a:spcPct val="150000"/>
                  </a:lnSpc>
                </a:pPr>
                <a:r>
                  <a:rPr lang="zh-CN" altLang="en-US" b="1" dirty="0">
                    <a:solidFill>
                      <a:schemeClr val="tx1"/>
                    </a:solidFill>
                    <a:latin typeface="Times New Roman" panose="02020603050405020304" pitchFamily="18" charset="0"/>
                  </a:rPr>
                  <a:t>相似变换不改变系统的能控性和能观性。一个系统相同维数、完全能控的实现都可以相似变换成能控标准型，所以他们之间都存在相似变换；同理，一个系统相同维数、完全能观的实现之间也都存在相似变换。对于系统的最小实现，即能控又能观，所以每一个最小实现之间都存在相似变换。</a:t>
                </a:r>
                <a:endParaRPr lang="en-US" altLang="zh-CN" b="1" dirty="0">
                  <a:solidFill>
                    <a:schemeClr val="tx1"/>
                  </a:solidFill>
                  <a:latin typeface="Times New Roman" panose="02020603050405020304" pitchFamily="18" charset="0"/>
                </a:endParaRPr>
              </a:p>
              <a:p>
                <a:pPr>
                  <a:lnSpc>
                    <a:spcPct val="150000"/>
                  </a:lnSpc>
                </a:pPr>
                <a:r>
                  <a:rPr lang="zh-CN" altLang="en-US" b="1" dirty="0">
                    <a:solidFill>
                      <a:schemeClr val="tx1"/>
                    </a:solidFill>
                    <a:latin typeface="Times New Roman" panose="02020603050405020304" pitchFamily="18" charset="0"/>
                  </a:rPr>
                  <a:t>系统的对偶性原理及其性质：系统（</a:t>
                </a:r>
                <a:r>
                  <a:rPr lang="en-US" altLang="zh-CN" b="1" dirty="0">
                    <a:solidFill>
                      <a:schemeClr val="tx1"/>
                    </a:solidFill>
                    <a:latin typeface="Times New Roman" panose="02020603050405020304" pitchFamily="18" charset="0"/>
                  </a:rPr>
                  <a:t>A,B,C,D)</a:t>
                </a:r>
                <a:r>
                  <a:rPr lang="zh-CN" altLang="en-US" b="1" dirty="0">
                    <a:solidFill>
                      <a:schemeClr val="tx1"/>
                    </a:solidFill>
                    <a:latin typeface="Times New Roman" panose="02020603050405020304" pitchFamily="18" charset="0"/>
                  </a:rPr>
                  <a:t>与（</a:t>
                </a:r>
                <a14:m>
                  <m:oMath xmlns:m="http://schemas.openxmlformats.org/officeDocument/2006/math">
                    <m:sSup>
                      <m:sSupPr>
                        <m:ctrlPr>
                          <a:rPr lang="en-US" altLang="zh-CN" b="1" i="1" smtClean="0">
                            <a:solidFill>
                              <a:schemeClr val="tx1"/>
                            </a:solidFill>
                            <a:latin typeface="Cambria Math" panose="02040503050406030204" pitchFamily="18" charset="0"/>
                          </a:rPr>
                        </m:ctrlPr>
                      </m:sSupPr>
                      <m:e>
                        <m:r>
                          <m:rPr>
                            <m:sty m:val="p"/>
                          </m:rPr>
                          <a:rPr lang="en-US" altLang="zh-CN" b="1" i="1">
                            <a:solidFill>
                              <a:schemeClr val="tx1"/>
                            </a:solidFill>
                            <a:latin typeface="Cambria Math" panose="02040503050406030204" pitchFamily="18" charset="0"/>
                          </a:rPr>
                          <m:t>A</m:t>
                        </m:r>
                      </m:e>
                      <m:sup>
                        <m:r>
                          <m:rPr>
                            <m:sty m:val="p"/>
                          </m:rPr>
                          <a:rPr lang="en-US" altLang="zh-CN" b="1" i="1">
                            <a:solidFill>
                              <a:schemeClr val="tx1"/>
                            </a:solidFill>
                            <a:latin typeface="Cambria Math" panose="02040503050406030204" pitchFamily="18" charset="0"/>
                          </a:rPr>
                          <m:t>T</m:t>
                        </m:r>
                      </m:sup>
                    </m:sSup>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𝑪</m:t>
                        </m:r>
                      </m:e>
                      <m:sup>
                        <m:r>
                          <a:rPr lang="en-US" altLang="zh-CN" b="1" i="1" smtClean="0">
                            <a:solidFill>
                              <a:schemeClr val="tx1"/>
                            </a:solidFill>
                            <a:latin typeface="Cambria Math" panose="02040503050406030204" pitchFamily="18" charset="0"/>
                          </a:rPr>
                          <m:t>𝑻</m:t>
                        </m:r>
                      </m:sup>
                    </m:sSup>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𝑩</m:t>
                        </m:r>
                      </m:e>
                      <m:sup>
                        <m:r>
                          <a:rPr lang="en-US" altLang="zh-CN" b="1" i="1" smtClean="0">
                            <a:solidFill>
                              <a:schemeClr val="tx1"/>
                            </a:solidFill>
                            <a:latin typeface="Cambria Math" panose="02040503050406030204" pitchFamily="18" charset="0"/>
                          </a:rPr>
                          <m:t>𝑻</m:t>
                        </m:r>
                      </m:sup>
                    </m:sSup>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𝑫</m:t>
                        </m:r>
                      </m:e>
                      <m:sup>
                        <m:r>
                          <a:rPr lang="en-US" altLang="zh-CN" b="1" i="1" smtClean="0">
                            <a:solidFill>
                              <a:schemeClr val="tx1"/>
                            </a:solidFill>
                            <a:latin typeface="Cambria Math" panose="02040503050406030204" pitchFamily="18" charset="0"/>
                          </a:rPr>
                          <m:t>𝑻</m:t>
                        </m:r>
                      </m:sup>
                    </m:sSup>
                    <m:r>
                      <a:rPr lang="en-US" altLang="zh-CN" b="1" i="1" smtClean="0">
                        <a:solidFill>
                          <a:schemeClr val="tx1"/>
                        </a:solidFill>
                        <a:latin typeface="Cambria Math" panose="02040503050406030204" pitchFamily="18" charset="0"/>
                      </a:rPr>
                      <m:t>)</m:t>
                    </m:r>
                  </m:oMath>
                </a14:m>
                <a:r>
                  <a:rPr lang="zh-CN" altLang="en-US" b="1" dirty="0">
                    <a:solidFill>
                      <a:schemeClr val="tx1"/>
                    </a:solidFill>
                    <a:latin typeface="Times New Roman" panose="02020603050405020304" pitchFamily="18" charset="0"/>
                  </a:rPr>
                  <a:t>对偶，对偶系统的传递函数阵互为转置，特征方程相同，能控标准</a:t>
                </a:r>
                <a:r>
                  <a:rPr lang="en-US" altLang="zh-CN" b="1" dirty="0">
                    <a:solidFill>
                      <a:schemeClr val="tx1"/>
                    </a:solidFill>
                    <a:latin typeface="Times New Roman" panose="02020603050405020304" pitchFamily="18" charset="0"/>
                  </a:rPr>
                  <a:t>I</a:t>
                </a:r>
                <a:r>
                  <a:rPr lang="zh-CN" altLang="en-US" b="1" dirty="0">
                    <a:solidFill>
                      <a:schemeClr val="tx1"/>
                    </a:solidFill>
                    <a:latin typeface="Times New Roman" panose="02020603050405020304" pitchFamily="18" charset="0"/>
                  </a:rPr>
                  <a:t>型等价于对偶系统的能观标准</a:t>
                </a:r>
                <a:r>
                  <a:rPr lang="en-US" altLang="zh-CN" b="1" dirty="0">
                    <a:solidFill>
                      <a:schemeClr val="tx1"/>
                    </a:solidFill>
                    <a:latin typeface="Times New Roman" panose="02020603050405020304" pitchFamily="18" charset="0"/>
                  </a:rPr>
                  <a:t>II</a:t>
                </a:r>
                <a:r>
                  <a:rPr lang="zh-CN" altLang="en-US" b="1" dirty="0">
                    <a:solidFill>
                      <a:schemeClr val="tx1"/>
                    </a:solidFill>
                    <a:latin typeface="Times New Roman" panose="02020603050405020304" pitchFamily="18" charset="0"/>
                  </a:rPr>
                  <a:t>型，以此类推。</a:t>
                </a:r>
                <a:endParaRPr lang="en-US" altLang="zh-CN" b="1" dirty="0">
                  <a:solidFill>
                    <a:schemeClr val="tx1"/>
                  </a:solidFill>
                  <a:latin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60CB57E1-AE87-4616-BE7B-E81D1D5D458D}"/>
                  </a:ext>
                </a:extLst>
              </p:cNvPr>
              <p:cNvSpPr>
                <a:spLocks noGrp="1" noRot="1" noChangeAspect="1" noMove="1" noResize="1" noEditPoints="1" noAdjustHandles="1" noChangeArrowheads="1" noChangeShapeType="1" noTextEdit="1"/>
              </p:cNvSpPr>
              <p:nvPr>
                <p:ph idx="1"/>
              </p:nvPr>
            </p:nvSpPr>
            <p:spPr>
              <a:xfrm>
                <a:off x="1473475" y="1540189"/>
                <a:ext cx="10304667" cy="5154226"/>
              </a:xfrm>
              <a:blipFill>
                <a:blip r:embed="rId2"/>
                <a:stretch>
                  <a:fillRect l="-4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48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07FF-3618-4707-838F-647DB218E09D}"/>
              </a:ext>
            </a:extLst>
          </p:cNvPr>
          <p:cNvSpPr>
            <a:spLocks noGrp="1"/>
          </p:cNvSpPr>
          <p:nvPr>
            <p:ph idx="1"/>
          </p:nvPr>
        </p:nvSpPr>
        <p:spPr>
          <a:xfrm>
            <a:off x="1627464" y="293615"/>
            <a:ext cx="9974509" cy="6233020"/>
          </a:xfrm>
        </p:spPr>
        <p:txBody>
          <a:bodyPr>
            <a:normAutofit lnSpcReduction="10000"/>
          </a:bodyPr>
          <a:lstStyle/>
          <a:p>
            <a:pPr>
              <a:lnSpc>
                <a:spcPct val="150000"/>
              </a:lnSpc>
            </a:pPr>
            <a:r>
              <a:rPr lang="zh-CN" altLang="en-US" sz="2000" b="1" dirty="0">
                <a:solidFill>
                  <a:schemeClr val="tx1"/>
                </a:solidFill>
                <a:latin typeface="Times New Roman" panose="02020603050405020304" pitchFamily="18" charset="0"/>
              </a:rPr>
              <a:t>系统的结构分解（不要求）</a:t>
            </a:r>
            <a:endParaRPr lang="en-US" altLang="zh-CN" sz="2000" b="1" dirty="0">
              <a:solidFill>
                <a:schemeClr val="tx1"/>
              </a:solidFill>
              <a:latin typeface="Times New Roman" panose="02020603050405020304" pitchFamily="18" charset="0"/>
            </a:endParaRPr>
          </a:p>
          <a:p>
            <a:pPr>
              <a:lnSpc>
                <a:spcPct val="150000"/>
              </a:lnSpc>
            </a:pPr>
            <a:r>
              <a:rPr lang="zh-CN" altLang="en-US" sz="2000" b="1" dirty="0">
                <a:solidFill>
                  <a:schemeClr val="tx1"/>
                </a:solidFill>
                <a:latin typeface="Times New Roman" panose="02020603050405020304" pitchFamily="18" charset="0"/>
              </a:rPr>
              <a:t>多输入多输出系统的能控、能观标准型实现</a:t>
            </a:r>
            <a:endParaRPr lang="en-US" altLang="zh-CN" sz="2000" b="1" dirty="0">
              <a:solidFill>
                <a:schemeClr val="tx1"/>
              </a:solidFill>
              <a:latin typeface="Times New Roman" panose="02020603050405020304" pitchFamily="18" charset="0"/>
            </a:endParaRPr>
          </a:p>
          <a:p>
            <a:pPr>
              <a:lnSpc>
                <a:spcPct val="150000"/>
              </a:lnSpc>
            </a:pPr>
            <a:r>
              <a:rPr lang="zh-CN" altLang="en-US" sz="2000" b="1" dirty="0">
                <a:solidFill>
                  <a:schemeClr val="tx1"/>
                </a:solidFill>
                <a:latin typeface="Times New Roman" panose="02020603050405020304" pitchFamily="18" charset="0"/>
              </a:rPr>
              <a:t>系统的最小实现维数一定与无零极点相消的传递函数矩阵分母最小公倍数最高阶次相同。</a:t>
            </a:r>
            <a:endParaRPr lang="zh-CN" altLang="en-US" sz="2000" b="1" dirty="0"/>
          </a:p>
          <a:p>
            <a:pPr>
              <a:lnSpc>
                <a:spcPct val="150000"/>
              </a:lnSpc>
            </a:pPr>
            <a:endParaRPr lang="en-US" altLang="zh-CN" sz="2000" b="1" dirty="0">
              <a:solidFill>
                <a:schemeClr val="tx1"/>
              </a:solidFill>
              <a:latin typeface="Times New Roman" panose="02020603050405020304" pitchFamily="18" charset="0"/>
            </a:endParaRPr>
          </a:p>
          <a:p>
            <a:pPr>
              <a:lnSpc>
                <a:spcPct val="150000"/>
              </a:lnSpc>
            </a:pPr>
            <a:r>
              <a:rPr lang="zh-CN" altLang="en-US" sz="2000" b="1" dirty="0">
                <a:solidFill>
                  <a:srgbClr val="C00000"/>
                </a:solidFill>
                <a:latin typeface="Times New Roman" panose="02020603050405020304" pitchFamily="18" charset="0"/>
              </a:rPr>
              <a:t>考点一</a:t>
            </a:r>
            <a:r>
              <a:rPr lang="zh-CN" altLang="en-US" sz="2000" b="1" dirty="0">
                <a:solidFill>
                  <a:schemeClr val="tx1"/>
                </a:solidFill>
                <a:latin typeface="Times New Roman" panose="02020603050405020304" pitchFamily="18" charset="0"/>
              </a:rPr>
              <a:t>：能控性和能观性的多种判别方法：</a:t>
            </a:r>
            <a:endParaRPr lang="en-US" altLang="zh-CN" sz="2000" b="1" dirty="0">
              <a:solidFill>
                <a:schemeClr val="tx1"/>
              </a:solidFill>
              <a:latin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rPr>
              <a:t>1</a:t>
            </a:r>
            <a:r>
              <a:rPr lang="zh-CN" altLang="en-US" sz="2000" b="1" dirty="0">
                <a:solidFill>
                  <a:schemeClr val="tx1"/>
                </a:solidFill>
                <a:latin typeface="Times New Roman" panose="02020603050405020304" pitchFamily="18" charset="0"/>
              </a:rPr>
              <a:t>、系统矩阵</a:t>
            </a:r>
            <a:r>
              <a:rPr lang="en-US" altLang="zh-CN" sz="2000" b="1" dirty="0">
                <a:solidFill>
                  <a:schemeClr val="tx1"/>
                </a:solidFill>
                <a:latin typeface="Times New Roman" panose="02020603050405020304" pitchFamily="18" charset="0"/>
              </a:rPr>
              <a:t>A</a:t>
            </a:r>
            <a:r>
              <a:rPr lang="zh-CN" altLang="en-US" sz="2000" b="1" dirty="0">
                <a:solidFill>
                  <a:schemeClr val="tx1"/>
                </a:solidFill>
                <a:latin typeface="Times New Roman" panose="02020603050405020304" pitchFamily="18" charset="0"/>
              </a:rPr>
              <a:t>为约当标准型时的判别；</a:t>
            </a:r>
            <a:endParaRPr lang="en-US" altLang="zh-CN" sz="2000" b="1" dirty="0">
              <a:solidFill>
                <a:schemeClr val="tx1"/>
              </a:solidFill>
              <a:latin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rPr>
              <a:t>2</a:t>
            </a:r>
            <a:r>
              <a:rPr lang="zh-CN" altLang="en-US" sz="2000" b="1" dirty="0">
                <a:solidFill>
                  <a:schemeClr val="tx1"/>
                </a:solidFill>
                <a:latin typeface="Times New Roman" panose="02020603050405020304" pitchFamily="18" charset="0"/>
              </a:rPr>
              <a:t>、系统矩阵为能控、能观标准型时的判别；</a:t>
            </a:r>
            <a:endParaRPr lang="en-US" altLang="zh-CN" sz="2000" b="1" dirty="0">
              <a:solidFill>
                <a:schemeClr val="tx1"/>
              </a:solidFill>
              <a:latin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rPr>
              <a:t>3</a:t>
            </a:r>
            <a:r>
              <a:rPr lang="zh-CN" altLang="en-US" sz="2000" b="1" dirty="0">
                <a:solidFill>
                  <a:schemeClr val="tx1"/>
                </a:solidFill>
                <a:latin typeface="Times New Roman" panose="02020603050405020304" pitchFamily="18" charset="0"/>
              </a:rPr>
              <a:t>、用能控性、能观性矩阵进行判别（充要条件）</a:t>
            </a:r>
            <a:endParaRPr lang="en-US" altLang="zh-CN" sz="2000" b="1" dirty="0">
              <a:solidFill>
                <a:schemeClr val="tx1"/>
              </a:solidFill>
              <a:latin typeface="Times New Roman" panose="02020603050405020304" pitchFamily="18" charset="0"/>
            </a:endParaRPr>
          </a:p>
          <a:p>
            <a:pPr>
              <a:lnSpc>
                <a:spcPct val="150000"/>
              </a:lnSpc>
            </a:pPr>
            <a:r>
              <a:rPr lang="en-US" altLang="zh-CN" sz="2000" b="1" dirty="0">
                <a:solidFill>
                  <a:schemeClr val="tx1"/>
                </a:solidFill>
                <a:latin typeface="Times New Roman" panose="02020603050405020304" pitchFamily="18" charset="0"/>
              </a:rPr>
              <a:t>4</a:t>
            </a:r>
            <a:r>
              <a:rPr lang="zh-CN" altLang="en-US" sz="2000" b="1" dirty="0">
                <a:solidFill>
                  <a:schemeClr val="tx1"/>
                </a:solidFill>
                <a:latin typeface="Times New Roman" panose="02020603050405020304" pitchFamily="18" charset="0"/>
              </a:rPr>
              <a:t>、观察传函中零极点相消现象进行判别</a:t>
            </a:r>
            <a:endParaRPr lang="en-US" altLang="zh-CN" sz="2000" b="1" dirty="0">
              <a:solidFill>
                <a:schemeClr val="tx1"/>
              </a:solidFill>
              <a:latin typeface="Times New Roman" panose="02020603050405020304" pitchFamily="18" charset="0"/>
            </a:endParaRPr>
          </a:p>
          <a:p>
            <a:pPr>
              <a:lnSpc>
                <a:spcPct val="150000"/>
              </a:lnSpc>
            </a:pPr>
            <a:r>
              <a:rPr lang="zh-CN" altLang="en-US" sz="2000" b="1" dirty="0">
                <a:solidFill>
                  <a:srgbClr val="C00000"/>
                </a:solidFill>
                <a:latin typeface="Times New Roman" panose="02020603050405020304" pitchFamily="18" charset="0"/>
              </a:rPr>
              <a:t>考点二</a:t>
            </a:r>
            <a:r>
              <a:rPr lang="zh-CN" altLang="en-US" sz="2000" b="1" dirty="0">
                <a:solidFill>
                  <a:schemeClr val="tx1"/>
                </a:solidFill>
                <a:latin typeface="Times New Roman" panose="02020603050405020304" pitchFamily="18" charset="0"/>
              </a:rPr>
              <a:t>：求一个传函的最小实现</a:t>
            </a:r>
            <a:endParaRPr lang="en-US" altLang="zh-CN" sz="2000" b="1" dirty="0">
              <a:solidFill>
                <a:schemeClr val="tx1"/>
              </a:solidFill>
              <a:latin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27796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59332-6182-49BD-BAC3-20856E1DDFF1}"/>
              </a:ext>
            </a:extLst>
          </p:cNvPr>
          <p:cNvSpPr>
            <a:spLocks noGrp="1"/>
          </p:cNvSpPr>
          <p:nvPr>
            <p:ph type="title"/>
          </p:nvPr>
        </p:nvSpPr>
        <p:spPr/>
        <p:txBody>
          <a:bodyPr/>
          <a:lstStyle/>
          <a:p>
            <a:r>
              <a:rPr lang="zh-CN" altLang="en-US" b="1" dirty="0">
                <a:solidFill>
                  <a:srgbClr val="C00000"/>
                </a:solidFill>
              </a:rPr>
              <a:t>四、</a:t>
            </a:r>
            <a:r>
              <a:rPr lang="zh-CN" altLang="zh-CN" b="1" dirty="0">
                <a:solidFill>
                  <a:srgbClr val="C00000"/>
                </a:solidFill>
              </a:rPr>
              <a:t>线性离散系统的分析</a:t>
            </a:r>
            <a:br>
              <a:rPr lang="zh-CN" altLang="zh-CN" b="1" dirty="0">
                <a:solidFill>
                  <a:srgbClr val="C00000"/>
                </a:solidFill>
              </a:rPr>
            </a:br>
            <a:endParaRPr lang="zh-CN" altLang="en-US" b="1" dirty="0">
              <a:solidFill>
                <a:srgbClr val="C00000"/>
              </a:solidFill>
            </a:endParaRPr>
          </a:p>
        </p:txBody>
      </p:sp>
      <p:sp>
        <p:nvSpPr>
          <p:cNvPr id="3" name="内容占位符 2">
            <a:extLst>
              <a:ext uri="{FF2B5EF4-FFF2-40B4-BE49-F238E27FC236}">
                <a16:creationId xmlns:a16="http://schemas.microsoft.com/office/drawing/2014/main" id="{5A61AA81-7D91-40FE-97E0-2B641BD25DAF}"/>
              </a:ext>
            </a:extLst>
          </p:cNvPr>
          <p:cNvSpPr>
            <a:spLocks noGrp="1"/>
          </p:cNvSpPr>
          <p:nvPr>
            <p:ph idx="1"/>
          </p:nvPr>
        </p:nvSpPr>
        <p:spPr>
          <a:xfrm>
            <a:off x="1744910" y="1744910"/>
            <a:ext cx="9759702" cy="4166312"/>
          </a:xfrm>
        </p:spPr>
        <p:txBody>
          <a:bodyPr>
            <a:normAutofit/>
          </a:bodyPr>
          <a:lstStyle/>
          <a:p>
            <a:r>
              <a:rPr lang="zh-CN" altLang="en-US" sz="2400" b="1" dirty="0">
                <a:solidFill>
                  <a:schemeClr val="tx1"/>
                </a:solidFill>
              </a:rPr>
              <a:t>考点一：离散</a:t>
            </a:r>
            <a:r>
              <a:rPr lang="zh-CN" altLang="zh-CN" sz="2400" b="1" dirty="0">
                <a:solidFill>
                  <a:schemeClr val="tx1"/>
                </a:solidFill>
              </a:rPr>
              <a:t>线性系统的运动分析</a:t>
            </a:r>
            <a:r>
              <a:rPr lang="zh-CN" altLang="en-US" sz="2400" b="1" dirty="0">
                <a:solidFill>
                  <a:schemeClr val="tx1"/>
                </a:solidFill>
              </a:rPr>
              <a:t>，状态与输出的求解（包括通解和特解）</a:t>
            </a:r>
            <a:endParaRPr lang="en-US" altLang="zh-CN" sz="2400" b="1" dirty="0">
              <a:solidFill>
                <a:schemeClr val="tx1"/>
              </a:solidFill>
            </a:endParaRPr>
          </a:p>
          <a:p>
            <a:r>
              <a:rPr lang="zh-CN" altLang="en-US" sz="2400" b="1" dirty="0">
                <a:solidFill>
                  <a:schemeClr val="tx1"/>
                </a:solidFill>
              </a:rPr>
              <a:t>考点二：离散</a:t>
            </a:r>
            <a:r>
              <a:rPr lang="zh-CN" altLang="zh-CN" sz="2400" b="1" dirty="0">
                <a:solidFill>
                  <a:schemeClr val="tx1"/>
                </a:solidFill>
              </a:rPr>
              <a:t>线性系统的</a:t>
            </a:r>
            <a:r>
              <a:rPr lang="zh-CN" altLang="en-US" sz="2400" b="1" dirty="0">
                <a:solidFill>
                  <a:schemeClr val="tx1"/>
                </a:solidFill>
              </a:rPr>
              <a:t>状态转移矩阵定义、性质和求解。</a:t>
            </a:r>
            <a:endParaRPr lang="en-US" altLang="zh-CN" sz="2400" b="1" dirty="0">
              <a:solidFill>
                <a:schemeClr val="tx1"/>
              </a:solidFill>
            </a:endParaRPr>
          </a:p>
          <a:p>
            <a:r>
              <a:rPr lang="zh-CN" altLang="en-US" sz="2400" b="1" dirty="0">
                <a:solidFill>
                  <a:schemeClr val="tx1"/>
                </a:solidFill>
              </a:rPr>
              <a:t>考点三：离散</a:t>
            </a:r>
            <a:r>
              <a:rPr lang="zh-CN" altLang="zh-CN" sz="2400" b="1" dirty="0">
                <a:solidFill>
                  <a:schemeClr val="tx1"/>
                </a:solidFill>
              </a:rPr>
              <a:t>线性系统的</a:t>
            </a:r>
            <a:r>
              <a:rPr lang="zh-CN" altLang="en-US" sz="2400" b="1" dirty="0">
                <a:solidFill>
                  <a:schemeClr val="tx1"/>
                </a:solidFill>
              </a:rPr>
              <a:t>特征方程、特征根、稳定性判别、系统的传递函数。</a:t>
            </a:r>
            <a:endParaRPr lang="en-US" altLang="zh-CN" sz="2400" b="1" dirty="0">
              <a:solidFill>
                <a:schemeClr val="tx1"/>
              </a:solidFill>
            </a:endParaRPr>
          </a:p>
          <a:p>
            <a:r>
              <a:rPr lang="zh-CN" altLang="en-US" sz="2400" b="1" dirty="0">
                <a:solidFill>
                  <a:schemeClr val="tx1"/>
                </a:solidFill>
              </a:rPr>
              <a:t>考点四：带零阶保持器的连续对象离散化（考试中不要用近似方法）</a:t>
            </a:r>
            <a:endParaRPr lang="en-US" altLang="zh-CN" sz="2400" b="1" dirty="0">
              <a:solidFill>
                <a:schemeClr val="tx1"/>
              </a:solidFill>
            </a:endParaRPr>
          </a:p>
          <a:p>
            <a:r>
              <a:rPr lang="zh-CN" altLang="en-US" sz="2400" b="1" dirty="0">
                <a:solidFill>
                  <a:schemeClr val="tx1"/>
                </a:solidFill>
              </a:rPr>
              <a:t>考点五：离散</a:t>
            </a:r>
            <a:r>
              <a:rPr lang="zh-CN" altLang="zh-CN" sz="2400" b="1" dirty="0">
                <a:solidFill>
                  <a:schemeClr val="tx1"/>
                </a:solidFill>
              </a:rPr>
              <a:t>线性系统</a:t>
            </a:r>
            <a:r>
              <a:rPr lang="zh-CN" altLang="en-US" sz="2400" b="1" dirty="0">
                <a:solidFill>
                  <a:schemeClr val="tx1"/>
                </a:solidFill>
              </a:rPr>
              <a:t>的状态空间实现</a:t>
            </a:r>
            <a:endParaRPr lang="en-US" altLang="zh-CN" sz="2400" b="1" dirty="0">
              <a:solidFill>
                <a:schemeClr val="tx1"/>
              </a:solidFill>
            </a:endParaRPr>
          </a:p>
          <a:p>
            <a:r>
              <a:rPr lang="zh-CN" altLang="en-US" sz="2400" b="1" dirty="0">
                <a:solidFill>
                  <a:schemeClr val="tx1"/>
                </a:solidFill>
              </a:rPr>
              <a:t>考点六：离散</a:t>
            </a:r>
            <a:r>
              <a:rPr lang="zh-CN" altLang="zh-CN" sz="2400" b="1" dirty="0">
                <a:solidFill>
                  <a:schemeClr val="tx1"/>
                </a:solidFill>
              </a:rPr>
              <a:t>线性系统</a:t>
            </a:r>
            <a:r>
              <a:rPr lang="zh-CN" altLang="en-US" sz="2400" b="1" dirty="0">
                <a:solidFill>
                  <a:schemeClr val="tx1"/>
                </a:solidFill>
              </a:rPr>
              <a:t>的能控性和能观性判别</a:t>
            </a:r>
            <a:endParaRPr lang="en-US" altLang="zh-CN" sz="2400" b="1" dirty="0">
              <a:solidFill>
                <a:schemeClr val="tx1"/>
              </a:solidFill>
            </a:endParaRPr>
          </a:p>
          <a:p>
            <a:endParaRPr lang="zh-CN" altLang="en-US" sz="2400" dirty="0"/>
          </a:p>
        </p:txBody>
      </p:sp>
    </p:spTree>
    <p:extLst>
      <p:ext uri="{BB962C8B-B14F-4D97-AF65-F5344CB8AC3E}">
        <p14:creationId xmlns:p14="http://schemas.microsoft.com/office/powerpoint/2010/main" val="86307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BF09D-8FC0-429C-91BE-8A75D9177D72}"/>
              </a:ext>
            </a:extLst>
          </p:cNvPr>
          <p:cNvSpPr>
            <a:spLocks noGrp="1"/>
          </p:cNvSpPr>
          <p:nvPr>
            <p:ph type="title"/>
          </p:nvPr>
        </p:nvSpPr>
        <p:spPr>
          <a:xfrm>
            <a:off x="2476500" y="488670"/>
            <a:ext cx="8911687" cy="927853"/>
          </a:xfrm>
        </p:spPr>
        <p:txBody>
          <a:bodyPr/>
          <a:lstStyle/>
          <a:p>
            <a:r>
              <a:rPr lang="zh-CN" altLang="zh-CN" b="1" dirty="0">
                <a:solidFill>
                  <a:srgbClr val="C00000"/>
                </a:solidFill>
                <a:latin typeface="楷体" panose="02010609060101010101" pitchFamily="49" charset="-122"/>
                <a:ea typeface="楷体" panose="02010609060101010101" pitchFamily="49" charset="-122"/>
              </a:rPr>
              <a:t>第</a:t>
            </a:r>
            <a:r>
              <a:rPr lang="en-US" altLang="zh-CN" b="1" dirty="0">
                <a:solidFill>
                  <a:srgbClr val="C00000"/>
                </a:solidFill>
                <a:latin typeface="楷体" panose="02010609060101010101" pitchFamily="49" charset="-122"/>
                <a:ea typeface="楷体" panose="02010609060101010101" pitchFamily="49" charset="-122"/>
              </a:rPr>
              <a:t>9</a:t>
            </a:r>
            <a:r>
              <a:rPr lang="zh-CN" altLang="zh-CN" b="1" dirty="0">
                <a:solidFill>
                  <a:srgbClr val="C00000"/>
                </a:solidFill>
                <a:latin typeface="楷体" panose="02010609060101010101" pitchFamily="49" charset="-122"/>
                <a:ea typeface="楷体" panose="02010609060101010101" pitchFamily="49" charset="-122"/>
              </a:rPr>
              <a:t>章</a:t>
            </a:r>
            <a:r>
              <a:rPr lang="en-US" altLang="zh-CN" b="1" dirty="0">
                <a:solidFill>
                  <a:srgbClr val="C00000"/>
                </a:solidFill>
                <a:latin typeface="楷体" panose="02010609060101010101" pitchFamily="49" charset="-122"/>
                <a:ea typeface="楷体" panose="02010609060101010101" pitchFamily="49" charset="-122"/>
              </a:rPr>
              <a:t> </a:t>
            </a:r>
            <a:r>
              <a:rPr lang="zh-CN" altLang="zh-CN" b="1" dirty="0">
                <a:solidFill>
                  <a:srgbClr val="C00000"/>
                </a:solidFill>
                <a:latin typeface="楷体" panose="02010609060101010101" pitchFamily="49" charset="-122"/>
                <a:ea typeface="楷体" panose="02010609060101010101" pitchFamily="49" charset="-122"/>
              </a:rPr>
              <a:t>线性系统的状态空间综合</a:t>
            </a:r>
            <a:endParaRPr lang="zh-CN" altLang="en-US" dirty="0"/>
          </a:p>
        </p:txBody>
      </p:sp>
      <p:sp>
        <p:nvSpPr>
          <p:cNvPr id="4" name="矩形 3">
            <a:extLst>
              <a:ext uri="{FF2B5EF4-FFF2-40B4-BE49-F238E27FC236}">
                <a16:creationId xmlns:a16="http://schemas.microsoft.com/office/drawing/2014/main" id="{24203564-368B-4F8B-AFFA-906793AA0AD5}"/>
              </a:ext>
            </a:extLst>
          </p:cNvPr>
          <p:cNvSpPr/>
          <p:nvPr/>
        </p:nvSpPr>
        <p:spPr>
          <a:xfrm>
            <a:off x="1353896" y="1416523"/>
            <a:ext cx="3791423" cy="1384995"/>
          </a:xfrm>
          <a:prstGeom prst="rect">
            <a:avLst/>
          </a:prstGeom>
        </p:spPr>
        <p:txBody>
          <a:bodyPr wrap="none">
            <a:spAutoFit/>
          </a:bodyPr>
          <a:lstStyle/>
          <a:p>
            <a:r>
              <a:rPr lang="zh-CN" altLang="en-US" sz="2800" b="1" dirty="0"/>
              <a:t>一、三种闭环反馈结构</a:t>
            </a:r>
            <a:endParaRPr lang="en-US" altLang="zh-CN" sz="2800" b="1" dirty="0"/>
          </a:p>
          <a:p>
            <a:endParaRPr lang="en-US" altLang="zh-CN" sz="2800" b="1" dirty="0"/>
          </a:p>
          <a:p>
            <a:r>
              <a:rPr lang="zh-CN" altLang="en-US" sz="2800" b="1" dirty="0">
                <a:solidFill>
                  <a:srgbClr val="C00000"/>
                </a:solidFill>
              </a:rPr>
              <a:t>（一）状态反馈控制</a:t>
            </a:r>
          </a:p>
        </p:txBody>
      </p:sp>
      <p:pic>
        <p:nvPicPr>
          <p:cNvPr id="5" name="图片 4">
            <a:extLst>
              <a:ext uri="{FF2B5EF4-FFF2-40B4-BE49-F238E27FC236}">
                <a16:creationId xmlns:a16="http://schemas.microsoft.com/office/drawing/2014/main" id="{60F5BD94-8FE7-4375-903B-4F603D1F5A0C}"/>
              </a:ext>
            </a:extLst>
          </p:cNvPr>
          <p:cNvPicPr>
            <a:picLocks noChangeAspect="1"/>
          </p:cNvPicPr>
          <p:nvPr/>
        </p:nvPicPr>
        <p:blipFill>
          <a:blip r:embed="rId2"/>
          <a:stretch>
            <a:fillRect/>
          </a:stretch>
        </p:blipFill>
        <p:spPr>
          <a:xfrm>
            <a:off x="1276874" y="3994862"/>
            <a:ext cx="7239000" cy="2257425"/>
          </a:xfrm>
          <a:prstGeom prst="rect">
            <a:avLst/>
          </a:prstGeom>
        </p:spPr>
      </p:pic>
      <p:pic>
        <p:nvPicPr>
          <p:cNvPr id="6" name="图片 5">
            <a:extLst>
              <a:ext uri="{FF2B5EF4-FFF2-40B4-BE49-F238E27FC236}">
                <a16:creationId xmlns:a16="http://schemas.microsoft.com/office/drawing/2014/main" id="{89630AED-3BA7-45C1-AF35-0862EB944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407" y="1416523"/>
            <a:ext cx="4925780" cy="343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52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6E4-4947-41F9-A411-F0EFE40BC1C6}"/>
              </a:ext>
            </a:extLst>
          </p:cNvPr>
          <p:cNvSpPr>
            <a:spLocks noGrp="1"/>
          </p:cNvSpPr>
          <p:nvPr>
            <p:ph type="title"/>
          </p:nvPr>
        </p:nvSpPr>
        <p:spPr>
          <a:xfrm>
            <a:off x="1804359" y="489887"/>
            <a:ext cx="8911687" cy="1280890"/>
          </a:xfrm>
        </p:spPr>
        <p:txBody>
          <a:bodyPr>
            <a:normAutofit/>
          </a:bodyPr>
          <a:lstStyle/>
          <a:p>
            <a:r>
              <a:rPr lang="zh-CN" altLang="en-US" sz="2800" b="1" dirty="0">
                <a:solidFill>
                  <a:srgbClr val="C00000"/>
                </a:solidFill>
              </a:rPr>
              <a:t>状态反馈控制性质：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4303C6-E1D6-47D7-9852-381980112177}"/>
                  </a:ext>
                </a:extLst>
              </p:cNvPr>
              <p:cNvSpPr>
                <a:spLocks noGrp="1"/>
              </p:cNvSpPr>
              <p:nvPr>
                <p:ph idx="1"/>
              </p:nvPr>
            </p:nvSpPr>
            <p:spPr>
              <a:xfrm>
                <a:off x="1669409" y="1130332"/>
                <a:ext cx="9966121" cy="5310232"/>
              </a:xfrm>
            </p:spPr>
            <p:txBody>
              <a:bodyPr>
                <a:normAutofit fontScale="92500" lnSpcReduction="20000"/>
              </a:bodyPr>
              <a:lstStyle/>
              <a:p>
                <a:r>
                  <a:rPr lang="zh-CN" altLang="en-US" sz="2600" b="1" dirty="0">
                    <a:solidFill>
                      <a:schemeClr val="tx1"/>
                    </a:solidFill>
                  </a:rPr>
                  <a:t>状态反馈形成的闭环反馈系统与原被控对象状态变量维数相同；</a:t>
                </a:r>
                <a:endParaRPr lang="en-US" altLang="zh-CN" sz="2600" b="1" dirty="0">
                  <a:solidFill>
                    <a:schemeClr val="tx1"/>
                  </a:solidFill>
                </a:endParaRPr>
              </a:p>
              <a:p>
                <a:r>
                  <a:rPr lang="zh-CN" altLang="en-US" sz="2600" b="1" dirty="0">
                    <a:solidFill>
                      <a:srgbClr val="C00000"/>
                    </a:solidFill>
                  </a:rPr>
                  <a:t>反馈增益矩阵为常数矩阵，反馈结构为线性反馈。</a:t>
                </a:r>
                <a:endParaRPr lang="en-US" altLang="zh-CN" sz="2600" b="1" dirty="0">
                  <a:solidFill>
                    <a:schemeClr val="tx1"/>
                  </a:solidFill>
                </a:endParaRPr>
              </a:p>
              <a:p>
                <a:r>
                  <a:rPr lang="zh-CN" altLang="en-US" sz="2600" b="1" dirty="0">
                    <a:solidFill>
                      <a:schemeClr val="tx1"/>
                    </a:solidFill>
                  </a:rPr>
                  <a:t>状态反馈不改变原被控对象实现的能控性，但不保证能观性不改变；</a:t>
                </a:r>
                <a:endParaRPr lang="en-US" altLang="zh-CN" sz="2600" b="1" dirty="0">
                  <a:solidFill>
                    <a:schemeClr val="tx1"/>
                  </a:solidFill>
                </a:endParaRPr>
              </a:p>
              <a:p>
                <a:r>
                  <a:rPr lang="zh-CN" altLang="en-US" sz="2600" b="1" dirty="0">
                    <a:solidFill>
                      <a:srgbClr val="C00000"/>
                    </a:solidFill>
                  </a:rPr>
                  <a:t>状态反馈对被控对象</a:t>
                </a:r>
                <a14:m>
                  <m:oMath xmlns:m="http://schemas.openxmlformats.org/officeDocument/2006/math">
                    <m:sSub>
                      <m:sSubPr>
                        <m:ctrlPr>
                          <a:rPr lang="en-US" altLang="zh-CN" sz="2600" b="1" i="1" smtClean="0">
                            <a:solidFill>
                              <a:srgbClr val="C00000"/>
                            </a:solidFill>
                            <a:latin typeface="Cambria Math" panose="02040503050406030204" pitchFamily="18" charset="0"/>
                          </a:rPr>
                        </m:ctrlPr>
                      </m:sSubPr>
                      <m:e>
                        <m:r>
                          <a:rPr lang="zh-CN" altLang="en-US" sz="2600" b="1" i="1">
                            <a:solidFill>
                              <a:srgbClr val="C00000"/>
                            </a:solidFill>
                            <a:latin typeface="Cambria Math" panose="02040503050406030204" pitchFamily="18" charset="0"/>
                          </a:rPr>
                          <m:t>𝚺</m:t>
                        </m:r>
                      </m:e>
                      <m:sub>
                        <m:r>
                          <a:rPr lang="en-US" altLang="zh-CN" sz="2600" b="1" i="1" smtClean="0">
                            <a:solidFill>
                              <a:srgbClr val="C00000"/>
                            </a:solidFill>
                            <a:latin typeface="Cambria Math" panose="02040503050406030204" pitchFamily="18" charset="0"/>
                          </a:rPr>
                          <m:t>𝟎</m:t>
                        </m:r>
                      </m:sub>
                    </m:sSub>
                    <m:r>
                      <a:rPr lang="en-US" altLang="zh-CN" sz="2600" b="1" i="1" smtClean="0">
                        <a:solidFill>
                          <a:srgbClr val="C00000"/>
                        </a:solidFill>
                        <a:latin typeface="Cambria Math" panose="02040503050406030204" pitchFamily="18" charset="0"/>
                      </a:rPr>
                      <m:t>=(</m:t>
                    </m:r>
                    <m:r>
                      <a:rPr lang="en-US" altLang="zh-CN" sz="2600" b="1" i="1" smtClean="0">
                        <a:solidFill>
                          <a:srgbClr val="C00000"/>
                        </a:solidFill>
                        <a:latin typeface="Cambria Math" panose="02040503050406030204" pitchFamily="18" charset="0"/>
                      </a:rPr>
                      <m:t>𝑨</m:t>
                    </m:r>
                    <m:r>
                      <a:rPr lang="en-US" altLang="zh-CN" sz="2600" b="1" i="1" smtClean="0">
                        <a:solidFill>
                          <a:srgbClr val="C00000"/>
                        </a:solidFill>
                        <a:latin typeface="Cambria Math" panose="02040503050406030204" pitchFamily="18" charset="0"/>
                      </a:rPr>
                      <m:t>,</m:t>
                    </m:r>
                    <m:r>
                      <a:rPr lang="en-US" altLang="zh-CN" sz="2600" b="1" i="1" smtClean="0">
                        <a:solidFill>
                          <a:srgbClr val="C00000"/>
                        </a:solidFill>
                        <a:latin typeface="Cambria Math" panose="02040503050406030204" pitchFamily="18" charset="0"/>
                      </a:rPr>
                      <m:t>𝑩</m:t>
                    </m:r>
                    <m:r>
                      <a:rPr lang="en-US" altLang="zh-CN" sz="2600" b="1" i="1" smtClean="0">
                        <a:solidFill>
                          <a:srgbClr val="C00000"/>
                        </a:solidFill>
                        <a:latin typeface="Cambria Math" panose="02040503050406030204" pitchFamily="18" charset="0"/>
                      </a:rPr>
                      <m:t>,</m:t>
                    </m:r>
                    <m:r>
                      <a:rPr lang="en-US" altLang="zh-CN" sz="2600" b="1" i="1" smtClean="0">
                        <a:solidFill>
                          <a:srgbClr val="C00000"/>
                        </a:solidFill>
                        <a:latin typeface="Cambria Math" panose="02040503050406030204" pitchFamily="18" charset="0"/>
                      </a:rPr>
                      <m:t>𝑪</m:t>
                    </m:r>
                    <m:r>
                      <a:rPr lang="en-US" altLang="zh-CN" sz="2600" b="1" i="1" smtClean="0">
                        <a:solidFill>
                          <a:srgbClr val="C00000"/>
                        </a:solidFill>
                        <a:latin typeface="Cambria Math" panose="02040503050406030204" pitchFamily="18" charset="0"/>
                      </a:rPr>
                      <m:t>)</m:t>
                    </m:r>
                  </m:oMath>
                </a14:m>
                <a:r>
                  <a:rPr lang="zh-CN" altLang="en-US" sz="2600" b="1" dirty="0">
                    <a:solidFill>
                      <a:srgbClr val="C00000"/>
                    </a:solidFill>
                  </a:rPr>
                  <a:t>实现任意极点配置的充要条件是</a:t>
                </a:r>
                <a14:m>
                  <m:oMath xmlns:m="http://schemas.openxmlformats.org/officeDocument/2006/math">
                    <m:sSub>
                      <m:sSubPr>
                        <m:ctrlPr>
                          <a:rPr lang="en-US" altLang="zh-CN" sz="2600" b="1" i="1">
                            <a:solidFill>
                              <a:srgbClr val="C00000"/>
                            </a:solidFill>
                            <a:latin typeface="Cambria Math" panose="02040503050406030204" pitchFamily="18" charset="0"/>
                          </a:rPr>
                        </m:ctrlPr>
                      </m:sSubPr>
                      <m:e>
                        <m:r>
                          <a:rPr lang="zh-CN" altLang="en-US" sz="2600" b="1" i="1">
                            <a:solidFill>
                              <a:srgbClr val="C00000"/>
                            </a:solidFill>
                            <a:latin typeface="Cambria Math" panose="02040503050406030204" pitchFamily="18" charset="0"/>
                          </a:rPr>
                          <m:t>𝚺</m:t>
                        </m:r>
                      </m:e>
                      <m:sub>
                        <m:r>
                          <a:rPr lang="en-US" altLang="zh-CN" sz="2600" b="1" i="1">
                            <a:solidFill>
                              <a:srgbClr val="C00000"/>
                            </a:solidFill>
                            <a:latin typeface="Cambria Math" panose="02040503050406030204" pitchFamily="18" charset="0"/>
                          </a:rPr>
                          <m:t>𝟎</m:t>
                        </m:r>
                      </m:sub>
                    </m:sSub>
                  </m:oMath>
                </a14:m>
                <a:r>
                  <a:rPr lang="zh-CN" altLang="en-US" sz="2600" b="1" dirty="0">
                    <a:solidFill>
                      <a:srgbClr val="C00000"/>
                    </a:solidFill>
                  </a:rPr>
                  <a:t>完全能控。</a:t>
                </a:r>
                <a:endParaRPr lang="en-US" altLang="zh-CN" sz="2600" b="1" dirty="0">
                  <a:solidFill>
                    <a:srgbClr val="C00000"/>
                  </a:solidFill>
                </a:endParaRPr>
              </a:p>
              <a:p>
                <a:r>
                  <a:rPr lang="zh-CN" altLang="en-US" sz="2600" b="1" dirty="0">
                    <a:solidFill>
                      <a:schemeClr val="tx1"/>
                    </a:solidFill>
                  </a:rPr>
                  <a:t>对于单输入系统，系统能控，则状态反馈形成的闭环反馈系统传函与原被控对象的零点相同；多输入系统不一定。</a:t>
                </a:r>
                <a:endParaRPr lang="en-US" altLang="zh-CN" sz="2600" b="1" dirty="0">
                  <a:solidFill>
                    <a:schemeClr val="tx1"/>
                  </a:solidFill>
                </a:endParaRPr>
              </a:p>
              <a:p>
                <a:endParaRPr lang="en-US" altLang="zh-CN" sz="2100" b="1" dirty="0">
                  <a:solidFill>
                    <a:schemeClr val="tx1"/>
                  </a:solidFill>
                </a:endParaRPr>
              </a:p>
              <a:p>
                <a:pPr marL="0" indent="0">
                  <a:buNone/>
                </a:pPr>
                <a:r>
                  <a:rPr lang="zh-CN" altLang="en-US" sz="2100" b="1" dirty="0">
                    <a:solidFill>
                      <a:srgbClr val="C00000"/>
                    </a:solidFill>
                  </a:rPr>
                  <a:t>考点：</a:t>
                </a:r>
                <a:r>
                  <a:rPr lang="zh-CN" altLang="en-US" sz="2100" b="1" dirty="0">
                    <a:solidFill>
                      <a:schemeClr val="tx1"/>
                    </a:solidFill>
                  </a:rPr>
                  <a:t>通过状态反馈进行系统的任意极点配置。    </a:t>
                </a:r>
                <a:r>
                  <a:rPr lang="zh-CN" altLang="en-US" sz="2100" b="1" dirty="0">
                    <a:solidFill>
                      <a:srgbClr val="C00000"/>
                    </a:solidFill>
                  </a:rPr>
                  <a:t>（题型：填空题、判断题、计算题）</a:t>
                </a:r>
                <a:endParaRPr lang="en-US" altLang="zh-CN" sz="2100" b="1" dirty="0">
                  <a:solidFill>
                    <a:srgbClr val="C00000"/>
                  </a:solidFill>
                </a:endParaRPr>
              </a:p>
              <a:p>
                <a:pPr marL="0" indent="0">
                  <a:buNone/>
                </a:pPr>
                <a:r>
                  <a:rPr lang="zh-CN" altLang="en-US" sz="2100" b="1" dirty="0">
                    <a:solidFill>
                      <a:schemeClr val="tx1"/>
                    </a:solidFill>
                  </a:rPr>
                  <a:t>计算步骤：</a:t>
                </a:r>
                <a:r>
                  <a:rPr lang="en-US" altLang="zh-CN" sz="2100" b="1" dirty="0">
                    <a:solidFill>
                      <a:schemeClr val="tx1"/>
                    </a:solidFill>
                  </a:rPr>
                  <a:t>1</a:t>
                </a:r>
                <a:r>
                  <a:rPr lang="zh-CN" altLang="en-US" sz="2100" b="1" dirty="0">
                    <a:solidFill>
                      <a:schemeClr val="tx1"/>
                    </a:solidFill>
                  </a:rPr>
                  <a:t>、判断</a:t>
                </a:r>
                <a14:m>
                  <m:oMath xmlns:m="http://schemas.openxmlformats.org/officeDocument/2006/math">
                    <m:sSub>
                      <m:sSubPr>
                        <m:ctrlPr>
                          <a:rPr lang="en-US" altLang="zh-CN" sz="2100" b="1" i="1">
                            <a:solidFill>
                              <a:schemeClr val="tx1"/>
                            </a:solidFill>
                            <a:latin typeface="Cambria Math" panose="02040503050406030204" pitchFamily="18" charset="0"/>
                          </a:rPr>
                        </m:ctrlPr>
                      </m:sSubPr>
                      <m:e>
                        <m:r>
                          <a:rPr lang="zh-CN" altLang="en-US" sz="2100" b="1" i="1">
                            <a:solidFill>
                              <a:schemeClr val="tx1"/>
                            </a:solidFill>
                            <a:latin typeface="Cambria Math" panose="02040503050406030204" pitchFamily="18" charset="0"/>
                          </a:rPr>
                          <m:t>𝚺</m:t>
                        </m:r>
                      </m:e>
                      <m:sub>
                        <m:r>
                          <a:rPr lang="en-US" altLang="zh-CN" sz="2100" b="1" i="1">
                            <a:solidFill>
                              <a:schemeClr val="tx1"/>
                            </a:solidFill>
                            <a:latin typeface="Cambria Math" panose="02040503050406030204" pitchFamily="18" charset="0"/>
                          </a:rPr>
                          <m:t>𝟎</m:t>
                        </m:r>
                      </m:sub>
                    </m:sSub>
                    <m:r>
                      <a:rPr lang="en-US" altLang="zh-CN" sz="2100" b="1" i="1">
                        <a:solidFill>
                          <a:schemeClr val="tx1"/>
                        </a:solidFill>
                        <a:latin typeface="Cambria Math" panose="02040503050406030204" pitchFamily="18" charset="0"/>
                      </a:rPr>
                      <m:t>=(</m:t>
                    </m:r>
                    <m:r>
                      <a:rPr lang="en-US" altLang="zh-CN" sz="2100" b="1" i="1">
                        <a:solidFill>
                          <a:schemeClr val="tx1"/>
                        </a:solidFill>
                        <a:latin typeface="Cambria Math" panose="02040503050406030204" pitchFamily="18" charset="0"/>
                      </a:rPr>
                      <m:t>𝑨</m:t>
                    </m:r>
                    <m:r>
                      <a:rPr lang="en-US" altLang="zh-CN" sz="2100" b="1" i="1">
                        <a:solidFill>
                          <a:schemeClr val="tx1"/>
                        </a:solidFill>
                        <a:latin typeface="Cambria Math" panose="02040503050406030204" pitchFamily="18" charset="0"/>
                      </a:rPr>
                      <m:t>,</m:t>
                    </m:r>
                    <m:r>
                      <a:rPr lang="en-US" altLang="zh-CN" sz="2100" b="1" i="1">
                        <a:solidFill>
                          <a:schemeClr val="tx1"/>
                        </a:solidFill>
                        <a:latin typeface="Cambria Math" panose="02040503050406030204" pitchFamily="18" charset="0"/>
                      </a:rPr>
                      <m:t>𝑩</m:t>
                    </m:r>
                    <m:r>
                      <a:rPr lang="en-US" altLang="zh-CN" sz="2100" b="1" i="1">
                        <a:solidFill>
                          <a:schemeClr val="tx1"/>
                        </a:solidFill>
                        <a:latin typeface="Cambria Math" panose="02040503050406030204" pitchFamily="18" charset="0"/>
                      </a:rPr>
                      <m:t>,</m:t>
                    </m:r>
                    <m:r>
                      <a:rPr lang="en-US" altLang="zh-CN" sz="2100" b="1" i="1">
                        <a:solidFill>
                          <a:schemeClr val="tx1"/>
                        </a:solidFill>
                        <a:latin typeface="Cambria Math" panose="02040503050406030204" pitchFamily="18" charset="0"/>
                      </a:rPr>
                      <m:t>𝑪</m:t>
                    </m:r>
                    <m:r>
                      <a:rPr lang="en-US" altLang="zh-CN" sz="2100" b="1" i="1">
                        <a:solidFill>
                          <a:schemeClr val="tx1"/>
                        </a:solidFill>
                        <a:latin typeface="Cambria Math" panose="02040503050406030204" pitchFamily="18" charset="0"/>
                      </a:rPr>
                      <m:t>)</m:t>
                    </m:r>
                  </m:oMath>
                </a14:m>
                <a:r>
                  <a:rPr lang="zh-CN" altLang="en-US" sz="2100" b="1" dirty="0">
                    <a:solidFill>
                      <a:schemeClr val="tx1"/>
                    </a:solidFill>
                  </a:rPr>
                  <a:t>的能控性，若能控继续</a:t>
                </a:r>
                <a:endParaRPr lang="en-US" altLang="zh-CN" sz="2100" b="1" dirty="0">
                  <a:solidFill>
                    <a:schemeClr val="tx1"/>
                  </a:solidFill>
                </a:endParaRPr>
              </a:p>
              <a:p>
                <a:pPr marL="0" indent="0">
                  <a:buNone/>
                </a:pPr>
                <a:r>
                  <a:rPr lang="en-US" altLang="zh-CN" sz="2100" b="1" dirty="0">
                    <a:solidFill>
                      <a:schemeClr val="tx1"/>
                    </a:solidFill>
                  </a:rPr>
                  <a:t>                  2</a:t>
                </a:r>
                <a:r>
                  <a:rPr lang="zh-CN" altLang="en-US" sz="2100" b="1" dirty="0">
                    <a:solidFill>
                      <a:schemeClr val="tx1"/>
                    </a:solidFill>
                  </a:rPr>
                  <a:t>、令行列式</a:t>
                </a:r>
                <a14:m>
                  <m:oMath xmlns:m="http://schemas.openxmlformats.org/officeDocument/2006/math">
                    <m:d>
                      <m:dPr>
                        <m:begChr m:val="|"/>
                        <m:endChr m:val="|"/>
                        <m:ctrlPr>
                          <a:rPr lang="en-US" altLang="zh-CN" sz="2100" b="1" i="1" smtClean="0">
                            <a:solidFill>
                              <a:schemeClr val="tx1"/>
                            </a:solidFill>
                            <a:latin typeface="Cambria Math" panose="02040503050406030204" pitchFamily="18" charset="0"/>
                          </a:rPr>
                        </m:ctrlPr>
                      </m:dPr>
                      <m:e>
                        <m:r>
                          <a:rPr lang="en-US" altLang="zh-CN" sz="2100" b="1" i="1" smtClean="0">
                            <a:solidFill>
                              <a:schemeClr val="tx1"/>
                            </a:solidFill>
                            <a:latin typeface="Cambria Math" panose="02040503050406030204" pitchFamily="18" charset="0"/>
                          </a:rPr>
                          <m:t>𝒔𝑰</m:t>
                        </m:r>
                        <m:r>
                          <a:rPr lang="en-US" altLang="zh-CN" sz="2100" b="1" i="1" smtClean="0">
                            <a:solidFill>
                              <a:schemeClr val="tx1"/>
                            </a:solidFill>
                            <a:latin typeface="Cambria Math" panose="02040503050406030204" pitchFamily="18" charset="0"/>
                          </a:rPr>
                          <m:t>−(</m:t>
                        </m:r>
                        <m:r>
                          <a:rPr lang="en-US" altLang="zh-CN" sz="2100" b="1" i="1" smtClean="0">
                            <a:solidFill>
                              <a:schemeClr val="tx1"/>
                            </a:solidFill>
                            <a:latin typeface="Cambria Math" panose="02040503050406030204" pitchFamily="18" charset="0"/>
                          </a:rPr>
                          <m:t>𝑨</m:t>
                        </m:r>
                        <m:r>
                          <a:rPr lang="en-US" altLang="zh-CN" sz="2100" b="1" i="1" smtClean="0">
                            <a:solidFill>
                              <a:schemeClr val="tx1"/>
                            </a:solidFill>
                            <a:latin typeface="Cambria Math" panose="02040503050406030204" pitchFamily="18" charset="0"/>
                          </a:rPr>
                          <m:t>+</m:t>
                        </m:r>
                        <m:r>
                          <a:rPr lang="en-US" altLang="zh-CN" sz="2100" b="1" i="1" smtClean="0">
                            <a:solidFill>
                              <a:schemeClr val="tx1"/>
                            </a:solidFill>
                            <a:latin typeface="Cambria Math" panose="02040503050406030204" pitchFamily="18" charset="0"/>
                          </a:rPr>
                          <m:t>𝑩𝑲</m:t>
                        </m:r>
                        <m:r>
                          <a:rPr lang="en-US" altLang="zh-CN" sz="2100" b="1" i="1" smtClean="0">
                            <a:solidFill>
                              <a:schemeClr val="tx1"/>
                            </a:solidFill>
                            <a:latin typeface="Cambria Math" panose="02040503050406030204" pitchFamily="18" charset="0"/>
                          </a:rPr>
                          <m:t>)</m:t>
                        </m:r>
                      </m:e>
                    </m:d>
                    <m:r>
                      <a:rPr lang="en-US" altLang="zh-CN" sz="2100" b="1" i="1" smtClean="0">
                        <a:solidFill>
                          <a:schemeClr val="tx1"/>
                        </a:solidFill>
                        <a:latin typeface="Cambria Math" panose="02040503050406030204" pitchFamily="18" charset="0"/>
                      </a:rPr>
                      <m:t>=</m:t>
                    </m:r>
                  </m:oMath>
                </a14:m>
                <a:r>
                  <a:rPr lang="zh-CN" altLang="en-US" sz="2100" b="1" dirty="0">
                    <a:solidFill>
                      <a:schemeClr val="tx1"/>
                    </a:solidFill>
                  </a:rPr>
                  <a:t>具有</a:t>
                </a:r>
                <a:r>
                  <a:rPr lang="en-US" altLang="zh-CN" sz="2100" b="1" dirty="0">
                    <a:solidFill>
                      <a:schemeClr val="tx1"/>
                    </a:solidFill>
                  </a:rPr>
                  <a:t>n</a:t>
                </a:r>
                <a:r>
                  <a:rPr lang="zh-CN" altLang="en-US" sz="2100" b="1" dirty="0">
                    <a:solidFill>
                      <a:schemeClr val="tx1"/>
                    </a:solidFill>
                  </a:rPr>
                  <a:t>个期望特征值的特征方程，求出</a:t>
                </a:r>
                <a:endParaRPr lang="en-US" altLang="zh-CN" sz="2100" b="1" dirty="0">
                  <a:solidFill>
                    <a:schemeClr val="tx1"/>
                  </a:solidFill>
                </a:endParaRPr>
              </a:p>
              <a:p>
                <a:pPr marL="0" indent="0">
                  <a:buNone/>
                </a:pPr>
                <a:r>
                  <a:rPr lang="en-US" altLang="zh-CN" b="1" dirty="0">
                    <a:solidFill>
                      <a:schemeClr val="tx1"/>
                    </a:solidFill>
                  </a:rPr>
                  <a:t>                                    </a:t>
                </a:r>
                <a14:m>
                  <m:oMath xmlns:m="http://schemas.openxmlformats.org/officeDocument/2006/math">
                    <m:r>
                      <a:rPr lang="en-US" altLang="zh-CN" b="1" i="1" smtClean="0">
                        <a:solidFill>
                          <a:schemeClr val="tx1"/>
                        </a:solidFill>
                        <a:latin typeface="Cambria Math" panose="02040503050406030204" pitchFamily="18" charset="0"/>
                      </a:rPr>
                      <m:t>𝑲</m:t>
                    </m:r>
                    <m:r>
                      <a:rPr lang="en-US" altLang="zh-CN" b="1" i="1" smtClean="0">
                        <a:solidFill>
                          <a:schemeClr val="tx1"/>
                        </a:solidFill>
                        <a:latin typeface="Cambria Math" panose="02040503050406030204" pitchFamily="18" charset="0"/>
                      </a:rPr>
                      <m:t>=</m:t>
                    </m:r>
                    <m:d>
                      <m:dPr>
                        <m:begChr m:val="["/>
                        <m:endChr m:val="]"/>
                        <m:ctrlPr>
                          <a:rPr lang="en-US" altLang="zh-CN" b="1" i="1" smtClean="0">
                            <a:solidFill>
                              <a:schemeClr val="tx1"/>
                            </a:solidFill>
                            <a:latin typeface="Cambria Math" panose="02040503050406030204" pitchFamily="18" charset="0"/>
                          </a:rPr>
                        </m:ctrlPr>
                      </m:dPr>
                      <m:e>
                        <m:m>
                          <m:mPr>
                            <m:mcs>
                              <m:mc>
                                <m:mcPr>
                                  <m:count m:val="3"/>
                                  <m:mcJc m:val="center"/>
                                </m:mcPr>
                              </m:mc>
                            </m:mcs>
                            <m:ctrlPr>
                              <a:rPr lang="en-US" altLang="zh-CN" b="1" i="1" smtClean="0">
                                <a:solidFill>
                                  <a:schemeClr val="tx1"/>
                                </a:solidFill>
                                <a:latin typeface="Cambria Math" panose="02040503050406030204" pitchFamily="18" charset="0"/>
                              </a:rPr>
                            </m:ctrlPr>
                          </m:mPr>
                          <m:mr>
                            <m:e>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𝒌</m:t>
                                  </m:r>
                                </m:e>
                                <m:sub>
                                  <m:r>
                                    <a:rPr lang="en-US" altLang="zh-CN" b="1" i="1">
                                      <a:solidFill>
                                        <a:schemeClr val="tx1"/>
                                      </a:solidFill>
                                      <a:latin typeface="Cambria Math" panose="02040503050406030204" pitchFamily="18" charset="0"/>
                                    </a:rPr>
                                    <m:t>𝟎</m:t>
                                  </m:r>
                                </m:sub>
                              </m:sSub>
                            </m:e>
                            <m:e>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𝒌</m:t>
                                  </m:r>
                                </m:e>
                                <m:sub>
                                  <m:r>
                                    <a:rPr lang="en-US" altLang="zh-CN" b="1" i="1" smtClean="0">
                                      <a:solidFill>
                                        <a:schemeClr val="tx1"/>
                                      </a:solidFill>
                                      <a:latin typeface="Cambria Math" panose="02040503050406030204" pitchFamily="18" charset="0"/>
                                    </a:rPr>
                                    <m:t>𝟏</m:t>
                                  </m:r>
                                </m:sub>
                              </m:sSub>
                            </m:e>
                            <m:e>
                              <m:m>
                                <m:mPr>
                                  <m:mcs>
                                    <m:mc>
                                      <m:mcPr>
                                        <m:count m:val="2"/>
                                        <m:mcJc m:val="center"/>
                                      </m:mcPr>
                                    </m:mc>
                                  </m:mcs>
                                  <m:ctrlPr>
                                    <a:rPr lang="en-US" altLang="zh-CN" b="1" i="1" smtClean="0">
                                      <a:solidFill>
                                        <a:schemeClr val="tx1"/>
                                      </a:solidFill>
                                      <a:latin typeface="Cambria Math" panose="02040503050406030204" pitchFamily="18" charset="0"/>
                                    </a:rPr>
                                  </m:ctrlPr>
                                </m:mPr>
                                <m:mr>
                                  <m:e>
                                    <m:r>
                                      <m:rPr>
                                        <m:brk m:alnAt="7"/>
                                      </m:rPr>
                                      <a:rPr lang="en-US" altLang="zh-CN" b="1" i="1" smtClean="0">
                                        <a:solidFill>
                                          <a:schemeClr val="tx1"/>
                                        </a:solidFill>
                                        <a:latin typeface="Cambria Math" panose="02040503050406030204" pitchFamily="18" charset="0"/>
                                      </a:rPr>
                                      <m:t>⋯</m:t>
                                    </m:r>
                                  </m:e>
                                  <m:e>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𝒌</m:t>
                                        </m:r>
                                      </m:e>
                                      <m:sub>
                                        <m:r>
                                          <a:rPr lang="en-US" altLang="zh-CN" b="1" i="1" smtClean="0">
                                            <a:solidFill>
                                              <a:schemeClr val="tx1"/>
                                            </a:solidFill>
                                            <a:latin typeface="Cambria Math" panose="02040503050406030204" pitchFamily="18" charset="0"/>
                                          </a:rPr>
                                          <m:t>𝒏</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e>
                                </m:mr>
                              </m:m>
                            </m:e>
                          </m:mr>
                        </m:m>
                      </m:e>
                    </m:d>
                  </m:oMath>
                </a14:m>
                <a:r>
                  <a:rPr lang="zh-CN" altLang="en-US" b="1" dirty="0">
                    <a:solidFill>
                      <a:schemeClr val="tx1"/>
                    </a:solidFill>
                  </a:rPr>
                  <a:t>。</a:t>
                </a:r>
                <a:endParaRPr lang="en-US" altLang="zh-CN" b="1" dirty="0">
                  <a:solidFill>
                    <a:schemeClr val="tx1"/>
                  </a:solidFill>
                </a:endParaRPr>
              </a:p>
              <a:p>
                <a:pPr marL="0" indent="0">
                  <a:buNone/>
                </a:pPr>
                <a:r>
                  <a:rPr lang="zh-CN" altLang="en-US" sz="2000" b="1" dirty="0">
                    <a:solidFill>
                      <a:schemeClr val="tx1"/>
                    </a:solidFill>
                  </a:rPr>
                  <a:t>                  若</a:t>
                </a:r>
                <a14:m>
                  <m:oMath xmlns:m="http://schemas.openxmlformats.org/officeDocument/2006/math">
                    <m:sSub>
                      <m:sSubPr>
                        <m:ctrlPr>
                          <a:rPr lang="en-US" altLang="zh-CN"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𝚺</m:t>
                        </m:r>
                      </m:e>
                      <m:sub>
                        <m:r>
                          <a:rPr lang="en-US" altLang="zh-CN" sz="2000" b="1" i="1">
                            <a:solidFill>
                              <a:schemeClr val="tx1"/>
                            </a:solidFill>
                            <a:latin typeface="Cambria Math" panose="02040503050406030204" pitchFamily="18" charset="0"/>
                          </a:rPr>
                          <m:t>𝟎</m:t>
                        </m:r>
                      </m:sub>
                    </m:sSub>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𝑨</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𝑩</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𝑪</m:t>
                    </m:r>
                    <m:r>
                      <a:rPr lang="en-US" altLang="zh-CN" sz="2000" b="1" i="1">
                        <a:solidFill>
                          <a:schemeClr val="tx1"/>
                        </a:solidFill>
                        <a:latin typeface="Cambria Math" panose="02040503050406030204" pitchFamily="18" charset="0"/>
                      </a:rPr>
                      <m:t>)</m:t>
                    </m:r>
                  </m:oMath>
                </a14:m>
                <a:r>
                  <a:rPr lang="zh-CN" altLang="en-US" sz="2000" b="1" dirty="0">
                    <a:solidFill>
                      <a:schemeClr val="tx1"/>
                    </a:solidFill>
                  </a:rPr>
                  <a:t>是系统的能控标准</a:t>
                </a:r>
                <a:r>
                  <a:rPr lang="en-US" altLang="zh-CN" sz="2000" b="1" dirty="0">
                    <a:solidFill>
                      <a:schemeClr val="tx1"/>
                    </a:solidFill>
                  </a:rPr>
                  <a:t>I</a:t>
                </a:r>
                <a:r>
                  <a:rPr lang="zh-CN" altLang="en-US" sz="2000" b="1" dirty="0">
                    <a:solidFill>
                      <a:schemeClr val="tx1"/>
                    </a:solidFill>
                  </a:rPr>
                  <a:t>型实现，则</a:t>
                </a:r>
                <a:endParaRPr lang="en-US" altLang="zh-CN" sz="2000" b="1" dirty="0">
                  <a:solidFill>
                    <a:schemeClr val="tx1"/>
                  </a:solidFill>
                </a:endParaRPr>
              </a:p>
              <a:p>
                <a:pPr marL="0" indent="0">
                  <a:buNone/>
                </a:pPr>
                <a:r>
                  <a:rPr lang="en-US" altLang="zh-CN" sz="2000" b="1" dirty="0">
                    <a:solidFill>
                      <a:schemeClr val="tx1"/>
                    </a:solidFill>
                  </a:rPr>
                  <a:t>                            </a:t>
                </a:r>
                <a14:m>
                  <m:oMath xmlns:m="http://schemas.openxmlformats.org/officeDocument/2006/math">
                    <m:d>
                      <m:dPr>
                        <m:begChr m:val="|"/>
                        <m:endChr m:val="|"/>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𝒔𝑰</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𝑨</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𝑩𝑲</m:t>
                        </m:r>
                        <m:r>
                          <a:rPr lang="en-US" altLang="zh-CN" sz="2000" b="1" i="1">
                            <a:solidFill>
                              <a:schemeClr val="tx1"/>
                            </a:solidFill>
                            <a:latin typeface="Cambria Math" panose="02040503050406030204" pitchFamily="18" charset="0"/>
                          </a:rPr>
                          <m:t>)</m:t>
                        </m:r>
                      </m:e>
                    </m:d>
                    <m:r>
                      <a:rPr lang="en-US" altLang="zh-CN" sz="2000" b="1" i="1" smtClean="0">
                        <a:solidFill>
                          <a:schemeClr val="tx1"/>
                        </a:solidFill>
                        <a:latin typeface="Cambria Math" panose="02040503050406030204" pitchFamily="18" charset="0"/>
                      </a:rPr>
                      <m:t>=</m:t>
                    </m:r>
                    <m:sSup>
                      <m:sSupPr>
                        <m:ctrlPr>
                          <a:rPr lang="en-US" altLang="zh-CN" sz="2000" b="1" i="1" smtClean="0">
                            <a:solidFill>
                              <a:schemeClr val="tx1"/>
                            </a:solidFill>
                            <a:latin typeface="Cambria Math" panose="02040503050406030204" pitchFamily="18" charset="0"/>
                          </a:rPr>
                        </m:ctrlPr>
                      </m:sSupPr>
                      <m:e>
                        <m:r>
                          <a:rPr lang="zh-CN" altLang="en-US" sz="2000" b="1" i="1" smtClean="0">
                            <a:solidFill>
                              <a:schemeClr val="tx1"/>
                            </a:solidFill>
                            <a:latin typeface="Cambria Math" panose="02040503050406030204" pitchFamily="18" charset="0"/>
                          </a:rPr>
                          <m:t>𝝀</m:t>
                        </m:r>
                      </m:e>
                      <m:sup>
                        <m:r>
                          <a:rPr lang="en-US" altLang="zh-CN" sz="2000" b="1" i="1" smtClean="0">
                            <a:solidFill>
                              <a:schemeClr val="tx1"/>
                            </a:solidFill>
                            <a:latin typeface="Cambria Math" panose="02040503050406030204" pitchFamily="18" charset="0"/>
                          </a:rPr>
                          <m:t>𝒏</m:t>
                        </m:r>
                      </m:sup>
                    </m:sSup>
                    <m:r>
                      <a:rPr lang="en-US" altLang="zh-CN" sz="2000" b="1" i="1" smtClean="0">
                        <a:solidFill>
                          <a:schemeClr val="tx1"/>
                        </a:solidFill>
                        <a:latin typeface="Cambria Math" panose="02040503050406030204" pitchFamily="18" charset="0"/>
                      </a:rPr>
                      <m:t>+</m:t>
                    </m:r>
                    <m:d>
                      <m:dPr>
                        <m:ctrlPr>
                          <a:rPr lang="en-US" altLang="zh-CN" sz="2000" b="1" i="1" smtClean="0">
                            <a:solidFill>
                              <a:schemeClr val="tx1"/>
                            </a:solidFill>
                            <a:latin typeface="Cambria Math" panose="02040503050406030204" pitchFamily="18" charset="0"/>
                          </a:rPr>
                        </m:ctrlPr>
                      </m:dPr>
                      <m:e>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𝒂</m:t>
                            </m:r>
                          </m:e>
                          <m:sub>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Sub>
                        <m:r>
                          <a:rPr lang="en-US" altLang="zh-CN" sz="2000" b="1"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𝒌</m:t>
                            </m:r>
                          </m:e>
                          <m:sub>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Sub>
                      </m:e>
                    </m:d>
                    <m:sSup>
                      <m:sSupPr>
                        <m:ctrlPr>
                          <a:rPr lang="en-US" altLang="zh-CN" sz="2000" b="1" i="1" smtClean="0">
                            <a:solidFill>
                              <a:schemeClr val="tx1"/>
                            </a:solidFill>
                            <a:latin typeface="Cambria Math" panose="02040503050406030204" pitchFamily="18" charset="0"/>
                          </a:rPr>
                        </m:ctrlPr>
                      </m:sSupPr>
                      <m:e>
                        <m:r>
                          <a:rPr lang="zh-CN" altLang="en-US" sz="2000" b="1" i="1" smtClean="0">
                            <a:solidFill>
                              <a:schemeClr val="tx1"/>
                            </a:solidFill>
                            <a:latin typeface="Cambria Math" panose="02040503050406030204" pitchFamily="18" charset="0"/>
                          </a:rPr>
                          <m:t>𝝀</m:t>
                        </m:r>
                      </m:e>
                      <m:sup>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p>
                    </m:sSup>
                    <m:r>
                      <a:rPr lang="en-US" altLang="zh-CN" sz="2000" b="1" i="1" smtClean="0">
                        <a:solidFill>
                          <a:schemeClr val="tx1"/>
                        </a:solidFill>
                        <a:latin typeface="Cambria Math" panose="02040503050406030204" pitchFamily="18" charset="0"/>
                      </a:rPr>
                      <m:t>+…</m:t>
                    </m:r>
                    <m:d>
                      <m:dPr>
                        <m:ctrlPr>
                          <a:rPr lang="en-US" altLang="zh-CN" sz="2000" b="1" i="1">
                            <a:solidFill>
                              <a:schemeClr val="tx1"/>
                            </a:solidFill>
                            <a:latin typeface="Cambria Math" panose="02040503050406030204" pitchFamily="18" charset="0"/>
                          </a:rPr>
                        </m:ctrlPr>
                      </m:dPr>
                      <m:e>
                        <m:sSub>
                          <m:sSubPr>
                            <m:ctrlPr>
                              <a:rPr lang="en-US"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𝒂</m:t>
                            </m:r>
                          </m:e>
                          <m:sub>
                            <m:r>
                              <a:rPr lang="en-US" altLang="zh-CN" sz="2000" b="1" i="1" smtClean="0">
                                <a:solidFill>
                                  <a:schemeClr val="tx1"/>
                                </a:solidFill>
                                <a:latin typeface="Cambria Math" panose="02040503050406030204" pitchFamily="18" charset="0"/>
                              </a:rPr>
                              <m:t>𝟎</m:t>
                            </m:r>
                          </m:sub>
                        </m:sSub>
                        <m:r>
                          <a:rPr lang="en-US" altLang="zh-CN" sz="2000" b="1" i="1">
                            <a:solidFill>
                              <a:schemeClr val="tx1"/>
                            </a:solidFill>
                            <a:latin typeface="Cambria Math" panose="02040503050406030204" pitchFamily="18" charset="0"/>
                          </a:rPr>
                          <m:t>−</m:t>
                        </m:r>
                        <m:sSub>
                          <m:sSubPr>
                            <m:ctrlPr>
                              <a:rPr lang="en-US"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𝒌</m:t>
                            </m:r>
                          </m:e>
                          <m:sub>
                            <m:r>
                              <a:rPr lang="en-US" altLang="zh-CN" sz="2000" b="1" i="1" smtClean="0">
                                <a:solidFill>
                                  <a:schemeClr val="tx1"/>
                                </a:solidFill>
                                <a:latin typeface="Cambria Math" panose="02040503050406030204" pitchFamily="18" charset="0"/>
                              </a:rPr>
                              <m:t>𝟎</m:t>
                            </m:r>
                          </m:sub>
                        </m:sSub>
                      </m:e>
                    </m:d>
                  </m:oMath>
                </a14:m>
                <a:endParaRPr lang="en-US" altLang="zh-CN" b="1" dirty="0">
                  <a:solidFill>
                    <a:schemeClr val="tx1"/>
                  </a:solidFill>
                </a:endParaRPr>
              </a:p>
              <a:p>
                <a:endParaRPr lang="zh-CN" altLang="en-US" b="1" dirty="0">
                  <a:solidFill>
                    <a:srgbClr val="C00000"/>
                  </a:solidFill>
                </a:endParaRPr>
              </a:p>
            </p:txBody>
          </p:sp>
        </mc:Choice>
        <mc:Fallback xmlns="">
          <p:sp>
            <p:nvSpPr>
              <p:cNvPr id="3" name="内容占位符 2">
                <a:extLst>
                  <a:ext uri="{FF2B5EF4-FFF2-40B4-BE49-F238E27FC236}">
                    <a16:creationId xmlns:a16="http://schemas.microsoft.com/office/drawing/2014/main" id="{FA4303C6-E1D6-47D7-9852-381980112177}"/>
                  </a:ext>
                </a:extLst>
              </p:cNvPr>
              <p:cNvSpPr>
                <a:spLocks noGrp="1" noRot="1" noChangeAspect="1" noMove="1" noResize="1" noEditPoints="1" noAdjustHandles="1" noChangeArrowheads="1" noChangeShapeType="1" noTextEdit="1"/>
              </p:cNvSpPr>
              <p:nvPr>
                <p:ph idx="1"/>
              </p:nvPr>
            </p:nvSpPr>
            <p:spPr>
              <a:xfrm>
                <a:off x="1669409" y="1130332"/>
                <a:ext cx="9966121" cy="5310232"/>
              </a:xfrm>
              <a:blipFill>
                <a:blip r:embed="rId2"/>
                <a:stretch>
                  <a:fillRect l="-856" t="-25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5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2FA1115-F62A-4911-8E43-34B588402E2A}"/>
              </a:ext>
            </a:extLst>
          </p:cNvPr>
          <p:cNvPicPr>
            <a:picLocks noChangeAspect="1"/>
          </p:cNvPicPr>
          <p:nvPr/>
        </p:nvPicPr>
        <p:blipFill>
          <a:blip r:embed="rId2"/>
          <a:stretch>
            <a:fillRect/>
          </a:stretch>
        </p:blipFill>
        <p:spPr>
          <a:xfrm>
            <a:off x="886894" y="4313864"/>
            <a:ext cx="7667625" cy="2324100"/>
          </a:xfrm>
          <a:prstGeom prst="rect">
            <a:avLst/>
          </a:prstGeom>
        </p:spPr>
      </p:pic>
      <p:sp>
        <p:nvSpPr>
          <p:cNvPr id="2" name="标题 1">
            <a:extLst>
              <a:ext uri="{FF2B5EF4-FFF2-40B4-BE49-F238E27FC236}">
                <a16:creationId xmlns:a16="http://schemas.microsoft.com/office/drawing/2014/main" id="{9B00BC03-0A9F-42CA-A9AF-9F00F5E1A99A}"/>
              </a:ext>
            </a:extLst>
          </p:cNvPr>
          <p:cNvSpPr>
            <a:spLocks noGrp="1"/>
          </p:cNvSpPr>
          <p:nvPr>
            <p:ph type="title"/>
          </p:nvPr>
        </p:nvSpPr>
        <p:spPr>
          <a:xfrm>
            <a:off x="1950549" y="749944"/>
            <a:ext cx="8911687" cy="1280890"/>
          </a:xfrm>
        </p:spPr>
        <p:txBody>
          <a:bodyPr>
            <a:normAutofit/>
          </a:bodyPr>
          <a:lstStyle/>
          <a:p>
            <a:r>
              <a:rPr lang="zh-CN" altLang="en-US" sz="2800" b="1" dirty="0">
                <a:solidFill>
                  <a:srgbClr val="C00000"/>
                </a:solidFill>
              </a:rPr>
              <a:t>（二）输出反馈</a:t>
            </a:r>
          </a:p>
        </p:txBody>
      </p:sp>
      <p:pic>
        <p:nvPicPr>
          <p:cNvPr id="5" name="图片 1">
            <a:extLst>
              <a:ext uri="{FF2B5EF4-FFF2-40B4-BE49-F238E27FC236}">
                <a16:creationId xmlns:a16="http://schemas.microsoft.com/office/drawing/2014/main" id="{C6BF9FF6-C8DE-4006-BA90-B04D4B50D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734" y="481497"/>
            <a:ext cx="6243466" cy="455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9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640</TotalTime>
  <Words>2062</Words>
  <Application>Microsoft Office PowerPoint</Application>
  <PresentationFormat>宽屏</PresentationFormat>
  <Paragraphs>110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楷体</vt:lpstr>
      <vt:lpstr>隶书</vt:lpstr>
      <vt:lpstr>Arial</vt:lpstr>
      <vt:lpstr>Cambria Math</vt:lpstr>
      <vt:lpstr>Century Gothic</vt:lpstr>
      <vt:lpstr>Times New Roman</vt:lpstr>
      <vt:lpstr>Wingdings 3</vt:lpstr>
      <vt:lpstr>丝状</vt:lpstr>
      <vt:lpstr>现代控制理论总复习</vt:lpstr>
      <vt:lpstr>第8章 线性系统的状态空间分析</vt:lpstr>
      <vt:lpstr>二、线性系统的运动分析</vt:lpstr>
      <vt:lpstr>三、线性系统的能控性、能观性及对偶原理</vt:lpstr>
      <vt:lpstr>PowerPoint 演示文稿</vt:lpstr>
      <vt:lpstr>四、线性离散系统的分析 </vt:lpstr>
      <vt:lpstr>第9章 线性系统的状态空间综合</vt:lpstr>
      <vt:lpstr>状态反馈控制性质：</vt:lpstr>
      <vt:lpstr>（二）输出反馈</vt:lpstr>
      <vt:lpstr>输出反馈控制性质：</vt:lpstr>
      <vt:lpstr>（三）动态补偿器</vt:lpstr>
      <vt:lpstr>二、系统镇定问题</vt:lpstr>
      <vt:lpstr>四、状态观测器 （一）全维状态观测器</vt:lpstr>
      <vt:lpstr>（二）、降维状态观测器</vt:lpstr>
      <vt:lpstr>五、带状态观测器的状态反馈控制</vt:lpstr>
      <vt:lpstr>第10章 李雅普诺夫稳定性分析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111</cp:revision>
  <dcterms:created xsi:type="dcterms:W3CDTF">2019-06-03T01:17:14Z</dcterms:created>
  <dcterms:modified xsi:type="dcterms:W3CDTF">2020-06-11T00:54:30Z</dcterms:modified>
</cp:coreProperties>
</file>