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sldIdLst>
    <p:sldId id="256" r:id="rId2"/>
    <p:sldId id="257" r:id="rId3"/>
    <p:sldId id="258" r:id="rId4"/>
    <p:sldId id="259" r:id="rId5"/>
    <p:sldId id="260" r:id="rId6"/>
    <p:sldId id="263" r:id="rId7"/>
    <p:sldId id="265" r:id="rId8"/>
    <p:sldId id="261" r:id="rId9"/>
    <p:sldId id="262" r:id="rId10"/>
    <p:sldId id="264" r:id="rId11"/>
    <p:sldId id="266" r:id="rId12"/>
    <p:sldId id="267" r:id="rId13"/>
    <p:sldId id="268" r:id="rId14"/>
    <p:sldId id="271" r:id="rId15"/>
    <p:sldId id="272" r:id="rId16"/>
    <p:sldId id="273" r:id="rId17"/>
    <p:sldId id="270" r:id="rId1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43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83C0C5AB-6059-4950-B30E-0DF68DCAD843}"/>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9A9D57CB-F087-4641-A227-10996CFBBD11}"/>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6" name="Rectangle 4">
              <a:extLst>
                <a:ext uri="{FF2B5EF4-FFF2-40B4-BE49-F238E27FC236}">
                  <a16:creationId xmlns:a16="http://schemas.microsoft.com/office/drawing/2014/main" id="{C4BAC0AB-1032-4683-9FEF-B5952C72A9BC}"/>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nvGrpSpPr>
            <p:cNvPr id="7" name="Group 5">
              <a:extLst>
                <a:ext uri="{FF2B5EF4-FFF2-40B4-BE49-F238E27FC236}">
                  <a16:creationId xmlns:a16="http://schemas.microsoft.com/office/drawing/2014/main" id="{4E43A32F-D42C-4595-A6A7-5347F0F05C11}"/>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8017228E-567F-4C30-A8E7-5BB295A8AA7A}"/>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9" name="Rectangle 7">
                <a:extLst>
                  <a:ext uri="{FF2B5EF4-FFF2-40B4-BE49-F238E27FC236}">
                    <a16:creationId xmlns:a16="http://schemas.microsoft.com/office/drawing/2014/main" id="{B48C09DA-61C7-4FDF-B817-F9D58FCEB963}"/>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 name="Rectangle 8">
                <a:extLst>
                  <a:ext uri="{FF2B5EF4-FFF2-40B4-BE49-F238E27FC236}">
                    <a16:creationId xmlns:a16="http://schemas.microsoft.com/office/drawing/2014/main" id="{7BD3213C-CADF-475B-8F46-96627A2FD555}"/>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1" name="Rectangle 9">
                <a:extLst>
                  <a:ext uri="{FF2B5EF4-FFF2-40B4-BE49-F238E27FC236}">
                    <a16:creationId xmlns:a16="http://schemas.microsoft.com/office/drawing/2014/main" id="{61FA95C4-3019-4F7A-AFCE-ADB4AA6E778B}"/>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2" name="Rectangle 10">
                <a:extLst>
                  <a:ext uri="{FF2B5EF4-FFF2-40B4-BE49-F238E27FC236}">
                    <a16:creationId xmlns:a16="http://schemas.microsoft.com/office/drawing/2014/main" id="{2C6F4C57-8881-4704-B74F-E83F4EB60D65}"/>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3" name="Rectangle 11">
                <a:extLst>
                  <a:ext uri="{FF2B5EF4-FFF2-40B4-BE49-F238E27FC236}">
                    <a16:creationId xmlns:a16="http://schemas.microsoft.com/office/drawing/2014/main" id="{16A5D009-5803-470B-8902-71024BBDD90F}"/>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4" name="Rectangle 12">
                <a:extLst>
                  <a:ext uri="{FF2B5EF4-FFF2-40B4-BE49-F238E27FC236}">
                    <a16:creationId xmlns:a16="http://schemas.microsoft.com/office/drawing/2014/main" id="{B9BD1C08-4B27-47B0-AF42-E6F45D547D50}"/>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5" name="Rectangle 13">
                <a:extLst>
                  <a:ext uri="{FF2B5EF4-FFF2-40B4-BE49-F238E27FC236}">
                    <a16:creationId xmlns:a16="http://schemas.microsoft.com/office/drawing/2014/main" id="{C2D4C4B4-8558-4A54-B256-0F9F05F9321F}"/>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6" name="Rectangle 14">
                <a:extLst>
                  <a:ext uri="{FF2B5EF4-FFF2-40B4-BE49-F238E27FC236}">
                    <a16:creationId xmlns:a16="http://schemas.microsoft.com/office/drawing/2014/main" id="{1BAFC0D5-F37C-446E-B7F1-2649B4D1C98E}"/>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7" name="Rectangle 15">
                <a:extLst>
                  <a:ext uri="{FF2B5EF4-FFF2-40B4-BE49-F238E27FC236}">
                    <a16:creationId xmlns:a16="http://schemas.microsoft.com/office/drawing/2014/main" id="{D743C3A3-9E15-4FB5-A044-27BB9B08F7D3}"/>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grpSp>
      <p:sp>
        <p:nvSpPr>
          <p:cNvPr id="4814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p>
        </p:txBody>
      </p:sp>
      <p:sp>
        <p:nvSpPr>
          <p:cNvPr id="48148"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p>
        </p:txBody>
      </p:sp>
      <p:sp>
        <p:nvSpPr>
          <p:cNvPr id="18" name="Rectangle 16">
            <a:extLst>
              <a:ext uri="{FF2B5EF4-FFF2-40B4-BE49-F238E27FC236}">
                <a16:creationId xmlns:a16="http://schemas.microsoft.com/office/drawing/2014/main" id="{2F76CCFC-DE30-48E7-AD37-01D3133CB812}"/>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a:extLst>
              <a:ext uri="{FF2B5EF4-FFF2-40B4-BE49-F238E27FC236}">
                <a16:creationId xmlns:a16="http://schemas.microsoft.com/office/drawing/2014/main" id="{FB5C1CA8-B1E0-44DA-B708-C79A9E2797DE}"/>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a:extLst>
              <a:ext uri="{FF2B5EF4-FFF2-40B4-BE49-F238E27FC236}">
                <a16:creationId xmlns:a16="http://schemas.microsoft.com/office/drawing/2014/main" id="{52A80D39-C937-44C4-96D8-AB93F70437C1}"/>
              </a:ext>
            </a:extLst>
          </p:cNvPr>
          <p:cNvSpPr>
            <a:spLocks noGrp="1" noChangeArrowheads="1"/>
          </p:cNvSpPr>
          <p:nvPr>
            <p:ph type="sldNum" sz="quarter" idx="12"/>
          </p:nvPr>
        </p:nvSpPr>
        <p:spPr/>
        <p:txBody>
          <a:bodyPr/>
          <a:lstStyle>
            <a:lvl1pPr>
              <a:defRPr/>
            </a:lvl1pPr>
          </a:lstStyle>
          <a:p>
            <a:pPr>
              <a:defRPr/>
            </a:pPr>
            <a:fld id="{21CCAD2D-E227-4087-AE9D-BAD2102A8745}" type="slidenum">
              <a:rPr lang="en-US" altLang="zh-CN"/>
              <a:pPr>
                <a:defRPr/>
              </a:pPr>
              <a:t>‹#›</a:t>
            </a:fld>
            <a:endParaRPr lang="en-US" altLang="zh-CN"/>
          </a:p>
        </p:txBody>
      </p:sp>
    </p:spTree>
    <p:extLst>
      <p:ext uri="{BB962C8B-B14F-4D97-AF65-F5344CB8AC3E}">
        <p14:creationId xmlns:p14="http://schemas.microsoft.com/office/powerpoint/2010/main" val="1795463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6C8674E8-5C6E-42B5-9969-D92622C1657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EDA3252A-FE0D-408D-8118-F20049FEA0FA}"/>
              </a:ext>
            </a:extLst>
          </p:cNvPr>
          <p:cNvSpPr>
            <a:spLocks noGrp="1" noChangeArrowheads="1"/>
          </p:cNvSpPr>
          <p:nvPr>
            <p:ph type="sldNum" sz="quarter" idx="11"/>
          </p:nvPr>
        </p:nvSpPr>
        <p:spPr>
          <a:ln/>
        </p:spPr>
        <p:txBody>
          <a:bodyPr/>
          <a:lstStyle>
            <a:lvl1pPr>
              <a:defRPr/>
            </a:lvl1pPr>
          </a:lstStyle>
          <a:p>
            <a:pPr>
              <a:defRPr/>
            </a:pPr>
            <a:fld id="{99333AAB-380B-41E2-ACA4-234D3DF71CB4}" type="slidenum">
              <a:rPr lang="en-US" altLang="zh-CN"/>
              <a:pPr>
                <a:defRPr/>
              </a:pPr>
              <a:t>‹#›</a:t>
            </a:fld>
            <a:endParaRPr lang="en-US" altLang="zh-CN"/>
          </a:p>
        </p:txBody>
      </p:sp>
      <p:sp>
        <p:nvSpPr>
          <p:cNvPr id="6" name="Rectangle 16">
            <a:extLst>
              <a:ext uri="{FF2B5EF4-FFF2-40B4-BE49-F238E27FC236}">
                <a16:creationId xmlns:a16="http://schemas.microsoft.com/office/drawing/2014/main" id="{18CD2EB3-659A-4B4B-B99E-CAF55E0CD531}"/>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41957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655C4955-D05B-45CD-8B52-A9AC37FF7EB8}"/>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B322711E-F11D-466F-889A-34D9832644F7}"/>
              </a:ext>
            </a:extLst>
          </p:cNvPr>
          <p:cNvSpPr>
            <a:spLocks noGrp="1" noChangeArrowheads="1"/>
          </p:cNvSpPr>
          <p:nvPr>
            <p:ph type="sldNum" sz="quarter" idx="11"/>
          </p:nvPr>
        </p:nvSpPr>
        <p:spPr>
          <a:ln/>
        </p:spPr>
        <p:txBody>
          <a:bodyPr/>
          <a:lstStyle>
            <a:lvl1pPr>
              <a:defRPr/>
            </a:lvl1pPr>
          </a:lstStyle>
          <a:p>
            <a:pPr>
              <a:defRPr/>
            </a:pPr>
            <a:fld id="{00BD37E8-9E2B-42E8-B9FA-93FBA1236606}" type="slidenum">
              <a:rPr lang="en-US" altLang="zh-CN"/>
              <a:pPr>
                <a:defRPr/>
              </a:pPr>
              <a:t>‹#›</a:t>
            </a:fld>
            <a:endParaRPr lang="en-US" altLang="zh-CN"/>
          </a:p>
        </p:txBody>
      </p:sp>
      <p:sp>
        <p:nvSpPr>
          <p:cNvPr id="6" name="Rectangle 16">
            <a:extLst>
              <a:ext uri="{FF2B5EF4-FFF2-40B4-BE49-F238E27FC236}">
                <a16:creationId xmlns:a16="http://schemas.microsoft.com/office/drawing/2014/main" id="{00D0E37D-5C25-401D-BDB8-6F18BBB1A38E}"/>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93480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F16BCD6B-6F07-49AF-934E-B752C579A4A6}"/>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4CE4688C-FEFB-4A7D-B677-AF7F2106B269}"/>
              </a:ext>
            </a:extLst>
          </p:cNvPr>
          <p:cNvSpPr>
            <a:spLocks noGrp="1" noChangeArrowheads="1"/>
          </p:cNvSpPr>
          <p:nvPr>
            <p:ph type="sldNum" sz="quarter" idx="11"/>
          </p:nvPr>
        </p:nvSpPr>
        <p:spPr>
          <a:ln/>
        </p:spPr>
        <p:txBody>
          <a:bodyPr/>
          <a:lstStyle>
            <a:lvl1pPr>
              <a:defRPr/>
            </a:lvl1pPr>
          </a:lstStyle>
          <a:p>
            <a:pPr>
              <a:defRPr/>
            </a:pPr>
            <a:fld id="{15A06B70-C6E0-4106-9339-8107BEE2A71C}" type="slidenum">
              <a:rPr lang="en-US" altLang="zh-CN"/>
              <a:pPr>
                <a:defRPr/>
              </a:pPr>
              <a:t>‹#›</a:t>
            </a:fld>
            <a:endParaRPr lang="en-US" altLang="zh-CN"/>
          </a:p>
        </p:txBody>
      </p:sp>
      <p:sp>
        <p:nvSpPr>
          <p:cNvPr id="6" name="Rectangle 16">
            <a:extLst>
              <a:ext uri="{FF2B5EF4-FFF2-40B4-BE49-F238E27FC236}">
                <a16:creationId xmlns:a16="http://schemas.microsoft.com/office/drawing/2014/main" id="{F3AA24F5-6987-400A-AB65-0436293FE3B9}"/>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84366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2">
            <a:extLst>
              <a:ext uri="{FF2B5EF4-FFF2-40B4-BE49-F238E27FC236}">
                <a16:creationId xmlns:a16="http://schemas.microsoft.com/office/drawing/2014/main" id="{F3750804-9A4B-44EA-A1B4-B52B437620F2}"/>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BF6509AD-E00F-4144-A2CF-830BA4823860}"/>
              </a:ext>
            </a:extLst>
          </p:cNvPr>
          <p:cNvSpPr>
            <a:spLocks noGrp="1" noChangeArrowheads="1"/>
          </p:cNvSpPr>
          <p:nvPr>
            <p:ph type="sldNum" sz="quarter" idx="11"/>
          </p:nvPr>
        </p:nvSpPr>
        <p:spPr>
          <a:ln/>
        </p:spPr>
        <p:txBody>
          <a:bodyPr/>
          <a:lstStyle>
            <a:lvl1pPr>
              <a:defRPr/>
            </a:lvl1pPr>
          </a:lstStyle>
          <a:p>
            <a:pPr>
              <a:defRPr/>
            </a:pPr>
            <a:fld id="{5D46C682-246F-4D9E-889D-938ECB97E6AD}" type="slidenum">
              <a:rPr lang="en-US" altLang="zh-CN"/>
              <a:pPr>
                <a:defRPr/>
              </a:pPr>
              <a:t>‹#›</a:t>
            </a:fld>
            <a:endParaRPr lang="en-US" altLang="zh-CN"/>
          </a:p>
        </p:txBody>
      </p:sp>
      <p:sp>
        <p:nvSpPr>
          <p:cNvPr id="6" name="Rectangle 16">
            <a:extLst>
              <a:ext uri="{FF2B5EF4-FFF2-40B4-BE49-F238E27FC236}">
                <a16:creationId xmlns:a16="http://schemas.microsoft.com/office/drawing/2014/main" id="{B1B9AD3C-F178-41C4-83AE-E463DC6C5976}"/>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37322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a:extLst>
              <a:ext uri="{FF2B5EF4-FFF2-40B4-BE49-F238E27FC236}">
                <a16:creationId xmlns:a16="http://schemas.microsoft.com/office/drawing/2014/main" id="{936632D9-4DDA-4D3F-B210-B80249137E55}"/>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D47E9AB5-35CF-44F7-9090-2C46B1EDEE43}"/>
              </a:ext>
            </a:extLst>
          </p:cNvPr>
          <p:cNvSpPr>
            <a:spLocks noGrp="1" noChangeArrowheads="1"/>
          </p:cNvSpPr>
          <p:nvPr>
            <p:ph type="sldNum" sz="quarter" idx="11"/>
          </p:nvPr>
        </p:nvSpPr>
        <p:spPr>
          <a:ln/>
        </p:spPr>
        <p:txBody>
          <a:bodyPr/>
          <a:lstStyle>
            <a:lvl1pPr>
              <a:defRPr/>
            </a:lvl1pPr>
          </a:lstStyle>
          <a:p>
            <a:pPr>
              <a:defRPr/>
            </a:pPr>
            <a:fld id="{52445AF8-B7CC-45E0-B189-32FB408978F6}" type="slidenum">
              <a:rPr lang="en-US" altLang="zh-CN"/>
              <a:pPr>
                <a:defRPr/>
              </a:pPr>
              <a:t>‹#›</a:t>
            </a:fld>
            <a:endParaRPr lang="en-US" altLang="zh-CN"/>
          </a:p>
        </p:txBody>
      </p:sp>
      <p:sp>
        <p:nvSpPr>
          <p:cNvPr id="7" name="Rectangle 16">
            <a:extLst>
              <a:ext uri="{FF2B5EF4-FFF2-40B4-BE49-F238E27FC236}">
                <a16:creationId xmlns:a16="http://schemas.microsoft.com/office/drawing/2014/main" id="{58C62E29-764F-431A-BAA2-B4274677F079}"/>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56308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a:extLst>
              <a:ext uri="{FF2B5EF4-FFF2-40B4-BE49-F238E27FC236}">
                <a16:creationId xmlns:a16="http://schemas.microsoft.com/office/drawing/2014/main" id="{C3EB0E90-7E7E-4BF1-8502-B5BAD8D90C99}"/>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a:extLst>
              <a:ext uri="{FF2B5EF4-FFF2-40B4-BE49-F238E27FC236}">
                <a16:creationId xmlns:a16="http://schemas.microsoft.com/office/drawing/2014/main" id="{0F9ABF26-0169-4BF9-8BFF-4ACDA9EDA16E}"/>
              </a:ext>
            </a:extLst>
          </p:cNvPr>
          <p:cNvSpPr>
            <a:spLocks noGrp="1" noChangeArrowheads="1"/>
          </p:cNvSpPr>
          <p:nvPr>
            <p:ph type="sldNum" sz="quarter" idx="11"/>
          </p:nvPr>
        </p:nvSpPr>
        <p:spPr>
          <a:ln/>
        </p:spPr>
        <p:txBody>
          <a:bodyPr/>
          <a:lstStyle>
            <a:lvl1pPr>
              <a:defRPr/>
            </a:lvl1pPr>
          </a:lstStyle>
          <a:p>
            <a:pPr>
              <a:defRPr/>
            </a:pPr>
            <a:fld id="{009612A7-AD77-43F7-9260-DF9E6910A166}" type="slidenum">
              <a:rPr lang="en-US" altLang="zh-CN"/>
              <a:pPr>
                <a:defRPr/>
              </a:pPr>
              <a:t>‹#›</a:t>
            </a:fld>
            <a:endParaRPr lang="en-US" altLang="zh-CN"/>
          </a:p>
        </p:txBody>
      </p:sp>
      <p:sp>
        <p:nvSpPr>
          <p:cNvPr id="9" name="Rectangle 16">
            <a:extLst>
              <a:ext uri="{FF2B5EF4-FFF2-40B4-BE49-F238E27FC236}">
                <a16:creationId xmlns:a16="http://schemas.microsoft.com/office/drawing/2014/main" id="{3DA8924C-11EB-4308-9DDF-68A711696A0C}"/>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36048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a:extLst>
              <a:ext uri="{FF2B5EF4-FFF2-40B4-BE49-F238E27FC236}">
                <a16:creationId xmlns:a16="http://schemas.microsoft.com/office/drawing/2014/main" id="{88A1FE25-BA86-436D-A6C6-6346EB44C382}"/>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a:extLst>
              <a:ext uri="{FF2B5EF4-FFF2-40B4-BE49-F238E27FC236}">
                <a16:creationId xmlns:a16="http://schemas.microsoft.com/office/drawing/2014/main" id="{52334100-8F34-45D1-B334-716BA0979036}"/>
              </a:ext>
            </a:extLst>
          </p:cNvPr>
          <p:cNvSpPr>
            <a:spLocks noGrp="1" noChangeArrowheads="1"/>
          </p:cNvSpPr>
          <p:nvPr>
            <p:ph type="sldNum" sz="quarter" idx="11"/>
          </p:nvPr>
        </p:nvSpPr>
        <p:spPr>
          <a:ln/>
        </p:spPr>
        <p:txBody>
          <a:bodyPr/>
          <a:lstStyle>
            <a:lvl1pPr>
              <a:defRPr/>
            </a:lvl1pPr>
          </a:lstStyle>
          <a:p>
            <a:pPr>
              <a:defRPr/>
            </a:pPr>
            <a:fld id="{D4E55FAB-9178-4828-AB0B-E45D6A6793C0}" type="slidenum">
              <a:rPr lang="en-US" altLang="zh-CN"/>
              <a:pPr>
                <a:defRPr/>
              </a:pPr>
              <a:t>‹#›</a:t>
            </a:fld>
            <a:endParaRPr lang="en-US" altLang="zh-CN"/>
          </a:p>
        </p:txBody>
      </p:sp>
      <p:sp>
        <p:nvSpPr>
          <p:cNvPr id="5" name="Rectangle 16">
            <a:extLst>
              <a:ext uri="{FF2B5EF4-FFF2-40B4-BE49-F238E27FC236}">
                <a16:creationId xmlns:a16="http://schemas.microsoft.com/office/drawing/2014/main" id="{69CEA8F7-0419-4E5A-951D-8062B5D300C3}"/>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12688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FD49A54-B37E-4D98-BA22-F8464E85BA92}"/>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a:extLst>
              <a:ext uri="{FF2B5EF4-FFF2-40B4-BE49-F238E27FC236}">
                <a16:creationId xmlns:a16="http://schemas.microsoft.com/office/drawing/2014/main" id="{C559510C-0E7E-4E58-8FE1-233FE1E16EA7}"/>
              </a:ext>
            </a:extLst>
          </p:cNvPr>
          <p:cNvSpPr>
            <a:spLocks noGrp="1" noChangeArrowheads="1"/>
          </p:cNvSpPr>
          <p:nvPr>
            <p:ph type="sldNum" sz="quarter" idx="11"/>
          </p:nvPr>
        </p:nvSpPr>
        <p:spPr>
          <a:ln/>
        </p:spPr>
        <p:txBody>
          <a:bodyPr/>
          <a:lstStyle>
            <a:lvl1pPr>
              <a:defRPr/>
            </a:lvl1pPr>
          </a:lstStyle>
          <a:p>
            <a:pPr>
              <a:defRPr/>
            </a:pPr>
            <a:fld id="{774684CB-FF2D-475D-805F-F96B4346BE04}" type="slidenum">
              <a:rPr lang="en-US" altLang="zh-CN"/>
              <a:pPr>
                <a:defRPr/>
              </a:pPr>
              <a:t>‹#›</a:t>
            </a:fld>
            <a:endParaRPr lang="en-US" altLang="zh-CN"/>
          </a:p>
        </p:txBody>
      </p:sp>
      <p:sp>
        <p:nvSpPr>
          <p:cNvPr id="4" name="Rectangle 16">
            <a:extLst>
              <a:ext uri="{FF2B5EF4-FFF2-40B4-BE49-F238E27FC236}">
                <a16:creationId xmlns:a16="http://schemas.microsoft.com/office/drawing/2014/main" id="{942AD959-3901-4060-B48D-2FBA3F8DC31C}"/>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55783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2">
            <a:extLst>
              <a:ext uri="{FF2B5EF4-FFF2-40B4-BE49-F238E27FC236}">
                <a16:creationId xmlns:a16="http://schemas.microsoft.com/office/drawing/2014/main" id="{7E5322B8-5C9B-44CA-A2CA-0D3F68F952BD}"/>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08E3968A-CAE2-40CE-A10B-B6745AE40976}"/>
              </a:ext>
            </a:extLst>
          </p:cNvPr>
          <p:cNvSpPr>
            <a:spLocks noGrp="1" noChangeArrowheads="1"/>
          </p:cNvSpPr>
          <p:nvPr>
            <p:ph type="sldNum" sz="quarter" idx="11"/>
          </p:nvPr>
        </p:nvSpPr>
        <p:spPr>
          <a:ln/>
        </p:spPr>
        <p:txBody>
          <a:bodyPr/>
          <a:lstStyle>
            <a:lvl1pPr>
              <a:defRPr/>
            </a:lvl1pPr>
          </a:lstStyle>
          <a:p>
            <a:pPr>
              <a:defRPr/>
            </a:pPr>
            <a:fld id="{0D678B2D-8FD4-4EC2-93AA-ABB7BA5781E2}" type="slidenum">
              <a:rPr lang="en-US" altLang="zh-CN"/>
              <a:pPr>
                <a:defRPr/>
              </a:pPr>
              <a:t>‹#›</a:t>
            </a:fld>
            <a:endParaRPr lang="en-US" altLang="zh-CN"/>
          </a:p>
        </p:txBody>
      </p:sp>
      <p:sp>
        <p:nvSpPr>
          <p:cNvPr id="7" name="Rectangle 16">
            <a:extLst>
              <a:ext uri="{FF2B5EF4-FFF2-40B4-BE49-F238E27FC236}">
                <a16:creationId xmlns:a16="http://schemas.microsoft.com/office/drawing/2014/main" id="{533B643A-BEB9-4404-BD60-DD1D23809A42}"/>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19911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2">
            <a:extLst>
              <a:ext uri="{FF2B5EF4-FFF2-40B4-BE49-F238E27FC236}">
                <a16:creationId xmlns:a16="http://schemas.microsoft.com/office/drawing/2014/main" id="{26F66F5C-A2BC-4160-90AA-9D8EAB27F715}"/>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F5F5906F-6B04-46C5-B0C7-AABF57837B36}"/>
              </a:ext>
            </a:extLst>
          </p:cNvPr>
          <p:cNvSpPr>
            <a:spLocks noGrp="1" noChangeArrowheads="1"/>
          </p:cNvSpPr>
          <p:nvPr>
            <p:ph type="sldNum" sz="quarter" idx="11"/>
          </p:nvPr>
        </p:nvSpPr>
        <p:spPr>
          <a:ln/>
        </p:spPr>
        <p:txBody>
          <a:bodyPr/>
          <a:lstStyle>
            <a:lvl1pPr>
              <a:defRPr/>
            </a:lvl1pPr>
          </a:lstStyle>
          <a:p>
            <a:pPr>
              <a:defRPr/>
            </a:pPr>
            <a:fld id="{7C763A2E-D9C9-4889-AA6C-63AE2CD4D96A}" type="slidenum">
              <a:rPr lang="en-US" altLang="zh-CN"/>
              <a:pPr>
                <a:defRPr/>
              </a:pPr>
              <a:t>‹#›</a:t>
            </a:fld>
            <a:endParaRPr lang="en-US" altLang="zh-CN"/>
          </a:p>
        </p:txBody>
      </p:sp>
      <p:sp>
        <p:nvSpPr>
          <p:cNvPr id="7" name="Rectangle 16">
            <a:extLst>
              <a:ext uri="{FF2B5EF4-FFF2-40B4-BE49-F238E27FC236}">
                <a16:creationId xmlns:a16="http://schemas.microsoft.com/office/drawing/2014/main" id="{9B8E6B4B-DE36-43AA-9AED-DA8BDB82F259}"/>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61746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FDA48F14-BF8A-42C1-9710-E9C44881AA07}"/>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ltLang="zh-CN"/>
          </a:p>
        </p:txBody>
      </p:sp>
      <p:sp>
        <p:nvSpPr>
          <p:cNvPr id="47107" name="Rectangle 3">
            <a:extLst>
              <a:ext uri="{FF2B5EF4-FFF2-40B4-BE49-F238E27FC236}">
                <a16:creationId xmlns:a16="http://schemas.microsoft.com/office/drawing/2014/main" id="{CEB72E77-8E80-4C18-9F92-ACDFA12E65F3}"/>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pPr>
              <a:defRPr/>
            </a:pPr>
            <a:fld id="{A60898A4-D20B-4A8D-95C0-3637E426E517}" type="slidenum">
              <a:rPr lang="en-US" altLang="zh-CN"/>
              <a:pPr>
                <a:defRPr/>
              </a:pPr>
              <a:t>‹#›</a:t>
            </a:fld>
            <a:endParaRPr lang="en-US" altLang="zh-CN"/>
          </a:p>
        </p:txBody>
      </p:sp>
      <p:grpSp>
        <p:nvGrpSpPr>
          <p:cNvPr id="1028" name="Group 4">
            <a:extLst>
              <a:ext uri="{FF2B5EF4-FFF2-40B4-BE49-F238E27FC236}">
                <a16:creationId xmlns:a16="http://schemas.microsoft.com/office/drawing/2014/main" id="{9C39B048-B021-4099-9FA6-BBE15788C412}"/>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5A554EB1-0F63-44F6-B2CF-6BFB8867CB34}"/>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33" name="Rectangle 6">
              <a:extLst>
                <a:ext uri="{FF2B5EF4-FFF2-40B4-BE49-F238E27FC236}">
                  <a16:creationId xmlns:a16="http://schemas.microsoft.com/office/drawing/2014/main" id="{D2CA606E-D844-4E6B-8356-44BD53592556}"/>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34" name="Rectangle 7">
              <a:extLst>
                <a:ext uri="{FF2B5EF4-FFF2-40B4-BE49-F238E27FC236}">
                  <a16:creationId xmlns:a16="http://schemas.microsoft.com/office/drawing/2014/main" id="{A4EE990E-0DDC-479E-82F4-0A62A0497E4D}"/>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1035" name="Rectangle 8">
              <a:extLst>
                <a:ext uri="{FF2B5EF4-FFF2-40B4-BE49-F238E27FC236}">
                  <a16:creationId xmlns:a16="http://schemas.microsoft.com/office/drawing/2014/main" id="{58011C8D-D5A9-4ED2-9671-83C41FC2DF1B}"/>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1036" name="Rectangle 9">
              <a:extLst>
                <a:ext uri="{FF2B5EF4-FFF2-40B4-BE49-F238E27FC236}">
                  <a16:creationId xmlns:a16="http://schemas.microsoft.com/office/drawing/2014/main" id="{C6D69F24-12F0-4C38-A9BC-5DE8DF45E665}"/>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sp>
          <p:nvSpPr>
            <p:cNvPr id="1037" name="Rectangle 10">
              <a:extLst>
                <a:ext uri="{FF2B5EF4-FFF2-40B4-BE49-F238E27FC236}">
                  <a16:creationId xmlns:a16="http://schemas.microsoft.com/office/drawing/2014/main" id="{4D07B40F-208F-4F9F-A532-C3AFACA25B89}"/>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1038" name="Rectangle 11">
              <a:extLst>
                <a:ext uri="{FF2B5EF4-FFF2-40B4-BE49-F238E27FC236}">
                  <a16:creationId xmlns:a16="http://schemas.microsoft.com/office/drawing/2014/main" id="{3FAF0190-35C3-4381-B031-D669E617C30E}"/>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39" name="Rectangle 12">
              <a:extLst>
                <a:ext uri="{FF2B5EF4-FFF2-40B4-BE49-F238E27FC236}">
                  <a16:creationId xmlns:a16="http://schemas.microsoft.com/office/drawing/2014/main" id="{8116559F-FFD5-42AA-ACC7-7C4197D024F9}"/>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sp>
          <p:nvSpPr>
            <p:cNvPr id="1040" name="Rectangle 13">
              <a:extLst>
                <a:ext uri="{FF2B5EF4-FFF2-40B4-BE49-F238E27FC236}">
                  <a16:creationId xmlns:a16="http://schemas.microsoft.com/office/drawing/2014/main" id="{C3A4D3C0-0BD5-4E1A-816F-184208FBD493}"/>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grpSp>
      <p:sp>
        <p:nvSpPr>
          <p:cNvPr id="1029" name="Rectangle 14">
            <a:extLst>
              <a:ext uri="{FF2B5EF4-FFF2-40B4-BE49-F238E27FC236}">
                <a16:creationId xmlns:a16="http://schemas.microsoft.com/office/drawing/2014/main" id="{BAC7F9FA-BE07-41C5-ADE7-83B16F3FBA53}"/>
              </a:ext>
            </a:extLst>
          </p:cNvPr>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a:extLst>
              <a:ext uri="{FF2B5EF4-FFF2-40B4-BE49-F238E27FC236}">
                <a16:creationId xmlns:a16="http://schemas.microsoft.com/office/drawing/2014/main" id="{E52C085B-D14B-4682-9E99-5C708568DE3B}"/>
              </a:ext>
            </a:extLst>
          </p:cNvPr>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7120" name="Rectangle 16">
            <a:extLst>
              <a:ext uri="{FF2B5EF4-FFF2-40B4-BE49-F238E27FC236}">
                <a16:creationId xmlns:a16="http://schemas.microsoft.com/office/drawing/2014/main" id="{D35BDF87-42FE-4570-8BD5-5521F7CCF735}"/>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716"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45BC0B8-8898-4931-AD10-F76CAC1D59E2}"/>
              </a:ext>
            </a:extLst>
          </p:cNvPr>
          <p:cNvSpPr>
            <a:spLocks noGrp="1" noChangeArrowheads="1"/>
          </p:cNvSpPr>
          <p:nvPr>
            <p:ph type="ctrTitle"/>
          </p:nvPr>
        </p:nvSpPr>
        <p:spPr/>
        <p:txBody>
          <a:bodyPr/>
          <a:lstStyle/>
          <a:p>
            <a:pPr eaLnBrk="1" hangingPunct="1"/>
            <a:r>
              <a:rPr lang="zh-CN" altLang="en-US"/>
              <a:t>图像增强与图像复原习题</a:t>
            </a:r>
          </a:p>
        </p:txBody>
      </p:sp>
      <p:sp>
        <p:nvSpPr>
          <p:cNvPr id="3075" name="Rectangle 3">
            <a:extLst>
              <a:ext uri="{FF2B5EF4-FFF2-40B4-BE49-F238E27FC236}">
                <a16:creationId xmlns:a16="http://schemas.microsoft.com/office/drawing/2014/main" id="{1B789170-4E8E-4158-9032-1B87BAEEFDD1}"/>
              </a:ext>
            </a:extLst>
          </p:cNvPr>
          <p:cNvSpPr>
            <a:spLocks noGrp="1" noChangeArrowheads="1"/>
          </p:cNvSpPr>
          <p:nvPr>
            <p:ph type="subTitle" idx="1"/>
          </p:nvPr>
        </p:nvSpPr>
        <p:spPr>
          <a:xfrm>
            <a:off x="2971800" y="4951413"/>
            <a:ext cx="6019800" cy="1068387"/>
          </a:xfrm>
        </p:spPr>
        <p:txBody>
          <a:bodyPr/>
          <a:lstStyle/>
          <a:p>
            <a:pPr algn="r" eaLnBrk="1" hangingPunct="1"/>
            <a:r>
              <a:rPr lang="zh-CN" altLang="en-US"/>
              <a:t>于海雁</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E72C5AA-89F6-4193-94B9-31D3D11D2097}"/>
              </a:ext>
            </a:extLst>
          </p:cNvPr>
          <p:cNvSpPr>
            <a:spLocks noGrp="1" noChangeArrowheads="1"/>
          </p:cNvSpPr>
          <p:nvPr>
            <p:ph type="title"/>
          </p:nvPr>
        </p:nvSpPr>
        <p:spPr/>
        <p:txBody>
          <a:bodyPr/>
          <a:lstStyle/>
          <a:p>
            <a:pPr eaLnBrk="1" hangingPunct="1"/>
            <a:endParaRPr lang="zh-CN" altLang="zh-CN"/>
          </a:p>
        </p:txBody>
      </p:sp>
      <p:sp>
        <p:nvSpPr>
          <p:cNvPr id="12291" name="Rectangle 3">
            <a:extLst>
              <a:ext uri="{FF2B5EF4-FFF2-40B4-BE49-F238E27FC236}">
                <a16:creationId xmlns:a16="http://schemas.microsoft.com/office/drawing/2014/main" id="{452782E4-8AD9-49D5-9840-E789650748C1}"/>
              </a:ext>
            </a:extLst>
          </p:cNvPr>
          <p:cNvSpPr>
            <a:spLocks noGrp="1" noChangeArrowheads="1"/>
          </p:cNvSpPr>
          <p:nvPr>
            <p:ph type="body" idx="1"/>
          </p:nvPr>
        </p:nvSpPr>
        <p:spPr/>
        <p:txBody>
          <a:bodyPr/>
          <a:lstStyle/>
          <a:p>
            <a:pPr marL="609600" indent="-609600" eaLnBrk="1" hangingPunct="1"/>
            <a:r>
              <a:rPr lang="zh-CN" altLang="en-US" b="1"/>
              <a:t>简述梯度法与</a:t>
            </a:r>
            <a:r>
              <a:rPr lang="en-US" altLang="zh-CN" b="1"/>
              <a:t>Laplacian</a:t>
            </a:r>
            <a:r>
              <a:rPr lang="zh-CN" altLang="en-US" b="1"/>
              <a:t>算子图象锐化的异同点？</a:t>
            </a:r>
          </a:p>
          <a:p>
            <a:pPr marL="609600" indent="-609600" eaLnBrk="1" hangingPunct="1"/>
            <a:r>
              <a:rPr lang="zh-CN" altLang="en-US" b="1"/>
              <a:t>比较图象增强与图像复原的异同点？</a:t>
            </a:r>
          </a:p>
          <a:p>
            <a:pPr marL="609600" indent="-609600" eaLnBrk="1" hangingPunct="1"/>
            <a:r>
              <a:rPr lang="zh-CN" altLang="en-US" b="1"/>
              <a:t>比较中值滤波与均值滤波的异同点</a:t>
            </a:r>
            <a:endParaRPr lang="en-US" altLang="zh-CN" b="1"/>
          </a:p>
          <a:p>
            <a:pPr marL="609600" indent="-609600" eaLnBrk="1" hangingPunct="1"/>
            <a:r>
              <a:rPr lang="zh-CN" altLang="en-US" b="1"/>
              <a:t>解释理想滤波器振铃效应的产生原理</a:t>
            </a:r>
            <a:endParaRPr lang="en-US" altLang="zh-CN" b="1"/>
          </a:p>
          <a:p>
            <a:pPr marL="609600" indent="-609600" eaLnBrk="1" hangingPunct="1"/>
            <a:endParaRPr lang="zh-CN" altLang="en-US"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C8139EB8-6CC1-403A-B1F6-8F7614F8714D}"/>
              </a:ext>
            </a:extLst>
          </p:cNvPr>
          <p:cNvSpPr>
            <a:spLocks noGrp="1"/>
          </p:cNvSpPr>
          <p:nvPr>
            <p:ph type="title"/>
          </p:nvPr>
        </p:nvSpPr>
        <p:spPr/>
        <p:txBody>
          <a:bodyPr/>
          <a:lstStyle/>
          <a:p>
            <a:pPr eaLnBrk="1" hangingPunct="1"/>
            <a:endParaRPr lang="zh-CN" altLang="en-US"/>
          </a:p>
        </p:txBody>
      </p:sp>
      <p:sp>
        <p:nvSpPr>
          <p:cNvPr id="13315" name="内容占位符 2">
            <a:extLst>
              <a:ext uri="{FF2B5EF4-FFF2-40B4-BE49-F238E27FC236}">
                <a16:creationId xmlns:a16="http://schemas.microsoft.com/office/drawing/2014/main" id="{E0BA2408-B2F2-454C-93A2-3BE25DD105E5}"/>
              </a:ext>
            </a:extLst>
          </p:cNvPr>
          <p:cNvSpPr>
            <a:spLocks noGrp="1"/>
          </p:cNvSpPr>
          <p:nvPr>
            <p:ph idx="1"/>
          </p:nvPr>
        </p:nvSpPr>
        <p:spPr/>
        <p:txBody>
          <a:bodyPr/>
          <a:lstStyle/>
          <a:p>
            <a:pPr eaLnBrk="1" hangingPunct="1"/>
            <a:r>
              <a:rPr lang="zh-CN" altLang="zh-CN"/>
              <a:t>假定有一幅总像素为</a:t>
            </a:r>
            <a:r>
              <a:rPr lang="en-US" altLang="zh-CN"/>
              <a:t>n=64</a:t>
            </a:r>
            <a:r>
              <a:rPr lang="zh-CN" altLang="zh-CN"/>
              <a:t>×</a:t>
            </a:r>
            <a:r>
              <a:rPr lang="en-US" altLang="zh-CN"/>
              <a:t>64</a:t>
            </a:r>
            <a:r>
              <a:rPr lang="zh-CN" altLang="zh-CN"/>
              <a:t>的图像，灰度级数为</a:t>
            </a:r>
            <a:r>
              <a:rPr lang="en-US" altLang="zh-CN"/>
              <a:t>8</a:t>
            </a:r>
            <a:r>
              <a:rPr lang="zh-CN" altLang="zh-CN"/>
              <a:t>，各灰度级分布为</a:t>
            </a:r>
            <a:r>
              <a:rPr lang="en-US" altLang="zh-CN"/>
              <a:t>{690</a:t>
            </a:r>
            <a:r>
              <a:rPr lang="zh-CN" altLang="zh-CN"/>
              <a:t>，</a:t>
            </a:r>
            <a:r>
              <a:rPr lang="en-US" altLang="zh-CN"/>
              <a:t>1123</a:t>
            </a:r>
            <a:r>
              <a:rPr lang="zh-CN" altLang="zh-CN"/>
              <a:t>，</a:t>
            </a:r>
            <a:r>
              <a:rPr lang="en-US" altLang="zh-CN"/>
              <a:t>850</a:t>
            </a:r>
            <a:r>
              <a:rPr lang="zh-CN" altLang="zh-CN"/>
              <a:t>，</a:t>
            </a:r>
            <a:r>
              <a:rPr lang="en-US" altLang="zh-CN"/>
              <a:t>656</a:t>
            </a:r>
            <a:r>
              <a:rPr lang="zh-CN" altLang="zh-CN"/>
              <a:t>，</a:t>
            </a:r>
            <a:r>
              <a:rPr lang="en-US" altLang="zh-CN"/>
              <a:t>329</a:t>
            </a:r>
            <a:r>
              <a:rPr lang="zh-CN" altLang="zh-CN"/>
              <a:t>，</a:t>
            </a:r>
            <a:r>
              <a:rPr lang="en-US" altLang="zh-CN"/>
              <a:t>245</a:t>
            </a:r>
            <a:r>
              <a:rPr lang="zh-CN" altLang="zh-CN"/>
              <a:t>，</a:t>
            </a:r>
            <a:r>
              <a:rPr lang="en-US" altLang="zh-CN"/>
              <a:t>122</a:t>
            </a:r>
            <a:r>
              <a:rPr lang="zh-CN" altLang="zh-CN"/>
              <a:t>，</a:t>
            </a:r>
            <a:r>
              <a:rPr lang="en-US" altLang="zh-CN"/>
              <a:t>81}</a:t>
            </a:r>
            <a:r>
              <a:rPr lang="zh-CN" altLang="zh-CN"/>
              <a:t>。是对该图像进行直方图均衡化，写出均衡化过程，并画出均衡化后的直方图。若在原图像一行上连续</a:t>
            </a:r>
            <a:r>
              <a:rPr lang="en-US" altLang="zh-CN"/>
              <a:t>8</a:t>
            </a:r>
            <a:r>
              <a:rPr lang="zh-CN" altLang="zh-CN"/>
              <a:t>个像素的灰度值分别为：</a:t>
            </a:r>
            <a:r>
              <a:rPr lang="en-US" altLang="zh-CN"/>
              <a:t>0</a:t>
            </a:r>
            <a:r>
              <a:rPr lang="zh-CN" altLang="zh-CN"/>
              <a:t>、</a:t>
            </a:r>
            <a:r>
              <a:rPr lang="en-US" altLang="zh-CN"/>
              <a:t>1</a:t>
            </a:r>
            <a:r>
              <a:rPr lang="zh-CN" altLang="zh-CN"/>
              <a:t>、</a:t>
            </a:r>
            <a:r>
              <a:rPr lang="en-US" altLang="zh-CN"/>
              <a:t>2</a:t>
            </a:r>
            <a:r>
              <a:rPr lang="zh-CN" altLang="zh-CN"/>
              <a:t>、</a:t>
            </a:r>
            <a:r>
              <a:rPr lang="en-US" altLang="zh-CN"/>
              <a:t>3</a:t>
            </a:r>
            <a:r>
              <a:rPr lang="zh-CN" altLang="zh-CN"/>
              <a:t>、</a:t>
            </a:r>
            <a:r>
              <a:rPr lang="en-US" altLang="zh-CN"/>
              <a:t>4</a:t>
            </a:r>
            <a:r>
              <a:rPr lang="zh-CN" altLang="zh-CN"/>
              <a:t>、</a:t>
            </a:r>
            <a:r>
              <a:rPr lang="en-US" altLang="zh-CN"/>
              <a:t>5</a:t>
            </a:r>
            <a:r>
              <a:rPr lang="zh-CN" altLang="zh-CN"/>
              <a:t>、</a:t>
            </a:r>
            <a:r>
              <a:rPr lang="en-US" altLang="zh-CN"/>
              <a:t>6</a:t>
            </a:r>
            <a:r>
              <a:rPr lang="zh-CN" altLang="zh-CN"/>
              <a:t>、</a:t>
            </a:r>
            <a:r>
              <a:rPr lang="en-US" altLang="zh-CN"/>
              <a:t>7</a:t>
            </a:r>
            <a:r>
              <a:rPr lang="zh-CN" altLang="zh-CN"/>
              <a:t>，则均衡后，他们的灰度值为多少？</a:t>
            </a:r>
          </a:p>
          <a:p>
            <a:pPr eaLnBrk="1" hangingPunct="1"/>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6B26CF02-548B-4616-968E-A50643798838}"/>
              </a:ext>
            </a:extLst>
          </p:cNvPr>
          <p:cNvSpPr>
            <a:spLocks noGrp="1"/>
          </p:cNvSpPr>
          <p:nvPr>
            <p:ph type="title"/>
          </p:nvPr>
        </p:nvSpPr>
        <p:spPr/>
        <p:txBody>
          <a:bodyPr/>
          <a:lstStyle/>
          <a:p>
            <a:pPr eaLnBrk="1" hangingPunct="1"/>
            <a:endParaRPr lang="zh-CN" altLang="en-US"/>
          </a:p>
        </p:txBody>
      </p:sp>
      <p:graphicFrame>
        <p:nvGraphicFramePr>
          <p:cNvPr id="14339" name="对象 11">
            <a:extLst>
              <a:ext uri="{FF2B5EF4-FFF2-40B4-BE49-F238E27FC236}">
                <a16:creationId xmlns:a16="http://schemas.microsoft.com/office/drawing/2014/main" id="{38DCA3C6-21AC-42F8-8A4F-98F6AAFCE7C8}"/>
              </a:ext>
            </a:extLst>
          </p:cNvPr>
          <p:cNvGraphicFramePr>
            <a:graphicFrameLocks noChangeAspect="1"/>
          </p:cNvGraphicFramePr>
          <p:nvPr/>
        </p:nvGraphicFramePr>
        <p:xfrm>
          <a:off x="2212975" y="2790825"/>
          <a:ext cx="3265488" cy="790575"/>
        </p:xfrm>
        <a:graphic>
          <a:graphicData uri="http://schemas.openxmlformats.org/presentationml/2006/ole">
            <mc:AlternateContent xmlns:mc="http://schemas.openxmlformats.org/markup-compatibility/2006">
              <mc:Choice xmlns:v="urn:schemas-microsoft-com:vml" Requires="v">
                <p:oleObj spid="_x0000_s1025" name="Equation" r:id="rId3" imgW="2006600" imgH="482600" progId="Equation.DSMT4">
                  <p:embed/>
                </p:oleObj>
              </mc:Choice>
              <mc:Fallback>
                <p:oleObj name="Equation" r:id="rId3" imgW="2006600" imgH="482600" progId="Equation.DSMT4">
                  <p:embed/>
                  <p:pic>
                    <p:nvPicPr>
                      <p:cNvPr id="14339" name="对象 11">
                        <a:extLst>
                          <a:ext uri="{FF2B5EF4-FFF2-40B4-BE49-F238E27FC236}">
                            <a16:creationId xmlns:a16="http://schemas.microsoft.com/office/drawing/2014/main" id="{38DCA3C6-21AC-42F8-8A4F-98F6AAFCE7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2975" y="2790825"/>
                        <a:ext cx="326548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0" name="对象 12">
            <a:extLst>
              <a:ext uri="{FF2B5EF4-FFF2-40B4-BE49-F238E27FC236}">
                <a16:creationId xmlns:a16="http://schemas.microsoft.com/office/drawing/2014/main" id="{7E5539AE-67FA-4F29-A3CC-6A4535E71629}"/>
              </a:ext>
            </a:extLst>
          </p:cNvPr>
          <p:cNvGraphicFramePr>
            <a:graphicFrameLocks noChangeAspect="1"/>
          </p:cNvGraphicFramePr>
          <p:nvPr/>
        </p:nvGraphicFramePr>
        <p:xfrm>
          <a:off x="2336800" y="4572000"/>
          <a:ext cx="3881438" cy="935038"/>
        </p:xfrm>
        <a:graphic>
          <a:graphicData uri="http://schemas.openxmlformats.org/presentationml/2006/ole">
            <mc:AlternateContent xmlns:mc="http://schemas.openxmlformats.org/markup-compatibility/2006">
              <mc:Choice xmlns:v="urn:schemas-microsoft-com:vml" Requires="v">
                <p:oleObj spid="_x0000_s1026" name="Equation" r:id="rId5" imgW="2019300" imgH="482600" progId="Equation.DSMT4">
                  <p:embed/>
                </p:oleObj>
              </mc:Choice>
              <mc:Fallback>
                <p:oleObj name="Equation" r:id="rId5" imgW="2019300" imgH="482600" progId="Equation.DSMT4">
                  <p:embed/>
                  <p:pic>
                    <p:nvPicPr>
                      <p:cNvPr id="14340" name="对象 12">
                        <a:extLst>
                          <a:ext uri="{FF2B5EF4-FFF2-40B4-BE49-F238E27FC236}">
                            <a16:creationId xmlns:a16="http://schemas.microsoft.com/office/drawing/2014/main" id="{7E5539AE-67FA-4F29-A3CC-6A4535E716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6800" y="4572000"/>
                        <a:ext cx="3881438"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1" name="Rectangle 11">
            <a:extLst>
              <a:ext uri="{FF2B5EF4-FFF2-40B4-BE49-F238E27FC236}">
                <a16:creationId xmlns:a16="http://schemas.microsoft.com/office/drawing/2014/main" id="{0E1806D3-D5B1-41A3-AB85-2DC4DAC5C92B}"/>
              </a:ext>
            </a:extLst>
          </p:cNvPr>
          <p:cNvSpPr>
            <a:spLocks noChangeArrowheads="1"/>
          </p:cNvSpPr>
          <p:nvPr/>
        </p:nvSpPr>
        <p:spPr bwMode="auto">
          <a:xfrm>
            <a:off x="581025" y="1954213"/>
            <a:ext cx="7391400"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r>
              <a:rPr lang="zh-CN" altLang="zh-CN" sz="2800">
                <a:solidFill>
                  <a:srgbClr val="000000"/>
                </a:solidFill>
                <a:latin typeface="宋体" panose="02010600030101010101" pitchFamily="2" charset="-122"/>
                <a:cs typeface="Times New Roman" panose="02020603050405020304" pitchFamily="18" charset="0"/>
              </a:rPr>
              <a:t>假设采用连续灰度值，并假设一幅图像的灰度</a:t>
            </a:r>
            <a:r>
              <a:rPr lang="en-US" altLang="zh-CN" sz="2800">
                <a:solidFill>
                  <a:srgbClr val="000000"/>
                </a:solidFill>
                <a:latin typeface="宋体" panose="02010600030101010101" pitchFamily="2" charset="-122"/>
                <a:cs typeface="Times New Roman" panose="02020603050405020304" pitchFamily="18" charset="0"/>
              </a:rPr>
              <a:t>PDF</a:t>
            </a:r>
            <a:r>
              <a:rPr lang="zh-CN" altLang="en-US" sz="2800">
                <a:solidFill>
                  <a:srgbClr val="000000"/>
                </a:solidFill>
                <a:latin typeface="宋体" panose="02010600030101010101" pitchFamily="2" charset="-122"/>
                <a:cs typeface="Times New Roman" panose="02020603050405020304" pitchFamily="18" charset="0"/>
              </a:rPr>
              <a:t>为</a:t>
            </a:r>
            <a:endParaRPr lang="zh-CN" altLang="en-US" sz="2800"/>
          </a:p>
        </p:txBody>
      </p:sp>
      <p:sp>
        <p:nvSpPr>
          <p:cNvPr id="14342" name="Rectangle 12">
            <a:extLst>
              <a:ext uri="{FF2B5EF4-FFF2-40B4-BE49-F238E27FC236}">
                <a16:creationId xmlns:a16="http://schemas.microsoft.com/office/drawing/2014/main" id="{23AB1112-1B63-4256-BFA8-165E4B6D81A2}"/>
              </a:ext>
            </a:extLst>
          </p:cNvPr>
          <p:cNvSpPr>
            <a:spLocks noChangeArrowheads="1"/>
          </p:cNvSpPr>
          <p:nvPr/>
        </p:nvSpPr>
        <p:spPr bwMode="auto">
          <a:xfrm>
            <a:off x="671513" y="3789363"/>
            <a:ext cx="7210425" cy="138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zh-CN" sz="2800">
                <a:solidFill>
                  <a:srgbClr val="000000"/>
                </a:solidFill>
                <a:latin typeface="宋体" panose="02010600030101010101" pitchFamily="2" charset="-122"/>
                <a:cs typeface="Times New Roman" panose="02020603050405020304" pitchFamily="18" charset="0"/>
              </a:rPr>
              <a:t>试寻找一个变换函数使得产生的图像的灰度</a:t>
            </a:r>
            <a:r>
              <a:rPr lang="en-US" altLang="zh-CN" sz="2800">
                <a:solidFill>
                  <a:srgbClr val="000000"/>
                </a:solidFill>
                <a:latin typeface="宋体" panose="02010600030101010101" pitchFamily="2" charset="-122"/>
                <a:cs typeface="Times New Roman" panose="02020603050405020304" pitchFamily="18" charset="0"/>
              </a:rPr>
              <a:t>PDF</a:t>
            </a:r>
            <a:r>
              <a:rPr lang="zh-CN" altLang="en-US" sz="2800">
                <a:solidFill>
                  <a:srgbClr val="000000"/>
                </a:solidFill>
                <a:latin typeface="宋体" panose="02010600030101010101" pitchFamily="2" charset="-122"/>
                <a:cs typeface="Times New Roman" panose="02020603050405020304" pitchFamily="18" charset="0"/>
              </a:rPr>
              <a:t>是</a:t>
            </a:r>
            <a:endParaRPr lang="zh-CN" altLang="en-US" sz="2800"/>
          </a:p>
          <a:p>
            <a:pPr>
              <a:spcBef>
                <a:spcPct val="0"/>
              </a:spcBef>
              <a:buClrTx/>
              <a:buSzTx/>
              <a:buFontTx/>
              <a:buNone/>
            </a:pPr>
            <a:endParaRPr lang="zh-CN" alt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69296DB8-B9EC-402F-91DF-B4DAEEE24D1B}"/>
              </a:ext>
            </a:extLst>
          </p:cNvPr>
          <p:cNvSpPr>
            <a:spLocks noGrp="1"/>
          </p:cNvSpPr>
          <p:nvPr>
            <p:ph type="title"/>
          </p:nvPr>
        </p:nvSpPr>
        <p:spPr/>
        <p:txBody>
          <a:bodyPr/>
          <a:lstStyle/>
          <a:p>
            <a:pPr eaLnBrk="1" hangingPunct="1"/>
            <a:r>
              <a:rPr lang="zh-CN" altLang="en-US"/>
              <a:t>图像压缩习题</a:t>
            </a:r>
          </a:p>
        </p:txBody>
      </p:sp>
      <p:sp>
        <p:nvSpPr>
          <p:cNvPr id="15363" name="内容占位符 2">
            <a:extLst>
              <a:ext uri="{FF2B5EF4-FFF2-40B4-BE49-F238E27FC236}">
                <a16:creationId xmlns:a16="http://schemas.microsoft.com/office/drawing/2014/main" id="{48C91215-E593-4332-A4E9-8DF6C20C1BC8}"/>
              </a:ext>
            </a:extLst>
          </p:cNvPr>
          <p:cNvSpPr>
            <a:spLocks noGrp="1"/>
          </p:cNvSpPr>
          <p:nvPr>
            <p:ph idx="1"/>
          </p:nvPr>
        </p:nvSpPr>
        <p:spPr/>
        <p:txBody>
          <a:bodyPr/>
          <a:lstStyle/>
          <a:p>
            <a:pPr eaLnBrk="1" hangingPunct="1"/>
            <a:r>
              <a:rPr lang="en-US" altLang="zh-CN"/>
              <a:t>1.</a:t>
            </a:r>
            <a:r>
              <a:rPr lang="zh-CN" altLang="zh-CN"/>
              <a:t>假设将一幅图像从左向右，从上向下扫描得到的序列为</a:t>
            </a:r>
            <a:r>
              <a:rPr lang="en-US" altLang="zh-CN"/>
              <a:t>255</a:t>
            </a:r>
            <a:r>
              <a:rPr lang="zh-CN" altLang="zh-CN"/>
              <a:t>，</a:t>
            </a:r>
            <a:r>
              <a:rPr lang="en-US" altLang="zh-CN"/>
              <a:t>0</a:t>
            </a:r>
            <a:r>
              <a:rPr lang="zh-CN" altLang="zh-CN"/>
              <a:t>，</a:t>
            </a:r>
            <a:r>
              <a:rPr lang="en-US" altLang="zh-CN"/>
              <a:t>0</a:t>
            </a:r>
            <a:r>
              <a:rPr lang="zh-CN" altLang="zh-CN"/>
              <a:t>，</a:t>
            </a:r>
            <a:r>
              <a:rPr lang="en-US" altLang="zh-CN"/>
              <a:t>0</a:t>
            </a:r>
            <a:r>
              <a:rPr lang="zh-CN" altLang="zh-CN"/>
              <a:t>，</a:t>
            </a:r>
            <a:r>
              <a:rPr lang="en-US" altLang="zh-CN"/>
              <a:t>0</a:t>
            </a:r>
            <a:r>
              <a:rPr lang="zh-CN" altLang="zh-CN"/>
              <a:t>，</a:t>
            </a:r>
            <a:r>
              <a:rPr lang="en-US" altLang="zh-CN"/>
              <a:t>0</a:t>
            </a:r>
            <a:r>
              <a:rPr lang="zh-CN" altLang="zh-CN"/>
              <a:t>，</a:t>
            </a:r>
            <a:r>
              <a:rPr lang="en-US" altLang="zh-CN"/>
              <a:t>0</a:t>
            </a:r>
            <a:r>
              <a:rPr lang="zh-CN" altLang="zh-CN"/>
              <a:t>，</a:t>
            </a:r>
            <a:r>
              <a:rPr lang="en-US" altLang="zh-CN"/>
              <a:t>0</a:t>
            </a:r>
            <a:r>
              <a:rPr lang="zh-CN" altLang="zh-CN"/>
              <a:t>，</a:t>
            </a:r>
            <a:r>
              <a:rPr lang="en-US" altLang="zh-CN"/>
              <a:t>0</a:t>
            </a:r>
            <a:r>
              <a:rPr lang="zh-CN" altLang="zh-CN"/>
              <a:t>，</a:t>
            </a:r>
            <a:r>
              <a:rPr lang="en-US" altLang="zh-CN"/>
              <a:t>0</a:t>
            </a:r>
            <a:r>
              <a:rPr lang="zh-CN" altLang="zh-CN"/>
              <a:t>，</a:t>
            </a:r>
            <a:r>
              <a:rPr lang="en-US" altLang="zh-CN"/>
              <a:t>0</a:t>
            </a:r>
            <a:r>
              <a:rPr lang="zh-CN" altLang="zh-CN"/>
              <a:t>，</a:t>
            </a:r>
            <a:r>
              <a:rPr lang="en-US" altLang="zh-CN"/>
              <a:t>0</a:t>
            </a:r>
            <a:r>
              <a:rPr lang="zh-CN" altLang="zh-CN"/>
              <a:t>，</a:t>
            </a:r>
            <a:r>
              <a:rPr lang="en-US" altLang="zh-CN"/>
              <a:t>0</a:t>
            </a:r>
            <a:r>
              <a:rPr lang="zh-CN" altLang="zh-CN"/>
              <a:t>，</a:t>
            </a:r>
            <a:r>
              <a:rPr lang="en-US" altLang="zh-CN"/>
              <a:t>0</a:t>
            </a:r>
            <a:r>
              <a:rPr lang="zh-CN" altLang="zh-CN"/>
              <a:t>，</a:t>
            </a:r>
            <a:r>
              <a:rPr lang="en-US" altLang="zh-CN"/>
              <a:t>0</a:t>
            </a:r>
            <a:r>
              <a:rPr lang="zh-CN" altLang="zh-CN"/>
              <a:t>，</a:t>
            </a:r>
            <a:r>
              <a:rPr lang="en-US" altLang="zh-CN"/>
              <a:t>0</a:t>
            </a:r>
            <a:r>
              <a:rPr lang="zh-CN" altLang="zh-CN"/>
              <a:t>。用</a:t>
            </a:r>
            <a:r>
              <a:rPr lang="en-US" altLang="zh-CN"/>
              <a:t>LZW</a:t>
            </a:r>
            <a:r>
              <a:rPr lang="zh-CN" altLang="zh-CN"/>
              <a:t>编码得到的输出码字是什么？</a:t>
            </a:r>
          </a:p>
          <a:p>
            <a:pPr eaLnBrk="1" hangingPunct="1"/>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5843B59B-1D20-4EA9-ABA1-2A1CA5615845}"/>
              </a:ext>
            </a:extLst>
          </p:cNvPr>
          <p:cNvSpPr>
            <a:spLocks noGrp="1"/>
          </p:cNvSpPr>
          <p:nvPr>
            <p:ph type="title"/>
          </p:nvPr>
        </p:nvSpPr>
        <p:spPr/>
        <p:txBody>
          <a:bodyPr/>
          <a:lstStyle/>
          <a:p>
            <a:pPr eaLnBrk="1" hangingPunct="1"/>
            <a:r>
              <a:rPr lang="zh-CN" altLang="en-US"/>
              <a:t>图像压缩习题</a:t>
            </a:r>
          </a:p>
        </p:txBody>
      </p:sp>
      <p:graphicFrame>
        <p:nvGraphicFramePr>
          <p:cNvPr id="4" name="内容占位符 3">
            <a:extLst>
              <a:ext uri="{FF2B5EF4-FFF2-40B4-BE49-F238E27FC236}">
                <a16:creationId xmlns:a16="http://schemas.microsoft.com/office/drawing/2014/main" id="{95DE98D3-AF3B-4D0C-904C-5F4BAEA618F4}"/>
              </a:ext>
            </a:extLst>
          </p:cNvPr>
          <p:cNvGraphicFramePr>
            <a:graphicFrameLocks noGrp="1"/>
          </p:cNvGraphicFramePr>
          <p:nvPr>
            <p:ph idx="1"/>
          </p:nvPr>
        </p:nvGraphicFramePr>
        <p:xfrm>
          <a:off x="2638425" y="3124200"/>
          <a:ext cx="3867150" cy="2987675"/>
        </p:xfrm>
        <a:graphic>
          <a:graphicData uri="http://schemas.openxmlformats.org/drawingml/2006/table">
            <a:tbl>
              <a:tblPr/>
              <a:tblGrid>
                <a:gridCol w="1076325">
                  <a:extLst>
                    <a:ext uri="{9D8B030D-6E8A-4147-A177-3AD203B41FA5}">
                      <a16:colId xmlns:a16="http://schemas.microsoft.com/office/drawing/2014/main" val="529091315"/>
                    </a:ext>
                  </a:extLst>
                </a:gridCol>
                <a:gridCol w="1260475">
                  <a:extLst>
                    <a:ext uri="{9D8B030D-6E8A-4147-A177-3AD203B41FA5}">
                      <a16:colId xmlns:a16="http://schemas.microsoft.com/office/drawing/2014/main" val="2209525448"/>
                    </a:ext>
                  </a:extLst>
                </a:gridCol>
                <a:gridCol w="1530350">
                  <a:extLst>
                    <a:ext uri="{9D8B030D-6E8A-4147-A177-3AD203B41FA5}">
                      <a16:colId xmlns:a16="http://schemas.microsoft.com/office/drawing/2014/main" val="1269005606"/>
                    </a:ext>
                  </a:extLst>
                </a:gridCol>
              </a:tblGrid>
              <a:tr h="427038">
                <a:tc>
                  <a: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符号</a:t>
                      </a: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概率</a:t>
                      </a: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范围</a:t>
                      </a: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264235420"/>
                  </a:ext>
                </a:extLst>
              </a:tr>
              <a:tr h="427038">
                <a:tc>
                  <a: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a</a:t>
                      </a:r>
                      <a:endParaRPr kumimoji="0"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0.2</a:t>
                      </a:r>
                      <a:endPar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[0,0.2)</a:t>
                      </a:r>
                      <a:endPar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53424634"/>
                  </a:ext>
                </a:extLst>
              </a:tr>
              <a:tr h="427038">
                <a:tc>
                  <a: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e</a:t>
                      </a:r>
                      <a:endParaRPr kumimoji="0"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0.3</a:t>
                      </a:r>
                      <a:endPar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[0.2,0.5)</a:t>
                      </a:r>
                      <a:endPar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40370398"/>
                  </a:ext>
                </a:extLst>
              </a:tr>
              <a:tr h="427038">
                <a:tc>
                  <a: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i</a:t>
                      </a:r>
                      <a:endParaRPr kumimoji="0"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0.1</a:t>
                      </a:r>
                      <a:endPar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[0.5,0.6)</a:t>
                      </a:r>
                      <a:endPar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3778585637"/>
                  </a:ext>
                </a:extLst>
              </a:tr>
              <a:tr h="427038">
                <a:tc>
                  <a: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o</a:t>
                      </a:r>
                      <a:endParaRPr kumimoji="0"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0.2</a:t>
                      </a:r>
                      <a:endPar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[0.6,0.8)</a:t>
                      </a:r>
                      <a:endPar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2353380174"/>
                  </a:ext>
                </a:extLst>
              </a:tr>
              <a:tr h="427038">
                <a:tc>
                  <a: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u</a:t>
                      </a:r>
                      <a:endParaRPr kumimoji="0"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0.1</a:t>
                      </a:r>
                      <a:endPar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[0.8,0.9)</a:t>
                      </a:r>
                      <a:endPar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964214180"/>
                  </a:ext>
                </a:extLst>
              </a:tr>
              <a:tr h="427038">
                <a:tc>
                  <a: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0.1</a:t>
                      </a:r>
                      <a:endPar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[0.9,1)</a:t>
                      </a:r>
                      <a:endPar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3755427679"/>
                  </a:ext>
                </a:extLst>
              </a:tr>
            </a:tbl>
          </a:graphicData>
        </a:graphic>
      </p:graphicFrame>
      <p:sp>
        <p:nvSpPr>
          <p:cNvPr id="16421" name="Rectangle 1">
            <a:extLst>
              <a:ext uri="{FF2B5EF4-FFF2-40B4-BE49-F238E27FC236}">
                <a16:creationId xmlns:a16="http://schemas.microsoft.com/office/drawing/2014/main" id="{DA6C004C-5656-45CF-904F-04A28E4F1B30}"/>
              </a:ext>
            </a:extLst>
          </p:cNvPr>
          <p:cNvSpPr>
            <a:spLocks noChangeArrowheads="1"/>
          </p:cNvSpPr>
          <p:nvPr/>
        </p:nvSpPr>
        <p:spPr bwMode="auto">
          <a:xfrm>
            <a:off x="609600" y="1971675"/>
            <a:ext cx="731520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tabLst>
                <a:tab pos="228600"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tabLst>
                <a:tab pos="228600"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tabLst>
                <a:tab pos="228600"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tabLst>
                <a:tab pos="2286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286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286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286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286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28600" algn="l"/>
              </a:tabLst>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r>
              <a:rPr lang="en-US" altLang="zh-CN" sz="2800">
                <a:latin typeface="Times New Roman" panose="02020603050405020304" pitchFamily="18" charset="0"/>
                <a:cs typeface="Times New Roman" panose="02020603050405020304" pitchFamily="18" charset="0"/>
              </a:rPr>
              <a:t>2. </a:t>
            </a:r>
            <a:r>
              <a:rPr lang="zh-CN" altLang="zh-CN" sz="2800">
                <a:latin typeface="Times New Roman" panose="02020603050405020304" pitchFamily="18" charset="0"/>
                <a:cs typeface="Times New Roman" panose="02020603050405020304" pitchFamily="18" charset="0"/>
              </a:rPr>
              <a:t>已知符号</a:t>
            </a:r>
            <a:r>
              <a:rPr lang="en-US" altLang="zh-CN" sz="2800">
                <a:latin typeface="Times New Roman" panose="02020603050405020304" pitchFamily="18" charset="0"/>
                <a:cs typeface="Times New Roman" panose="02020603050405020304" pitchFamily="18" charset="0"/>
              </a:rPr>
              <a:t>a,e,i,o,u,!</a:t>
            </a:r>
            <a:r>
              <a:rPr lang="zh-CN" altLang="en-US" sz="2800">
                <a:latin typeface="Times New Roman" panose="02020603050405020304" pitchFamily="18" charset="0"/>
                <a:cs typeface="Times New Roman" panose="02020603050405020304" pitchFamily="18" charset="0"/>
              </a:rPr>
              <a:t>的出现概率分别是</a:t>
            </a:r>
            <a:r>
              <a:rPr lang="en-US" altLang="zh-CN" sz="2800">
                <a:latin typeface="Times New Roman" panose="02020603050405020304" pitchFamily="18" charset="0"/>
                <a:cs typeface="Times New Roman" panose="02020603050405020304" pitchFamily="18" charset="0"/>
              </a:rPr>
              <a:t>0.2,0.3,0.1,0.2,0.1,0.1</a:t>
            </a:r>
            <a:r>
              <a:rPr lang="zh-CN" altLang="en-US" sz="2800">
                <a:latin typeface="Times New Roman" panose="02020603050405020304" pitchFamily="18" charset="0"/>
                <a:cs typeface="Times New Roman" panose="02020603050405020304" pitchFamily="18" charset="0"/>
              </a:rPr>
              <a:t>，对</a:t>
            </a:r>
            <a:r>
              <a:rPr lang="en-US" altLang="zh-CN" sz="2800">
                <a:latin typeface="Times New Roman" panose="02020603050405020304" pitchFamily="18" charset="0"/>
                <a:cs typeface="Times New Roman" panose="02020603050405020304" pitchFamily="18" charset="0"/>
              </a:rPr>
              <a:t>0.23355</a:t>
            </a:r>
            <a:r>
              <a:rPr lang="zh-CN" altLang="en-US" sz="2800">
                <a:latin typeface="Times New Roman" panose="02020603050405020304" pitchFamily="18" charset="0"/>
                <a:cs typeface="Times New Roman" panose="02020603050405020304" pitchFamily="18" charset="0"/>
              </a:rPr>
              <a:t>进行算术解码</a:t>
            </a:r>
            <a:endParaRPr lang="zh-CN" altLang="en-US" sz="2800"/>
          </a:p>
          <a:p>
            <a:pPr>
              <a:spcBef>
                <a:spcPct val="0"/>
              </a:spcBef>
              <a:buClrTx/>
              <a:buSzTx/>
              <a:buFontTx/>
              <a:buNone/>
            </a:pPr>
            <a:endParaRPr lang="zh-CN" alt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8D162A4C-3551-481F-BB3F-79B5A5276859}"/>
              </a:ext>
            </a:extLst>
          </p:cNvPr>
          <p:cNvSpPr>
            <a:spLocks noGrp="1"/>
          </p:cNvSpPr>
          <p:nvPr>
            <p:ph type="title"/>
          </p:nvPr>
        </p:nvSpPr>
        <p:spPr/>
        <p:txBody>
          <a:bodyPr/>
          <a:lstStyle/>
          <a:p>
            <a:pPr eaLnBrk="1" hangingPunct="1"/>
            <a:endParaRPr lang="zh-CN" altLang="en-US"/>
          </a:p>
        </p:txBody>
      </p:sp>
      <p:sp>
        <p:nvSpPr>
          <p:cNvPr id="17411" name="内容占位符 2">
            <a:extLst>
              <a:ext uri="{FF2B5EF4-FFF2-40B4-BE49-F238E27FC236}">
                <a16:creationId xmlns:a16="http://schemas.microsoft.com/office/drawing/2014/main" id="{9F42834B-8558-4EAA-BAFE-2758DF3E95AE}"/>
              </a:ext>
            </a:extLst>
          </p:cNvPr>
          <p:cNvSpPr>
            <a:spLocks noGrp="1"/>
          </p:cNvSpPr>
          <p:nvPr>
            <p:ph idx="1"/>
          </p:nvPr>
        </p:nvSpPr>
        <p:spPr/>
        <p:txBody>
          <a:bodyPr/>
          <a:lstStyle/>
          <a:p>
            <a:pPr eaLnBrk="1" hangingPunct="1"/>
            <a:r>
              <a:rPr lang="zh-CN" altLang="zh-CN" sz="2800"/>
              <a:t>答：算术解码过程是编码过程的逆过程，首先按题中给出的符号表将</a:t>
            </a:r>
            <a:r>
              <a:rPr lang="en-US" altLang="zh-CN" sz="2800"/>
              <a:t>[0,1</a:t>
            </a:r>
            <a:r>
              <a:rPr lang="zh-CN" altLang="zh-CN" sz="2800"/>
              <a:t>）区间按照字符的概率分布进行分配。已知信息</a:t>
            </a:r>
            <a:r>
              <a:rPr lang="en-US" altLang="zh-CN" sz="2800"/>
              <a:t>0.23355</a:t>
            </a:r>
            <a:r>
              <a:rPr lang="zh-CN" altLang="zh-CN" sz="2800"/>
              <a:t>，位于最初的字符“</a:t>
            </a:r>
            <a:r>
              <a:rPr lang="en-US" altLang="zh-CN" sz="2800"/>
              <a:t>e</a:t>
            </a:r>
            <a:r>
              <a:rPr lang="zh-CN" altLang="zh-CN" sz="2800"/>
              <a:t>”的区间，所以解码输出的第一个符号为“</a:t>
            </a:r>
            <a:r>
              <a:rPr lang="en-US" altLang="zh-CN" sz="2800"/>
              <a:t>e</a:t>
            </a:r>
            <a:r>
              <a:rPr lang="zh-CN" altLang="zh-CN" sz="2800"/>
              <a:t>”，将“</a:t>
            </a:r>
            <a:r>
              <a:rPr lang="en-US" altLang="zh-CN" sz="2800"/>
              <a:t>e”</a:t>
            </a:r>
            <a:r>
              <a:rPr lang="zh-CN" altLang="zh-CN" sz="2800"/>
              <a:t>区间</a:t>
            </a:r>
            <a:r>
              <a:rPr lang="en-US" altLang="zh-CN" sz="2800"/>
              <a:t>[0.2,0.5</a:t>
            </a:r>
            <a:r>
              <a:rPr lang="zh-CN" altLang="zh-CN" sz="2800"/>
              <a:t>）按照信源符号及其发生概率重新进行划分，确定</a:t>
            </a:r>
            <a:r>
              <a:rPr lang="en-US" altLang="zh-CN" sz="2800"/>
              <a:t>0.23355</a:t>
            </a:r>
            <a:r>
              <a:rPr lang="zh-CN" altLang="zh-CN" sz="2800"/>
              <a:t>属于“</a:t>
            </a:r>
            <a:r>
              <a:rPr lang="en-US" altLang="zh-CN" sz="2800"/>
              <a:t>a</a:t>
            </a:r>
            <a:r>
              <a:rPr lang="zh-CN" altLang="zh-CN" sz="2800"/>
              <a:t>”区间，所以第二个解码输出字符为“</a:t>
            </a:r>
            <a:r>
              <a:rPr lang="en-US" altLang="zh-CN" sz="2800"/>
              <a:t>a</a:t>
            </a:r>
            <a:r>
              <a:rPr lang="zh-CN" altLang="zh-CN" sz="2800"/>
              <a:t>”，以下依此类推，根据下图的过程来计算所有的输出码字。最后解码输出为</a:t>
            </a:r>
            <a:r>
              <a:rPr lang="en-US" altLang="zh-CN" sz="2800"/>
              <a:t>“eaii!”</a:t>
            </a:r>
            <a:endParaRPr lang="zh-CN" alt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4FF27961-DD01-4150-BAB9-15ABC688C28E}"/>
              </a:ext>
            </a:extLst>
          </p:cNvPr>
          <p:cNvSpPr>
            <a:spLocks noGrp="1"/>
          </p:cNvSpPr>
          <p:nvPr>
            <p:ph type="title"/>
          </p:nvPr>
        </p:nvSpPr>
        <p:spPr/>
        <p:txBody>
          <a:bodyPr/>
          <a:lstStyle/>
          <a:p>
            <a:pPr eaLnBrk="1" hangingPunct="1"/>
            <a:endParaRPr lang="zh-CN" altLang="en-US"/>
          </a:p>
        </p:txBody>
      </p:sp>
      <p:sp>
        <p:nvSpPr>
          <p:cNvPr id="18435" name="Rectangle 2">
            <a:extLst>
              <a:ext uri="{FF2B5EF4-FFF2-40B4-BE49-F238E27FC236}">
                <a16:creationId xmlns:a16="http://schemas.microsoft.com/office/drawing/2014/main" id="{5469533C-BB40-401E-A8E3-1644A877D8CE}"/>
              </a:ext>
            </a:extLst>
          </p:cNvPr>
          <p:cNvSpPr>
            <a:spLocks noChangeArrowheads="1"/>
          </p:cNvSpPr>
          <p:nvPr/>
        </p:nvSpPr>
        <p:spPr bwMode="auto">
          <a:xfrm>
            <a:off x="1524000" y="1981200"/>
            <a:ext cx="10429875"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8436" name="对象 4">
            <a:extLst>
              <a:ext uri="{FF2B5EF4-FFF2-40B4-BE49-F238E27FC236}">
                <a16:creationId xmlns:a16="http://schemas.microsoft.com/office/drawing/2014/main" id="{1508F26C-7477-4989-8971-E815BC3E5806}"/>
              </a:ext>
            </a:extLst>
          </p:cNvPr>
          <p:cNvGraphicFramePr>
            <a:graphicFrameLocks noChangeAspect="1"/>
          </p:cNvGraphicFramePr>
          <p:nvPr/>
        </p:nvGraphicFramePr>
        <p:xfrm>
          <a:off x="1517650" y="2209800"/>
          <a:ext cx="6110288" cy="4038600"/>
        </p:xfrm>
        <a:graphic>
          <a:graphicData uri="http://schemas.openxmlformats.org/presentationml/2006/ole">
            <mc:AlternateContent xmlns:mc="http://schemas.openxmlformats.org/markup-compatibility/2006">
              <mc:Choice xmlns:v="urn:schemas-microsoft-com:vml" Requires="v">
                <p:oleObj spid="_x0000_s2049" name="Picture" r:id="rId3" imgW="5165659" imgH="3941179" progId="Word.Picture.8">
                  <p:embed/>
                </p:oleObj>
              </mc:Choice>
              <mc:Fallback>
                <p:oleObj name="Picture" r:id="rId3" imgW="5165659" imgH="3941179" progId="Word.Picture.8">
                  <p:embed/>
                  <p:pic>
                    <p:nvPicPr>
                      <p:cNvPr id="18436" name="对象 4">
                        <a:extLst>
                          <a:ext uri="{FF2B5EF4-FFF2-40B4-BE49-F238E27FC236}">
                            <a16:creationId xmlns:a16="http://schemas.microsoft.com/office/drawing/2014/main" id="{1508F26C-7477-4989-8971-E815BC3E58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7650" y="2209800"/>
                        <a:ext cx="6110288"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2075F01B-3D76-430C-9B25-4C2DBFBF1473}"/>
              </a:ext>
            </a:extLst>
          </p:cNvPr>
          <p:cNvSpPr>
            <a:spLocks noGrp="1"/>
          </p:cNvSpPr>
          <p:nvPr>
            <p:ph type="title"/>
          </p:nvPr>
        </p:nvSpPr>
        <p:spPr/>
        <p:txBody>
          <a:bodyPr/>
          <a:lstStyle/>
          <a:p>
            <a:pPr eaLnBrk="1" hangingPunct="1"/>
            <a:r>
              <a:rPr lang="zh-CN" altLang="en-US"/>
              <a:t>图像压缩习题</a:t>
            </a:r>
          </a:p>
        </p:txBody>
      </p:sp>
      <p:graphicFrame>
        <p:nvGraphicFramePr>
          <p:cNvPr id="4" name="内容占位符 3">
            <a:extLst>
              <a:ext uri="{FF2B5EF4-FFF2-40B4-BE49-F238E27FC236}">
                <a16:creationId xmlns:a16="http://schemas.microsoft.com/office/drawing/2014/main" id="{216F47F2-C349-46DE-9204-316C12CDD4B6}"/>
              </a:ext>
            </a:extLst>
          </p:cNvPr>
          <p:cNvGraphicFramePr>
            <a:graphicFrameLocks noGrp="1"/>
          </p:cNvGraphicFramePr>
          <p:nvPr>
            <p:ph idx="1"/>
          </p:nvPr>
        </p:nvGraphicFramePr>
        <p:xfrm>
          <a:off x="1828800" y="3832225"/>
          <a:ext cx="5867400" cy="2371725"/>
        </p:xfrm>
        <a:graphic>
          <a:graphicData uri="http://schemas.openxmlformats.org/drawingml/2006/table">
            <a:tbl>
              <a:tblPr firstRow="1" firstCol="1" lastRow="1" lastCol="1" bandRow="1" bandCol="1">
                <a:tableStyleId>{5C22544A-7EE6-4342-B048-85BDC9FD1C3A}</a:tableStyleId>
              </a:tblPr>
              <a:tblGrid>
                <a:gridCol w="733007">
                  <a:extLst>
                    <a:ext uri="{9D8B030D-6E8A-4147-A177-3AD203B41FA5}">
                      <a16:colId xmlns:a16="http://schemas.microsoft.com/office/drawing/2014/main" val="20000"/>
                    </a:ext>
                  </a:extLst>
                </a:gridCol>
                <a:gridCol w="733843">
                  <a:extLst>
                    <a:ext uri="{9D8B030D-6E8A-4147-A177-3AD203B41FA5}">
                      <a16:colId xmlns:a16="http://schemas.microsoft.com/office/drawing/2014/main" val="20001"/>
                    </a:ext>
                  </a:extLst>
                </a:gridCol>
                <a:gridCol w="733007">
                  <a:extLst>
                    <a:ext uri="{9D8B030D-6E8A-4147-A177-3AD203B41FA5}">
                      <a16:colId xmlns:a16="http://schemas.microsoft.com/office/drawing/2014/main" val="20002"/>
                    </a:ext>
                  </a:extLst>
                </a:gridCol>
                <a:gridCol w="733843">
                  <a:extLst>
                    <a:ext uri="{9D8B030D-6E8A-4147-A177-3AD203B41FA5}">
                      <a16:colId xmlns:a16="http://schemas.microsoft.com/office/drawing/2014/main" val="20003"/>
                    </a:ext>
                  </a:extLst>
                </a:gridCol>
                <a:gridCol w="733007">
                  <a:extLst>
                    <a:ext uri="{9D8B030D-6E8A-4147-A177-3AD203B41FA5}">
                      <a16:colId xmlns:a16="http://schemas.microsoft.com/office/drawing/2014/main" val="20004"/>
                    </a:ext>
                  </a:extLst>
                </a:gridCol>
                <a:gridCol w="733843">
                  <a:extLst>
                    <a:ext uri="{9D8B030D-6E8A-4147-A177-3AD203B41FA5}">
                      <a16:colId xmlns:a16="http://schemas.microsoft.com/office/drawing/2014/main" val="20005"/>
                    </a:ext>
                  </a:extLst>
                </a:gridCol>
                <a:gridCol w="733007">
                  <a:extLst>
                    <a:ext uri="{9D8B030D-6E8A-4147-A177-3AD203B41FA5}">
                      <a16:colId xmlns:a16="http://schemas.microsoft.com/office/drawing/2014/main" val="20006"/>
                    </a:ext>
                  </a:extLst>
                </a:gridCol>
                <a:gridCol w="733843">
                  <a:extLst>
                    <a:ext uri="{9D8B030D-6E8A-4147-A177-3AD203B41FA5}">
                      <a16:colId xmlns:a16="http://schemas.microsoft.com/office/drawing/2014/main" val="20007"/>
                    </a:ext>
                  </a:extLst>
                </a:gridCol>
              </a:tblGrid>
              <a:tr h="592931">
                <a:tc>
                  <a:txBody>
                    <a:bodyPr/>
                    <a:lstStyle/>
                    <a:p>
                      <a:pPr algn="just">
                        <a:spcAft>
                          <a:spcPts val="0"/>
                        </a:spcAft>
                      </a:pPr>
                      <a:r>
                        <a:rPr lang="en-US" sz="2800" kern="100" dirty="0">
                          <a:solidFill>
                            <a:schemeClr val="tx1"/>
                          </a:solidFill>
                          <a:effectLst/>
                        </a:rPr>
                        <a:t>1</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just">
                        <a:spcAft>
                          <a:spcPts val="0"/>
                        </a:spcAft>
                      </a:pPr>
                      <a:r>
                        <a:rPr lang="en-US" sz="2800" kern="100" dirty="0">
                          <a:solidFill>
                            <a:schemeClr val="tx1"/>
                          </a:solidFill>
                          <a:effectLst/>
                        </a:rPr>
                        <a:t>0</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just">
                        <a:spcAft>
                          <a:spcPts val="0"/>
                        </a:spcAft>
                      </a:pPr>
                      <a:r>
                        <a:rPr lang="en-US" sz="2800" kern="100" dirty="0">
                          <a:solidFill>
                            <a:schemeClr val="tx1"/>
                          </a:solidFill>
                          <a:effectLst/>
                        </a:rPr>
                        <a:t>0</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just">
                        <a:spcAft>
                          <a:spcPts val="0"/>
                        </a:spcAft>
                      </a:pPr>
                      <a:r>
                        <a:rPr lang="en-US" sz="2800" kern="100" dirty="0">
                          <a:solidFill>
                            <a:schemeClr val="tx1"/>
                          </a:solidFill>
                          <a:effectLst/>
                        </a:rPr>
                        <a:t>0</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just">
                        <a:spcAft>
                          <a:spcPts val="0"/>
                        </a:spcAft>
                      </a:pPr>
                      <a:r>
                        <a:rPr lang="en-US" sz="2800" kern="100" dirty="0">
                          <a:solidFill>
                            <a:schemeClr val="tx1"/>
                          </a:solidFill>
                          <a:effectLst/>
                        </a:rPr>
                        <a:t>4</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just">
                        <a:spcAft>
                          <a:spcPts val="0"/>
                        </a:spcAft>
                      </a:pPr>
                      <a:r>
                        <a:rPr lang="en-US" sz="2800" kern="100" dirty="0">
                          <a:solidFill>
                            <a:schemeClr val="tx1"/>
                          </a:solidFill>
                          <a:effectLst/>
                        </a:rPr>
                        <a:t>4</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just">
                        <a:spcAft>
                          <a:spcPts val="0"/>
                        </a:spcAft>
                      </a:pPr>
                      <a:r>
                        <a:rPr lang="en-US" sz="2800" kern="100">
                          <a:solidFill>
                            <a:schemeClr val="tx1"/>
                          </a:solidFill>
                          <a:effectLst/>
                        </a:rPr>
                        <a:t>0</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just">
                        <a:spcAft>
                          <a:spcPts val="0"/>
                        </a:spcAft>
                      </a:pPr>
                      <a:r>
                        <a:rPr lang="en-US" sz="2800" kern="100" dirty="0">
                          <a:solidFill>
                            <a:schemeClr val="tx1"/>
                          </a:solidFill>
                          <a:effectLst/>
                        </a:rPr>
                        <a:t>0</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10000"/>
                  </a:ext>
                </a:extLst>
              </a:tr>
              <a:tr h="592931">
                <a:tc>
                  <a:txBody>
                    <a:bodyPr/>
                    <a:lstStyle/>
                    <a:p>
                      <a:pPr algn="just">
                        <a:spcAft>
                          <a:spcPts val="0"/>
                        </a:spcAft>
                      </a:pPr>
                      <a:r>
                        <a:rPr lang="en-US" sz="2800" kern="100">
                          <a:solidFill>
                            <a:schemeClr val="tx1"/>
                          </a:solidFill>
                          <a:effectLst/>
                        </a:rPr>
                        <a:t>1</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just">
                        <a:spcAft>
                          <a:spcPts val="0"/>
                        </a:spcAft>
                      </a:pPr>
                      <a:r>
                        <a:rPr lang="en-US" sz="2800" kern="100">
                          <a:solidFill>
                            <a:schemeClr val="tx1"/>
                          </a:solidFill>
                          <a:effectLst/>
                        </a:rPr>
                        <a:t>0</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just">
                        <a:spcAft>
                          <a:spcPts val="0"/>
                        </a:spcAft>
                      </a:pPr>
                      <a:r>
                        <a:rPr lang="en-US" sz="2800" kern="100" dirty="0">
                          <a:solidFill>
                            <a:schemeClr val="tx1"/>
                          </a:solidFill>
                          <a:effectLst/>
                        </a:rPr>
                        <a:t>0</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just">
                        <a:spcAft>
                          <a:spcPts val="0"/>
                        </a:spcAft>
                      </a:pPr>
                      <a:r>
                        <a:rPr lang="en-US" altLang="zh-CN" sz="2800" kern="100" dirty="0">
                          <a:solidFill>
                            <a:schemeClr val="tx1"/>
                          </a:solidFill>
                          <a:effectLst/>
                        </a:rPr>
                        <a:t>0</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just">
                        <a:spcAft>
                          <a:spcPts val="0"/>
                        </a:spcAft>
                      </a:pPr>
                      <a:r>
                        <a:rPr lang="en-US" sz="2800" kern="100" dirty="0">
                          <a:solidFill>
                            <a:schemeClr val="tx1"/>
                          </a:solidFill>
                          <a:effectLst/>
                        </a:rPr>
                        <a:t>4</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just">
                        <a:spcAft>
                          <a:spcPts val="0"/>
                        </a:spcAft>
                      </a:pPr>
                      <a:r>
                        <a:rPr lang="en-US" sz="2800" kern="100" dirty="0">
                          <a:solidFill>
                            <a:schemeClr val="tx1"/>
                          </a:solidFill>
                          <a:effectLst/>
                        </a:rPr>
                        <a:t>4</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just">
                        <a:spcAft>
                          <a:spcPts val="0"/>
                        </a:spcAft>
                      </a:pPr>
                      <a:r>
                        <a:rPr lang="en-US" sz="2800" kern="100">
                          <a:solidFill>
                            <a:schemeClr val="tx1"/>
                          </a:solidFill>
                          <a:effectLst/>
                        </a:rPr>
                        <a:t>0</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just">
                        <a:spcAft>
                          <a:spcPts val="0"/>
                        </a:spcAft>
                      </a:pPr>
                      <a:r>
                        <a:rPr lang="en-US" sz="2800" kern="100" dirty="0">
                          <a:solidFill>
                            <a:schemeClr val="tx1"/>
                          </a:solidFill>
                          <a:effectLst/>
                        </a:rPr>
                        <a:t>0</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10001"/>
                  </a:ext>
                </a:extLst>
              </a:tr>
              <a:tr h="592931">
                <a:tc>
                  <a:txBody>
                    <a:bodyPr/>
                    <a:lstStyle/>
                    <a:p>
                      <a:pPr algn="just">
                        <a:spcAft>
                          <a:spcPts val="0"/>
                        </a:spcAft>
                      </a:pPr>
                      <a:r>
                        <a:rPr lang="en-US" sz="2800" kern="100">
                          <a:solidFill>
                            <a:schemeClr val="tx1"/>
                          </a:solidFill>
                          <a:effectLst/>
                        </a:rPr>
                        <a:t>1</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just">
                        <a:spcAft>
                          <a:spcPts val="0"/>
                        </a:spcAft>
                      </a:pPr>
                      <a:r>
                        <a:rPr lang="en-US" altLang="zh-CN" sz="2800" kern="100" dirty="0">
                          <a:solidFill>
                            <a:schemeClr val="tx1"/>
                          </a:solidFill>
                          <a:effectLst/>
                        </a:rPr>
                        <a:t>0</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just">
                        <a:spcAft>
                          <a:spcPts val="0"/>
                        </a:spcAft>
                      </a:pPr>
                      <a:r>
                        <a:rPr lang="en-US" sz="2800" kern="100">
                          <a:solidFill>
                            <a:schemeClr val="tx1"/>
                          </a:solidFill>
                          <a:effectLst/>
                        </a:rPr>
                        <a:t>0</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just">
                        <a:spcAft>
                          <a:spcPts val="0"/>
                        </a:spcAft>
                      </a:pPr>
                      <a:r>
                        <a:rPr lang="en-US" altLang="zh-CN" sz="2800" kern="100" dirty="0">
                          <a:solidFill>
                            <a:schemeClr val="tx1"/>
                          </a:solidFill>
                          <a:effectLst/>
                        </a:rPr>
                        <a:t>0</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just">
                        <a:spcAft>
                          <a:spcPts val="0"/>
                        </a:spcAft>
                      </a:pPr>
                      <a:r>
                        <a:rPr lang="en-US" sz="2800" kern="100" dirty="0">
                          <a:solidFill>
                            <a:schemeClr val="tx1"/>
                          </a:solidFill>
                          <a:effectLst/>
                        </a:rPr>
                        <a:t>6</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just">
                        <a:spcAft>
                          <a:spcPts val="0"/>
                        </a:spcAft>
                      </a:pPr>
                      <a:r>
                        <a:rPr lang="en-US" sz="2800" kern="100" dirty="0">
                          <a:solidFill>
                            <a:schemeClr val="tx1"/>
                          </a:solidFill>
                          <a:effectLst/>
                        </a:rPr>
                        <a:t>5</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just">
                        <a:spcAft>
                          <a:spcPts val="0"/>
                        </a:spcAft>
                      </a:pPr>
                      <a:r>
                        <a:rPr lang="en-US" altLang="zh-CN" sz="2800" kern="100" dirty="0">
                          <a:solidFill>
                            <a:schemeClr val="tx1"/>
                          </a:solidFill>
                          <a:effectLst/>
                        </a:rPr>
                        <a:t>0</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just">
                        <a:spcAft>
                          <a:spcPts val="0"/>
                        </a:spcAft>
                      </a:pPr>
                      <a:r>
                        <a:rPr lang="en-US" altLang="zh-CN" sz="2800" kern="100" dirty="0">
                          <a:solidFill>
                            <a:schemeClr val="tx1"/>
                          </a:solidFill>
                          <a:effectLst/>
                        </a:rPr>
                        <a:t>0</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10002"/>
                  </a:ext>
                </a:extLst>
              </a:tr>
              <a:tr h="592931">
                <a:tc>
                  <a:txBody>
                    <a:bodyPr/>
                    <a:lstStyle/>
                    <a:p>
                      <a:pPr algn="just">
                        <a:spcAft>
                          <a:spcPts val="0"/>
                        </a:spcAft>
                      </a:pPr>
                      <a:r>
                        <a:rPr lang="en-US" sz="2800" kern="100">
                          <a:solidFill>
                            <a:schemeClr val="tx1"/>
                          </a:solidFill>
                          <a:effectLst/>
                        </a:rPr>
                        <a:t>2</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just">
                        <a:spcAft>
                          <a:spcPts val="0"/>
                        </a:spcAft>
                      </a:pPr>
                      <a:r>
                        <a:rPr lang="en-US" altLang="zh-CN" sz="2800" kern="100" dirty="0">
                          <a:solidFill>
                            <a:schemeClr val="tx1"/>
                          </a:solidFill>
                          <a:effectLst/>
                        </a:rPr>
                        <a:t>0</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just">
                        <a:spcAft>
                          <a:spcPts val="0"/>
                        </a:spcAft>
                      </a:pPr>
                      <a:r>
                        <a:rPr lang="en-US" altLang="zh-CN" sz="2800" kern="100" dirty="0">
                          <a:solidFill>
                            <a:schemeClr val="tx1"/>
                          </a:solidFill>
                          <a:effectLst/>
                        </a:rPr>
                        <a:t>0</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just">
                        <a:spcAft>
                          <a:spcPts val="0"/>
                        </a:spcAft>
                      </a:pPr>
                      <a:r>
                        <a:rPr lang="en-US" altLang="zh-CN" sz="2800" kern="100" dirty="0">
                          <a:solidFill>
                            <a:schemeClr val="tx1"/>
                          </a:solidFill>
                          <a:effectLst/>
                        </a:rPr>
                        <a:t>0</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just">
                        <a:spcAft>
                          <a:spcPts val="0"/>
                        </a:spcAft>
                      </a:pPr>
                      <a:r>
                        <a:rPr lang="en-US" sz="2800" kern="100">
                          <a:solidFill>
                            <a:schemeClr val="tx1"/>
                          </a:solidFill>
                          <a:effectLst/>
                        </a:rPr>
                        <a:t>6</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just">
                        <a:spcAft>
                          <a:spcPts val="0"/>
                        </a:spcAft>
                      </a:pPr>
                      <a:r>
                        <a:rPr lang="en-US" sz="2800" kern="100">
                          <a:solidFill>
                            <a:schemeClr val="tx1"/>
                          </a:solidFill>
                          <a:effectLst/>
                        </a:rPr>
                        <a:t>6</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just">
                        <a:spcAft>
                          <a:spcPts val="0"/>
                        </a:spcAft>
                      </a:pPr>
                      <a:r>
                        <a:rPr lang="en-US" sz="2800" kern="100" dirty="0">
                          <a:solidFill>
                            <a:schemeClr val="tx1"/>
                          </a:solidFill>
                          <a:effectLst/>
                        </a:rPr>
                        <a:t>0</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just">
                        <a:spcAft>
                          <a:spcPts val="0"/>
                        </a:spcAft>
                      </a:pPr>
                      <a:r>
                        <a:rPr lang="en-US" sz="2800" kern="100" dirty="0">
                          <a:solidFill>
                            <a:schemeClr val="tx1"/>
                          </a:solidFill>
                          <a:effectLst/>
                        </a:rPr>
                        <a:t>0</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10003"/>
                  </a:ext>
                </a:extLst>
              </a:tr>
            </a:tbl>
          </a:graphicData>
        </a:graphic>
      </p:graphicFrame>
      <p:sp>
        <p:nvSpPr>
          <p:cNvPr id="19506" name="矩形 6">
            <a:extLst>
              <a:ext uri="{FF2B5EF4-FFF2-40B4-BE49-F238E27FC236}">
                <a16:creationId xmlns:a16="http://schemas.microsoft.com/office/drawing/2014/main" id="{E4EB8DE0-CFB1-4D2B-B756-BD87FDB08FA2}"/>
              </a:ext>
            </a:extLst>
          </p:cNvPr>
          <p:cNvSpPr>
            <a:spLocks noChangeArrowheads="1"/>
          </p:cNvSpPr>
          <p:nvPr/>
        </p:nvSpPr>
        <p:spPr bwMode="auto">
          <a:xfrm>
            <a:off x="762000" y="2016125"/>
            <a:ext cx="7239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tabLst>
                <a:tab pos="228600"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tabLst>
                <a:tab pos="228600"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tabLst>
                <a:tab pos="228600"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tabLst>
                <a:tab pos="2286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286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286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286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286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28600" algn="l"/>
              </a:tabLst>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r>
              <a:rPr lang="en-US" altLang="zh-CN" sz="2800" b="1">
                <a:latin typeface="Times New Roman" panose="02020603050405020304" pitchFamily="18" charset="0"/>
                <a:cs typeface="Times New Roman" panose="02020603050405020304" pitchFamily="18" charset="0"/>
              </a:rPr>
              <a:t>3. </a:t>
            </a:r>
            <a:r>
              <a:rPr lang="zh-CN" altLang="zh-CN" sz="2800" b="1">
                <a:latin typeface="Times New Roman" panose="02020603050405020304" pitchFamily="18" charset="0"/>
                <a:cs typeface="Times New Roman" panose="02020603050405020304" pitchFamily="18" charset="0"/>
              </a:rPr>
              <a:t>将给定图像分解成三个位平面，</a:t>
            </a:r>
            <a:r>
              <a:rPr lang="zh-CN" altLang="en-US" sz="2800" b="1">
                <a:latin typeface="Times New Roman" panose="02020603050405020304" pitchFamily="18" charset="0"/>
                <a:cs typeface="Times New Roman" panose="02020603050405020304" pitchFamily="18" charset="0"/>
              </a:rPr>
              <a:t>采用一维行程编码能否进行压缩？若采</a:t>
            </a:r>
            <a:r>
              <a:rPr lang="zh-CN" altLang="zh-CN" sz="2800" b="1">
                <a:latin typeface="Times New Roman" panose="02020603050405020304" pitchFamily="18" charset="0"/>
                <a:cs typeface="Times New Roman" panose="02020603050405020304" pitchFamily="18" charset="0"/>
              </a:rPr>
              <a:t>用</a:t>
            </a:r>
            <a:r>
              <a:rPr lang="en-US" altLang="zh-CN" sz="2800" b="1">
                <a:latin typeface="Times New Roman" panose="02020603050405020304" pitchFamily="18" charset="0"/>
                <a:cs typeface="Times New Roman" panose="02020603050405020304" pitchFamily="18" charset="0"/>
              </a:rPr>
              <a:t>huffman</a:t>
            </a:r>
            <a:r>
              <a:rPr lang="zh-CN" altLang="en-US" sz="2800" b="1">
                <a:latin typeface="Times New Roman" panose="02020603050405020304" pitchFamily="18" charset="0"/>
                <a:cs typeface="Times New Roman" panose="02020603050405020304" pitchFamily="18" charset="0"/>
              </a:rPr>
              <a:t>编码对行</a:t>
            </a:r>
            <a:r>
              <a:rPr lang="zh-CN" altLang="zh-CN" sz="2800" b="1">
                <a:latin typeface="Times New Roman" panose="02020603050405020304" pitchFamily="18" charset="0"/>
                <a:cs typeface="Times New Roman" panose="02020603050405020304" pitchFamily="18" charset="0"/>
              </a:rPr>
              <a:t>程</a:t>
            </a:r>
            <a:r>
              <a:rPr lang="zh-CN" altLang="en-US" sz="2800" b="1">
                <a:latin typeface="Times New Roman" panose="02020603050405020304" pitchFamily="18" charset="0"/>
                <a:cs typeface="Times New Roman" panose="02020603050405020304" pitchFamily="18" charset="0"/>
              </a:rPr>
              <a:t>长度进行编码</a:t>
            </a:r>
            <a:r>
              <a:rPr lang="zh-CN" altLang="zh-CN" sz="2800" b="1">
                <a:latin typeface="Times New Roman" panose="02020603050405020304" pitchFamily="18" charset="0"/>
                <a:cs typeface="Times New Roman" panose="02020603050405020304" pitchFamily="18" charset="0"/>
              </a:rPr>
              <a:t>，给出码字，计算编码效率。</a:t>
            </a:r>
            <a:endParaRPr lang="zh-CN" altLang="en-US" sz="28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a:extLst>
              <a:ext uri="{FF2B5EF4-FFF2-40B4-BE49-F238E27FC236}">
                <a16:creationId xmlns:a16="http://schemas.microsoft.com/office/drawing/2014/main" id="{4104BD33-274E-4A35-A4D7-D3B3107E164F}"/>
              </a:ext>
            </a:extLst>
          </p:cNvPr>
          <p:cNvSpPr>
            <a:spLocks noGrp="1" noChangeArrowheads="1"/>
          </p:cNvSpPr>
          <p:nvPr>
            <p:ph type="body" idx="1"/>
          </p:nvPr>
        </p:nvSpPr>
        <p:spPr>
          <a:xfrm>
            <a:off x="457200" y="762000"/>
            <a:ext cx="3962400" cy="5105400"/>
          </a:xfrm>
        </p:spPr>
        <p:txBody>
          <a:bodyPr/>
          <a:lstStyle/>
          <a:p>
            <a:pPr eaLnBrk="1" hangingPunct="1">
              <a:lnSpc>
                <a:spcPct val="90000"/>
              </a:lnSpc>
            </a:pPr>
            <a:r>
              <a:rPr lang="en-US" altLang="zh-CN" sz="2800" b="1"/>
              <a:t>1</a:t>
            </a:r>
            <a:r>
              <a:rPr lang="zh-CN" altLang="en-US" sz="2800" b="1"/>
              <a:t>、右图是人的脊椎骨折的核磁共振图像，在胸椎垂直中心附近，即图的中上部，骨折清晰可见，而其它部位由于图的背景较暗，靠近背景的细节很难识别，请问通过什么样的操作可以实现图像主体细节都能够清晰的显现出来。</a:t>
            </a:r>
            <a:r>
              <a:rPr lang="zh-CN" altLang="en-US" sz="2800"/>
              <a:t> </a:t>
            </a:r>
          </a:p>
        </p:txBody>
      </p:sp>
      <p:pic>
        <p:nvPicPr>
          <p:cNvPr id="4099" name="Picture 4" descr="Fig3">
            <a:extLst>
              <a:ext uri="{FF2B5EF4-FFF2-40B4-BE49-F238E27FC236}">
                <a16:creationId xmlns:a16="http://schemas.microsoft.com/office/drawing/2014/main" id="{980E8535-1344-4F47-BE1B-F9EFF11F4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828800"/>
            <a:ext cx="2744788"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a:extLst>
              <a:ext uri="{FF2B5EF4-FFF2-40B4-BE49-F238E27FC236}">
                <a16:creationId xmlns:a16="http://schemas.microsoft.com/office/drawing/2014/main" id="{AD9DB3E3-4B0F-4745-BC51-75FDA8E65853}"/>
              </a:ext>
            </a:extLst>
          </p:cNvPr>
          <p:cNvSpPr>
            <a:spLocks noGrp="1" noChangeArrowheads="1"/>
          </p:cNvSpPr>
          <p:nvPr>
            <p:ph type="body" idx="1"/>
          </p:nvPr>
        </p:nvSpPr>
        <p:spPr/>
        <p:txBody>
          <a:bodyPr/>
          <a:lstStyle/>
          <a:p>
            <a:pPr marL="609600" indent="-609600" eaLnBrk="1" hangingPunct="1"/>
            <a:r>
              <a:rPr lang="en-US" altLang="zh-CN" b="1"/>
              <a:t>2</a:t>
            </a:r>
            <a:r>
              <a:rPr lang="zh-CN" altLang="en-US" b="1"/>
              <a:t>、当在白天进入一个黑暗剧场时，在能看清并找到空座位时需要适应一段时间，试述发生这种现象的视觉原理。</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DDBEB4FF-4AB9-47AF-83A1-D9FE98CF2536}"/>
              </a:ext>
            </a:extLst>
          </p:cNvPr>
          <p:cNvSpPr>
            <a:spLocks noGrp="1" noChangeArrowheads="1"/>
          </p:cNvSpPr>
          <p:nvPr>
            <p:ph type="body" idx="1"/>
          </p:nvPr>
        </p:nvSpPr>
        <p:spPr/>
        <p:txBody>
          <a:bodyPr/>
          <a:lstStyle/>
          <a:p>
            <a:pPr eaLnBrk="1" hangingPunct="1"/>
            <a:r>
              <a:rPr lang="en-US" altLang="zh-CN"/>
              <a:t>3</a:t>
            </a:r>
            <a:r>
              <a:rPr lang="zh-CN" altLang="en-US"/>
              <a:t>、</a:t>
            </a:r>
            <a:r>
              <a:rPr lang="zh-CN" altLang="en-US" b="1"/>
              <a:t>图像反转适用于哪一类图像的增强，为什么？试用亮度鉴别实验说明增强原理。</a:t>
            </a:r>
            <a:r>
              <a:rPr lang="zh-CN" altLang="en-US"/>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0E13F0AD-34F8-4FDF-8EF7-7D67F06DBE56}"/>
              </a:ext>
            </a:extLst>
          </p:cNvPr>
          <p:cNvSpPr>
            <a:spLocks noGrp="1" noChangeArrowheads="1"/>
          </p:cNvSpPr>
          <p:nvPr>
            <p:ph type="body" idx="1"/>
          </p:nvPr>
        </p:nvSpPr>
        <p:spPr>
          <a:xfrm>
            <a:off x="381000" y="457200"/>
            <a:ext cx="7924800" cy="2971800"/>
          </a:xfrm>
        </p:spPr>
        <p:txBody>
          <a:bodyPr/>
          <a:lstStyle/>
          <a:p>
            <a:pPr eaLnBrk="1" hangingPunct="1">
              <a:lnSpc>
                <a:spcPct val="90000"/>
              </a:lnSpc>
            </a:pPr>
            <a:r>
              <a:rPr lang="en-US" altLang="zh-CN" sz="2800"/>
              <a:t>4</a:t>
            </a:r>
            <a:r>
              <a:rPr lang="zh-CN" altLang="en-US" sz="2800"/>
              <a:t>、</a:t>
            </a:r>
            <a:r>
              <a:rPr lang="zh-CN" altLang="en-US" sz="2800" b="1"/>
              <a:t>以下三幅图像是分别通过</a:t>
            </a:r>
            <a:r>
              <a:rPr lang="en-US" altLang="zh-CN" sz="2800" b="1"/>
              <a:t>n=23,25</a:t>
            </a:r>
            <a:r>
              <a:rPr lang="zh-CN" altLang="en-US" sz="2800" b="1"/>
              <a:t>和</a:t>
            </a:r>
            <a:r>
              <a:rPr lang="en-US" altLang="zh-CN" sz="2800" b="1"/>
              <a:t>45</a:t>
            </a:r>
            <a:r>
              <a:rPr lang="zh-CN" altLang="en-US" sz="2800" b="1"/>
              <a:t>的方形均值模板处理后的模糊图像。图</a:t>
            </a:r>
            <a:r>
              <a:rPr lang="en-US" altLang="zh-CN" sz="2800" b="1"/>
              <a:t>(a)</a:t>
            </a:r>
            <a:r>
              <a:rPr lang="zh-CN" altLang="en-US" sz="2800" b="1"/>
              <a:t>和</a:t>
            </a:r>
            <a:r>
              <a:rPr lang="en-US" altLang="zh-CN" sz="2800" b="1"/>
              <a:t>(c)</a:t>
            </a:r>
            <a:r>
              <a:rPr lang="zh-CN" altLang="en-US" sz="2800" b="1"/>
              <a:t>中左下角的垂直竖条被模糊了，但竖条和竖条之间的分割仍然很清楚。但图</a:t>
            </a:r>
            <a:r>
              <a:rPr lang="en-US" altLang="zh-CN" sz="2800" b="1"/>
              <a:t>(b)</a:t>
            </a:r>
            <a:r>
              <a:rPr lang="zh-CN" altLang="en-US" sz="2800" b="1"/>
              <a:t>中的竖条却已经融入了整幅图像，尽管产生这幅图像的掩模要比处理图像</a:t>
            </a:r>
            <a:r>
              <a:rPr lang="en-US" altLang="zh-CN" sz="2800" b="1"/>
              <a:t>(c)</a:t>
            </a:r>
            <a:r>
              <a:rPr lang="zh-CN" altLang="en-US" sz="2800" b="1"/>
              <a:t>的小很多，请解释这一现象。（垂直线段</a:t>
            </a:r>
            <a:r>
              <a:rPr lang="en-US" altLang="zh-CN" sz="2800" b="1"/>
              <a:t>5</a:t>
            </a:r>
            <a:r>
              <a:rPr lang="zh-CN" altLang="en-US" sz="2800" b="1"/>
              <a:t>像素宽，</a:t>
            </a:r>
            <a:r>
              <a:rPr lang="en-US" altLang="zh-CN" sz="2800" b="1"/>
              <a:t>100</a:t>
            </a:r>
            <a:r>
              <a:rPr lang="zh-CN" altLang="en-US" sz="2800" b="1"/>
              <a:t>像素高，间隔</a:t>
            </a:r>
            <a:r>
              <a:rPr lang="en-US" altLang="zh-CN" sz="2800" b="1"/>
              <a:t>20</a:t>
            </a:r>
            <a:r>
              <a:rPr lang="zh-CN" altLang="en-US" sz="2800" b="1"/>
              <a:t>像素）</a:t>
            </a:r>
            <a:r>
              <a:rPr lang="zh-CN" altLang="en-US" sz="2800"/>
              <a:t> </a:t>
            </a:r>
          </a:p>
        </p:txBody>
      </p:sp>
      <p:pic>
        <p:nvPicPr>
          <p:cNvPr id="7171" name="Picture 6" descr="line23">
            <a:extLst>
              <a:ext uri="{FF2B5EF4-FFF2-40B4-BE49-F238E27FC236}">
                <a16:creationId xmlns:a16="http://schemas.microsoft.com/office/drawing/2014/main" id="{33A60B4E-ACD2-4129-BB72-AC5BB1CE2F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777" t="8574" r="19814" b="9273"/>
          <a:stretch>
            <a:fillRect/>
          </a:stretch>
        </p:blipFill>
        <p:spPr bwMode="auto">
          <a:xfrm>
            <a:off x="1219200" y="3505200"/>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5" descr="line25">
            <a:extLst>
              <a:ext uri="{FF2B5EF4-FFF2-40B4-BE49-F238E27FC236}">
                <a16:creationId xmlns:a16="http://schemas.microsoft.com/office/drawing/2014/main" id="{B367717F-A369-48C0-93F4-FAEA7548FF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805" t="8481" r="20583" b="10167"/>
          <a:stretch>
            <a:fillRect/>
          </a:stretch>
        </p:blipFill>
        <p:spPr bwMode="auto">
          <a:xfrm>
            <a:off x="3352800" y="3505200"/>
            <a:ext cx="189071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4" descr="line45">
            <a:extLst>
              <a:ext uri="{FF2B5EF4-FFF2-40B4-BE49-F238E27FC236}">
                <a16:creationId xmlns:a16="http://schemas.microsoft.com/office/drawing/2014/main" id="{C829396D-F2C8-45DE-A0EC-6952ED5E34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8622" t="8229" r="19814" b="9813"/>
          <a:stretch>
            <a:fillRect/>
          </a:stretch>
        </p:blipFill>
        <p:spPr bwMode="auto">
          <a:xfrm>
            <a:off x="5486400" y="3505200"/>
            <a:ext cx="1905000" cy="189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Rectangle 7">
            <a:extLst>
              <a:ext uri="{FF2B5EF4-FFF2-40B4-BE49-F238E27FC236}">
                <a16:creationId xmlns:a16="http://schemas.microsoft.com/office/drawing/2014/main" id="{73F7199F-DA3D-4F33-928A-28EA81C67AC5}"/>
              </a:ext>
            </a:extLst>
          </p:cNvPr>
          <p:cNvSpPr>
            <a:spLocks noChangeArrowheads="1"/>
          </p:cNvSpPr>
          <p:nvPr/>
        </p:nvSpPr>
        <p:spPr bwMode="auto">
          <a:xfrm>
            <a:off x="0" y="1147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75" name="Rectangle 8">
            <a:extLst>
              <a:ext uri="{FF2B5EF4-FFF2-40B4-BE49-F238E27FC236}">
                <a16:creationId xmlns:a16="http://schemas.microsoft.com/office/drawing/2014/main" id="{E009F0A4-100C-4E2F-B184-73032AD7880F}"/>
              </a:ext>
            </a:extLst>
          </p:cNvPr>
          <p:cNvSpPr>
            <a:spLocks noChangeArrowheads="1"/>
          </p:cNvSpPr>
          <p:nvPr/>
        </p:nvSpPr>
        <p:spPr bwMode="auto">
          <a:xfrm>
            <a:off x="4416425" y="2405063"/>
            <a:ext cx="311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000">
                <a:solidFill>
                  <a:srgbClr val="000000"/>
                </a:solidFill>
                <a:latin typeface="宋体" panose="02010600030101010101" pitchFamily="2" charset="-122"/>
                <a:cs typeface="Times New Roman" panose="02020603050405020304" pitchFamily="18" charset="0"/>
              </a:rPr>
              <a:t>  </a:t>
            </a:r>
            <a:endParaRPr lang="en-US" altLang="zh-CN" sz="1800"/>
          </a:p>
        </p:txBody>
      </p:sp>
      <p:sp>
        <p:nvSpPr>
          <p:cNvPr id="7176" name="Rectangle 9">
            <a:extLst>
              <a:ext uri="{FF2B5EF4-FFF2-40B4-BE49-F238E27FC236}">
                <a16:creationId xmlns:a16="http://schemas.microsoft.com/office/drawing/2014/main" id="{93BB66C6-9FA9-4C61-B0B5-6E9900EB586A}"/>
              </a:ext>
            </a:extLst>
          </p:cNvPr>
          <p:cNvSpPr>
            <a:spLocks noChangeArrowheads="1"/>
          </p:cNvSpPr>
          <p:nvPr/>
        </p:nvSpPr>
        <p:spPr bwMode="auto">
          <a:xfrm>
            <a:off x="4384675" y="3925888"/>
            <a:ext cx="374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000">
                <a:solidFill>
                  <a:srgbClr val="000000"/>
                </a:solidFill>
                <a:latin typeface="宋体" panose="02010600030101010101" pitchFamily="2" charset="-122"/>
                <a:cs typeface="Times New Roman" panose="02020603050405020304" pitchFamily="18" charset="0"/>
              </a:rPr>
              <a:t>   </a:t>
            </a:r>
            <a:endParaRPr lang="en-US" altLang="zh-CN" sz="1800"/>
          </a:p>
        </p:txBody>
      </p:sp>
      <p:sp>
        <p:nvSpPr>
          <p:cNvPr id="7177" name="Rectangle 10">
            <a:extLst>
              <a:ext uri="{FF2B5EF4-FFF2-40B4-BE49-F238E27FC236}">
                <a16:creationId xmlns:a16="http://schemas.microsoft.com/office/drawing/2014/main" id="{3D949551-1548-455C-846D-C3176D599584}"/>
              </a:ext>
            </a:extLst>
          </p:cNvPr>
          <p:cNvSpPr>
            <a:spLocks noChangeArrowheads="1"/>
          </p:cNvSpPr>
          <p:nvPr/>
        </p:nvSpPr>
        <p:spPr bwMode="auto">
          <a:xfrm>
            <a:off x="1219200" y="5486400"/>
            <a:ext cx="5784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000000"/>
                </a:solidFill>
                <a:latin typeface="宋体" panose="02010600030101010101" pitchFamily="2" charset="-122"/>
                <a:cs typeface="Times New Roman" panose="02020603050405020304" pitchFamily="18" charset="0"/>
              </a:rPr>
              <a:t>   (a) n=23            (b) n=25          (c) n=45</a:t>
            </a:r>
            <a:endParaRPr lang="en-US" altLang="zh-CN"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5A82E266-893B-45ED-8A2D-5DFD96B9D9FD}"/>
              </a:ext>
            </a:extLst>
          </p:cNvPr>
          <p:cNvSpPr>
            <a:spLocks noGrp="1" noChangeArrowheads="1"/>
          </p:cNvSpPr>
          <p:nvPr>
            <p:ph type="body" idx="1"/>
          </p:nvPr>
        </p:nvSpPr>
        <p:spPr/>
        <p:txBody>
          <a:bodyPr/>
          <a:lstStyle/>
          <a:p>
            <a:pPr eaLnBrk="1" hangingPunct="1"/>
            <a:r>
              <a:rPr lang="en-US" altLang="zh-CN" b="1"/>
              <a:t>5</a:t>
            </a:r>
            <a:r>
              <a:rPr lang="zh-CN" altLang="en-US" b="1"/>
              <a:t>、将高频加强和直方图均衡相结合是得到边缘锐化和对比度增强的有效方法。上述两个操作的先后顺序对结果有影响吗？为什么？</a:t>
            </a:r>
            <a:r>
              <a:rPr lang="zh-CN" altLang="en-US"/>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924A148-1003-4871-933E-DE70CD7A2845}"/>
              </a:ext>
            </a:extLst>
          </p:cNvPr>
          <p:cNvSpPr>
            <a:spLocks noGrp="1" noChangeArrowheads="1"/>
          </p:cNvSpPr>
          <p:nvPr>
            <p:ph type="title"/>
          </p:nvPr>
        </p:nvSpPr>
        <p:spPr/>
        <p:txBody>
          <a:bodyPr/>
          <a:lstStyle/>
          <a:p>
            <a:pPr eaLnBrk="1" hangingPunct="1"/>
            <a:endParaRPr lang="zh-CN" altLang="zh-CN"/>
          </a:p>
        </p:txBody>
      </p:sp>
      <p:sp>
        <p:nvSpPr>
          <p:cNvPr id="9219" name="Rectangle 3">
            <a:extLst>
              <a:ext uri="{FF2B5EF4-FFF2-40B4-BE49-F238E27FC236}">
                <a16:creationId xmlns:a16="http://schemas.microsoft.com/office/drawing/2014/main" id="{B68E820F-5E3A-4B98-938A-99E3FBB211FD}"/>
              </a:ext>
            </a:extLst>
          </p:cNvPr>
          <p:cNvSpPr>
            <a:spLocks noGrp="1" noChangeArrowheads="1"/>
          </p:cNvSpPr>
          <p:nvPr>
            <p:ph type="body" idx="1"/>
          </p:nvPr>
        </p:nvSpPr>
        <p:spPr/>
        <p:txBody>
          <a:bodyPr/>
          <a:lstStyle/>
          <a:p>
            <a:pPr eaLnBrk="1" hangingPunct="1">
              <a:lnSpc>
                <a:spcPct val="90000"/>
              </a:lnSpc>
            </a:pPr>
            <a:r>
              <a:rPr lang="en-US" altLang="zh-CN" b="1"/>
              <a:t>6</a:t>
            </a:r>
            <a:r>
              <a:rPr lang="zh-CN" altLang="en-US" b="1"/>
              <a:t>、假定有一幅总像素为</a:t>
            </a:r>
            <a:r>
              <a:rPr lang="en-US" altLang="zh-CN" b="1"/>
              <a:t>n=64×64</a:t>
            </a:r>
            <a:r>
              <a:rPr lang="zh-CN" altLang="en-US" b="1"/>
              <a:t>的图像，灰度级数为</a:t>
            </a:r>
            <a:r>
              <a:rPr lang="en-US" altLang="zh-CN" b="1"/>
              <a:t>8</a:t>
            </a:r>
            <a:r>
              <a:rPr lang="zh-CN" altLang="en-US" b="1"/>
              <a:t>，各灰度级分布为</a:t>
            </a:r>
            <a:r>
              <a:rPr lang="en-US" altLang="zh-CN" b="1"/>
              <a:t>{790</a:t>
            </a:r>
            <a:r>
              <a:rPr lang="zh-CN" altLang="en-US" b="1"/>
              <a:t>，</a:t>
            </a:r>
            <a:r>
              <a:rPr lang="en-US" altLang="zh-CN" b="1"/>
              <a:t>1023</a:t>
            </a:r>
            <a:r>
              <a:rPr lang="zh-CN" altLang="en-US" b="1"/>
              <a:t>，</a:t>
            </a:r>
            <a:r>
              <a:rPr lang="en-US" altLang="zh-CN" b="1"/>
              <a:t>850</a:t>
            </a:r>
            <a:r>
              <a:rPr lang="zh-CN" altLang="en-US" b="1"/>
              <a:t>，</a:t>
            </a:r>
            <a:r>
              <a:rPr lang="en-US" altLang="zh-CN" b="1"/>
              <a:t>656</a:t>
            </a:r>
            <a:r>
              <a:rPr lang="zh-CN" altLang="en-US" b="1"/>
              <a:t>，</a:t>
            </a:r>
            <a:r>
              <a:rPr lang="en-US" altLang="zh-CN" b="1"/>
              <a:t>329</a:t>
            </a:r>
            <a:r>
              <a:rPr lang="zh-CN" altLang="en-US" b="1"/>
              <a:t>，</a:t>
            </a:r>
            <a:r>
              <a:rPr lang="en-US" altLang="zh-CN" b="1"/>
              <a:t>245</a:t>
            </a:r>
            <a:r>
              <a:rPr lang="zh-CN" altLang="en-US" b="1"/>
              <a:t>，</a:t>
            </a:r>
            <a:r>
              <a:rPr lang="en-US" altLang="zh-CN" b="1"/>
              <a:t>122</a:t>
            </a:r>
            <a:r>
              <a:rPr lang="zh-CN" altLang="en-US" b="1"/>
              <a:t>，</a:t>
            </a:r>
            <a:r>
              <a:rPr lang="en-US" altLang="zh-CN" b="1"/>
              <a:t>81}</a:t>
            </a:r>
            <a:r>
              <a:rPr lang="zh-CN" altLang="en-US" b="1"/>
              <a:t>。是对该图像进行直方图均衡化，写出均衡化过程，并画出均衡化后的直方图。若在原图像一行上连续</a:t>
            </a:r>
            <a:r>
              <a:rPr lang="en-US" altLang="zh-CN" b="1"/>
              <a:t>8</a:t>
            </a:r>
            <a:r>
              <a:rPr lang="zh-CN" altLang="en-US" b="1"/>
              <a:t>个像素的灰度值分别为：</a:t>
            </a:r>
            <a:r>
              <a:rPr lang="en-US" altLang="zh-CN" b="1"/>
              <a:t>0</a:t>
            </a:r>
            <a:r>
              <a:rPr lang="zh-CN" altLang="en-US" b="1"/>
              <a:t>、</a:t>
            </a:r>
            <a:r>
              <a:rPr lang="en-US" altLang="zh-CN" b="1"/>
              <a:t>1</a:t>
            </a:r>
            <a:r>
              <a:rPr lang="zh-CN" altLang="en-US" b="1"/>
              <a:t>、</a:t>
            </a:r>
            <a:r>
              <a:rPr lang="en-US" altLang="zh-CN" b="1"/>
              <a:t>2</a:t>
            </a:r>
            <a:r>
              <a:rPr lang="zh-CN" altLang="en-US" b="1"/>
              <a:t>、</a:t>
            </a:r>
            <a:r>
              <a:rPr lang="en-US" altLang="zh-CN" b="1"/>
              <a:t>3</a:t>
            </a:r>
            <a:r>
              <a:rPr lang="zh-CN" altLang="en-US" b="1"/>
              <a:t>、</a:t>
            </a:r>
            <a:r>
              <a:rPr lang="en-US" altLang="zh-CN" b="1"/>
              <a:t>4</a:t>
            </a:r>
            <a:r>
              <a:rPr lang="zh-CN" altLang="en-US" b="1"/>
              <a:t>、</a:t>
            </a:r>
            <a:r>
              <a:rPr lang="en-US" altLang="zh-CN" b="1"/>
              <a:t>5</a:t>
            </a:r>
            <a:r>
              <a:rPr lang="zh-CN" altLang="en-US" b="1"/>
              <a:t>、</a:t>
            </a:r>
            <a:r>
              <a:rPr lang="en-US" altLang="zh-CN" b="1"/>
              <a:t>6</a:t>
            </a:r>
            <a:r>
              <a:rPr lang="zh-CN" altLang="en-US" b="1"/>
              <a:t>、</a:t>
            </a:r>
            <a:r>
              <a:rPr lang="en-US" altLang="zh-CN" b="1"/>
              <a:t>7</a:t>
            </a:r>
            <a:r>
              <a:rPr lang="zh-CN" altLang="en-US" b="1"/>
              <a:t>，则均衡后，他们的灰度值为多少？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6D9E6ECD-0FAE-4636-906C-9C3B15E5EF7D}"/>
              </a:ext>
            </a:extLst>
          </p:cNvPr>
          <p:cNvSpPr>
            <a:spLocks noGrp="1" noChangeArrowheads="1"/>
          </p:cNvSpPr>
          <p:nvPr>
            <p:ph type="body" idx="1"/>
          </p:nvPr>
        </p:nvSpPr>
        <p:spPr>
          <a:xfrm>
            <a:off x="457200" y="685800"/>
            <a:ext cx="8229600" cy="2133600"/>
          </a:xfrm>
        </p:spPr>
        <p:txBody>
          <a:bodyPr/>
          <a:lstStyle/>
          <a:p>
            <a:pPr eaLnBrk="1" hangingPunct="1">
              <a:lnSpc>
                <a:spcPct val="90000"/>
              </a:lnSpc>
            </a:pPr>
            <a:r>
              <a:rPr lang="en-US" altLang="zh-CN" sz="2800" b="1"/>
              <a:t>6</a:t>
            </a:r>
            <a:r>
              <a:rPr lang="zh-CN" altLang="en-US" sz="2800" b="1"/>
              <a:t>、下图是一个模糊的心脏的二维在线立体投影。已知每个图像右边底部的十字线是</a:t>
            </a:r>
            <a:r>
              <a:rPr lang="en-US" altLang="zh-CN" sz="2800" b="1"/>
              <a:t>3</a:t>
            </a:r>
            <a:r>
              <a:rPr lang="zh-CN" altLang="en-US" sz="2800" b="1"/>
              <a:t>像素宽，</a:t>
            </a:r>
            <a:r>
              <a:rPr lang="en-US" altLang="zh-CN" sz="2800" b="1"/>
              <a:t>30</a:t>
            </a:r>
            <a:r>
              <a:rPr lang="zh-CN" altLang="en-US" sz="2800" b="1"/>
              <a:t>像素长，在模糊之前有</a:t>
            </a:r>
            <a:r>
              <a:rPr lang="en-US" altLang="zh-CN" sz="2800" b="1"/>
              <a:t>255</a:t>
            </a:r>
            <a:r>
              <a:rPr lang="zh-CN" altLang="en-US" sz="2800" b="1"/>
              <a:t>的灰度值，请提供一个过程，指出怎样应用上述信息得到模糊函数</a:t>
            </a:r>
            <a:r>
              <a:rPr lang="en-US" altLang="zh-CN" sz="2800" b="1"/>
              <a:t>H(u,v)</a:t>
            </a:r>
            <a:r>
              <a:rPr lang="zh-CN" altLang="en-US" sz="2800" b="1"/>
              <a:t>。</a:t>
            </a:r>
            <a:r>
              <a:rPr lang="zh-CN" altLang="en-US" sz="2800"/>
              <a:t> </a:t>
            </a:r>
          </a:p>
        </p:txBody>
      </p:sp>
      <p:pic>
        <p:nvPicPr>
          <p:cNvPr id="10243" name="Picture 4" descr="Prob5">
            <a:extLst>
              <a:ext uri="{FF2B5EF4-FFF2-40B4-BE49-F238E27FC236}">
                <a16:creationId xmlns:a16="http://schemas.microsoft.com/office/drawing/2014/main" id="{8CB540D5-F35B-4A46-9DB3-9AB731E50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895600"/>
            <a:ext cx="3581400"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D1AE49E7-DB5B-464A-9B87-84EACFB29A67}"/>
              </a:ext>
            </a:extLst>
          </p:cNvPr>
          <p:cNvSpPr>
            <a:spLocks noGrp="1" noChangeArrowheads="1"/>
          </p:cNvSpPr>
          <p:nvPr>
            <p:ph type="body" idx="1"/>
          </p:nvPr>
        </p:nvSpPr>
        <p:spPr>
          <a:xfrm>
            <a:off x="457200" y="1219200"/>
            <a:ext cx="8229600" cy="4648200"/>
          </a:xfrm>
        </p:spPr>
        <p:txBody>
          <a:bodyPr/>
          <a:lstStyle/>
          <a:p>
            <a:pPr eaLnBrk="1" hangingPunct="1">
              <a:lnSpc>
                <a:spcPct val="80000"/>
              </a:lnSpc>
            </a:pPr>
            <a:r>
              <a:rPr lang="en-US" altLang="zh-CN" sz="2800"/>
              <a:t>7</a:t>
            </a:r>
            <a:r>
              <a:rPr lang="zh-CN" altLang="en-US" sz="2800"/>
              <a:t>、</a:t>
            </a:r>
            <a:r>
              <a:rPr lang="zh-CN" altLang="en-US" sz="2800" b="1"/>
              <a:t>一位考古学教授在做古罗马时期货币流通方面的研究，最近认识到</a:t>
            </a:r>
            <a:r>
              <a:rPr lang="en-US" altLang="zh-CN" sz="2800" b="1"/>
              <a:t>4</a:t>
            </a:r>
            <a:r>
              <a:rPr lang="zh-CN" altLang="en-US" sz="2800" b="1"/>
              <a:t>个罗马硬币对他的研究很关键，它们被列在伦敦大英博物馆的馆藏目录中。遗憾的是，他到达那里后，被告知现在硬币已经被盗了，幸好博物馆保存的一些照片来研究也是可靠的。但硬币的照片模糊了，日期和其它小的标记不能读出。模糊的原因是摄取照片时照相机散焦。作为一名图像处理专家，要求你帮助决定是否计算机处理能被用于复原图像，帮助教授读出这些标记。且用于拍摄该图像的原照相机一直能用，还有些同一时期其他有代表性的硬币。提出解决这一问题的过程。</a:t>
            </a:r>
            <a:r>
              <a:rPr lang="zh-CN" altLang="en-US" sz="2800"/>
              <a:t> </a:t>
            </a:r>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122</TotalTime>
  <Words>1075</Words>
  <Application>Microsoft Office PowerPoint</Application>
  <PresentationFormat>全屏显示(4:3)</PresentationFormat>
  <Paragraphs>80</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Pixel</vt:lpstr>
      <vt:lpstr>图像增强与图像复原习题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图像压缩习题</vt:lpstr>
      <vt:lpstr>图像压缩习题</vt:lpstr>
      <vt:lpstr>PowerPoint 演示文稿</vt:lpstr>
      <vt:lpstr>PowerPoint 演示文稿</vt:lpstr>
      <vt:lpstr>图像压缩习题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周 子顺</cp:lastModifiedBy>
  <cp:revision>25</cp:revision>
  <cp:lastPrinted>1601-01-01T00:00:00Z</cp:lastPrinted>
  <dcterms:created xsi:type="dcterms:W3CDTF">1601-01-01T00:00:00Z</dcterms:created>
  <dcterms:modified xsi:type="dcterms:W3CDTF">2019-05-05T13:29:54Z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