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06" r:id="rId2"/>
    <p:sldId id="310" r:id="rId3"/>
    <p:sldId id="321" r:id="rId4"/>
    <p:sldId id="328" r:id="rId5"/>
    <p:sldId id="329" r:id="rId6"/>
    <p:sldId id="330" r:id="rId7"/>
    <p:sldId id="311" r:id="rId8"/>
    <p:sldId id="315" r:id="rId9"/>
    <p:sldId id="331" r:id="rId10"/>
    <p:sldId id="312" r:id="rId11"/>
    <p:sldId id="332" r:id="rId12"/>
    <p:sldId id="333" r:id="rId13"/>
    <p:sldId id="334" r:id="rId14"/>
    <p:sldId id="336" r:id="rId15"/>
    <p:sldId id="313" r:id="rId16"/>
    <p:sldId id="335" r:id="rId17"/>
    <p:sldId id="327" r:id="rId18"/>
  </p:sldIdLst>
  <p:sldSz cx="9144000" cy="5143500" type="screen16x9"/>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4C9AE"/>
    <a:srgbClr val="9966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1620"/>
        <p:guide pos="2880"/>
      </p:guideLst>
    </p:cSldViewPr>
  </p:slideViewPr>
  <p:notesTextViewPr>
    <p:cViewPr>
      <p:scale>
        <a:sx n="100" d="100"/>
        <a:sy n="100" d="100"/>
      </p:scale>
      <p:origin x="0" y="0"/>
    </p:cViewPr>
  </p:notesTextViewPr>
  <p:sorterViewPr>
    <p:cViewPr varScale="1">
      <p:scale>
        <a:sx n="1" d="1"/>
        <a:sy n="1" d="1"/>
      </p:scale>
      <p:origin x="0" y="-1374"/>
    </p:cViewPr>
  </p:sorterViewPr>
  <p:notesViewPr>
    <p:cSldViewPr showGuides="1">
      <p:cViewPr varScale="1">
        <p:scale>
          <a:sx n="61" d="100"/>
          <a:sy n="61" d="100"/>
        </p:scale>
        <p:origin x="-321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2CDB1E-9234-4DE3-B1B0-A3145D9229B4}" type="datetimeFigureOut">
              <a:rPr lang="zh-CN" altLang="en-US" smtClean="0"/>
              <a:t>2021/12/6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AA8746-F1BF-4756-BE87-F7DCC251CE0E}" type="slidenum">
              <a:rPr lang="zh-CN" altLang="en-US" smtClean="0"/>
              <a:t>‹#›</a:t>
            </a:fld>
            <a:endParaRPr lang="zh-CN" altLang="en-US"/>
          </a:p>
        </p:txBody>
      </p:sp>
    </p:spTree>
    <p:extLst>
      <p:ext uri="{BB962C8B-B14F-4D97-AF65-F5344CB8AC3E}">
        <p14:creationId xmlns:p14="http://schemas.microsoft.com/office/powerpoint/2010/main" val="1540621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a:t>
            </a:fld>
            <a:endParaRPr lang="zh-CN" altLang="en-US"/>
          </a:p>
        </p:txBody>
      </p:sp>
    </p:spTree>
    <p:extLst>
      <p:ext uri="{BB962C8B-B14F-4D97-AF65-F5344CB8AC3E}">
        <p14:creationId xmlns:p14="http://schemas.microsoft.com/office/powerpoint/2010/main" val="756472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10</a:t>
            </a:fld>
            <a:endParaRPr lang="zh-CN" altLang="en-US"/>
          </a:p>
        </p:txBody>
      </p:sp>
    </p:spTree>
    <p:extLst>
      <p:ext uri="{BB962C8B-B14F-4D97-AF65-F5344CB8AC3E}">
        <p14:creationId xmlns:p14="http://schemas.microsoft.com/office/powerpoint/2010/main" val="2168681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11</a:t>
            </a:fld>
            <a:endParaRPr lang="zh-CN" altLang="en-US"/>
          </a:p>
        </p:txBody>
      </p:sp>
    </p:spTree>
    <p:extLst>
      <p:ext uri="{BB962C8B-B14F-4D97-AF65-F5344CB8AC3E}">
        <p14:creationId xmlns:p14="http://schemas.microsoft.com/office/powerpoint/2010/main" val="3799815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12</a:t>
            </a:fld>
            <a:endParaRPr lang="zh-CN" altLang="en-US"/>
          </a:p>
        </p:txBody>
      </p:sp>
    </p:spTree>
    <p:extLst>
      <p:ext uri="{BB962C8B-B14F-4D97-AF65-F5344CB8AC3E}">
        <p14:creationId xmlns:p14="http://schemas.microsoft.com/office/powerpoint/2010/main" val="2066299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13</a:t>
            </a:fld>
            <a:endParaRPr lang="zh-CN" altLang="en-US"/>
          </a:p>
        </p:txBody>
      </p:sp>
    </p:spTree>
    <p:extLst>
      <p:ext uri="{BB962C8B-B14F-4D97-AF65-F5344CB8AC3E}">
        <p14:creationId xmlns:p14="http://schemas.microsoft.com/office/powerpoint/2010/main" val="361404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14</a:t>
            </a:fld>
            <a:endParaRPr lang="zh-CN" altLang="en-US"/>
          </a:p>
        </p:txBody>
      </p:sp>
    </p:spTree>
    <p:extLst>
      <p:ext uri="{BB962C8B-B14F-4D97-AF65-F5344CB8AC3E}">
        <p14:creationId xmlns:p14="http://schemas.microsoft.com/office/powerpoint/2010/main" val="1838835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15</a:t>
            </a:fld>
            <a:endParaRPr lang="zh-CN" altLang="en-US"/>
          </a:p>
        </p:txBody>
      </p:sp>
    </p:spTree>
    <p:extLst>
      <p:ext uri="{BB962C8B-B14F-4D97-AF65-F5344CB8AC3E}">
        <p14:creationId xmlns:p14="http://schemas.microsoft.com/office/powerpoint/2010/main" val="1036973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16</a:t>
            </a:fld>
            <a:endParaRPr lang="zh-CN" altLang="en-US"/>
          </a:p>
        </p:txBody>
      </p:sp>
    </p:spTree>
    <p:extLst>
      <p:ext uri="{BB962C8B-B14F-4D97-AF65-F5344CB8AC3E}">
        <p14:creationId xmlns:p14="http://schemas.microsoft.com/office/powerpoint/2010/main" val="2056618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17</a:t>
            </a:fld>
            <a:endParaRPr lang="zh-CN" altLang="en-US"/>
          </a:p>
        </p:txBody>
      </p:sp>
    </p:spTree>
    <p:extLst>
      <p:ext uri="{BB962C8B-B14F-4D97-AF65-F5344CB8AC3E}">
        <p14:creationId xmlns:p14="http://schemas.microsoft.com/office/powerpoint/2010/main" val="3161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2</a:t>
            </a:fld>
            <a:endParaRPr lang="zh-CN" altLang="en-US"/>
          </a:p>
        </p:txBody>
      </p:sp>
    </p:spTree>
    <p:extLst>
      <p:ext uri="{BB962C8B-B14F-4D97-AF65-F5344CB8AC3E}">
        <p14:creationId xmlns:p14="http://schemas.microsoft.com/office/powerpoint/2010/main" val="521452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3</a:t>
            </a:fld>
            <a:endParaRPr lang="zh-CN" altLang="en-US"/>
          </a:p>
        </p:txBody>
      </p:sp>
    </p:spTree>
    <p:extLst>
      <p:ext uri="{BB962C8B-B14F-4D97-AF65-F5344CB8AC3E}">
        <p14:creationId xmlns:p14="http://schemas.microsoft.com/office/powerpoint/2010/main" val="2495524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4</a:t>
            </a:fld>
            <a:endParaRPr lang="zh-CN" altLang="en-US"/>
          </a:p>
        </p:txBody>
      </p:sp>
    </p:spTree>
    <p:extLst>
      <p:ext uri="{BB962C8B-B14F-4D97-AF65-F5344CB8AC3E}">
        <p14:creationId xmlns:p14="http://schemas.microsoft.com/office/powerpoint/2010/main" val="2271400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5</a:t>
            </a:fld>
            <a:endParaRPr lang="zh-CN" altLang="en-US"/>
          </a:p>
        </p:txBody>
      </p:sp>
    </p:spTree>
    <p:extLst>
      <p:ext uri="{BB962C8B-B14F-4D97-AF65-F5344CB8AC3E}">
        <p14:creationId xmlns:p14="http://schemas.microsoft.com/office/powerpoint/2010/main" val="243226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6</a:t>
            </a:fld>
            <a:endParaRPr lang="zh-CN" altLang="en-US"/>
          </a:p>
        </p:txBody>
      </p:sp>
    </p:spTree>
    <p:extLst>
      <p:ext uri="{BB962C8B-B14F-4D97-AF65-F5344CB8AC3E}">
        <p14:creationId xmlns:p14="http://schemas.microsoft.com/office/powerpoint/2010/main" val="2941365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7</a:t>
            </a:fld>
            <a:endParaRPr lang="zh-CN" altLang="en-US"/>
          </a:p>
        </p:txBody>
      </p:sp>
    </p:spTree>
    <p:extLst>
      <p:ext uri="{BB962C8B-B14F-4D97-AF65-F5344CB8AC3E}">
        <p14:creationId xmlns:p14="http://schemas.microsoft.com/office/powerpoint/2010/main" val="2005324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8</a:t>
            </a:fld>
            <a:endParaRPr lang="zh-CN" altLang="en-US"/>
          </a:p>
        </p:txBody>
      </p:sp>
    </p:spTree>
    <p:extLst>
      <p:ext uri="{BB962C8B-B14F-4D97-AF65-F5344CB8AC3E}">
        <p14:creationId xmlns:p14="http://schemas.microsoft.com/office/powerpoint/2010/main" val="532759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9</a:t>
            </a:fld>
            <a:endParaRPr lang="zh-CN" altLang="en-US"/>
          </a:p>
        </p:txBody>
      </p:sp>
    </p:spTree>
    <p:extLst>
      <p:ext uri="{BB962C8B-B14F-4D97-AF65-F5344CB8AC3E}">
        <p14:creationId xmlns:p14="http://schemas.microsoft.com/office/powerpoint/2010/main" val="2130498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2021/12/6</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jpe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package" Target="../embeddings/Microsoft_Visio_Drawing.vsdx"/><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123478"/>
            <a:ext cx="8856984" cy="4896544"/>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矩形 2"/>
          <p:cNvSpPr/>
          <p:nvPr/>
        </p:nvSpPr>
        <p:spPr>
          <a:xfrm>
            <a:off x="2416404" y="2173983"/>
            <a:ext cx="4248472" cy="49277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 name="文本框 4"/>
          <p:cNvSpPr txBox="1"/>
          <p:nvPr/>
        </p:nvSpPr>
        <p:spPr>
          <a:xfrm>
            <a:off x="5403703" y="3671430"/>
            <a:ext cx="2016224" cy="523220"/>
          </a:xfrm>
          <a:prstGeom prst="rect">
            <a:avLst/>
          </a:prstGeom>
          <a:noFill/>
        </p:spPr>
        <p:txBody>
          <a:bodyPr wrap="square" rtlCol="0">
            <a:spAutoFit/>
          </a:bodyPr>
          <a:lstStyle/>
          <a:p>
            <a:pPr algn="r"/>
            <a:r>
              <a:rPr lang="zh-CN" altLang="en-US" sz="1400" b="1" dirty="0">
                <a:cs typeface="+mn-ea"/>
              </a:rPr>
              <a:t>答辩人   ： 张   润</a:t>
            </a:r>
            <a:endParaRPr lang="en-US" altLang="zh-CN" sz="1400" b="1" dirty="0">
              <a:cs typeface="+mn-ea"/>
            </a:endParaRPr>
          </a:p>
          <a:p>
            <a:pPr algn="r"/>
            <a:r>
              <a:rPr lang="zh-CN" altLang="en-US" sz="1400" b="1" dirty="0">
                <a:cs typeface="+mn-ea"/>
              </a:rPr>
              <a:t>指导老师：赵宜楠</a:t>
            </a:r>
          </a:p>
        </p:txBody>
      </p:sp>
      <p:sp>
        <p:nvSpPr>
          <p:cNvPr id="7" name="文本框 6"/>
          <p:cNvSpPr txBox="1"/>
          <p:nvPr/>
        </p:nvSpPr>
        <p:spPr>
          <a:xfrm>
            <a:off x="2488412" y="2209161"/>
            <a:ext cx="4104456" cy="400110"/>
          </a:xfrm>
          <a:prstGeom prst="rect">
            <a:avLst/>
          </a:prstGeom>
          <a:noFill/>
        </p:spPr>
        <p:txBody>
          <a:bodyPr wrap="square" rtlCol="0">
            <a:spAutoFit/>
          </a:bodyPr>
          <a:lstStyle/>
          <a:p>
            <a:pPr algn="ctr"/>
            <a:r>
              <a:rPr lang="en-US" altLang="zh-CN" sz="2000" dirty="0">
                <a:solidFill>
                  <a:schemeClr val="bg1"/>
                </a:solidFill>
                <a:latin typeface="Century Gothic" panose="020B0502020202020204" pitchFamily="34" charset="0"/>
                <a:cs typeface="+mn-ea"/>
              </a:rPr>
              <a:t>Harbin Institute of Technology</a:t>
            </a:r>
            <a:endParaRPr lang="zh-CN" altLang="en-US" sz="2000" dirty="0">
              <a:solidFill>
                <a:schemeClr val="bg1"/>
              </a:solidFill>
              <a:latin typeface="Century Gothic" panose="020B0502020202020204" pitchFamily="34" charset="0"/>
              <a:cs typeface="+mn-ea"/>
            </a:endParaRPr>
          </a:p>
        </p:txBody>
      </p:sp>
      <p:grpSp>
        <p:nvGrpSpPr>
          <p:cNvPr id="18" name="组合 17"/>
          <p:cNvGrpSpPr/>
          <p:nvPr/>
        </p:nvGrpSpPr>
        <p:grpSpPr>
          <a:xfrm>
            <a:off x="977995" y="856732"/>
            <a:ext cx="7188010" cy="3505077"/>
            <a:chOff x="1435008" y="577820"/>
            <a:chExt cx="6529425" cy="3217045"/>
          </a:xfrm>
        </p:grpSpPr>
        <p:sp>
          <p:nvSpPr>
            <p:cNvPr id="8" name="矩形 7"/>
            <p:cNvSpPr/>
            <p:nvPr/>
          </p:nvSpPr>
          <p:spPr>
            <a:xfrm>
              <a:off x="1835696" y="1019760"/>
              <a:ext cx="5472608" cy="265164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619672" y="2663032"/>
            <a:ext cx="5832647" cy="461665"/>
          </a:xfrm>
          <a:prstGeom prst="rect">
            <a:avLst/>
          </a:prstGeom>
          <a:noFill/>
        </p:spPr>
        <p:txBody>
          <a:bodyPr wrap="square" rtlCol="0">
            <a:spAutoFit/>
          </a:bodyPr>
          <a:lstStyle/>
          <a:p>
            <a:pPr algn="ctr"/>
            <a:r>
              <a:rPr lang="zh-CN" altLang="en-US" sz="2400" b="1" dirty="0">
                <a:latin typeface="+mn-ea"/>
                <a:cs typeface="+mn-ea"/>
              </a:rPr>
              <a:t>基于毫米波雷达的井下围岩变形探测装置</a:t>
            </a: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4351" y="117114"/>
            <a:ext cx="3416141" cy="759143"/>
          </a:xfrm>
          <a:prstGeom prst="rect">
            <a:avLst/>
          </a:prstGeom>
        </p:spPr>
      </p:pic>
    </p:spTree>
    <p:extLst>
      <p:ext uri="{BB962C8B-B14F-4D97-AF65-F5344CB8AC3E}">
        <p14:creationId xmlns:p14="http://schemas.microsoft.com/office/powerpoint/2010/main" val="19083137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123478"/>
            <a:ext cx="8856984" cy="4896544"/>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矩形 2"/>
          <p:cNvSpPr/>
          <p:nvPr/>
        </p:nvSpPr>
        <p:spPr>
          <a:xfrm>
            <a:off x="2447764" y="1733202"/>
            <a:ext cx="4248472" cy="5040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4" name="文本框 3"/>
          <p:cNvSpPr txBox="1"/>
          <p:nvPr/>
        </p:nvSpPr>
        <p:spPr>
          <a:xfrm>
            <a:off x="2432084" y="2307171"/>
            <a:ext cx="4279832" cy="707886"/>
          </a:xfrm>
          <a:prstGeom prst="rect">
            <a:avLst/>
          </a:prstGeom>
          <a:noFill/>
        </p:spPr>
        <p:txBody>
          <a:bodyPr wrap="square" rtlCol="0">
            <a:spAutoFit/>
          </a:bodyPr>
          <a:lstStyle/>
          <a:p>
            <a:pPr algn="ctr"/>
            <a:r>
              <a:rPr lang="zh-CN" altLang="en-US" sz="4000" b="1" dirty="0">
                <a:cs typeface="+mn-ea"/>
              </a:rPr>
              <a:t>已有条件</a:t>
            </a:r>
          </a:p>
        </p:txBody>
      </p:sp>
      <p:sp>
        <p:nvSpPr>
          <p:cNvPr id="7" name="文本框 6"/>
          <p:cNvSpPr txBox="1"/>
          <p:nvPr/>
        </p:nvSpPr>
        <p:spPr>
          <a:xfrm>
            <a:off x="2519772" y="1723620"/>
            <a:ext cx="4104456" cy="523220"/>
          </a:xfrm>
          <a:prstGeom prst="rect">
            <a:avLst/>
          </a:prstGeom>
          <a:noFill/>
        </p:spPr>
        <p:txBody>
          <a:bodyPr wrap="square" rtlCol="0">
            <a:spAutoFit/>
          </a:bodyPr>
          <a:lstStyle/>
          <a:p>
            <a:pPr algn="ctr"/>
            <a:r>
              <a:rPr lang="en-US" altLang="zh-CN" sz="2800" dirty="0">
                <a:solidFill>
                  <a:schemeClr val="bg1"/>
                </a:solidFill>
                <a:latin typeface="Century Gothic" panose="020B0502020202020204" pitchFamily="34" charset="0"/>
                <a:cs typeface="+mn-ea"/>
              </a:rPr>
              <a:t>PART  03</a:t>
            </a:r>
            <a:endParaRPr lang="zh-CN" altLang="en-US" sz="2800" dirty="0">
              <a:solidFill>
                <a:schemeClr val="bg1"/>
              </a:solidFill>
              <a:latin typeface="Century Gothic" panose="020B0502020202020204" pitchFamily="34" charset="0"/>
              <a:cs typeface="+mn-ea"/>
            </a:endParaRPr>
          </a:p>
        </p:txBody>
      </p:sp>
      <p:grpSp>
        <p:nvGrpSpPr>
          <p:cNvPr id="18" name="组合 17"/>
          <p:cNvGrpSpPr/>
          <p:nvPr/>
        </p:nvGrpSpPr>
        <p:grpSpPr>
          <a:xfrm>
            <a:off x="1435008" y="577820"/>
            <a:ext cx="6529425" cy="3217045"/>
            <a:chOff x="1435008" y="577820"/>
            <a:chExt cx="6529425" cy="3217045"/>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104363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已有条件</a:t>
              </a:r>
            </a:p>
          </p:txBody>
        </p:sp>
      </p:grpSp>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6016" y="56372"/>
            <a:ext cx="1663778" cy="369729"/>
          </a:xfrm>
          <a:prstGeom prst="rect">
            <a:avLst/>
          </a:prstGeom>
        </p:spPr>
      </p:pic>
      <p:sp>
        <p:nvSpPr>
          <p:cNvPr id="14" name="Rectangle 2">
            <a:extLst>
              <a:ext uri="{FF2B5EF4-FFF2-40B4-BE49-F238E27FC236}">
                <a16:creationId xmlns:a16="http://schemas.microsoft.com/office/drawing/2014/main" id="{57B93240-416C-4633-8D8F-3C730CA69EF3}"/>
              </a:ext>
            </a:extLst>
          </p:cNvPr>
          <p:cNvSpPr>
            <a:spLocks noChangeArrowheads="1"/>
          </p:cNvSpPr>
          <p:nvPr/>
        </p:nvSpPr>
        <p:spPr bwMode="auto">
          <a:xfrm>
            <a:off x="240166" y="952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Making money is art…">
            <a:extLst>
              <a:ext uri="{FF2B5EF4-FFF2-40B4-BE49-F238E27FC236}">
                <a16:creationId xmlns:a16="http://schemas.microsoft.com/office/drawing/2014/main" id="{C9849A79-6A98-43B4-9E8F-1AF09BE151B3}"/>
              </a:ext>
            </a:extLst>
          </p:cNvPr>
          <p:cNvSpPr txBox="1"/>
          <p:nvPr/>
        </p:nvSpPr>
        <p:spPr>
          <a:xfrm>
            <a:off x="1351211" y="1210576"/>
            <a:ext cx="6441577" cy="306859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285750" indent="-285750">
              <a:lnSpc>
                <a:spcPct val="125000"/>
              </a:lnSpc>
              <a:buFont typeface="Arial" panose="020B0604020202020204" pitchFamily="34" charset="0"/>
              <a:buChar char="•"/>
            </a:pPr>
            <a:r>
              <a:rPr lang="zh-CN" altLang="zh-CN" dirty="0"/>
              <a:t>两块毫米波雷达</a:t>
            </a:r>
            <a:r>
              <a:rPr lang="en-US" altLang="zh-CN" dirty="0"/>
              <a:t>IWR1443</a:t>
            </a:r>
          </a:p>
          <a:p>
            <a:pPr marL="285750" indent="-285750">
              <a:lnSpc>
                <a:spcPct val="125000"/>
              </a:lnSpc>
              <a:buFont typeface="Arial" panose="020B0604020202020204" pitchFamily="34" charset="0"/>
              <a:buChar char="•"/>
            </a:pPr>
            <a:r>
              <a:rPr lang="zh-CN" altLang="zh-CN" dirty="0"/>
              <a:t>可移动式测量平台</a:t>
            </a:r>
            <a:endParaRPr lang="en-US" altLang="zh-CN" dirty="0"/>
          </a:p>
          <a:p>
            <a:pPr marL="285750" indent="-285750">
              <a:lnSpc>
                <a:spcPct val="125000"/>
              </a:lnSpc>
              <a:buFont typeface="Arial" panose="020B0604020202020204" pitchFamily="34" charset="0"/>
              <a:buChar char="•"/>
            </a:pPr>
            <a:r>
              <a:rPr lang="zh-CN" altLang="zh-CN" dirty="0"/>
              <a:t>微波暗室</a:t>
            </a:r>
            <a:endParaRPr lang="en-US" altLang="zh-CN" dirty="0"/>
          </a:p>
          <a:p>
            <a:pPr marL="285750" indent="-285750">
              <a:lnSpc>
                <a:spcPct val="125000"/>
              </a:lnSpc>
              <a:buFont typeface="Arial" panose="020B0604020202020204" pitchFamily="34" charset="0"/>
              <a:buChar char="•"/>
            </a:pPr>
            <a:r>
              <a:rPr lang="zh-CN" altLang="zh-CN" dirty="0"/>
              <a:t>已经</a:t>
            </a:r>
            <a:r>
              <a:rPr lang="zh-CN" altLang="zh-CN" dirty="0">
                <a:solidFill>
                  <a:srgbClr val="FF0000"/>
                </a:solidFill>
              </a:rPr>
              <a:t>采集</a:t>
            </a:r>
            <a:r>
              <a:rPr lang="zh-CN" altLang="zh-CN" dirty="0"/>
              <a:t>到</a:t>
            </a:r>
            <a:r>
              <a:rPr lang="en-US" altLang="zh-CN" dirty="0"/>
              <a:t>FMCW</a:t>
            </a:r>
            <a:r>
              <a:rPr lang="zh-CN" altLang="zh-CN" dirty="0"/>
              <a:t>毫米波雷达在微波暗室中测量</a:t>
            </a:r>
            <a:r>
              <a:rPr lang="zh-CN" altLang="zh-CN" dirty="0">
                <a:solidFill>
                  <a:srgbClr val="FF0000"/>
                </a:solidFill>
              </a:rPr>
              <a:t>固定距离</a:t>
            </a:r>
            <a:r>
              <a:rPr lang="zh-CN" altLang="zh-CN" dirty="0"/>
              <a:t>的角反射体的输出采样数据，并对不同距离下采样到的离散差拍信号分别进行</a:t>
            </a:r>
            <a:r>
              <a:rPr lang="zh-CN" altLang="zh-CN" b="1" dirty="0"/>
              <a:t>频率法</a:t>
            </a:r>
            <a:r>
              <a:rPr lang="zh-CN" altLang="zh-CN" dirty="0"/>
              <a:t>、</a:t>
            </a:r>
            <a:r>
              <a:rPr lang="zh-CN" altLang="zh-CN" b="1" dirty="0"/>
              <a:t>频率法</a:t>
            </a:r>
            <a:r>
              <a:rPr lang="zh-CN" altLang="en-US" b="1" dirty="0"/>
              <a:t>结合</a:t>
            </a:r>
            <a:r>
              <a:rPr lang="zh-CN" altLang="zh-CN" b="1" dirty="0"/>
              <a:t>相位</a:t>
            </a:r>
            <a:r>
              <a:rPr lang="zh-CN" altLang="en-US" b="1" dirty="0"/>
              <a:t>差</a:t>
            </a:r>
            <a:r>
              <a:rPr lang="zh-CN" altLang="zh-CN" b="1" dirty="0"/>
              <a:t>法</a:t>
            </a:r>
            <a:r>
              <a:rPr lang="zh-CN" altLang="en-US" dirty="0"/>
              <a:t>、</a:t>
            </a:r>
            <a:r>
              <a:rPr lang="en-US" altLang="zh-CN" b="1" dirty="0"/>
              <a:t>CZT</a:t>
            </a:r>
            <a:r>
              <a:rPr lang="zh-CN" altLang="en-US" b="1" dirty="0"/>
              <a:t>变换</a:t>
            </a:r>
            <a:r>
              <a:rPr lang="zh-CN" altLang="zh-CN" b="1" dirty="0"/>
              <a:t>法</a:t>
            </a:r>
            <a:r>
              <a:rPr lang="zh-CN" altLang="en-US" dirty="0"/>
              <a:t>、</a:t>
            </a:r>
            <a:r>
              <a:rPr lang="en-US" altLang="zh-CN" dirty="0"/>
              <a:t> </a:t>
            </a:r>
            <a:r>
              <a:rPr lang="en-US" altLang="zh-CN" b="1" dirty="0">
                <a:solidFill>
                  <a:srgbClr val="FF0000"/>
                </a:solidFill>
              </a:rPr>
              <a:t>CZT</a:t>
            </a:r>
            <a:r>
              <a:rPr lang="zh-CN" altLang="en-US" b="1" dirty="0">
                <a:solidFill>
                  <a:srgbClr val="FF0000"/>
                </a:solidFill>
              </a:rPr>
              <a:t>变换</a:t>
            </a:r>
            <a:r>
              <a:rPr lang="zh-CN" altLang="zh-CN" b="1" dirty="0">
                <a:solidFill>
                  <a:srgbClr val="FF0000"/>
                </a:solidFill>
              </a:rPr>
              <a:t>法</a:t>
            </a:r>
            <a:r>
              <a:rPr lang="zh-CN" altLang="en-US" b="1" dirty="0">
                <a:solidFill>
                  <a:srgbClr val="FF0000"/>
                </a:solidFill>
              </a:rPr>
              <a:t>结合</a:t>
            </a:r>
            <a:r>
              <a:rPr lang="zh-CN" altLang="zh-CN" b="1" dirty="0">
                <a:solidFill>
                  <a:srgbClr val="FF0000"/>
                </a:solidFill>
              </a:rPr>
              <a:t>相位</a:t>
            </a:r>
            <a:r>
              <a:rPr lang="zh-CN" altLang="en-US" b="1" dirty="0">
                <a:solidFill>
                  <a:srgbClr val="FF0000"/>
                </a:solidFill>
              </a:rPr>
              <a:t>差</a:t>
            </a:r>
            <a:r>
              <a:rPr lang="zh-CN" altLang="zh-CN" b="1" dirty="0">
                <a:solidFill>
                  <a:srgbClr val="FF0000"/>
                </a:solidFill>
              </a:rPr>
              <a:t>法</a:t>
            </a:r>
            <a:r>
              <a:rPr lang="zh-CN" altLang="zh-CN" dirty="0"/>
              <a:t>测距得到以下频谱图和距离解算结果。</a:t>
            </a:r>
          </a:p>
          <a:p>
            <a:pPr marL="285750" indent="-285750">
              <a:lnSpc>
                <a:spcPct val="125000"/>
              </a:lnSpc>
              <a:buFont typeface="Arial" panose="020B0604020202020204" pitchFamily="34" charset="0"/>
              <a:buChar char="•"/>
            </a:pPr>
            <a:endParaRPr lang="zh-CN" altLang="zh-CN" dirty="0">
              <a:latin typeface="+mn-ea"/>
            </a:endParaRPr>
          </a:p>
        </p:txBody>
      </p:sp>
    </p:spTree>
    <p:extLst>
      <p:ext uri="{BB962C8B-B14F-4D97-AF65-F5344CB8AC3E}">
        <p14:creationId xmlns:p14="http://schemas.microsoft.com/office/powerpoint/2010/main" val="335341303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已有条件</a:t>
              </a:r>
            </a:p>
          </p:txBody>
        </p:sp>
      </p:grpSp>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6016" y="56372"/>
            <a:ext cx="1663778" cy="369729"/>
          </a:xfrm>
          <a:prstGeom prst="rect">
            <a:avLst/>
          </a:prstGeom>
        </p:spPr>
      </p:pic>
      <p:sp>
        <p:nvSpPr>
          <p:cNvPr id="14" name="Rectangle 2">
            <a:extLst>
              <a:ext uri="{FF2B5EF4-FFF2-40B4-BE49-F238E27FC236}">
                <a16:creationId xmlns:a16="http://schemas.microsoft.com/office/drawing/2014/main" id="{57B93240-416C-4633-8D8F-3C730CA69EF3}"/>
              </a:ext>
            </a:extLst>
          </p:cNvPr>
          <p:cNvSpPr>
            <a:spLocks noChangeArrowheads="1"/>
          </p:cNvSpPr>
          <p:nvPr/>
        </p:nvSpPr>
        <p:spPr bwMode="auto">
          <a:xfrm>
            <a:off x="-40194" y="743738"/>
            <a:ext cx="368562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r>
              <a:rPr lang="en-US" altLang="zh-CN" sz="1400" dirty="0">
                <a:latin typeface="+mn-ea"/>
              </a:rPr>
              <a:t>1</a:t>
            </a:r>
            <a:r>
              <a:rPr lang="zh-CN" altLang="en-US" sz="1400" dirty="0">
                <a:latin typeface="+mn-ea"/>
              </a:rPr>
              <a:t>、</a:t>
            </a:r>
            <a:r>
              <a:rPr lang="en-US" altLang="zh-CN" sz="1400" dirty="0">
                <a:latin typeface="+mn-ea"/>
              </a:rPr>
              <a:t>FFT</a:t>
            </a:r>
            <a:r>
              <a:rPr lang="zh-CN" altLang="zh-CN" sz="1400" dirty="0">
                <a:latin typeface="+mn-ea"/>
              </a:rPr>
              <a:t>点数</a:t>
            </a:r>
            <a:r>
              <a:rPr lang="en-US" altLang="zh-CN" sz="1400" dirty="0">
                <a:latin typeface="+mn-ea"/>
              </a:rPr>
              <a:t>4096</a:t>
            </a:r>
            <a:r>
              <a:rPr lang="zh-CN" altLang="zh-CN" sz="1400" dirty="0">
                <a:latin typeface="+mn-ea"/>
              </a:rPr>
              <a:t>，距离</a:t>
            </a:r>
            <a:r>
              <a:rPr lang="en-US" altLang="zh-CN" sz="1400" dirty="0">
                <a:latin typeface="+mn-ea"/>
              </a:rPr>
              <a:t>4.0m</a:t>
            </a:r>
            <a:r>
              <a:rPr lang="zh-CN" altLang="zh-CN" sz="1400" dirty="0">
                <a:latin typeface="+mn-ea"/>
              </a:rPr>
              <a:t>，</a:t>
            </a:r>
            <a:r>
              <a:rPr lang="en-US" altLang="zh-CN" sz="1400" dirty="0">
                <a:latin typeface="+mn-ea"/>
              </a:rPr>
              <a:t>CZT</a:t>
            </a:r>
            <a:r>
              <a:rPr lang="zh-CN" altLang="zh-CN" sz="1400" dirty="0">
                <a:latin typeface="+mn-ea"/>
              </a:rPr>
              <a:t>细化倍数</a:t>
            </a:r>
            <a:r>
              <a:rPr lang="en-US" altLang="zh-CN" sz="1400" dirty="0">
                <a:latin typeface="+mn-ea"/>
              </a:rPr>
              <a:t>16</a:t>
            </a:r>
            <a:endParaRPr lang="zh-CN" altLang="zh-CN" sz="1400" dirty="0">
              <a:latin typeface="+mn-ea"/>
            </a:endParaRPr>
          </a:p>
        </p:txBody>
      </p:sp>
      <p:pic>
        <p:nvPicPr>
          <p:cNvPr id="15" name="图片 14">
            <a:extLst>
              <a:ext uri="{FF2B5EF4-FFF2-40B4-BE49-F238E27FC236}">
                <a16:creationId xmlns:a16="http://schemas.microsoft.com/office/drawing/2014/main" id="{EDCFFE15-7763-4CF1-A942-1FCA33210A2A}"/>
              </a:ext>
            </a:extLst>
          </p:cNvPr>
          <p:cNvPicPr>
            <a:picLocks noChangeAspect="1"/>
          </p:cNvPicPr>
          <p:nvPr/>
        </p:nvPicPr>
        <p:blipFill>
          <a:blip r:embed="rId4"/>
          <a:stretch>
            <a:fillRect/>
          </a:stretch>
        </p:blipFill>
        <p:spPr>
          <a:xfrm>
            <a:off x="-13157" y="1051515"/>
            <a:ext cx="2244777" cy="1874631"/>
          </a:xfrm>
          <a:prstGeom prst="rect">
            <a:avLst/>
          </a:prstGeom>
        </p:spPr>
      </p:pic>
      <p:pic>
        <p:nvPicPr>
          <p:cNvPr id="16" name="图片 15">
            <a:extLst>
              <a:ext uri="{FF2B5EF4-FFF2-40B4-BE49-F238E27FC236}">
                <a16:creationId xmlns:a16="http://schemas.microsoft.com/office/drawing/2014/main" id="{3852B494-096F-4D00-9D31-0F41117C3691}"/>
              </a:ext>
            </a:extLst>
          </p:cNvPr>
          <p:cNvPicPr>
            <a:picLocks noChangeAspect="1"/>
          </p:cNvPicPr>
          <p:nvPr/>
        </p:nvPicPr>
        <p:blipFill>
          <a:blip r:embed="rId5"/>
          <a:stretch>
            <a:fillRect/>
          </a:stretch>
        </p:blipFill>
        <p:spPr>
          <a:xfrm>
            <a:off x="2227826" y="1060493"/>
            <a:ext cx="2298298" cy="1874632"/>
          </a:xfrm>
          <a:prstGeom prst="rect">
            <a:avLst/>
          </a:prstGeom>
        </p:spPr>
      </p:pic>
      <p:pic>
        <p:nvPicPr>
          <p:cNvPr id="17" name="图片 16">
            <a:extLst>
              <a:ext uri="{FF2B5EF4-FFF2-40B4-BE49-F238E27FC236}">
                <a16:creationId xmlns:a16="http://schemas.microsoft.com/office/drawing/2014/main" id="{2F393D8A-0886-4635-95E0-009DE7010F4A}"/>
              </a:ext>
            </a:extLst>
          </p:cNvPr>
          <p:cNvPicPr>
            <a:picLocks noChangeAspect="1"/>
          </p:cNvPicPr>
          <p:nvPr/>
        </p:nvPicPr>
        <p:blipFill>
          <a:blip r:embed="rId6"/>
          <a:stretch>
            <a:fillRect/>
          </a:stretch>
        </p:blipFill>
        <p:spPr>
          <a:xfrm>
            <a:off x="787810" y="3041329"/>
            <a:ext cx="2964180" cy="1013460"/>
          </a:xfrm>
          <a:prstGeom prst="rect">
            <a:avLst/>
          </a:prstGeom>
        </p:spPr>
      </p:pic>
      <p:sp>
        <p:nvSpPr>
          <p:cNvPr id="18" name="Rectangle 2">
            <a:extLst>
              <a:ext uri="{FF2B5EF4-FFF2-40B4-BE49-F238E27FC236}">
                <a16:creationId xmlns:a16="http://schemas.microsoft.com/office/drawing/2014/main" id="{E11A67B4-359D-48C6-B691-19B178F1E4FC}"/>
              </a:ext>
            </a:extLst>
          </p:cNvPr>
          <p:cNvSpPr>
            <a:spLocks noChangeArrowheads="1"/>
          </p:cNvSpPr>
          <p:nvPr/>
        </p:nvSpPr>
        <p:spPr bwMode="auto">
          <a:xfrm>
            <a:off x="4590841" y="723721"/>
            <a:ext cx="386516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r>
              <a:rPr lang="en-US" altLang="zh-CN" sz="1400" dirty="0">
                <a:latin typeface="+mn-ea"/>
              </a:rPr>
              <a:t>2</a:t>
            </a:r>
            <a:r>
              <a:rPr lang="zh-CN" altLang="en-US" sz="1400" dirty="0">
                <a:latin typeface="+mn-ea"/>
              </a:rPr>
              <a:t>、</a:t>
            </a:r>
            <a:r>
              <a:rPr lang="en-US" altLang="zh-CN" sz="1400" dirty="0">
                <a:latin typeface="+mn-ea"/>
              </a:rPr>
              <a:t>FFT</a:t>
            </a:r>
            <a:r>
              <a:rPr lang="zh-CN" altLang="en-US" sz="1400" dirty="0">
                <a:latin typeface="+mn-ea"/>
              </a:rPr>
              <a:t>点</a:t>
            </a:r>
            <a:r>
              <a:rPr lang="zh-CN" altLang="zh-CN" sz="1400" dirty="0">
                <a:latin typeface="+mn-ea"/>
              </a:rPr>
              <a:t>数为</a:t>
            </a:r>
            <a:r>
              <a:rPr lang="en-US" altLang="zh-CN" sz="1400" dirty="0">
                <a:latin typeface="+mn-ea"/>
              </a:rPr>
              <a:t>1024</a:t>
            </a:r>
            <a:r>
              <a:rPr lang="zh-CN" altLang="zh-CN" sz="1400" dirty="0">
                <a:latin typeface="+mn-ea"/>
              </a:rPr>
              <a:t>，距离</a:t>
            </a:r>
            <a:r>
              <a:rPr lang="en-US" altLang="zh-CN" sz="1400" dirty="0">
                <a:latin typeface="+mn-ea"/>
              </a:rPr>
              <a:t>4.0m</a:t>
            </a:r>
            <a:r>
              <a:rPr lang="zh-CN" altLang="zh-CN" sz="1400" dirty="0">
                <a:latin typeface="+mn-ea"/>
              </a:rPr>
              <a:t>，</a:t>
            </a:r>
            <a:r>
              <a:rPr lang="en-US" altLang="zh-CN" sz="1400" dirty="0">
                <a:latin typeface="+mn-ea"/>
              </a:rPr>
              <a:t>CZT</a:t>
            </a:r>
            <a:r>
              <a:rPr lang="zh-CN" altLang="zh-CN" sz="1400" dirty="0">
                <a:latin typeface="+mn-ea"/>
              </a:rPr>
              <a:t>细化倍数</a:t>
            </a:r>
            <a:r>
              <a:rPr lang="en-US" altLang="zh-CN" sz="1400" dirty="0">
                <a:latin typeface="+mn-ea"/>
              </a:rPr>
              <a:t>16</a:t>
            </a:r>
            <a:endParaRPr lang="zh-CN" altLang="zh-CN" sz="1400" dirty="0">
              <a:latin typeface="+mn-ea"/>
            </a:endParaRPr>
          </a:p>
        </p:txBody>
      </p:sp>
      <p:pic>
        <p:nvPicPr>
          <p:cNvPr id="19" name="图片 18">
            <a:extLst>
              <a:ext uri="{FF2B5EF4-FFF2-40B4-BE49-F238E27FC236}">
                <a16:creationId xmlns:a16="http://schemas.microsoft.com/office/drawing/2014/main" id="{D88AF945-3D44-4B75-816B-143C7579EC6C}"/>
              </a:ext>
            </a:extLst>
          </p:cNvPr>
          <p:cNvPicPr>
            <a:picLocks noChangeAspect="1"/>
          </p:cNvPicPr>
          <p:nvPr/>
        </p:nvPicPr>
        <p:blipFill>
          <a:blip r:embed="rId4"/>
          <a:stretch>
            <a:fillRect/>
          </a:stretch>
        </p:blipFill>
        <p:spPr>
          <a:xfrm>
            <a:off x="4614084" y="1040476"/>
            <a:ext cx="2244777" cy="1874631"/>
          </a:xfrm>
          <a:prstGeom prst="rect">
            <a:avLst/>
          </a:prstGeom>
        </p:spPr>
      </p:pic>
      <p:pic>
        <p:nvPicPr>
          <p:cNvPr id="20" name="图片 19">
            <a:extLst>
              <a:ext uri="{FF2B5EF4-FFF2-40B4-BE49-F238E27FC236}">
                <a16:creationId xmlns:a16="http://schemas.microsoft.com/office/drawing/2014/main" id="{AA9207C6-AFE2-4E3B-8C3F-C0EBEF96938F}"/>
              </a:ext>
            </a:extLst>
          </p:cNvPr>
          <p:cNvPicPr>
            <a:picLocks noChangeAspect="1"/>
          </p:cNvPicPr>
          <p:nvPr/>
        </p:nvPicPr>
        <p:blipFill>
          <a:blip r:embed="rId5"/>
          <a:stretch>
            <a:fillRect/>
          </a:stretch>
        </p:blipFill>
        <p:spPr>
          <a:xfrm>
            <a:off x="6858861" y="1060493"/>
            <a:ext cx="2298298" cy="1874632"/>
          </a:xfrm>
          <a:prstGeom prst="rect">
            <a:avLst/>
          </a:prstGeom>
        </p:spPr>
      </p:pic>
      <p:cxnSp>
        <p:nvCxnSpPr>
          <p:cNvPr id="12" name="直接连接符 11">
            <a:extLst>
              <a:ext uri="{FF2B5EF4-FFF2-40B4-BE49-F238E27FC236}">
                <a16:creationId xmlns:a16="http://schemas.microsoft.com/office/drawing/2014/main" id="{2EC9917F-9EE7-4F4F-B0F9-5966A852BDEF}"/>
              </a:ext>
            </a:extLst>
          </p:cNvPr>
          <p:cNvCxnSpPr>
            <a:cxnSpLocks/>
          </p:cNvCxnSpPr>
          <p:nvPr/>
        </p:nvCxnSpPr>
        <p:spPr>
          <a:xfrm>
            <a:off x="4564380" y="612528"/>
            <a:ext cx="0" cy="453097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4" name="图片 23">
            <a:extLst>
              <a:ext uri="{FF2B5EF4-FFF2-40B4-BE49-F238E27FC236}">
                <a16:creationId xmlns:a16="http://schemas.microsoft.com/office/drawing/2014/main" id="{D26833A3-6C08-44F9-BA13-FCE2C6C8653E}"/>
              </a:ext>
            </a:extLst>
          </p:cNvPr>
          <p:cNvPicPr>
            <a:picLocks noChangeAspect="1"/>
          </p:cNvPicPr>
          <p:nvPr/>
        </p:nvPicPr>
        <p:blipFill>
          <a:blip r:embed="rId7"/>
          <a:stretch>
            <a:fillRect/>
          </a:stretch>
        </p:blipFill>
        <p:spPr>
          <a:xfrm>
            <a:off x="5483331" y="3125149"/>
            <a:ext cx="3017520" cy="929640"/>
          </a:xfrm>
          <a:prstGeom prst="rect">
            <a:avLst/>
          </a:prstGeom>
        </p:spPr>
      </p:pic>
    </p:spTree>
    <p:extLst>
      <p:ext uri="{BB962C8B-B14F-4D97-AF65-F5344CB8AC3E}">
        <p14:creationId xmlns:p14="http://schemas.microsoft.com/office/powerpoint/2010/main" val="18427818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已有条件</a:t>
              </a:r>
            </a:p>
          </p:txBody>
        </p:sp>
      </p:grpSp>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6016" y="56372"/>
            <a:ext cx="1663778" cy="369729"/>
          </a:xfrm>
          <a:prstGeom prst="rect">
            <a:avLst/>
          </a:prstGeom>
        </p:spPr>
      </p:pic>
      <p:sp>
        <p:nvSpPr>
          <p:cNvPr id="14" name="Rectangle 2">
            <a:extLst>
              <a:ext uri="{FF2B5EF4-FFF2-40B4-BE49-F238E27FC236}">
                <a16:creationId xmlns:a16="http://schemas.microsoft.com/office/drawing/2014/main" id="{57B93240-416C-4633-8D8F-3C730CA69EF3}"/>
              </a:ext>
            </a:extLst>
          </p:cNvPr>
          <p:cNvSpPr>
            <a:spLocks noChangeArrowheads="1"/>
          </p:cNvSpPr>
          <p:nvPr/>
        </p:nvSpPr>
        <p:spPr bwMode="auto">
          <a:xfrm>
            <a:off x="-40194" y="743738"/>
            <a:ext cx="359585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r>
              <a:rPr lang="en-US" altLang="zh-CN" sz="1400" dirty="0">
                <a:latin typeface="+mn-ea"/>
              </a:rPr>
              <a:t>3</a:t>
            </a:r>
            <a:r>
              <a:rPr lang="zh-CN" altLang="en-US" sz="1400" dirty="0">
                <a:latin typeface="+mn-ea"/>
              </a:rPr>
              <a:t>、</a:t>
            </a:r>
            <a:r>
              <a:rPr lang="en-US" altLang="zh-CN" sz="1400" dirty="0">
                <a:latin typeface="+mn-ea"/>
              </a:rPr>
              <a:t>FFT</a:t>
            </a:r>
            <a:r>
              <a:rPr lang="zh-CN" altLang="zh-CN" sz="1400" dirty="0">
                <a:latin typeface="+mn-ea"/>
              </a:rPr>
              <a:t>点数</a:t>
            </a:r>
            <a:r>
              <a:rPr lang="en-US" altLang="zh-CN" sz="1400" dirty="0">
                <a:latin typeface="+mn-ea"/>
              </a:rPr>
              <a:t>512</a:t>
            </a:r>
            <a:r>
              <a:rPr lang="zh-CN" altLang="zh-CN" sz="1400" dirty="0">
                <a:latin typeface="+mn-ea"/>
              </a:rPr>
              <a:t>，距离</a:t>
            </a:r>
            <a:r>
              <a:rPr lang="en-US" altLang="zh-CN" sz="1400" dirty="0">
                <a:latin typeface="+mn-ea"/>
              </a:rPr>
              <a:t>4.0m</a:t>
            </a:r>
            <a:r>
              <a:rPr lang="zh-CN" altLang="zh-CN" sz="1400" dirty="0">
                <a:latin typeface="+mn-ea"/>
              </a:rPr>
              <a:t>，</a:t>
            </a:r>
            <a:r>
              <a:rPr lang="en-US" altLang="zh-CN" sz="1400" dirty="0">
                <a:latin typeface="+mn-ea"/>
              </a:rPr>
              <a:t>CZT</a:t>
            </a:r>
            <a:r>
              <a:rPr lang="zh-CN" altLang="zh-CN" sz="1400" dirty="0">
                <a:latin typeface="+mn-ea"/>
              </a:rPr>
              <a:t>细化倍数</a:t>
            </a:r>
            <a:r>
              <a:rPr lang="en-US" altLang="zh-CN" sz="1400" dirty="0">
                <a:latin typeface="+mn-ea"/>
              </a:rPr>
              <a:t>16</a:t>
            </a:r>
            <a:endParaRPr lang="zh-CN" altLang="zh-CN" sz="1400" dirty="0">
              <a:latin typeface="+mn-ea"/>
            </a:endParaRPr>
          </a:p>
        </p:txBody>
      </p:sp>
      <p:sp>
        <p:nvSpPr>
          <p:cNvPr id="18" name="Rectangle 2">
            <a:extLst>
              <a:ext uri="{FF2B5EF4-FFF2-40B4-BE49-F238E27FC236}">
                <a16:creationId xmlns:a16="http://schemas.microsoft.com/office/drawing/2014/main" id="{E11A67B4-359D-48C6-B691-19B178F1E4FC}"/>
              </a:ext>
            </a:extLst>
          </p:cNvPr>
          <p:cNvSpPr>
            <a:spLocks noChangeArrowheads="1"/>
          </p:cNvSpPr>
          <p:nvPr/>
        </p:nvSpPr>
        <p:spPr bwMode="auto">
          <a:xfrm>
            <a:off x="4590841" y="723721"/>
            <a:ext cx="37753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r>
              <a:rPr lang="en-US" altLang="zh-CN" sz="1400" dirty="0">
                <a:latin typeface="+mn-ea"/>
              </a:rPr>
              <a:t>4</a:t>
            </a:r>
            <a:r>
              <a:rPr lang="zh-CN" altLang="en-US" sz="1400" dirty="0">
                <a:latin typeface="+mn-ea"/>
              </a:rPr>
              <a:t>、</a:t>
            </a:r>
            <a:r>
              <a:rPr lang="en-US" altLang="zh-CN" sz="1400" dirty="0">
                <a:latin typeface="+mn-ea"/>
              </a:rPr>
              <a:t>FFT</a:t>
            </a:r>
            <a:r>
              <a:rPr lang="zh-CN" altLang="en-US" sz="1400" dirty="0">
                <a:latin typeface="+mn-ea"/>
              </a:rPr>
              <a:t>点</a:t>
            </a:r>
            <a:r>
              <a:rPr lang="zh-CN" altLang="zh-CN" sz="1400" dirty="0">
                <a:latin typeface="+mn-ea"/>
              </a:rPr>
              <a:t>数为</a:t>
            </a:r>
            <a:r>
              <a:rPr lang="en-US" altLang="zh-CN" sz="1400" dirty="0">
                <a:latin typeface="+mn-ea"/>
              </a:rPr>
              <a:t>512</a:t>
            </a:r>
            <a:r>
              <a:rPr lang="zh-CN" altLang="zh-CN" sz="1400" dirty="0">
                <a:latin typeface="+mn-ea"/>
              </a:rPr>
              <a:t>，距离</a:t>
            </a:r>
            <a:r>
              <a:rPr lang="en-US" altLang="zh-CN" sz="1400" dirty="0">
                <a:latin typeface="+mn-ea"/>
              </a:rPr>
              <a:t>3.6m</a:t>
            </a:r>
            <a:r>
              <a:rPr lang="zh-CN" altLang="zh-CN" sz="1400" dirty="0">
                <a:latin typeface="+mn-ea"/>
              </a:rPr>
              <a:t>，</a:t>
            </a:r>
            <a:r>
              <a:rPr lang="en-US" altLang="zh-CN" sz="1400" dirty="0">
                <a:latin typeface="+mn-ea"/>
              </a:rPr>
              <a:t>CZT</a:t>
            </a:r>
            <a:r>
              <a:rPr lang="zh-CN" altLang="zh-CN" sz="1400" dirty="0">
                <a:latin typeface="+mn-ea"/>
              </a:rPr>
              <a:t>细化倍数</a:t>
            </a:r>
            <a:r>
              <a:rPr lang="en-US" altLang="zh-CN" sz="1400" dirty="0">
                <a:latin typeface="+mn-ea"/>
              </a:rPr>
              <a:t>16</a:t>
            </a:r>
            <a:endParaRPr lang="zh-CN" altLang="zh-CN" sz="1400" dirty="0">
              <a:latin typeface="+mn-ea"/>
            </a:endParaRPr>
          </a:p>
        </p:txBody>
      </p:sp>
      <p:cxnSp>
        <p:nvCxnSpPr>
          <p:cNvPr id="12" name="直接连接符 11">
            <a:extLst>
              <a:ext uri="{FF2B5EF4-FFF2-40B4-BE49-F238E27FC236}">
                <a16:creationId xmlns:a16="http://schemas.microsoft.com/office/drawing/2014/main" id="{2EC9917F-9EE7-4F4F-B0F9-5966A852BDEF}"/>
              </a:ext>
            </a:extLst>
          </p:cNvPr>
          <p:cNvCxnSpPr>
            <a:cxnSpLocks/>
          </p:cNvCxnSpPr>
          <p:nvPr/>
        </p:nvCxnSpPr>
        <p:spPr>
          <a:xfrm>
            <a:off x="4564380" y="612528"/>
            <a:ext cx="0" cy="453097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1" name="图片 20">
            <a:extLst>
              <a:ext uri="{FF2B5EF4-FFF2-40B4-BE49-F238E27FC236}">
                <a16:creationId xmlns:a16="http://schemas.microsoft.com/office/drawing/2014/main" id="{97403126-553E-4BD4-AC76-7B9A5F228D13}"/>
              </a:ext>
            </a:extLst>
          </p:cNvPr>
          <p:cNvPicPr>
            <a:picLocks noChangeAspect="1"/>
          </p:cNvPicPr>
          <p:nvPr/>
        </p:nvPicPr>
        <p:blipFill>
          <a:blip r:embed="rId4"/>
          <a:stretch>
            <a:fillRect/>
          </a:stretch>
        </p:blipFill>
        <p:spPr>
          <a:xfrm>
            <a:off x="1" y="1051515"/>
            <a:ext cx="2288500" cy="1863592"/>
          </a:xfrm>
          <a:prstGeom prst="rect">
            <a:avLst/>
          </a:prstGeom>
        </p:spPr>
      </p:pic>
      <p:pic>
        <p:nvPicPr>
          <p:cNvPr id="22" name="图片 21">
            <a:extLst>
              <a:ext uri="{FF2B5EF4-FFF2-40B4-BE49-F238E27FC236}">
                <a16:creationId xmlns:a16="http://schemas.microsoft.com/office/drawing/2014/main" id="{02C98F96-B781-45BF-B56F-1BF4A0D19F12}"/>
              </a:ext>
            </a:extLst>
          </p:cNvPr>
          <p:cNvPicPr>
            <a:picLocks noChangeAspect="1"/>
          </p:cNvPicPr>
          <p:nvPr/>
        </p:nvPicPr>
        <p:blipFill>
          <a:blip r:embed="rId5"/>
          <a:stretch>
            <a:fillRect/>
          </a:stretch>
        </p:blipFill>
        <p:spPr>
          <a:xfrm>
            <a:off x="2285139" y="1042046"/>
            <a:ext cx="2222131" cy="1873061"/>
          </a:xfrm>
          <a:prstGeom prst="rect">
            <a:avLst/>
          </a:prstGeom>
        </p:spPr>
      </p:pic>
      <p:pic>
        <p:nvPicPr>
          <p:cNvPr id="23" name="图片 22">
            <a:extLst>
              <a:ext uri="{FF2B5EF4-FFF2-40B4-BE49-F238E27FC236}">
                <a16:creationId xmlns:a16="http://schemas.microsoft.com/office/drawing/2014/main" id="{EF8150E6-3155-428A-B387-20AACAF29D5E}"/>
              </a:ext>
            </a:extLst>
          </p:cNvPr>
          <p:cNvPicPr>
            <a:picLocks noChangeAspect="1"/>
          </p:cNvPicPr>
          <p:nvPr/>
        </p:nvPicPr>
        <p:blipFill>
          <a:blip r:embed="rId6"/>
          <a:stretch>
            <a:fillRect/>
          </a:stretch>
        </p:blipFill>
        <p:spPr>
          <a:xfrm>
            <a:off x="945361" y="3213415"/>
            <a:ext cx="2872740" cy="967740"/>
          </a:xfrm>
          <a:prstGeom prst="rect">
            <a:avLst/>
          </a:prstGeom>
        </p:spPr>
      </p:pic>
      <p:pic>
        <p:nvPicPr>
          <p:cNvPr id="25" name="图片 24">
            <a:extLst>
              <a:ext uri="{FF2B5EF4-FFF2-40B4-BE49-F238E27FC236}">
                <a16:creationId xmlns:a16="http://schemas.microsoft.com/office/drawing/2014/main" id="{CC531F5C-4422-464F-9A95-CADD047D3C8C}"/>
              </a:ext>
            </a:extLst>
          </p:cNvPr>
          <p:cNvPicPr>
            <a:picLocks noChangeAspect="1"/>
          </p:cNvPicPr>
          <p:nvPr/>
        </p:nvPicPr>
        <p:blipFill>
          <a:blip r:embed="rId7"/>
          <a:stretch>
            <a:fillRect/>
          </a:stretch>
        </p:blipFill>
        <p:spPr>
          <a:xfrm>
            <a:off x="4729612" y="1060493"/>
            <a:ext cx="2198405" cy="1854614"/>
          </a:xfrm>
          <a:prstGeom prst="rect">
            <a:avLst/>
          </a:prstGeom>
        </p:spPr>
      </p:pic>
      <p:pic>
        <p:nvPicPr>
          <p:cNvPr id="26" name="图片 25">
            <a:extLst>
              <a:ext uri="{FF2B5EF4-FFF2-40B4-BE49-F238E27FC236}">
                <a16:creationId xmlns:a16="http://schemas.microsoft.com/office/drawing/2014/main" id="{AF942751-0A48-4BF7-B409-5556F76A9DD2}"/>
              </a:ext>
            </a:extLst>
          </p:cNvPr>
          <p:cNvPicPr>
            <a:picLocks noChangeAspect="1"/>
          </p:cNvPicPr>
          <p:nvPr/>
        </p:nvPicPr>
        <p:blipFill>
          <a:blip r:embed="rId8"/>
          <a:stretch>
            <a:fillRect/>
          </a:stretch>
        </p:blipFill>
        <p:spPr>
          <a:xfrm>
            <a:off x="6934100" y="1048800"/>
            <a:ext cx="2198406" cy="1852182"/>
          </a:xfrm>
          <a:prstGeom prst="rect">
            <a:avLst/>
          </a:prstGeom>
        </p:spPr>
      </p:pic>
      <p:pic>
        <p:nvPicPr>
          <p:cNvPr id="27" name="图片 26">
            <a:extLst>
              <a:ext uri="{FF2B5EF4-FFF2-40B4-BE49-F238E27FC236}">
                <a16:creationId xmlns:a16="http://schemas.microsoft.com/office/drawing/2014/main" id="{A49F76FE-9702-4E47-9B57-D9602D134548}"/>
              </a:ext>
            </a:extLst>
          </p:cNvPr>
          <p:cNvPicPr>
            <a:picLocks noChangeAspect="1"/>
          </p:cNvPicPr>
          <p:nvPr/>
        </p:nvPicPr>
        <p:blipFill>
          <a:blip r:embed="rId9"/>
          <a:stretch>
            <a:fillRect/>
          </a:stretch>
        </p:blipFill>
        <p:spPr>
          <a:xfrm>
            <a:off x="5246565" y="3213415"/>
            <a:ext cx="3032760" cy="990600"/>
          </a:xfrm>
          <a:prstGeom prst="rect">
            <a:avLst/>
          </a:prstGeom>
        </p:spPr>
      </p:pic>
    </p:spTree>
    <p:extLst>
      <p:ext uri="{BB962C8B-B14F-4D97-AF65-F5344CB8AC3E}">
        <p14:creationId xmlns:p14="http://schemas.microsoft.com/office/powerpoint/2010/main" val="4016179379"/>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已有条件</a:t>
              </a:r>
            </a:p>
          </p:txBody>
        </p:sp>
      </p:grpSp>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6016" y="56372"/>
            <a:ext cx="1663778" cy="369729"/>
          </a:xfrm>
          <a:prstGeom prst="rect">
            <a:avLst/>
          </a:prstGeom>
        </p:spPr>
      </p:pic>
      <p:cxnSp>
        <p:nvCxnSpPr>
          <p:cNvPr id="12" name="直接连接符 11">
            <a:extLst>
              <a:ext uri="{FF2B5EF4-FFF2-40B4-BE49-F238E27FC236}">
                <a16:creationId xmlns:a16="http://schemas.microsoft.com/office/drawing/2014/main" id="{2EC9917F-9EE7-4F4F-B0F9-5966A852BDEF}"/>
              </a:ext>
            </a:extLst>
          </p:cNvPr>
          <p:cNvCxnSpPr>
            <a:cxnSpLocks/>
          </p:cNvCxnSpPr>
          <p:nvPr/>
        </p:nvCxnSpPr>
        <p:spPr>
          <a:xfrm>
            <a:off x="4564380" y="612528"/>
            <a:ext cx="0" cy="453097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11" name="表格 12">
            <a:extLst>
              <a:ext uri="{FF2B5EF4-FFF2-40B4-BE49-F238E27FC236}">
                <a16:creationId xmlns:a16="http://schemas.microsoft.com/office/drawing/2014/main" id="{A155AE75-6765-4CA2-8227-9F18E97A179C}"/>
              </a:ext>
            </a:extLst>
          </p:cNvPr>
          <p:cNvGraphicFramePr>
            <a:graphicFrameLocks noGrp="1"/>
          </p:cNvGraphicFramePr>
          <p:nvPr>
            <p:extLst>
              <p:ext uri="{D42A27DB-BD31-4B8C-83A1-F6EECF244321}">
                <p14:modId xmlns:p14="http://schemas.microsoft.com/office/powerpoint/2010/main" val="3814270042"/>
              </p:ext>
            </p:extLst>
          </p:nvPr>
        </p:nvGraphicFramePr>
        <p:xfrm>
          <a:off x="1071246" y="1459230"/>
          <a:ext cx="7016750" cy="2225040"/>
        </p:xfrm>
        <a:graphic>
          <a:graphicData uri="http://schemas.openxmlformats.org/drawingml/2006/table">
            <a:tbl>
              <a:tblPr firstRow="1" bandRow="1">
                <a:tableStyleId>{5C22544A-7EE6-4342-B048-85BDC9FD1C3A}</a:tableStyleId>
              </a:tblPr>
              <a:tblGrid>
                <a:gridCol w="1510030">
                  <a:extLst>
                    <a:ext uri="{9D8B030D-6E8A-4147-A177-3AD203B41FA5}">
                      <a16:colId xmlns:a16="http://schemas.microsoft.com/office/drawing/2014/main" val="1497673653"/>
                    </a:ext>
                  </a:extLst>
                </a:gridCol>
                <a:gridCol w="1376680">
                  <a:extLst>
                    <a:ext uri="{9D8B030D-6E8A-4147-A177-3AD203B41FA5}">
                      <a16:colId xmlns:a16="http://schemas.microsoft.com/office/drawing/2014/main" val="3692616387"/>
                    </a:ext>
                  </a:extLst>
                </a:gridCol>
                <a:gridCol w="1376680">
                  <a:extLst>
                    <a:ext uri="{9D8B030D-6E8A-4147-A177-3AD203B41FA5}">
                      <a16:colId xmlns:a16="http://schemas.microsoft.com/office/drawing/2014/main" val="1423505666"/>
                    </a:ext>
                  </a:extLst>
                </a:gridCol>
                <a:gridCol w="1376680">
                  <a:extLst>
                    <a:ext uri="{9D8B030D-6E8A-4147-A177-3AD203B41FA5}">
                      <a16:colId xmlns:a16="http://schemas.microsoft.com/office/drawing/2014/main" val="636739353"/>
                    </a:ext>
                  </a:extLst>
                </a:gridCol>
                <a:gridCol w="1376680">
                  <a:extLst>
                    <a:ext uri="{9D8B030D-6E8A-4147-A177-3AD203B41FA5}">
                      <a16:colId xmlns:a16="http://schemas.microsoft.com/office/drawing/2014/main" val="2347725536"/>
                    </a:ext>
                  </a:extLst>
                </a:gridCol>
              </a:tblGrid>
              <a:tr h="370840">
                <a:tc>
                  <a:txBody>
                    <a:bodyPr/>
                    <a:lstStyle/>
                    <a:p>
                      <a:r>
                        <a:rPr lang="en-US" altLang="zh-CN" dirty="0"/>
                        <a:t>FFT</a:t>
                      </a:r>
                      <a:r>
                        <a:rPr lang="zh-CN" altLang="en-US" dirty="0"/>
                        <a:t>点数</a:t>
                      </a:r>
                    </a:p>
                  </a:txBody>
                  <a:tcPr/>
                </a:tc>
                <a:tc>
                  <a:txBody>
                    <a:bodyPr/>
                    <a:lstStyle/>
                    <a:p>
                      <a:r>
                        <a:rPr lang="en-US" altLang="zh-CN" dirty="0"/>
                        <a:t>4096</a:t>
                      </a:r>
                      <a:endParaRPr lang="zh-CN" altLang="en-US" dirty="0"/>
                    </a:p>
                  </a:txBody>
                  <a:tcPr/>
                </a:tc>
                <a:tc>
                  <a:txBody>
                    <a:bodyPr/>
                    <a:lstStyle/>
                    <a:p>
                      <a:r>
                        <a:rPr lang="en-US" altLang="zh-CN" dirty="0"/>
                        <a:t>1024</a:t>
                      </a:r>
                      <a:endParaRPr lang="zh-CN" altLang="en-US" dirty="0"/>
                    </a:p>
                  </a:txBody>
                  <a:tcPr/>
                </a:tc>
                <a:tc>
                  <a:txBody>
                    <a:bodyPr/>
                    <a:lstStyle/>
                    <a:p>
                      <a:r>
                        <a:rPr lang="en-US" altLang="zh-CN" dirty="0"/>
                        <a:t>512</a:t>
                      </a:r>
                      <a:endParaRPr lang="zh-CN" altLang="en-US" dirty="0"/>
                    </a:p>
                  </a:txBody>
                  <a:tcPr/>
                </a:tc>
                <a:tc>
                  <a:txBody>
                    <a:bodyPr/>
                    <a:lstStyle/>
                    <a:p>
                      <a:r>
                        <a:rPr lang="en-US" altLang="zh-CN" dirty="0"/>
                        <a:t>512</a:t>
                      </a:r>
                      <a:endParaRPr lang="zh-CN" altLang="en-US" dirty="0"/>
                    </a:p>
                  </a:txBody>
                  <a:tcPr/>
                </a:tc>
                <a:extLst>
                  <a:ext uri="{0D108BD9-81ED-4DB2-BD59-A6C34878D82A}">
                    <a16:rowId xmlns:a16="http://schemas.microsoft.com/office/drawing/2014/main" val="1081431333"/>
                  </a:ext>
                </a:extLst>
              </a:tr>
              <a:tr h="370840">
                <a:tc>
                  <a:txBody>
                    <a:bodyPr/>
                    <a:lstStyle/>
                    <a:p>
                      <a:r>
                        <a:rPr lang="zh-CN" altLang="en-US" dirty="0"/>
                        <a:t>实际距离</a:t>
                      </a:r>
                    </a:p>
                  </a:txBody>
                  <a:tcPr/>
                </a:tc>
                <a:tc>
                  <a:txBody>
                    <a:bodyPr/>
                    <a:lstStyle/>
                    <a:p>
                      <a:r>
                        <a:rPr lang="en-US" altLang="zh-CN" dirty="0"/>
                        <a:t>4.0m</a:t>
                      </a:r>
                      <a:endParaRPr lang="zh-CN" altLang="en-US" dirty="0"/>
                    </a:p>
                  </a:txBody>
                  <a:tcPr/>
                </a:tc>
                <a:tc>
                  <a:txBody>
                    <a:bodyPr/>
                    <a:lstStyle/>
                    <a:p>
                      <a:r>
                        <a:rPr lang="en-US" altLang="zh-CN" dirty="0"/>
                        <a:t>4.0m</a:t>
                      </a:r>
                      <a:endParaRPr lang="zh-CN" altLang="en-US" dirty="0"/>
                    </a:p>
                  </a:txBody>
                  <a:tcPr/>
                </a:tc>
                <a:tc>
                  <a:txBody>
                    <a:bodyPr/>
                    <a:lstStyle/>
                    <a:p>
                      <a:r>
                        <a:rPr lang="en-US" altLang="zh-CN" dirty="0"/>
                        <a:t>4.0m</a:t>
                      </a:r>
                      <a:endParaRPr lang="zh-CN" altLang="en-US" dirty="0"/>
                    </a:p>
                  </a:txBody>
                  <a:tcPr/>
                </a:tc>
                <a:tc>
                  <a:txBody>
                    <a:bodyPr/>
                    <a:lstStyle/>
                    <a:p>
                      <a:r>
                        <a:rPr lang="en-US" altLang="zh-CN" dirty="0"/>
                        <a:t>3.6m</a:t>
                      </a:r>
                      <a:endParaRPr lang="zh-CN" altLang="en-US" dirty="0"/>
                    </a:p>
                  </a:txBody>
                  <a:tcPr/>
                </a:tc>
                <a:extLst>
                  <a:ext uri="{0D108BD9-81ED-4DB2-BD59-A6C34878D82A}">
                    <a16:rowId xmlns:a16="http://schemas.microsoft.com/office/drawing/2014/main" val="2003067871"/>
                  </a:ext>
                </a:extLst>
              </a:tr>
              <a:tr h="370840">
                <a:tc>
                  <a:txBody>
                    <a:bodyPr/>
                    <a:lstStyle/>
                    <a:p>
                      <a:r>
                        <a:rPr lang="en-US" altLang="zh-CN" dirty="0"/>
                        <a:t>FFT</a:t>
                      </a:r>
                      <a:endParaRPr lang="zh-CN" altLang="en-US" dirty="0"/>
                    </a:p>
                  </a:txBody>
                  <a:tcPr/>
                </a:tc>
                <a:tc>
                  <a:txBody>
                    <a:bodyPr/>
                    <a:lstStyle/>
                    <a:p>
                      <a:r>
                        <a:rPr lang="en-US" altLang="zh-CN" dirty="0"/>
                        <a:t>407.429cm</a:t>
                      </a:r>
                      <a:endParaRPr lang="zh-CN" altLang="en-US" dirty="0"/>
                    </a:p>
                  </a:txBody>
                  <a:tcPr/>
                </a:tc>
                <a:tc>
                  <a:txBody>
                    <a:bodyPr/>
                    <a:lstStyle/>
                    <a:p>
                      <a:r>
                        <a:rPr lang="en-US" altLang="zh-CN" dirty="0"/>
                        <a:t>407.429cm</a:t>
                      </a:r>
                      <a:endParaRPr lang="zh-CN" altLang="en-US" dirty="0"/>
                    </a:p>
                  </a:txBody>
                  <a:tcPr/>
                </a:tc>
                <a:tc>
                  <a:txBody>
                    <a:bodyPr/>
                    <a:lstStyle/>
                    <a:p>
                      <a:r>
                        <a:rPr lang="en-US" altLang="zh-CN" dirty="0"/>
                        <a:t>404.498cm</a:t>
                      </a:r>
                      <a:endParaRPr lang="zh-CN" altLang="en-US" dirty="0"/>
                    </a:p>
                  </a:txBody>
                  <a:tcPr/>
                </a:tc>
                <a:tc>
                  <a:txBody>
                    <a:bodyPr/>
                    <a:lstStyle/>
                    <a:p>
                      <a:r>
                        <a:rPr lang="en-US" altLang="zh-CN" dirty="0"/>
                        <a:t>369.324cm</a:t>
                      </a:r>
                      <a:endParaRPr lang="zh-CN" altLang="en-US" dirty="0"/>
                    </a:p>
                  </a:txBody>
                  <a:tcPr/>
                </a:tc>
                <a:extLst>
                  <a:ext uri="{0D108BD9-81ED-4DB2-BD59-A6C34878D82A}">
                    <a16:rowId xmlns:a16="http://schemas.microsoft.com/office/drawing/2014/main" val="2531417198"/>
                  </a:ext>
                </a:extLst>
              </a:tr>
              <a:tr h="370840">
                <a:tc>
                  <a:txBody>
                    <a:bodyPr/>
                    <a:lstStyle/>
                    <a:p>
                      <a:r>
                        <a:rPr lang="en-US" altLang="zh-CN" dirty="0"/>
                        <a:t>FFT+</a:t>
                      </a:r>
                      <a:r>
                        <a:rPr lang="zh-CN" altLang="en-US" dirty="0"/>
                        <a:t>相位差</a:t>
                      </a:r>
                    </a:p>
                  </a:txBody>
                  <a:tcPr/>
                </a:tc>
                <a:tc>
                  <a:txBody>
                    <a:bodyPr/>
                    <a:lstStyle/>
                    <a:p>
                      <a:r>
                        <a:rPr lang="en-US" altLang="zh-CN" dirty="0">
                          <a:highlight>
                            <a:srgbClr val="FF0000"/>
                          </a:highlight>
                        </a:rPr>
                        <a:t>400.508cm</a:t>
                      </a:r>
                      <a:endParaRPr lang="zh-CN" altLang="en-US" dirty="0">
                        <a:highlight>
                          <a:srgbClr val="FF0000"/>
                        </a:highlight>
                      </a:endParaRPr>
                    </a:p>
                  </a:txBody>
                  <a:tcPr/>
                </a:tc>
                <a:tc>
                  <a:txBody>
                    <a:bodyPr/>
                    <a:lstStyle/>
                    <a:p>
                      <a:r>
                        <a:rPr lang="en-US" altLang="zh-CN" dirty="0">
                          <a:highlight>
                            <a:srgbClr val="FF0000"/>
                          </a:highlight>
                        </a:rPr>
                        <a:t>400.508cm</a:t>
                      </a:r>
                      <a:endParaRPr lang="zh-CN" altLang="en-US" dirty="0">
                        <a:highlight>
                          <a:srgbClr val="FF0000"/>
                        </a:highlight>
                      </a:endParaRPr>
                    </a:p>
                  </a:txBody>
                  <a:tcPr/>
                </a:tc>
                <a:tc>
                  <a:txBody>
                    <a:bodyPr/>
                    <a:lstStyle/>
                    <a:p>
                      <a:r>
                        <a:rPr lang="en-US" altLang="zh-CN" dirty="0">
                          <a:highlight>
                            <a:srgbClr val="FF0000"/>
                          </a:highlight>
                        </a:rPr>
                        <a:t>397.576cm</a:t>
                      </a:r>
                      <a:endParaRPr lang="zh-CN" altLang="en-US" dirty="0">
                        <a:highlight>
                          <a:srgbClr val="FF0000"/>
                        </a:highlight>
                      </a:endParaRPr>
                    </a:p>
                  </a:txBody>
                  <a:tcPr/>
                </a:tc>
                <a:tc>
                  <a:txBody>
                    <a:bodyPr/>
                    <a:lstStyle/>
                    <a:p>
                      <a:r>
                        <a:rPr lang="en-US" altLang="zh-CN" dirty="0">
                          <a:highlight>
                            <a:srgbClr val="FF0000"/>
                          </a:highlight>
                        </a:rPr>
                        <a:t>363.375cm</a:t>
                      </a:r>
                      <a:endParaRPr lang="zh-CN" altLang="en-US" dirty="0">
                        <a:highlight>
                          <a:srgbClr val="FF0000"/>
                        </a:highlight>
                      </a:endParaRPr>
                    </a:p>
                  </a:txBody>
                  <a:tcPr/>
                </a:tc>
                <a:extLst>
                  <a:ext uri="{0D108BD9-81ED-4DB2-BD59-A6C34878D82A}">
                    <a16:rowId xmlns:a16="http://schemas.microsoft.com/office/drawing/2014/main" val="1571248227"/>
                  </a:ext>
                </a:extLst>
              </a:tr>
              <a:tr h="370840">
                <a:tc>
                  <a:txBody>
                    <a:bodyPr/>
                    <a:lstStyle/>
                    <a:p>
                      <a:r>
                        <a:rPr lang="en-US" altLang="zh-CN" dirty="0"/>
                        <a:t>CZT</a:t>
                      </a:r>
                      <a:endParaRPr lang="zh-CN" altLang="en-US" dirty="0"/>
                    </a:p>
                  </a:txBody>
                  <a:tcPr/>
                </a:tc>
                <a:tc>
                  <a:txBody>
                    <a:bodyPr/>
                    <a:lstStyle/>
                    <a:p>
                      <a:r>
                        <a:rPr lang="en-US" altLang="zh-CN" dirty="0"/>
                        <a:t>407.109cm</a:t>
                      </a:r>
                      <a:endParaRPr lang="zh-CN" altLang="en-US" dirty="0"/>
                    </a:p>
                  </a:txBody>
                  <a:tcPr/>
                </a:tc>
                <a:tc>
                  <a:txBody>
                    <a:bodyPr/>
                    <a:lstStyle/>
                    <a:p>
                      <a:r>
                        <a:rPr lang="en-US" altLang="zh-CN" dirty="0"/>
                        <a:t>407.063cm</a:t>
                      </a:r>
                      <a:endParaRPr lang="zh-CN" altLang="en-US" dirty="0"/>
                    </a:p>
                  </a:txBody>
                  <a:tcPr/>
                </a:tc>
                <a:tc>
                  <a:txBody>
                    <a:bodyPr/>
                    <a:lstStyle/>
                    <a:p>
                      <a:r>
                        <a:rPr lang="en-US" altLang="zh-CN" dirty="0"/>
                        <a:t>407.063cm</a:t>
                      </a:r>
                      <a:endParaRPr lang="zh-CN" altLang="en-US" dirty="0"/>
                    </a:p>
                  </a:txBody>
                  <a:tcPr/>
                </a:tc>
                <a:tc>
                  <a:txBody>
                    <a:bodyPr/>
                    <a:lstStyle/>
                    <a:p>
                      <a:r>
                        <a:rPr lang="en-US" altLang="zh-CN" dirty="0"/>
                        <a:t>366.393cm</a:t>
                      </a:r>
                      <a:endParaRPr lang="zh-CN" altLang="en-US" dirty="0"/>
                    </a:p>
                  </a:txBody>
                  <a:tcPr/>
                </a:tc>
                <a:extLst>
                  <a:ext uri="{0D108BD9-81ED-4DB2-BD59-A6C34878D82A}">
                    <a16:rowId xmlns:a16="http://schemas.microsoft.com/office/drawing/2014/main" val="3654347836"/>
                  </a:ext>
                </a:extLst>
              </a:tr>
              <a:tr h="370840">
                <a:tc>
                  <a:txBody>
                    <a:bodyPr/>
                    <a:lstStyle/>
                    <a:p>
                      <a:r>
                        <a:rPr lang="en-US" altLang="zh-CN" dirty="0"/>
                        <a:t>CZT+</a:t>
                      </a:r>
                      <a:r>
                        <a:rPr lang="zh-CN" altLang="en-US" dirty="0"/>
                        <a:t>相位差</a:t>
                      </a:r>
                    </a:p>
                  </a:txBody>
                  <a:tcPr/>
                </a:tc>
                <a:tc>
                  <a:txBody>
                    <a:bodyPr/>
                    <a:lstStyle/>
                    <a:p>
                      <a:r>
                        <a:rPr lang="en-US" altLang="zh-CN" dirty="0">
                          <a:highlight>
                            <a:srgbClr val="FF0000"/>
                          </a:highlight>
                        </a:rPr>
                        <a:t>400.187cm</a:t>
                      </a:r>
                      <a:endParaRPr lang="zh-CN" altLang="en-US" dirty="0">
                        <a:highlight>
                          <a:srgbClr val="FF0000"/>
                        </a:highlight>
                      </a:endParaRPr>
                    </a:p>
                  </a:txBody>
                  <a:tcPr/>
                </a:tc>
                <a:tc>
                  <a:txBody>
                    <a:bodyPr/>
                    <a:lstStyle/>
                    <a:p>
                      <a:r>
                        <a:rPr lang="en-US" altLang="zh-CN" dirty="0">
                          <a:highlight>
                            <a:srgbClr val="FF0000"/>
                          </a:highlight>
                        </a:rPr>
                        <a:t>400.141cm</a:t>
                      </a:r>
                      <a:endParaRPr lang="zh-CN" altLang="en-US" dirty="0">
                        <a:highlight>
                          <a:srgbClr val="FF0000"/>
                        </a:highlight>
                      </a:endParaRPr>
                    </a:p>
                  </a:txBody>
                  <a:tcPr/>
                </a:tc>
                <a:tc>
                  <a:txBody>
                    <a:bodyPr/>
                    <a:lstStyle/>
                    <a:p>
                      <a:r>
                        <a:rPr lang="en-US" altLang="zh-CN" dirty="0">
                          <a:highlight>
                            <a:srgbClr val="FF0000"/>
                          </a:highlight>
                        </a:rPr>
                        <a:t>400.141cm</a:t>
                      </a:r>
                      <a:endParaRPr lang="zh-CN" altLang="en-US" dirty="0">
                        <a:highlight>
                          <a:srgbClr val="FF0000"/>
                        </a:highlight>
                      </a:endParaRPr>
                    </a:p>
                  </a:txBody>
                  <a:tcPr/>
                </a:tc>
                <a:tc>
                  <a:txBody>
                    <a:bodyPr/>
                    <a:lstStyle/>
                    <a:p>
                      <a:r>
                        <a:rPr lang="en-US" altLang="zh-CN" dirty="0">
                          <a:highlight>
                            <a:srgbClr val="FF0000"/>
                          </a:highlight>
                        </a:rPr>
                        <a:t>360.444cm</a:t>
                      </a:r>
                      <a:endParaRPr lang="zh-CN" altLang="en-US" dirty="0">
                        <a:highlight>
                          <a:srgbClr val="FF0000"/>
                        </a:highlight>
                      </a:endParaRPr>
                    </a:p>
                  </a:txBody>
                  <a:tcPr/>
                </a:tc>
                <a:extLst>
                  <a:ext uri="{0D108BD9-81ED-4DB2-BD59-A6C34878D82A}">
                    <a16:rowId xmlns:a16="http://schemas.microsoft.com/office/drawing/2014/main" val="624255688"/>
                  </a:ext>
                </a:extLst>
              </a:tr>
            </a:tbl>
          </a:graphicData>
        </a:graphic>
      </p:graphicFrame>
    </p:spTree>
    <p:extLst>
      <p:ext uri="{BB962C8B-B14F-4D97-AF65-F5344CB8AC3E}">
        <p14:creationId xmlns:p14="http://schemas.microsoft.com/office/powerpoint/2010/main" val="317586705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123478"/>
            <a:ext cx="8856984" cy="4896544"/>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矩形 2"/>
          <p:cNvSpPr/>
          <p:nvPr/>
        </p:nvSpPr>
        <p:spPr>
          <a:xfrm>
            <a:off x="2447764" y="1733202"/>
            <a:ext cx="4248472" cy="5040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4" name="文本框 3"/>
          <p:cNvSpPr txBox="1"/>
          <p:nvPr/>
        </p:nvSpPr>
        <p:spPr>
          <a:xfrm>
            <a:off x="2432084" y="2307171"/>
            <a:ext cx="4279832" cy="707886"/>
          </a:xfrm>
          <a:prstGeom prst="rect">
            <a:avLst/>
          </a:prstGeom>
          <a:noFill/>
        </p:spPr>
        <p:txBody>
          <a:bodyPr wrap="square" rtlCol="0">
            <a:spAutoFit/>
          </a:bodyPr>
          <a:lstStyle/>
          <a:p>
            <a:pPr algn="ctr"/>
            <a:r>
              <a:rPr lang="zh-CN" altLang="en-US" sz="4000" b="1" dirty="0">
                <a:cs typeface="+mn-ea"/>
              </a:rPr>
              <a:t>进度安排</a:t>
            </a:r>
          </a:p>
        </p:txBody>
      </p:sp>
      <p:sp>
        <p:nvSpPr>
          <p:cNvPr id="7" name="文本框 6"/>
          <p:cNvSpPr txBox="1"/>
          <p:nvPr/>
        </p:nvSpPr>
        <p:spPr>
          <a:xfrm>
            <a:off x="2519772" y="1723620"/>
            <a:ext cx="4104456" cy="523220"/>
          </a:xfrm>
          <a:prstGeom prst="rect">
            <a:avLst/>
          </a:prstGeom>
          <a:noFill/>
        </p:spPr>
        <p:txBody>
          <a:bodyPr wrap="square" rtlCol="0">
            <a:spAutoFit/>
          </a:bodyPr>
          <a:lstStyle/>
          <a:p>
            <a:pPr algn="ctr"/>
            <a:r>
              <a:rPr lang="en-US" altLang="zh-CN" sz="2800" dirty="0">
                <a:solidFill>
                  <a:schemeClr val="bg1"/>
                </a:solidFill>
                <a:latin typeface="Century Gothic" panose="020B0502020202020204" pitchFamily="34" charset="0"/>
                <a:cs typeface="+mn-ea"/>
              </a:rPr>
              <a:t>PART  04</a:t>
            </a:r>
            <a:endParaRPr lang="zh-CN" altLang="en-US" sz="2800" dirty="0">
              <a:solidFill>
                <a:schemeClr val="bg1"/>
              </a:solidFill>
              <a:latin typeface="Century Gothic" panose="020B0502020202020204" pitchFamily="34" charset="0"/>
              <a:cs typeface="+mn-ea"/>
            </a:endParaRPr>
          </a:p>
        </p:txBody>
      </p:sp>
      <p:grpSp>
        <p:nvGrpSpPr>
          <p:cNvPr id="18" name="组合 17"/>
          <p:cNvGrpSpPr/>
          <p:nvPr/>
        </p:nvGrpSpPr>
        <p:grpSpPr>
          <a:xfrm>
            <a:off x="1435008" y="577820"/>
            <a:ext cx="6529425" cy="3217045"/>
            <a:chOff x="1435008" y="577820"/>
            <a:chExt cx="6529425" cy="3217045"/>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573317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进度安排</a:t>
              </a:r>
            </a:p>
          </p:txBody>
        </p:sp>
      </p:grpSp>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6016" y="56372"/>
            <a:ext cx="1663778" cy="369729"/>
          </a:xfrm>
          <a:prstGeom prst="rect">
            <a:avLst/>
          </a:prstGeom>
        </p:spPr>
      </p:pic>
      <p:sp>
        <p:nvSpPr>
          <p:cNvPr id="14" name="Rectangle 2">
            <a:extLst>
              <a:ext uri="{FF2B5EF4-FFF2-40B4-BE49-F238E27FC236}">
                <a16:creationId xmlns:a16="http://schemas.microsoft.com/office/drawing/2014/main" id="{57B93240-416C-4633-8D8F-3C730CA69EF3}"/>
              </a:ext>
            </a:extLst>
          </p:cNvPr>
          <p:cNvSpPr>
            <a:spLocks noChangeArrowheads="1"/>
          </p:cNvSpPr>
          <p:nvPr/>
        </p:nvSpPr>
        <p:spPr bwMode="auto">
          <a:xfrm>
            <a:off x="240166" y="952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Making money is art…">
            <a:extLst>
              <a:ext uri="{FF2B5EF4-FFF2-40B4-BE49-F238E27FC236}">
                <a16:creationId xmlns:a16="http://schemas.microsoft.com/office/drawing/2014/main" id="{C9849A79-6A98-43B4-9E8F-1AF09BE151B3}"/>
              </a:ext>
            </a:extLst>
          </p:cNvPr>
          <p:cNvSpPr txBox="1"/>
          <p:nvPr/>
        </p:nvSpPr>
        <p:spPr>
          <a:xfrm>
            <a:off x="1146864" y="771550"/>
            <a:ext cx="7253237" cy="401116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nSpc>
                <a:spcPct val="125000"/>
              </a:lnSpc>
            </a:pPr>
            <a:r>
              <a:rPr lang="en-US" altLang="zh-CN" sz="1400" b="1" dirty="0">
                <a:latin typeface="Times New Roman" panose="02020603050405020304" pitchFamily="18" charset="0"/>
                <a:cs typeface="Times New Roman" panose="02020603050405020304" pitchFamily="18" charset="0"/>
              </a:rPr>
              <a:t>2021</a:t>
            </a:r>
            <a:r>
              <a:rPr lang="zh-CN" altLang="zh-CN" sz="1400" b="1" dirty="0"/>
              <a:t>年</a:t>
            </a:r>
            <a:r>
              <a:rPr lang="en-US" altLang="zh-CN" sz="1400" b="1" dirty="0">
                <a:latin typeface="Times New Roman" panose="02020603050405020304" pitchFamily="18" charset="0"/>
                <a:cs typeface="Times New Roman" panose="02020603050405020304" pitchFamily="18" charset="0"/>
              </a:rPr>
              <a:t>11</a:t>
            </a:r>
            <a:r>
              <a:rPr lang="zh-CN" altLang="zh-CN" sz="1400" b="1" dirty="0"/>
              <a:t>月</a:t>
            </a:r>
            <a:r>
              <a:rPr lang="en-US" altLang="zh-CN" sz="1400" b="1" dirty="0">
                <a:latin typeface="Times New Roman" panose="02020603050405020304" pitchFamily="18" charset="0"/>
                <a:cs typeface="Times New Roman" panose="02020603050405020304" pitchFamily="18" charset="0"/>
              </a:rPr>
              <a:t>10</a:t>
            </a:r>
            <a:r>
              <a:rPr lang="zh-CN" altLang="zh-CN" sz="1400" b="1" dirty="0"/>
              <a:t>日—</a:t>
            </a:r>
            <a:r>
              <a:rPr lang="en-US" altLang="zh-CN" sz="1400" b="1" dirty="0">
                <a:latin typeface="Times New Roman" panose="02020603050405020304" pitchFamily="18" charset="0"/>
                <a:cs typeface="Times New Roman" panose="02020603050405020304" pitchFamily="18" charset="0"/>
              </a:rPr>
              <a:t>2021</a:t>
            </a:r>
            <a:r>
              <a:rPr lang="zh-CN" altLang="zh-CN" sz="1400" b="1" dirty="0"/>
              <a:t>年</a:t>
            </a:r>
            <a:r>
              <a:rPr lang="en-US" altLang="zh-CN" sz="1400" b="1" dirty="0">
                <a:latin typeface="Times New Roman" panose="02020603050405020304" pitchFamily="18" charset="0"/>
                <a:cs typeface="Times New Roman" panose="02020603050405020304" pitchFamily="18" charset="0"/>
              </a:rPr>
              <a:t>12</a:t>
            </a:r>
            <a:r>
              <a:rPr lang="zh-CN" altLang="zh-CN" sz="1400" b="1" dirty="0"/>
              <a:t>月</a:t>
            </a:r>
            <a:r>
              <a:rPr lang="en-US" altLang="zh-CN" sz="1400" b="1" dirty="0">
                <a:latin typeface="Times New Roman" panose="02020603050405020304" pitchFamily="18" charset="0"/>
                <a:cs typeface="Times New Roman" panose="02020603050405020304" pitchFamily="18" charset="0"/>
              </a:rPr>
              <a:t>1</a:t>
            </a:r>
            <a:r>
              <a:rPr lang="zh-CN" altLang="zh-CN" sz="1400" b="1" dirty="0"/>
              <a:t>日</a:t>
            </a:r>
            <a:endParaRPr lang="en-US" altLang="zh-CN" sz="1400" b="1" dirty="0"/>
          </a:p>
          <a:p>
            <a:pPr marL="285750" lvl="0" indent="-285750">
              <a:lnSpc>
                <a:spcPct val="125000"/>
              </a:lnSpc>
              <a:buFont typeface="Arial" panose="020B0604020202020204" pitchFamily="34" charset="0"/>
              <a:buChar char="•"/>
            </a:pPr>
            <a:r>
              <a:rPr lang="zh-CN" altLang="zh-CN" sz="1400" dirty="0"/>
              <a:t>理解毫米波雷达的工作体制，熟悉毫米波雷达的高分辨测距、测向流程，掌握高精度测距</a:t>
            </a:r>
            <a:r>
              <a:rPr lang="en-US" altLang="zh-CN" sz="1400" dirty="0"/>
              <a:t>          </a:t>
            </a:r>
            <a:r>
              <a:rPr lang="zh-CN" altLang="zh-CN" sz="1400" dirty="0"/>
              <a:t>算法、测向原理。</a:t>
            </a:r>
            <a:endParaRPr lang="en-US" altLang="zh-CN" sz="1400" dirty="0"/>
          </a:p>
          <a:p>
            <a:pPr marL="285750" lvl="0" indent="-285750">
              <a:lnSpc>
                <a:spcPct val="125000"/>
              </a:lnSpc>
              <a:buFont typeface="Arial" panose="020B0604020202020204" pitchFamily="34" charset="0"/>
              <a:buChar char="•"/>
            </a:pPr>
            <a:r>
              <a:rPr lang="zh-CN" altLang="zh-CN" sz="1400" dirty="0"/>
              <a:t>学习毫米波雷达</a:t>
            </a:r>
            <a:r>
              <a:rPr lang="en-US" altLang="zh-CN" sz="1400" dirty="0">
                <a:latin typeface="Times New Roman" panose="02020603050405020304" pitchFamily="18" charset="0"/>
                <a:cs typeface="Times New Roman" panose="02020603050405020304" pitchFamily="18" charset="0"/>
              </a:rPr>
              <a:t>IWR1443</a:t>
            </a:r>
            <a:r>
              <a:rPr lang="zh-CN" altLang="zh-CN" sz="1400" dirty="0"/>
              <a:t>的相关技术文档，熟悉其体系结构和信号处理流程。</a:t>
            </a:r>
            <a:endParaRPr lang="en-US" altLang="zh-CN" sz="1400" dirty="0"/>
          </a:p>
          <a:p>
            <a:pPr marL="285750" lvl="0" indent="-285750">
              <a:lnSpc>
                <a:spcPct val="125000"/>
              </a:lnSpc>
              <a:buFont typeface="Arial" panose="020B0604020202020204" pitchFamily="34" charset="0"/>
              <a:buChar char="•"/>
            </a:pPr>
            <a:r>
              <a:rPr lang="zh-CN" altLang="zh-CN" sz="1400" dirty="0"/>
              <a:t>完成雷达发射参数的配置，在微波暗室中完成目标的距离测量试验，并记录试验数据，与常规距离测量结果进行对比分析。</a:t>
            </a:r>
          </a:p>
          <a:p>
            <a:pPr lvl="0">
              <a:lnSpc>
                <a:spcPct val="125000"/>
              </a:lnSpc>
            </a:pPr>
            <a:r>
              <a:rPr lang="en-US" altLang="zh-CN" sz="1400" b="1" dirty="0">
                <a:latin typeface="Times New Roman" panose="02020603050405020304" pitchFamily="18" charset="0"/>
                <a:cs typeface="Times New Roman" panose="02020603050405020304" pitchFamily="18" charset="0"/>
              </a:rPr>
              <a:t>2021</a:t>
            </a:r>
            <a:r>
              <a:rPr lang="zh-CN" altLang="zh-CN" sz="1400" b="1" dirty="0"/>
              <a:t>年</a:t>
            </a:r>
            <a:r>
              <a:rPr lang="en-US" altLang="zh-CN" sz="1400" b="1" dirty="0">
                <a:latin typeface="Times New Roman" panose="02020603050405020304" pitchFamily="18" charset="0"/>
                <a:cs typeface="Times New Roman" panose="02020603050405020304" pitchFamily="18" charset="0"/>
              </a:rPr>
              <a:t>12</a:t>
            </a:r>
            <a:r>
              <a:rPr lang="zh-CN" altLang="zh-CN" sz="1400" b="1" dirty="0"/>
              <a:t>月</a:t>
            </a:r>
            <a:r>
              <a:rPr lang="en-US" altLang="zh-CN" sz="1400" b="1" dirty="0">
                <a:latin typeface="Times New Roman" panose="02020603050405020304" pitchFamily="18" charset="0"/>
                <a:cs typeface="Times New Roman" panose="02020603050405020304" pitchFamily="18" charset="0"/>
              </a:rPr>
              <a:t>1</a:t>
            </a:r>
            <a:r>
              <a:rPr lang="zh-CN" altLang="zh-CN" sz="1400" b="1" dirty="0"/>
              <a:t>日—</a:t>
            </a:r>
            <a:r>
              <a:rPr lang="en-US" altLang="zh-CN" sz="1400" b="1" dirty="0">
                <a:latin typeface="Times New Roman" panose="02020603050405020304" pitchFamily="18" charset="0"/>
                <a:cs typeface="Times New Roman" panose="02020603050405020304" pitchFamily="18" charset="0"/>
              </a:rPr>
              <a:t>2022</a:t>
            </a:r>
            <a:r>
              <a:rPr lang="zh-CN" altLang="zh-CN" sz="1400" b="1" dirty="0"/>
              <a:t>年</a:t>
            </a:r>
            <a:r>
              <a:rPr lang="en-US" altLang="zh-CN" sz="1400" b="1" dirty="0">
                <a:latin typeface="Times New Roman" panose="02020603050405020304" pitchFamily="18" charset="0"/>
                <a:cs typeface="Times New Roman" panose="02020603050405020304" pitchFamily="18" charset="0"/>
              </a:rPr>
              <a:t>1</a:t>
            </a:r>
            <a:r>
              <a:rPr lang="zh-CN" altLang="zh-CN" sz="1400" b="1" dirty="0"/>
              <a:t>月</a:t>
            </a:r>
            <a:r>
              <a:rPr lang="en-US" altLang="zh-CN" sz="1400" b="1" dirty="0">
                <a:latin typeface="Times New Roman" panose="02020603050405020304" pitchFamily="18" charset="0"/>
                <a:cs typeface="Times New Roman" panose="02020603050405020304" pitchFamily="18" charset="0"/>
              </a:rPr>
              <a:t>1</a:t>
            </a:r>
            <a:r>
              <a:rPr lang="zh-CN" altLang="zh-CN" sz="1400" b="1" dirty="0"/>
              <a:t>日</a:t>
            </a:r>
          </a:p>
          <a:p>
            <a:pPr marL="285750" indent="-285750">
              <a:lnSpc>
                <a:spcPct val="125000"/>
              </a:lnSpc>
              <a:buFont typeface="Arial" panose="020B0604020202020204" pitchFamily="34" charset="0"/>
              <a:buChar char="•"/>
            </a:pPr>
            <a:r>
              <a:rPr lang="zh-CN" altLang="zh-CN" sz="1400" dirty="0"/>
              <a:t>完成移动式平台结构设计，完成多雷达平台数据采集。</a:t>
            </a:r>
          </a:p>
          <a:p>
            <a:pPr lvl="0">
              <a:lnSpc>
                <a:spcPct val="125000"/>
              </a:lnSpc>
            </a:pPr>
            <a:r>
              <a:rPr lang="en-US" altLang="zh-CN" sz="1400" b="1" dirty="0">
                <a:latin typeface="Times New Roman" panose="02020603050405020304" pitchFamily="18" charset="0"/>
                <a:cs typeface="Times New Roman" panose="02020603050405020304" pitchFamily="18" charset="0"/>
              </a:rPr>
              <a:t>2022</a:t>
            </a:r>
            <a:r>
              <a:rPr lang="zh-CN" altLang="zh-CN" sz="1400" b="1" dirty="0"/>
              <a:t>年</a:t>
            </a:r>
            <a:r>
              <a:rPr lang="en-US" altLang="zh-CN" sz="1400" b="1" dirty="0">
                <a:latin typeface="Times New Roman" panose="02020603050405020304" pitchFamily="18" charset="0"/>
                <a:cs typeface="Times New Roman" panose="02020603050405020304" pitchFamily="18" charset="0"/>
              </a:rPr>
              <a:t>1</a:t>
            </a:r>
            <a:r>
              <a:rPr lang="zh-CN" altLang="zh-CN" sz="1400" b="1" dirty="0"/>
              <a:t>月</a:t>
            </a:r>
            <a:r>
              <a:rPr lang="en-US" altLang="zh-CN" sz="1400" b="1" dirty="0">
                <a:latin typeface="Times New Roman" panose="02020603050405020304" pitchFamily="18" charset="0"/>
                <a:cs typeface="Times New Roman" panose="02020603050405020304" pitchFamily="18" charset="0"/>
              </a:rPr>
              <a:t>1</a:t>
            </a:r>
            <a:r>
              <a:rPr lang="zh-CN" altLang="zh-CN" sz="1400" b="1" dirty="0"/>
              <a:t>日—</a:t>
            </a:r>
            <a:r>
              <a:rPr lang="en-US" altLang="zh-CN" sz="1400" b="1" dirty="0">
                <a:latin typeface="Times New Roman" panose="02020603050405020304" pitchFamily="18" charset="0"/>
                <a:cs typeface="Times New Roman" panose="02020603050405020304" pitchFamily="18" charset="0"/>
              </a:rPr>
              <a:t>2022</a:t>
            </a:r>
            <a:r>
              <a:rPr lang="zh-CN" altLang="zh-CN" sz="1400" b="1" dirty="0"/>
              <a:t>年</a:t>
            </a:r>
            <a:r>
              <a:rPr lang="en-US" altLang="zh-CN" sz="1400" b="1" dirty="0">
                <a:latin typeface="Times New Roman" panose="02020603050405020304" pitchFamily="18" charset="0"/>
                <a:cs typeface="Times New Roman" panose="02020603050405020304" pitchFamily="18" charset="0"/>
              </a:rPr>
              <a:t>2</a:t>
            </a:r>
            <a:r>
              <a:rPr lang="zh-CN" altLang="zh-CN" sz="1400" b="1" dirty="0"/>
              <a:t>月</a:t>
            </a:r>
            <a:r>
              <a:rPr lang="en-US" altLang="zh-CN" sz="1400" b="1" dirty="0">
                <a:latin typeface="Times New Roman" panose="02020603050405020304" pitchFamily="18" charset="0"/>
                <a:cs typeface="Times New Roman" panose="02020603050405020304" pitchFamily="18" charset="0"/>
              </a:rPr>
              <a:t>1</a:t>
            </a:r>
            <a:r>
              <a:rPr lang="zh-CN" altLang="zh-CN" sz="1400" b="1" dirty="0"/>
              <a:t>日</a:t>
            </a:r>
          </a:p>
          <a:p>
            <a:pPr marL="285750" indent="-285750">
              <a:lnSpc>
                <a:spcPct val="125000"/>
              </a:lnSpc>
              <a:buFont typeface="Arial" panose="020B0604020202020204" pitchFamily="34" charset="0"/>
              <a:buChar char="•"/>
            </a:pPr>
            <a:r>
              <a:rPr lang="zh-CN" altLang="zh-CN" sz="1400" dirty="0"/>
              <a:t>完成单片机、物联网</a:t>
            </a:r>
            <a:r>
              <a:rPr lang="en-US" altLang="zh-CN" sz="1400" dirty="0">
                <a:latin typeface="Times New Roman" panose="02020603050405020304" pitchFamily="18" charset="0"/>
                <a:cs typeface="Times New Roman" panose="02020603050405020304" pitchFamily="18" charset="0"/>
              </a:rPr>
              <a:t>eps</a:t>
            </a:r>
            <a:r>
              <a:rPr lang="zh-CN" altLang="zh-CN" sz="1400" dirty="0"/>
              <a:t>模块等信息传输方案设计。</a:t>
            </a:r>
          </a:p>
          <a:p>
            <a:pPr lvl="0">
              <a:lnSpc>
                <a:spcPct val="125000"/>
              </a:lnSpc>
            </a:pPr>
            <a:r>
              <a:rPr lang="en-US" altLang="zh-CN" sz="1400" b="1" dirty="0">
                <a:latin typeface="Times New Roman" panose="02020603050405020304" pitchFamily="18" charset="0"/>
                <a:cs typeface="Times New Roman" panose="02020603050405020304" pitchFamily="18" charset="0"/>
              </a:rPr>
              <a:t>2022</a:t>
            </a:r>
            <a:r>
              <a:rPr lang="zh-CN" altLang="zh-CN" sz="1400" b="1" dirty="0"/>
              <a:t>年</a:t>
            </a:r>
            <a:r>
              <a:rPr lang="en-US" altLang="zh-CN" sz="1400" b="1" dirty="0">
                <a:latin typeface="Times New Roman" panose="02020603050405020304" pitchFamily="18" charset="0"/>
                <a:cs typeface="Times New Roman" panose="02020603050405020304" pitchFamily="18" charset="0"/>
              </a:rPr>
              <a:t>2</a:t>
            </a:r>
            <a:r>
              <a:rPr lang="zh-CN" altLang="zh-CN" sz="1400" b="1" dirty="0"/>
              <a:t>月</a:t>
            </a:r>
            <a:r>
              <a:rPr lang="en-US" altLang="zh-CN" sz="1400" b="1" dirty="0">
                <a:latin typeface="Times New Roman" panose="02020603050405020304" pitchFamily="18" charset="0"/>
                <a:cs typeface="Times New Roman" panose="02020603050405020304" pitchFamily="18" charset="0"/>
              </a:rPr>
              <a:t>1</a:t>
            </a:r>
            <a:r>
              <a:rPr lang="zh-CN" altLang="zh-CN" sz="1400" b="1" dirty="0"/>
              <a:t>日—</a:t>
            </a:r>
            <a:r>
              <a:rPr lang="en-US" altLang="zh-CN" sz="1400" b="1" dirty="0">
                <a:latin typeface="Times New Roman" panose="02020603050405020304" pitchFamily="18" charset="0"/>
                <a:cs typeface="Times New Roman" panose="02020603050405020304" pitchFamily="18" charset="0"/>
              </a:rPr>
              <a:t>2022</a:t>
            </a:r>
            <a:r>
              <a:rPr lang="zh-CN" altLang="zh-CN" sz="1400" b="1" dirty="0"/>
              <a:t>年</a:t>
            </a:r>
            <a:r>
              <a:rPr lang="en-US" altLang="zh-CN" sz="1400" b="1" dirty="0">
                <a:latin typeface="Times New Roman" panose="02020603050405020304" pitchFamily="18" charset="0"/>
                <a:cs typeface="Times New Roman" panose="02020603050405020304" pitchFamily="18" charset="0"/>
              </a:rPr>
              <a:t>3</a:t>
            </a:r>
            <a:r>
              <a:rPr lang="zh-CN" altLang="zh-CN" sz="1400" b="1" dirty="0"/>
              <a:t>月</a:t>
            </a:r>
            <a:r>
              <a:rPr lang="en-US" altLang="zh-CN" sz="1400" b="1" dirty="0">
                <a:latin typeface="Times New Roman" panose="02020603050405020304" pitchFamily="18" charset="0"/>
                <a:cs typeface="Times New Roman" panose="02020603050405020304" pitchFamily="18" charset="0"/>
              </a:rPr>
              <a:t>1</a:t>
            </a:r>
            <a:r>
              <a:rPr lang="zh-CN" altLang="zh-CN" sz="1400" b="1" dirty="0"/>
              <a:t>日</a:t>
            </a:r>
          </a:p>
          <a:p>
            <a:pPr marL="285750" indent="-285750">
              <a:lnSpc>
                <a:spcPct val="125000"/>
              </a:lnSpc>
              <a:buFont typeface="Arial" panose="020B0604020202020204" pitchFamily="34" charset="0"/>
              <a:buChar char="•"/>
            </a:pPr>
            <a:r>
              <a:rPr lang="zh-CN" altLang="zh-CN" sz="1400" dirty="0"/>
              <a:t>完成上位机，并对多监测点进行</a:t>
            </a:r>
            <a:r>
              <a:rPr lang="en-US" altLang="zh-CN" sz="1400" dirty="0">
                <a:latin typeface="Times New Roman" panose="02020603050405020304" pitchFamily="18" charset="0"/>
                <a:cs typeface="Times New Roman" panose="02020603050405020304" pitchFamily="18" charset="0"/>
              </a:rPr>
              <a:t>SLAM</a:t>
            </a:r>
            <a:r>
              <a:rPr lang="zh-CN" altLang="zh-CN" sz="1400" dirty="0"/>
              <a:t>坐标场景重建。</a:t>
            </a:r>
            <a:endParaRPr lang="en-US" altLang="zh-CN" sz="1400" dirty="0"/>
          </a:p>
          <a:p>
            <a:pPr marL="285750" indent="-285750">
              <a:lnSpc>
                <a:spcPct val="125000"/>
              </a:lnSpc>
              <a:buFont typeface="Arial" panose="020B0604020202020204" pitchFamily="34" charset="0"/>
              <a:buChar char="•"/>
            </a:pPr>
            <a:r>
              <a:rPr lang="zh-CN" altLang="zh-CN" sz="1400" dirty="0"/>
              <a:t>进行监测点形变的分析及样机整体评估。</a:t>
            </a:r>
          </a:p>
          <a:p>
            <a:pPr lvl="0">
              <a:lnSpc>
                <a:spcPct val="125000"/>
              </a:lnSpc>
            </a:pPr>
            <a:r>
              <a:rPr lang="en-US" altLang="zh-CN" sz="1400" b="1" dirty="0">
                <a:latin typeface="Times New Roman" panose="02020603050405020304" pitchFamily="18" charset="0"/>
                <a:cs typeface="Times New Roman" panose="02020603050405020304" pitchFamily="18" charset="0"/>
              </a:rPr>
              <a:t>2022</a:t>
            </a:r>
            <a:r>
              <a:rPr lang="zh-CN" altLang="zh-CN" sz="1400" b="1" dirty="0"/>
              <a:t>年</a:t>
            </a:r>
            <a:r>
              <a:rPr lang="en-US" altLang="zh-CN" sz="1400" b="1" dirty="0">
                <a:latin typeface="Times New Roman" panose="02020603050405020304" pitchFamily="18" charset="0"/>
                <a:cs typeface="Times New Roman" panose="02020603050405020304" pitchFamily="18" charset="0"/>
              </a:rPr>
              <a:t>3</a:t>
            </a:r>
            <a:r>
              <a:rPr lang="zh-CN" altLang="zh-CN" sz="1400" b="1" dirty="0"/>
              <a:t>月</a:t>
            </a:r>
            <a:r>
              <a:rPr lang="en-US" altLang="zh-CN" sz="1400" b="1" dirty="0">
                <a:latin typeface="Times New Roman" panose="02020603050405020304" pitchFamily="18" charset="0"/>
                <a:cs typeface="Times New Roman" panose="02020603050405020304" pitchFamily="18" charset="0"/>
              </a:rPr>
              <a:t>1</a:t>
            </a:r>
            <a:r>
              <a:rPr lang="zh-CN" altLang="zh-CN" sz="1400" b="1" dirty="0"/>
              <a:t>日—</a:t>
            </a:r>
            <a:r>
              <a:rPr lang="en-US" altLang="zh-CN" sz="1400" b="1" dirty="0">
                <a:latin typeface="Times New Roman" panose="02020603050405020304" pitchFamily="18" charset="0"/>
                <a:cs typeface="Times New Roman" panose="02020603050405020304" pitchFamily="18" charset="0"/>
              </a:rPr>
              <a:t>2022</a:t>
            </a:r>
            <a:r>
              <a:rPr lang="zh-CN" altLang="zh-CN" sz="1400" b="1" dirty="0"/>
              <a:t>年</a:t>
            </a:r>
            <a:r>
              <a:rPr lang="en-US" altLang="zh-CN" sz="1400" b="1" dirty="0">
                <a:latin typeface="Times New Roman" panose="02020603050405020304" pitchFamily="18" charset="0"/>
                <a:cs typeface="Times New Roman" panose="02020603050405020304" pitchFamily="18" charset="0"/>
              </a:rPr>
              <a:t>4</a:t>
            </a:r>
            <a:r>
              <a:rPr lang="zh-CN" altLang="zh-CN" sz="1400" b="1" dirty="0"/>
              <a:t>月</a:t>
            </a:r>
            <a:r>
              <a:rPr lang="en-US" altLang="zh-CN" sz="1400" b="1" dirty="0">
                <a:latin typeface="Times New Roman" panose="02020603050405020304" pitchFamily="18" charset="0"/>
                <a:cs typeface="Times New Roman" panose="02020603050405020304" pitchFamily="18" charset="0"/>
              </a:rPr>
              <a:t>30</a:t>
            </a:r>
            <a:r>
              <a:rPr lang="zh-CN" altLang="zh-CN" sz="1400" b="1" dirty="0"/>
              <a:t>日</a:t>
            </a:r>
          </a:p>
          <a:p>
            <a:pPr marL="285750" indent="-285750">
              <a:lnSpc>
                <a:spcPct val="125000"/>
              </a:lnSpc>
              <a:buFont typeface="Arial" panose="020B0604020202020204" pitchFamily="34" charset="0"/>
              <a:buChar char="•"/>
            </a:pPr>
            <a:r>
              <a:rPr lang="zh-CN" altLang="zh-CN" sz="1400" dirty="0"/>
              <a:t>写毕业设计论文，准备毕业设计答辩。</a:t>
            </a:r>
          </a:p>
        </p:txBody>
      </p:sp>
    </p:spTree>
    <p:extLst>
      <p:ext uri="{BB962C8B-B14F-4D97-AF65-F5344CB8AC3E}">
        <p14:creationId xmlns:p14="http://schemas.microsoft.com/office/powerpoint/2010/main" val="96563343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123478"/>
            <a:ext cx="8856984" cy="4896544"/>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 name="文本框 4"/>
          <p:cNvSpPr txBox="1"/>
          <p:nvPr/>
        </p:nvSpPr>
        <p:spPr>
          <a:xfrm>
            <a:off x="3433517" y="2427103"/>
            <a:ext cx="2016224" cy="307777"/>
          </a:xfrm>
          <a:prstGeom prst="rect">
            <a:avLst/>
          </a:prstGeom>
          <a:noFill/>
        </p:spPr>
        <p:txBody>
          <a:bodyPr wrap="square" rtlCol="0">
            <a:spAutoFit/>
          </a:bodyPr>
          <a:lstStyle/>
          <a:p>
            <a:pPr algn="ctr"/>
            <a:r>
              <a:rPr lang="zh-CN" altLang="en-US" sz="1400" b="1" dirty="0">
                <a:cs typeface="+mn-ea"/>
              </a:rPr>
              <a:t>答辩人：张润</a:t>
            </a:r>
          </a:p>
        </p:txBody>
      </p:sp>
      <p:grpSp>
        <p:nvGrpSpPr>
          <p:cNvPr id="18" name="组合 17"/>
          <p:cNvGrpSpPr/>
          <p:nvPr/>
        </p:nvGrpSpPr>
        <p:grpSpPr>
          <a:xfrm>
            <a:off x="1435008" y="577820"/>
            <a:ext cx="6529425" cy="3217045"/>
            <a:chOff x="1435008" y="577820"/>
            <a:chExt cx="6529425" cy="3217045"/>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2301713" y="1521829"/>
            <a:ext cx="4279832" cy="769441"/>
          </a:xfrm>
          <a:prstGeom prst="rect">
            <a:avLst/>
          </a:prstGeom>
          <a:noFill/>
        </p:spPr>
        <p:txBody>
          <a:bodyPr wrap="square" rtlCol="0">
            <a:spAutoFit/>
          </a:bodyPr>
          <a:lstStyle/>
          <a:p>
            <a:pPr algn="ctr"/>
            <a:r>
              <a:rPr lang="zh-CN" altLang="en-US" sz="4400" b="1" dirty="0">
                <a:cs typeface="+mn-ea"/>
              </a:rPr>
              <a:t>感谢观看</a:t>
            </a:r>
          </a:p>
        </p:txBody>
      </p:sp>
    </p:spTree>
    <p:extLst>
      <p:ext uri="{BB962C8B-B14F-4D97-AF65-F5344CB8AC3E}">
        <p14:creationId xmlns:p14="http://schemas.microsoft.com/office/powerpoint/2010/main" val="261824831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123478"/>
            <a:ext cx="8856984" cy="4896544"/>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矩形 2"/>
          <p:cNvSpPr/>
          <p:nvPr/>
        </p:nvSpPr>
        <p:spPr>
          <a:xfrm>
            <a:off x="2447764" y="1733202"/>
            <a:ext cx="4248472" cy="5040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4" name="文本框 3"/>
          <p:cNvSpPr txBox="1"/>
          <p:nvPr/>
        </p:nvSpPr>
        <p:spPr>
          <a:xfrm>
            <a:off x="2432084" y="2307171"/>
            <a:ext cx="4279832" cy="707886"/>
          </a:xfrm>
          <a:prstGeom prst="rect">
            <a:avLst/>
          </a:prstGeom>
          <a:noFill/>
        </p:spPr>
        <p:txBody>
          <a:bodyPr wrap="square" rtlCol="0">
            <a:spAutoFit/>
          </a:bodyPr>
          <a:lstStyle/>
          <a:p>
            <a:pPr algn="ctr"/>
            <a:r>
              <a:rPr lang="zh-CN" altLang="en-US" sz="4000" b="1" dirty="0">
                <a:cs typeface="+mn-ea"/>
              </a:rPr>
              <a:t>研究背景</a:t>
            </a:r>
          </a:p>
        </p:txBody>
      </p:sp>
      <p:sp>
        <p:nvSpPr>
          <p:cNvPr id="7" name="文本框 6"/>
          <p:cNvSpPr txBox="1"/>
          <p:nvPr/>
        </p:nvSpPr>
        <p:spPr>
          <a:xfrm>
            <a:off x="2519772" y="1723620"/>
            <a:ext cx="4104456" cy="523220"/>
          </a:xfrm>
          <a:prstGeom prst="rect">
            <a:avLst/>
          </a:prstGeom>
          <a:noFill/>
        </p:spPr>
        <p:txBody>
          <a:bodyPr wrap="square" rtlCol="0">
            <a:spAutoFit/>
          </a:bodyPr>
          <a:lstStyle/>
          <a:p>
            <a:pPr algn="ctr"/>
            <a:r>
              <a:rPr lang="en-US" altLang="zh-CN" sz="2800" dirty="0">
                <a:solidFill>
                  <a:schemeClr val="bg1"/>
                </a:solidFill>
                <a:latin typeface="Century Gothic" panose="020B0502020202020204" pitchFamily="34" charset="0"/>
                <a:cs typeface="+mn-ea"/>
              </a:rPr>
              <a:t>PART  01</a:t>
            </a:r>
            <a:endParaRPr lang="zh-CN" altLang="en-US" sz="2800" dirty="0">
              <a:solidFill>
                <a:schemeClr val="bg1"/>
              </a:solidFill>
              <a:latin typeface="Century Gothic" panose="020B0502020202020204" pitchFamily="34" charset="0"/>
              <a:cs typeface="+mn-ea"/>
            </a:endParaRPr>
          </a:p>
        </p:txBody>
      </p:sp>
      <p:grpSp>
        <p:nvGrpSpPr>
          <p:cNvPr id="18" name="组合 17"/>
          <p:cNvGrpSpPr/>
          <p:nvPr/>
        </p:nvGrpSpPr>
        <p:grpSpPr>
          <a:xfrm>
            <a:off x="1435008" y="577820"/>
            <a:ext cx="6529425" cy="3217045"/>
            <a:chOff x="1435008" y="577820"/>
            <a:chExt cx="6529425" cy="3217045"/>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9798349"/>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研究背景</a:t>
              </a:r>
            </a:p>
          </p:txBody>
        </p:sp>
      </p:grpSp>
      <p:sp>
        <p:nvSpPr>
          <p:cNvPr id="53" name="Making money is art…">
            <a:extLst>
              <a:ext uri="{FF2B5EF4-FFF2-40B4-BE49-F238E27FC236}">
                <a16:creationId xmlns:a16="http://schemas.microsoft.com/office/drawing/2014/main" id="{975F5A0C-FC1B-4F89-A37B-DC5F27611018}"/>
              </a:ext>
            </a:extLst>
          </p:cNvPr>
          <p:cNvSpPr txBox="1"/>
          <p:nvPr/>
        </p:nvSpPr>
        <p:spPr>
          <a:xfrm>
            <a:off x="4545733" y="1523629"/>
            <a:ext cx="4322112" cy="168360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nSpc>
                <a:spcPct val="125000"/>
              </a:lnSpc>
            </a:pPr>
            <a:r>
              <a:rPr lang="en-US" altLang="zh-CN" dirty="0">
                <a:latin typeface="+mn-ea"/>
              </a:rPr>
              <a:t>    </a:t>
            </a:r>
            <a:r>
              <a:rPr lang="zh-CN" altLang="zh-CN" dirty="0">
                <a:latin typeface="+mn-ea"/>
              </a:rPr>
              <a:t>我国大部分的煤炭资源是采用</a:t>
            </a:r>
            <a:r>
              <a:rPr lang="zh-CN" altLang="zh-CN" b="1" dirty="0">
                <a:solidFill>
                  <a:srgbClr val="FF0000"/>
                </a:solidFill>
                <a:latin typeface="+mn-ea"/>
              </a:rPr>
              <a:t>井工开采</a:t>
            </a:r>
            <a:r>
              <a:rPr lang="zh-CN" altLang="zh-CN" dirty="0">
                <a:latin typeface="+mn-ea"/>
              </a:rPr>
              <a:t>的生产方式。</a:t>
            </a:r>
            <a:endParaRPr lang="en-US" altLang="zh-CN" dirty="0">
              <a:latin typeface="+mn-ea"/>
            </a:endParaRPr>
          </a:p>
          <a:p>
            <a:pPr>
              <a:lnSpc>
                <a:spcPct val="125000"/>
              </a:lnSpc>
            </a:pPr>
            <a:r>
              <a:rPr lang="en-US" altLang="zh-CN" dirty="0">
                <a:latin typeface="+mn-ea"/>
              </a:rPr>
              <a:t>    </a:t>
            </a:r>
            <a:r>
              <a:rPr lang="zh-CN" altLang="zh-CN" dirty="0">
                <a:latin typeface="+mn-ea"/>
              </a:rPr>
              <a:t>开采空间周边</a:t>
            </a:r>
            <a:r>
              <a:rPr lang="zh-CN" altLang="zh-CN" b="1" dirty="0">
                <a:solidFill>
                  <a:srgbClr val="FF0000"/>
                </a:solidFill>
                <a:latin typeface="+mn-ea"/>
              </a:rPr>
              <a:t>围岩</a:t>
            </a:r>
            <a:r>
              <a:rPr lang="zh-CN" altLang="en-US" dirty="0">
                <a:latin typeface="+mn-ea"/>
              </a:rPr>
              <a:t>在</a:t>
            </a:r>
            <a:r>
              <a:rPr lang="zh-CN" altLang="zh-CN" dirty="0">
                <a:latin typeface="+mn-ea"/>
              </a:rPr>
              <a:t>煤层采出后</a:t>
            </a:r>
            <a:r>
              <a:rPr lang="zh-CN" altLang="en-US" dirty="0">
                <a:latin typeface="+mn-ea"/>
              </a:rPr>
              <a:t>可能</a:t>
            </a:r>
            <a:r>
              <a:rPr lang="zh-CN" altLang="zh-CN" dirty="0">
                <a:latin typeface="+mn-ea"/>
              </a:rPr>
              <a:t>会发生变形、破坏、位移等一系列</a:t>
            </a:r>
            <a:r>
              <a:rPr lang="zh-CN" altLang="zh-CN" b="1" dirty="0">
                <a:solidFill>
                  <a:srgbClr val="FF0000"/>
                </a:solidFill>
                <a:latin typeface="+mn-ea"/>
              </a:rPr>
              <a:t>隐蔽性致灾</a:t>
            </a:r>
            <a:r>
              <a:rPr lang="zh-CN" altLang="zh-CN" dirty="0">
                <a:latin typeface="+mn-ea"/>
              </a:rPr>
              <a:t>问题，对矿井的</a:t>
            </a:r>
            <a:r>
              <a:rPr lang="zh-CN" altLang="zh-CN" b="1" dirty="0">
                <a:solidFill>
                  <a:srgbClr val="FF0000"/>
                </a:solidFill>
                <a:latin typeface="+mn-ea"/>
              </a:rPr>
              <a:t>安全</a:t>
            </a:r>
            <a:r>
              <a:rPr lang="zh-CN" altLang="zh-CN" dirty="0">
                <a:latin typeface="+mn-ea"/>
              </a:rPr>
              <a:t>生产造成影响</a:t>
            </a:r>
            <a:r>
              <a:rPr lang="zh-CN" altLang="en-US" dirty="0">
                <a:latin typeface="+mn-ea"/>
              </a:rPr>
              <a:t>。</a:t>
            </a:r>
            <a:endParaRPr lang="zh-CN" altLang="zh-CN" dirty="0">
              <a:latin typeface="+mn-ea"/>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6016" y="56372"/>
            <a:ext cx="1663778" cy="369729"/>
          </a:xfrm>
          <a:prstGeom prst="rect">
            <a:avLst/>
          </a:prstGeom>
        </p:spPr>
      </p:pic>
      <p:pic>
        <p:nvPicPr>
          <p:cNvPr id="65" name="图片 64">
            <a:extLst>
              <a:ext uri="{FF2B5EF4-FFF2-40B4-BE49-F238E27FC236}">
                <a16:creationId xmlns:a16="http://schemas.microsoft.com/office/drawing/2014/main" id="{0F85228A-C82D-42BD-9A9A-7B9ED33D340C}"/>
              </a:ext>
            </a:extLst>
          </p:cNvPr>
          <p:cNvPicPr>
            <a:picLocks noChangeAspect="1"/>
          </p:cNvPicPr>
          <p:nvPr/>
        </p:nvPicPr>
        <p:blipFill>
          <a:blip r:embed="rId4"/>
          <a:stretch>
            <a:fillRect/>
          </a:stretch>
        </p:blipFill>
        <p:spPr>
          <a:xfrm>
            <a:off x="249888" y="1123160"/>
            <a:ext cx="4013003" cy="2484540"/>
          </a:xfrm>
          <a:prstGeom prst="rect">
            <a:avLst/>
          </a:prstGeom>
        </p:spPr>
      </p:pic>
      <p:sp>
        <p:nvSpPr>
          <p:cNvPr id="68" name="文本框 67">
            <a:extLst>
              <a:ext uri="{FF2B5EF4-FFF2-40B4-BE49-F238E27FC236}">
                <a16:creationId xmlns:a16="http://schemas.microsoft.com/office/drawing/2014/main" id="{7667CA66-BB90-4560-8453-41B3B006F5C8}"/>
              </a:ext>
            </a:extLst>
          </p:cNvPr>
          <p:cNvSpPr txBox="1"/>
          <p:nvPr/>
        </p:nvSpPr>
        <p:spPr>
          <a:xfrm>
            <a:off x="1804983" y="3607700"/>
            <a:ext cx="902811" cy="307777"/>
          </a:xfrm>
          <a:prstGeom prst="rect">
            <a:avLst/>
          </a:prstGeom>
          <a:noFill/>
        </p:spPr>
        <p:txBody>
          <a:bodyPr wrap="none" rtlCol="0">
            <a:spAutoFit/>
          </a:bodyPr>
          <a:lstStyle/>
          <a:p>
            <a:r>
              <a:rPr lang="zh-CN" altLang="en-US" sz="1400" b="1" i="0" dirty="0">
                <a:solidFill>
                  <a:srgbClr val="333333"/>
                </a:solidFill>
                <a:effectLst/>
                <a:latin typeface="微软雅黑" panose="020B0503020204020204" pitchFamily="34" charset="-122"/>
                <a:ea typeface="微软雅黑" panose="020B0503020204020204" pitchFamily="34" charset="-122"/>
              </a:rPr>
              <a:t>矿井围岩</a:t>
            </a:r>
            <a:endParaRPr lang="zh-CN" altLang="en-US" dirty="0"/>
          </a:p>
        </p:txBody>
      </p:sp>
    </p:spTree>
    <p:extLst>
      <p:ext uri="{BB962C8B-B14F-4D97-AF65-F5344CB8AC3E}">
        <p14:creationId xmlns:p14="http://schemas.microsoft.com/office/powerpoint/2010/main" val="366572614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研究意义</a:t>
              </a:r>
            </a:p>
          </p:txBody>
        </p:sp>
      </p:grpSp>
      <p:sp>
        <p:nvSpPr>
          <p:cNvPr id="53" name="Making money is art…">
            <a:extLst>
              <a:ext uri="{FF2B5EF4-FFF2-40B4-BE49-F238E27FC236}">
                <a16:creationId xmlns:a16="http://schemas.microsoft.com/office/drawing/2014/main" id="{975F5A0C-FC1B-4F89-A37B-DC5F27611018}"/>
              </a:ext>
            </a:extLst>
          </p:cNvPr>
          <p:cNvSpPr txBox="1"/>
          <p:nvPr/>
        </p:nvSpPr>
        <p:spPr>
          <a:xfrm>
            <a:off x="4427984" y="1210576"/>
            <a:ext cx="4322112" cy="272234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nSpc>
                <a:spcPct val="125000"/>
              </a:lnSpc>
            </a:pPr>
            <a:r>
              <a:rPr lang="zh-CN" altLang="en-US" dirty="0">
                <a:latin typeface="+mn-ea"/>
              </a:rPr>
              <a:t>研制一款</a:t>
            </a:r>
            <a:r>
              <a:rPr lang="zh-CN" altLang="en-US" b="1" dirty="0">
                <a:solidFill>
                  <a:srgbClr val="FF0000"/>
                </a:solidFill>
                <a:latin typeface="+mn-ea"/>
              </a:rPr>
              <a:t>围岩变形监测装置</a:t>
            </a:r>
            <a:endParaRPr lang="en-US" altLang="zh-CN" b="1" dirty="0">
              <a:solidFill>
                <a:srgbClr val="FF0000"/>
              </a:solidFill>
              <a:latin typeface="+mn-ea"/>
            </a:endParaRPr>
          </a:p>
          <a:p>
            <a:pPr>
              <a:lnSpc>
                <a:spcPct val="125000"/>
              </a:lnSpc>
            </a:pPr>
            <a:r>
              <a:rPr lang="zh-CN" altLang="en-US" dirty="0">
                <a:latin typeface="+mn-ea"/>
              </a:rPr>
              <a:t>    该装置</a:t>
            </a:r>
            <a:r>
              <a:rPr lang="zh-CN" altLang="zh-CN" dirty="0">
                <a:latin typeface="+mn-ea"/>
              </a:rPr>
              <a:t>对于矿山</a:t>
            </a:r>
            <a:r>
              <a:rPr lang="zh-CN" altLang="zh-CN" b="1" dirty="0">
                <a:solidFill>
                  <a:srgbClr val="FF0000"/>
                </a:solidFill>
                <a:latin typeface="+mn-ea"/>
              </a:rPr>
              <a:t>防灾</a:t>
            </a:r>
            <a:r>
              <a:rPr lang="zh-CN" altLang="zh-CN" b="1" dirty="0">
                <a:latin typeface="+mn-ea"/>
              </a:rPr>
              <a:t>、</a:t>
            </a:r>
            <a:r>
              <a:rPr lang="zh-CN" altLang="zh-CN" b="1" dirty="0">
                <a:solidFill>
                  <a:srgbClr val="FF0000"/>
                </a:solidFill>
                <a:latin typeface="+mn-ea"/>
              </a:rPr>
              <a:t>减灾</a:t>
            </a:r>
            <a:r>
              <a:rPr lang="zh-CN" altLang="zh-CN" dirty="0">
                <a:latin typeface="+mn-ea"/>
              </a:rPr>
              <a:t>尤为关键。通过该装置获得</a:t>
            </a:r>
            <a:r>
              <a:rPr lang="zh-CN" altLang="en-US" dirty="0">
                <a:latin typeface="+mn-ea"/>
              </a:rPr>
              <a:t>围岩</a:t>
            </a:r>
            <a:r>
              <a:rPr lang="zh-CN" altLang="zh-CN" dirty="0">
                <a:latin typeface="+mn-ea"/>
              </a:rPr>
              <a:t>破坏情况</a:t>
            </a:r>
            <a:r>
              <a:rPr lang="zh-CN" altLang="en-US" dirty="0">
                <a:latin typeface="+mn-ea"/>
              </a:rPr>
              <a:t>，</a:t>
            </a:r>
            <a:r>
              <a:rPr lang="zh-CN" altLang="zh-CN" dirty="0">
                <a:latin typeface="+mn-ea"/>
              </a:rPr>
              <a:t>实现矿井资源的安全、高效、绿色开采</a:t>
            </a:r>
            <a:r>
              <a:rPr lang="en-US" altLang="zh-CN" dirty="0">
                <a:latin typeface="+mn-ea"/>
              </a:rPr>
              <a:t>.</a:t>
            </a:r>
          </a:p>
          <a:p>
            <a:pPr>
              <a:lnSpc>
                <a:spcPct val="125000"/>
              </a:lnSpc>
            </a:pPr>
            <a:r>
              <a:rPr lang="en-US" altLang="zh-CN" dirty="0">
                <a:latin typeface="+mn-ea"/>
              </a:rPr>
              <a:t>    </a:t>
            </a:r>
            <a:r>
              <a:rPr lang="zh-CN" altLang="zh-CN" dirty="0">
                <a:latin typeface="+mn-ea"/>
              </a:rPr>
              <a:t>对高效开发煤炭资源、有效防控冲击地压危害、安全开展</a:t>
            </a:r>
            <a:r>
              <a:rPr lang="zh-CN" altLang="zh-CN" b="1" dirty="0">
                <a:solidFill>
                  <a:srgbClr val="FF0000"/>
                </a:solidFill>
                <a:latin typeface="+mn-ea"/>
              </a:rPr>
              <a:t>“三下”</a:t>
            </a:r>
            <a:r>
              <a:rPr lang="zh-CN" altLang="zh-CN" dirty="0">
                <a:latin typeface="+mn-ea"/>
              </a:rPr>
              <a:t>煤炭资源利用，实现</a:t>
            </a:r>
            <a:r>
              <a:rPr lang="zh-CN" altLang="zh-CN" b="1" dirty="0">
                <a:solidFill>
                  <a:srgbClr val="FF0000"/>
                </a:solidFill>
                <a:latin typeface="+mn-ea"/>
              </a:rPr>
              <a:t>煤炭资源绿色</a:t>
            </a:r>
            <a:r>
              <a:rPr lang="zh-CN" altLang="zh-CN" dirty="0">
                <a:latin typeface="+mn-ea"/>
              </a:rPr>
              <a:t>、</a:t>
            </a:r>
            <a:r>
              <a:rPr lang="zh-CN" altLang="zh-CN" b="1" dirty="0">
                <a:solidFill>
                  <a:srgbClr val="FF0000"/>
                </a:solidFill>
                <a:latin typeface="+mn-ea"/>
              </a:rPr>
              <a:t>可持续发展</a:t>
            </a:r>
            <a:r>
              <a:rPr lang="zh-CN" altLang="zh-CN" dirty="0">
                <a:latin typeface="+mn-ea"/>
              </a:rPr>
              <a:t>有着非常重要的指导意义。</a:t>
            </a: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6016" y="56372"/>
            <a:ext cx="1663778" cy="369729"/>
          </a:xfrm>
          <a:prstGeom prst="rect">
            <a:avLst/>
          </a:prstGeom>
        </p:spPr>
      </p:pic>
      <p:pic>
        <p:nvPicPr>
          <p:cNvPr id="12" name="图片 11">
            <a:extLst>
              <a:ext uri="{FF2B5EF4-FFF2-40B4-BE49-F238E27FC236}">
                <a16:creationId xmlns:a16="http://schemas.microsoft.com/office/drawing/2014/main" id="{9F00EF2A-D8D3-4065-93EE-143E11C2BF63}"/>
              </a:ext>
            </a:extLst>
          </p:cNvPr>
          <p:cNvPicPr>
            <a:picLocks noChangeAspect="1"/>
          </p:cNvPicPr>
          <p:nvPr/>
        </p:nvPicPr>
        <p:blipFill>
          <a:blip r:embed="rId4"/>
          <a:stretch>
            <a:fillRect/>
          </a:stretch>
        </p:blipFill>
        <p:spPr>
          <a:xfrm>
            <a:off x="270676" y="1244639"/>
            <a:ext cx="3685714" cy="2533333"/>
          </a:xfrm>
          <a:prstGeom prst="rect">
            <a:avLst/>
          </a:prstGeom>
        </p:spPr>
      </p:pic>
      <p:sp>
        <p:nvSpPr>
          <p:cNvPr id="13" name="文本框 12">
            <a:extLst>
              <a:ext uri="{FF2B5EF4-FFF2-40B4-BE49-F238E27FC236}">
                <a16:creationId xmlns:a16="http://schemas.microsoft.com/office/drawing/2014/main" id="{66502003-0FC9-474F-9843-F5113FE79CC5}"/>
              </a:ext>
            </a:extLst>
          </p:cNvPr>
          <p:cNvSpPr txBox="1"/>
          <p:nvPr/>
        </p:nvSpPr>
        <p:spPr>
          <a:xfrm>
            <a:off x="1213286" y="3777972"/>
            <a:ext cx="1800493" cy="584775"/>
          </a:xfrm>
          <a:prstGeom prst="rect">
            <a:avLst/>
          </a:prstGeom>
          <a:noFill/>
        </p:spPr>
        <p:txBody>
          <a:bodyPr wrap="none" rtlCol="0">
            <a:spAutoFit/>
          </a:bodyPr>
          <a:lstStyle/>
          <a:p>
            <a:r>
              <a:rPr lang="zh-CN" altLang="en-US" sz="1400" b="1" i="0" dirty="0">
                <a:solidFill>
                  <a:srgbClr val="333333"/>
                </a:solidFill>
                <a:effectLst/>
                <a:latin typeface="微软雅黑" panose="020B0503020204020204" pitchFamily="34" charset="-122"/>
                <a:ea typeface="微软雅黑" panose="020B0503020204020204" pitchFamily="34" charset="-122"/>
              </a:rPr>
              <a:t>杉木树煤矿透水事故</a:t>
            </a:r>
          </a:p>
          <a:p>
            <a:endParaRPr lang="zh-CN" altLang="en-US" dirty="0"/>
          </a:p>
        </p:txBody>
      </p:sp>
    </p:spTree>
    <p:extLst>
      <p:ext uri="{BB962C8B-B14F-4D97-AF65-F5344CB8AC3E}">
        <p14:creationId xmlns:p14="http://schemas.microsoft.com/office/powerpoint/2010/main" val="367007506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发展现状</a:t>
              </a:r>
            </a:p>
          </p:txBody>
        </p:sp>
      </p:grpSp>
      <p:sp>
        <p:nvSpPr>
          <p:cNvPr id="53" name="Making money is art…">
            <a:extLst>
              <a:ext uri="{FF2B5EF4-FFF2-40B4-BE49-F238E27FC236}">
                <a16:creationId xmlns:a16="http://schemas.microsoft.com/office/drawing/2014/main" id="{975F5A0C-FC1B-4F89-A37B-DC5F27611018}"/>
              </a:ext>
            </a:extLst>
          </p:cNvPr>
          <p:cNvSpPr txBox="1"/>
          <p:nvPr/>
        </p:nvSpPr>
        <p:spPr>
          <a:xfrm>
            <a:off x="4427984" y="915566"/>
            <a:ext cx="4322112" cy="410734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nSpc>
                <a:spcPct val="125000"/>
              </a:lnSpc>
            </a:pPr>
            <a:r>
              <a:rPr lang="en-US" altLang="zh-CN" dirty="0">
                <a:latin typeface="+mn-ea"/>
              </a:rPr>
              <a:t>    </a:t>
            </a:r>
            <a:r>
              <a:rPr lang="zh-CN" altLang="zh-CN" dirty="0">
                <a:latin typeface="+mn-ea"/>
              </a:rPr>
              <a:t>在采场围岩变形与破坏监测技术应用中，目前主要采用的技术手段依然是实施</a:t>
            </a:r>
            <a:r>
              <a:rPr lang="zh-CN" altLang="zh-CN" b="1" dirty="0">
                <a:solidFill>
                  <a:srgbClr val="FF0000"/>
                </a:solidFill>
                <a:latin typeface="+mn-ea"/>
              </a:rPr>
              <a:t>岩层内部钻孔</a:t>
            </a:r>
            <a:r>
              <a:rPr lang="zh-CN" altLang="zh-CN" dirty="0">
                <a:latin typeface="+mn-ea"/>
              </a:rPr>
              <a:t>，通过</a:t>
            </a:r>
            <a:r>
              <a:rPr lang="zh-CN" altLang="zh-CN" b="1" dirty="0">
                <a:solidFill>
                  <a:srgbClr val="FF0000"/>
                </a:solidFill>
                <a:latin typeface="+mn-ea"/>
              </a:rPr>
              <a:t>注水</a:t>
            </a:r>
            <a:r>
              <a:rPr lang="zh-CN" altLang="zh-CN" dirty="0">
                <a:latin typeface="+mn-ea"/>
              </a:rPr>
              <a:t>或采用</a:t>
            </a:r>
            <a:r>
              <a:rPr lang="zh-CN" altLang="zh-CN" b="1" dirty="0">
                <a:solidFill>
                  <a:srgbClr val="FF0000"/>
                </a:solidFill>
                <a:latin typeface="+mn-ea"/>
              </a:rPr>
              <a:t>地球物理探测</a:t>
            </a:r>
            <a:r>
              <a:rPr lang="zh-CN" altLang="zh-CN" dirty="0">
                <a:latin typeface="+mn-ea"/>
              </a:rPr>
              <a:t>或</a:t>
            </a:r>
            <a:r>
              <a:rPr lang="zh-CN" altLang="zh-CN" b="1" dirty="0">
                <a:solidFill>
                  <a:srgbClr val="FF0000"/>
                </a:solidFill>
                <a:latin typeface="+mn-ea"/>
              </a:rPr>
              <a:t>置入其他传感装置</a:t>
            </a:r>
            <a:r>
              <a:rPr lang="zh-CN" altLang="zh-CN" dirty="0">
                <a:latin typeface="+mn-ea"/>
              </a:rPr>
              <a:t>等方式记录其变形破坏开始的时间、程度及采动过程中岩体变形的形态与分布特征。</a:t>
            </a:r>
            <a:endParaRPr lang="en-US" altLang="zh-CN" dirty="0">
              <a:latin typeface="+mn-ea"/>
            </a:endParaRPr>
          </a:p>
          <a:p>
            <a:pPr>
              <a:lnSpc>
                <a:spcPct val="125000"/>
              </a:lnSpc>
            </a:pPr>
            <a:r>
              <a:rPr lang="en-US" altLang="zh-CN" dirty="0">
                <a:latin typeface="+mn-ea"/>
              </a:rPr>
              <a:t>    </a:t>
            </a:r>
            <a:r>
              <a:rPr lang="zh-CN" altLang="zh-CN" dirty="0">
                <a:latin typeface="+mn-ea"/>
              </a:rPr>
              <a:t>但是，目前现有的围岩变形探测装置测量</a:t>
            </a:r>
            <a:r>
              <a:rPr lang="zh-CN" altLang="zh-CN" b="1" dirty="0">
                <a:solidFill>
                  <a:srgbClr val="FF0000"/>
                </a:solidFill>
                <a:latin typeface="+mn-ea"/>
              </a:rPr>
              <a:t>精度</a:t>
            </a:r>
            <a:r>
              <a:rPr lang="zh-CN" altLang="zh-CN" dirty="0">
                <a:latin typeface="+mn-ea"/>
              </a:rPr>
              <a:t>不高，且大多数监测技术需要对围岩进行人为</a:t>
            </a:r>
            <a:r>
              <a:rPr lang="zh-CN" altLang="zh-CN" b="1" dirty="0">
                <a:solidFill>
                  <a:srgbClr val="FF0000"/>
                </a:solidFill>
                <a:latin typeface="+mn-ea"/>
              </a:rPr>
              <a:t>破坏性监测</a:t>
            </a:r>
            <a:r>
              <a:rPr lang="zh-CN" altLang="zh-CN" dirty="0">
                <a:latin typeface="+mn-ea"/>
              </a:rPr>
              <a:t>，这会导致围岩变形量达到一个很大的阈值时才能通过传统技术探测到，会造成人员、矿产等不可估计的损失。</a:t>
            </a: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6016" y="56372"/>
            <a:ext cx="1663778" cy="369729"/>
          </a:xfrm>
          <a:prstGeom prst="rect">
            <a:avLst/>
          </a:prstGeom>
        </p:spPr>
      </p:pic>
      <p:pic>
        <p:nvPicPr>
          <p:cNvPr id="14" name="图片 13">
            <a:extLst>
              <a:ext uri="{FF2B5EF4-FFF2-40B4-BE49-F238E27FC236}">
                <a16:creationId xmlns:a16="http://schemas.microsoft.com/office/drawing/2014/main" id="{C29865BB-C80D-46DB-9D1F-FE615DAA260F}"/>
              </a:ext>
            </a:extLst>
          </p:cNvPr>
          <p:cNvPicPr>
            <a:picLocks noChangeAspect="1"/>
          </p:cNvPicPr>
          <p:nvPr/>
        </p:nvPicPr>
        <p:blipFill>
          <a:blip r:embed="rId4"/>
          <a:stretch>
            <a:fillRect/>
          </a:stretch>
        </p:blipFill>
        <p:spPr>
          <a:xfrm>
            <a:off x="495037" y="1203598"/>
            <a:ext cx="3534118" cy="2499742"/>
          </a:xfrm>
          <a:prstGeom prst="rect">
            <a:avLst/>
          </a:prstGeom>
        </p:spPr>
      </p:pic>
      <p:sp>
        <p:nvSpPr>
          <p:cNvPr id="17" name="文本框 16">
            <a:extLst>
              <a:ext uri="{FF2B5EF4-FFF2-40B4-BE49-F238E27FC236}">
                <a16:creationId xmlns:a16="http://schemas.microsoft.com/office/drawing/2014/main" id="{97FD9CEC-6DD1-408E-BEF9-01A56608B05D}"/>
              </a:ext>
            </a:extLst>
          </p:cNvPr>
          <p:cNvSpPr txBox="1"/>
          <p:nvPr/>
        </p:nvSpPr>
        <p:spPr>
          <a:xfrm>
            <a:off x="1611886" y="3734941"/>
            <a:ext cx="1261884" cy="307777"/>
          </a:xfrm>
          <a:prstGeom prst="rect">
            <a:avLst/>
          </a:prstGeom>
          <a:noFill/>
        </p:spPr>
        <p:txBody>
          <a:bodyPr wrap="none" rtlCol="0">
            <a:spAutoFit/>
          </a:bodyPr>
          <a:lstStyle/>
          <a:p>
            <a:r>
              <a:rPr lang="zh-CN" altLang="en-US" sz="1400" b="1" i="0" dirty="0">
                <a:solidFill>
                  <a:srgbClr val="333333"/>
                </a:solidFill>
                <a:effectLst/>
                <a:latin typeface="微软雅黑" panose="020B0503020204020204" pitchFamily="34" charset="-122"/>
                <a:ea typeface="微软雅黑" panose="020B0503020204020204" pitchFamily="34" charset="-122"/>
              </a:rPr>
              <a:t>矿下巷道钻孔</a:t>
            </a:r>
            <a:endParaRPr lang="zh-CN" altLang="en-US" dirty="0"/>
          </a:p>
        </p:txBody>
      </p:sp>
    </p:spTree>
    <p:extLst>
      <p:ext uri="{BB962C8B-B14F-4D97-AF65-F5344CB8AC3E}">
        <p14:creationId xmlns:p14="http://schemas.microsoft.com/office/powerpoint/2010/main" val="325880772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发展现状</a:t>
              </a:r>
            </a:p>
          </p:txBody>
        </p:sp>
      </p:grpSp>
      <p:sp>
        <p:nvSpPr>
          <p:cNvPr id="53" name="Making money is art…">
            <a:extLst>
              <a:ext uri="{FF2B5EF4-FFF2-40B4-BE49-F238E27FC236}">
                <a16:creationId xmlns:a16="http://schemas.microsoft.com/office/drawing/2014/main" id="{975F5A0C-FC1B-4F89-A37B-DC5F27611018}"/>
              </a:ext>
            </a:extLst>
          </p:cNvPr>
          <p:cNvSpPr txBox="1"/>
          <p:nvPr/>
        </p:nvSpPr>
        <p:spPr>
          <a:xfrm>
            <a:off x="2666244" y="445882"/>
            <a:ext cx="6266328" cy="410734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nSpc>
                <a:spcPct val="125000"/>
              </a:lnSpc>
            </a:pPr>
            <a:r>
              <a:rPr lang="en-US" altLang="zh-CN" dirty="0">
                <a:latin typeface="+mn-ea"/>
              </a:rPr>
              <a:t>    </a:t>
            </a:r>
            <a:r>
              <a:rPr lang="zh-CN" altLang="zh-CN" b="1" dirty="0">
                <a:solidFill>
                  <a:srgbClr val="FF0000"/>
                </a:solidFill>
                <a:latin typeface="+mn-ea"/>
              </a:rPr>
              <a:t>线性调频连续波</a:t>
            </a:r>
            <a:r>
              <a:rPr lang="zh-CN" altLang="zh-CN" dirty="0">
                <a:latin typeface="+mn-ea"/>
              </a:rPr>
              <a:t>（</a:t>
            </a:r>
            <a:r>
              <a:rPr lang="en-US" altLang="zh-CN" dirty="0">
                <a:latin typeface="+mn-ea"/>
              </a:rPr>
              <a:t>FMCW</a:t>
            </a:r>
            <a:r>
              <a:rPr lang="zh-CN" altLang="zh-CN" dirty="0">
                <a:latin typeface="+mn-ea"/>
              </a:rPr>
              <a:t>）雷达由于具有结构简单、测距分辨率高、抗噪声能力强等特点被逐渐应用在高精度测距领域中。</a:t>
            </a:r>
          </a:p>
          <a:p>
            <a:pPr>
              <a:lnSpc>
                <a:spcPct val="125000"/>
              </a:lnSpc>
            </a:pPr>
            <a:r>
              <a:rPr lang="zh-CN" altLang="zh-CN" dirty="0">
                <a:latin typeface="+mn-ea"/>
              </a:rPr>
              <a:t>现有的高精度频率测量方法主要有以下几大类：</a:t>
            </a:r>
            <a:r>
              <a:rPr lang="zh-CN" altLang="zh-CN" b="1" dirty="0">
                <a:solidFill>
                  <a:srgbClr val="FF0000"/>
                </a:solidFill>
                <a:latin typeface="+mn-ea"/>
              </a:rPr>
              <a:t>比值法</a:t>
            </a:r>
            <a:r>
              <a:rPr lang="zh-CN" altLang="zh-CN" dirty="0">
                <a:latin typeface="+mn-ea"/>
              </a:rPr>
              <a:t>、</a:t>
            </a:r>
            <a:r>
              <a:rPr lang="zh-CN" altLang="zh-CN" b="1" dirty="0">
                <a:solidFill>
                  <a:srgbClr val="FF0000"/>
                </a:solidFill>
                <a:latin typeface="+mn-ea"/>
              </a:rPr>
              <a:t>基于</a:t>
            </a:r>
            <a:r>
              <a:rPr lang="en-US" altLang="zh-CN" b="1" dirty="0">
                <a:solidFill>
                  <a:srgbClr val="FF0000"/>
                </a:solidFill>
                <a:latin typeface="+mn-ea"/>
              </a:rPr>
              <a:t>FFT</a:t>
            </a:r>
            <a:r>
              <a:rPr lang="zh-CN" altLang="zh-CN" b="1" dirty="0">
                <a:solidFill>
                  <a:srgbClr val="FF0000"/>
                </a:solidFill>
                <a:latin typeface="+mn-ea"/>
              </a:rPr>
              <a:t>的频谱细化算法</a:t>
            </a:r>
            <a:r>
              <a:rPr lang="zh-CN" altLang="zh-CN" dirty="0">
                <a:latin typeface="+mn-ea"/>
              </a:rPr>
              <a:t>、</a:t>
            </a:r>
            <a:r>
              <a:rPr lang="zh-CN" altLang="zh-CN" b="1" dirty="0">
                <a:solidFill>
                  <a:srgbClr val="FF0000"/>
                </a:solidFill>
                <a:latin typeface="+mn-ea"/>
              </a:rPr>
              <a:t>相位差法</a:t>
            </a:r>
            <a:r>
              <a:rPr lang="zh-CN" altLang="zh-CN" dirty="0">
                <a:latin typeface="+mn-ea"/>
              </a:rPr>
              <a:t>。</a:t>
            </a:r>
            <a:endParaRPr lang="en-US" altLang="zh-CN" dirty="0">
              <a:latin typeface="+mn-ea"/>
            </a:endParaRPr>
          </a:p>
          <a:p>
            <a:pPr>
              <a:lnSpc>
                <a:spcPct val="125000"/>
              </a:lnSpc>
            </a:pPr>
            <a:endParaRPr lang="en-US" altLang="zh-CN" dirty="0">
              <a:latin typeface="+mn-ea"/>
            </a:endParaRPr>
          </a:p>
          <a:p>
            <a:pPr marL="285750" indent="-285750">
              <a:lnSpc>
                <a:spcPct val="125000"/>
              </a:lnSpc>
              <a:buFont typeface="Arial" panose="020B0604020202020204" pitchFamily="34" charset="0"/>
              <a:buChar char="•"/>
            </a:pPr>
            <a:r>
              <a:rPr lang="zh-CN" altLang="en-US" dirty="0">
                <a:latin typeface="+mn-ea"/>
              </a:rPr>
              <a:t>比值法</a:t>
            </a:r>
            <a:r>
              <a:rPr lang="zh-CN" altLang="zh-CN" dirty="0">
                <a:latin typeface="+mn-ea"/>
              </a:rPr>
              <a:t>接近量化频率点时</a:t>
            </a:r>
            <a:r>
              <a:rPr lang="zh-CN" altLang="zh-CN" b="1" dirty="0">
                <a:solidFill>
                  <a:srgbClr val="FF0000"/>
                </a:solidFill>
                <a:latin typeface="+mn-ea"/>
              </a:rPr>
              <a:t>误差较大</a:t>
            </a:r>
            <a:r>
              <a:rPr lang="zh-CN" altLang="zh-CN" dirty="0">
                <a:latin typeface="+mn-ea"/>
              </a:rPr>
              <a:t>，</a:t>
            </a:r>
            <a:r>
              <a:rPr lang="zh-CN" altLang="en-US" dirty="0">
                <a:latin typeface="+mn-ea"/>
              </a:rPr>
              <a:t>改进后</a:t>
            </a:r>
            <a:r>
              <a:rPr lang="zh-CN" altLang="zh-CN" b="1" dirty="0">
                <a:solidFill>
                  <a:srgbClr val="FF0000"/>
                </a:solidFill>
                <a:latin typeface="+mn-ea"/>
              </a:rPr>
              <a:t>运算量大幅增加</a:t>
            </a:r>
            <a:r>
              <a:rPr lang="zh-CN" altLang="zh-CN" dirty="0">
                <a:latin typeface="+mn-ea"/>
              </a:rPr>
              <a:t>。</a:t>
            </a:r>
            <a:endParaRPr lang="en-US" altLang="zh-CN" dirty="0">
              <a:latin typeface="+mn-ea"/>
            </a:endParaRPr>
          </a:p>
          <a:p>
            <a:pPr marL="285750" indent="-285750">
              <a:lnSpc>
                <a:spcPct val="125000"/>
              </a:lnSpc>
              <a:buFont typeface="Arial" panose="020B0604020202020204" pitchFamily="34" charset="0"/>
              <a:buChar char="•"/>
            </a:pPr>
            <a:r>
              <a:rPr lang="zh-CN" altLang="zh-CN" dirty="0">
                <a:latin typeface="+mn-ea"/>
              </a:rPr>
              <a:t>基于</a:t>
            </a:r>
            <a:r>
              <a:rPr lang="en-US" altLang="zh-CN" dirty="0">
                <a:latin typeface="+mn-ea"/>
              </a:rPr>
              <a:t>FFT</a:t>
            </a:r>
            <a:r>
              <a:rPr lang="zh-CN" altLang="zh-CN" dirty="0">
                <a:latin typeface="+mn-ea"/>
              </a:rPr>
              <a:t>的频谱细化算法</a:t>
            </a:r>
            <a:r>
              <a:rPr lang="zh-CN" altLang="en-US" dirty="0">
                <a:latin typeface="+mn-ea"/>
              </a:rPr>
              <a:t>要</a:t>
            </a:r>
            <a:r>
              <a:rPr lang="zh-CN" altLang="zh-CN" dirty="0">
                <a:latin typeface="+mn-ea"/>
              </a:rPr>
              <a:t>达到理论精度，需要牺牲指数倍的</a:t>
            </a:r>
            <a:r>
              <a:rPr lang="zh-CN" altLang="zh-CN" b="1" dirty="0">
                <a:solidFill>
                  <a:srgbClr val="FF0000"/>
                </a:solidFill>
                <a:latin typeface="+mn-ea"/>
              </a:rPr>
              <a:t>运算量</a:t>
            </a:r>
            <a:r>
              <a:rPr lang="zh-CN" altLang="zh-CN" dirty="0">
                <a:latin typeface="+mn-ea"/>
              </a:rPr>
              <a:t>和</a:t>
            </a:r>
            <a:r>
              <a:rPr lang="zh-CN" altLang="zh-CN" b="1" dirty="0">
                <a:solidFill>
                  <a:srgbClr val="FF0000"/>
                </a:solidFill>
                <a:latin typeface="+mn-ea"/>
              </a:rPr>
              <a:t>采样时间</a:t>
            </a:r>
            <a:r>
              <a:rPr lang="zh-CN" altLang="zh-CN" dirty="0">
                <a:latin typeface="+mn-ea"/>
              </a:rPr>
              <a:t>。</a:t>
            </a:r>
            <a:endParaRPr lang="en-US" altLang="zh-CN" dirty="0">
              <a:latin typeface="+mn-ea"/>
            </a:endParaRPr>
          </a:p>
          <a:p>
            <a:pPr marL="285750" indent="-285750">
              <a:lnSpc>
                <a:spcPct val="125000"/>
              </a:lnSpc>
              <a:buFont typeface="Arial" panose="020B0604020202020204" pitchFamily="34" charset="0"/>
              <a:buChar char="•"/>
            </a:pPr>
            <a:r>
              <a:rPr lang="zh-CN" altLang="zh-CN" dirty="0">
                <a:latin typeface="+mn-ea"/>
              </a:rPr>
              <a:t>相位差法测频存在相位模糊，</a:t>
            </a:r>
            <a:r>
              <a:rPr lang="zh-CN" altLang="en-US" dirty="0">
                <a:latin typeface="+mn-ea"/>
              </a:rPr>
              <a:t>国外对其研究的测距结果不是</a:t>
            </a:r>
            <a:r>
              <a:rPr lang="zh-CN" altLang="zh-CN" dirty="0">
                <a:latin typeface="+mn-ea"/>
              </a:rPr>
              <a:t>对</a:t>
            </a:r>
            <a:r>
              <a:rPr lang="zh-CN" altLang="zh-CN" b="1" dirty="0">
                <a:solidFill>
                  <a:srgbClr val="FF0000"/>
                </a:solidFill>
                <a:latin typeface="+mn-ea"/>
              </a:rPr>
              <a:t>信噪比要求高</a:t>
            </a:r>
            <a:r>
              <a:rPr lang="zh-CN" altLang="zh-CN" dirty="0">
                <a:latin typeface="+mn-ea"/>
              </a:rPr>
              <a:t>，</a:t>
            </a:r>
            <a:r>
              <a:rPr lang="zh-CN" altLang="en-US" dirty="0">
                <a:latin typeface="+mn-ea"/>
              </a:rPr>
              <a:t>就</a:t>
            </a:r>
            <a:r>
              <a:rPr lang="zh-CN" altLang="zh-CN" dirty="0">
                <a:latin typeface="+mn-ea"/>
              </a:rPr>
              <a:t>是</a:t>
            </a:r>
            <a:r>
              <a:rPr lang="zh-CN" altLang="zh-CN" b="1" dirty="0">
                <a:solidFill>
                  <a:srgbClr val="FF0000"/>
                </a:solidFill>
                <a:latin typeface="+mn-ea"/>
              </a:rPr>
              <a:t>测距范围小</a:t>
            </a:r>
            <a:r>
              <a:rPr lang="zh-CN" altLang="zh-CN" dirty="0">
                <a:latin typeface="+mn-ea"/>
              </a:rPr>
              <a:t>。</a:t>
            </a:r>
            <a:endParaRPr lang="en-US" altLang="zh-CN" dirty="0">
              <a:latin typeface="+mn-ea"/>
            </a:endParaRPr>
          </a:p>
          <a:p>
            <a:pPr marL="285750" indent="-285750">
              <a:lnSpc>
                <a:spcPct val="125000"/>
              </a:lnSpc>
              <a:buFont typeface="Arial" panose="020B0604020202020204" pitchFamily="34" charset="0"/>
              <a:buChar char="•"/>
            </a:pPr>
            <a:r>
              <a:rPr lang="zh-CN" altLang="zh-CN" dirty="0">
                <a:latin typeface="+mn-ea"/>
              </a:rPr>
              <a:t>利用补零</a:t>
            </a:r>
            <a:r>
              <a:rPr lang="en-US" altLang="zh-CN" dirty="0">
                <a:latin typeface="+mn-ea"/>
              </a:rPr>
              <a:t>FFT</a:t>
            </a:r>
            <a:r>
              <a:rPr lang="zh-CN" altLang="zh-CN" dirty="0">
                <a:latin typeface="+mn-ea"/>
              </a:rPr>
              <a:t>细化频谱的相位差测频方法，低信噪比时容易出现</a:t>
            </a:r>
            <a:r>
              <a:rPr lang="zh-CN" altLang="zh-CN" b="1" dirty="0">
                <a:solidFill>
                  <a:srgbClr val="FF0000"/>
                </a:solidFill>
                <a:latin typeface="+mn-ea"/>
              </a:rPr>
              <a:t>相位模糊</a:t>
            </a:r>
            <a:r>
              <a:rPr lang="zh-CN" altLang="zh-CN" dirty="0">
                <a:latin typeface="+mn-ea"/>
              </a:rPr>
              <a:t>。</a:t>
            </a:r>
            <a:endParaRPr lang="en-US" altLang="zh-CN" dirty="0">
              <a:latin typeface="+mn-ea"/>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6016" y="56372"/>
            <a:ext cx="1663778" cy="369729"/>
          </a:xfrm>
          <a:prstGeom prst="rect">
            <a:avLst/>
          </a:prstGeom>
        </p:spPr>
      </p:pic>
      <p:sp>
        <p:nvSpPr>
          <p:cNvPr id="17" name="文本框 16">
            <a:extLst>
              <a:ext uri="{FF2B5EF4-FFF2-40B4-BE49-F238E27FC236}">
                <a16:creationId xmlns:a16="http://schemas.microsoft.com/office/drawing/2014/main" id="{97FD9CEC-6DD1-408E-BEF9-01A56608B05D}"/>
              </a:ext>
            </a:extLst>
          </p:cNvPr>
          <p:cNvSpPr txBox="1"/>
          <p:nvPr/>
        </p:nvSpPr>
        <p:spPr>
          <a:xfrm>
            <a:off x="825059" y="3435846"/>
            <a:ext cx="1143262" cy="307777"/>
          </a:xfrm>
          <a:prstGeom prst="rect">
            <a:avLst/>
          </a:prstGeom>
          <a:noFill/>
        </p:spPr>
        <p:txBody>
          <a:bodyPr wrap="none" rtlCol="0">
            <a:spAutoFit/>
          </a:bodyPr>
          <a:lstStyle/>
          <a:p>
            <a:r>
              <a:rPr lang="en-US" altLang="zh-CN" sz="1400" b="1" i="0" dirty="0">
                <a:solidFill>
                  <a:srgbClr val="333333"/>
                </a:solidFill>
                <a:effectLst/>
                <a:latin typeface="微软雅黑" panose="020B0503020204020204" pitchFamily="34" charset="-122"/>
                <a:ea typeface="微软雅黑" panose="020B0503020204020204" pitchFamily="34" charset="-122"/>
              </a:rPr>
              <a:t>FMCW</a:t>
            </a:r>
            <a:r>
              <a:rPr lang="zh-CN" altLang="en-US" sz="1400" b="1" i="0" dirty="0">
                <a:solidFill>
                  <a:srgbClr val="333333"/>
                </a:solidFill>
                <a:effectLst/>
                <a:latin typeface="微软雅黑" panose="020B0503020204020204" pitchFamily="34" charset="-122"/>
                <a:ea typeface="微软雅黑" panose="020B0503020204020204" pitchFamily="34" charset="-122"/>
              </a:rPr>
              <a:t>雷达</a:t>
            </a:r>
            <a:endParaRPr lang="zh-CN" altLang="en-US" dirty="0"/>
          </a:p>
        </p:txBody>
      </p:sp>
      <p:pic>
        <p:nvPicPr>
          <p:cNvPr id="13" name="图片 12">
            <a:extLst>
              <a:ext uri="{FF2B5EF4-FFF2-40B4-BE49-F238E27FC236}">
                <a16:creationId xmlns:a16="http://schemas.microsoft.com/office/drawing/2014/main" id="{0D73ED04-B741-4084-B3A9-767B49155C11}"/>
              </a:ext>
            </a:extLst>
          </p:cNvPr>
          <p:cNvPicPr>
            <a:picLocks noChangeAspect="1"/>
          </p:cNvPicPr>
          <p:nvPr/>
        </p:nvPicPr>
        <p:blipFill>
          <a:blip r:embed="rId4"/>
          <a:stretch>
            <a:fillRect/>
          </a:stretch>
        </p:blipFill>
        <p:spPr>
          <a:xfrm>
            <a:off x="106451" y="1424427"/>
            <a:ext cx="2520280" cy="1614037"/>
          </a:xfrm>
          <a:prstGeom prst="rect">
            <a:avLst/>
          </a:prstGeom>
        </p:spPr>
      </p:pic>
    </p:spTree>
    <p:extLst>
      <p:ext uri="{BB962C8B-B14F-4D97-AF65-F5344CB8AC3E}">
        <p14:creationId xmlns:p14="http://schemas.microsoft.com/office/powerpoint/2010/main" val="182795091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123478"/>
            <a:ext cx="8856984" cy="4896544"/>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矩形 2"/>
          <p:cNvSpPr/>
          <p:nvPr/>
        </p:nvSpPr>
        <p:spPr>
          <a:xfrm>
            <a:off x="2447764" y="1733202"/>
            <a:ext cx="4248472" cy="5040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4" name="文本框 3"/>
          <p:cNvSpPr txBox="1"/>
          <p:nvPr/>
        </p:nvSpPr>
        <p:spPr>
          <a:xfrm>
            <a:off x="2432084" y="2307171"/>
            <a:ext cx="4279832" cy="707886"/>
          </a:xfrm>
          <a:prstGeom prst="rect">
            <a:avLst/>
          </a:prstGeom>
          <a:noFill/>
        </p:spPr>
        <p:txBody>
          <a:bodyPr wrap="square" rtlCol="0">
            <a:spAutoFit/>
          </a:bodyPr>
          <a:lstStyle/>
          <a:p>
            <a:pPr algn="ctr"/>
            <a:r>
              <a:rPr lang="zh-CN" altLang="en-US" sz="4000" b="1" dirty="0">
                <a:cs typeface="+mn-ea"/>
              </a:rPr>
              <a:t>论文研究方案</a:t>
            </a:r>
          </a:p>
        </p:txBody>
      </p:sp>
      <p:sp>
        <p:nvSpPr>
          <p:cNvPr id="7" name="文本框 6"/>
          <p:cNvSpPr txBox="1"/>
          <p:nvPr/>
        </p:nvSpPr>
        <p:spPr>
          <a:xfrm>
            <a:off x="2519772" y="1723620"/>
            <a:ext cx="4104456" cy="523220"/>
          </a:xfrm>
          <a:prstGeom prst="rect">
            <a:avLst/>
          </a:prstGeom>
          <a:noFill/>
        </p:spPr>
        <p:txBody>
          <a:bodyPr wrap="square" rtlCol="0">
            <a:spAutoFit/>
          </a:bodyPr>
          <a:lstStyle/>
          <a:p>
            <a:pPr algn="ctr"/>
            <a:r>
              <a:rPr lang="en-US" altLang="zh-CN" sz="2800" dirty="0">
                <a:solidFill>
                  <a:schemeClr val="bg1"/>
                </a:solidFill>
                <a:latin typeface="Century Gothic" panose="020B0502020202020204" pitchFamily="34" charset="0"/>
                <a:cs typeface="+mn-ea"/>
              </a:rPr>
              <a:t>PART  02</a:t>
            </a:r>
            <a:endParaRPr lang="zh-CN" altLang="en-US" sz="2800" dirty="0">
              <a:solidFill>
                <a:schemeClr val="bg1"/>
              </a:solidFill>
              <a:latin typeface="Century Gothic" panose="020B0502020202020204" pitchFamily="34" charset="0"/>
              <a:cs typeface="+mn-ea"/>
            </a:endParaRPr>
          </a:p>
        </p:txBody>
      </p:sp>
      <p:grpSp>
        <p:nvGrpSpPr>
          <p:cNvPr id="18" name="组合 17"/>
          <p:cNvGrpSpPr/>
          <p:nvPr/>
        </p:nvGrpSpPr>
        <p:grpSpPr>
          <a:xfrm>
            <a:off x="1435008" y="577820"/>
            <a:ext cx="6529425" cy="3217045"/>
            <a:chOff x="1435008" y="577820"/>
            <a:chExt cx="6529425" cy="3217045"/>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7660924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a:extLst>
              <a:ext uri="{FF2B5EF4-FFF2-40B4-BE49-F238E27FC236}">
                <a16:creationId xmlns:a16="http://schemas.microsoft.com/office/drawing/2014/main" id="{1F881E54-1190-4FB5-9F35-D2DF8A5F3D55}"/>
              </a:ext>
            </a:extLst>
          </p:cNvPr>
          <p:cNvPicPr>
            <a:picLocks noChangeAspect="1"/>
          </p:cNvPicPr>
          <p:nvPr/>
        </p:nvPicPr>
        <p:blipFill>
          <a:blip r:embed="rId3"/>
          <a:stretch>
            <a:fillRect/>
          </a:stretch>
        </p:blipFill>
        <p:spPr>
          <a:xfrm>
            <a:off x="398117" y="3289868"/>
            <a:ext cx="5615940" cy="1484630"/>
          </a:xfrm>
          <a:prstGeom prst="rect">
            <a:avLst/>
          </a:prstGeom>
        </p:spPr>
      </p:pic>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硬件部分</a:t>
              </a:r>
            </a:p>
          </p:txBody>
        </p:sp>
      </p:grpSp>
      <p:pic>
        <p:nvPicPr>
          <p:cNvPr id="45" name="图片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6016" y="56372"/>
            <a:ext cx="1663778" cy="369729"/>
          </a:xfrm>
          <a:prstGeom prst="rect">
            <a:avLst/>
          </a:prstGeom>
        </p:spPr>
      </p:pic>
      <p:sp>
        <p:nvSpPr>
          <p:cNvPr id="14" name="Rectangle 2">
            <a:extLst>
              <a:ext uri="{FF2B5EF4-FFF2-40B4-BE49-F238E27FC236}">
                <a16:creationId xmlns:a16="http://schemas.microsoft.com/office/drawing/2014/main" id="{57B93240-416C-4633-8D8F-3C730CA69EF3}"/>
              </a:ext>
            </a:extLst>
          </p:cNvPr>
          <p:cNvSpPr>
            <a:spLocks noChangeArrowheads="1"/>
          </p:cNvSpPr>
          <p:nvPr/>
        </p:nvSpPr>
        <p:spPr bwMode="auto">
          <a:xfrm>
            <a:off x="240166" y="952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Making money is art…">
            <a:extLst>
              <a:ext uri="{FF2B5EF4-FFF2-40B4-BE49-F238E27FC236}">
                <a16:creationId xmlns:a16="http://schemas.microsoft.com/office/drawing/2014/main" id="{C9849A79-6A98-43B4-9E8F-1AF09BE151B3}"/>
              </a:ext>
            </a:extLst>
          </p:cNvPr>
          <p:cNvSpPr txBox="1"/>
          <p:nvPr/>
        </p:nvSpPr>
        <p:spPr>
          <a:xfrm>
            <a:off x="4572000" y="691203"/>
            <a:ext cx="4034080" cy="410734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285750" indent="-285750">
              <a:lnSpc>
                <a:spcPct val="125000"/>
              </a:lnSpc>
              <a:buFont typeface="Arial" panose="020B0604020202020204" pitchFamily="34" charset="0"/>
              <a:buChar char="•"/>
            </a:pPr>
            <a:r>
              <a:rPr lang="zh-CN" altLang="zh-CN" dirty="0">
                <a:latin typeface="+mn-ea"/>
              </a:rPr>
              <a:t>可移动式平台由一个履带式小车和若干个动作装置构成</a:t>
            </a:r>
            <a:r>
              <a:rPr lang="zh-CN" altLang="en-US" dirty="0">
                <a:latin typeface="+mn-ea"/>
              </a:rPr>
              <a:t>。</a:t>
            </a:r>
            <a:r>
              <a:rPr lang="zh-CN" altLang="zh-CN" dirty="0">
                <a:latin typeface="+mn-ea"/>
              </a:rPr>
              <a:t>使用</a:t>
            </a:r>
            <a:r>
              <a:rPr lang="en-US" altLang="zh-CN" dirty="0">
                <a:latin typeface="Times New Roman" panose="02020603050405020304" pitchFamily="18" charset="0"/>
                <a:cs typeface="Times New Roman" panose="02020603050405020304" pitchFamily="18" charset="0"/>
              </a:rPr>
              <a:t>STM32F4</a:t>
            </a:r>
            <a:r>
              <a:rPr lang="zh-CN" altLang="zh-CN" dirty="0">
                <a:latin typeface="+mn-ea"/>
              </a:rPr>
              <a:t>控制整个平台的移动和</a:t>
            </a:r>
            <a:r>
              <a:rPr lang="zh-CN" altLang="en-US" dirty="0">
                <a:latin typeface="+mn-ea"/>
              </a:rPr>
              <a:t>两块</a:t>
            </a:r>
            <a:r>
              <a:rPr lang="zh-CN" altLang="zh-CN" dirty="0">
                <a:latin typeface="+mn-ea"/>
              </a:rPr>
              <a:t>毫米波雷达的运动</a:t>
            </a:r>
            <a:r>
              <a:rPr lang="zh-CN" altLang="en-US" dirty="0">
                <a:latin typeface="+mn-ea"/>
              </a:rPr>
              <a:t>。</a:t>
            </a:r>
            <a:endParaRPr lang="en-US" altLang="zh-CN" dirty="0">
              <a:latin typeface="+mn-ea"/>
            </a:endParaRPr>
          </a:p>
          <a:p>
            <a:pPr marL="285750" indent="-285750">
              <a:lnSpc>
                <a:spcPct val="125000"/>
              </a:lnSpc>
              <a:buFont typeface="Arial" panose="020B0604020202020204" pitchFamily="34" charset="0"/>
              <a:buChar char="•"/>
            </a:pPr>
            <a:r>
              <a:rPr lang="zh-CN" altLang="en-US" dirty="0">
                <a:latin typeface="+mn-ea"/>
              </a:rPr>
              <a:t>采集巷道上顶部和左右顶部的距离。</a:t>
            </a:r>
            <a:endParaRPr lang="en-US" altLang="zh-CN" dirty="0">
              <a:latin typeface="+mn-ea"/>
            </a:endParaRPr>
          </a:p>
          <a:p>
            <a:pPr marL="285750" indent="-285750">
              <a:lnSpc>
                <a:spcPct val="125000"/>
              </a:lnSpc>
              <a:buFont typeface="Arial" panose="020B0604020202020204" pitchFamily="34" charset="0"/>
              <a:buChar char="•"/>
            </a:pPr>
            <a:r>
              <a:rPr lang="zh-CN" altLang="zh-CN" dirty="0">
                <a:latin typeface="+mn-ea"/>
              </a:rPr>
              <a:t>使用</a:t>
            </a:r>
            <a:r>
              <a:rPr lang="en-US" altLang="zh-CN" dirty="0">
                <a:latin typeface="Times New Roman" panose="02020603050405020304" pitchFamily="18" charset="0"/>
                <a:cs typeface="Times New Roman" panose="02020603050405020304" pitchFamily="18" charset="0"/>
              </a:rPr>
              <a:t>Lora</a:t>
            </a:r>
            <a:r>
              <a:rPr lang="zh-CN" altLang="zh-CN" dirty="0">
                <a:latin typeface="+mn-ea"/>
              </a:rPr>
              <a:t>模块将</a:t>
            </a:r>
            <a:r>
              <a:rPr lang="en-US" altLang="zh-CN" dirty="0">
                <a:latin typeface="Times New Roman" panose="02020603050405020304" pitchFamily="18" charset="0"/>
                <a:cs typeface="Times New Roman" panose="02020603050405020304" pitchFamily="18" charset="0"/>
              </a:rPr>
              <a:t>STM32</a:t>
            </a:r>
            <a:r>
              <a:rPr lang="zh-CN" altLang="zh-CN" dirty="0">
                <a:latin typeface="+mn-ea"/>
              </a:rPr>
              <a:t>处理好的距离信息发送至上位机，同时也接受上位机</a:t>
            </a:r>
            <a:r>
              <a:rPr lang="zh-CN" altLang="en-US" dirty="0">
                <a:latin typeface="+mn-ea"/>
              </a:rPr>
              <a:t>发送</a:t>
            </a:r>
            <a:r>
              <a:rPr lang="zh-CN" altLang="zh-CN" dirty="0">
                <a:latin typeface="+mn-ea"/>
              </a:rPr>
              <a:t>的</a:t>
            </a:r>
            <a:r>
              <a:rPr lang="zh-CN" altLang="en-US" dirty="0">
                <a:latin typeface="+mn-ea"/>
              </a:rPr>
              <a:t>控制</a:t>
            </a:r>
            <a:r>
              <a:rPr lang="zh-CN" altLang="zh-CN" dirty="0">
                <a:latin typeface="+mn-ea"/>
              </a:rPr>
              <a:t>指令。</a:t>
            </a:r>
          </a:p>
          <a:p>
            <a:pPr marL="285750" indent="-285750">
              <a:lnSpc>
                <a:spcPct val="125000"/>
              </a:lnSpc>
              <a:buFont typeface="Arial" panose="020B0604020202020204" pitchFamily="34" charset="0"/>
              <a:buChar char="•"/>
            </a:pPr>
            <a:r>
              <a:rPr lang="zh-CN" altLang="zh-CN" dirty="0">
                <a:latin typeface="+mn-ea"/>
              </a:rPr>
              <a:t>上位机软件能够进行数据的收集和处理</a:t>
            </a:r>
            <a:r>
              <a:rPr lang="zh-CN" altLang="en-US" dirty="0">
                <a:latin typeface="+mn-ea"/>
              </a:rPr>
              <a:t>并</a:t>
            </a:r>
            <a:r>
              <a:rPr lang="zh-CN" altLang="zh-CN" dirty="0">
                <a:latin typeface="+mn-ea"/>
              </a:rPr>
              <a:t>显示在三维图上，还能通过上位机发送控制指令。</a:t>
            </a:r>
          </a:p>
          <a:p>
            <a:pPr>
              <a:lnSpc>
                <a:spcPct val="125000"/>
              </a:lnSpc>
            </a:pPr>
            <a:endParaRPr lang="zh-CN" altLang="zh-CN" dirty="0">
              <a:latin typeface="+mn-ea"/>
            </a:endParaRPr>
          </a:p>
        </p:txBody>
      </p:sp>
      <p:pic>
        <p:nvPicPr>
          <p:cNvPr id="47" name="图片 46">
            <a:extLst>
              <a:ext uri="{FF2B5EF4-FFF2-40B4-BE49-F238E27FC236}">
                <a16:creationId xmlns:a16="http://schemas.microsoft.com/office/drawing/2014/main" id="{2FE8C85E-98D3-4748-A64B-EE2AD14FB2D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820" y="860560"/>
            <a:ext cx="3509399" cy="2089335"/>
          </a:xfrm>
          <a:prstGeom prst="rect">
            <a:avLst/>
          </a:prstGeom>
          <a:noFill/>
          <a:ln>
            <a:noFill/>
          </a:ln>
        </p:spPr>
      </p:pic>
      <p:sp>
        <p:nvSpPr>
          <p:cNvPr id="49" name="文本框 48">
            <a:extLst>
              <a:ext uri="{FF2B5EF4-FFF2-40B4-BE49-F238E27FC236}">
                <a16:creationId xmlns:a16="http://schemas.microsoft.com/office/drawing/2014/main" id="{C1D7F5FC-2939-419E-ADB8-F9DD6BA31F3B}"/>
              </a:ext>
            </a:extLst>
          </p:cNvPr>
          <p:cNvSpPr txBox="1"/>
          <p:nvPr/>
        </p:nvSpPr>
        <p:spPr>
          <a:xfrm>
            <a:off x="1346282" y="2919610"/>
            <a:ext cx="1859805" cy="307777"/>
          </a:xfrm>
          <a:prstGeom prst="rect">
            <a:avLst/>
          </a:prstGeom>
          <a:noFill/>
        </p:spPr>
        <p:txBody>
          <a:bodyPr wrap="none" rtlCol="0">
            <a:spAutoFit/>
          </a:bodyPr>
          <a:lstStyle/>
          <a:p>
            <a:r>
              <a:rPr lang="zh-CN" altLang="en-US" sz="1400" b="1" i="0" dirty="0">
                <a:solidFill>
                  <a:srgbClr val="333333"/>
                </a:solidFill>
                <a:effectLst/>
                <a:latin typeface="微软雅黑" panose="020B0503020204020204" pitchFamily="34" charset="-122"/>
                <a:ea typeface="微软雅黑" panose="020B0503020204020204" pitchFamily="34" charset="-122"/>
              </a:rPr>
              <a:t>可移动式平台示意图</a:t>
            </a:r>
            <a:endParaRPr lang="zh-CN" altLang="en-US" dirty="0"/>
          </a:p>
        </p:txBody>
      </p:sp>
      <p:sp>
        <p:nvSpPr>
          <p:cNvPr id="50" name="文本框 49">
            <a:extLst>
              <a:ext uri="{FF2B5EF4-FFF2-40B4-BE49-F238E27FC236}">
                <a16:creationId xmlns:a16="http://schemas.microsoft.com/office/drawing/2014/main" id="{7F285FC8-B6D6-4B3C-9FA6-C03C26163047}"/>
              </a:ext>
            </a:extLst>
          </p:cNvPr>
          <p:cNvSpPr txBox="1"/>
          <p:nvPr/>
        </p:nvSpPr>
        <p:spPr>
          <a:xfrm>
            <a:off x="2483768" y="4620609"/>
            <a:ext cx="902811" cy="307777"/>
          </a:xfrm>
          <a:prstGeom prst="rect">
            <a:avLst/>
          </a:prstGeom>
          <a:noFill/>
        </p:spPr>
        <p:txBody>
          <a:bodyPr wrap="none" rtlCol="0">
            <a:spAutoFit/>
          </a:bodyPr>
          <a:lstStyle/>
          <a:p>
            <a:r>
              <a:rPr lang="zh-CN" altLang="en-US" sz="1400" b="1" dirty="0">
                <a:solidFill>
                  <a:srgbClr val="333333"/>
                </a:solidFill>
                <a:latin typeface="微软雅黑" panose="020B0503020204020204" pitchFamily="34" charset="-122"/>
                <a:ea typeface="微软雅黑" panose="020B0503020204020204" pitchFamily="34" charset="-122"/>
              </a:rPr>
              <a:t>系统框图</a:t>
            </a:r>
          </a:p>
        </p:txBody>
      </p:sp>
    </p:spTree>
    <p:extLst>
      <p:ext uri="{BB962C8B-B14F-4D97-AF65-F5344CB8AC3E}">
        <p14:creationId xmlns:p14="http://schemas.microsoft.com/office/powerpoint/2010/main" val="34901722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软件算法</a:t>
              </a:r>
            </a:p>
          </p:txBody>
        </p:sp>
      </p:grpSp>
      <p:pic>
        <p:nvPicPr>
          <p:cNvPr id="45" name="图片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6016" y="56372"/>
            <a:ext cx="1663778" cy="369729"/>
          </a:xfrm>
          <a:prstGeom prst="rect">
            <a:avLst/>
          </a:prstGeom>
        </p:spPr>
      </p:pic>
      <p:sp>
        <p:nvSpPr>
          <p:cNvPr id="14" name="Rectangle 2">
            <a:extLst>
              <a:ext uri="{FF2B5EF4-FFF2-40B4-BE49-F238E27FC236}">
                <a16:creationId xmlns:a16="http://schemas.microsoft.com/office/drawing/2014/main" id="{57B93240-416C-4633-8D8F-3C730CA69EF3}"/>
              </a:ext>
            </a:extLst>
          </p:cNvPr>
          <p:cNvSpPr>
            <a:spLocks noChangeArrowheads="1"/>
          </p:cNvSpPr>
          <p:nvPr/>
        </p:nvSpPr>
        <p:spPr bwMode="auto">
          <a:xfrm>
            <a:off x="240166" y="952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Making money is art…">
            <a:extLst>
              <a:ext uri="{FF2B5EF4-FFF2-40B4-BE49-F238E27FC236}">
                <a16:creationId xmlns:a16="http://schemas.microsoft.com/office/drawing/2014/main" id="{C9849A79-6A98-43B4-9E8F-1AF09BE151B3}"/>
              </a:ext>
            </a:extLst>
          </p:cNvPr>
          <p:cNvSpPr txBox="1"/>
          <p:nvPr/>
        </p:nvSpPr>
        <p:spPr>
          <a:xfrm>
            <a:off x="4355976" y="1723761"/>
            <a:ext cx="4250104" cy="169597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285750" indent="-285750">
              <a:lnSpc>
                <a:spcPct val="125000"/>
              </a:lnSpc>
              <a:buFont typeface="Arial" panose="020B0604020202020204" pitchFamily="34" charset="0"/>
              <a:buChar char="•"/>
            </a:pPr>
            <a:r>
              <a:rPr lang="zh-CN" altLang="en-US" dirty="0">
                <a:latin typeface="+mn-ea"/>
              </a:rPr>
              <a:t>高精度测距算法拟采用</a:t>
            </a:r>
            <a:r>
              <a:rPr lang="en-US" altLang="zh-CN" dirty="0">
                <a:latin typeface="Times New Roman" panose="02020603050405020304" pitchFamily="18" charset="0"/>
                <a:cs typeface="Times New Roman" panose="02020603050405020304" pitchFamily="18" charset="0"/>
              </a:rPr>
              <a:t>CZT</a:t>
            </a:r>
            <a:r>
              <a:rPr lang="zh-CN" altLang="en-US" dirty="0">
                <a:latin typeface="+mn-ea"/>
              </a:rPr>
              <a:t>变换和相位差法结合的方法。</a:t>
            </a:r>
            <a:endParaRPr lang="en-US" altLang="zh-CN" dirty="0">
              <a:latin typeface="+mn-ea"/>
            </a:endParaRPr>
          </a:p>
          <a:p>
            <a:pPr marL="285750" indent="-285750">
              <a:lnSpc>
                <a:spcPct val="125000"/>
              </a:lnSpc>
              <a:buFont typeface="Arial" panose="020B0604020202020204" pitchFamily="34" charset="0"/>
              <a:buChar char="•"/>
            </a:pPr>
            <a:r>
              <a:rPr lang="zh-CN" altLang="en-US" dirty="0">
                <a:latin typeface="+mn-ea"/>
              </a:rPr>
              <a:t>上位机软件采用</a:t>
            </a:r>
            <a:r>
              <a:rPr lang="en-US" altLang="zh-CN" dirty="0">
                <a:latin typeface="Times New Roman" panose="02020603050405020304" pitchFamily="18" charset="0"/>
                <a:cs typeface="Times New Roman" panose="02020603050405020304" pitchFamily="18" charset="0"/>
              </a:rPr>
              <a:t>C#</a:t>
            </a:r>
            <a:r>
              <a:rPr lang="zh-CN" altLang="en-US" dirty="0">
                <a:latin typeface="+mn-ea"/>
              </a:rPr>
              <a:t>编写图形化界面</a:t>
            </a:r>
            <a:endParaRPr lang="en-US" altLang="zh-CN" dirty="0">
              <a:latin typeface="+mn-ea"/>
            </a:endParaRPr>
          </a:p>
          <a:p>
            <a:pPr marL="285750" indent="-285750">
              <a:lnSpc>
                <a:spcPct val="125000"/>
              </a:lnSpc>
              <a:buFont typeface="Arial" panose="020B0604020202020204" pitchFamily="34" charset="0"/>
              <a:buChar char="•"/>
            </a:pPr>
            <a:r>
              <a:rPr lang="zh-CN" altLang="en-US" dirty="0">
                <a:latin typeface="+mn-ea"/>
              </a:rPr>
              <a:t>步进电机控制采用</a:t>
            </a:r>
            <a:r>
              <a:rPr lang="en-US" altLang="zh-CN" dirty="0">
                <a:latin typeface="Times New Roman" panose="02020603050405020304" pitchFamily="18" charset="0"/>
                <a:cs typeface="Times New Roman" panose="02020603050405020304" pitchFamily="18" charset="0"/>
              </a:rPr>
              <a:t>PWM</a:t>
            </a:r>
            <a:r>
              <a:rPr lang="zh-CN" altLang="en-US" dirty="0">
                <a:latin typeface="+mn-ea"/>
              </a:rPr>
              <a:t>波调制</a:t>
            </a:r>
            <a:endParaRPr lang="en-US" altLang="zh-CN" dirty="0">
              <a:latin typeface="+mn-ea"/>
            </a:endParaRPr>
          </a:p>
          <a:p>
            <a:pPr marL="285750" indent="-285750">
              <a:lnSpc>
                <a:spcPct val="125000"/>
              </a:lnSpc>
              <a:buFont typeface="Arial" panose="020B0604020202020204" pitchFamily="34" charset="0"/>
              <a:buChar char="•"/>
            </a:pPr>
            <a:r>
              <a:rPr lang="zh-CN" altLang="en-US" dirty="0">
                <a:latin typeface="+mn-ea"/>
              </a:rPr>
              <a:t>物联网模块采用</a:t>
            </a:r>
            <a:r>
              <a:rPr lang="en-US" altLang="zh-CN" dirty="0">
                <a:latin typeface="Times New Roman" panose="02020603050405020304" pitchFamily="18" charset="0"/>
                <a:cs typeface="Times New Roman" panose="02020603050405020304" pitchFamily="18" charset="0"/>
              </a:rPr>
              <a:t>SPI</a:t>
            </a:r>
            <a:r>
              <a:rPr lang="zh-CN" altLang="en-US" dirty="0">
                <a:latin typeface="+mn-ea"/>
              </a:rPr>
              <a:t>通信协议发送接收</a:t>
            </a:r>
            <a:endParaRPr lang="zh-CN" altLang="zh-CN" dirty="0">
              <a:latin typeface="+mn-ea"/>
            </a:endParaRPr>
          </a:p>
        </p:txBody>
      </p:sp>
      <p:graphicFrame>
        <p:nvGraphicFramePr>
          <p:cNvPr id="12" name="对象 11">
            <a:extLst>
              <a:ext uri="{FF2B5EF4-FFF2-40B4-BE49-F238E27FC236}">
                <a16:creationId xmlns:a16="http://schemas.microsoft.com/office/drawing/2014/main" id="{D91A8DE4-E716-45C1-91C5-4A7172AAD21F}"/>
              </a:ext>
            </a:extLst>
          </p:cNvPr>
          <p:cNvGraphicFramePr>
            <a:graphicFrameLocks noChangeAspect="1"/>
          </p:cNvGraphicFramePr>
          <p:nvPr>
            <p:extLst>
              <p:ext uri="{D42A27DB-BD31-4B8C-83A1-F6EECF244321}">
                <p14:modId xmlns:p14="http://schemas.microsoft.com/office/powerpoint/2010/main" val="2692679256"/>
              </p:ext>
            </p:extLst>
          </p:nvPr>
        </p:nvGraphicFramePr>
        <p:xfrm>
          <a:off x="212908" y="1100756"/>
          <a:ext cx="4071060" cy="2746350"/>
        </p:xfrm>
        <a:graphic>
          <a:graphicData uri="http://schemas.openxmlformats.org/presentationml/2006/ole">
            <mc:AlternateContent xmlns:mc="http://schemas.openxmlformats.org/markup-compatibility/2006">
              <mc:Choice xmlns:v="urn:schemas-microsoft-com:vml" Requires="v">
                <p:oleObj spid="_x0000_s2054" r:id="rId5" imgW="6621532" imgH="4472830" progId="Visio.Drawing.15">
                  <p:embed/>
                </p:oleObj>
              </mc:Choice>
              <mc:Fallback>
                <p:oleObj r:id="rId5" imgW="6621532" imgH="4472830"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908" y="1100756"/>
                        <a:ext cx="4071060" cy="2746350"/>
                      </a:xfrm>
                      <a:prstGeom prst="rect">
                        <a:avLst/>
                      </a:prstGeom>
                      <a:noFill/>
                    </p:spPr>
                  </p:pic>
                </p:oleObj>
              </mc:Fallback>
            </mc:AlternateContent>
          </a:graphicData>
        </a:graphic>
      </p:graphicFrame>
      <p:sp>
        <p:nvSpPr>
          <p:cNvPr id="18" name="文本框 17">
            <a:extLst>
              <a:ext uri="{FF2B5EF4-FFF2-40B4-BE49-F238E27FC236}">
                <a16:creationId xmlns:a16="http://schemas.microsoft.com/office/drawing/2014/main" id="{936C80A8-A3E3-433F-97E7-2FA505487A8E}"/>
              </a:ext>
            </a:extLst>
          </p:cNvPr>
          <p:cNvSpPr txBox="1"/>
          <p:nvPr/>
        </p:nvSpPr>
        <p:spPr>
          <a:xfrm>
            <a:off x="1525601" y="3957261"/>
            <a:ext cx="1261884" cy="307777"/>
          </a:xfrm>
          <a:prstGeom prst="rect">
            <a:avLst/>
          </a:prstGeom>
          <a:noFill/>
        </p:spPr>
        <p:txBody>
          <a:bodyPr wrap="none" rtlCol="0">
            <a:spAutoFit/>
          </a:bodyPr>
          <a:lstStyle/>
          <a:p>
            <a:r>
              <a:rPr lang="zh-CN" altLang="en-US" sz="1400" b="1" dirty="0">
                <a:solidFill>
                  <a:srgbClr val="333333"/>
                </a:solidFill>
                <a:latin typeface="微软雅黑" panose="020B0503020204020204" pitchFamily="34" charset="-122"/>
                <a:ea typeface="微软雅黑" panose="020B0503020204020204" pitchFamily="34" charset="-122"/>
              </a:rPr>
              <a:t>技术路线框图</a:t>
            </a:r>
          </a:p>
        </p:txBody>
      </p:sp>
    </p:spTree>
    <p:extLst>
      <p:ext uri="{BB962C8B-B14F-4D97-AF65-F5344CB8AC3E}">
        <p14:creationId xmlns:p14="http://schemas.microsoft.com/office/powerpoint/2010/main" val="366714816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洁2018运营总结报告ppt模板"/>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zc1lhhoj">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1597</TotalTime>
  <Words>969</Words>
  <Application>Microsoft Office PowerPoint</Application>
  <PresentationFormat>全屏显示(16:9)</PresentationFormat>
  <Paragraphs>122</Paragraphs>
  <Slides>17</Slides>
  <Notes>17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5" baseType="lpstr">
      <vt:lpstr>SimSun</vt:lpstr>
      <vt:lpstr>微软雅黑</vt:lpstr>
      <vt:lpstr>Arial</vt:lpstr>
      <vt:lpstr>Calibri</vt:lpstr>
      <vt:lpstr>Century Gothic</vt:lpstr>
      <vt:lpstr>Times New Roman</vt:lpstr>
      <vt:lpstr>Office 主题</vt:lpstr>
      <vt:lpstr>Microsoft Visio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简洁2018运营总结报告ppt模板</dc:title>
  <dc:creator>gkl</dc:creator>
  <cp:lastModifiedBy>张 润</cp:lastModifiedBy>
  <cp:revision>99</cp:revision>
  <dcterms:created xsi:type="dcterms:W3CDTF">2018-11-28T05:41:12Z</dcterms:created>
  <dcterms:modified xsi:type="dcterms:W3CDTF">2021-12-05T18:11:21Z</dcterms:modified>
</cp:coreProperties>
</file>