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886FD-C3E3-4CA5-8048-F2C594E13FCC}" type="datetimeFigureOut">
              <a:rPr lang="en-ZW" smtClean="0"/>
              <a:t>24/5/2024</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CC66B-FD16-4C75-BE8D-236ED6BA34E1}" type="slidenum">
              <a:rPr lang="en-ZW" smtClean="0"/>
              <a:t>‹#›</a:t>
            </a:fld>
            <a:endParaRPr lang="en-ZW"/>
          </a:p>
        </p:txBody>
      </p:sp>
    </p:spTree>
    <p:extLst>
      <p:ext uri="{BB962C8B-B14F-4D97-AF65-F5344CB8AC3E}">
        <p14:creationId xmlns:p14="http://schemas.microsoft.com/office/powerpoint/2010/main" val="321400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sldNum" idx="4"/>
          </p:nvPr>
        </p:nvSpPr>
        <p:spPr>
          <a:xfrm>
            <a:off x="3938760" y="8841960"/>
            <a:ext cx="3014280" cy="465120"/>
          </a:xfrm>
          <a:prstGeom prst="rect">
            <a:avLst/>
          </a:prstGeom>
          <a:noFill/>
          <a:ln w="9360">
            <a:noFill/>
          </a:ln>
        </p:spPr>
        <p:txBody>
          <a:bodyPr lIns="93960" tIns="47160" rIns="93960" bIns="47160" numCol="1" spcCol="0" anchor="b">
            <a:noAutofit/>
          </a:bodyPr>
          <a:lstStyle>
            <a:lvl1pPr indent="0" algn="r">
              <a:lnSpc>
                <a:spcPct val="100000"/>
              </a:lnSpc>
              <a:buNone/>
              <a:defRPr lang="en-US" sz="1200" b="0" strike="noStrike" spc="-1">
                <a:solidFill>
                  <a:srgbClr val="000000"/>
                </a:solidFill>
                <a:latin typeface="Arial"/>
              </a:defRPr>
            </a:lvl1pPr>
          </a:lstStyle>
          <a:p>
            <a:pPr indent="0" algn="r">
              <a:lnSpc>
                <a:spcPct val="100000"/>
              </a:lnSpc>
              <a:buNone/>
            </a:pPr>
            <a:fld id="{8FB64458-5964-4DFD-B34B-1E63F20F56CC}" type="slidenum">
              <a:rPr lang="en-US" sz="1200" b="0" strike="noStrike" spc="-1">
                <a:solidFill>
                  <a:srgbClr val="000000"/>
                </a:solidFill>
                <a:latin typeface="Arial"/>
              </a:rPr>
              <a:t>1</a:t>
            </a:fld>
            <a:endParaRPr lang="en-US" sz="1200" b="0" strike="noStrike" spc="-1">
              <a:solidFill>
                <a:srgbClr val="000000"/>
              </a:solidFill>
              <a:latin typeface="Times New Roman"/>
            </a:endParaRPr>
          </a:p>
        </p:txBody>
      </p:sp>
      <p:sp>
        <p:nvSpPr>
          <p:cNvPr id="84" name="PlaceHolder 2"/>
          <p:cNvSpPr>
            <a:spLocks noGrp="1" noRot="1" noChangeAspect="1"/>
          </p:cNvSpPr>
          <p:nvPr>
            <p:ph type="sldImg"/>
          </p:nvPr>
        </p:nvSpPr>
        <p:spPr>
          <a:xfrm>
            <a:off x="374650" y="698500"/>
            <a:ext cx="6205538" cy="3490913"/>
          </a:xfrm>
          <a:prstGeom prst="rect">
            <a:avLst/>
          </a:prstGeom>
          <a:ln w="0">
            <a:noFill/>
          </a:ln>
        </p:spPr>
      </p:sp>
      <p:sp>
        <p:nvSpPr>
          <p:cNvPr id="85" name="PlaceHolder 3"/>
          <p:cNvSpPr>
            <a:spLocks noGrp="1"/>
          </p:cNvSpPr>
          <p:nvPr>
            <p:ph type="body"/>
          </p:nvPr>
        </p:nvSpPr>
        <p:spPr>
          <a:xfrm>
            <a:off x="696240" y="4421880"/>
            <a:ext cx="5562000" cy="4188600"/>
          </a:xfrm>
          <a:prstGeom prst="rect">
            <a:avLst/>
          </a:prstGeom>
          <a:noFill/>
          <a:ln w="9360">
            <a:noFill/>
          </a:ln>
        </p:spPr>
        <p:txBody>
          <a:bodyPr lIns="93960" tIns="47160" rIns="93960" bIns="47160" numCol="1" spcCol="0" anchor="t">
            <a:noAutofit/>
          </a:bodyPr>
          <a:lstStyle/>
          <a:p>
            <a:pPr marL="216000" indent="0">
              <a:buNone/>
            </a:pPr>
            <a:endParaRPr lang="en-US" sz="1800" b="0" strike="noStrike" spc="-1">
              <a:solidFill>
                <a:srgbClr val="000000"/>
              </a:solidFill>
              <a:latin typeface="Arial"/>
            </a:endParaRPr>
          </a:p>
        </p:txBody>
      </p:sp>
    </p:spTree>
    <p:extLst>
      <p:ext uri="{BB962C8B-B14F-4D97-AF65-F5344CB8AC3E}">
        <p14:creationId xmlns:p14="http://schemas.microsoft.com/office/powerpoint/2010/main" val="403542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9A1BB8C1-F0E5-4323-B870-37279417D4DE}" type="datetimeFigureOut">
              <a:rPr lang="en-ZW" smtClean="0"/>
              <a:t>24/5/2024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212678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9A1BB8C1-F0E5-4323-B870-37279417D4DE}" type="datetimeFigureOut">
              <a:rPr lang="en-ZW" smtClean="0"/>
              <a:t>24/5/2024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256369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9A1BB8C1-F0E5-4323-B870-37279417D4DE}" type="datetimeFigureOut">
              <a:rPr lang="en-ZW" smtClean="0"/>
              <a:t>24/5/2024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262336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9A1BB8C1-F0E5-4323-B870-37279417D4DE}" type="datetimeFigureOut">
              <a:rPr lang="en-ZW" smtClean="0"/>
              <a:t>24/5/2024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16163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B8C1-F0E5-4323-B870-37279417D4DE}" type="datetimeFigureOut">
              <a:rPr lang="en-ZW" smtClean="0"/>
              <a:t>24/5/2024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247738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9A1BB8C1-F0E5-4323-B870-37279417D4DE}" type="datetimeFigureOut">
              <a:rPr lang="en-ZW" smtClean="0"/>
              <a:t>24/5/2024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398320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9A1BB8C1-F0E5-4323-B870-37279417D4DE}" type="datetimeFigureOut">
              <a:rPr lang="en-ZW" smtClean="0"/>
              <a:t>24/5/2024</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345876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9A1BB8C1-F0E5-4323-B870-37279417D4DE}" type="datetimeFigureOut">
              <a:rPr lang="en-ZW" smtClean="0"/>
              <a:t>24/5/2024</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185768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BB8C1-F0E5-4323-B870-37279417D4DE}" type="datetimeFigureOut">
              <a:rPr lang="en-ZW" smtClean="0"/>
              <a:t>24/5/2024</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1422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B8C1-F0E5-4323-B870-37279417D4DE}" type="datetimeFigureOut">
              <a:rPr lang="en-ZW" smtClean="0"/>
              <a:t>24/5/2024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293986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B8C1-F0E5-4323-B870-37279417D4DE}" type="datetimeFigureOut">
              <a:rPr lang="en-ZW" smtClean="0"/>
              <a:t>24/5/2024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5A8A9636-18EC-49BB-AA46-8D2A965F6AAF}" type="slidenum">
              <a:rPr lang="en-ZW" smtClean="0"/>
              <a:t>‹#›</a:t>
            </a:fld>
            <a:endParaRPr lang="en-ZW"/>
          </a:p>
        </p:txBody>
      </p:sp>
    </p:spTree>
    <p:extLst>
      <p:ext uri="{BB962C8B-B14F-4D97-AF65-F5344CB8AC3E}">
        <p14:creationId xmlns:p14="http://schemas.microsoft.com/office/powerpoint/2010/main" val="33643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BB8C1-F0E5-4323-B870-37279417D4DE}" type="datetimeFigureOut">
              <a:rPr lang="en-ZW" smtClean="0"/>
              <a:t>24/5/2024</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A9636-18EC-49BB-AA46-8D2A965F6AAF}" type="slidenum">
              <a:rPr lang="en-ZW" smtClean="0"/>
              <a:t>‹#›</a:t>
            </a:fld>
            <a:endParaRPr lang="en-ZW"/>
          </a:p>
        </p:txBody>
      </p:sp>
    </p:spTree>
    <p:extLst>
      <p:ext uri="{BB962C8B-B14F-4D97-AF65-F5344CB8AC3E}">
        <p14:creationId xmlns:p14="http://schemas.microsoft.com/office/powerpoint/2010/main" val="165706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Box 7"/>
          <p:cNvSpPr/>
          <p:nvPr/>
        </p:nvSpPr>
        <p:spPr>
          <a:xfrm>
            <a:off x="97952" y="1231144"/>
            <a:ext cx="2700111" cy="201274"/>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500" b="1">
                <a:solidFill>
                  <a:srgbClr val="FFFFFF"/>
                </a:solidFill>
                <a:latin typeface="Arial Narrow"/>
              </a:rPr>
              <a:t>        </a:t>
            </a:r>
            <a:r>
              <a:rPr lang="en-US" sz="708" b="1">
                <a:solidFill>
                  <a:srgbClr val="FFFFFF"/>
                </a:solidFill>
                <a:latin typeface="Arial Narrow"/>
              </a:rPr>
              <a:t>1.0 Abstract</a:t>
            </a:r>
            <a:endParaRPr lang="en-US" sz="708">
              <a:solidFill>
                <a:srgbClr val="FFFFFF"/>
              </a:solidFill>
              <a:latin typeface="Arial"/>
            </a:endParaRPr>
          </a:p>
        </p:txBody>
      </p:sp>
      <p:sp>
        <p:nvSpPr>
          <p:cNvPr id="53" name="Text Box 11"/>
          <p:cNvSpPr/>
          <p:nvPr/>
        </p:nvSpPr>
        <p:spPr>
          <a:xfrm>
            <a:off x="97534" y="2831624"/>
            <a:ext cx="2700527" cy="205425"/>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604" dirty="0" smtClean="0">
                <a:solidFill>
                  <a:srgbClr val="000000"/>
                </a:solidFill>
                <a:latin typeface="Arial Narrow"/>
              </a:rPr>
              <a:t>      </a:t>
            </a:r>
            <a:r>
              <a:rPr lang="en-US" sz="708" b="1" dirty="0" smtClean="0">
                <a:solidFill>
                  <a:srgbClr val="FFFFFF"/>
                </a:solidFill>
                <a:latin typeface="Arial Narrow"/>
              </a:rPr>
              <a:t>2.0. Introduction</a:t>
            </a:r>
            <a:endParaRPr lang="en-US" sz="708" dirty="0">
              <a:solidFill>
                <a:srgbClr val="FFFFFF"/>
              </a:solidFill>
              <a:latin typeface="Arial"/>
            </a:endParaRPr>
          </a:p>
        </p:txBody>
      </p:sp>
      <p:sp>
        <p:nvSpPr>
          <p:cNvPr id="54" name="Text Box 180"/>
          <p:cNvSpPr/>
          <p:nvPr/>
        </p:nvSpPr>
        <p:spPr>
          <a:xfrm>
            <a:off x="9417744" y="4901856"/>
            <a:ext cx="2667013" cy="204297"/>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500" b="1">
                <a:solidFill>
                  <a:srgbClr val="FFFFFF"/>
                </a:solidFill>
                <a:latin typeface="Arial Narrow"/>
              </a:rPr>
              <a:t>         </a:t>
            </a:r>
            <a:r>
              <a:rPr lang="en-US" sz="708" b="1">
                <a:solidFill>
                  <a:srgbClr val="FFFFFF"/>
                </a:solidFill>
                <a:latin typeface="Arial Narrow"/>
              </a:rPr>
              <a:t>Conclusion</a:t>
            </a:r>
            <a:endParaRPr lang="en-US" sz="708">
              <a:solidFill>
                <a:srgbClr val="FFFFFF"/>
              </a:solidFill>
              <a:latin typeface="Arial"/>
            </a:endParaRPr>
          </a:p>
        </p:txBody>
      </p:sp>
      <p:sp>
        <p:nvSpPr>
          <p:cNvPr id="55" name="Text Box 39"/>
          <p:cNvSpPr/>
          <p:nvPr/>
        </p:nvSpPr>
        <p:spPr>
          <a:xfrm>
            <a:off x="3127182" y="4120630"/>
            <a:ext cx="2687654" cy="201274"/>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708" b="1" dirty="0">
                <a:solidFill>
                  <a:srgbClr val="FFFFFF"/>
                </a:solidFill>
                <a:latin typeface="Arial Narrow"/>
              </a:rPr>
              <a:t>         5.0. Objectives</a:t>
            </a:r>
            <a:r>
              <a:rPr lang="en-US" sz="708" dirty="0">
                <a:solidFill>
                  <a:srgbClr val="000000"/>
                </a:solidFill>
                <a:latin typeface="Arial Narrow"/>
              </a:rPr>
              <a:t> </a:t>
            </a:r>
            <a:endParaRPr lang="en-US" sz="708" dirty="0">
              <a:solidFill>
                <a:srgbClr val="FFFFFF"/>
              </a:solidFill>
              <a:latin typeface="Arial"/>
            </a:endParaRPr>
          </a:p>
        </p:txBody>
      </p:sp>
      <p:sp>
        <p:nvSpPr>
          <p:cNvPr id="56" name="Text Box 183"/>
          <p:cNvSpPr/>
          <p:nvPr/>
        </p:nvSpPr>
        <p:spPr>
          <a:xfrm>
            <a:off x="6169725" y="3191775"/>
            <a:ext cx="2071650" cy="182038"/>
          </a:xfrm>
          <a:prstGeom prst="rect">
            <a:avLst/>
          </a:prstGeom>
          <a:noFill/>
          <a:ln w="9525">
            <a:noFill/>
          </a:ln>
        </p:spPr>
        <p:style>
          <a:lnRef idx="0">
            <a:scrgbClr r="0" g="0" b="0"/>
          </a:lnRef>
          <a:fillRef idx="0">
            <a:scrgbClr r="0" g="0" b="0"/>
          </a:fillRef>
          <a:effectRef idx="0">
            <a:scrgbClr r="0" g="0" b="0"/>
          </a:effectRef>
          <a:fontRef idx="minor"/>
        </p:style>
        <p:txBody>
          <a:bodyPr anchor="t">
            <a:spAutoFit/>
          </a:bodyPr>
          <a:lstStyle/>
          <a:p>
            <a:pPr>
              <a:lnSpc>
                <a:spcPct val="100000"/>
              </a:lnSpc>
            </a:pPr>
            <a:endParaRPr lang="en-US" sz="583">
              <a:solidFill>
                <a:srgbClr val="000000"/>
              </a:solidFill>
              <a:latin typeface="Arial Narrow"/>
            </a:endParaRPr>
          </a:p>
        </p:txBody>
      </p:sp>
      <p:sp>
        <p:nvSpPr>
          <p:cNvPr id="57" name="Rectangle 1094"/>
          <p:cNvSpPr/>
          <p:nvPr/>
        </p:nvSpPr>
        <p:spPr>
          <a:xfrm>
            <a:off x="10556550" y="3037050"/>
            <a:ext cx="65" cy="57708"/>
          </a:xfrm>
          <a:prstGeom prst="rect">
            <a:avLst/>
          </a:prstGeom>
          <a:noFill/>
          <a:ln w="9525">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pPr>
            <a:endParaRPr lang="en-US" sz="375">
              <a:solidFill>
                <a:srgbClr val="000000"/>
              </a:solidFill>
              <a:latin typeface="Arial"/>
            </a:endParaRPr>
          </a:p>
        </p:txBody>
      </p:sp>
      <p:sp>
        <p:nvSpPr>
          <p:cNvPr id="58" name="Freeform 868"/>
          <p:cNvSpPr/>
          <p:nvPr/>
        </p:nvSpPr>
        <p:spPr>
          <a:xfrm>
            <a:off x="7268400" y="5555250"/>
            <a:ext cx="38925" cy="810900"/>
          </a:xfrm>
          <a:custGeom>
            <a:avLst/>
            <a:gdLst>
              <a:gd name="textAreaLeft" fmla="*/ 0 w 186840"/>
              <a:gd name="textAreaRight" fmla="*/ 187200 w 186840"/>
              <a:gd name="textAreaTop" fmla="*/ 0 h 3892320"/>
              <a:gd name="textAreaBottom" fmla="*/ 3892680 h 3892320"/>
            </a:gdLst>
            <a:ahLst/>
            <a:cxnLst/>
            <a:rect l="textAreaLeft" t="textAreaTop" r="textAreaRight" b="textAreaBottom"/>
            <a:pathLst>
              <a:path w="105" h="2139">
                <a:moveTo>
                  <a:pt x="0" y="2139"/>
                </a:moveTo>
                <a:lnTo>
                  <a:pt x="0" y="111"/>
                </a:lnTo>
                <a:lnTo>
                  <a:pt x="105" y="0"/>
                </a:lnTo>
                <a:lnTo>
                  <a:pt x="105" y="2027"/>
                </a:lnTo>
                <a:lnTo>
                  <a:pt x="0" y="2139"/>
                </a:lnTo>
                <a:close/>
              </a:path>
            </a:pathLst>
          </a:custGeom>
          <a:noFill/>
          <a:ln w="9525">
            <a:noFill/>
          </a:ln>
        </p:spPr>
        <p:style>
          <a:lnRef idx="0">
            <a:scrgbClr r="0" g="0" b="0"/>
          </a:lnRef>
          <a:fillRef idx="0">
            <a:scrgbClr r="0" g="0" b="0"/>
          </a:fillRef>
          <a:effectRef idx="0">
            <a:scrgbClr r="0" g="0" b="0"/>
          </a:effectRef>
          <a:fontRef idx="minor"/>
        </p:style>
        <p:txBody>
          <a:bodyPr lIns="18750" tIns="9375" rIns="18750" bIns="9375" anchor="t">
            <a:noAutofit/>
          </a:bodyPr>
          <a:lstStyle/>
          <a:p>
            <a:pPr>
              <a:lnSpc>
                <a:spcPct val="100000"/>
              </a:lnSpc>
            </a:pPr>
            <a:endParaRPr lang="en-GB" sz="604">
              <a:solidFill>
                <a:srgbClr val="000000"/>
              </a:solidFill>
              <a:latin typeface="Arial Narrow"/>
            </a:endParaRPr>
          </a:p>
        </p:txBody>
      </p:sp>
      <p:sp>
        <p:nvSpPr>
          <p:cNvPr id="59" name="Rectangle 869"/>
          <p:cNvSpPr/>
          <p:nvPr/>
        </p:nvSpPr>
        <p:spPr>
          <a:xfrm>
            <a:off x="7307475" y="5555250"/>
            <a:ext cx="802950" cy="768525"/>
          </a:xfrm>
          <a:prstGeom prst="rect">
            <a:avLst/>
          </a:prstGeom>
          <a:noFill/>
          <a:ln w="9525">
            <a:noFill/>
          </a:ln>
        </p:spPr>
        <p:style>
          <a:lnRef idx="0">
            <a:scrgbClr r="0" g="0" b="0"/>
          </a:lnRef>
          <a:fillRef idx="0">
            <a:scrgbClr r="0" g="0" b="0"/>
          </a:fillRef>
          <a:effectRef idx="0">
            <a:scrgbClr r="0" g="0" b="0"/>
          </a:effectRef>
          <a:fontRef idx="minor"/>
        </p:style>
        <p:txBody>
          <a:bodyPr lIns="18750" tIns="9375" rIns="18750" bIns="9375" anchor="t">
            <a:noAutofit/>
          </a:bodyPr>
          <a:lstStyle/>
          <a:p>
            <a:pPr>
              <a:lnSpc>
                <a:spcPct val="100000"/>
              </a:lnSpc>
            </a:pPr>
            <a:endParaRPr lang="en-GB" sz="604">
              <a:solidFill>
                <a:srgbClr val="000000"/>
              </a:solidFill>
              <a:latin typeface="Arial Narrow"/>
            </a:endParaRPr>
          </a:p>
        </p:txBody>
      </p:sp>
      <p:pic>
        <p:nvPicPr>
          <p:cNvPr id="60" name="Picture 1" descr="E:\Hit Logo.jpg"/>
          <p:cNvPicPr/>
          <p:nvPr/>
        </p:nvPicPr>
        <p:blipFill>
          <a:blip r:embed="rId3"/>
          <a:stretch/>
        </p:blipFill>
        <p:spPr>
          <a:xfrm>
            <a:off x="97536" y="34995"/>
            <a:ext cx="1905000" cy="1175170"/>
          </a:xfrm>
          <a:prstGeom prst="rect">
            <a:avLst/>
          </a:prstGeom>
          <a:ln w="9525">
            <a:noFill/>
          </a:ln>
        </p:spPr>
      </p:pic>
      <p:sp>
        <p:nvSpPr>
          <p:cNvPr id="61" name="Rectangle 24"/>
          <p:cNvSpPr/>
          <p:nvPr/>
        </p:nvSpPr>
        <p:spPr>
          <a:xfrm>
            <a:off x="97535" y="1628227"/>
            <a:ext cx="2700527" cy="1019207"/>
          </a:xfrm>
          <a:prstGeom prst="rect">
            <a:avLst/>
          </a:prstGeom>
          <a:noFill/>
          <a:ln w="9525">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gn="just">
              <a:lnSpc>
                <a:spcPct val="100000"/>
              </a:lnSpc>
            </a:pPr>
            <a:r>
              <a:rPr lang="en-US" sz="650" dirty="0"/>
              <a:t>Zimbabwe's poultry farming sector faces challenges due to limited information access, unreliable supply chains, disease management, and market opacity, hindering local farmers' growth. To combat these issues, we propose Modern Farmer, a mobile app leveraging technology to revolutionize poultry farming. It offers real-time environmental monitoring for chicken coops through </a:t>
            </a:r>
            <a:r>
              <a:rPr lang="en-US" sz="650" dirty="0" err="1"/>
              <a:t>IoT</a:t>
            </a:r>
            <a:r>
              <a:rPr lang="en-US" sz="650" dirty="0"/>
              <a:t>, automated air regulation, and infrared lighting. Interactive features predict feed quantity and weight per chick, alongside a poultry marketplace connecting farmers with customers. Modern Farmer prioritizes offline access and secure transactions, aiming to empower farmers, optimize operations, and boost economic outcomes in Zimbabwe's poultry industry.</a:t>
            </a:r>
            <a:endParaRPr lang="en-US" sz="650" dirty="0">
              <a:solidFill>
                <a:srgbClr val="000000"/>
              </a:solidFill>
              <a:latin typeface="Arial"/>
            </a:endParaRPr>
          </a:p>
        </p:txBody>
      </p:sp>
      <p:sp>
        <p:nvSpPr>
          <p:cNvPr id="62" name="Rectangle 29"/>
          <p:cNvSpPr/>
          <p:nvPr/>
        </p:nvSpPr>
        <p:spPr>
          <a:xfrm>
            <a:off x="3925725" y="1317975"/>
            <a:ext cx="2067000" cy="1609112"/>
          </a:xfrm>
          <a:prstGeom prst="rect">
            <a:avLst/>
          </a:prstGeom>
          <a:noFill/>
          <a:ln w="9525">
            <a:noFill/>
          </a:ln>
        </p:spPr>
        <p:style>
          <a:lnRef idx="0">
            <a:scrgbClr r="0" g="0" b="0"/>
          </a:lnRef>
          <a:fillRef idx="0">
            <a:scrgbClr r="0" g="0" b="0"/>
          </a:fillRef>
          <a:effectRef idx="0">
            <a:scrgbClr r="0" g="0" b="0"/>
          </a:effectRef>
          <a:fontRef idx="minor"/>
        </p:style>
        <p:txBody>
          <a:bodyPr lIns="18750" tIns="9375" rIns="18750" bIns="9375" anchor="t">
            <a:spAutoFit/>
          </a:bodyPr>
          <a:lstStyle/>
          <a:p>
            <a:pPr>
              <a:lnSpc>
                <a:spcPct val="100000"/>
              </a:lnSpc>
            </a:pPr>
            <a:endParaRPr lang="en-US" sz="646">
              <a:solidFill>
                <a:srgbClr val="000000"/>
              </a:solidFill>
              <a:latin typeface="Arial"/>
            </a:endParaRPr>
          </a:p>
          <a:p>
            <a:pPr algn="just">
              <a:lnSpc>
                <a:spcPct val="150000"/>
              </a:lnSpc>
            </a:pPr>
            <a:endParaRPr lang="en-US" sz="646">
              <a:solidFill>
                <a:srgbClr val="000000"/>
              </a:solidFill>
              <a:latin typeface="Arial"/>
            </a:endParaRPr>
          </a:p>
          <a:p>
            <a:pPr algn="just">
              <a:lnSpc>
                <a:spcPct val="150000"/>
              </a:lnSpc>
            </a:pPr>
            <a:endParaRPr lang="en-US" sz="646">
              <a:solidFill>
                <a:srgbClr val="000000"/>
              </a:solidFill>
              <a:latin typeface="Arial"/>
            </a:endParaRPr>
          </a:p>
          <a:p>
            <a:pPr algn="just">
              <a:lnSpc>
                <a:spcPct val="150000"/>
              </a:lnSpc>
            </a:pPr>
            <a:endParaRPr lang="en-US" sz="646">
              <a:solidFill>
                <a:srgbClr val="000000"/>
              </a:solidFill>
              <a:latin typeface="Arial"/>
            </a:endParaRPr>
          </a:p>
          <a:p>
            <a:pPr algn="just">
              <a:lnSpc>
                <a:spcPct val="150000"/>
              </a:lnSpc>
            </a:pPr>
            <a:endParaRPr lang="en-US" sz="646">
              <a:solidFill>
                <a:srgbClr val="000000"/>
              </a:solidFill>
              <a:latin typeface="Arial"/>
            </a:endParaRPr>
          </a:p>
          <a:p>
            <a:pPr algn="just">
              <a:lnSpc>
                <a:spcPct val="150000"/>
              </a:lnSpc>
            </a:pPr>
            <a:endParaRPr lang="en-US" sz="646">
              <a:solidFill>
                <a:srgbClr val="000000"/>
              </a:solidFill>
              <a:latin typeface="Arial"/>
            </a:endParaRPr>
          </a:p>
          <a:p>
            <a:pPr algn="just">
              <a:lnSpc>
                <a:spcPct val="15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r>
              <a:rPr lang="en-US" sz="646" b="1" baseline="-25000">
                <a:solidFill>
                  <a:srgbClr val="000000"/>
                </a:solidFill>
                <a:latin typeface="Arial Narrow"/>
              </a:rPr>
              <a:t> </a:t>
            </a:r>
            <a:endParaRPr lang="en-US" sz="646">
              <a:solidFill>
                <a:srgbClr val="000000"/>
              </a:solidFill>
              <a:latin typeface="Arial"/>
            </a:endParaRPr>
          </a:p>
          <a:p>
            <a:pPr>
              <a:lnSpc>
                <a:spcPct val="100000"/>
              </a:lnSpc>
            </a:pPr>
            <a:endParaRPr lang="en-US" sz="646">
              <a:solidFill>
                <a:srgbClr val="000000"/>
              </a:solidFill>
              <a:latin typeface="Arial"/>
            </a:endParaRPr>
          </a:p>
        </p:txBody>
      </p:sp>
      <p:sp>
        <p:nvSpPr>
          <p:cNvPr id="63" name="Rectangle 4"/>
          <p:cNvSpPr/>
          <p:nvPr/>
        </p:nvSpPr>
        <p:spPr>
          <a:xfrm rot="10800000" flipV="1">
            <a:off x="9168500" y="1210166"/>
            <a:ext cx="1949925" cy="3433842"/>
          </a:xfrm>
          <a:prstGeom prst="rect">
            <a:avLst/>
          </a:prstGeom>
          <a:noFill/>
          <a:ln w="9525">
            <a:noFill/>
          </a:ln>
        </p:spPr>
        <p:style>
          <a:lnRef idx="0">
            <a:scrgbClr r="0" g="0" b="0"/>
          </a:lnRef>
          <a:fillRef idx="0">
            <a:scrgbClr r="0" g="0" b="0"/>
          </a:fillRef>
          <a:effectRef idx="0">
            <a:scrgbClr r="0" g="0" b="0"/>
          </a:effectRef>
          <a:fontRef idx="minor"/>
        </p:style>
        <p:txBody>
          <a:bodyPr lIns="18750" tIns="9375" rIns="18750" bIns="9375" anchor="ctr">
            <a:spAutoFit/>
          </a:bodyPr>
          <a:lstStyle/>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333">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292">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417">
              <a:solidFill>
                <a:srgbClr val="000000"/>
              </a:solidFill>
              <a:latin typeface="Arial"/>
            </a:endParaRPr>
          </a:p>
          <a:p>
            <a:pPr>
              <a:tabLst>
                <a:tab pos="261933" algn="l"/>
              </a:tabLst>
            </a:pPr>
            <a:endParaRPr lang="en-US" sz="375">
              <a:solidFill>
                <a:srgbClr val="000000"/>
              </a:solidFill>
              <a:latin typeface="Arial"/>
            </a:endParaRPr>
          </a:p>
        </p:txBody>
      </p:sp>
      <p:sp>
        <p:nvSpPr>
          <p:cNvPr id="64" name="Rectangle 6"/>
          <p:cNvSpPr/>
          <p:nvPr/>
        </p:nvSpPr>
        <p:spPr>
          <a:xfrm>
            <a:off x="3314025" y="35875"/>
            <a:ext cx="7353900" cy="1134431"/>
          </a:xfrm>
          <a:prstGeom prst="rect">
            <a:avLst/>
          </a:prstGeom>
          <a:noFill/>
          <a:ln w="9525">
            <a:noFill/>
          </a:ln>
        </p:spPr>
        <p:style>
          <a:lnRef idx="0">
            <a:scrgbClr r="0" g="0" b="0"/>
          </a:lnRef>
          <a:fillRef idx="0">
            <a:scrgbClr r="0" g="0" b="0"/>
          </a:fillRef>
          <a:effectRef idx="0">
            <a:scrgbClr r="0" g="0" b="0"/>
          </a:effectRef>
          <a:fontRef idx="minor"/>
        </p:style>
        <p:txBody>
          <a:bodyPr lIns="18750" tIns="9375" rIns="18750" bIns="9375" anchor="ctr">
            <a:spAutoFit/>
          </a:bodyPr>
          <a:lstStyle/>
          <a:p>
            <a:pPr algn="ctr">
              <a:lnSpc>
                <a:spcPct val="100000"/>
              </a:lnSpc>
            </a:pPr>
            <a:r>
              <a:rPr lang="en-US" sz="2083" i="1" dirty="0" smtClean="0">
                <a:solidFill>
                  <a:srgbClr val="002060"/>
                </a:solidFill>
                <a:latin typeface="Arial Narrow"/>
              </a:rPr>
              <a:t>MODERN FARMER ( Android Mobile Application with </a:t>
            </a:r>
            <a:r>
              <a:rPr lang="en-US" sz="2083" i="1" dirty="0" err="1" smtClean="0">
                <a:solidFill>
                  <a:srgbClr val="002060"/>
                </a:solidFill>
                <a:latin typeface="Arial Narrow"/>
              </a:rPr>
              <a:t>IoT</a:t>
            </a:r>
            <a:r>
              <a:rPr lang="en-US" sz="2083" i="1" dirty="0" smtClean="0">
                <a:solidFill>
                  <a:srgbClr val="002060"/>
                </a:solidFill>
                <a:latin typeface="Arial Narrow"/>
              </a:rPr>
              <a:t> Integration for Modernizing </a:t>
            </a:r>
            <a:r>
              <a:rPr lang="en-US" sz="2083" i="1" smtClean="0">
                <a:solidFill>
                  <a:srgbClr val="002060"/>
                </a:solidFill>
                <a:latin typeface="Arial Narrow"/>
              </a:rPr>
              <a:t>Poultry Farming )</a:t>
            </a:r>
            <a:endParaRPr lang="en-US" sz="2083" dirty="0">
              <a:solidFill>
                <a:srgbClr val="000000"/>
              </a:solidFill>
              <a:latin typeface="Arial"/>
            </a:endParaRPr>
          </a:p>
          <a:p>
            <a:pPr algn="ctr">
              <a:lnSpc>
                <a:spcPct val="100000"/>
              </a:lnSpc>
            </a:pPr>
            <a:endParaRPr lang="en-US" sz="1250" dirty="0">
              <a:solidFill>
                <a:srgbClr val="000000"/>
              </a:solidFill>
              <a:latin typeface="Arial"/>
            </a:endParaRPr>
          </a:p>
          <a:p>
            <a:pPr algn="ctr">
              <a:lnSpc>
                <a:spcPct val="100000"/>
              </a:lnSpc>
            </a:pPr>
            <a:r>
              <a:rPr lang="en-GB" sz="1250" dirty="0" smtClean="0">
                <a:solidFill>
                  <a:srgbClr val="000000"/>
                </a:solidFill>
                <a:latin typeface="Arial Narrow"/>
              </a:rPr>
              <a:t>Luke Tembani Munyandu </a:t>
            </a:r>
            <a:r>
              <a:rPr lang="en-GB" sz="1250" dirty="0">
                <a:solidFill>
                  <a:srgbClr val="000000"/>
                </a:solidFill>
                <a:latin typeface="Arial Narrow"/>
              </a:rPr>
              <a:t>-   Software Engineering Department</a:t>
            </a:r>
            <a:endParaRPr lang="en-US" sz="1250" dirty="0">
              <a:solidFill>
                <a:srgbClr val="000000"/>
              </a:solidFill>
              <a:latin typeface="Arial"/>
            </a:endParaRPr>
          </a:p>
          <a:p>
            <a:pPr>
              <a:lnSpc>
                <a:spcPct val="100000"/>
              </a:lnSpc>
            </a:pPr>
            <a:endParaRPr lang="en-US" sz="583" dirty="0">
              <a:solidFill>
                <a:srgbClr val="000000"/>
              </a:solidFill>
              <a:latin typeface="Arial"/>
            </a:endParaRPr>
          </a:p>
        </p:txBody>
      </p:sp>
      <p:sp>
        <p:nvSpPr>
          <p:cNvPr id="66" name="TextBox 39"/>
          <p:cNvSpPr/>
          <p:nvPr/>
        </p:nvSpPr>
        <p:spPr>
          <a:xfrm>
            <a:off x="9417743" y="5275042"/>
            <a:ext cx="2667013" cy="1219262"/>
          </a:xfrm>
          <a:prstGeom prst="rect">
            <a:avLst/>
          </a:prstGeom>
          <a:noFill/>
          <a:ln w="0">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gn="just"/>
            <a:r>
              <a:rPr lang="en-US" sz="650" dirty="0"/>
              <a:t>Modern Farmer introduces a transformative approach to poultry farming in Zimbabwe by leveraging advanced technology and mobile applications. Through comprehensive client-server architecture, the system ensures efficient data management and real-time communication between </a:t>
            </a:r>
            <a:r>
              <a:rPr lang="en-US" sz="650" dirty="0" err="1"/>
              <a:t>IoT</a:t>
            </a:r>
            <a:r>
              <a:rPr lang="en-US" sz="650" dirty="0"/>
              <a:t> devices, mobile, and web applications. Key features such as</a:t>
            </a:r>
            <a:r>
              <a:rPr lang="en-US" sz="650" b="1" dirty="0"/>
              <a:t> </a:t>
            </a:r>
            <a:r>
              <a:rPr lang="en-US" sz="650" dirty="0"/>
              <a:t>automated</a:t>
            </a:r>
            <a:r>
              <a:rPr lang="en-US" sz="650" b="1" dirty="0"/>
              <a:t> </a:t>
            </a:r>
            <a:r>
              <a:rPr lang="en-US" sz="650" dirty="0"/>
              <a:t>environmental control, infrared lighting, and an interactive marketplace empower farmers with essential tools to enhance productivity, manage resources efficiently, and expand market access. By addressing critical challenges and promoting sustainable agricultural practices, "Modern Farmer" significantly improves poultry farming operations, contributing to economic growth and food security in rural communities.</a:t>
            </a:r>
            <a:endParaRPr lang="en-ZW" sz="650" dirty="0"/>
          </a:p>
          <a:p>
            <a:pPr algn="just">
              <a:lnSpc>
                <a:spcPct val="100000"/>
              </a:lnSpc>
            </a:pPr>
            <a:endParaRPr lang="en-US" sz="650" dirty="0">
              <a:solidFill>
                <a:srgbClr val="000000"/>
              </a:solidFill>
              <a:latin typeface="Arial"/>
            </a:endParaRPr>
          </a:p>
        </p:txBody>
      </p:sp>
      <p:sp>
        <p:nvSpPr>
          <p:cNvPr id="67" name="Rectangle 25"/>
          <p:cNvSpPr/>
          <p:nvPr/>
        </p:nvSpPr>
        <p:spPr>
          <a:xfrm>
            <a:off x="3114310" y="1594617"/>
            <a:ext cx="2700526" cy="1019207"/>
          </a:xfrm>
          <a:prstGeom prst="rect">
            <a:avLst/>
          </a:prstGeom>
          <a:noFill/>
          <a:ln w="9525">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gn="just">
              <a:lnSpc>
                <a:spcPct val="100000"/>
              </a:lnSpc>
            </a:pPr>
            <a:r>
              <a:rPr lang="en-US" sz="650" dirty="0"/>
              <a:t>Poultry farming in Zimbabwe faces significant challenges including limited access to critical information, unreliable supply chains for chicks, disease management issues, and opaque market dynamics. These obstacles hinder the growth and economic prosperity of local farmers. To address these challenges, this paper aims to develop and implement innovative solutions, focusing on leveraging mobile technology through the Modern Farmer application. By providing real-time environmental data monitoring and facilitating improved access to resources and markets, the goal is to overcome the barriers hindering the poultry industry's development and enhance economic outcomes for farmers.</a:t>
            </a:r>
            <a:endParaRPr lang="en-US" sz="650" dirty="0">
              <a:solidFill>
                <a:srgbClr val="000000"/>
              </a:solidFill>
              <a:latin typeface="Arial"/>
            </a:endParaRPr>
          </a:p>
        </p:txBody>
      </p:sp>
      <p:sp>
        <p:nvSpPr>
          <p:cNvPr id="68" name="Text Box 11"/>
          <p:cNvSpPr/>
          <p:nvPr/>
        </p:nvSpPr>
        <p:spPr>
          <a:xfrm>
            <a:off x="3114310" y="1241423"/>
            <a:ext cx="2700526" cy="208458"/>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604">
                <a:solidFill>
                  <a:srgbClr val="000000"/>
                </a:solidFill>
                <a:latin typeface="Arial Narrow"/>
              </a:rPr>
              <a:t>      </a:t>
            </a:r>
            <a:r>
              <a:rPr lang="en-US" sz="708" b="1">
                <a:solidFill>
                  <a:srgbClr val="FFFFFF"/>
                </a:solidFill>
                <a:latin typeface="Arial Narrow"/>
              </a:rPr>
              <a:t>3.0. </a:t>
            </a:r>
            <a:r>
              <a:rPr lang="en-US" sz="667" b="1">
                <a:solidFill>
                  <a:srgbClr val="FFFFFF"/>
                </a:solidFill>
                <a:latin typeface="Arial Narrow"/>
              </a:rPr>
              <a:t>Problem definition</a:t>
            </a:r>
            <a:endParaRPr lang="en-US" sz="667">
              <a:solidFill>
                <a:srgbClr val="FFFFFF"/>
              </a:solidFill>
              <a:latin typeface="Arial"/>
            </a:endParaRPr>
          </a:p>
        </p:txBody>
      </p:sp>
      <p:sp>
        <p:nvSpPr>
          <p:cNvPr id="69" name="Text Box 11"/>
          <p:cNvSpPr/>
          <p:nvPr/>
        </p:nvSpPr>
        <p:spPr>
          <a:xfrm>
            <a:off x="3114310" y="2838998"/>
            <a:ext cx="2700526" cy="201274"/>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604" dirty="0">
                <a:solidFill>
                  <a:srgbClr val="000000"/>
                </a:solidFill>
                <a:latin typeface="Arial Narrow"/>
              </a:rPr>
              <a:t>      </a:t>
            </a:r>
            <a:r>
              <a:rPr lang="en-US" sz="708" b="1" dirty="0">
                <a:solidFill>
                  <a:srgbClr val="FFFFFF"/>
                </a:solidFill>
                <a:latin typeface="Arial Narrow"/>
              </a:rPr>
              <a:t>4.0. </a:t>
            </a:r>
            <a:r>
              <a:rPr lang="en-US" sz="667" b="1" dirty="0">
                <a:solidFill>
                  <a:srgbClr val="FFFFFF"/>
                </a:solidFill>
                <a:latin typeface="Arial Narrow"/>
              </a:rPr>
              <a:t>Overview of the developed application</a:t>
            </a:r>
            <a:endParaRPr lang="en-US" sz="667" dirty="0">
              <a:solidFill>
                <a:srgbClr val="FFFFFF"/>
              </a:solidFill>
              <a:latin typeface="Arial"/>
            </a:endParaRPr>
          </a:p>
        </p:txBody>
      </p:sp>
      <p:sp>
        <p:nvSpPr>
          <p:cNvPr id="70" name="Text Box 39"/>
          <p:cNvSpPr/>
          <p:nvPr/>
        </p:nvSpPr>
        <p:spPr>
          <a:xfrm>
            <a:off x="3127182" y="5334597"/>
            <a:ext cx="2687654" cy="201274"/>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708" b="1" dirty="0">
                <a:solidFill>
                  <a:srgbClr val="FFFFFF"/>
                </a:solidFill>
                <a:latin typeface="Arial Narrow"/>
              </a:rPr>
              <a:t>         6.0. S</a:t>
            </a:r>
            <a:r>
              <a:rPr lang="en-US" sz="708" b="1" dirty="0">
                <a:solidFill>
                  <a:schemeClr val="accent3"/>
                </a:solidFill>
                <a:latin typeface="Arial Narrow"/>
              </a:rPr>
              <a:t>ystem Overview</a:t>
            </a:r>
            <a:endParaRPr lang="en-US" sz="708" dirty="0">
              <a:solidFill>
                <a:srgbClr val="FFFFFF"/>
              </a:solidFill>
              <a:latin typeface="Arial"/>
            </a:endParaRPr>
          </a:p>
        </p:txBody>
      </p:sp>
      <p:sp>
        <p:nvSpPr>
          <p:cNvPr id="71" name="Text Box 34"/>
          <p:cNvSpPr/>
          <p:nvPr/>
        </p:nvSpPr>
        <p:spPr>
          <a:xfrm>
            <a:off x="6131083" y="1249732"/>
            <a:ext cx="2687654" cy="207738"/>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708" b="1" dirty="0">
                <a:solidFill>
                  <a:srgbClr val="FFFFFF"/>
                </a:solidFill>
                <a:latin typeface="Arial Narrow"/>
              </a:rPr>
              <a:t>       7.0. Use Case Diagram  </a:t>
            </a:r>
            <a:endParaRPr lang="en-US" sz="708" dirty="0">
              <a:solidFill>
                <a:srgbClr val="FFFFFF"/>
              </a:solidFill>
              <a:latin typeface="Arial"/>
            </a:endParaRPr>
          </a:p>
        </p:txBody>
      </p:sp>
      <p:sp>
        <p:nvSpPr>
          <p:cNvPr id="72" name="Text Box 34"/>
          <p:cNvSpPr/>
          <p:nvPr/>
        </p:nvSpPr>
        <p:spPr>
          <a:xfrm>
            <a:off x="6131083" y="4547311"/>
            <a:ext cx="2700526" cy="201274"/>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wrap="square" anchor="t">
            <a:spAutoFit/>
          </a:bodyPr>
          <a:lstStyle/>
          <a:p>
            <a:pPr>
              <a:spcBef>
                <a:spcPts val="354"/>
              </a:spcBef>
            </a:pPr>
            <a:r>
              <a:rPr lang="en-US" sz="708" b="1">
                <a:solidFill>
                  <a:srgbClr val="FFFFFF"/>
                </a:solidFill>
                <a:latin typeface="Arial Narrow"/>
              </a:rPr>
              <a:t>8.0. Screenshots</a:t>
            </a:r>
            <a:endParaRPr lang="en-US" sz="708">
              <a:solidFill>
                <a:srgbClr val="FFFFFF"/>
              </a:solidFill>
              <a:latin typeface="Arial"/>
            </a:endParaRPr>
          </a:p>
        </p:txBody>
      </p:sp>
      <p:sp>
        <p:nvSpPr>
          <p:cNvPr id="73" name="Rectangle 3"/>
          <p:cNvSpPr/>
          <p:nvPr/>
        </p:nvSpPr>
        <p:spPr>
          <a:xfrm>
            <a:off x="102139" y="3095317"/>
            <a:ext cx="2695921" cy="3795608"/>
          </a:xfrm>
          <a:prstGeom prst="rect">
            <a:avLst/>
          </a:prstGeom>
          <a:noFill/>
          <a:ln w="0">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gn="just">
              <a:lnSpc>
                <a:spcPct val="100000"/>
              </a:lnSpc>
            </a:pPr>
            <a:r>
              <a:rPr lang="en-US" sz="646" dirty="0" smtClean="0">
                <a:solidFill>
                  <a:srgbClr val="000000"/>
                </a:solidFill>
                <a:latin typeface="Arial Narrow"/>
              </a:rPr>
              <a:t>Modern Farmer is a pioneering mobile application poised to transform poultry farming practices in Zimbabwe. By leveraging modern technology, it revolutionizes every aspect of the poultry farming journey, from chick procurement to sales. The app provides indispensable insights by offering real-time environmental data tailored to individual chicken coops. With this information, farmers can make informed decisions leading to operational optimization and enhanced productivity. Modern Farmer eradicates longstanding obstacles in the poultry industry, including disease management, inventory issues, and market hurdles, by seamlessly connecting users with suppliers and resources, even in remote areas.</a:t>
            </a:r>
          </a:p>
          <a:p>
            <a:pPr algn="just">
              <a:lnSpc>
                <a:spcPct val="100000"/>
              </a:lnSpc>
            </a:pPr>
            <a:r>
              <a:rPr lang="en-US" sz="646" dirty="0" smtClean="0">
                <a:solidFill>
                  <a:srgbClr val="000000"/>
                </a:solidFill>
                <a:latin typeface="Arial Narrow"/>
              </a:rPr>
              <a:t>Poultry farming in Zimbabwe faces significant challenges including limited access to critical information, unreliable supply chains for chicks, disease management issues, and opaque market dynamics. These obstacles hinder the growth and economic prosperity of local farmers. Modern Farmer addresses these challenges by developing and implementing innovative solutions through its mobile technology platform. The app provides real-time environmental data monitoring and facilitates improved access to resources and markets, aiming to overcome the barriers hindering the poultry industry's development and enhance economic outcomes for farmers.</a:t>
            </a:r>
          </a:p>
          <a:p>
            <a:pPr algn="just">
              <a:lnSpc>
                <a:spcPct val="100000"/>
              </a:lnSpc>
            </a:pPr>
            <a:r>
              <a:rPr lang="en-US" sz="646" dirty="0" smtClean="0">
                <a:solidFill>
                  <a:srgbClr val="000000"/>
                </a:solidFill>
                <a:latin typeface="Arial Narrow"/>
              </a:rPr>
              <a:t>To ensure the well-being of the poultry and promote healthy living conditions, the app incorporates various tools and technologies. One essential component is the use of </a:t>
            </a:r>
            <a:r>
              <a:rPr lang="en-US" sz="646" dirty="0" err="1" smtClean="0">
                <a:solidFill>
                  <a:srgbClr val="000000"/>
                </a:solidFill>
                <a:latin typeface="Arial Narrow"/>
              </a:rPr>
              <a:t>IoT</a:t>
            </a:r>
            <a:r>
              <a:rPr lang="en-US" sz="646" dirty="0" smtClean="0">
                <a:solidFill>
                  <a:srgbClr val="000000"/>
                </a:solidFill>
                <a:latin typeface="Arial Narrow"/>
              </a:rPr>
              <a:t> devices such as Raspberry Pi, MQ135 sensors, and DTH11 &amp; DTH22 temperature and humidity sensors. These devices work in tandem to monitor and regulate the coop environment, ensuring optimal conditions for the chickens. For instance, maintaining an appropriate temperature range between 21°C to 29°C, as recommended by experts, is crucial for the chickens' health and productivity. Modern Farmer utilizes this data to automate tasks such as adjusting air regulation and controlling infrared lighting systems, thus mitigating risks of heat and cold stress.</a:t>
            </a:r>
          </a:p>
          <a:p>
            <a:pPr algn="just">
              <a:lnSpc>
                <a:spcPct val="100000"/>
              </a:lnSpc>
            </a:pPr>
            <a:r>
              <a:rPr lang="en-US" sz="646" dirty="0" smtClean="0">
                <a:solidFill>
                  <a:srgbClr val="000000"/>
                </a:solidFill>
                <a:latin typeface="Arial Narrow"/>
              </a:rPr>
              <a:t>Existing research emphasizes the significance of providing chickens with a controlled environment to meet their thermal requirements. Various studies have explored techniques such as evaporative cooling systems and insulated roofs to regulate coop temperature effectively. However, manual intervention and reliance on electrical energy remain prevalent in many existing systems. Modern Farmer addresses these limitations by offering an automated solution that optimizes temperature control while minimizing energy consumption and maintenance costs.</a:t>
            </a:r>
          </a:p>
          <a:p>
            <a:pPr algn="just">
              <a:lnSpc>
                <a:spcPct val="100000"/>
              </a:lnSpc>
            </a:pPr>
            <a:r>
              <a:rPr lang="en-US" sz="646" dirty="0" smtClean="0">
                <a:solidFill>
                  <a:srgbClr val="000000"/>
                </a:solidFill>
                <a:latin typeface="Arial Narrow"/>
              </a:rPr>
              <a:t>In summary, Modern Farmer represents a paradigm shift in poultry farming, offering a comprehensive solution to address longstanding challenges in the industry. By integrating cutting-edge technology and innovative strategies, it empowers farmers to optimize operations, improve productivity, and navigate the complexities of poultry farming with ease.</a:t>
            </a:r>
          </a:p>
        </p:txBody>
      </p:sp>
      <p:sp>
        <p:nvSpPr>
          <p:cNvPr id="74" name="Rectangle 25"/>
          <p:cNvSpPr/>
          <p:nvPr/>
        </p:nvSpPr>
        <p:spPr>
          <a:xfrm>
            <a:off x="3127182" y="3116387"/>
            <a:ext cx="2687654" cy="913409"/>
          </a:xfrm>
          <a:prstGeom prst="rect">
            <a:avLst/>
          </a:prstGeom>
          <a:noFill/>
          <a:ln w="9525">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gn="just">
              <a:lnSpc>
                <a:spcPct val="100000"/>
              </a:lnSpc>
            </a:pPr>
            <a:r>
              <a:rPr lang="en-US" sz="646" dirty="0" smtClean="0">
                <a:solidFill>
                  <a:srgbClr val="000000"/>
                </a:solidFill>
                <a:latin typeface="Arial"/>
              </a:rPr>
              <a:t>Modern Farmer is a cutting-edge mobile app designed to revolutionize poultry farming in Zimbabwe. It enhances every aspect of poultry farming, from chick procurement to sales, by providing real-time environmental data specific to your chicken coop. This data enables farmers to make informed decisions, optimize operations, and tackle challenges such as disease, inventory management, and market access. The app connects farmers with suppliers and resources, even in remote areas, making modern poultry farming more accessible and efficient. Welcome to the future of poultry farming with Modern Farmer.</a:t>
            </a:r>
            <a:endParaRPr lang="en-US" sz="646" dirty="0">
              <a:solidFill>
                <a:srgbClr val="000000"/>
              </a:solidFill>
              <a:latin typeface="Arial"/>
            </a:endParaRPr>
          </a:p>
        </p:txBody>
      </p:sp>
      <p:sp>
        <p:nvSpPr>
          <p:cNvPr id="81" name="TextBox 36"/>
          <p:cNvSpPr/>
          <p:nvPr/>
        </p:nvSpPr>
        <p:spPr>
          <a:xfrm>
            <a:off x="10388604" y="6603411"/>
            <a:ext cx="1215132" cy="157433"/>
          </a:xfrm>
          <a:prstGeom prst="rect">
            <a:avLst/>
          </a:prstGeom>
          <a:noFill/>
          <a:ln w="0">
            <a:noFill/>
          </a:ln>
        </p:spPr>
        <p:style>
          <a:lnRef idx="0">
            <a:scrgbClr r="0" g="0" b="0"/>
          </a:lnRef>
          <a:fillRef idx="0">
            <a:scrgbClr r="0" g="0" b="0"/>
          </a:fillRef>
          <a:effectRef idx="0">
            <a:scrgbClr r="0" g="0" b="0"/>
          </a:effectRef>
          <a:fontRef idx="minor"/>
        </p:style>
        <p:txBody>
          <a:bodyPr wrap="square" lIns="18750" tIns="9375" rIns="18750" bIns="9375" anchor="t">
            <a:spAutoFit/>
          </a:bodyPr>
          <a:lstStyle/>
          <a:p>
            <a:pPr>
              <a:lnSpc>
                <a:spcPct val="100000"/>
              </a:lnSpc>
            </a:pPr>
            <a:r>
              <a:rPr lang="en-US" sz="900" b="1" dirty="0">
                <a:solidFill>
                  <a:srgbClr val="000000"/>
                </a:solidFill>
                <a:latin typeface="Arial Narrow"/>
              </a:rPr>
              <a:t>Supervisor – </a:t>
            </a:r>
            <a:r>
              <a:rPr lang="en-US" sz="900" b="1" dirty="0" err="1" smtClean="0">
                <a:solidFill>
                  <a:srgbClr val="000000"/>
                </a:solidFill>
                <a:latin typeface="Arial Narrow"/>
              </a:rPr>
              <a:t>Ms</a:t>
            </a:r>
            <a:r>
              <a:rPr lang="en-US" sz="900" b="1" dirty="0" smtClean="0">
                <a:solidFill>
                  <a:srgbClr val="000000"/>
                </a:solidFill>
                <a:latin typeface="Arial Narrow"/>
              </a:rPr>
              <a:t> </a:t>
            </a:r>
            <a:r>
              <a:rPr lang="en-US" sz="900" b="1" dirty="0" err="1" smtClean="0">
                <a:solidFill>
                  <a:srgbClr val="000000"/>
                </a:solidFill>
                <a:latin typeface="Arial Narrow"/>
              </a:rPr>
              <a:t>Zndowe</a:t>
            </a:r>
            <a:endParaRPr lang="en-US" sz="900" dirty="0">
              <a:solidFill>
                <a:srgbClr val="000000"/>
              </a:solidFill>
              <a:latin typeface="Arial"/>
            </a:endParaRPr>
          </a:p>
        </p:txBody>
      </p:sp>
      <p:pic>
        <p:nvPicPr>
          <p:cNvPr id="33" name="Picture 32"/>
          <p:cNvPicPr/>
          <p:nvPr/>
        </p:nvPicPr>
        <p:blipFill>
          <a:blip r:embed="rId4"/>
          <a:stretch>
            <a:fillRect/>
          </a:stretch>
        </p:blipFill>
        <p:spPr>
          <a:xfrm>
            <a:off x="5994340" y="1604613"/>
            <a:ext cx="3205126" cy="2802819"/>
          </a:xfrm>
          <a:prstGeom prst="rect">
            <a:avLst/>
          </a:prstGeom>
        </p:spPr>
      </p:pic>
      <p:sp>
        <p:nvSpPr>
          <p:cNvPr id="2" name="TextBox 1"/>
          <p:cNvSpPr txBox="1"/>
          <p:nvPr/>
        </p:nvSpPr>
        <p:spPr>
          <a:xfrm>
            <a:off x="3011585" y="4350527"/>
            <a:ext cx="2803251" cy="1092607"/>
          </a:xfrm>
          <a:prstGeom prst="rect">
            <a:avLst/>
          </a:prstGeom>
          <a:noFill/>
        </p:spPr>
        <p:txBody>
          <a:bodyPr wrap="square" rtlCol="0">
            <a:spAutoFit/>
          </a:bodyPr>
          <a:lstStyle/>
          <a:p>
            <a:pPr marL="171450" lvl="0" indent="-171450">
              <a:buFont typeface="Arial" panose="020B0604020202020204" pitchFamily="34" charset="0"/>
              <a:buChar char="•"/>
            </a:pPr>
            <a:r>
              <a:rPr lang="en-US" sz="650" dirty="0"/>
              <a:t>To implement automated air regulation, adjusting based on humidity levels and air quality parameters for optimal environmental control</a:t>
            </a:r>
            <a:endParaRPr lang="en-ZW" sz="650" dirty="0"/>
          </a:p>
          <a:p>
            <a:pPr marL="171450" lvl="0" indent="-171450">
              <a:buFont typeface="Arial" panose="020B0604020202020204" pitchFamily="34" charset="0"/>
              <a:buChar char="•"/>
            </a:pPr>
            <a:r>
              <a:rPr lang="en-US" sz="650" dirty="0"/>
              <a:t>To develop an automated infrared lighting system that adjusts based on temperature level.</a:t>
            </a:r>
            <a:endParaRPr lang="en-ZW" sz="650" dirty="0"/>
          </a:p>
          <a:p>
            <a:pPr marL="171450" lvl="0" indent="-171450">
              <a:buFont typeface="Arial" panose="020B0604020202020204" pitchFamily="34" charset="0"/>
              <a:buChar char="•"/>
            </a:pPr>
            <a:r>
              <a:rPr lang="en-US" sz="650" dirty="0"/>
              <a:t>To develop an interactive system to provide real-time information on both the required feed quantity for each input batch and the expected weight per chick.</a:t>
            </a:r>
            <a:endParaRPr lang="en-ZW" sz="650" dirty="0"/>
          </a:p>
          <a:p>
            <a:pPr marL="171450" lvl="0" indent="-171450">
              <a:buFont typeface="Arial" panose="020B0604020202020204" pitchFamily="34" charset="0"/>
              <a:buChar char="•"/>
            </a:pPr>
            <a:r>
              <a:rPr lang="en-US" sz="650" dirty="0"/>
              <a:t>To create a poultry marketplace, connecting farmers with a broad customer base for efficient and diverse product sales.</a:t>
            </a:r>
            <a:endParaRPr lang="en-ZW" sz="650" dirty="0"/>
          </a:p>
          <a:p>
            <a:endParaRPr lang="en-ZW" sz="650" dirty="0"/>
          </a:p>
        </p:txBody>
      </p:sp>
      <p:pic>
        <p:nvPicPr>
          <p:cNvPr id="4" name="Picture 3"/>
          <p:cNvPicPr>
            <a:picLocks noChangeAspect="1"/>
          </p:cNvPicPr>
          <p:nvPr/>
        </p:nvPicPr>
        <p:blipFill>
          <a:blip r:embed="rId5"/>
          <a:stretch>
            <a:fillRect/>
          </a:stretch>
        </p:blipFill>
        <p:spPr>
          <a:xfrm>
            <a:off x="3114310" y="5632159"/>
            <a:ext cx="2700526" cy="1069970"/>
          </a:xfrm>
          <a:prstGeom prst="rect">
            <a:avLst/>
          </a:prstGeom>
        </p:spPr>
      </p:pic>
      <p:pic>
        <p:nvPicPr>
          <p:cNvPr id="37" name="Picture 36"/>
          <p:cNvPicPr/>
          <p:nvPr/>
        </p:nvPicPr>
        <p:blipFill>
          <a:blip r:embed="rId6"/>
          <a:stretch>
            <a:fillRect/>
          </a:stretch>
        </p:blipFill>
        <p:spPr>
          <a:xfrm>
            <a:off x="6028362" y="4862671"/>
            <a:ext cx="3305291" cy="1839457"/>
          </a:xfrm>
          <a:prstGeom prst="rect">
            <a:avLst/>
          </a:prstGeom>
        </p:spPr>
      </p:pic>
      <p:pic>
        <p:nvPicPr>
          <p:cNvPr id="1026" name="Picture 2" descr="IMG-20240115-WA00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12381" y="1260830"/>
            <a:ext cx="1511088" cy="200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17743" y="3436380"/>
            <a:ext cx="2627807" cy="1296587"/>
          </a:xfrm>
          <a:prstGeom prst="rect">
            <a:avLst/>
          </a:prstGeom>
        </p:spPr>
      </p:pic>
    </p:spTree>
    <p:extLst>
      <p:ext uri="{BB962C8B-B14F-4D97-AF65-F5344CB8AC3E}">
        <p14:creationId xmlns:p14="http://schemas.microsoft.com/office/powerpoint/2010/main" val="23987165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1013</Words>
  <Application>Microsoft Office PowerPoint</Application>
  <PresentationFormat>Widescreen</PresentationFormat>
  <Paragraphs>98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2024-05-24T11:36:15Z</dcterms:created>
  <dcterms:modified xsi:type="dcterms:W3CDTF">2024-05-24T14:12:08Z</dcterms:modified>
</cp:coreProperties>
</file>