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4" r:id="rId11"/>
    <p:sldId id="272" r:id="rId12"/>
  </p:sldIdLst>
  <p:sldSz cx="12192000" cy="6858000"/>
  <p:notesSz cx="6858000" cy="9144000"/>
  <p:embeddedFontLs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1hvr9TDEHyJppGM4edyFM3TOp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387A1D-9494-4800-8072-57DECF9E5631}">
  <a:tblStyle styleId="{B2387A1D-9494-4800-8072-57DECF9E563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7B4003-E3B9-44EA-AC8D-2A31FD0D9BA2}" type="doc">
      <dgm:prSet loTypeId="urn:microsoft.com/office/officeart/2005/8/layout/hChevron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3CD118B-2CBD-483B-ACB7-D8D4F4027532}">
      <dgm:prSet phldrT="[Text]"/>
      <dgm:spPr/>
      <dgm:t>
        <a:bodyPr/>
        <a:lstStyle/>
        <a:p>
          <a:r>
            <a:rPr lang="en-IN" dirty="0"/>
            <a:t>Data Simulation </a:t>
          </a:r>
        </a:p>
      </dgm:t>
    </dgm:pt>
    <dgm:pt modelId="{24E76ACF-A971-474F-AAB5-479CD570FF78}" type="parTrans" cxnId="{A14D39E0-80B9-4B4C-9D8F-D7CC6BFD4DCE}">
      <dgm:prSet/>
      <dgm:spPr/>
      <dgm:t>
        <a:bodyPr/>
        <a:lstStyle/>
        <a:p>
          <a:endParaRPr lang="en-IN"/>
        </a:p>
      </dgm:t>
    </dgm:pt>
    <dgm:pt modelId="{BB73B495-F9DE-45EC-BDC9-1315956AE47F}" type="sibTrans" cxnId="{A14D39E0-80B9-4B4C-9D8F-D7CC6BFD4DCE}">
      <dgm:prSet/>
      <dgm:spPr/>
      <dgm:t>
        <a:bodyPr/>
        <a:lstStyle/>
        <a:p>
          <a:endParaRPr lang="en-IN"/>
        </a:p>
      </dgm:t>
    </dgm:pt>
    <dgm:pt modelId="{D9071FEA-C007-486F-8F84-EF8B32F33B64}">
      <dgm:prSet phldrT="[Text]"/>
      <dgm:spPr/>
      <dgm:t>
        <a:bodyPr/>
        <a:lstStyle/>
        <a:p>
          <a:r>
            <a:rPr lang="en-IN" dirty="0"/>
            <a:t>Preprocessing</a:t>
          </a:r>
        </a:p>
      </dgm:t>
    </dgm:pt>
    <dgm:pt modelId="{FC5FDC7F-AF6A-4BAC-974D-D5697160AC3E}" type="parTrans" cxnId="{B985AFB3-95D4-4699-AFC0-558FB4A193EB}">
      <dgm:prSet/>
      <dgm:spPr/>
      <dgm:t>
        <a:bodyPr/>
        <a:lstStyle/>
        <a:p>
          <a:endParaRPr lang="en-IN"/>
        </a:p>
      </dgm:t>
    </dgm:pt>
    <dgm:pt modelId="{4AE9A6CE-0475-452C-8019-C638E2661948}" type="sibTrans" cxnId="{B985AFB3-95D4-4699-AFC0-558FB4A193EB}">
      <dgm:prSet/>
      <dgm:spPr/>
      <dgm:t>
        <a:bodyPr/>
        <a:lstStyle/>
        <a:p>
          <a:endParaRPr lang="en-IN"/>
        </a:p>
      </dgm:t>
    </dgm:pt>
    <dgm:pt modelId="{F8248A36-6B64-4460-A39B-5F30AA4CA6DB}">
      <dgm:prSet phldrT="[Text]"/>
      <dgm:spPr/>
      <dgm:t>
        <a:bodyPr/>
        <a:lstStyle/>
        <a:p>
          <a:r>
            <a:rPr lang="en-IN" dirty="0"/>
            <a:t>ML Models (UPI/VOIP)</a:t>
          </a:r>
        </a:p>
      </dgm:t>
    </dgm:pt>
    <dgm:pt modelId="{F9F499C2-5CDF-45F5-882A-E825DC724BF8}" type="parTrans" cxnId="{975D009E-D928-4684-83D8-8E80AF997252}">
      <dgm:prSet/>
      <dgm:spPr/>
      <dgm:t>
        <a:bodyPr/>
        <a:lstStyle/>
        <a:p>
          <a:endParaRPr lang="en-IN"/>
        </a:p>
      </dgm:t>
    </dgm:pt>
    <dgm:pt modelId="{8021AB33-D2D8-4EFF-9376-5A9B8C9DF20D}" type="sibTrans" cxnId="{975D009E-D928-4684-83D8-8E80AF997252}">
      <dgm:prSet/>
      <dgm:spPr/>
      <dgm:t>
        <a:bodyPr/>
        <a:lstStyle/>
        <a:p>
          <a:endParaRPr lang="en-IN"/>
        </a:p>
      </dgm:t>
    </dgm:pt>
    <dgm:pt modelId="{6A56182A-8557-4E17-814B-1B13B12D0092}">
      <dgm:prSet/>
      <dgm:spPr/>
      <dgm:t>
        <a:bodyPr/>
        <a:lstStyle/>
        <a:p>
          <a:r>
            <a:rPr lang="en-IN" dirty="0"/>
            <a:t>Fraud Scoring Engine</a:t>
          </a:r>
        </a:p>
      </dgm:t>
    </dgm:pt>
    <dgm:pt modelId="{D27E231B-D765-4BC2-AAF5-F1E7103E7037}" type="parTrans" cxnId="{71FC5733-8EFB-4B4A-8672-6AC3797519CB}">
      <dgm:prSet/>
      <dgm:spPr/>
      <dgm:t>
        <a:bodyPr/>
        <a:lstStyle/>
        <a:p>
          <a:endParaRPr lang="en-IN"/>
        </a:p>
      </dgm:t>
    </dgm:pt>
    <dgm:pt modelId="{81246936-11DD-4066-B08D-08D36C5FB9AA}" type="sibTrans" cxnId="{71FC5733-8EFB-4B4A-8672-6AC3797519CB}">
      <dgm:prSet/>
      <dgm:spPr/>
      <dgm:t>
        <a:bodyPr/>
        <a:lstStyle/>
        <a:p>
          <a:endParaRPr lang="en-IN"/>
        </a:p>
      </dgm:t>
    </dgm:pt>
    <dgm:pt modelId="{F777AC6E-36FB-459B-BD30-74A027CEDA30}">
      <dgm:prSet/>
      <dgm:spPr/>
      <dgm:t>
        <a:bodyPr/>
        <a:lstStyle/>
        <a:p>
          <a:r>
            <a:rPr lang="en-IN" dirty="0"/>
            <a:t>Alert Dashboard</a:t>
          </a:r>
        </a:p>
      </dgm:t>
    </dgm:pt>
    <dgm:pt modelId="{9ED26C1A-1C64-4D21-8AAB-F5344EC5EF20}" type="parTrans" cxnId="{E4EFEDBD-2CCB-4B25-9918-256A1204D089}">
      <dgm:prSet/>
      <dgm:spPr/>
      <dgm:t>
        <a:bodyPr/>
        <a:lstStyle/>
        <a:p>
          <a:endParaRPr lang="en-IN"/>
        </a:p>
      </dgm:t>
    </dgm:pt>
    <dgm:pt modelId="{8C84326E-0399-4847-9A1E-BEB1DAF457E2}" type="sibTrans" cxnId="{E4EFEDBD-2CCB-4B25-9918-256A1204D089}">
      <dgm:prSet/>
      <dgm:spPr/>
      <dgm:t>
        <a:bodyPr/>
        <a:lstStyle/>
        <a:p>
          <a:endParaRPr lang="en-IN"/>
        </a:p>
      </dgm:t>
    </dgm:pt>
    <dgm:pt modelId="{8845E9F9-FFE9-45B3-BA54-E6FC1A950946}" type="pres">
      <dgm:prSet presAssocID="{157B4003-E3B9-44EA-AC8D-2A31FD0D9BA2}" presName="Name0" presStyleCnt="0">
        <dgm:presLayoutVars>
          <dgm:dir/>
          <dgm:resizeHandles val="exact"/>
        </dgm:presLayoutVars>
      </dgm:prSet>
      <dgm:spPr/>
    </dgm:pt>
    <dgm:pt modelId="{8500930A-12D8-4438-ABE8-C51099AEB004}" type="pres">
      <dgm:prSet presAssocID="{43CD118B-2CBD-483B-ACB7-D8D4F4027532}" presName="parTxOnly" presStyleLbl="node1" presStyleIdx="0" presStyleCnt="5">
        <dgm:presLayoutVars>
          <dgm:bulletEnabled val="1"/>
        </dgm:presLayoutVars>
      </dgm:prSet>
      <dgm:spPr/>
    </dgm:pt>
    <dgm:pt modelId="{1EFCD204-2E7E-495A-AED7-D7E6D10C98F4}" type="pres">
      <dgm:prSet presAssocID="{BB73B495-F9DE-45EC-BDC9-1315956AE47F}" presName="parSpace" presStyleCnt="0"/>
      <dgm:spPr/>
    </dgm:pt>
    <dgm:pt modelId="{3A6636A5-7E34-470D-BB0A-FAAB8DCBEC6D}" type="pres">
      <dgm:prSet presAssocID="{D9071FEA-C007-486F-8F84-EF8B32F33B64}" presName="parTxOnly" presStyleLbl="node1" presStyleIdx="1" presStyleCnt="5">
        <dgm:presLayoutVars>
          <dgm:bulletEnabled val="1"/>
        </dgm:presLayoutVars>
      </dgm:prSet>
      <dgm:spPr/>
    </dgm:pt>
    <dgm:pt modelId="{404860EF-F4FB-4AD7-912C-3F48099676C0}" type="pres">
      <dgm:prSet presAssocID="{4AE9A6CE-0475-452C-8019-C638E2661948}" presName="parSpace" presStyleCnt="0"/>
      <dgm:spPr/>
    </dgm:pt>
    <dgm:pt modelId="{881C4F56-161A-4AA6-9366-B97EC6B4DFF7}" type="pres">
      <dgm:prSet presAssocID="{F8248A36-6B64-4460-A39B-5F30AA4CA6DB}" presName="parTxOnly" presStyleLbl="node1" presStyleIdx="2" presStyleCnt="5">
        <dgm:presLayoutVars>
          <dgm:bulletEnabled val="1"/>
        </dgm:presLayoutVars>
      </dgm:prSet>
      <dgm:spPr/>
    </dgm:pt>
    <dgm:pt modelId="{312B8DEA-8F8C-48C3-B4B3-EF564754B1FA}" type="pres">
      <dgm:prSet presAssocID="{8021AB33-D2D8-4EFF-9376-5A9B8C9DF20D}" presName="parSpace" presStyleCnt="0"/>
      <dgm:spPr/>
    </dgm:pt>
    <dgm:pt modelId="{2FFDBF48-7E37-46F2-99AF-43C1BACC7EB3}" type="pres">
      <dgm:prSet presAssocID="{6A56182A-8557-4E17-814B-1B13B12D0092}" presName="parTxOnly" presStyleLbl="node1" presStyleIdx="3" presStyleCnt="5">
        <dgm:presLayoutVars>
          <dgm:bulletEnabled val="1"/>
        </dgm:presLayoutVars>
      </dgm:prSet>
      <dgm:spPr/>
    </dgm:pt>
    <dgm:pt modelId="{51430C74-3268-44B6-A770-0F3F82082A17}" type="pres">
      <dgm:prSet presAssocID="{81246936-11DD-4066-B08D-08D36C5FB9AA}" presName="parSpace" presStyleCnt="0"/>
      <dgm:spPr/>
    </dgm:pt>
    <dgm:pt modelId="{F052A1C7-D03C-4BDC-8C67-73062810193C}" type="pres">
      <dgm:prSet presAssocID="{F777AC6E-36FB-459B-BD30-74A027CEDA30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68A0272F-BF8B-4551-BA2F-259C6A67D5F5}" type="presOf" srcId="{F8248A36-6B64-4460-A39B-5F30AA4CA6DB}" destId="{881C4F56-161A-4AA6-9366-B97EC6B4DFF7}" srcOrd="0" destOrd="0" presId="urn:microsoft.com/office/officeart/2005/8/layout/hChevron3"/>
    <dgm:cxn modelId="{71FC5733-8EFB-4B4A-8672-6AC3797519CB}" srcId="{157B4003-E3B9-44EA-AC8D-2A31FD0D9BA2}" destId="{6A56182A-8557-4E17-814B-1B13B12D0092}" srcOrd="3" destOrd="0" parTransId="{D27E231B-D765-4BC2-AAF5-F1E7103E7037}" sibTransId="{81246936-11DD-4066-B08D-08D36C5FB9AA}"/>
    <dgm:cxn modelId="{BC861D9D-E412-40C0-8146-2E84931E509C}" type="presOf" srcId="{F777AC6E-36FB-459B-BD30-74A027CEDA30}" destId="{F052A1C7-D03C-4BDC-8C67-73062810193C}" srcOrd="0" destOrd="0" presId="urn:microsoft.com/office/officeart/2005/8/layout/hChevron3"/>
    <dgm:cxn modelId="{975D009E-D928-4684-83D8-8E80AF997252}" srcId="{157B4003-E3B9-44EA-AC8D-2A31FD0D9BA2}" destId="{F8248A36-6B64-4460-A39B-5F30AA4CA6DB}" srcOrd="2" destOrd="0" parTransId="{F9F499C2-5CDF-45F5-882A-E825DC724BF8}" sibTransId="{8021AB33-D2D8-4EFF-9376-5A9B8C9DF20D}"/>
    <dgm:cxn modelId="{B985AFB3-95D4-4699-AFC0-558FB4A193EB}" srcId="{157B4003-E3B9-44EA-AC8D-2A31FD0D9BA2}" destId="{D9071FEA-C007-486F-8F84-EF8B32F33B64}" srcOrd="1" destOrd="0" parTransId="{FC5FDC7F-AF6A-4BAC-974D-D5697160AC3E}" sibTransId="{4AE9A6CE-0475-452C-8019-C638E2661948}"/>
    <dgm:cxn modelId="{1780B3BB-21CD-4A96-881E-C3E9BE9006E3}" type="presOf" srcId="{6A56182A-8557-4E17-814B-1B13B12D0092}" destId="{2FFDBF48-7E37-46F2-99AF-43C1BACC7EB3}" srcOrd="0" destOrd="0" presId="urn:microsoft.com/office/officeart/2005/8/layout/hChevron3"/>
    <dgm:cxn modelId="{E4EFEDBD-2CCB-4B25-9918-256A1204D089}" srcId="{157B4003-E3B9-44EA-AC8D-2A31FD0D9BA2}" destId="{F777AC6E-36FB-459B-BD30-74A027CEDA30}" srcOrd="4" destOrd="0" parTransId="{9ED26C1A-1C64-4D21-8AAB-F5344EC5EF20}" sibTransId="{8C84326E-0399-4847-9A1E-BEB1DAF457E2}"/>
    <dgm:cxn modelId="{8F9298D6-1DD4-47CC-B989-6A3AA157A3BF}" type="presOf" srcId="{157B4003-E3B9-44EA-AC8D-2A31FD0D9BA2}" destId="{8845E9F9-FFE9-45B3-BA54-E6FC1A950946}" srcOrd="0" destOrd="0" presId="urn:microsoft.com/office/officeart/2005/8/layout/hChevron3"/>
    <dgm:cxn modelId="{A14D39E0-80B9-4B4C-9D8F-D7CC6BFD4DCE}" srcId="{157B4003-E3B9-44EA-AC8D-2A31FD0D9BA2}" destId="{43CD118B-2CBD-483B-ACB7-D8D4F4027532}" srcOrd="0" destOrd="0" parTransId="{24E76ACF-A971-474F-AAB5-479CD570FF78}" sibTransId="{BB73B495-F9DE-45EC-BDC9-1315956AE47F}"/>
    <dgm:cxn modelId="{437213EF-9B64-48CF-B5DB-CA3501B113E1}" type="presOf" srcId="{D9071FEA-C007-486F-8F84-EF8B32F33B64}" destId="{3A6636A5-7E34-470D-BB0A-FAAB8DCBEC6D}" srcOrd="0" destOrd="0" presId="urn:microsoft.com/office/officeart/2005/8/layout/hChevron3"/>
    <dgm:cxn modelId="{C90D08F2-A15A-4B34-927A-7E491CB62BE1}" type="presOf" srcId="{43CD118B-2CBD-483B-ACB7-D8D4F4027532}" destId="{8500930A-12D8-4438-ABE8-C51099AEB004}" srcOrd="0" destOrd="0" presId="urn:microsoft.com/office/officeart/2005/8/layout/hChevron3"/>
    <dgm:cxn modelId="{917B1EE9-AB4D-4784-BD2D-64EE82FF2C84}" type="presParOf" srcId="{8845E9F9-FFE9-45B3-BA54-E6FC1A950946}" destId="{8500930A-12D8-4438-ABE8-C51099AEB004}" srcOrd="0" destOrd="0" presId="urn:microsoft.com/office/officeart/2005/8/layout/hChevron3"/>
    <dgm:cxn modelId="{FC492575-27D0-460C-8776-A0DCD6345699}" type="presParOf" srcId="{8845E9F9-FFE9-45B3-BA54-E6FC1A950946}" destId="{1EFCD204-2E7E-495A-AED7-D7E6D10C98F4}" srcOrd="1" destOrd="0" presId="urn:microsoft.com/office/officeart/2005/8/layout/hChevron3"/>
    <dgm:cxn modelId="{DF9525E4-C0C4-4830-99E3-991251AA0470}" type="presParOf" srcId="{8845E9F9-FFE9-45B3-BA54-E6FC1A950946}" destId="{3A6636A5-7E34-470D-BB0A-FAAB8DCBEC6D}" srcOrd="2" destOrd="0" presId="urn:microsoft.com/office/officeart/2005/8/layout/hChevron3"/>
    <dgm:cxn modelId="{026E4544-2538-4519-8801-85939F33FAC5}" type="presParOf" srcId="{8845E9F9-FFE9-45B3-BA54-E6FC1A950946}" destId="{404860EF-F4FB-4AD7-912C-3F48099676C0}" srcOrd="3" destOrd="0" presId="urn:microsoft.com/office/officeart/2005/8/layout/hChevron3"/>
    <dgm:cxn modelId="{FAA653A4-45C9-41B1-BF7D-4B79DBFBBA9B}" type="presParOf" srcId="{8845E9F9-FFE9-45B3-BA54-E6FC1A950946}" destId="{881C4F56-161A-4AA6-9366-B97EC6B4DFF7}" srcOrd="4" destOrd="0" presId="urn:microsoft.com/office/officeart/2005/8/layout/hChevron3"/>
    <dgm:cxn modelId="{4F0FC119-7397-4A09-9A1A-03774E949C96}" type="presParOf" srcId="{8845E9F9-FFE9-45B3-BA54-E6FC1A950946}" destId="{312B8DEA-8F8C-48C3-B4B3-EF564754B1FA}" srcOrd="5" destOrd="0" presId="urn:microsoft.com/office/officeart/2005/8/layout/hChevron3"/>
    <dgm:cxn modelId="{5BE32029-4E7A-436C-8214-A2380BA65E01}" type="presParOf" srcId="{8845E9F9-FFE9-45B3-BA54-E6FC1A950946}" destId="{2FFDBF48-7E37-46F2-99AF-43C1BACC7EB3}" srcOrd="6" destOrd="0" presId="urn:microsoft.com/office/officeart/2005/8/layout/hChevron3"/>
    <dgm:cxn modelId="{817237C9-4B42-4FB0-B133-B58CF3FCDF56}" type="presParOf" srcId="{8845E9F9-FFE9-45B3-BA54-E6FC1A950946}" destId="{51430C74-3268-44B6-A770-0F3F82082A17}" srcOrd="7" destOrd="0" presId="urn:microsoft.com/office/officeart/2005/8/layout/hChevron3"/>
    <dgm:cxn modelId="{93806011-CCFB-4A81-9E72-2BCBCA2F050C}" type="presParOf" srcId="{8845E9F9-FFE9-45B3-BA54-E6FC1A950946}" destId="{F052A1C7-D03C-4BDC-8C67-73062810193C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0930A-12D8-4438-ABE8-C51099AEB004}">
      <dsp:nvSpPr>
        <dsp:cNvPr id="0" name=""/>
        <dsp:cNvSpPr/>
      </dsp:nvSpPr>
      <dsp:spPr>
        <a:xfrm>
          <a:off x="1316" y="2641879"/>
          <a:ext cx="2566570" cy="1026628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Data Simulation </a:t>
          </a:r>
        </a:p>
      </dsp:txBody>
      <dsp:txXfrm>
        <a:off x="1316" y="2641879"/>
        <a:ext cx="2309913" cy="1026628"/>
      </dsp:txXfrm>
    </dsp:sp>
    <dsp:sp modelId="{3A6636A5-7E34-470D-BB0A-FAAB8DCBEC6D}">
      <dsp:nvSpPr>
        <dsp:cNvPr id="0" name=""/>
        <dsp:cNvSpPr/>
      </dsp:nvSpPr>
      <dsp:spPr>
        <a:xfrm>
          <a:off x="2054572" y="2641879"/>
          <a:ext cx="2566570" cy="10266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Preprocessing</a:t>
          </a:r>
        </a:p>
      </dsp:txBody>
      <dsp:txXfrm>
        <a:off x="2567886" y="2641879"/>
        <a:ext cx="1539942" cy="1026628"/>
      </dsp:txXfrm>
    </dsp:sp>
    <dsp:sp modelId="{881C4F56-161A-4AA6-9366-B97EC6B4DFF7}">
      <dsp:nvSpPr>
        <dsp:cNvPr id="0" name=""/>
        <dsp:cNvSpPr/>
      </dsp:nvSpPr>
      <dsp:spPr>
        <a:xfrm>
          <a:off x="4107829" y="2641879"/>
          <a:ext cx="2566570" cy="10266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ML Models (UPI/VOIP)</a:t>
          </a:r>
        </a:p>
      </dsp:txBody>
      <dsp:txXfrm>
        <a:off x="4621143" y="2641879"/>
        <a:ext cx="1539942" cy="1026628"/>
      </dsp:txXfrm>
    </dsp:sp>
    <dsp:sp modelId="{2FFDBF48-7E37-46F2-99AF-43C1BACC7EB3}">
      <dsp:nvSpPr>
        <dsp:cNvPr id="0" name=""/>
        <dsp:cNvSpPr/>
      </dsp:nvSpPr>
      <dsp:spPr>
        <a:xfrm>
          <a:off x="6161086" y="2641879"/>
          <a:ext cx="2566570" cy="10266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Fraud Scoring Engine</a:t>
          </a:r>
        </a:p>
      </dsp:txBody>
      <dsp:txXfrm>
        <a:off x="6674400" y="2641879"/>
        <a:ext cx="1539942" cy="1026628"/>
      </dsp:txXfrm>
    </dsp:sp>
    <dsp:sp modelId="{F052A1C7-D03C-4BDC-8C67-73062810193C}">
      <dsp:nvSpPr>
        <dsp:cNvPr id="0" name=""/>
        <dsp:cNvSpPr/>
      </dsp:nvSpPr>
      <dsp:spPr>
        <a:xfrm>
          <a:off x="8214342" y="2641879"/>
          <a:ext cx="2566570" cy="10266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Alert Dashboard</a:t>
          </a:r>
        </a:p>
      </dsp:txBody>
      <dsp:txXfrm>
        <a:off x="8727656" y="2641879"/>
        <a:ext cx="1539942" cy="1026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4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2" name="Google Shape;102;p1" descr="Digital Connections"/>
          <p:cNvPicPr preferRelativeResize="0"/>
          <p:nvPr/>
        </p:nvPicPr>
        <p:blipFill rotWithShape="1">
          <a:blip r:embed="rId3">
            <a:alphaModFix/>
          </a:blip>
          <a:srcRect l="13265" t="9089" r="35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07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Gill Sans"/>
              <a:buNone/>
            </a:pPr>
            <a:r>
              <a:rPr lang="en-US" sz="4800">
                <a:solidFill>
                  <a:schemeClr val="lt1"/>
                </a:solidFill>
              </a:rPr>
              <a:t>CYBERTHON.AI - 2025</a:t>
            </a:r>
            <a:endParaRPr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>
                <a:solidFill>
                  <a:srgbClr val="7CEBFF"/>
                </a:solidFill>
              </a:rPr>
              <a:t>CHANDIGARH POLICE (IN PARTNERSHIP  WITH INFOSYS, CHANDIGARH)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/>
          <p:nvPr/>
        </p:nvSpPr>
        <p:spPr>
          <a:xfrm>
            <a:off x="0" y="536712"/>
            <a:ext cx="12192000" cy="6321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14"/>
          <p:cNvGrpSpPr/>
          <p:nvPr/>
        </p:nvGrpSpPr>
        <p:grpSpPr>
          <a:xfrm>
            <a:off x="695003" y="2871096"/>
            <a:ext cx="10796488" cy="2971334"/>
            <a:chOff x="54818" y="494935"/>
            <a:chExt cx="10796488" cy="2971334"/>
          </a:xfrm>
        </p:grpSpPr>
        <p:sp>
          <p:nvSpPr>
            <p:cNvPr id="260" name="Google Shape;260;p14"/>
            <p:cNvSpPr/>
            <p:nvPr/>
          </p:nvSpPr>
          <p:spPr>
            <a:xfrm>
              <a:off x="523237" y="494935"/>
              <a:ext cx="2285995" cy="22859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 txBox="1"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ill Sans"/>
                <a:buNone/>
              </a:pPr>
              <a:r>
                <a:rPr lang="en-US" sz="3600" b="0" i="0" u="none" strike="noStrike" cap="none" dirty="0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Network</a:t>
              </a:r>
              <a:endParaRPr sz="3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4310064" y="494935"/>
              <a:ext cx="2285995" cy="22859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841646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3841646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ill Sans"/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Satellite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8096892" y="494935"/>
              <a:ext cx="2285995" cy="22859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7628474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 txBox="1"/>
            <p:nvPr/>
          </p:nvSpPr>
          <p:spPr>
            <a:xfrm>
              <a:off x="7628474" y="2746269"/>
              <a:ext cx="3222832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Gill Sans"/>
                <a:buNone/>
              </a:pPr>
              <a:r>
                <a:rPr lang="en-US" sz="3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5DF2CDE-31A3-D673-4F57-AA887AC0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522" y="-60664"/>
            <a:ext cx="11029616" cy="2152468"/>
          </a:xfrm>
        </p:spPr>
        <p:txBody>
          <a:bodyPr>
            <a:normAutofit/>
          </a:bodyPr>
          <a:lstStyle/>
          <a:p>
            <a:br>
              <a:rPr lang="en-IN" dirty="0">
                <a:solidFill>
                  <a:srgbClr val="183264"/>
                </a:solidFill>
              </a:rPr>
            </a:br>
            <a:r>
              <a:rPr lang="en-IN" sz="3200" b="1" dirty="0">
                <a:solidFill>
                  <a:srgbClr val="183264"/>
                </a:solidFill>
              </a:rPr>
              <a:t>APPENDIX</a:t>
            </a:r>
            <a:br>
              <a:rPr lang="en-IN" dirty="0">
                <a:solidFill>
                  <a:srgbClr val="183264"/>
                </a:solidFill>
              </a:rPr>
            </a:br>
            <a:br>
              <a:rPr lang="en-IN" dirty="0">
                <a:solidFill>
                  <a:srgbClr val="183264"/>
                </a:solidFill>
              </a:rPr>
            </a:br>
            <a:r>
              <a:rPr lang="en-IN" sz="2000" dirty="0">
                <a:solidFill>
                  <a:srgbClr val="183264"/>
                </a:solidFill>
              </a:rPr>
              <a:t>Prototype Link (Prepared Till Now) :- https://github.com/HITESHRAO2004/Intellingent-Financial-Fraud-Detection-using-UPI-and-VOIP-data.git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7" name="Google Shape;237;p12" descr="Digital Numbers"/>
          <p:cNvPicPr preferRelativeResize="0"/>
          <p:nvPr/>
        </p:nvPicPr>
        <p:blipFill rotWithShape="1">
          <a:blip r:embed="rId3">
            <a:alphaModFix/>
          </a:blip>
          <a:srcRect l="2189" r="9640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n-US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240" name="Google Shape;240;p12"/>
          <p:cNvSpPr txBox="1">
            <a:spLocks noGrp="1"/>
          </p:cNvSpPr>
          <p:nvPr>
            <p:ph type="subTitle" idx="1"/>
          </p:nvPr>
        </p:nvSpPr>
        <p:spPr>
          <a:xfrm>
            <a:off x="8527786" y="3557232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 dirty="0">
                <a:solidFill>
                  <a:schemeClr val="lt2"/>
                </a:solidFill>
              </a:rPr>
              <a:t>TEAM : DATA RANGERS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472"/>
              <a:buNone/>
            </a:pPr>
            <a:endParaRPr dirty="0">
              <a:solidFill>
                <a:schemeClr val="lt2"/>
              </a:solidFill>
            </a:endParaRPr>
          </a:p>
        </p:txBody>
      </p:sp>
      <p:grpSp>
        <p:nvGrpSpPr>
          <p:cNvPr id="241" name="Google Shape;241;p12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2" name="Google Shape;242;p12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56" name="Google Shape;156;p3" descr="Digital Numbers"/>
          <p:cNvPicPr preferRelativeResize="0"/>
          <p:nvPr/>
        </p:nvPicPr>
        <p:blipFill rotWithShape="1">
          <a:blip r:embed="rId3">
            <a:alphaModFix/>
          </a:blip>
          <a:srcRect t="10681" r="9091" b="1270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3"/>
          <p:cNvGrpSpPr/>
          <p:nvPr/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58" name="Google Shape;158;p3"/>
            <p:cNvSpPr/>
            <p:nvPr/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607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584200" y="1006957"/>
            <a:ext cx="7213600" cy="65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CONTENTS</a:t>
            </a:r>
            <a:endParaRPr/>
          </a:p>
        </p:txBody>
      </p:sp>
      <p:grpSp>
        <p:nvGrpSpPr>
          <p:cNvPr id="162" name="Google Shape;162;p3"/>
          <p:cNvGrpSpPr/>
          <p:nvPr/>
        </p:nvGrpSpPr>
        <p:grpSpPr>
          <a:xfrm>
            <a:off x="-4285778" y="724861"/>
            <a:ext cx="11795226" cy="5956919"/>
            <a:chOff x="-5000042" y="-766361"/>
            <a:chExt cx="11795226" cy="5956919"/>
          </a:xfrm>
        </p:grpSpPr>
        <p:sp>
          <p:nvSpPr>
            <p:cNvPr id="163" name="Google Shape;163;p3"/>
            <p:cNvSpPr/>
            <p:nvPr/>
          </p:nvSpPr>
          <p:spPr>
            <a:xfrm>
              <a:off x="-5000042" y="-766361"/>
              <a:ext cx="5956919" cy="5956919"/>
            </a:xfrm>
            <a:prstGeom prst="blockArc">
              <a:avLst>
                <a:gd name="adj1" fmla="val 18900000"/>
                <a:gd name="adj2" fmla="val 2700000"/>
                <a:gd name="adj3" fmla="val 363"/>
              </a:avLst>
            </a:prstGeom>
            <a:noFill/>
            <a:ln w="12700" cap="rnd" cmpd="sng">
              <a:solidFill>
                <a:srgbClr val="3372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10357" y="201123"/>
              <a:ext cx="6484827" cy="402070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310357" y="201123"/>
              <a:ext cx="6484827" cy="402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91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Team Details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063" y="150865"/>
              <a:ext cx="502588" cy="502588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74468" y="804584"/>
              <a:ext cx="6120716" cy="402070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674468" y="804584"/>
              <a:ext cx="6120716" cy="402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91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Problem Statement – Description / theme selected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23174" y="754325"/>
              <a:ext cx="502588" cy="502588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73999" y="1407602"/>
              <a:ext cx="5921185" cy="402070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873999" y="1407602"/>
              <a:ext cx="5921185" cy="402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91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Solution Proposed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22705" y="1357343"/>
              <a:ext cx="502588" cy="502588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937708" y="2011062"/>
              <a:ext cx="5857476" cy="402070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937708" y="2011062"/>
              <a:ext cx="5857476" cy="402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91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Gill Sans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Expected Benefits to Policing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86414" y="1960803"/>
              <a:ext cx="502588" cy="502588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73999" y="2614522"/>
              <a:ext cx="5921185" cy="402070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873999" y="2614522"/>
              <a:ext cx="5921185" cy="402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91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Technical Design / Architectural Diagram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22705" y="2564264"/>
              <a:ext cx="502588" cy="502588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74468" y="3217540"/>
              <a:ext cx="6120716" cy="402070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 txBox="1"/>
            <p:nvPr/>
          </p:nvSpPr>
          <p:spPr>
            <a:xfrm>
              <a:off x="674468" y="3217540"/>
              <a:ext cx="6120716" cy="402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91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Solution - Screenshots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23174" y="3167281"/>
              <a:ext cx="502588" cy="502588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10357" y="3821001"/>
              <a:ext cx="6484827" cy="402070"/>
            </a:xfrm>
            <a:prstGeom prst="rect">
              <a:avLst/>
            </a:prstGeom>
            <a:gradFill>
              <a:gsLst>
                <a:gs pos="0">
                  <a:srgbClr val="609EC1"/>
                </a:gs>
                <a:gs pos="84000">
                  <a:srgbClr val="38789A"/>
                </a:gs>
                <a:gs pos="100000">
                  <a:srgbClr val="38789A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11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310357" y="3821001"/>
              <a:ext cx="6484827" cy="402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91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Assumptions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9063" y="3770742"/>
              <a:ext cx="502588" cy="502588"/>
            </a:xfrm>
            <a:prstGeom prst="ellipse">
              <a:avLst/>
            </a:prstGeom>
            <a:solidFill>
              <a:schemeClr val="lt1"/>
            </a:solidFill>
            <a:ln w="12700" cap="rnd" cmpd="sng">
              <a:solidFill>
                <a:srgbClr val="4490B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TEAM DETAILS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575894" y="1964353"/>
            <a:ext cx="11029500" cy="458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Team Name        :        Data Rangers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Team Members</a:t>
            </a:r>
            <a:r>
              <a:rPr lang="en-US" sz="2400" b="1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Gill Sans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Hitesh</a:t>
            </a:r>
            <a:r>
              <a:rPr lang="en-US" sz="2400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     -  hiteshrao7704@gmail.com</a:t>
            </a:r>
            <a:endParaRPr lang="en-IN" sz="2400" b="0" i="0" u="none" strike="noStrike" cap="none" dirty="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Gill Sans"/>
              <a:buAutoNum type="arabicPeriod"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Harsh Raj</a:t>
            </a:r>
            <a:r>
              <a:rPr lang="en-IN" sz="2400" b="0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  -  harshrajthakur1207@gmail.com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Gill Sans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Aditi Raj </a:t>
            </a:r>
            <a:endParaRPr lang="en-US" sz="2400" b="1" i="0" u="none" strike="noStrike" cap="none" dirty="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Gill Sans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Anwesha Choudhary</a:t>
            </a:r>
            <a:endParaRPr sz="2400" b="1" i="0" u="none" strike="noStrike" cap="none" dirty="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endParaRPr sz="2400" b="0" i="0" u="none" strike="noStrike" cap="none" dirty="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Team Leader</a:t>
            </a:r>
            <a:r>
              <a:rPr lang="en-US" sz="2400" b="1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en-US" sz="2400" b="1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2400" b="1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Hitesh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Topic Selected for Solution</a:t>
            </a:r>
            <a:r>
              <a:rPr lang="en-US" sz="24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 b="1" i="0" dirty="0">
                <a:solidFill>
                  <a:srgbClr val="183264"/>
                </a:solidFill>
                <a:effectLst/>
                <a:latin typeface="Gill Sans" panose="020B0604020202020204" charset="0"/>
              </a:rPr>
              <a:t>Intelligent Financial Fraud Detection using UPI and VoIP Data (Cybercrime)</a:t>
            </a:r>
            <a:endParaRPr sz="2400" b="1" i="0" u="none" strike="noStrike" cap="none" dirty="0">
              <a:solidFill>
                <a:srgbClr val="183264"/>
              </a:solidFill>
              <a:latin typeface="Gill Sans" panose="020B060402020202020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Category</a:t>
            </a:r>
            <a:r>
              <a:rPr lang="en-US" sz="2400" b="0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: </a:t>
            </a:r>
            <a:r>
              <a:rPr lang="en-US" sz="2400" b="1" i="0" u="none" strike="noStrike" cap="none" dirty="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Student</a:t>
            </a:r>
            <a:endParaRPr sz="2400" b="1" i="0" u="none" strike="noStrike" cap="none" dirty="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72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PROBLEM STATEMENT  –   CYBERCRIME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1C4E5-DEEE-5958-6E7E-E15CDB9CADC3}"/>
              </a:ext>
            </a:extLst>
          </p:cNvPr>
          <p:cNvSpPr txBox="1"/>
          <p:nvPr/>
        </p:nvSpPr>
        <p:spPr>
          <a:xfrm>
            <a:off x="471340" y="2092751"/>
            <a:ext cx="1120847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Intelligent Financial Fraud Detection using UPI and VoIP Data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To Develop a smart system that uses machine learning to detect and alert about fraudulent UPI transactions, scam VoIP calls (including spoofed numbers), and suspicious payment patterns.</a:t>
            </a:r>
          </a:p>
          <a:p>
            <a:endParaRPr lang="en-IN" sz="1800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924CD-374E-E347-33F2-D3CCB87709A9}"/>
              </a:ext>
            </a:extLst>
          </p:cNvPr>
          <p:cNvSpPr txBox="1"/>
          <p:nvPr/>
        </p:nvSpPr>
        <p:spPr>
          <a:xfrm>
            <a:off x="5280125" y="5261908"/>
            <a:ext cx="6757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83264"/>
                </a:solidFill>
                <a:latin typeface="Gill Sans" panose="020B0604020202020204" charset="0"/>
              </a:rPr>
              <a:t>F</a:t>
            </a:r>
            <a:r>
              <a:rPr lang="en-US" sz="2000" dirty="0" err="1">
                <a:solidFill>
                  <a:srgbClr val="183264"/>
                </a:solidFill>
                <a:latin typeface="Gill Sans" panose="020B0604020202020204" charset="0"/>
              </a:rPr>
              <a:t>inancial</a:t>
            </a:r>
            <a:r>
              <a:rPr lang="en-US" sz="2000" dirty="0">
                <a:solidFill>
                  <a:srgbClr val="183264"/>
                </a:solidFill>
                <a:latin typeface="Gill Sans" panose="020B0604020202020204" charset="0"/>
              </a:rPr>
              <a:t> fraud via UPI &amp; VoIP is rising</a:t>
            </a:r>
            <a:r>
              <a:rPr lang="en-IN" sz="2000" dirty="0">
                <a:solidFill>
                  <a:srgbClr val="183264"/>
                </a:solidFill>
                <a:latin typeface="Gill Sans" panose="020B060402020202020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83264"/>
                </a:solidFill>
                <a:latin typeface="Gill Sans" panose="020B0604020202020204" charset="0"/>
              </a:rPr>
              <a:t>Difficult to detect real-time spoofed calls, fake UPI </a:t>
            </a:r>
            <a:r>
              <a:rPr lang="en-US" sz="2000" dirty="0" err="1">
                <a:solidFill>
                  <a:srgbClr val="183264"/>
                </a:solidFill>
                <a:latin typeface="Gill Sans" panose="020B0604020202020204" charset="0"/>
              </a:rPr>
              <a:t>txns</a:t>
            </a:r>
            <a:endParaRPr lang="en-IN" sz="2000" dirty="0">
              <a:solidFill>
                <a:srgbClr val="183264"/>
              </a:solidFill>
              <a:latin typeface="Gill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83264"/>
                </a:solidFill>
                <a:latin typeface="Gill Sans" panose="020B0604020202020204" charset="0"/>
              </a:rPr>
              <a:t>Law enforcement lacks integrated early-warning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83264"/>
                </a:solidFill>
                <a:latin typeface="Gill Sans" panose="020B0604020202020204" charset="0"/>
              </a:rPr>
              <a:t>Challenge: Develop a fraud scoring + real-time alert engine</a:t>
            </a:r>
            <a:endParaRPr lang="en-IN" sz="2000" dirty="0">
              <a:solidFill>
                <a:srgbClr val="183264"/>
              </a:solidFill>
              <a:latin typeface="Gill Sans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5474E7-7758-37D2-EEE7-A13D9886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747" y="2800637"/>
            <a:ext cx="3004009" cy="2380868"/>
          </a:xfrm>
          <a:prstGeom prst="rect">
            <a:avLst/>
          </a:prstGeom>
          <a:ln>
            <a:noFill/>
          </a:ln>
          <a:effectLst>
            <a:softEdge rad="31750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60B406-1AF9-70B4-335D-673F2A341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16" y="3508523"/>
            <a:ext cx="4176122" cy="2781541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74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SOLUTION PROPOSED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D5D146-93E7-2C63-0351-35DFDA0EDD65}"/>
              </a:ext>
            </a:extLst>
          </p:cNvPr>
          <p:cNvSpPr txBox="1"/>
          <p:nvPr/>
        </p:nvSpPr>
        <p:spPr>
          <a:xfrm>
            <a:off x="586490" y="5367172"/>
            <a:ext cx="104911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83264"/>
                </a:solidFill>
                <a:latin typeface="Gill Sans" panose="020B0604020202020204" charset="0"/>
              </a:rPr>
              <a:t>Simulated dataset for UPI/VoIP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83264"/>
                </a:solidFill>
                <a:latin typeface="Gill Sans" panose="020B0604020202020204" charset="0"/>
              </a:rPr>
              <a:t>ML-based fraud scoring engine (</a:t>
            </a:r>
            <a:r>
              <a:rPr lang="en-US" sz="2000" dirty="0" err="1">
                <a:solidFill>
                  <a:srgbClr val="183264"/>
                </a:solidFill>
                <a:latin typeface="Gill Sans" panose="020B0604020202020204" charset="0"/>
              </a:rPr>
              <a:t>LightGBM</a:t>
            </a:r>
            <a:r>
              <a:rPr lang="en-US" sz="2000" dirty="0">
                <a:solidFill>
                  <a:srgbClr val="183264"/>
                </a:solidFill>
                <a:latin typeface="Gill Sans" panose="020B0604020202020204" charset="0"/>
              </a:rPr>
              <a:t>)</a:t>
            </a:r>
            <a:endParaRPr lang="en-IN" sz="2000" dirty="0">
              <a:solidFill>
                <a:srgbClr val="183264"/>
              </a:solidFill>
              <a:latin typeface="Gill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83264"/>
                </a:solidFill>
                <a:latin typeface="Gill Sans" panose="020B0604020202020204" charset="0"/>
              </a:rPr>
              <a:t>Real-time alert dashboard (</a:t>
            </a:r>
            <a:r>
              <a:rPr lang="en-US" sz="2000" dirty="0" err="1">
                <a:solidFill>
                  <a:srgbClr val="183264"/>
                </a:solidFill>
                <a:latin typeface="Gill Sans" panose="020B0604020202020204" charset="0"/>
              </a:rPr>
              <a:t>Streamlit</a:t>
            </a:r>
            <a:r>
              <a:rPr lang="en-US" sz="2000" dirty="0">
                <a:solidFill>
                  <a:srgbClr val="183264"/>
                </a:solidFill>
                <a:latin typeface="Gill Sans" panose="020B0604020202020204" charset="0"/>
              </a:rPr>
              <a:t> prototype)</a:t>
            </a:r>
            <a:endParaRPr lang="en-IN" sz="2000" dirty="0">
              <a:solidFill>
                <a:srgbClr val="183264"/>
              </a:solidFill>
              <a:latin typeface="Gill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83264"/>
                </a:solidFill>
                <a:latin typeface="Gill Sans" panose="020B0604020202020204" charset="0"/>
              </a:rPr>
              <a:t>Fraud classification, geolocation, spoof detection, threshold-based alerts</a:t>
            </a:r>
            <a:endParaRPr lang="en-IN" sz="2000" dirty="0">
              <a:solidFill>
                <a:srgbClr val="183264"/>
              </a:solidFill>
              <a:latin typeface="Gill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A7834-80F9-C284-3CBF-648BA41ED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152" y="2187940"/>
            <a:ext cx="3474358" cy="409123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C8CFB1-C03B-3D3C-969E-46C9C0BD9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322" y="2187940"/>
            <a:ext cx="2792981" cy="311199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09EFB-5858-6075-ADD2-4E8C1619E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90" y="2187940"/>
            <a:ext cx="3973938" cy="2628755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66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EXPECTED BENEFITS TO POLICING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AF1A7-DD75-5041-E681-E5F80139F964}"/>
              </a:ext>
            </a:extLst>
          </p:cNvPr>
          <p:cNvSpPr txBox="1"/>
          <p:nvPr/>
        </p:nvSpPr>
        <p:spPr>
          <a:xfrm>
            <a:off x="678730" y="2243579"/>
            <a:ext cx="10661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" panose="020B0604020202020204" charset="0"/>
              </a:rPr>
              <a:t>Early fraud detection from UPI and scam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Gill Sans" panose="020B0604020202020204" charset="0"/>
              </a:rPr>
              <a:t>H</a:t>
            </a:r>
            <a:r>
              <a:rPr lang="en-US" sz="2000" dirty="0" err="1">
                <a:latin typeface="Gill Sans" panose="020B0604020202020204" charset="0"/>
              </a:rPr>
              <a:t>elps</a:t>
            </a:r>
            <a:r>
              <a:rPr lang="en-US" sz="2000" dirty="0">
                <a:latin typeface="Gill Sans" panose="020B0604020202020204" charset="0"/>
              </a:rPr>
              <a:t> identify fraud networks through pattern linking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" panose="020B0604020202020204" charset="0"/>
              </a:rPr>
              <a:t>Alert system for field response in real-time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" panose="020B0604020202020204" charset="0"/>
              </a:rPr>
              <a:t>Scalable to include banking fraud, mobile app data</a:t>
            </a:r>
            <a:endParaRPr lang="en-IN" sz="2000" dirty="0">
              <a:latin typeface="Gill Sans" panose="020B060402020202020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8278B-6268-AD62-BA9F-F3A93EDDC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8939" y="3915035"/>
            <a:ext cx="4046571" cy="2758679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693D91-C0CF-7240-9ED0-5A99E0988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866" y="2088402"/>
            <a:ext cx="1966715" cy="1633791"/>
          </a:xfrm>
          <a:prstGeom prst="rect">
            <a:avLst/>
          </a:prstGeom>
          <a:effectLst>
            <a:softEdge rad="127000"/>
          </a:effectLst>
          <a:scene3d>
            <a:camera prst="perspectiveFront"/>
            <a:lightRig rig="threePt" dir="t"/>
          </a:scene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52259C-373C-3831-4E34-74D12E0C7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673" y="3758937"/>
            <a:ext cx="5311600" cy="2872989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70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TECHNICAL DESIGN / ARCHITECTURAL DIAGRAM 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3A17DFA-3A3E-55C1-2AE1-0C827F679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197156"/>
              </p:ext>
            </p:extLst>
          </p:nvPr>
        </p:nvGraphicFramePr>
        <p:xfrm>
          <a:off x="473373" y="-339365"/>
          <a:ext cx="10782230" cy="631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8" name="Google Shape;258;p14"/>
          <p:cNvSpPr txBox="1">
            <a:spLocks/>
          </p:cNvSpPr>
          <p:nvPr/>
        </p:nvSpPr>
        <p:spPr>
          <a:xfrm>
            <a:off x="473373" y="3822186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FFFEFF"/>
              </a:buClr>
              <a:buSzPts val="2800"/>
            </a:pPr>
            <a:r>
              <a:rPr lang="en-US" dirty="0">
                <a:solidFill>
                  <a:srgbClr val="183264"/>
                </a:solidFill>
              </a:rPr>
              <a:t>TECH REQUIREMENTS: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F7A43-29CE-D3CA-C23D-4F01AEDCC452}"/>
              </a:ext>
            </a:extLst>
          </p:cNvPr>
          <p:cNvSpPr txBox="1"/>
          <p:nvPr/>
        </p:nvSpPr>
        <p:spPr>
          <a:xfrm>
            <a:off x="473373" y="4748446"/>
            <a:ext cx="515560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83264"/>
                </a:solidFill>
                <a:latin typeface="Gill Sans" panose="020B0604020202020204" charset="0"/>
              </a:rPr>
              <a:t>Python, Flask, Typescript , Java-script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83264"/>
                </a:solidFill>
                <a:latin typeface="Gill Sans" panose="020B0604020202020204" charset="0"/>
              </a:rPr>
              <a:t>Machine Learning / Artificial Intelligence (AI)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83264"/>
                </a:solidFill>
                <a:latin typeface="Gill Sans" panose="020B0604020202020204" charset="0"/>
              </a:rPr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83264"/>
                </a:solidFill>
                <a:latin typeface="Gill Sans" panose="020B0604020202020204" charset="0"/>
              </a:rPr>
              <a:t>Application Programming Interface (API)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83264"/>
                </a:solidFill>
                <a:latin typeface="Gill Sans" panose="020B0604020202020204" charset="0"/>
              </a:rPr>
              <a:t>UI/UX ( For Interactive  Dashboard)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83264"/>
                </a:solidFill>
                <a:latin typeface="Gill Sans" panose="020B0604020202020204" charset="0"/>
              </a:rPr>
              <a:t>Integration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B57B3-174D-46AF-D517-CEBAE4B4FD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6777" y="4186428"/>
            <a:ext cx="2484335" cy="2499577"/>
          </a:xfrm>
          <a:prstGeom prst="rect">
            <a:avLst/>
          </a:prstGeom>
          <a:effectLst>
            <a:softEdge rad="6350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705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SOLUTION - SCREENSHOTS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AB5777-C0FA-484F-5EE1-D69FCAF0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115" y="2052833"/>
            <a:ext cx="3790950" cy="4543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D339A0-58C1-6994-F362-0D16C577D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386" y="2052833"/>
            <a:ext cx="3619500" cy="4591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72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dirty="0"/>
              <a:t>ASSUMPTIONS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E97C2-A46E-8C09-26D5-116869C727FA}"/>
              </a:ext>
            </a:extLst>
          </p:cNvPr>
          <p:cNvSpPr txBox="1"/>
          <p:nvPr/>
        </p:nvSpPr>
        <p:spPr>
          <a:xfrm>
            <a:off x="6213251" y="2616239"/>
            <a:ext cx="53251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" panose="020B0604020202020204" charset="0"/>
              </a:rPr>
              <a:t>No access to real VoIP/UPI datasets — simulated data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" panose="020B0604020202020204" charset="0"/>
              </a:rPr>
              <a:t>Alert threshold (0.7) empirically chosen</a:t>
            </a:r>
            <a:endParaRPr lang="en-IN" sz="2000" dirty="0">
              <a:latin typeface="Gill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" panose="020B0604020202020204" charset="0"/>
              </a:rPr>
              <a:t>Model trained using synthetic but realistic data</a:t>
            </a:r>
            <a:endParaRPr lang="en-IN" sz="2000" dirty="0">
              <a:latin typeface="Gill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" panose="020B0604020202020204" charset="0"/>
              </a:rPr>
              <a:t>Integration with real UPI/telecom systems is a future goal</a:t>
            </a:r>
            <a:endParaRPr lang="en-IN" sz="2000" dirty="0">
              <a:latin typeface="Gill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71D4B-C8B8-9545-FC91-CF8689D0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381" y="4358423"/>
            <a:ext cx="4313294" cy="2499577"/>
          </a:xfrm>
          <a:prstGeom prst="rect">
            <a:avLst/>
          </a:prstGeom>
          <a:effectLst>
            <a:softEdge rad="635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2E99E0-5FB2-0F64-833C-A99714AC3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44" y="2638642"/>
            <a:ext cx="4343776" cy="22861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55500" dist="101600" dir="5400000" sy="-100000" algn="bl" rotWithShape="0"/>
            <a:softEdge rad="3175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374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Gill Sans</vt:lpstr>
      <vt:lpstr>Calibri</vt:lpstr>
      <vt:lpstr>Noto Sans Symbols</vt:lpstr>
      <vt:lpstr>Dividend</vt:lpstr>
      <vt:lpstr>CYBERTHON.AI - 2025</vt:lpstr>
      <vt:lpstr>CONTENTS</vt:lpstr>
      <vt:lpstr>TEAM DETAILS</vt:lpstr>
      <vt:lpstr>PROBLEM STATEMENT  –   CYBERCRIME</vt:lpstr>
      <vt:lpstr>SOLUTION PROPOSED</vt:lpstr>
      <vt:lpstr>EXPECTED BENEFITS TO POLICING</vt:lpstr>
      <vt:lpstr>TECHNICAL DESIGN / ARCHITECTURAL DIAGRAM </vt:lpstr>
      <vt:lpstr>SOLUTION - SCREENSHOTS</vt:lpstr>
      <vt:lpstr>ASSUMPTIONS</vt:lpstr>
      <vt:lpstr> APPENDIX  Prototype Link (Prepared Till Now) :- https://github.com/HITESHRAO2004/Intellingent-Financial-Fraud-Detection-using-UPI-and-VOIP-data.git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Raminder Singh</dc:creator>
  <cp:lastModifiedBy>Hitesh Rao</cp:lastModifiedBy>
  <cp:revision>3</cp:revision>
  <dcterms:created xsi:type="dcterms:W3CDTF">2021-10-25T06:58:09Z</dcterms:created>
  <dcterms:modified xsi:type="dcterms:W3CDTF">2025-06-02T04:30:51Z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0x0101000789EAF60848CB4AAA499760E1EF6448</vt:lpwstr>
  </property>
  <property fmtid="{D5CDD505-2E9C-101B-9397-08002B2CF9AE}" pid="3" name="MSIP_Label_be4b3411-284d-4d31-bd4f-bc13ef7f1fd6_Enabled">
    <vt:lpwstr>True</vt:lpwstr>
  </property>
  <property fmtid="{D5CDD505-2E9C-101B-9397-08002B2CF9AE}" pid="4" name="MSIP_Label_be4b3411-284d-4d31-bd4f-bc13ef7f1fd6_SiteId">
    <vt:lpwstr>63ce7d59-2f3e-42cd-a8cc-be764cff5eb6</vt:lpwstr>
  </property>
  <property fmtid="{D5CDD505-2E9C-101B-9397-08002B2CF9AE}" pid="5" name="MSIP_Label_be4b3411-284d-4d31-bd4f-bc13ef7f1fd6_Owner">
    <vt:lpwstr>Raminder_Singh@ad.infosys.com</vt:lpwstr>
  </property>
  <property fmtid="{D5CDD505-2E9C-101B-9397-08002B2CF9AE}" pid="6" name="MSIP_Label_be4b3411-284d-4d31-bd4f-bc13ef7f1fd6_SetDate">
    <vt:lpwstr>2021-10-25T07:11:35.4513063Z</vt:lpwstr>
  </property>
  <property fmtid="{D5CDD505-2E9C-101B-9397-08002B2CF9AE}" pid="7" name="MSIP_Label_be4b3411-284d-4d31-bd4f-bc13ef7f1fd6_Name">
    <vt:lpwstr>Internal</vt:lpwstr>
  </property>
  <property fmtid="{D5CDD505-2E9C-101B-9397-08002B2CF9AE}" pid="8" name="MSIP_Label_be4b3411-284d-4d31-bd4f-bc13ef7f1fd6_Application">
    <vt:lpwstr>Microsoft Azure Information Protection</vt:lpwstr>
  </property>
  <property fmtid="{D5CDD505-2E9C-101B-9397-08002B2CF9AE}" pid="9" name="MSIP_Label_be4b3411-284d-4d31-bd4f-bc13ef7f1fd6_ActionId">
    <vt:lpwstr>b4d8e112-927f-4b14-9b08-1d164afe7a72</vt:lpwstr>
  </property>
  <property fmtid="{D5CDD505-2E9C-101B-9397-08002B2CF9AE}" pid="10" name="MSIP_Label_be4b3411-284d-4d31-bd4f-bc13ef7f1fd6_Extended_MSFT_Method">
    <vt:lpwstr>Automatic</vt:lpwstr>
  </property>
  <property fmtid="{D5CDD505-2E9C-101B-9397-08002B2CF9AE}" pid="11" name="MSIP_Label_a0819fa7-4367-4500-ba88-dd630d977609_Enabled">
    <vt:lpwstr>True</vt:lpwstr>
  </property>
  <property fmtid="{D5CDD505-2E9C-101B-9397-08002B2CF9AE}" pid="12" name="MSIP_Label_a0819fa7-4367-4500-ba88-dd630d977609_SiteId">
    <vt:lpwstr>63ce7d59-2f3e-42cd-a8cc-be764cff5eb6</vt:lpwstr>
  </property>
  <property fmtid="{D5CDD505-2E9C-101B-9397-08002B2CF9AE}" pid="13" name="MSIP_Label_a0819fa7-4367-4500-ba88-dd630d977609_Owner">
    <vt:lpwstr>Raminder_Singh@ad.infosys.com</vt:lpwstr>
  </property>
  <property fmtid="{D5CDD505-2E9C-101B-9397-08002B2CF9AE}" pid="14" name="MSIP_Label_a0819fa7-4367-4500-ba88-dd630d977609_SetDate">
    <vt:lpwstr>2021-10-25T07:11:35.4513063Z</vt:lpwstr>
  </property>
  <property fmtid="{D5CDD505-2E9C-101B-9397-08002B2CF9AE}" pid="15" name="MSIP_Label_a0819fa7-4367-4500-ba88-dd630d977609_Name">
    <vt:lpwstr>Companywide usage</vt:lpwstr>
  </property>
  <property fmtid="{D5CDD505-2E9C-101B-9397-08002B2CF9AE}" pid="16" name="MSIP_Label_a0819fa7-4367-4500-ba88-dd630d977609_Application">
    <vt:lpwstr>Microsoft Azure Information Protection</vt:lpwstr>
  </property>
  <property fmtid="{D5CDD505-2E9C-101B-9397-08002B2CF9AE}" pid="17" name="MSIP_Label_a0819fa7-4367-4500-ba88-dd630d977609_ActionId">
    <vt:lpwstr>b4d8e112-927f-4b14-9b08-1d164afe7a72</vt:lpwstr>
  </property>
  <property fmtid="{D5CDD505-2E9C-101B-9397-08002B2CF9AE}" pid="18" name="MSIP_Label_a0819fa7-4367-4500-ba88-dd630d977609_Parent">
    <vt:lpwstr>be4b3411-284d-4d31-bd4f-bc13ef7f1fd6</vt:lpwstr>
  </property>
  <property fmtid="{D5CDD505-2E9C-101B-9397-08002B2CF9AE}" pid="19" name="MSIP_Label_a0819fa7-4367-4500-ba88-dd630d977609_Extended_MSFT_Method">
    <vt:lpwstr>Automatic</vt:lpwstr>
  </property>
  <property fmtid="{D5CDD505-2E9C-101B-9397-08002B2CF9AE}" pid="20" name="Sensitivity">
    <vt:lpwstr>Internal Companywide usage</vt:lpwstr>
  </property>
</Properties>
</file>