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1" r:id="rId9"/>
    <p:sldId id="262" r:id="rId10"/>
    <p:sldId id="264" r:id="rId11"/>
    <p:sldId id="265" r:id="rId12"/>
    <p:sldId id="273" r:id="rId13"/>
    <p:sldId id="266" r:id="rId14"/>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7T03:25:14"/>
    </inkml:context>
    <inkml:brush xml:id="br0">
      <inkml:brushProperty name="width" value="0.05" units="cm"/>
      <inkml:brushProperty name="height" value="0.05" units="cm"/>
      <inkml:brushProperty name="color" value="#e71224"/>
    </inkml:brush>
  </inkml:definitions>
  <inkml:trace contextRef="#ctx0" brushRef="#br0">307 590 24575,'4'-3'0,"1"0"0,0 1 0,0 0 0,0 0 0,0 0 0,0 0 0,0 1 0,0 0 0,1 0 0,-1 1 0,0-1 0,1 1 0,7 1 0,1-2 0,558-3 0,-303 6 0,-239-2 0,28-1 0,-1 3 0,61 10 0,-70-6 0,1-3 0,79-4 0,38 2 0,-94 10 0,14 0 0,53 0 0,41 0 0,-162-10 0,0 1 0,28 6 0,-27-4 0,38 3 0,-22-6 0,182-3 0,-207 0 0,0 0 0,0-1 0,-1 0 0,1 0 0,0-1 0,-1-1 0,0 1 0,0-1 0,0-1 0,-1 0 0,0 0 0,0-1 0,0 1 0,-1-2 0,0 1 0,-1-1 0,1 0 0,8-16 0,-5 7 0,0 0 0,-1 0 0,-1-1 0,-1 0 0,0 0 0,-2-1 0,0 0 0,5-37 0,-9 40 0,0 1 0,-1 0 0,0 0 0,-2 0 0,-2-15 0,2 23 0,0 0 0,0 1 0,0-1 0,-1 1 0,0 0 0,-1 0 0,1 0 0,-1 0 0,0 0 0,-1 1 0,0-1 0,1 1 0,-7-4 0,-8-5 0,-1 1 0,-1 1 0,0 1 0,0 0 0,-44-13 0,17 5 0,22 10 0,0 1 0,-1 1 0,0 1 0,0 1 0,-37-1 0,-140 7 0,87 2 0,-1332-3 0,1396 3 0,1 3 0,-1 2 0,-78 22 0,88-20 0,-29 0 0,57-9 0,0 0 0,0 1 0,0 1 0,-18 6 0,6 1 0,-50 25 0,68-30 0,0 1 0,1 0 0,-1 0 0,1 1 0,1 0 0,-1 0 0,1 1 0,-11 15 0,5-4 0,-1 2 0,0-1 0,2 2 0,0 0 0,-13 36 0,23-53 0,0 1 0,1-1 0,0 1 0,0-1 0,1 1 0,0 0 0,-1 0 0,2-1 0,-1 1 0,3 10 0,-2-12 0,1 0 0,-1 0 0,1 0 0,0 0 0,0-1 0,1 1 0,-1-1 0,1 1 0,0-1 0,0 0 0,0 0 0,0 0 0,0 0 0,0-1 0,1 1 0,5 2 0,33 16 0,60 22 0,-78-34 0,19 6 0,76 15 0,-79-22 0,-21-4-455,1-2 0,34 1 0,-32-3-6371</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7T03:25:17"/>
    </inkml:context>
    <inkml:brush xml:id="br0">
      <inkml:brushProperty name="width" value="0.05" units="cm"/>
      <inkml:brushProperty name="height" value="0.05" units="cm"/>
      <inkml:brushProperty name="color" value="#e71224"/>
    </inkml:brush>
  </inkml:definitions>
  <inkml:trace contextRef="#ctx0" brushRef="#br0">289 544 24575,'393'-10'0,"-66"-1"0,564 11 0,-707 11 0,1 0 0,249-12 0,-424 1 0,-1 0 0,0-1 0,0-1 0,0 1 0,0-1 0,0-1 0,0 0 0,0 0 0,-1-1 0,1 0 0,7-5 0,-12 6 0,1 0 0,-1 0 0,0-1 0,0 1 0,0-1 0,-1 0 0,1 0 0,-1 0 0,0-1 0,0 1 0,0-1 0,-1 0 0,0 0 0,0 1 0,0-2 0,0 1 0,-1 0 0,0 0 0,0 0 0,0-7 0,0-5 0,-1 0 0,-1 0 0,0 0 0,-2 0 0,0 1 0,0-1 0,-2 1 0,-10-26 0,12 34 0,-1 0 0,-1 0 0,1 1 0,-1-1 0,0 1 0,-1 0 0,0 0 0,0 1 0,0 0 0,-1 0 0,0 0 0,0 1 0,0 0 0,-1 0 0,0 1 0,0 0 0,0 0 0,-11-3 0,-167-33 0,94 22 0,-19-4 0,-1 5 0,-1 5 0,-129 2 0,-510 12 0,410-3 0,303 3 0,-55 9 0,29-2 0,-151 32 0,109-19 0,94-18 0,1 0 0,-1 1 0,1 0 0,1 1 0,-1 0 0,1 1 0,0 0 0,0 1 0,-11 10 0,-25 17 0,41-30 0,0-1 0,1 1 0,0 0 0,0 0 0,0 0 0,1 1 0,-1 0 0,1 0 0,1 0 0,-1 0 0,1 1 0,0-1 0,0 1 0,1 0 0,-2 7 0,3-9 0,0 0 0,0 1 0,1-1 0,-1 1 0,1-1 0,1 1 0,-1-1 0,1 0 0,-1 1 0,2-1 0,-1 0 0,0 1 0,1-1 0,0 0 0,0 0 0,1 0 0,-1-1 0,1 1 0,0-1 0,6 8 0,6 2 0,1 0 0,0 0 0,0-2 0,1 0 0,1-1 0,36 17 0,-36-22 0,0-1 0,0-1 0,18 3 0,-10-3 0,-4 0-227,0-2-1,0 0 1,0-1-1,0-2 1,36-4-1,-34 0-6598</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7T03:26:1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3998" y="761999"/>
            <a:ext cx="2286000" cy="533400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2001" y="761999"/>
            <a:ext cx="7619999" cy="53340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10668000" cy="3038475"/>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6969C88-B244-455D-A017-012B25B1AC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62000" y="2285999"/>
            <a:ext cx="5151119" cy="38100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78879" y="2285999"/>
            <a:ext cx="5151121" cy="38100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10668000" cy="1524000"/>
          </a:xfrm>
        </p:spPr>
        <p:txBody>
          <a:bodyPr/>
          <a:lstStyle/>
          <a:p>
            <a:r>
              <a:rPr lang="en-US"/>
              <a:t>Click to edit Master title style</a:t>
            </a:r>
            <a:endParaRPr lang="en-US"/>
          </a:p>
        </p:txBody>
      </p:sp>
      <p:sp>
        <p:nvSpPr>
          <p:cNvPr id="3" name="Text Placeholder 2"/>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762000" y="3048000"/>
            <a:ext cx="5151119" cy="304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78878" y="3048000"/>
            <a:ext cx="5151122" cy="3048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6969C88-B244-455D-A017-012B25B1ACD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6969C88-B244-455D-A017-012B25B1ACD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969C88-B244-455D-A017-012B25B1AC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1" fmla="*/ 1421452 w 4517331"/>
              <a:gd name="connsiteY0-2" fmla="*/ 0 h 713930"/>
              <a:gd name="connsiteX1-3" fmla="*/ 3247781 w 4517331"/>
              <a:gd name="connsiteY1-4" fmla="*/ 271915 h 713930"/>
              <a:gd name="connsiteX2-5" fmla="*/ 4517331 w 4517331"/>
              <a:gd name="connsiteY2-6" fmla="*/ 693394 h 713930"/>
              <a:gd name="connsiteX3-7" fmla="*/ 0 w 4517331"/>
              <a:gd name="connsiteY3-8" fmla="*/ 713930 h 713930"/>
              <a:gd name="connsiteX4-9" fmla="*/ 2854 w 4517331"/>
              <a:gd name="connsiteY4-10" fmla="*/ 705624 h 713930"/>
              <a:gd name="connsiteX5-11" fmla="*/ 226680 w 4517331"/>
              <a:gd name="connsiteY5-12" fmla="*/ 333970 h 713930"/>
              <a:gd name="connsiteX6-13" fmla="*/ 1160245 w 4517331"/>
              <a:gd name="connsiteY6-14" fmla="*/ 1178 h 713930"/>
              <a:gd name="connsiteX7-15" fmla="*/ 1421452 w 4517331"/>
              <a:gd name="connsiteY7-16" fmla="*/ 0 h 713930"/>
              <a:gd name="connsiteX0-17" fmla="*/ 0 w 4608771"/>
              <a:gd name="connsiteY0-18" fmla="*/ 713930 h 784834"/>
              <a:gd name="connsiteX1-19" fmla="*/ 2854 w 4608771"/>
              <a:gd name="connsiteY1-20" fmla="*/ 705624 h 784834"/>
              <a:gd name="connsiteX2-21" fmla="*/ 226680 w 4608771"/>
              <a:gd name="connsiteY2-22" fmla="*/ 333970 h 784834"/>
              <a:gd name="connsiteX3-23" fmla="*/ 1160245 w 4608771"/>
              <a:gd name="connsiteY3-24" fmla="*/ 1178 h 784834"/>
              <a:gd name="connsiteX4-25" fmla="*/ 1421452 w 4608771"/>
              <a:gd name="connsiteY4-26" fmla="*/ 0 h 784834"/>
              <a:gd name="connsiteX5-27" fmla="*/ 3247781 w 4608771"/>
              <a:gd name="connsiteY5-28" fmla="*/ 271915 h 784834"/>
              <a:gd name="connsiteX6-29" fmla="*/ 4608771 w 4608771"/>
              <a:gd name="connsiteY6-30" fmla="*/ 784834 h 784834"/>
              <a:gd name="connsiteX0-31" fmla="*/ 0 w 4418271"/>
              <a:gd name="connsiteY0-32" fmla="*/ 713930 h 718159"/>
              <a:gd name="connsiteX1-33" fmla="*/ 2854 w 4418271"/>
              <a:gd name="connsiteY1-34" fmla="*/ 705624 h 718159"/>
              <a:gd name="connsiteX2-35" fmla="*/ 226680 w 4418271"/>
              <a:gd name="connsiteY2-36" fmla="*/ 333970 h 718159"/>
              <a:gd name="connsiteX3-37" fmla="*/ 1160245 w 4418271"/>
              <a:gd name="connsiteY3-38" fmla="*/ 1178 h 718159"/>
              <a:gd name="connsiteX4-39" fmla="*/ 1421452 w 4418271"/>
              <a:gd name="connsiteY4-40" fmla="*/ 0 h 718159"/>
              <a:gd name="connsiteX5-41" fmla="*/ 3247781 w 4418271"/>
              <a:gd name="connsiteY5-42" fmla="*/ 271915 h 718159"/>
              <a:gd name="connsiteX6-43" fmla="*/ 4418271 w 4418271"/>
              <a:gd name="connsiteY6-44" fmla="*/ 718159 h 7181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p:cNvSpPr>
            <a:spLocks noGrp="1"/>
          </p:cNvSpPr>
          <p:nvPr>
            <p:ph type="title"/>
          </p:nvPr>
        </p:nvSpPr>
        <p:spPr>
          <a:xfrm>
            <a:off x="762000" y="762000"/>
            <a:ext cx="10668000" cy="1524000"/>
          </a:xfrm>
          <a:prstGeom prst="rect">
            <a:avLst/>
          </a:prstGeom>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762000" y="2286000"/>
            <a:ext cx="10668000" cy="3818083"/>
          </a:xfrm>
          <a:prstGeom prst="rect">
            <a:avLst/>
          </a:prstGeom>
        </p:spPr>
        <p:txBody>
          <a:bodyPr lIns="109728" tIns="109728" rIns="109728" bIns="9144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389165" y="194320"/>
            <a:ext cx="2040835" cy="365125"/>
          </a:xfrm>
          <a:prstGeom prst="rect">
            <a:avLst/>
          </a:prstGeom>
        </p:spPr>
        <p:txBody>
          <a:bodyPr lIns="109728" tIns="109728" rIns="109728" bIns="91440" anchor="ctr"/>
          <a:lstStyle>
            <a:lvl1pPr algn="r">
              <a:defRPr sz="1200" spc="110">
                <a:solidFill>
                  <a:schemeClr val="tx1">
                    <a:tint val="75000"/>
                    <a:alpha val="70000"/>
                  </a:schemeClr>
                </a:solidFill>
              </a:defRPr>
            </a:lvl1pPr>
          </a:lstStyle>
          <a:p>
            <a:fld id="{76969C88-B244-455D-A017-012B25B1ACDD}" type="datetimeFigureOut">
              <a:rPr lang="en-US" smtClean="0"/>
            </a:fld>
            <a:endParaRPr lang="en-US"/>
          </a:p>
        </p:txBody>
      </p:sp>
      <p:sp>
        <p:nvSpPr>
          <p:cNvPr id="5" name="Footer Placeholder 4"/>
          <p:cNvSpPr>
            <a:spLocks noGrp="1"/>
          </p:cNvSpPr>
          <p:nvPr>
            <p:ph type="ftr" sz="quarter" idx="3"/>
          </p:nvPr>
        </p:nvSpPr>
        <p:spPr>
          <a:xfrm>
            <a:off x="761999" y="6356350"/>
            <a:ext cx="6612835" cy="365125"/>
          </a:xfrm>
          <a:prstGeom prst="rect">
            <a:avLst/>
          </a:prstGeom>
        </p:spPr>
        <p:txBody>
          <a:bodyPr lIns="109728" tIns="109728" rIns="109728" bIns="91440" anchor="ctr"/>
          <a:lstStyle>
            <a:lvl1pPr algn="l">
              <a:defRPr sz="1200" spc="110">
                <a:solidFill>
                  <a:schemeClr val="tx1">
                    <a:tint val="75000"/>
                    <a:alpha val="70000"/>
                  </a:schemeClr>
                </a:solidFill>
              </a:defRPr>
            </a:lvl1pPr>
          </a:lstStyle>
          <a:p>
            <a:endParaRPr lang="en-US" dirty="0"/>
          </a:p>
        </p:txBody>
      </p:sp>
      <p:sp>
        <p:nvSpPr>
          <p:cNvPr id="6" name="Slide Number Placeholder 5"/>
          <p:cNvSpPr>
            <a:spLocks noGrp="1"/>
          </p:cNvSpPr>
          <p:nvPr>
            <p:ph type="sldNum" sz="quarter" idx="4"/>
          </p:nvPr>
        </p:nvSpPr>
        <p:spPr>
          <a:xfrm>
            <a:off x="9906000" y="6356350"/>
            <a:ext cx="1524000" cy="365125"/>
          </a:xfrm>
          <a:prstGeom prst="rect">
            <a:avLst/>
          </a:prstGeom>
        </p:spPr>
        <p:txBody>
          <a:bodyPr lIns="109728" tIns="109728" rIns="109728" bIns="91440" anchor="ctr"/>
          <a:lstStyle>
            <a:lvl1pPr algn="r">
              <a:defRPr sz="1200" spc="100">
                <a:solidFill>
                  <a:schemeClr val="tx1">
                    <a:tint val="75000"/>
                    <a:alpha val="70000"/>
                  </a:schemeClr>
                </a:solidFill>
              </a:defRPr>
            </a:lvl1pPr>
          </a:lstStyle>
          <a:p>
            <a:fld id="{07CE569E-9B7C-4CB9-AB80-C0841F922CF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5000"/>
        </a:lnSpc>
        <a:spcBef>
          <a:spcPct val="0"/>
        </a:spcBef>
        <a:buNone/>
        <a:defRPr sz="4400" kern="1200" spc="13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400" kern="1200" spc="80">
          <a:solidFill>
            <a:schemeClr val="tx1">
              <a:alpha val="70000"/>
            </a:schemeClr>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spc="80">
          <a:solidFill>
            <a:schemeClr val="tx1">
              <a:alpha val="70000"/>
            </a:schemeClr>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spc="80">
          <a:solidFill>
            <a:schemeClr val="tx1">
              <a:alpha val="70000"/>
            </a:schemeClr>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spc="80">
          <a:solidFill>
            <a:schemeClr val="tx1">
              <a:alpha val="70000"/>
            </a:schemeClr>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spc="8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png"/><Relationship Id="rId6" Type="http://schemas.openxmlformats.org/officeDocument/2006/relationships/customXml" Target="../ink/ink3.xml"/><Relationship Id="rId5" Type="http://schemas.openxmlformats.org/officeDocument/2006/relationships/image" Target="../media/image4.png"/><Relationship Id="rId4" Type="http://schemas.openxmlformats.org/officeDocument/2006/relationships/customXml" Target="../ink/ink2.xml"/><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p:cNvPicPr>
            <a:picLocks noChangeAspect="1"/>
          </p:cNvPicPr>
          <p:nvPr/>
        </p:nvPicPr>
        <p:blipFill rotWithShape="1">
          <a:blip r:embed="rId1"/>
          <a:srcRect l="31477" r="14967" b="-1"/>
          <a:stretch>
            <a:fillRect/>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p:cNvSpPr>
            <a:spLocks noGrp="1" noRot="1" noChangeAspect="1" noMove="1" noResize="1" noEditPoints="1" noAdjustHandles="1" noChangeArrowheads="1" noChangeShapeType="1" noTextEdit="1"/>
          </p:cNvSpPr>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1" fmla="*/ 0 w 9861488"/>
              <a:gd name="connsiteY0-2" fmla="*/ 5948221 h 11549912"/>
              <a:gd name="connsiteX1-3" fmla="*/ 1863 w 9861488"/>
              <a:gd name="connsiteY1-4" fmla="*/ 5698862 h 11549912"/>
              <a:gd name="connsiteX2-5" fmla="*/ 320025 w 9861488"/>
              <a:gd name="connsiteY2-6" fmla="*/ 3799836 h 11549912"/>
              <a:gd name="connsiteX3-7" fmla="*/ 3430486 w 9861488"/>
              <a:gd name="connsiteY3-8" fmla="*/ 295907 h 11549912"/>
              <a:gd name="connsiteX4-9" fmla="*/ 3863859 w 9861488"/>
              <a:gd name="connsiteY4-10" fmla="*/ 55612 h 11549912"/>
              <a:gd name="connsiteX5-11" fmla="*/ 3969651 w 9861488"/>
              <a:gd name="connsiteY5-12" fmla="*/ 0 h 11549912"/>
              <a:gd name="connsiteX6-13" fmla="*/ 9861488 w 9861488"/>
              <a:gd name="connsiteY6-14" fmla="*/ 7066862 h 11549912"/>
              <a:gd name="connsiteX7-15" fmla="*/ 4685488 w 9861488"/>
              <a:gd name="connsiteY7-16" fmla="*/ 11549912 h 11549912"/>
              <a:gd name="connsiteX0-17" fmla="*/ 0 w 9861488"/>
              <a:gd name="connsiteY0-18" fmla="*/ 5948221 h 7066862"/>
              <a:gd name="connsiteX1-19" fmla="*/ 1863 w 9861488"/>
              <a:gd name="connsiteY1-20" fmla="*/ 5698862 h 7066862"/>
              <a:gd name="connsiteX2-21" fmla="*/ 320025 w 9861488"/>
              <a:gd name="connsiteY2-22" fmla="*/ 3799836 h 7066862"/>
              <a:gd name="connsiteX3-23" fmla="*/ 3430486 w 9861488"/>
              <a:gd name="connsiteY3-24" fmla="*/ 295907 h 7066862"/>
              <a:gd name="connsiteX4-25" fmla="*/ 3863859 w 9861488"/>
              <a:gd name="connsiteY4-26" fmla="*/ 55612 h 7066862"/>
              <a:gd name="connsiteX5-27" fmla="*/ 3969651 w 9861488"/>
              <a:gd name="connsiteY5-28" fmla="*/ 0 h 7066862"/>
              <a:gd name="connsiteX6-29" fmla="*/ 9861488 w 9861488"/>
              <a:gd name="connsiteY6-30" fmla="*/ 7066862 h 7066862"/>
              <a:gd name="connsiteX0-31" fmla="*/ 0 w 3969651"/>
              <a:gd name="connsiteY0-32" fmla="*/ 5948221 h 5948221"/>
              <a:gd name="connsiteX1-33" fmla="*/ 1863 w 3969651"/>
              <a:gd name="connsiteY1-34" fmla="*/ 5698862 h 5948221"/>
              <a:gd name="connsiteX2-35" fmla="*/ 320025 w 3969651"/>
              <a:gd name="connsiteY2-36" fmla="*/ 3799836 h 5948221"/>
              <a:gd name="connsiteX3-37" fmla="*/ 3430486 w 3969651"/>
              <a:gd name="connsiteY3-38" fmla="*/ 295907 h 5948221"/>
              <a:gd name="connsiteX4-39" fmla="*/ 3863859 w 3969651"/>
              <a:gd name="connsiteY4-40" fmla="*/ 55612 h 5948221"/>
              <a:gd name="connsiteX5-41" fmla="*/ 3969651 w 3969651"/>
              <a:gd name="connsiteY5-42" fmla="*/ 0 h 59482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标题 1"/>
          <p:cNvSpPr>
            <a:spLocks noGrp="1"/>
          </p:cNvSpPr>
          <p:nvPr>
            <p:ph type="ctrTitle"/>
          </p:nvPr>
        </p:nvSpPr>
        <p:spPr>
          <a:xfrm>
            <a:off x="6586855" y="716915"/>
            <a:ext cx="4572000" cy="2286000"/>
          </a:xfrm>
        </p:spPr>
        <p:txBody>
          <a:bodyPr>
            <a:normAutofit/>
          </a:bodyPr>
          <a:lstStyle/>
          <a:p>
            <a:pPr algn="l"/>
            <a:r>
              <a:rPr lang="en-US" altLang="zh-CN" sz="9600" dirty="0"/>
              <a:t>UART</a:t>
            </a:r>
            <a:endParaRPr lang="zh-CN" altLang="en-US" sz="9600" dirty="0"/>
          </a:p>
        </p:txBody>
      </p:sp>
      <p:sp>
        <p:nvSpPr>
          <p:cNvPr id="3" name="副标题 2"/>
          <p:cNvSpPr>
            <a:spLocks noGrp="1"/>
          </p:cNvSpPr>
          <p:nvPr>
            <p:ph type="subTitle" idx="1"/>
          </p:nvPr>
        </p:nvSpPr>
        <p:spPr>
          <a:xfrm>
            <a:off x="7075170" y="3293110"/>
            <a:ext cx="4572000" cy="995680"/>
          </a:xfrm>
        </p:spPr>
        <p:txBody>
          <a:bodyPr>
            <a:normAutofit/>
          </a:bodyPr>
          <a:lstStyle/>
          <a:p>
            <a:pPr algn="l"/>
            <a:r>
              <a:rPr lang="en-US" altLang="zh-CN" dirty="0"/>
              <a:t>——</a:t>
            </a:r>
            <a:r>
              <a:rPr lang="zh-CN" altLang="en-US" dirty="0"/>
              <a:t>单片机之间交流的方式</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0930" y="454660"/>
            <a:ext cx="4789805" cy="676275"/>
          </a:xfrm>
        </p:spPr>
        <p:txBody>
          <a:bodyPr/>
          <a:lstStyle/>
          <a:p>
            <a:r>
              <a:rPr lang="zh-CN" altLang="en-US" sz="3600" dirty="0"/>
              <a:t>技术指标</a:t>
            </a:r>
            <a:endParaRPr lang="zh-CN" altLang="en-US" sz="3600" dirty="0"/>
          </a:p>
        </p:txBody>
      </p:sp>
      <p:sp>
        <p:nvSpPr>
          <p:cNvPr id="3" name="内容占位符 2"/>
          <p:cNvSpPr/>
          <p:nvPr>
            <p:ph idx="1"/>
          </p:nvPr>
        </p:nvSpPr>
        <p:spPr>
          <a:xfrm>
            <a:off x="762000" y="1444625"/>
            <a:ext cx="10668000" cy="5107305"/>
          </a:xfrm>
        </p:spPr>
        <p:txBody>
          <a:bodyPr/>
          <a:p>
            <a:r>
              <a:rPr lang="zh-CN" altLang="en-US"/>
              <a:t>分辨率： 指AD转换器对输入信号最小变化的灵敏度，表示数字输出最低位对应的模拟信号。计算公式：信号量程/（（2^n）-1）。STM32微控制器为12位分辨率。</a:t>
            </a:r>
            <a:endParaRPr lang="zh-CN" altLang="en-US"/>
          </a:p>
          <a:p>
            <a:r>
              <a:rPr lang="zh-CN" altLang="en-US"/>
              <a:t>转换时间： 从启动转换信号到转换信号结束的有效时间间隔。STM32 ADC的总转换时间为：TCONV= 采样时间 + 12.5个ADC周期。</a:t>
            </a:r>
            <a:endParaRPr lang="zh-CN" altLang="en-US"/>
          </a:p>
          <a:p>
            <a:pPr marL="0" indent="457200">
              <a:buNone/>
            </a:pPr>
            <a:r>
              <a:rPr lang="zh-CN" altLang="en-US"/>
              <a:t>当ADCCLK=14MHz（一个周期时间为1/(14* 106) s），采样时间为1.5个ADC周期,则TCONV= 1.5 个周期 + 12.5 个周期= 14 个ADC周期 = 1* 10-6s=1μs.</a:t>
            </a:r>
            <a:endParaRPr lang="zh-CN" altLang="en-US"/>
          </a:p>
          <a:p>
            <a:r>
              <a:rPr lang="zh-CN" altLang="en-US"/>
              <a:t>3.</a:t>
            </a:r>
            <a:r>
              <a:rPr lang="zh-CN" altLang="en-US" b="1"/>
              <a:t>输入电压范围：0~ 3.3V，转换结果范围：0~ 4095</a:t>
            </a:r>
            <a:endParaRPr lang="zh-CN"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296983"/>
            <a:ext cx="10668000" cy="676031"/>
          </a:xfrm>
        </p:spPr>
        <p:txBody>
          <a:bodyPr/>
          <a:lstStyle/>
          <a:p>
            <a:r>
              <a:rPr lang="zh-CN" altLang="en-US" sz="3600" dirty="0"/>
              <a:t>ADC触发选择</a:t>
            </a:r>
            <a:endParaRPr lang="zh-CN" altLang="en-US" sz="3600" dirty="0"/>
          </a:p>
        </p:txBody>
      </p:sp>
      <p:sp>
        <p:nvSpPr>
          <p:cNvPr id="3" name="内容占位符 2"/>
          <p:cNvSpPr/>
          <p:nvPr>
            <p:ph idx="1"/>
          </p:nvPr>
        </p:nvSpPr>
        <p:spPr>
          <a:xfrm>
            <a:off x="762000" y="1444625"/>
            <a:ext cx="10668000" cy="5107305"/>
          </a:xfrm>
        </p:spPr>
        <p:txBody>
          <a:bodyPr/>
          <a:p>
            <a:r>
              <a:rPr lang="zh-CN" altLang="en-US"/>
              <a:t>ADC部件需要收到触发信号才开始转换。对ADC1和ADC2来说，触发信号可以来自外部（规则通道组是EXTI_11,注入通道组是EXTI_15）,也可以是来自内部定时器（TIM1~ TIM4的有关事件），还可以使用软件触发。使用外部触发信号时，只有上升沿可以启动转换。</a:t>
            </a:r>
            <a:endParaRPr lang="zh-CN" altLang="en-US"/>
          </a:p>
          <a:p>
            <a:r>
              <a:rPr lang="zh-CN" altLang="en-US"/>
              <a:t>对于ADC3来说，触发信号来自内部定时器（TIM1~TIM4、TIM5和TIM8的有关事件），也可以时软件触发。</a:t>
            </a:r>
            <a:endParaRPr lang="zh-CN" altLang="en-US"/>
          </a:p>
          <a:p>
            <a:pPr marL="0" indent="0">
              <a:buNone/>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rot="5400000" flipH="1">
            <a:off x="-73597" y="835592"/>
            <a:ext cx="6095980" cy="5948805"/>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1" fmla="*/ 0 w 4033589"/>
              <a:gd name="connsiteY0-2" fmla="*/ 6858000 h 6858000"/>
              <a:gd name="connsiteX1-3" fmla="*/ 1878934 w 4033589"/>
              <a:gd name="connsiteY1-4" fmla="*/ 0 h 6858000"/>
              <a:gd name="connsiteX2-5" fmla="*/ 1882313 w 4033589"/>
              <a:gd name="connsiteY2-6" fmla="*/ 2021 h 6858000"/>
              <a:gd name="connsiteX3-7" fmla="*/ 3475371 w 4033589"/>
              <a:gd name="connsiteY3-8" fmla="*/ 1517967 h 6858000"/>
              <a:gd name="connsiteX4-9" fmla="*/ 3975977 w 4033589"/>
              <a:gd name="connsiteY4-10" fmla="*/ 4379386 h 6858000"/>
              <a:gd name="connsiteX5-11" fmla="*/ 3312864 w 4033589"/>
              <a:gd name="connsiteY5-12" fmla="*/ 6852362 h 6858000"/>
              <a:gd name="connsiteX6-13" fmla="*/ 3310593 w 4033589"/>
              <a:gd name="connsiteY6-14" fmla="*/ 6858000 h 6858000"/>
              <a:gd name="connsiteX7-15" fmla="*/ 0 w 4033589"/>
              <a:gd name="connsiteY7-16" fmla="*/ 6858000 h 6858000"/>
              <a:gd name="connsiteX0-17" fmla="*/ 1787494 w 3942149"/>
              <a:gd name="connsiteY0-18" fmla="*/ 0 h 6949440"/>
              <a:gd name="connsiteX1-19" fmla="*/ 1790873 w 3942149"/>
              <a:gd name="connsiteY1-20" fmla="*/ 2021 h 6949440"/>
              <a:gd name="connsiteX2-21" fmla="*/ 3383931 w 3942149"/>
              <a:gd name="connsiteY2-22" fmla="*/ 1517967 h 6949440"/>
              <a:gd name="connsiteX3-23" fmla="*/ 3884537 w 3942149"/>
              <a:gd name="connsiteY3-24" fmla="*/ 4379386 h 6949440"/>
              <a:gd name="connsiteX4-25" fmla="*/ 3221424 w 3942149"/>
              <a:gd name="connsiteY4-26" fmla="*/ 6852362 h 6949440"/>
              <a:gd name="connsiteX5-27" fmla="*/ 3219153 w 3942149"/>
              <a:gd name="connsiteY5-28" fmla="*/ 6858000 h 6949440"/>
              <a:gd name="connsiteX6-29" fmla="*/ 0 w 3942149"/>
              <a:gd name="connsiteY6-30" fmla="*/ 6949440 h 6949440"/>
              <a:gd name="connsiteX0-31" fmla="*/ 1787494 w 3942149"/>
              <a:gd name="connsiteY0-32" fmla="*/ 0 h 6949440"/>
              <a:gd name="connsiteX1-33" fmla="*/ 1790873 w 3942149"/>
              <a:gd name="connsiteY1-34" fmla="*/ 2021 h 6949440"/>
              <a:gd name="connsiteX2-35" fmla="*/ 3383931 w 3942149"/>
              <a:gd name="connsiteY2-36" fmla="*/ 1517967 h 6949440"/>
              <a:gd name="connsiteX3-37" fmla="*/ 3884537 w 3942149"/>
              <a:gd name="connsiteY3-38" fmla="*/ 4379386 h 6949440"/>
              <a:gd name="connsiteX4-39" fmla="*/ 3221424 w 3942149"/>
              <a:gd name="connsiteY4-40" fmla="*/ 6852362 h 6949440"/>
              <a:gd name="connsiteX5-41" fmla="*/ 3219153 w 3942149"/>
              <a:gd name="connsiteY5-42" fmla="*/ 6858000 h 6949440"/>
              <a:gd name="connsiteX6-43" fmla="*/ 0 w 3942149"/>
              <a:gd name="connsiteY6-44" fmla="*/ 6949440 h 6949440"/>
              <a:gd name="connsiteX0-45" fmla="*/ 0 w 2154655"/>
              <a:gd name="connsiteY0-46" fmla="*/ 0 h 6858000"/>
              <a:gd name="connsiteX1-47" fmla="*/ 3379 w 2154655"/>
              <a:gd name="connsiteY1-48" fmla="*/ 2021 h 6858000"/>
              <a:gd name="connsiteX2-49" fmla="*/ 1596437 w 2154655"/>
              <a:gd name="connsiteY2-50" fmla="*/ 1517967 h 6858000"/>
              <a:gd name="connsiteX3-51" fmla="*/ 2097043 w 2154655"/>
              <a:gd name="connsiteY3-52" fmla="*/ 4379386 h 6858000"/>
              <a:gd name="connsiteX4-53" fmla="*/ 1433930 w 2154655"/>
              <a:gd name="connsiteY4-54" fmla="*/ 6852362 h 6858000"/>
              <a:gd name="connsiteX5-55" fmla="*/ 1431659 w 2154655"/>
              <a:gd name="connsiteY5-56"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标题 1"/>
          <p:cNvSpPr>
            <a:spLocks noGrp="1"/>
          </p:cNvSpPr>
          <p:nvPr>
            <p:ph type="title"/>
          </p:nvPr>
        </p:nvSpPr>
        <p:spPr>
          <a:xfrm>
            <a:off x="6712585" y="2347595"/>
            <a:ext cx="4416425" cy="1755775"/>
          </a:xfrm>
        </p:spPr>
        <p:txBody>
          <a:bodyPr anchor="t">
            <a:normAutofit/>
          </a:bodyPr>
          <a:lstStyle/>
          <a:p>
            <a:r>
              <a:rPr lang="en-US" altLang="zh-CN" sz="3200" dirty="0"/>
              <a:t>					</a:t>
            </a:r>
            <a:r>
              <a:rPr lang="zh-CN" altLang="en-US" sz="3200" dirty="0"/>
              <a:t>谢谢观看</a:t>
            </a:r>
            <a:endParaRPr lang="zh-CN" altLang="en-US" sz="3200" dirty="0"/>
          </a:p>
        </p:txBody>
      </p:sp>
      <p:sp>
        <p:nvSpPr>
          <p:cNvPr id="5" name="文本框 4"/>
          <p:cNvSpPr txBox="1"/>
          <p:nvPr/>
        </p:nvSpPr>
        <p:spPr>
          <a:xfrm>
            <a:off x="8878277" y="4367795"/>
            <a:ext cx="2702168" cy="368300"/>
          </a:xfrm>
          <a:prstGeom prst="rect">
            <a:avLst/>
          </a:prstGeom>
          <a:noFill/>
        </p:spPr>
        <p:txBody>
          <a:bodyPr wrap="square">
            <a:spAutoFit/>
          </a:bodyPr>
          <a:lstStyle/>
          <a:p>
            <a:r>
              <a:rPr lang="en-US" altLang="zh-CN" dirty="0"/>
              <a:t> --</a:t>
            </a:r>
            <a:r>
              <a:rPr lang="zh-CN" altLang="en-US" dirty="0"/>
              <a:t>宋</a:t>
            </a:r>
            <a:r>
              <a:rPr lang="zh-CN" altLang="en-US" dirty="0"/>
              <a:t>智慧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363415"/>
            <a:ext cx="10668000" cy="1524000"/>
          </a:xfrm>
        </p:spPr>
        <p:txBody>
          <a:bodyPr/>
          <a:lstStyle/>
          <a:p>
            <a:r>
              <a:rPr lang="zh-CN" altLang="en-US" dirty="0"/>
              <a:t>串口通信有什么作用？</a:t>
            </a:r>
            <a:endParaRPr lang="zh-CN" altLang="en-US" dirty="0"/>
          </a:p>
        </p:txBody>
      </p:sp>
      <p:sp>
        <p:nvSpPr>
          <p:cNvPr id="3" name="内容占位符 2"/>
          <p:cNvSpPr>
            <a:spLocks noGrp="1"/>
          </p:cNvSpPr>
          <p:nvPr>
            <p:ph idx="1"/>
          </p:nvPr>
        </p:nvSpPr>
        <p:spPr/>
        <p:txBody>
          <a:bodyPr/>
          <a:lstStyle/>
          <a:p>
            <a:pPr lvl="1"/>
            <a:r>
              <a:rPr lang="zh-CN" altLang="en-US" sz="2400" dirty="0">
                <a:solidFill>
                  <a:schemeClr val="accent4">
                    <a:lumMod val="20000"/>
                    <a:lumOff val="80000"/>
                  </a:schemeClr>
                </a:solidFill>
                <a:latin typeface="-apple-system"/>
              </a:rPr>
              <a:t>串口通信是指外设（</a:t>
            </a:r>
            <a:r>
              <a:rPr lang="en-US" altLang="zh-CN" sz="2400" dirty="0">
                <a:solidFill>
                  <a:schemeClr val="accent4">
                    <a:lumMod val="20000"/>
                    <a:lumOff val="80000"/>
                  </a:schemeClr>
                </a:solidFill>
                <a:latin typeface="-apple-system"/>
              </a:rPr>
              <a:t>stm32</a:t>
            </a:r>
            <a:r>
              <a:rPr lang="zh-CN" altLang="en-US" sz="2400" dirty="0">
                <a:solidFill>
                  <a:schemeClr val="accent4">
                    <a:lumMod val="20000"/>
                    <a:lumOff val="80000"/>
                  </a:schemeClr>
                </a:solidFill>
                <a:latin typeface="-apple-system"/>
              </a:rPr>
              <a:t>）和计算机（电脑）或外设与外设间，通过数据信号线 、地线、控制线等，</a:t>
            </a:r>
            <a:r>
              <a:rPr lang="zh-CN" altLang="en-US" sz="2400" dirty="0">
                <a:solidFill>
                  <a:schemeClr val="accent4">
                    <a:lumMod val="20000"/>
                    <a:lumOff val="80000"/>
                  </a:schemeClr>
                </a:solidFill>
                <a:latin typeface="-apple-system"/>
              </a:rPr>
              <a:t>按位进行传输数据的一种通讯方式，如</a:t>
            </a:r>
            <a:r>
              <a:rPr lang="en-US" altLang="zh-CN" sz="2400" dirty="0">
                <a:solidFill>
                  <a:schemeClr val="accent4">
                    <a:lumMod val="20000"/>
                    <a:lumOff val="80000"/>
                  </a:schemeClr>
                </a:solidFill>
                <a:latin typeface="-apple-system"/>
              </a:rPr>
              <a:t>SPI</a:t>
            </a:r>
            <a:r>
              <a:rPr lang="zh-CN" altLang="en-US" sz="2400" dirty="0">
                <a:solidFill>
                  <a:schemeClr val="accent4">
                    <a:lumMod val="20000"/>
                    <a:lumOff val="80000"/>
                  </a:schemeClr>
                </a:solidFill>
                <a:latin typeface="-apple-system"/>
              </a:rPr>
              <a:t>通信、</a:t>
            </a:r>
            <a:r>
              <a:rPr lang="en-US" altLang="zh-CN" sz="2400" dirty="0">
                <a:solidFill>
                  <a:schemeClr val="accent4">
                    <a:lumMod val="20000"/>
                    <a:lumOff val="80000"/>
                  </a:schemeClr>
                </a:solidFill>
                <a:latin typeface="-apple-system"/>
              </a:rPr>
              <a:t>USART</a:t>
            </a:r>
            <a:r>
              <a:rPr lang="zh-CN" altLang="en-US" sz="2400" dirty="0">
                <a:solidFill>
                  <a:schemeClr val="accent4">
                    <a:lumMod val="20000"/>
                    <a:lumOff val="80000"/>
                  </a:schemeClr>
                </a:solidFill>
                <a:latin typeface="-apple-system"/>
              </a:rPr>
              <a:t>通信、</a:t>
            </a:r>
            <a:r>
              <a:rPr lang="en-US" altLang="zh-CN" sz="2400" dirty="0">
                <a:solidFill>
                  <a:schemeClr val="accent4">
                    <a:lumMod val="20000"/>
                    <a:lumOff val="80000"/>
                  </a:schemeClr>
                </a:solidFill>
                <a:latin typeface="-apple-system"/>
              </a:rPr>
              <a:t>IIC</a:t>
            </a:r>
            <a:r>
              <a:rPr lang="zh-CN" altLang="en-US" sz="2400" dirty="0">
                <a:solidFill>
                  <a:schemeClr val="accent4">
                    <a:lumMod val="20000"/>
                    <a:lumOff val="80000"/>
                  </a:schemeClr>
                </a:solidFill>
                <a:latin typeface="-apple-system"/>
              </a:rPr>
              <a:t>通信等。</a:t>
            </a:r>
            <a:endParaRPr lang="zh-CN" altLang="en-US" sz="2400" dirty="0">
              <a:solidFill>
                <a:schemeClr val="accent4">
                  <a:lumMod val="20000"/>
                  <a:lumOff val="80000"/>
                </a:schemeClr>
              </a:solidFill>
              <a:latin typeface="-apple-system"/>
            </a:endParaRPr>
          </a:p>
          <a:p>
            <a:pPr lvl="1"/>
            <a:r>
              <a:rPr lang="zh-CN" altLang="en-US" sz="2400" dirty="0">
                <a:solidFill>
                  <a:schemeClr val="accent4">
                    <a:lumMod val="20000"/>
                    <a:lumOff val="80000"/>
                  </a:schemeClr>
                </a:solidFill>
                <a:latin typeface="-apple-system"/>
              </a:rPr>
              <a:t>简单讲，串口通信实现了计算机与外设之间的信息交互，以及外设之间的信息交互。咱们今天要讲的是计算机与串口之间的通信。</a:t>
            </a:r>
            <a:endParaRPr lang="zh-CN" altLang="en-US" sz="2400" dirty="0">
              <a:solidFill>
                <a:schemeClr val="accent4">
                  <a:lumMod val="20000"/>
                  <a:lumOff val="80000"/>
                </a:schemeClr>
              </a:solidFill>
              <a:latin typeface="-apple-syste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1" fmla="*/ 4562795 w 5704117"/>
              <a:gd name="connsiteY0-2" fmla="*/ 0 h 6096000"/>
              <a:gd name="connsiteX1-3" fmla="*/ 4721192 w 5704117"/>
              <a:gd name="connsiteY1-4" fmla="*/ 133595 h 6096000"/>
              <a:gd name="connsiteX2-5" fmla="*/ 5467522 w 5704117"/>
              <a:gd name="connsiteY2-6" fmla="*/ 1054328 h 6096000"/>
              <a:gd name="connsiteX3-7" fmla="*/ 5538873 w 5704117"/>
              <a:gd name="connsiteY3-8" fmla="*/ 2897564 h 6096000"/>
              <a:gd name="connsiteX4-9" fmla="*/ 4442050 w 5704117"/>
              <a:gd name="connsiteY4-10" fmla="*/ 4732407 h 6096000"/>
              <a:gd name="connsiteX5-11" fmla="*/ 93046 w 5704117"/>
              <a:gd name="connsiteY5-12" fmla="*/ 6082857 h 6096000"/>
              <a:gd name="connsiteX6-13" fmla="*/ 0 w 5704117"/>
              <a:gd name="connsiteY6-14" fmla="*/ 6078450 h 6096000"/>
              <a:gd name="connsiteX7-15" fmla="*/ 91440 w 5704117"/>
              <a:gd name="connsiteY7-16" fmla="*/ 91440 h 6096000"/>
              <a:gd name="connsiteX0-17" fmla="*/ 4562795 w 5704117"/>
              <a:gd name="connsiteY0-18" fmla="*/ 0 h 6096000"/>
              <a:gd name="connsiteX1-19" fmla="*/ 4721192 w 5704117"/>
              <a:gd name="connsiteY1-20" fmla="*/ 133595 h 6096000"/>
              <a:gd name="connsiteX2-21" fmla="*/ 5467522 w 5704117"/>
              <a:gd name="connsiteY2-22" fmla="*/ 1054328 h 6096000"/>
              <a:gd name="connsiteX3-23" fmla="*/ 5538873 w 5704117"/>
              <a:gd name="connsiteY3-24" fmla="*/ 2897564 h 6096000"/>
              <a:gd name="connsiteX4-25" fmla="*/ 4442050 w 5704117"/>
              <a:gd name="connsiteY4-26" fmla="*/ 4732407 h 6096000"/>
              <a:gd name="connsiteX5-27" fmla="*/ 93046 w 5704117"/>
              <a:gd name="connsiteY5-28" fmla="*/ 6082857 h 6096000"/>
              <a:gd name="connsiteX6-29" fmla="*/ 0 w 5704117"/>
              <a:gd name="connsiteY6-30" fmla="*/ 6078450 h 6096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内容占位符 2"/>
          <p:cNvSpPr>
            <a:spLocks noGrp="1"/>
          </p:cNvSpPr>
          <p:nvPr>
            <p:ph idx="1"/>
          </p:nvPr>
        </p:nvSpPr>
        <p:spPr>
          <a:xfrm>
            <a:off x="762000" y="2286000"/>
            <a:ext cx="5334000" cy="3810001"/>
          </a:xfrm>
        </p:spPr>
        <p:txBody>
          <a:bodyPr>
            <a:normAutofit/>
          </a:bodyPr>
          <a:lstStyle/>
          <a:p>
            <a:endParaRPr lang="zh-CN" altLang="en-US" dirty="0"/>
          </a:p>
          <a:p>
            <a:r>
              <a:rPr lang="zh-CN" altLang="en-US" dirty="0"/>
              <a:t>同步通信：带时钟同步信号传输，如</a:t>
            </a:r>
            <a:r>
              <a:rPr lang="en-US" altLang="zh-CN" dirty="0"/>
              <a:t>SPI</a:t>
            </a:r>
            <a:r>
              <a:rPr lang="zh-CN" altLang="en-US" dirty="0"/>
              <a:t>、</a:t>
            </a:r>
            <a:r>
              <a:rPr lang="en-US" altLang="zh-CN" dirty="0"/>
              <a:t>IIC</a:t>
            </a:r>
            <a:r>
              <a:rPr lang="zh-CN" altLang="en-US" dirty="0"/>
              <a:t>通信（</a:t>
            </a:r>
            <a:r>
              <a:rPr lang="en-US" altLang="zh-CN" dirty="0"/>
              <a:t>OLED</a:t>
            </a:r>
            <a:r>
              <a:rPr lang="zh-CN" altLang="en-US" dirty="0"/>
              <a:t>屏幕使用的通信方式）等</a:t>
            </a:r>
            <a:endParaRPr lang="zh-CN" altLang="en-US" dirty="0"/>
          </a:p>
          <a:p>
            <a:r>
              <a:rPr lang="zh-CN" altLang="en-US" dirty="0"/>
              <a:t>异步通信：不带时钟同步信号，以双方协议好的速度进行接受和发送，如</a:t>
            </a:r>
            <a:r>
              <a:rPr lang="en-US" altLang="zh-CN" dirty="0"/>
              <a:t>UART(</a:t>
            </a:r>
            <a:r>
              <a:rPr lang="zh-CN" altLang="en-US" dirty="0"/>
              <a:t>通用异步收发器</a:t>
            </a:r>
            <a:r>
              <a:rPr lang="en-US" altLang="zh-CN" dirty="0"/>
              <a:t>)</a:t>
            </a:r>
            <a:r>
              <a:rPr lang="zh-CN" altLang="en-US" dirty="0"/>
              <a:t>、单总线等。</a:t>
            </a:r>
            <a:endParaRPr lang="zh-CN" altLang="en-US" dirty="0"/>
          </a:p>
        </p:txBody>
      </p:sp>
      <p:sp>
        <p:nvSpPr>
          <p:cNvPr id="2" name="标题 1"/>
          <p:cNvSpPr>
            <a:spLocks noGrp="1"/>
          </p:cNvSpPr>
          <p:nvPr>
            <p:ph type="title"/>
          </p:nvPr>
        </p:nvSpPr>
        <p:spPr>
          <a:xfrm>
            <a:off x="762000" y="762000"/>
            <a:ext cx="5334000" cy="1524000"/>
          </a:xfrm>
        </p:spPr>
        <p:txBody>
          <a:bodyPr>
            <a:normAutofit/>
          </a:bodyPr>
          <a:lstStyle/>
          <a:p>
            <a:r>
              <a:rPr lang="zh-CN" altLang="en-US" sz="3200"/>
              <a:t>串行通信按通信的方式可分为：</a:t>
            </a:r>
            <a:endParaRPr lang="zh-CN" altLang="en-US" sz="3200"/>
          </a:p>
        </p:txBody>
      </p:sp>
      <p:pic>
        <p:nvPicPr>
          <p:cNvPr id="4" name="图片 3"/>
          <p:cNvPicPr>
            <a:picLocks noChangeAspect="1"/>
          </p:cNvPicPr>
          <p:nvPr/>
        </p:nvPicPr>
        <p:blipFill>
          <a:blip r:embed="rId1"/>
          <a:stretch>
            <a:fillRect/>
          </a:stretch>
        </p:blipFill>
        <p:spPr>
          <a:xfrm>
            <a:off x="6096000" y="1524000"/>
            <a:ext cx="6080729" cy="3405208"/>
          </a:xfrm>
          <a:prstGeom prst="rect">
            <a:avLst/>
          </a:prstGeom>
        </p:spPr>
      </p:pic>
      <mc:AlternateContent xmlns:mc="http://schemas.openxmlformats.org/markup-compatibility/2006" xmlns:p14="http://schemas.microsoft.com/office/powerpoint/2010/main">
        <mc:Choice Requires="p14">
          <p:contentPart r:id="rId2" p14:bwMode="auto">
            <p14:nvContentPartPr>
              <p14:cNvPr id="6" name="墨迹 5"/>
              <p14:cNvContentPartPr/>
              <p14:nvPr/>
            </p14:nvContentPartPr>
            <p14:xfrm>
              <a:off x="7640618" y="2389950"/>
              <a:ext cx="1089000" cy="236520"/>
            </p14:xfrm>
          </p:contentPart>
        </mc:Choice>
        <mc:Fallback xmlns="">
          <p:pic>
            <p:nvPicPr>
              <p:cNvPr id="6" name="墨迹 5"/>
            </p:nvPicPr>
            <p:blipFill>
              <a:blip r:embed="rId3"/>
            </p:blipFill>
            <p:spPr>
              <a:xfrm>
                <a:off x="7640618" y="2389950"/>
                <a:ext cx="1089000" cy="23652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7578095" y="2993033"/>
              <a:ext cx="1036080" cy="196920"/>
            </p14:xfrm>
          </p:contentPart>
        </mc:Choice>
        <mc:Fallback xmlns="">
          <p:pic>
            <p:nvPicPr>
              <p:cNvPr id="7" name="墨迹 6"/>
            </p:nvPicPr>
            <p:blipFill>
              <a:blip r:embed="rId5"/>
            </p:blipFill>
            <p:spPr>
              <a:xfrm>
                <a:off x="7578095" y="2993033"/>
                <a:ext cx="1036080" cy="19692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4743338" y="288803"/>
              <a:ext cx="360" cy="360"/>
            </p14:xfrm>
          </p:contentPart>
        </mc:Choice>
        <mc:Fallback xmlns="">
          <p:pic>
            <p:nvPicPr>
              <p:cNvPr id="8" name="墨迹 7"/>
            </p:nvPicPr>
            <p:blipFill>
              <a:blip r:embed="rId7"/>
            </p:blipFill>
            <p:spPr>
              <a:xfrm>
                <a:off x="4743338" y="288803"/>
                <a:ext cx="360" cy="36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543169"/>
            <a:ext cx="10668000" cy="1524000"/>
          </a:xfrm>
        </p:spPr>
        <p:txBody>
          <a:bodyPr/>
          <a:lstStyle/>
          <a:p>
            <a:r>
              <a:rPr lang="en-US" altLang="zh-CN" dirty="0"/>
              <a:t>UART:</a:t>
            </a:r>
            <a:endParaRPr lang="zh-CN" altLang="en-US" dirty="0"/>
          </a:p>
        </p:txBody>
      </p:sp>
      <p:sp>
        <p:nvSpPr>
          <p:cNvPr id="3" name="内容占位符 2"/>
          <p:cNvSpPr>
            <a:spLocks noGrp="1"/>
          </p:cNvSpPr>
          <p:nvPr>
            <p:ph idx="1"/>
          </p:nvPr>
        </p:nvSpPr>
        <p:spPr>
          <a:xfrm>
            <a:off x="762000" y="1965569"/>
            <a:ext cx="10668000" cy="3818083"/>
          </a:xfrm>
        </p:spPr>
        <p:txBody>
          <a:bodyPr/>
          <a:lstStyle/>
          <a:p>
            <a:r>
              <a:rPr lang="en-US" altLang="zh-CN" dirty="0"/>
              <a:t>UART</a:t>
            </a:r>
            <a:r>
              <a:rPr lang="zh-CN" altLang="en-US" dirty="0"/>
              <a:t>在</a:t>
            </a:r>
            <a:r>
              <a:rPr lang="en-US" altLang="zh-CN" dirty="0"/>
              <a:t>STM32</a:t>
            </a:r>
            <a:r>
              <a:rPr lang="zh-CN" altLang="en-US" dirty="0"/>
              <a:t>中使用方法不难，最常用的只有三个函数：初始化，发送数据和接受数据。</a:t>
            </a:r>
            <a:endParaRPr lang="en-US" altLang="zh-CN" dirty="0"/>
          </a:p>
          <a:p>
            <a:r>
              <a:rPr lang="en-US" altLang="zh-CN" dirty="0"/>
              <a:t>uart_init(115200)</a:t>
            </a:r>
            <a:r>
              <a:rPr lang="zh-CN" altLang="en-US" dirty="0"/>
              <a:t>；</a:t>
            </a:r>
            <a:r>
              <a:rPr lang="en-US" altLang="zh-CN" dirty="0"/>
              <a:t>//</a:t>
            </a:r>
            <a:r>
              <a:rPr lang="zh-CN" altLang="en-US" dirty="0"/>
              <a:t>初始化函数，</a:t>
            </a:r>
            <a:r>
              <a:rPr lang="zh-CN" altLang="en-US" dirty="0"/>
              <a:t>波特率设置为</a:t>
            </a:r>
            <a:r>
              <a:rPr lang="en-US" altLang="zh-CN" dirty="0"/>
              <a:t>115200</a:t>
            </a:r>
            <a:r>
              <a:rPr lang="zh-CN" altLang="en-US" dirty="0"/>
              <a:t>。</a:t>
            </a:r>
            <a:endParaRPr lang="en-US" altLang="zh-CN" dirty="0"/>
          </a:p>
          <a:p>
            <a:r>
              <a:rPr lang="en-US" altLang="zh-CN" dirty="0"/>
              <a:t>USART_SendData(USART1, data);//</a:t>
            </a:r>
            <a:r>
              <a:rPr lang="zh-CN" altLang="en-US" dirty="0"/>
              <a:t>发送数据函数</a:t>
            </a:r>
            <a:r>
              <a:rPr lang="en-US" altLang="zh-CN" dirty="0"/>
              <a:t>,STM32</a:t>
            </a:r>
            <a:r>
              <a:rPr lang="zh-CN" altLang="en-US" dirty="0"/>
              <a:t>有</a:t>
            </a:r>
            <a:endParaRPr lang="zh-CN" altLang="en-US" dirty="0"/>
          </a:p>
          <a:p>
            <a:r>
              <a:rPr lang="en-US" altLang="zh-CN" dirty="0"/>
              <a:t>Res =USART_ReceiveData(USART1)</a:t>
            </a:r>
            <a:r>
              <a:rPr lang="zh-CN" altLang="en-US" dirty="0"/>
              <a:t>；</a:t>
            </a:r>
            <a:r>
              <a:rPr lang="en-US" altLang="zh-CN" dirty="0"/>
              <a:t>//</a:t>
            </a:r>
            <a:r>
              <a:rPr lang="zh-CN" altLang="en-US" dirty="0"/>
              <a:t>接收数据函数。一般放在USART</a:t>
            </a:r>
            <a:r>
              <a:rPr lang="zh-CN" altLang="en-US" dirty="0"/>
              <a:t>中断回调函数里使用。</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418123"/>
            <a:ext cx="10668000" cy="816708"/>
          </a:xfrm>
        </p:spPr>
        <p:txBody>
          <a:bodyPr/>
          <a:lstStyle/>
          <a:p>
            <a:r>
              <a:rPr lang="zh-CN" altLang="en-US" dirty="0"/>
              <a:t>波特率是什么？</a:t>
            </a:r>
            <a:endParaRPr lang="zh-CN" altLang="en-US" dirty="0"/>
          </a:p>
        </p:txBody>
      </p:sp>
      <p:sp>
        <p:nvSpPr>
          <p:cNvPr id="3" name="内容占位符 2"/>
          <p:cNvSpPr>
            <a:spLocks noGrp="1"/>
          </p:cNvSpPr>
          <p:nvPr>
            <p:ph idx="1"/>
          </p:nvPr>
        </p:nvSpPr>
        <p:spPr>
          <a:xfrm>
            <a:off x="762000" y="1953847"/>
            <a:ext cx="10668000" cy="2672861"/>
          </a:xfrm>
        </p:spPr>
        <p:txBody>
          <a:bodyPr/>
          <a:lstStyle/>
          <a:p>
            <a:r>
              <a:rPr lang="zh-CN" altLang="en-US" dirty="0"/>
              <a:t>波特率表示每秒钟传输码元的个数，是衡量数据传输速率的指标，单位</a:t>
            </a:r>
            <a:r>
              <a:rPr lang="en-US" altLang="zh-CN" dirty="0"/>
              <a:t>Baud</a:t>
            </a:r>
            <a:r>
              <a:rPr lang="zh-CN" altLang="en-US" dirty="0"/>
              <a:t>。另外有个名词叫比特率，</a:t>
            </a:r>
            <a:r>
              <a:rPr lang="zh-CN" altLang="en-US" dirty="0">
                <a:solidFill>
                  <a:srgbClr val="FF0000">
                    <a:alpha val="70000"/>
                  </a:srgbClr>
                </a:solidFill>
              </a:rPr>
              <a:t>比特率表示每秒钟传输二进制位</a:t>
            </a:r>
            <a:r>
              <a:rPr lang="en-US" altLang="zh-CN" dirty="0">
                <a:solidFill>
                  <a:srgbClr val="FF0000">
                    <a:alpha val="70000"/>
                  </a:srgbClr>
                </a:solidFill>
              </a:rPr>
              <a:t>bit</a:t>
            </a:r>
            <a:r>
              <a:rPr lang="zh-CN" altLang="en-US" dirty="0">
                <a:solidFill>
                  <a:srgbClr val="FF0000">
                    <a:alpha val="70000"/>
                  </a:srgbClr>
                </a:solidFill>
              </a:rPr>
              <a:t>的个数，单位 </a:t>
            </a:r>
            <a:r>
              <a:rPr lang="en-US" altLang="zh-CN" dirty="0">
                <a:solidFill>
                  <a:srgbClr val="FF0000">
                    <a:alpha val="70000"/>
                  </a:srgbClr>
                </a:solidFill>
              </a:rPr>
              <a:t>bit/s</a:t>
            </a:r>
            <a:r>
              <a:rPr lang="zh-CN" altLang="en-US" dirty="0"/>
              <a:t>。​ 比特</a:t>
            </a:r>
            <a:r>
              <a:rPr lang="en-US" altLang="zh-CN" dirty="0"/>
              <a:t>(bit)</a:t>
            </a:r>
            <a:r>
              <a:rPr lang="zh-CN" altLang="en-US" dirty="0"/>
              <a:t>就是指一位信息，当用二进制表示数据时，</a:t>
            </a:r>
            <a:r>
              <a:rPr lang="en-US" altLang="zh-CN" dirty="0"/>
              <a:t>0</a:t>
            </a:r>
            <a:r>
              <a:rPr lang="zh-CN" altLang="en-US" dirty="0"/>
              <a:t>是一位，</a:t>
            </a:r>
            <a:r>
              <a:rPr lang="en-US" altLang="zh-CN" dirty="0"/>
              <a:t>1</a:t>
            </a:r>
            <a:r>
              <a:rPr lang="zh-CN" altLang="en-US" dirty="0"/>
              <a:t>也是一位信息，它是固定不变的，一个比特就代表二进制下的一位。</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p:cNvSpPr>
            <a:spLocks noGrp="1" noRot="1" noChangeAspect="1" noMove="1" noResize="1" noEditPoints="1" noAdjustHandles="1" noChangeArrowheads="1" noChangeShapeType="1" noTextEdit="1"/>
          </p:cNvSpPr>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1" fmla="*/ 4562795 w 5704117"/>
              <a:gd name="connsiteY0-2" fmla="*/ 0 h 6096000"/>
              <a:gd name="connsiteX1-3" fmla="*/ 4721192 w 5704117"/>
              <a:gd name="connsiteY1-4" fmla="*/ 133595 h 6096000"/>
              <a:gd name="connsiteX2-5" fmla="*/ 5467522 w 5704117"/>
              <a:gd name="connsiteY2-6" fmla="*/ 1054328 h 6096000"/>
              <a:gd name="connsiteX3-7" fmla="*/ 5538873 w 5704117"/>
              <a:gd name="connsiteY3-8" fmla="*/ 2897564 h 6096000"/>
              <a:gd name="connsiteX4-9" fmla="*/ 4442050 w 5704117"/>
              <a:gd name="connsiteY4-10" fmla="*/ 4732407 h 6096000"/>
              <a:gd name="connsiteX5-11" fmla="*/ 93046 w 5704117"/>
              <a:gd name="connsiteY5-12" fmla="*/ 6082857 h 6096000"/>
              <a:gd name="connsiteX6-13" fmla="*/ 0 w 5704117"/>
              <a:gd name="connsiteY6-14" fmla="*/ 6078450 h 6096000"/>
              <a:gd name="connsiteX7-15" fmla="*/ 91440 w 5704117"/>
              <a:gd name="connsiteY7-16" fmla="*/ 91440 h 6096000"/>
              <a:gd name="connsiteX0-17" fmla="*/ 4562795 w 5704117"/>
              <a:gd name="connsiteY0-18" fmla="*/ 0 h 6096000"/>
              <a:gd name="connsiteX1-19" fmla="*/ 4721192 w 5704117"/>
              <a:gd name="connsiteY1-20" fmla="*/ 133595 h 6096000"/>
              <a:gd name="connsiteX2-21" fmla="*/ 5467522 w 5704117"/>
              <a:gd name="connsiteY2-22" fmla="*/ 1054328 h 6096000"/>
              <a:gd name="connsiteX3-23" fmla="*/ 5538873 w 5704117"/>
              <a:gd name="connsiteY3-24" fmla="*/ 2897564 h 6096000"/>
              <a:gd name="connsiteX4-25" fmla="*/ 4442050 w 5704117"/>
              <a:gd name="connsiteY4-26" fmla="*/ 4732407 h 6096000"/>
              <a:gd name="connsiteX5-27" fmla="*/ 93046 w 5704117"/>
              <a:gd name="connsiteY5-28" fmla="*/ 6082857 h 6096000"/>
              <a:gd name="connsiteX6-29" fmla="*/ 0 w 5704117"/>
              <a:gd name="connsiteY6-30" fmla="*/ 6078450 h 6096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8" name="Content Placeholder 7"/>
          <p:cNvSpPr>
            <a:spLocks noGrp="1"/>
          </p:cNvSpPr>
          <p:nvPr>
            <p:ph idx="1"/>
          </p:nvPr>
        </p:nvSpPr>
        <p:spPr>
          <a:xfrm>
            <a:off x="762000" y="2286000"/>
            <a:ext cx="5334000" cy="3810001"/>
          </a:xfrm>
        </p:spPr>
        <p:txBody>
          <a:bodyPr>
            <a:normAutofit/>
          </a:bodyPr>
          <a:lstStyle/>
          <a:p>
            <a:pPr eaLnBrk="1" hangingPunct="1">
              <a:lnSpc>
                <a:spcPct val="150000"/>
              </a:lnSpc>
              <a:spcBef>
                <a:spcPct val="0"/>
              </a:spcBef>
              <a:buClrTx/>
              <a:buFontTx/>
              <a:buNone/>
            </a:pPr>
            <a:r>
              <a:rPr lang="en-US" altLang="zh-CN" sz="2400" dirty="0">
                <a:solidFill>
                  <a:schemeClr val="tx1"/>
                </a:solidFill>
                <a:latin typeface="Arial" panose="020B0604020202020204" pitchFamily="34" charset="0"/>
                <a:ea typeface="宋体" panose="02010600030101010101" pitchFamily="2" charset="-122"/>
              </a:rPr>
              <a:t>-RXD:</a:t>
            </a:r>
            <a:r>
              <a:rPr lang="zh-CN" altLang="en-US" sz="2400" dirty="0">
                <a:solidFill>
                  <a:schemeClr val="tx1"/>
                </a:solidFill>
                <a:latin typeface="Arial" panose="020B0604020202020204" pitchFamily="34" charset="0"/>
                <a:ea typeface="宋体" panose="02010600030101010101" pitchFamily="2" charset="-122"/>
              </a:rPr>
              <a:t>数据输入引脚。数据接受。</a:t>
            </a:r>
            <a:endParaRPr lang="en-US" altLang="zh-CN" sz="2400" dirty="0">
              <a:solidFill>
                <a:schemeClr val="tx1"/>
              </a:solidFill>
              <a:latin typeface="Arial" panose="020B0604020202020204" pitchFamily="34" charset="0"/>
              <a:ea typeface="宋体" panose="02010600030101010101" pitchFamily="2" charset="-122"/>
            </a:endParaRPr>
          </a:p>
          <a:p>
            <a:pPr eaLnBrk="1" hangingPunct="1">
              <a:lnSpc>
                <a:spcPct val="150000"/>
              </a:lnSpc>
              <a:spcBef>
                <a:spcPct val="0"/>
              </a:spcBef>
              <a:buClrTx/>
              <a:buFontTx/>
              <a:buNone/>
            </a:pPr>
            <a:r>
              <a:rPr lang="en-US" altLang="zh-CN" sz="2400" dirty="0">
                <a:solidFill>
                  <a:schemeClr val="tx1"/>
                </a:solidFill>
                <a:latin typeface="Arial" panose="020B0604020202020204" pitchFamily="34" charset="0"/>
                <a:ea typeface="宋体" panose="02010600030101010101" pitchFamily="2" charset="-122"/>
              </a:rPr>
              <a:t>-TXD:</a:t>
            </a:r>
            <a:r>
              <a:rPr lang="zh-CN" altLang="en-US" sz="2400" dirty="0">
                <a:solidFill>
                  <a:schemeClr val="tx1"/>
                </a:solidFill>
                <a:latin typeface="Arial" panose="020B0604020202020204" pitchFamily="34" charset="0"/>
                <a:ea typeface="宋体" panose="02010600030101010101" pitchFamily="2" charset="-122"/>
              </a:rPr>
              <a:t>数据发送引脚。数据发送。</a:t>
            </a:r>
            <a:endParaRPr lang="en-US" altLang="zh-CN" sz="2400" dirty="0">
              <a:solidFill>
                <a:schemeClr val="tx1"/>
              </a:solidFill>
              <a:latin typeface="Arial" panose="020B0604020202020204" pitchFamily="34" charset="0"/>
              <a:ea typeface="宋体" panose="02010600030101010101" pitchFamily="2" charset="-122"/>
            </a:endParaRPr>
          </a:p>
          <a:p>
            <a:endParaRPr lang="en-US" dirty="0"/>
          </a:p>
        </p:txBody>
      </p:sp>
      <p:sp>
        <p:nvSpPr>
          <p:cNvPr id="2" name="标题 1"/>
          <p:cNvSpPr>
            <a:spLocks noGrp="1"/>
          </p:cNvSpPr>
          <p:nvPr>
            <p:ph type="title"/>
          </p:nvPr>
        </p:nvSpPr>
        <p:spPr>
          <a:xfrm>
            <a:off x="762000" y="762000"/>
            <a:ext cx="5334000" cy="1524000"/>
          </a:xfrm>
        </p:spPr>
        <p:txBody>
          <a:bodyPr>
            <a:normAutofit/>
          </a:bodyPr>
          <a:lstStyle/>
          <a:p>
            <a:r>
              <a:rPr lang="zh-CN" altLang="en-US" sz="3200" dirty="0"/>
              <a:t>引脚配置：</a:t>
            </a:r>
            <a:endParaRPr lang="zh-CN" altLang="en-US" sz="3200"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858000" y="1278552"/>
            <a:ext cx="5334000" cy="308038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nvGraphicFramePr>
        <p:xfrm>
          <a:off x="639587" y="3541451"/>
          <a:ext cx="6096000" cy="2233614"/>
        </p:xfrm>
        <a:graphic>
          <a:graphicData uri="http://schemas.openxmlformats.org/drawingml/2006/table">
            <a:tbl>
              <a:tblPr/>
              <a:tblGrid>
                <a:gridCol w="2032000"/>
                <a:gridCol w="2032000"/>
                <a:gridCol w="2032000"/>
              </a:tblGrid>
              <a:tr h="36573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FFFFFF"/>
                          </a:solidFill>
                          <a:effectLst/>
                          <a:latin typeface="Verdana" panose="020B0604030504040204" pitchFamily="34" charset="0"/>
                          <a:ea typeface="宋体" panose="02010600030101010101" pitchFamily="2" charset="-122"/>
                        </a:rPr>
                        <a:t>串口号</a:t>
                      </a:r>
                      <a:endParaRPr kumimoji="0" lang="zh-CN" altLang="en-US" sz="1800" b="1" i="0" u="none" strike="noStrike" cap="none" normalizeH="0" baseline="0" dirty="0">
                        <a:ln>
                          <a:noFill/>
                        </a:ln>
                        <a:solidFill>
                          <a:srgbClr val="FFFFFF"/>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Verdana" panose="020B0604030504040204" pitchFamily="34" charset="0"/>
                          <a:ea typeface="宋体" panose="02010600030101010101" pitchFamily="2" charset="-122"/>
                        </a:rPr>
                        <a:t>RXD</a:t>
                      </a:r>
                      <a:endParaRPr kumimoji="0" lang="zh-CN" altLang="en-US" sz="1800" b="1" i="0" u="none" strike="noStrike" cap="none" normalizeH="0" baseline="0">
                        <a:ln>
                          <a:noFill/>
                        </a:ln>
                        <a:solidFill>
                          <a:srgbClr val="FFFFFF"/>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Verdana" panose="020B0604030504040204" pitchFamily="34" charset="0"/>
                          <a:ea typeface="宋体" panose="02010600030101010101" pitchFamily="2" charset="-122"/>
                        </a:rPr>
                        <a:t>TXD</a:t>
                      </a:r>
                      <a:endParaRPr kumimoji="0" lang="zh-CN" altLang="en-US" sz="1800" b="1" i="0" u="none" strike="noStrike" cap="none" normalizeH="0" baseline="0">
                        <a:ln>
                          <a:noFill/>
                        </a:ln>
                        <a:solidFill>
                          <a:srgbClr val="FFFFFF"/>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35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66"/>
                          </a:solidFill>
                          <a:effectLst/>
                          <a:latin typeface="Verdana" panose="020B0604030504040204" pitchFamily="34" charset="0"/>
                          <a:ea typeface="宋体" panose="02010600030101010101" pitchFamily="2" charset="-122"/>
                        </a:rPr>
                        <a:t>1</a:t>
                      </a:r>
                      <a:r>
                        <a:rPr kumimoji="0" lang="zh-CN" altLang="en-US" sz="1800" b="0" i="0" u="none" strike="noStrike" cap="none" normalizeH="0" baseline="0" dirty="0">
                          <a:ln>
                            <a:noFill/>
                          </a:ln>
                          <a:solidFill>
                            <a:srgbClr val="000066"/>
                          </a:solidFill>
                          <a:effectLst/>
                          <a:latin typeface="Verdana" panose="020B0604030504040204" pitchFamily="34" charset="0"/>
                          <a:ea typeface="宋体" panose="02010600030101010101" pitchFamily="2" charset="-122"/>
                        </a:rPr>
                        <a:t>（</a:t>
                      </a:r>
                      <a:r>
                        <a:rPr kumimoji="0" lang="en-US" altLang="zh-CN" sz="1800" b="0" i="0" u="none" strike="noStrike" cap="none" normalizeH="0" baseline="0" dirty="0">
                          <a:ln>
                            <a:noFill/>
                          </a:ln>
                          <a:solidFill>
                            <a:srgbClr val="000066"/>
                          </a:solidFill>
                          <a:effectLst/>
                          <a:latin typeface="Verdana" panose="020B0604030504040204" pitchFamily="34" charset="0"/>
                          <a:ea typeface="宋体" panose="02010600030101010101" pitchFamily="2" charset="-122"/>
                        </a:rPr>
                        <a:t>USART</a:t>
                      </a:r>
                      <a:r>
                        <a:rPr kumimoji="0" lang="zh-CN" altLang="en-US" sz="1800" b="0" i="0" u="none" strike="noStrike" cap="none" normalizeH="0" baseline="0" dirty="0">
                          <a:ln>
                            <a:noFill/>
                          </a:ln>
                          <a:solidFill>
                            <a:srgbClr val="000066"/>
                          </a:solidFill>
                          <a:effectLst/>
                          <a:latin typeface="Verdana" panose="020B0604030504040204" pitchFamily="34" charset="0"/>
                          <a:ea typeface="宋体" panose="02010600030101010101" pitchFamily="2" charset="-122"/>
                        </a:rPr>
                        <a:t>）</a:t>
                      </a:r>
                      <a:endParaRPr kumimoji="0" lang="zh-CN" altLang="en-US" sz="1800" b="0" i="0" u="none" strike="noStrike" cap="none" normalizeH="0" baseline="0" dirty="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F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Verdana" panose="020B0604030504040204" pitchFamily="34" charset="0"/>
                          <a:ea typeface="宋体" panose="02010600030101010101" pitchFamily="2" charset="-122"/>
                        </a:rPr>
                        <a:t>PA10</a:t>
                      </a:r>
                      <a:endParaRPr kumimoji="0" lang="zh-CN" altLang="en-US" sz="1800" b="0" i="0" u="none" strike="noStrike" cap="none" normalizeH="0" baseline="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F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Verdana" panose="020B0604030504040204" pitchFamily="34" charset="0"/>
                          <a:ea typeface="宋体" panose="02010600030101010101" pitchFamily="2" charset="-122"/>
                        </a:rPr>
                        <a:t>PA9</a:t>
                      </a:r>
                      <a:endParaRPr kumimoji="0" lang="zh-CN" altLang="en-US" sz="1800" b="0" i="0" u="none" strike="noStrike" cap="none" normalizeH="0" baseline="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FDB"/>
                    </a:solidFill>
                  </a:tcPr>
                </a:tc>
              </a:tr>
              <a:tr h="37135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66"/>
                          </a:solidFill>
                          <a:effectLst/>
                          <a:latin typeface="Verdana" panose="020B0604030504040204" pitchFamily="34" charset="0"/>
                          <a:ea typeface="宋体" panose="02010600030101010101" pitchFamily="2" charset="-122"/>
                        </a:rPr>
                        <a:t>2</a:t>
                      </a:r>
                      <a:endParaRPr kumimoji="0" lang="zh-CN" altLang="en-US" sz="1800" b="0" i="0" u="none" strike="noStrike" cap="none" normalizeH="0" baseline="0" dirty="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0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Verdana" panose="020B0604030504040204" pitchFamily="34" charset="0"/>
                          <a:ea typeface="宋体" panose="02010600030101010101" pitchFamily="2" charset="-122"/>
                        </a:rPr>
                        <a:t>PA3</a:t>
                      </a:r>
                      <a:endParaRPr kumimoji="0" lang="zh-CN" altLang="en-US" sz="1800" b="0" i="0" u="none" strike="noStrike" cap="none" normalizeH="0" baseline="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0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Verdana" panose="020B0604030504040204" pitchFamily="34" charset="0"/>
                          <a:ea typeface="宋体" panose="02010600030101010101" pitchFamily="2" charset="-122"/>
                        </a:rPr>
                        <a:t>PA2</a:t>
                      </a:r>
                      <a:endParaRPr kumimoji="0" lang="zh-CN" altLang="en-US" sz="1800" b="0" i="0" u="none" strike="noStrike" cap="none" normalizeH="0" baseline="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0EE"/>
                    </a:solidFill>
                  </a:tcPr>
                </a:tc>
              </a:tr>
              <a:tr h="37135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Verdana" panose="020B0604030504040204" pitchFamily="34" charset="0"/>
                          <a:ea typeface="宋体" panose="02010600030101010101" pitchFamily="2" charset="-122"/>
                        </a:rPr>
                        <a:t>3</a:t>
                      </a:r>
                      <a:endParaRPr kumimoji="0" lang="zh-CN" altLang="en-US" sz="1800" b="0" i="0" u="none" strike="noStrike" cap="none" normalizeH="0" baseline="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F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66"/>
                          </a:solidFill>
                          <a:effectLst/>
                          <a:latin typeface="Verdana" panose="020B0604030504040204" pitchFamily="34" charset="0"/>
                          <a:ea typeface="宋体" panose="02010600030101010101" pitchFamily="2" charset="-122"/>
                        </a:rPr>
                        <a:t>PB11</a:t>
                      </a:r>
                      <a:endParaRPr kumimoji="0" lang="zh-CN" altLang="en-US" sz="1800" b="0" i="0" u="none" strike="noStrike" cap="none" normalizeH="0" baseline="0" dirty="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F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Verdana" panose="020B0604030504040204" pitchFamily="34" charset="0"/>
                          <a:ea typeface="宋体" panose="02010600030101010101" pitchFamily="2" charset="-122"/>
                        </a:rPr>
                        <a:t>PB10</a:t>
                      </a:r>
                      <a:endParaRPr kumimoji="0" lang="zh-CN" altLang="en-US" sz="1800" b="0" i="0" u="none" strike="noStrike" cap="none" normalizeH="0" baseline="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FDB"/>
                    </a:solidFill>
                  </a:tcPr>
                </a:tc>
              </a:tr>
              <a:tr h="37135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Verdana" panose="020B0604030504040204" pitchFamily="34" charset="0"/>
                          <a:ea typeface="宋体" panose="02010600030101010101" pitchFamily="2" charset="-122"/>
                        </a:rPr>
                        <a:t>4</a:t>
                      </a:r>
                      <a:endParaRPr kumimoji="0" lang="zh-CN" altLang="en-US" sz="1800" b="0" i="0" u="none" strike="noStrike" cap="none" normalizeH="0" baseline="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0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Verdana" panose="020B0604030504040204" pitchFamily="34" charset="0"/>
                          <a:ea typeface="宋体" panose="02010600030101010101" pitchFamily="2" charset="-122"/>
                        </a:rPr>
                        <a:t>PC11</a:t>
                      </a:r>
                      <a:endParaRPr kumimoji="0" lang="zh-CN" altLang="en-US" sz="1800" b="0" i="0" u="none" strike="noStrike" cap="none" normalizeH="0" baseline="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0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Verdana" panose="020B0604030504040204" pitchFamily="34" charset="0"/>
                          <a:ea typeface="宋体" panose="02010600030101010101" pitchFamily="2" charset="-122"/>
                        </a:rPr>
                        <a:t>PC10</a:t>
                      </a:r>
                      <a:endParaRPr kumimoji="0" lang="zh-CN" altLang="en-US" sz="1800" b="0" i="0" u="none" strike="noStrike" cap="none" normalizeH="0" baseline="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0EE"/>
                    </a:solidFill>
                  </a:tcPr>
                </a:tc>
              </a:tr>
              <a:tr h="38246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Verdana" panose="020B0604030504040204" pitchFamily="34" charset="0"/>
                          <a:ea typeface="宋体" panose="02010600030101010101" pitchFamily="2" charset="-122"/>
                        </a:rPr>
                        <a:t>5</a:t>
                      </a:r>
                      <a:endParaRPr kumimoji="0" lang="zh-CN" altLang="en-US" sz="1800" b="0" i="0" u="none" strike="noStrike" cap="none" normalizeH="0" baseline="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F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66"/>
                          </a:solidFill>
                          <a:effectLst/>
                          <a:latin typeface="Verdana" panose="020B0604030504040204" pitchFamily="34" charset="0"/>
                          <a:ea typeface="宋体" panose="02010600030101010101" pitchFamily="2" charset="-122"/>
                        </a:rPr>
                        <a:t>PD2</a:t>
                      </a:r>
                      <a:endParaRPr kumimoji="0" lang="zh-CN" altLang="en-US" sz="1800" b="0" i="0" u="none" strike="noStrike" cap="none" normalizeH="0" baseline="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FD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66"/>
                          </a:solidFill>
                          <a:effectLst/>
                          <a:latin typeface="Verdana" panose="020B0604030504040204" pitchFamily="34" charset="0"/>
                          <a:ea typeface="宋体" panose="02010600030101010101" pitchFamily="2" charset="-122"/>
                        </a:rPr>
                        <a:t>PC12</a:t>
                      </a:r>
                      <a:endParaRPr kumimoji="0" lang="zh-CN" altLang="en-US" sz="1800" b="0" i="0" u="none" strike="noStrike" cap="none" normalizeH="0" baseline="0" dirty="0">
                        <a:ln>
                          <a:noFill/>
                        </a:ln>
                        <a:solidFill>
                          <a:srgbClr val="000066"/>
                        </a:solidFill>
                        <a:effectLst/>
                        <a:latin typeface="Verdana" panose="020B060403050404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FDB"/>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633045"/>
            <a:ext cx="10668000" cy="562707"/>
          </a:xfrm>
        </p:spPr>
        <p:txBody>
          <a:bodyPr/>
          <a:lstStyle/>
          <a:p>
            <a:r>
              <a:rPr lang="zh-CN" altLang="en-US" sz="3200" dirty="0"/>
              <a:t>接收数据函数为什么要放在中断回调函数里？</a:t>
            </a:r>
            <a:endParaRPr lang="zh-CN" altLang="en-US" sz="3200" dirty="0"/>
          </a:p>
        </p:txBody>
      </p:sp>
      <p:sp>
        <p:nvSpPr>
          <p:cNvPr id="3" name="内容占位符 2"/>
          <p:cNvSpPr>
            <a:spLocks noGrp="1"/>
          </p:cNvSpPr>
          <p:nvPr>
            <p:ph idx="1"/>
          </p:nvPr>
        </p:nvSpPr>
        <p:spPr>
          <a:xfrm>
            <a:off x="762000" y="2035908"/>
            <a:ext cx="10668000" cy="3818083"/>
          </a:xfrm>
        </p:spPr>
        <p:txBody>
          <a:bodyPr/>
          <a:lstStyle/>
          <a:p>
            <a:r>
              <a:rPr lang="zh-CN" altLang="en-US" dirty="0"/>
              <a:t>定时器中断是每隔一定时间执行一次，外部中断是只要配置的引脚的电平变化满足条件就触发一次，而串口中断是如果接收到了数据就会产生中断，没有接收到数据就不会产生中断。</a:t>
            </a:r>
            <a:endParaRPr lang="en-US" altLang="zh-CN" dirty="0"/>
          </a:p>
          <a:p>
            <a:r>
              <a:rPr lang="zh-CN" altLang="en-US" dirty="0"/>
              <a:t>接收数据函数放在中断回调函数的意义就是</a:t>
            </a:r>
            <a:r>
              <a:rPr lang="zh-CN" altLang="en-US" dirty="0">
                <a:solidFill>
                  <a:srgbClr val="FF0000">
                    <a:alpha val="70000"/>
                  </a:srgbClr>
                </a:solidFill>
              </a:rPr>
              <a:t>每当有一个新数据到来我们就通过接收数据函数将这个新数据进行保存</a:t>
            </a:r>
            <a:r>
              <a:rPr lang="zh-CN" altLang="en-US"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1907" y="2340708"/>
            <a:ext cx="10668000" cy="1524000"/>
          </a:xfrm>
        </p:spPr>
        <p:txBody>
          <a:bodyPr/>
          <a:lstStyle/>
          <a:p>
            <a:r>
              <a:rPr lang="en-US" altLang="zh-CN" dirty="0"/>
              <a:t>				</a:t>
            </a:r>
            <a:r>
              <a:rPr lang="zh-CN" altLang="en-US" sz="6600" dirty="0"/>
              <a:t>看代码</a:t>
            </a:r>
            <a:endParaRPr lang="zh-CN" altLang="en-US" sz="6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Grp="1" noChangeArrowheads="1"/>
          </p:cNvSpPr>
          <p:nvPr>
            <p:ph type="title"/>
          </p:nvPr>
        </p:nvSpPr>
        <p:spPr bwMode="auto">
          <a:xfrm>
            <a:off x="762000" y="649727"/>
            <a:ext cx="3264535" cy="71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 typeface="Wingdings" panose="05000000000000000000" pitchFamily="2" charset="2"/>
              <a:buChar char="u"/>
            </a:pPr>
            <a:r>
              <a:rPr lang="zh-CN" altLang="en-US" sz="3200" dirty="0">
                <a:solidFill>
                  <a:schemeClr val="tx1"/>
                </a:solidFill>
                <a:latin typeface="Arial" panose="020B0604020202020204" pitchFamily="34" charset="0"/>
                <a:ea typeface="宋体" panose="02010600030101010101" pitchFamily="2" charset="-122"/>
              </a:rPr>
              <a:t>什么是</a:t>
            </a:r>
            <a:r>
              <a:rPr lang="en-US" altLang="zh-CN" sz="3200" dirty="0">
                <a:solidFill>
                  <a:schemeClr val="tx1"/>
                </a:solidFill>
                <a:latin typeface="Arial" panose="020B0604020202020204" pitchFamily="34" charset="0"/>
                <a:ea typeface="宋体" panose="02010600030101010101" pitchFamily="2" charset="-122"/>
              </a:rPr>
              <a:t>ADC</a:t>
            </a:r>
            <a:r>
              <a:rPr lang="zh-CN" altLang="en-US" sz="3200" dirty="0">
                <a:solidFill>
                  <a:schemeClr val="tx1"/>
                </a:solidFill>
                <a:latin typeface="Arial" panose="020B0604020202020204" pitchFamily="34" charset="0"/>
                <a:ea typeface="宋体" panose="02010600030101010101" pitchFamily="2" charset="-122"/>
              </a:rPr>
              <a:t>：</a:t>
            </a:r>
            <a:endParaRPr lang="en-US" altLang="zh-CN" sz="3200" dirty="0">
              <a:solidFill>
                <a:schemeClr val="tx1"/>
              </a:solidFill>
              <a:latin typeface="Arial" panose="020B0604020202020204" pitchFamily="34" charset="0"/>
              <a:ea typeface="宋体" panose="02010600030101010101" pitchFamily="2" charset="-122"/>
            </a:endParaRPr>
          </a:p>
        </p:txBody>
      </p:sp>
      <p:sp>
        <p:nvSpPr>
          <p:cNvPr id="2" name="内容占位符 1"/>
          <p:cNvSpPr/>
          <p:nvPr>
            <p:ph idx="1"/>
          </p:nvPr>
        </p:nvSpPr>
        <p:spPr>
          <a:xfrm>
            <a:off x="847725" y="1891665"/>
            <a:ext cx="10668000" cy="3818083"/>
          </a:xfrm>
        </p:spPr>
        <p:txBody>
          <a:bodyPr/>
          <a:p>
            <a:r>
              <a:rPr lang="zh-CN" altLang="en-US"/>
              <a:t>温度、压力、流量、速度、电压这种连续变化的物理量通常被称为模拟量。当计算机参与测控时，计算机处理的信号是数字量，数字量指的是时间和数字上都离散的量。能将</a:t>
            </a:r>
            <a:r>
              <a:rPr lang="zh-CN" altLang="en-US">
                <a:solidFill>
                  <a:srgbClr val="FF0000">
                    <a:alpha val="70000"/>
                  </a:srgbClr>
                </a:solidFill>
              </a:rPr>
              <a:t>模拟量转换为数字量</a:t>
            </a:r>
            <a:r>
              <a:rPr lang="zh-CN" altLang="en-US"/>
              <a:t>的器件称为模拟/数字转换器</a:t>
            </a:r>
            <a:r>
              <a:rPr lang="en-US" altLang="zh-CN"/>
              <a:t>——</a:t>
            </a:r>
            <a:r>
              <a:rPr lang="zh-CN" altLang="en-US"/>
              <a:t>ADC。</a:t>
            </a:r>
            <a:endParaRPr lang="zh-CN" altLang="en-US"/>
          </a:p>
          <a:p>
            <a:r>
              <a:rPr lang="zh-CN" altLang="en-US"/>
              <a:t>STM32 12位ADC是一种逐次逼近型模拟数字转换器。它有多达18个通道，可测量16个外部和2个内部信号源。各通道的A/D转换可以单次、连续、扫描或间断模式执行。ADC的结果可以左对齐或右对齐方式存储在16位数据寄存器中。（来自STM32数据手册）</a:t>
            </a:r>
            <a:endParaRPr lang="zh-CN" altLang="en-US"/>
          </a:p>
        </p:txBody>
      </p:sp>
    </p:spTree>
  </p:cSld>
  <p:clrMapOvr>
    <a:masterClrMapping/>
  </p:clrMapOvr>
</p:sld>
</file>

<file path=ppt/tags/tag1.xml><?xml version="1.0" encoding="utf-8"?>
<p:tagLst xmlns:p="http://schemas.openxmlformats.org/presentationml/2006/main">
  <p:tag name="commondata" val="eyJoZGlkIjoiMjg3NzAwOGU4MTY0N2EzMzhiZWJiMDAxYzg5YjIyOTcifQ=="/>
</p:tagLst>
</file>

<file path=ppt/theme/theme1.xml><?xml version="1.0" encoding="utf-8"?>
<a:theme xmlns:a="http://schemas.openxmlformats.org/drawingml/2006/main" name="PebbleVTI">
  <a:themeElements>
    <a:clrScheme name="AnalogousFromRegularSeedRightStep">
      <a:dk1>
        <a:srgbClr val="000000"/>
      </a:dk1>
      <a:lt1>
        <a:srgbClr val="FFFFFF"/>
      </a:lt1>
      <a:dk2>
        <a:srgbClr val="1C2032"/>
      </a:dk2>
      <a:lt2>
        <a:srgbClr val="F2F0F3"/>
      </a:lt2>
      <a:accent1>
        <a:srgbClr val="60B336"/>
      </a:accent1>
      <a:accent2>
        <a:srgbClr val="2BB836"/>
      </a:accent2>
      <a:accent3>
        <a:srgbClr val="36B675"/>
      </a:accent3>
      <a:accent4>
        <a:srgbClr val="2AB1A5"/>
      </a:accent4>
      <a:accent5>
        <a:srgbClr val="3FA1D1"/>
      </a:accent5>
      <a:accent6>
        <a:srgbClr val="2D52BF"/>
      </a:accent6>
      <a:hlink>
        <a:srgbClr val="9746C1"/>
      </a:hlink>
      <a:folHlink>
        <a:srgbClr val="7F7F7F"/>
      </a:folHlink>
    </a:clrScheme>
    <a:fontScheme name="Custom 4">
      <a:majorFont>
        <a:latin typeface="Microsoft YaHei"/>
        <a:ea typeface=""/>
        <a:cs typeface=""/>
      </a:majorFont>
      <a:minorFont>
        <a:latin typeface="Microsoft YaHe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1604</Words>
  <Application>WPS 演示</Application>
  <PresentationFormat>宽屏</PresentationFormat>
  <Paragraphs>96</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Avenir Next LT Pro</vt:lpstr>
      <vt:lpstr>Avenir Next LT Pro Light</vt:lpstr>
      <vt:lpstr>-apple-system</vt:lpstr>
      <vt:lpstr>Segoe Print</vt:lpstr>
      <vt:lpstr>Verdana</vt:lpstr>
      <vt:lpstr>NumberOnly</vt:lpstr>
      <vt:lpstr>微软雅黑</vt:lpstr>
      <vt:lpstr>Arial Unicode MS</vt:lpstr>
      <vt:lpstr>Calibri</vt:lpstr>
      <vt:lpstr>PebbleVTI</vt:lpstr>
      <vt:lpstr>UART</vt:lpstr>
      <vt:lpstr>串口通信有什么作用？</vt:lpstr>
      <vt:lpstr>串行通信按通信的方式可分为：</vt:lpstr>
      <vt:lpstr>UART:</vt:lpstr>
      <vt:lpstr>波特率是什么？</vt:lpstr>
      <vt:lpstr>引脚配置：</vt:lpstr>
      <vt:lpstr>接收数据函数为什么要放在中断回调函数里？</vt:lpstr>
      <vt:lpstr>				看代码</vt:lpstr>
      <vt:lpstr>STM32串口异步通信需要定义的参数：</vt:lpstr>
      <vt:lpstr>中断回调函数数据处理流程图：（自己理解）</vt:lpstr>
      <vt:lpstr>中断回调函数数据处理流程图：（自己理解）</vt:lpstr>
      <vt:lpstr>					VOFA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UART</dc:title>
  <dc:creator>zhao kai</dc:creator>
  <cp:lastModifiedBy>宋智慧</cp:lastModifiedBy>
  <cp:revision>10</cp:revision>
  <dcterms:created xsi:type="dcterms:W3CDTF">2023-04-07T02:01:00Z</dcterms:created>
  <dcterms:modified xsi:type="dcterms:W3CDTF">2024-03-22T13:29:26Z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A7E285AD554C4A7E9765EEF3A5881829_13</vt:lpwstr>
  </property>
  <property fmtid="{D5CDD505-2E9C-101B-9397-08002B2CF9AE}" pid="3" name="KSOProductBuildVer">
    <vt:lpwstr>2052-12.1.0.16250</vt:lpwstr>
  </property>
</Properties>
</file>