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1"/>
  </p:notesMasterIdLst>
  <p:sldIdLst>
    <p:sldId id="970" r:id="rId2"/>
    <p:sldId id="973" r:id="rId3"/>
    <p:sldId id="992" r:id="rId4"/>
    <p:sldId id="996" r:id="rId5"/>
    <p:sldId id="997" r:id="rId6"/>
    <p:sldId id="995" r:id="rId7"/>
    <p:sldId id="989" r:id="rId8"/>
    <p:sldId id="988" r:id="rId9"/>
    <p:sldId id="994" r:id="rId1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rgbClr val="6600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6600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6600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6600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rgbClr val="6600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rgbClr val="6600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rgbClr val="6600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rgbClr val="6600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rgbClr val="6600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6600CC"/>
    <a:srgbClr val="CEC8CE"/>
    <a:srgbClr val="00CC99"/>
    <a:srgbClr val="FF3300"/>
    <a:srgbClr val="CC6600"/>
    <a:srgbClr val="D9D6C1"/>
    <a:srgbClr val="E1E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1926" y="114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E170A3F-61F0-416F-9DF1-AD57B8211A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4AEC49E-F52A-4999-B382-AC6122927E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3018FE1-EAF6-446F-BD9D-E72F2E16A23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14B2C23-BD56-4876-9019-F99746A1EB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348E0F3-34F8-4CB0-91E0-AC02B38207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B3E46CE-B2C7-4940-8495-D1F44DE57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buFont typeface="Arial" panose="020B0604020202020204" pitchFamily="34" charset="0"/>
              <a:buNone/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9AF4E6A-D2BF-483A-AAAF-6D8CD30952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13F504-E937-4EBC-9143-9E2D2E8E5B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E35048-98A5-4922-B23C-AD2439F261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ABE921-A7FC-47BF-8861-42B3526D1A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4DEC-46C9-4679-8508-2AC7AD2BFE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43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27FABA-3DA1-4938-8EF1-E864ED39CD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098680-F0C4-4317-9FE6-96385327A8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4AF73B1-F959-4E30-978F-E950D44D2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A8024-AB5E-4B35-A81B-AC808C37BC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29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1E7776-28AE-4FEF-93E4-50A59EC972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6A1F11-590B-4776-9C7D-CEAB50C189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B4C7DB7-51F1-4F21-82D5-82820E148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7BE8A-93A9-43DA-8755-1D581AF378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13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2C2230-BE6C-4A92-9E9E-25F7C0BCF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7BECD1-396E-4B44-A076-8B99A6C4CC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8D7D155-0E76-4054-BA79-5BE339BD9E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FF13D-4635-40AB-94BE-3356AAC8EA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47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7B7CE7-FD54-4440-959E-5C56AAAE6B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521FC5-FFF6-4D70-BFEE-E498C8206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729108E-DA58-45D2-A779-1A2B673DB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7AD15-B2B4-4F5C-A03C-184DE3D49D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94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CCDB12-9F01-4B99-8894-BB37D561C7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9140BA-345F-4FED-88A5-671A2854C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6F5EAD2-1DA0-4F02-8609-608741075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9591B-EB7D-4CCD-B9F2-E9A3DCE617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73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B1092A8-CC71-4CE0-91E7-963EFA18BE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44CC28B-A0F2-43AB-9108-1A22D1802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CB7DF19-A46D-481C-9AF6-0A3397273E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5EC18-0C6C-4441-B637-299992551B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81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A9EEA3-C711-4F06-B8C4-7770AE3369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B6CD44-38EF-4DEB-B484-7756ACCAC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AE3144E-467D-483C-A8AA-B88107BB9A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CF1E9-9933-48EB-97FD-2178D56077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66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F55EE13-0344-4A50-A36B-E0C323BD2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7077068-B7E9-41ED-8277-58B33CEF9E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32129D1-2F24-4D95-ABDE-450459007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433C9-0B71-49D9-9403-F9AAD6A863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75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3B7838-908C-46D2-A78A-295CFB62F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EB5D3C-04B7-40A4-9B0C-3B9DC13F1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1B71FD3-4696-4C81-97A5-D8DB8C4259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4D7E0-EBBC-4DB6-BA02-9D8D7E9561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2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6861E7-0380-433B-B75E-5374E5E1B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D8305D-2DC0-43E6-A6CD-BB0EB62B9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A290E06-DD08-4B6C-BE37-75C9817B21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58D75-FD3B-46FE-BA0B-7F35E18D83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98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9D6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FE1C8531-C107-40E7-9C08-8E7F5A598311}"/>
              </a:ext>
            </a:extLst>
          </p:cNvPr>
          <p:cNvSpPr>
            <a:spLocks/>
          </p:cNvSpPr>
          <p:nvPr/>
        </p:nvSpPr>
        <p:spPr bwMode="auto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D7AF4400-9AC3-4900-A3A9-89BCA4245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BDAF48A-C3C2-4AF5-B575-13A06899B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AEEFFE1-1126-4D2D-95DF-EC588883A6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DF0AA86-E3F7-478E-97B7-C2047109FE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BDE97DD-AFF0-4776-847B-B28F048C70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2A47DC7-7FDA-470E-A156-68ED3ED769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Monotype Sorts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LoRA" TargetMode="External"/><Relationship Id="rId2" Type="http://schemas.openxmlformats.org/officeDocument/2006/relationships/hyperlink" Target="https://github.com/lucidrains/lion-pytorch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ai.com/sora?ref=aihub.c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b.stanford.edu/~boyd/teach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boyd/teaching.html" TargetMode="External"/><Relationship Id="rId7" Type="http://schemas.openxmlformats.org/officeDocument/2006/relationships/hyperlink" Target="https://www.caam.rice.edu/software/ARPACK/" TargetMode="External"/><Relationship Id="rId2" Type="http://schemas.openxmlformats.org/officeDocument/2006/relationships/hyperlink" Target="http://www.netli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lfeat.org/" TargetMode="External"/><Relationship Id="rId5" Type="http://schemas.openxmlformats.org/officeDocument/2006/relationships/hyperlink" Target="http://parnec.nuaa.edu.cn/jliu/Softwares.htm" TargetMode="External"/><Relationship Id="rId4" Type="http://schemas.openxmlformats.org/officeDocument/2006/relationships/hyperlink" Target="http://spams-devel.gforge.inria.f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>
            <a:extLst>
              <a:ext uri="{FF2B5EF4-FFF2-40B4-BE49-F238E27FC236}">
                <a16:creationId xmlns:a16="http://schemas.microsoft.com/office/drawing/2014/main" id="{056C7A8E-B4C3-4EE6-829E-9C8E6CB010E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fld id="{602B41DB-202D-4729-9045-D0629D1864E9}" type="slidenum">
              <a:rPr lang="zh-CN" altLang="en-US" sz="1400">
                <a:solidFill>
                  <a:srgbClr val="578963"/>
                </a:solidFill>
              </a:rPr>
              <a:pPr algn="r"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t>1</a:t>
            </a:fld>
            <a:endParaRPr lang="en-US" altLang="zh-CN" sz="1400">
              <a:solidFill>
                <a:srgbClr val="578963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18C84287-1D26-4ABF-8DB7-E4CC1A8F1D0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11188" y="908720"/>
            <a:ext cx="7772400" cy="1872207"/>
          </a:xfrm>
        </p:spPr>
        <p:txBody>
          <a:bodyPr/>
          <a:lstStyle/>
          <a:p>
            <a:pPr algn="ctr" eaLnBrk="1" hangingPunct="1"/>
            <a:r>
              <a:rPr lang="zh-CN" altLang="en-US" sz="9600" b="1" baseline="-25000" dirty="0">
                <a:solidFill>
                  <a:srgbClr val="CC00CC"/>
                </a:solidFill>
                <a:ea typeface="楷体_GB2312" pitchFamily="49" charset="-122"/>
              </a:rPr>
              <a:t>实验及要求</a:t>
            </a:r>
            <a:br>
              <a:rPr lang="en-US" altLang="zh-CN" sz="9600" b="1" baseline="-25000" dirty="0">
                <a:solidFill>
                  <a:srgbClr val="CC00CC"/>
                </a:solidFill>
                <a:ea typeface="楷体_GB2312" pitchFamily="49" charset="-122"/>
              </a:rPr>
            </a:br>
            <a:r>
              <a:rPr lang="en-US" altLang="zh-CN" sz="9600" b="1" baseline="-25000" dirty="0">
                <a:solidFill>
                  <a:srgbClr val="CC00CC"/>
                </a:solidFill>
                <a:ea typeface="楷体_GB2312" pitchFamily="49" charset="-122"/>
              </a:rPr>
              <a:t>+</a:t>
            </a:r>
            <a:r>
              <a:rPr lang="zh-CN" altLang="en-US" sz="9600" b="1" baseline="-25000" dirty="0">
                <a:solidFill>
                  <a:srgbClr val="CC00CC"/>
                </a:solidFill>
                <a:ea typeface="楷体_GB2312" pitchFamily="49" charset="-122"/>
              </a:rPr>
              <a:t>课程报告要求</a:t>
            </a:r>
            <a:endParaRPr lang="zh-CN" altLang="en-US" sz="2800" b="1" baseline="-25000" dirty="0">
              <a:solidFill>
                <a:srgbClr val="CC00CC"/>
              </a:solidFill>
              <a:ea typeface="楷体_GB2312" pitchFamily="49" charset="-122"/>
            </a:endParaRP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68150896-1F60-4BA0-B6D4-6EC10ABA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3" y="3716338"/>
            <a:ext cx="633670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Monotype Sorts" pitchFamily="2" charset="2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6600CC"/>
                </a:solidFill>
              </a:rPr>
              <a:t>刘绍辉</a:t>
            </a:r>
          </a:p>
          <a:p>
            <a:pPr algn="ctr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6600CC"/>
                </a:solidFill>
              </a:rPr>
              <a:t>哈尔滨工业大学计算机科学与技术学院</a:t>
            </a:r>
          </a:p>
          <a:p>
            <a:pPr algn="ctr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6600CC"/>
                </a:solidFill>
              </a:rPr>
              <a:t>shliu@hit.edu.cn</a:t>
            </a:r>
            <a:r>
              <a:rPr lang="zh-CN" altLang="en-US" sz="2400" dirty="0">
                <a:solidFill>
                  <a:srgbClr val="6600CC"/>
                </a:solidFill>
              </a:rPr>
              <a:t>，综合楼</a:t>
            </a:r>
            <a:r>
              <a:rPr lang="en-US" altLang="zh-CN" sz="2400" dirty="0">
                <a:solidFill>
                  <a:srgbClr val="6600CC"/>
                </a:solidFill>
              </a:rPr>
              <a:t>613</a:t>
            </a:r>
          </a:p>
          <a:p>
            <a:pPr algn="ctr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6600CC"/>
                </a:solidFill>
              </a:rPr>
              <a:t>QQ</a:t>
            </a:r>
            <a:r>
              <a:rPr lang="zh-CN" altLang="en-US" sz="2400" dirty="0">
                <a:solidFill>
                  <a:srgbClr val="6600CC"/>
                </a:solidFill>
              </a:rPr>
              <a:t>：</a:t>
            </a:r>
            <a:r>
              <a:rPr lang="en-US" altLang="zh-CN" sz="2400" dirty="0">
                <a:solidFill>
                  <a:srgbClr val="6600CC"/>
                </a:solidFill>
              </a:rPr>
              <a:t>953444135</a:t>
            </a:r>
          </a:p>
          <a:p>
            <a:pPr algn="ctr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6600CC"/>
                </a:solidFill>
              </a:rPr>
              <a:t>2025.3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51A8DC5-EDCF-46F3-AD2C-BEA317E96B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0400" y="0"/>
            <a:ext cx="7772400" cy="620688"/>
          </a:xfrm>
          <a:noFill/>
        </p:spPr>
        <p:txBody>
          <a:bodyPr/>
          <a:lstStyle/>
          <a:p>
            <a:r>
              <a:rPr lang="zh-CN" altLang="en-US" dirty="0"/>
              <a:t>实验一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8FF49BB-38AA-4899-A383-027415CA86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1045" y="620688"/>
            <a:ext cx="8640960" cy="5995094"/>
          </a:xfrm>
          <a:noFill/>
        </p:spPr>
        <p:txBody>
          <a:bodyPr/>
          <a:lstStyle/>
          <a:p>
            <a:r>
              <a:rPr lang="zh-CN" altLang="en-US" sz="1800" dirty="0"/>
              <a:t>实验课内容共计</a:t>
            </a:r>
            <a:r>
              <a:rPr lang="en-US" altLang="zh-CN" sz="1800" dirty="0"/>
              <a:t>16</a:t>
            </a:r>
            <a:r>
              <a:rPr lang="zh-CN" altLang="en-US" sz="1800" dirty="0"/>
              <a:t>学时：不上课，只验收，验收时与助教联系即可，大部分都是通过提交实验报告和源代码的方式进行验收</a:t>
            </a:r>
            <a:r>
              <a:rPr lang="en-US" altLang="zh-CN" sz="1800" dirty="0"/>
              <a:t>.</a:t>
            </a:r>
          </a:p>
          <a:p>
            <a:r>
              <a:rPr lang="zh-CN" altLang="en-US" sz="1800" dirty="0">
                <a:solidFill>
                  <a:srgbClr val="CC00CC"/>
                </a:solidFill>
              </a:rPr>
              <a:t>实验一</a:t>
            </a:r>
            <a:r>
              <a:rPr lang="en-US" altLang="zh-CN" sz="1800" dirty="0"/>
              <a:t>:</a:t>
            </a:r>
            <a:r>
              <a:rPr lang="zh-CN" altLang="en-US" sz="1800" dirty="0"/>
              <a:t>熟悉基本的</a:t>
            </a:r>
            <a:r>
              <a:rPr lang="en-US" altLang="zh-CN" sz="1800" dirty="0" err="1"/>
              <a:t>JuMP</a:t>
            </a:r>
            <a:r>
              <a:rPr lang="zh-CN" altLang="en-US" sz="1800" dirty="0"/>
              <a:t>平台（学习</a:t>
            </a:r>
            <a:r>
              <a:rPr lang="en-US" altLang="zh-CN" sz="1800" dirty="0"/>
              <a:t>Julia</a:t>
            </a:r>
            <a:r>
              <a:rPr lang="zh-CN" altLang="en-US" sz="1800" dirty="0"/>
              <a:t>语言），并搭建基本的优化算法实现和验证框架，对无约束优化问题进行求解和验证，尤其对一阶、二阶和无导数求解算法，以及</a:t>
            </a:r>
            <a:r>
              <a:rPr lang="en-US" altLang="zh-CN" sz="1800" dirty="0"/>
              <a:t>ADMM</a:t>
            </a:r>
            <a:r>
              <a:rPr lang="zh-CN" altLang="en-US" sz="1800" dirty="0"/>
              <a:t>方法进行实验，对比</a:t>
            </a:r>
            <a:r>
              <a:rPr lang="en-US" altLang="zh-CN" sz="1800" dirty="0" err="1"/>
              <a:t>JuMP</a:t>
            </a:r>
            <a:r>
              <a:rPr lang="zh-CN" altLang="en-US" sz="1800" dirty="0"/>
              <a:t>的计算结果</a:t>
            </a:r>
            <a:endParaRPr lang="en-US" altLang="zh-CN" sz="1800" dirty="0"/>
          </a:p>
          <a:p>
            <a:pPr lvl="1"/>
            <a:r>
              <a:rPr lang="zh-CN" altLang="en-US" sz="1600" dirty="0"/>
              <a:t>熟悉</a:t>
            </a:r>
            <a:r>
              <a:rPr lang="en-US" altLang="zh-CN" sz="1600" dirty="0" err="1"/>
              <a:t>JuMP</a:t>
            </a:r>
            <a:r>
              <a:rPr lang="zh-CN" altLang="en-US" sz="1600" dirty="0"/>
              <a:t>平台，或者基于</a:t>
            </a:r>
            <a:r>
              <a:rPr lang="en-US" altLang="zh-CN" sz="1600" b="1" dirty="0">
                <a:solidFill>
                  <a:srgbClr val="FF0000"/>
                </a:solidFill>
              </a:rPr>
              <a:t>Julia</a:t>
            </a:r>
            <a:r>
              <a:rPr lang="zh-CN" altLang="en-US" sz="1600" b="1" dirty="0">
                <a:solidFill>
                  <a:srgbClr val="FF0000"/>
                </a:solidFill>
              </a:rPr>
              <a:t>语言的</a:t>
            </a:r>
            <a:r>
              <a:rPr lang="en-US" altLang="zh-CN" sz="1600" b="1" dirty="0" err="1">
                <a:solidFill>
                  <a:srgbClr val="FF0000"/>
                </a:solidFill>
              </a:rPr>
              <a:t>Mworks</a:t>
            </a:r>
            <a:r>
              <a:rPr lang="zh-CN" altLang="en-US" sz="1600" b="1" dirty="0">
                <a:solidFill>
                  <a:srgbClr val="FF0000"/>
                </a:solidFill>
              </a:rPr>
              <a:t>，里面有优化工具箱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b="1" dirty="0">
                <a:solidFill>
                  <a:srgbClr val="FF0000"/>
                </a:solidFill>
              </a:rPr>
              <a:t>任务</a:t>
            </a:r>
            <a:r>
              <a:rPr lang="zh-CN" altLang="en-US" sz="1600" dirty="0"/>
              <a:t>：对典型的无导数、一阶</a:t>
            </a:r>
            <a:r>
              <a:rPr lang="en-US" altLang="zh-CN" sz="1600" dirty="0"/>
              <a:t>(</a:t>
            </a:r>
            <a:r>
              <a:rPr lang="zh-CN" altLang="en-US" sz="1600" dirty="0"/>
              <a:t>梯度下降、次梯度下降、共轭方向法、共轭梯度法、变尺度法及其随机梯度下降的各种改进算法</a:t>
            </a:r>
            <a:r>
              <a:rPr lang="en-US" altLang="zh-CN" sz="1600" dirty="0"/>
              <a:t>)</a:t>
            </a:r>
            <a:r>
              <a:rPr lang="zh-CN" altLang="en-US" sz="1600" dirty="0"/>
              <a:t>、二阶算法（牛顿法、阻尼牛顿法、三次正则化牛顿法等）、</a:t>
            </a:r>
            <a:r>
              <a:rPr lang="en-US" altLang="zh-CN" sz="1600" dirty="0"/>
              <a:t>ADMM</a:t>
            </a:r>
            <a:r>
              <a:rPr lang="zh-CN" altLang="en-US" sz="1600" dirty="0"/>
              <a:t>算法进行编程实现（推荐</a:t>
            </a:r>
            <a:r>
              <a:rPr lang="en-US" altLang="zh-CN" sz="1600" dirty="0"/>
              <a:t>Julia</a:t>
            </a:r>
            <a:r>
              <a:rPr lang="zh-CN" altLang="en-US" sz="1600" dirty="0"/>
              <a:t>），并尝试将</a:t>
            </a:r>
            <a:r>
              <a:rPr lang="en-US" altLang="zh-CN" sz="1600" dirty="0" err="1"/>
              <a:t>Krylov</a:t>
            </a:r>
            <a:r>
              <a:rPr lang="zh-CN" altLang="en-US" sz="1600" dirty="0"/>
              <a:t>子空间法的基本求解进行实现，用深度学习的</a:t>
            </a:r>
            <a:r>
              <a:rPr lang="en-US" altLang="zh-CN" sz="1600" dirty="0"/>
              <a:t>MNIST</a:t>
            </a:r>
            <a:r>
              <a:rPr lang="zh-CN" altLang="en-US" sz="1600" dirty="0"/>
              <a:t>数据集或别的小型数据集进行调参验证</a:t>
            </a:r>
            <a:r>
              <a:rPr lang="en-US" altLang="zh-CN" sz="1600" dirty="0"/>
              <a:t>/</a:t>
            </a:r>
            <a:r>
              <a:rPr lang="zh-CN" altLang="en-US" sz="1600" dirty="0"/>
              <a:t>或用典型的优化测试函数，例如罗森布洛克函数（参考第</a:t>
            </a:r>
            <a:r>
              <a:rPr lang="en-US" altLang="zh-CN" sz="1600" dirty="0"/>
              <a:t>4</a:t>
            </a:r>
            <a:r>
              <a:rPr lang="zh-CN" altLang="en-US" sz="1600" dirty="0"/>
              <a:t>章最前面介绍的多个测试函数）进行测试，并画出相关迭代点列或收敛曲线（包括收敛区域）进行比较；也可以实现一个进化计算的算法平台。</a:t>
            </a:r>
            <a:endParaRPr lang="en-US" altLang="zh-CN" sz="1600" dirty="0"/>
          </a:p>
          <a:p>
            <a:pPr lvl="1"/>
            <a:r>
              <a:rPr lang="zh-CN" altLang="en-US" sz="1600" dirty="0"/>
              <a:t>可以尝试阅读一些文献</a:t>
            </a:r>
            <a:endParaRPr lang="en-US" altLang="zh-CN" sz="1600" dirty="0"/>
          </a:p>
          <a:p>
            <a:pPr lvl="2"/>
            <a:r>
              <a:rPr lang="en-US" altLang="zh-CN" sz="1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Lion</a:t>
            </a:r>
            <a:r>
              <a:rPr lang="zh-CN" altLang="en-US" sz="1200" dirty="0"/>
              <a:t>，</a:t>
            </a:r>
            <a:r>
              <a:rPr lang="en-US" altLang="zh-CN" sz="12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LoRA</a:t>
            </a:r>
            <a:r>
              <a:rPr lang="zh-CN" altLang="en-US" sz="1200" dirty="0"/>
              <a:t>，</a:t>
            </a:r>
            <a:r>
              <a:rPr lang="en-US" altLang="zh-CN" sz="12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SORA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lvl="2"/>
            <a:r>
              <a:rPr lang="zh-CN" altLang="en-US" sz="1200" dirty="0"/>
              <a:t>例如：</a:t>
            </a:r>
            <a:r>
              <a:rPr lang="en-US" altLang="zh-CN" sz="1200"/>
              <a:t> Low-Dimensional Gradient Helps Out-of-Distribution Detection 2024 TPAMI 2310.17163v2 </a:t>
            </a:r>
          </a:p>
          <a:p>
            <a:pPr lvl="2"/>
            <a:r>
              <a:rPr lang="en-US" altLang="zh-CN" sz="1200"/>
              <a:t>A </a:t>
            </a:r>
            <a:r>
              <a:rPr lang="en-US" altLang="zh-CN" sz="1200" dirty="0"/>
              <a:t>Momentum Accelerated Adaptive Cubic Regularization Method for Nonconvex Optimization  2210.05987v1 </a:t>
            </a:r>
          </a:p>
          <a:p>
            <a:pPr lvl="2"/>
            <a:r>
              <a:rPr lang="en-US" altLang="zh-CN" sz="1200" dirty="0"/>
              <a:t>Why Can GPT Learn In-Context Language Models Secretly Perform Gradient Descent as Meta-Optimizers</a:t>
            </a:r>
          </a:p>
          <a:p>
            <a:pPr lvl="2"/>
            <a:r>
              <a:rPr lang="en-US" altLang="zh-CN" sz="1200" dirty="0"/>
              <a:t>Segment Anything Model</a:t>
            </a:r>
            <a:r>
              <a:rPr lang="zh-CN" altLang="en-US" sz="1200" dirty="0"/>
              <a:t>及其各种改进模型</a:t>
            </a:r>
            <a:endParaRPr lang="en-US" altLang="zh-CN" sz="1200" dirty="0"/>
          </a:p>
          <a:p>
            <a:pPr lvl="2"/>
            <a:r>
              <a:rPr lang="en-US" altLang="zh-CN" sz="1200" dirty="0"/>
              <a:t>Linearly mapping from image to text space</a:t>
            </a:r>
          </a:p>
          <a:p>
            <a:r>
              <a:rPr lang="zh-CN" altLang="en-US" sz="2000" dirty="0"/>
              <a:t>基本要求：阅读文献、实现、实验；提交报告、源代码</a:t>
            </a:r>
            <a:endParaRPr lang="en-US" altLang="zh-CN" sz="2000" dirty="0"/>
          </a:p>
          <a:p>
            <a:pPr lvl="1"/>
            <a:r>
              <a:rPr lang="zh-CN" altLang="en-US" sz="1800" dirty="0"/>
              <a:t>可以以</a:t>
            </a:r>
            <a:r>
              <a:rPr lang="en-US" altLang="zh-CN" sz="1800" dirty="0"/>
              <a:t>1-3</a:t>
            </a:r>
            <a:r>
              <a:rPr lang="zh-CN" altLang="en-US" sz="1800" dirty="0"/>
              <a:t>人为小组，联合实现一个优化求解算法集合，每人实现几个小算法或者一类小算法！报告中把分组和工作写清楚。</a:t>
            </a:r>
            <a:endParaRPr lang="en-US" altLang="zh-CN" sz="18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F6573-0232-41F1-9600-D58FB20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28" y="260648"/>
            <a:ext cx="7772400" cy="782960"/>
          </a:xfrm>
        </p:spPr>
        <p:txBody>
          <a:bodyPr/>
          <a:lstStyle/>
          <a:p>
            <a:r>
              <a:rPr lang="zh-CN" altLang="en-US" dirty="0"/>
              <a:t>一些基本的跟优化相关的资料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68EE7-351F-49BA-915E-5336934A1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5400600"/>
          </a:xfrm>
        </p:spPr>
        <p:txBody>
          <a:bodyPr/>
          <a:lstStyle/>
          <a:p>
            <a:r>
              <a:rPr lang="en-US" altLang="zh-CN" sz="2000" dirty="0"/>
              <a:t>Stephen Boyd</a:t>
            </a:r>
            <a:r>
              <a:rPr lang="zh-CN" altLang="en-US" sz="2000" dirty="0"/>
              <a:t>的</a:t>
            </a:r>
            <a:r>
              <a:rPr lang="en-US" altLang="zh-CN" sz="2000" dirty="0"/>
              <a:t>CVX</a:t>
            </a:r>
            <a:r>
              <a:rPr lang="zh-CN" altLang="en-US" sz="2000" dirty="0"/>
              <a:t>，具体访问</a:t>
            </a:r>
            <a:r>
              <a:rPr lang="en-US" altLang="zh-CN" sz="2000" dirty="0" err="1"/>
              <a:t>StephenBoyd</a:t>
            </a:r>
            <a:r>
              <a:rPr lang="zh-CN" altLang="en-US" sz="2000" dirty="0"/>
              <a:t>的主页</a:t>
            </a:r>
            <a:r>
              <a:rPr lang="en-US" altLang="zh-CN" sz="2000" dirty="0"/>
              <a:t>http://cvxr.com/cvx/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18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http://web.stanford.edu/~boyd/teaching.html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2200" dirty="0">
                <a:solidFill>
                  <a:srgbClr val="FF0000"/>
                </a:solidFill>
              </a:rPr>
              <a:t>有</a:t>
            </a:r>
            <a:r>
              <a:rPr lang="en-US" altLang="zh-CN" sz="2200" dirty="0">
                <a:solidFill>
                  <a:srgbClr val="FF0000"/>
                </a:solidFill>
              </a:rPr>
              <a:t>Julia</a:t>
            </a:r>
            <a:r>
              <a:rPr lang="zh-CN" altLang="en-US" sz="2200" dirty="0">
                <a:solidFill>
                  <a:srgbClr val="FF0000"/>
                </a:solidFill>
              </a:rPr>
              <a:t>的版本，直接安装</a:t>
            </a:r>
            <a:r>
              <a:rPr lang="en-US" altLang="zh-CN" sz="2200" dirty="0">
                <a:solidFill>
                  <a:srgbClr val="FF0000"/>
                </a:solidFill>
              </a:rPr>
              <a:t>Julia</a:t>
            </a:r>
          </a:p>
          <a:p>
            <a:endParaRPr lang="en-US" altLang="zh-CN" sz="2200" dirty="0">
              <a:solidFill>
                <a:srgbClr val="FF0000"/>
              </a:solidFill>
            </a:endParaRPr>
          </a:p>
          <a:p>
            <a:endParaRPr lang="en-US" altLang="zh-CN" sz="2200" dirty="0">
              <a:solidFill>
                <a:srgbClr val="FF0000"/>
              </a:solidFill>
            </a:endParaRPr>
          </a:p>
          <a:p>
            <a:endParaRPr lang="en-US" altLang="zh-CN" sz="2200" dirty="0">
              <a:solidFill>
                <a:srgbClr val="FF0000"/>
              </a:solidFill>
            </a:endParaRPr>
          </a:p>
          <a:p>
            <a:endParaRPr lang="en-US" altLang="zh-CN" sz="2200" dirty="0">
              <a:solidFill>
                <a:srgbClr val="FF0000"/>
              </a:solidFill>
            </a:endParaRPr>
          </a:p>
          <a:p>
            <a:endParaRPr lang="en-US" altLang="zh-CN" sz="2200" dirty="0">
              <a:solidFill>
                <a:srgbClr val="FF0000"/>
              </a:solidFill>
            </a:endParaRPr>
          </a:p>
          <a:p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zh-CN" altLang="en-US" sz="2200" dirty="0">
                <a:solidFill>
                  <a:srgbClr val="FF0000"/>
                </a:solidFill>
              </a:rPr>
              <a:t>也可以直接从</a:t>
            </a:r>
            <a:r>
              <a:rPr lang="en-US" altLang="zh-CN" sz="2200" dirty="0">
                <a:solidFill>
                  <a:srgbClr val="FF0000"/>
                </a:solidFill>
              </a:rPr>
              <a:t>Anaconda</a:t>
            </a:r>
            <a:r>
              <a:rPr lang="zh-CN" altLang="en-US" sz="2200" dirty="0">
                <a:solidFill>
                  <a:srgbClr val="FF0000"/>
                </a:solidFill>
              </a:rPr>
              <a:t>中使用</a:t>
            </a:r>
            <a:r>
              <a:rPr lang="en-US" altLang="zh-CN" sz="2200" dirty="0" err="1">
                <a:solidFill>
                  <a:srgbClr val="FF0000"/>
                </a:solidFill>
              </a:rPr>
              <a:t>Jupyter</a:t>
            </a:r>
            <a:r>
              <a:rPr lang="zh-CN" altLang="en-US" sz="2200" dirty="0">
                <a:solidFill>
                  <a:srgbClr val="FF0000"/>
                </a:solidFill>
              </a:rPr>
              <a:t>编程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zh-CN" altLang="en-US" sz="2200" dirty="0">
                <a:solidFill>
                  <a:srgbClr val="FF0000"/>
                </a:solidFill>
              </a:rPr>
              <a:t>比较适合科学计算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8E0A31-CED1-44CC-BCCC-18027F51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636912"/>
            <a:ext cx="4657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6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185DA-B87B-4C82-B03C-9ADD785E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Julia</a:t>
            </a:r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30522-7E15-4B30-B7F2-A4C56EB3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</a:rPr>
              <a:t>北大李东风写的 </a:t>
            </a:r>
            <a:r>
              <a:rPr lang="en-US" altLang="zh-CN" sz="2400" dirty="0">
                <a:solidFill>
                  <a:srgbClr val="FF0000"/>
                </a:solidFill>
              </a:rPr>
              <a:t>Julia</a:t>
            </a:r>
            <a:r>
              <a:rPr lang="zh-CN" altLang="en-US" sz="2400" dirty="0">
                <a:solidFill>
                  <a:srgbClr val="FF0000"/>
                </a:solidFill>
              </a:rPr>
              <a:t>语言入门 教材：</a:t>
            </a:r>
            <a:r>
              <a:rPr lang="en-US" altLang="zh-CN" sz="2400" dirty="0">
                <a:solidFill>
                  <a:srgbClr val="FF0000"/>
                </a:solidFill>
              </a:rPr>
              <a:t>https://www.math.pku.edu.cn/teachers/lidf/docs/Julia/html/_book/index.html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2.</a:t>
            </a:r>
            <a:r>
              <a:rPr lang="zh-CN" altLang="en-US" sz="2400" dirty="0">
                <a:solidFill>
                  <a:srgbClr val="FF0000"/>
                </a:solidFill>
              </a:rPr>
              <a:t>对科学计算来说，</a:t>
            </a:r>
            <a:r>
              <a:rPr lang="en-US" altLang="zh-CN" sz="2400" dirty="0">
                <a:solidFill>
                  <a:srgbClr val="FF0000"/>
                </a:solidFill>
              </a:rPr>
              <a:t>Julia</a:t>
            </a:r>
            <a:r>
              <a:rPr lang="zh-CN" altLang="en-US" sz="2400" dirty="0">
                <a:solidFill>
                  <a:srgbClr val="FF0000"/>
                </a:solidFill>
              </a:rPr>
              <a:t>多重分派意味着什么？：</a:t>
            </a:r>
            <a:r>
              <a:rPr lang="en-US" altLang="zh-CN" sz="2400" dirty="0">
                <a:solidFill>
                  <a:srgbClr val="FF0000"/>
                </a:solidFill>
              </a:rPr>
              <a:t>https://zhuanlan.zhihu.com/p/569704329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3.</a:t>
            </a:r>
            <a:r>
              <a:rPr lang="zh-CN" altLang="en-US" sz="2400" dirty="0">
                <a:solidFill>
                  <a:srgbClr val="FF0000"/>
                </a:solidFill>
              </a:rPr>
              <a:t>陈久宁在华师大做的 </a:t>
            </a:r>
            <a:r>
              <a:rPr lang="en-US" altLang="zh-CN" sz="2400" dirty="0">
                <a:solidFill>
                  <a:srgbClr val="FF0000"/>
                </a:solidFill>
              </a:rPr>
              <a:t>Julia </a:t>
            </a:r>
            <a:r>
              <a:rPr lang="zh-CN" altLang="en-US" sz="2400" dirty="0">
                <a:solidFill>
                  <a:srgbClr val="FF0000"/>
                </a:solidFill>
              </a:rPr>
              <a:t>小课堂 的一些学习材料：</a:t>
            </a:r>
            <a:r>
              <a:rPr lang="en-US" altLang="zh-CN" sz="2400" dirty="0">
                <a:solidFill>
                  <a:srgbClr val="FF0000"/>
                </a:solidFill>
              </a:rPr>
              <a:t>https://github.com/johnnychen94/Julia_and_its_applications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4.</a:t>
            </a:r>
            <a:r>
              <a:rPr lang="zh-CN" altLang="en-US" sz="2400" dirty="0">
                <a:solidFill>
                  <a:srgbClr val="FF0000"/>
                </a:solidFill>
              </a:rPr>
              <a:t>快速入门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一份简单而粗略的语言概览 ：</a:t>
            </a:r>
            <a:r>
              <a:rPr lang="en-US" altLang="zh-CN" sz="2400" dirty="0">
                <a:solidFill>
                  <a:srgbClr val="FF0000"/>
                </a:solidFill>
              </a:rPr>
              <a:t>https://cheatsheet.juliadocs.org/zh-cn/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01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8AF8F-DFCC-43F5-BFA5-BB6344C3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28972"/>
            <a:ext cx="8278688" cy="1143000"/>
          </a:xfrm>
        </p:spPr>
        <p:txBody>
          <a:bodyPr/>
          <a:lstStyle/>
          <a:p>
            <a:r>
              <a:rPr lang="en-US" altLang="zh-CN" sz="4000" dirty="0"/>
              <a:t>Julia</a:t>
            </a:r>
            <a:r>
              <a:rPr lang="zh-CN" altLang="en-US" sz="4000" dirty="0"/>
              <a:t>优化接口</a:t>
            </a:r>
            <a:r>
              <a:rPr lang="en-US" altLang="zh-CN" sz="4000" dirty="0" err="1"/>
              <a:t>JuMP</a:t>
            </a:r>
            <a:r>
              <a:rPr lang="zh-CN" altLang="en-US" sz="4000" dirty="0"/>
              <a:t>：</a:t>
            </a:r>
            <a:r>
              <a:rPr lang="en-US" altLang="zh-CN" sz="4000" dirty="0"/>
              <a:t>https://jump.dev/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6DC86-B8AF-45E2-B8C5-8A4A9505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JuMP</a:t>
            </a:r>
            <a:r>
              <a:rPr lang="zh-CN" altLang="en-US" dirty="0"/>
              <a:t>接口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D80FF1-6697-4638-A06F-06C2F620FE82}"/>
              </a:ext>
            </a:extLst>
          </p:cNvPr>
          <p:cNvSpPr txBox="1"/>
          <p:nvPr/>
        </p:nvSpPr>
        <p:spPr>
          <a:xfrm>
            <a:off x="4211960" y="2204864"/>
            <a:ext cx="50040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using JuMP, GLPK</a:t>
            </a:r>
          </a:p>
          <a:p>
            <a:r>
              <a:rPr lang="zh-CN" altLang="en-US" sz="1800" dirty="0"/>
              <a:t>m = Model(GLPK.Optimizer)</a:t>
            </a:r>
          </a:p>
          <a:p>
            <a:r>
              <a:rPr lang="zh-CN" altLang="en-US" sz="1800" dirty="0"/>
              <a:t>@variable(m, 0 &lt;= x1)</a:t>
            </a:r>
          </a:p>
          <a:p>
            <a:r>
              <a:rPr lang="zh-CN" altLang="en-US" sz="1800" dirty="0"/>
              <a:t>@variable(m, x2 &gt;= 0)</a:t>
            </a:r>
          </a:p>
          <a:p>
            <a:r>
              <a:rPr lang="zh-CN" altLang="en-US" sz="1800" dirty="0"/>
              <a:t>@variable(m, x3 &gt;= 0)</a:t>
            </a:r>
          </a:p>
          <a:p>
            <a:r>
              <a:rPr lang="zh-CN" altLang="en-US" sz="1800" dirty="0"/>
              <a:t>@objective(m, Max, 3x1 - x2 - x3)</a:t>
            </a:r>
          </a:p>
          <a:p>
            <a:r>
              <a:rPr lang="zh-CN" altLang="en-US" sz="1800" dirty="0"/>
              <a:t>@constraint(m, constraint1, x1 - 5x2 + x3 &lt;= 11)</a:t>
            </a:r>
          </a:p>
          <a:p>
            <a:r>
              <a:rPr lang="zh-CN" altLang="en-US" sz="1800" dirty="0"/>
              <a:t>@constraint(m, constraint2, -4x1 + x2 + 2x3 &gt;=3)</a:t>
            </a:r>
          </a:p>
          <a:p>
            <a:r>
              <a:rPr lang="zh-CN" altLang="en-US" sz="1800" dirty="0"/>
              <a:t>@constraint(m, constraint3, -2x1 + x3 ==1)</a:t>
            </a:r>
          </a:p>
          <a:p>
            <a:r>
              <a:rPr lang="zh-CN" altLang="en-US" sz="1800" dirty="0"/>
              <a:t>print(m)</a:t>
            </a:r>
          </a:p>
          <a:p>
            <a:endParaRPr lang="zh-CN" altLang="en-US" sz="1800" dirty="0"/>
          </a:p>
          <a:p>
            <a:r>
              <a:rPr lang="zh-CN" altLang="en-US" sz="1800" dirty="0"/>
              <a:t>JuMP.optimize!(m)</a:t>
            </a:r>
          </a:p>
          <a:p>
            <a:r>
              <a:rPr lang="zh-CN" altLang="en-US" sz="1800" dirty="0"/>
              <a:t>println("Optimal Soutions:")</a:t>
            </a:r>
          </a:p>
          <a:p>
            <a:r>
              <a:rPr lang="zh-CN" altLang="en-US" sz="1800" dirty="0"/>
              <a:t>println("x1 = ", JuMP.value(x1))</a:t>
            </a:r>
          </a:p>
          <a:p>
            <a:r>
              <a:rPr lang="zh-CN" altLang="en-US" sz="1800" dirty="0"/>
              <a:t>println("x2 = ", JuMP.value(x2))</a:t>
            </a:r>
          </a:p>
          <a:p>
            <a:r>
              <a:rPr lang="zh-CN" altLang="en-US" sz="1800" dirty="0"/>
              <a:t>println("x3 = ", JuMP.value(x3))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D9152-5FC4-4DB3-8708-0B619BD5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97" y="2999656"/>
            <a:ext cx="341446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3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F6573-0232-41F1-9600-D58FB20A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28" y="260648"/>
            <a:ext cx="7772400" cy="782960"/>
          </a:xfrm>
        </p:spPr>
        <p:txBody>
          <a:bodyPr/>
          <a:lstStyle/>
          <a:p>
            <a:r>
              <a:rPr lang="zh-CN" altLang="en-US" dirty="0"/>
              <a:t>一些基本的跟优化相关的资料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68EE7-351F-49BA-915E-5336934A1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5400600"/>
          </a:xfrm>
        </p:spPr>
        <p:txBody>
          <a:bodyPr/>
          <a:lstStyle/>
          <a:p>
            <a:r>
              <a:rPr lang="zh-CN" altLang="en-US" sz="2000" dirty="0"/>
              <a:t>调用已有的成熟代码</a:t>
            </a:r>
            <a:r>
              <a:rPr lang="en-US" altLang="zh-CN" sz="2000" dirty="0">
                <a:sym typeface="Wingdings" panose="05000000000000000000" pitchFamily="2" charset="2"/>
              </a:rPr>
              <a:t>,</a:t>
            </a:r>
            <a:r>
              <a:rPr lang="zh-CN" altLang="en-US" sz="2000" dirty="0">
                <a:sym typeface="Wingdings" panose="05000000000000000000" pitchFamily="2" charset="2"/>
              </a:rPr>
              <a:t>基本都依赖于已有的基础数学库，例如：</a:t>
            </a:r>
            <a:r>
              <a:rPr lang="en-US" altLang="zh-CN" sz="1800" dirty="0">
                <a:solidFill>
                  <a:srgbClr val="FF0000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http://www.netlib.org</a:t>
            </a:r>
            <a:r>
              <a:rPr lang="zh-CN" altLang="en-US" sz="2000" dirty="0">
                <a:sym typeface="Wingdings" panose="05000000000000000000" pitchFamily="2" charset="2"/>
              </a:rPr>
              <a:t>，由田纳西大学，橡树岭国家实验室维护，大部分由</a:t>
            </a:r>
            <a:r>
              <a:rPr lang="en-US" altLang="zh-CN" sz="2000" dirty="0">
                <a:sym typeface="Wingdings" panose="05000000000000000000" pitchFamily="2" charset="2"/>
              </a:rPr>
              <a:t>Fortran77</a:t>
            </a:r>
            <a:r>
              <a:rPr lang="zh-CN" altLang="en-US" sz="2000" dirty="0">
                <a:sym typeface="Wingdings" panose="05000000000000000000" pitchFamily="2" charset="2"/>
              </a:rPr>
              <a:t>编写！</a:t>
            </a:r>
            <a:endParaRPr lang="en-US" altLang="zh-CN" sz="2000" dirty="0"/>
          </a:p>
          <a:p>
            <a:r>
              <a:rPr lang="en-US" altLang="zh-CN" sz="2000" dirty="0" err="1"/>
              <a:t>Matlab</a:t>
            </a:r>
            <a:r>
              <a:rPr lang="zh-CN" altLang="en-US" sz="2000" dirty="0"/>
              <a:t>工具优化包</a:t>
            </a:r>
            <a:endParaRPr lang="en-US" altLang="zh-CN" sz="2000" dirty="0"/>
          </a:p>
          <a:p>
            <a:r>
              <a:rPr lang="en-US" altLang="zh-CN" sz="2000" dirty="0"/>
              <a:t>Stephen Boyd</a:t>
            </a:r>
            <a:r>
              <a:rPr lang="zh-CN" altLang="en-US" sz="2000" dirty="0"/>
              <a:t>的</a:t>
            </a:r>
            <a:r>
              <a:rPr lang="en-US" altLang="zh-CN" sz="2000" dirty="0"/>
              <a:t>CVX</a:t>
            </a:r>
            <a:r>
              <a:rPr lang="zh-CN" altLang="en-US" sz="2000" dirty="0"/>
              <a:t>，具体访问</a:t>
            </a:r>
            <a:r>
              <a:rPr lang="en-US" altLang="zh-CN" sz="2000" dirty="0" err="1"/>
              <a:t>StephenBoyd</a:t>
            </a:r>
            <a:r>
              <a:rPr lang="zh-CN" altLang="en-US" sz="2000" dirty="0"/>
              <a:t>的主页</a:t>
            </a:r>
            <a:r>
              <a:rPr lang="en-US" altLang="zh-CN" sz="2000" dirty="0"/>
              <a:t>http://cvxr.com/cvx/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18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http://web.stanford.edu/~boyd/teaching.html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SPAMS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sparse Modeling Software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http://spams-devel.gforge.inria.fr/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SLEP:Sparse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 Learning with Efficient Projections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http://parnec.nuaa.edu.cn/jliu/Softwares.htm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VLFeat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https://www.vlfeat.org</a:t>
            </a:r>
            <a:r>
              <a:rPr lang="en-US" altLang="zh-CN" sz="1800" dirty="0">
                <a:solidFill>
                  <a:srgbClr val="FF0000"/>
                </a:solidFill>
                <a:hlinkClick r:id="rId6"/>
              </a:rPr>
              <a:t>/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LAPACK/BLAS/ARPACK/LINPACK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https://www.caam.rice.edu/software/ARPACK/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en-US" altLang="zh-CN" sz="1400" dirty="0">
                <a:solidFill>
                  <a:srgbClr val="FF0000"/>
                </a:solidFill>
              </a:rPr>
              <a:t>http://www.netlib.org/lapack/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098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9E2D3051-53FE-4678-A69F-9A4EA690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内容占位符 2">
                <a:extLst>
                  <a:ext uri="{FF2B5EF4-FFF2-40B4-BE49-F238E27FC236}">
                    <a16:creationId xmlns:a16="http://schemas.microsoft.com/office/drawing/2014/main" id="{57DF2575-0A9F-489E-B6E0-4CFC2797A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00213"/>
                <a:ext cx="7772400" cy="4753123"/>
              </a:xfrm>
            </p:spPr>
            <p:txBody>
              <a:bodyPr/>
              <a:lstStyle/>
              <a:p>
                <a:r>
                  <a:rPr lang="zh-CN" altLang="en-US" sz="2000" dirty="0">
                    <a:solidFill>
                      <a:srgbClr val="CC00CC"/>
                    </a:solidFill>
                  </a:rPr>
                  <a:t>实验二</a:t>
                </a:r>
                <a:r>
                  <a:rPr lang="zh-CN" altLang="en-US" sz="2000" dirty="0"/>
                  <a:t>：阅读最新（</a:t>
                </a:r>
                <a:r>
                  <a:rPr lang="en-US" altLang="zh-CN" sz="2000" dirty="0"/>
                  <a:t>2022-2025,</a:t>
                </a:r>
                <a:r>
                  <a:rPr lang="zh-CN" altLang="en-US" sz="2000" dirty="0"/>
                  <a:t>至少包含</a:t>
                </a:r>
                <a:r>
                  <a:rPr lang="en-US" altLang="zh-CN" sz="2000" dirty="0"/>
                  <a:t>25</a:t>
                </a:r>
                <a:r>
                  <a:rPr lang="zh-CN" altLang="en-US" sz="2000" dirty="0"/>
                  <a:t>年的文献）领域文献，例如与自己的研究方向相关的，或者与目前项目相关的，或者与优化相关的，实现或熟悉算法后调用库或源代码，验证论文中的实验，并验证自己的想法。</a:t>
                </a:r>
                <a:endParaRPr lang="en-US" altLang="zh-CN" sz="2000" dirty="0"/>
              </a:p>
              <a:p>
                <a:pPr lvl="1"/>
                <a:r>
                  <a:rPr lang="zh-CN" altLang="en-US" sz="1800" dirty="0"/>
                  <a:t>体会优化当中：目标函数</a:t>
                </a:r>
                <a:r>
                  <a:rPr lang="en-US" altLang="zh-CN" sz="1800" dirty="0"/>
                  <a:t>+</a:t>
                </a:r>
                <a:r>
                  <a:rPr lang="zh-CN" altLang="en-US" sz="1800" dirty="0"/>
                  <a:t>正则项的基本优化方式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尤其是</a:t>
                </a:r>
                <a:r>
                  <a:rPr lang="en-US" altLang="zh-CN" sz="1800" dirty="0"/>
                  <a:t>ADMM</a:t>
                </a:r>
                <a:r>
                  <a:rPr lang="zh-CN" altLang="en-US" sz="1800" dirty="0"/>
                  <a:t>方法求解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/>
                  <a:t>正则化的优化问题</a:t>
                </a:r>
                <a:endParaRPr lang="en-US" altLang="zh-CN" sz="1800" dirty="0"/>
              </a:p>
              <a:p>
                <a:pPr lvl="2"/>
                <a:r>
                  <a:rPr lang="zh-CN" altLang="en-US" sz="1400" dirty="0"/>
                  <a:t>能否写出如下问题的</a:t>
                </a:r>
                <a:r>
                  <a:rPr lang="en-US" altLang="zh-CN" sz="1400" dirty="0"/>
                  <a:t>ADMM</a:t>
                </a:r>
                <a:r>
                  <a:rPr lang="zh-CN" altLang="en-US" sz="1400" dirty="0"/>
                  <a:t>迭代公式？</a:t>
                </a:r>
                <a:endParaRPr lang="en-US" altLang="zh-CN" sz="1400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lit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1400" b="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dirty="0">
                        <a:latin typeface="Cambria Math" panose="02040503050406030204" pitchFamily="18" charset="0"/>
                      </a:rPr>
                      <m:t>mi</m:t>
                    </m:r>
                    <m:r>
                      <m:rPr>
                        <m:sty m:val="p"/>
                      </m:rP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lit/>
                      </m:rP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1400" b="0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US" altLang="zh-CN" sz="1400" dirty="0"/>
              </a:p>
              <a:p>
                <a:pPr lvl="1"/>
                <a:r>
                  <a:rPr lang="en-US" altLang="zh-CN" sz="1800" dirty="0"/>
                  <a:t>GPT-3</a:t>
                </a:r>
                <a:r>
                  <a:rPr lang="zh-CN" altLang="en-US" sz="1800" dirty="0"/>
                  <a:t>训练消耗</a:t>
                </a:r>
                <a:r>
                  <a:rPr lang="en-US" altLang="zh-CN" sz="1800" dirty="0"/>
                  <a:t>45TB</a:t>
                </a:r>
                <a:r>
                  <a:rPr lang="zh-CN" altLang="en-US" sz="1800" dirty="0"/>
                  <a:t>文本数据，但据说高质量文本数据将于</a:t>
                </a:r>
                <a:r>
                  <a:rPr lang="en-US" altLang="zh-CN" sz="1800" dirty="0"/>
                  <a:t>2026</a:t>
                </a:r>
                <a:r>
                  <a:rPr lang="zh-CN" altLang="en-US" sz="1800" dirty="0"/>
                  <a:t>年耗尽！那大模型后续的发展在哪？在实际应用中是否还有哪些限制和约束，优化方法还有哪些发展空间？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5123" name="内容占位符 2">
                <a:extLst>
                  <a:ext uri="{FF2B5EF4-FFF2-40B4-BE49-F238E27FC236}">
                    <a16:creationId xmlns:a16="http://schemas.microsoft.com/office/drawing/2014/main" id="{57DF2575-0A9F-489E-B6E0-4CFC2797A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00213"/>
                <a:ext cx="7772400" cy="4753123"/>
              </a:xfrm>
              <a:blipFill>
                <a:blip r:embed="rId2"/>
                <a:stretch>
                  <a:fillRect l="-1098" t="-1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9C4F8B5-85D6-42F7-9BAD-AF1176F36F8A}"/>
              </a:ext>
            </a:extLst>
          </p:cNvPr>
          <p:cNvSpPr txBox="1"/>
          <p:nvPr/>
        </p:nvSpPr>
        <p:spPr>
          <a:xfrm>
            <a:off x="877880" y="5589240"/>
            <a:ext cx="778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Will we urn out of data? An analysis of the limits of scaling datasets in machine learning: https://arxiv.org/abs/2211.04325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E5B773-952B-44A1-923F-73F0F13C9997}"/>
              </a:ext>
            </a:extLst>
          </p:cNvPr>
          <p:cNvSpPr txBox="1"/>
          <p:nvPr/>
        </p:nvSpPr>
        <p:spPr>
          <a:xfrm>
            <a:off x="877880" y="5866239"/>
            <a:ext cx="73448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Momentum Accelerated Adaptive Cubic Regularization Method for Nonconvex Optimization  2210.05987v1</a:t>
            </a:r>
            <a:endParaRPr lang="en-US" altLang="zh-CN" dirty="0"/>
          </a:p>
          <a:p>
            <a:r>
              <a:rPr lang="en-US" altLang="zh-CN" dirty="0"/>
              <a:t>Deep learning at the service of metaheuristics for solving numerical optimization problems</a:t>
            </a:r>
          </a:p>
          <a:p>
            <a:r>
              <a:rPr lang="en-US" altLang="zh-CN" dirty="0"/>
              <a:t>Accelerated optimization in deep learning with a proportional-integral-derivative controller -NC 2024</a:t>
            </a:r>
          </a:p>
          <a:p>
            <a:r>
              <a:rPr lang="en-US" altLang="zh-CN" dirty="0"/>
              <a:t>ASGO Adaptive Structured Gradient Optimization 2503.20762v1</a:t>
            </a:r>
          </a:p>
          <a:p>
            <a:r>
              <a:rPr lang="en-US" altLang="zh-CN" dirty="0"/>
              <a:t>Low-Dimensional Gradient Helps Out-of-Distribution Detection 2024 TPAMI 2310.17163v2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235DA6A-70A4-4DE3-96B8-7780BC2DC9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95325" y="188640"/>
            <a:ext cx="7772400" cy="1143000"/>
          </a:xfrm>
          <a:noFill/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3146F77-ACAB-435B-AB9A-A4C4A4067D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114800"/>
          </a:xfrm>
          <a:noFill/>
        </p:spPr>
        <p:txBody>
          <a:bodyPr/>
          <a:lstStyle/>
          <a:p>
            <a:r>
              <a:rPr lang="zh-CN" altLang="en-US" sz="2400" dirty="0"/>
              <a:t>实验要求：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）最终都需要提交论文形式的报告，以及程序和源代码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）可以是采用文献里面的方法或者现有的源代码（优先</a:t>
            </a:r>
            <a:r>
              <a:rPr lang="en-US" altLang="zh-CN" sz="2400" dirty="0"/>
              <a:t>2025</a:t>
            </a:r>
            <a:r>
              <a:rPr lang="zh-CN" altLang="en-US" sz="2400" dirty="0"/>
              <a:t>，</a:t>
            </a:r>
            <a:r>
              <a:rPr lang="en-US" altLang="zh-CN" sz="2400" dirty="0"/>
              <a:t>2024</a:t>
            </a:r>
            <a:r>
              <a:rPr lang="zh-CN" altLang="en-US" sz="2400" dirty="0"/>
              <a:t>最近的文献），但是必须要进行改进或提高（在报告里面注明改进或提高的地方，或者有创新的地方），可以多篇论文的思想融合！</a:t>
            </a:r>
            <a:endParaRPr lang="en-US" altLang="zh-CN" sz="2400" dirty="0"/>
          </a:p>
          <a:p>
            <a:pPr lvl="1"/>
            <a:r>
              <a:rPr lang="zh-CN" altLang="en-US" sz="2000" dirty="0"/>
              <a:t>不要求结果比原有结果好，能验证自己的想法即可</a:t>
            </a:r>
            <a:endParaRPr lang="en-US" altLang="zh-CN" sz="2000" dirty="0"/>
          </a:p>
          <a:p>
            <a:r>
              <a:rPr lang="zh-CN" altLang="en-US" sz="2400" dirty="0"/>
              <a:t>实验报告模板可按照基本的实验将问题，解法，实验结果，参考文献等组织！</a:t>
            </a:r>
            <a:endParaRPr lang="en-US" altLang="zh-CN" sz="24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AEFE5-D592-4C6A-8870-73B55ABE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60648"/>
            <a:ext cx="7772400" cy="1143000"/>
          </a:xfrm>
        </p:spPr>
        <p:txBody>
          <a:bodyPr/>
          <a:lstStyle/>
          <a:p>
            <a:r>
              <a:rPr lang="zh-CN" altLang="en-US" dirty="0"/>
              <a:t>课程结课报告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02BCC-28C4-4B8B-BD85-16D51F5C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71600"/>
            <a:ext cx="7772400" cy="5486400"/>
          </a:xfrm>
        </p:spPr>
        <p:txBody>
          <a:bodyPr/>
          <a:lstStyle/>
          <a:p>
            <a:r>
              <a:rPr lang="zh-CN" altLang="en-US" sz="2800" dirty="0"/>
              <a:t>要求大家提交课程阅读报告（可以与实验二内容有一定重合，但阅读报告和实验报告分开）</a:t>
            </a:r>
            <a:endParaRPr lang="en-US" altLang="zh-CN" sz="2800" dirty="0"/>
          </a:p>
          <a:p>
            <a:pPr lvl="1"/>
            <a:r>
              <a:rPr lang="zh-CN" altLang="en-US" sz="2400" dirty="0"/>
              <a:t>内容为阅读</a:t>
            </a:r>
            <a:r>
              <a:rPr lang="en-US" altLang="zh-CN" sz="2400" dirty="0"/>
              <a:t>2025</a:t>
            </a:r>
            <a:r>
              <a:rPr lang="zh-CN" altLang="en-US" sz="2400" dirty="0"/>
              <a:t>年已投或已发表的顶级会议论文或期刊论文（</a:t>
            </a:r>
            <a:r>
              <a:rPr lang="en-US" altLang="zh-CN" sz="2400" dirty="0"/>
              <a:t>arxiv.org</a:t>
            </a:r>
            <a:r>
              <a:rPr lang="zh-CN" altLang="en-US" sz="2400" dirty="0"/>
              <a:t>等网站上检索），将问题及其优化表达形式和求解方法描述清楚，并就这一问题或求解方式，结合实验效果，给出相应的文献综述报告！</a:t>
            </a:r>
            <a:endParaRPr lang="en-US" altLang="zh-CN" sz="2400" dirty="0"/>
          </a:p>
          <a:p>
            <a:pPr lvl="1"/>
            <a:r>
              <a:rPr lang="zh-CN" altLang="en-US" sz="2400" dirty="0"/>
              <a:t>最好结合自己的研究方向，或者自己感兴趣的方向来选择论文，</a:t>
            </a:r>
            <a:r>
              <a:rPr lang="en-US" altLang="zh-CN" sz="2400" dirty="0"/>
              <a:t>NLP</a:t>
            </a:r>
            <a:r>
              <a:rPr lang="zh-CN" altLang="en-US" sz="2400" dirty="0"/>
              <a:t>，</a:t>
            </a:r>
            <a:r>
              <a:rPr lang="en-US" altLang="zh-CN" sz="2400" dirty="0"/>
              <a:t>CV</a:t>
            </a:r>
            <a:r>
              <a:rPr lang="zh-CN" altLang="en-US" sz="2400" dirty="0"/>
              <a:t>，大数据，网络等都可以！</a:t>
            </a:r>
            <a:endParaRPr lang="en-US" altLang="zh-CN" sz="2400" dirty="0"/>
          </a:p>
          <a:p>
            <a:pPr lvl="1"/>
            <a:r>
              <a:rPr lang="zh-CN" altLang="en-US" sz="2400" dirty="0"/>
              <a:t>课程考试时间：待定！阅读报告</a:t>
            </a:r>
            <a:r>
              <a:rPr lang="en-US" altLang="zh-CN" sz="2400" dirty="0"/>
              <a:t>10%</a:t>
            </a:r>
            <a:r>
              <a:rPr lang="zh-CN" altLang="en-US" sz="2400" dirty="0"/>
              <a:t>，实验部分成绩占比</a:t>
            </a:r>
            <a:r>
              <a:rPr lang="en-US" altLang="zh-CN" sz="2400" dirty="0"/>
              <a:t>30%</a:t>
            </a:r>
            <a:r>
              <a:rPr lang="zh-CN" altLang="en-US" sz="2400" dirty="0"/>
              <a:t>，作业</a:t>
            </a:r>
            <a:r>
              <a:rPr lang="en-US" altLang="zh-CN" sz="24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占比：</a:t>
            </a:r>
            <a:r>
              <a:rPr lang="en-US" altLang="zh-CN" sz="2400" dirty="0"/>
              <a:t>15%</a:t>
            </a:r>
            <a:r>
              <a:rPr lang="zh-CN" altLang="en-US" sz="2400" dirty="0"/>
              <a:t>，期末考试卷面成绩占比：</a:t>
            </a:r>
            <a:r>
              <a:rPr lang="en-US" altLang="zh-CN" sz="2400" dirty="0"/>
              <a:t>45%</a:t>
            </a:r>
          </a:p>
          <a:p>
            <a:pPr lvl="1"/>
            <a:r>
              <a:rPr lang="zh-CN" altLang="en-US" sz="2400" dirty="0"/>
              <a:t>阅读报告和实验提交：</a:t>
            </a:r>
            <a:r>
              <a:rPr lang="en-US" altLang="zh-CN" sz="2400" dirty="0"/>
              <a:t>4</a:t>
            </a:r>
            <a:r>
              <a:rPr lang="zh-CN" altLang="en-US" sz="2400" dirty="0"/>
              <a:t>月</a:t>
            </a:r>
            <a:r>
              <a:rPr lang="en-US" altLang="zh-CN" sz="2400" dirty="0"/>
              <a:t>30</a:t>
            </a:r>
            <a:r>
              <a:rPr lang="zh-CN" altLang="en-US" sz="2400" dirty="0"/>
              <a:t>日！</a:t>
            </a:r>
          </a:p>
        </p:txBody>
      </p:sp>
    </p:spTree>
    <p:extLst>
      <p:ext uri="{BB962C8B-B14F-4D97-AF65-F5344CB8AC3E}">
        <p14:creationId xmlns:p14="http://schemas.microsoft.com/office/powerpoint/2010/main" val="1734478031"/>
      </p:ext>
    </p:extLst>
  </p:cSld>
  <p:clrMapOvr>
    <a:masterClrMapping/>
  </p:clrMapOvr>
</p:sld>
</file>

<file path=ppt/theme/theme1.xml><?xml version="1.0" encoding="utf-8"?>
<a:theme xmlns:a="http://schemas.openxmlformats.org/drawingml/2006/main" name="1_场景型模板">
  <a:themeElements>
    <a:clrScheme name="1_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1_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6600C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6600C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12675</TotalTime>
  <Pages>0</Pages>
  <Words>1442</Words>
  <Characters>0</Characters>
  <Application>Microsoft Office PowerPoint</Application>
  <DocSecurity>0</DocSecurity>
  <PresentationFormat>全屏显示(4:3)</PresentationFormat>
  <Lines>0</Lines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Monotype Sorts</vt:lpstr>
      <vt:lpstr>Arial</vt:lpstr>
      <vt:lpstr>Cambria Math</vt:lpstr>
      <vt:lpstr>Times New Roman</vt:lpstr>
      <vt:lpstr>1_场景型模板</vt:lpstr>
      <vt:lpstr>实验及要求 +课程报告要求</vt:lpstr>
      <vt:lpstr>实验一</vt:lpstr>
      <vt:lpstr>一些基本的跟优化相关的资料</vt:lpstr>
      <vt:lpstr>Julia资料</vt:lpstr>
      <vt:lpstr>Julia优化接口JuMP：https://jump.dev/</vt:lpstr>
      <vt:lpstr>一些基本的跟优化相关的资料</vt:lpstr>
      <vt:lpstr>实验二</vt:lpstr>
      <vt:lpstr>实验</vt:lpstr>
      <vt:lpstr>课程结课报告</vt:lpstr>
    </vt:vector>
  </TitlesOfParts>
  <Manager/>
  <Company>HIT-VILAB-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Multimedia Content Security: Information Hiding and Multimedia Encryption</dc:title>
  <dc:subject/>
  <dc:creator>Liu Shaohui;Yao Hongxun</dc:creator>
  <cp:keywords/>
  <dc:description/>
  <cp:lastModifiedBy>绍辉 刘</cp:lastModifiedBy>
  <cp:revision>751</cp:revision>
  <dcterms:created xsi:type="dcterms:W3CDTF">2001-02-10T14:32:18Z</dcterms:created>
  <dcterms:modified xsi:type="dcterms:W3CDTF">2025-03-28T15:31:33Z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