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6" r:id="rId3"/>
    <p:sldId id="268" r:id="rId4"/>
    <p:sldId id="269" r:id="rId5"/>
    <p:sldId id="270" r:id="rId6"/>
    <p:sldId id="271" r:id="rId7"/>
    <p:sldId id="275" r:id="rId8"/>
    <p:sldId id="27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1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7053" autoAdjust="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61B1F-D44B-4D57-80AB-4B195D29B829}" type="datetimeFigureOut">
              <a:rPr lang="zh-CN" altLang="en-US" smtClean="0"/>
              <a:t>2012/11/16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A43DD-5E5C-4E85-8087-5B772FC07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144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A43DD-5E5C-4E85-8087-5B772FC071F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A43DD-5E5C-4E85-8087-5B772FC071F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A43DD-5E5C-4E85-8087-5B772FC071F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A43DD-5E5C-4E85-8087-5B772FC071F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A43DD-5E5C-4E85-8087-5B772FC071F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21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jp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3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85" name="Picture 2" descr="I:\e\8.16\logocom新.png"/>
          <p:cNvPicPr>
            <a:picLocks noChangeAspect="1" noChangeArrowheads="1"/>
          </p:cNvPicPr>
          <p:nvPr/>
        </p:nvPicPr>
        <p:blipFill>
          <a:blip r:embed="rId3" cstate="print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930085">
            <a:off x="4360863" y="2054225"/>
            <a:ext cx="19621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C:\Users\lyyl\Desktop\图片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2524" y="35074"/>
            <a:ext cx="122048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2252371">
            <a:off x="4066129" y="1718612"/>
            <a:ext cx="5221062" cy="6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软设</a:t>
            </a:r>
            <a:r>
              <a:rPr lang="zh-CN" altLang="en-US" sz="3600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结题答辩</a:t>
            </a:r>
            <a:endParaRPr lang="zh-CN" altLang="zh-CN" sz="3600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 rot="20465924">
            <a:off x="1997522" y="2984430"/>
            <a:ext cx="3427573" cy="156966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By</a:t>
            </a:r>
            <a:r>
              <a:rPr lang="en-US" altLang="zh-CN" sz="3200" dirty="0">
                <a:solidFill>
                  <a:srgbClr val="FF0000"/>
                </a:solidFill>
              </a:rPr>
              <a:t>:</a:t>
            </a:r>
            <a:r>
              <a:rPr lang="zh-CN" altLang="en-US" sz="3200" dirty="0" smtClean="0">
                <a:solidFill>
                  <a:srgbClr val="FF0000"/>
                </a:solidFill>
              </a:rPr>
              <a:t>万邓仁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en-US" altLang="zh-CN" sz="3200" dirty="0" smtClean="0">
                <a:solidFill>
                  <a:srgbClr val="FF0000"/>
                </a:solidFill>
              </a:rPr>
              <a:t>      </a:t>
            </a:r>
            <a:r>
              <a:rPr lang="en-US" altLang="zh-CN" sz="3200" dirty="0">
                <a:solidFill>
                  <a:srgbClr val="FF0000"/>
                </a:solidFill>
              </a:rPr>
              <a:t>	</a:t>
            </a:r>
            <a:r>
              <a:rPr lang="zh-CN" altLang="en-US" sz="3200" dirty="0" smtClean="0">
                <a:solidFill>
                  <a:srgbClr val="FF0000"/>
                </a:solidFill>
              </a:rPr>
              <a:t>张成宇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en-US" altLang="zh-CN" sz="3200" dirty="0">
                <a:solidFill>
                  <a:srgbClr val="FF0000"/>
                </a:solidFill>
              </a:rPr>
              <a:t>	</a:t>
            </a:r>
            <a:r>
              <a:rPr lang="zh-CN" altLang="en-US" sz="3200" dirty="0">
                <a:solidFill>
                  <a:srgbClr val="FF0000"/>
                </a:solidFill>
              </a:rPr>
              <a:t>王诗鸣</a:t>
            </a:r>
          </a:p>
        </p:txBody>
      </p:sp>
    </p:spTree>
    <p:extLst>
      <p:ext uri="{BB962C8B-B14F-4D97-AF65-F5344CB8AC3E}">
        <p14:creationId xmlns:p14="http://schemas.microsoft.com/office/powerpoint/2010/main" val="341732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10" descr="C:\Users\lyyl\Desktop\图片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6"/>
          <p:cNvGrpSpPr>
            <a:grpSpLocks/>
          </p:cNvGrpSpPr>
          <p:nvPr/>
        </p:nvGrpSpPr>
        <p:grpSpPr bwMode="auto">
          <a:xfrm>
            <a:off x="1452754" y="1708759"/>
            <a:ext cx="6143582" cy="3445304"/>
            <a:chOff x="974369" y="1680712"/>
            <a:chExt cx="6919395" cy="3445846"/>
          </a:xfrm>
        </p:grpSpPr>
        <p:sp>
          <p:nvSpPr>
            <p:cNvPr id="8" name="AutoShape 75"/>
            <p:cNvSpPr>
              <a:spLocks noChangeArrowheads="1"/>
            </p:cNvSpPr>
            <p:nvPr/>
          </p:nvSpPr>
          <p:spPr bwMode="auto">
            <a:xfrm rot="-2700000">
              <a:off x="3473821" y="3951288"/>
              <a:ext cx="828304" cy="1080483"/>
            </a:xfrm>
            <a:prstGeom prst="rightArrow">
              <a:avLst>
                <a:gd name="adj1" fmla="val 70389"/>
                <a:gd name="adj2" fmla="val 65694"/>
              </a:avLst>
            </a:prstGeom>
            <a:solidFill>
              <a:srgbClr val="B2B2B2">
                <a:alpha val="69803"/>
              </a:srgbClr>
            </a:solidFill>
            <a:ln w="127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1688487" y="4420500"/>
              <a:ext cx="1852752" cy="706058"/>
            </a:xfrm>
            <a:prstGeom prst="roundRect">
              <a:avLst>
                <a:gd name="adj" fmla="val 3278"/>
              </a:avLst>
            </a:prstGeom>
            <a:solidFill>
              <a:srgbClr val="B2B2B2">
                <a:alpha val="69803"/>
              </a:srgbClr>
            </a:solidFill>
            <a:ln w="127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0" name="组合 74"/>
            <p:cNvGrpSpPr>
              <a:grpSpLocks/>
            </p:cNvGrpSpPr>
            <p:nvPr/>
          </p:nvGrpSpPr>
          <p:grpSpPr bwMode="auto">
            <a:xfrm>
              <a:off x="4767263" y="1680712"/>
              <a:ext cx="3126501" cy="1202187"/>
              <a:chOff x="4767688" y="1903827"/>
              <a:chExt cx="3125584" cy="1202298"/>
            </a:xfrm>
          </p:grpSpPr>
          <p:sp>
            <p:nvSpPr>
              <p:cNvPr id="13" name="AutoShape 67"/>
              <p:cNvSpPr>
                <a:spLocks noChangeArrowheads="1"/>
              </p:cNvSpPr>
              <p:nvPr/>
            </p:nvSpPr>
            <p:spPr bwMode="auto">
              <a:xfrm rot="18900000" flipH="1">
                <a:off x="4767688" y="2040912"/>
                <a:ext cx="828000" cy="1065213"/>
              </a:xfrm>
              <a:prstGeom prst="rightArrow">
                <a:avLst>
                  <a:gd name="adj1" fmla="val 70389"/>
                  <a:gd name="adj2" fmla="val 63769"/>
                </a:avLst>
              </a:prstGeom>
              <a:solidFill>
                <a:srgbClr val="B2B2B2">
                  <a:alpha val="69803"/>
                </a:srgbClr>
              </a:solidFill>
              <a:ln w="127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圆角矩形 44"/>
              <p:cNvSpPr>
                <a:spLocks noChangeArrowheads="1"/>
              </p:cNvSpPr>
              <p:nvPr/>
            </p:nvSpPr>
            <p:spPr bwMode="auto">
              <a:xfrm>
                <a:off x="5507865" y="1903827"/>
                <a:ext cx="2385407" cy="718346"/>
              </a:xfrm>
              <a:prstGeom prst="roundRect">
                <a:avLst>
                  <a:gd name="adj" fmla="val 3278"/>
                </a:avLst>
              </a:prstGeom>
              <a:solidFill>
                <a:srgbClr val="B2B2B2">
                  <a:alpha val="69803"/>
                </a:srgbClr>
              </a:solidFill>
              <a:ln w="127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" name="Text Box 18"/>
            <p:cNvSpPr txBox="1">
              <a:spLocks noChangeArrowheads="1"/>
            </p:cNvSpPr>
            <p:nvPr/>
          </p:nvSpPr>
          <p:spPr bwMode="gray">
            <a:xfrm>
              <a:off x="5379627" y="1851025"/>
              <a:ext cx="2243023" cy="338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分享位置之趣</a:t>
              </a:r>
              <a:endPara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gray">
            <a:xfrm>
              <a:off x="974369" y="4565749"/>
              <a:ext cx="2416390" cy="338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16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动态效果</a:t>
              </a:r>
              <a:endPara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64"/>
          <p:cNvGrpSpPr>
            <a:grpSpLocks/>
          </p:cNvGrpSpPr>
          <p:nvPr/>
        </p:nvGrpSpPr>
        <p:grpSpPr bwMode="auto">
          <a:xfrm>
            <a:off x="2086805" y="1670661"/>
            <a:ext cx="5495265" cy="3533676"/>
            <a:chOff x="1560513" y="1643063"/>
            <a:chExt cx="6189952" cy="3533775"/>
          </a:xfrm>
        </p:grpSpPr>
        <p:grpSp>
          <p:nvGrpSpPr>
            <p:cNvPr id="16" name="组合 63"/>
            <p:cNvGrpSpPr>
              <a:grpSpLocks/>
            </p:cNvGrpSpPr>
            <p:nvPr/>
          </p:nvGrpSpPr>
          <p:grpSpPr bwMode="auto">
            <a:xfrm>
              <a:off x="1560513" y="1643063"/>
              <a:ext cx="2865437" cy="1120775"/>
              <a:chOff x="1560513" y="1643063"/>
              <a:chExt cx="2865437" cy="1120775"/>
            </a:xfrm>
          </p:grpSpPr>
          <p:grpSp>
            <p:nvGrpSpPr>
              <p:cNvPr id="22" name="组合 76"/>
              <p:cNvGrpSpPr>
                <a:grpSpLocks/>
              </p:cNvGrpSpPr>
              <p:nvPr/>
            </p:nvGrpSpPr>
            <p:grpSpPr bwMode="auto">
              <a:xfrm>
                <a:off x="1560513" y="1643063"/>
                <a:ext cx="2865437" cy="1120775"/>
                <a:chOff x="1560898" y="1866174"/>
                <a:chExt cx="2864440" cy="1121345"/>
              </a:xfrm>
            </p:grpSpPr>
            <p:sp>
              <p:nvSpPr>
                <p:cNvPr id="24" name="AutoShape 73"/>
                <p:cNvSpPr>
                  <a:spLocks noChangeArrowheads="1"/>
                </p:cNvSpPr>
                <p:nvPr/>
              </p:nvSpPr>
              <p:spPr bwMode="auto">
                <a:xfrm rot="2700000">
                  <a:off x="3478732" y="2040912"/>
                  <a:ext cx="828000" cy="1065213"/>
                </a:xfrm>
                <a:prstGeom prst="rightArrow">
                  <a:avLst>
                    <a:gd name="adj1" fmla="val 70389"/>
                    <a:gd name="adj2" fmla="val 63769"/>
                  </a:avLst>
                </a:prstGeom>
                <a:solidFill>
                  <a:srgbClr val="B2B2B2">
                    <a:alpha val="69803"/>
                  </a:srgbClr>
                </a:solidFill>
                <a:ln w="12700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" name="圆角矩形 9"/>
                <p:cNvSpPr>
                  <a:spLocks noChangeArrowheads="1"/>
                </p:cNvSpPr>
                <p:nvPr/>
              </p:nvSpPr>
              <p:spPr bwMode="auto">
                <a:xfrm>
                  <a:off x="1560898" y="1866174"/>
                  <a:ext cx="1980000" cy="756000"/>
                </a:xfrm>
                <a:prstGeom prst="roundRect">
                  <a:avLst>
                    <a:gd name="adj" fmla="val 3278"/>
                  </a:avLst>
                </a:prstGeom>
                <a:solidFill>
                  <a:srgbClr val="B2B2B2">
                    <a:alpha val="69803"/>
                  </a:srgbClr>
                </a:solidFill>
                <a:ln w="12700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gray">
              <a:xfrm>
                <a:off x="1560513" y="1851025"/>
                <a:ext cx="1852974" cy="338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00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享受微博之旅</a:t>
                </a:r>
                <a:endParaRPr lang="zh-CN" altLang="en-US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" name="组合 62"/>
            <p:cNvGrpSpPr>
              <a:grpSpLocks/>
            </p:cNvGrpSpPr>
            <p:nvPr/>
          </p:nvGrpSpPr>
          <p:grpSpPr bwMode="auto">
            <a:xfrm>
              <a:off x="4649788" y="4076700"/>
              <a:ext cx="3100677" cy="1100138"/>
              <a:chOff x="4649788" y="4076700"/>
              <a:chExt cx="3100677" cy="1100138"/>
            </a:xfrm>
          </p:grpSpPr>
          <p:grpSp>
            <p:nvGrpSpPr>
              <p:cNvPr id="18" name="组合 72"/>
              <p:cNvGrpSpPr>
                <a:grpSpLocks/>
              </p:cNvGrpSpPr>
              <p:nvPr/>
            </p:nvGrpSpPr>
            <p:grpSpPr bwMode="auto">
              <a:xfrm>
                <a:off x="4649788" y="4076700"/>
                <a:ext cx="2838450" cy="1100138"/>
                <a:chOff x="4649082" y="4299107"/>
                <a:chExt cx="2838783" cy="1100991"/>
              </a:xfrm>
            </p:grpSpPr>
            <p:sp>
              <p:nvSpPr>
                <p:cNvPr id="20" name="AutoShape 69"/>
                <p:cNvSpPr>
                  <a:spLocks noChangeArrowheads="1"/>
                </p:cNvSpPr>
                <p:nvPr/>
              </p:nvSpPr>
              <p:spPr bwMode="auto">
                <a:xfrm rot="2700000" flipH="1">
                  <a:off x="4767688" y="4180501"/>
                  <a:ext cx="828000" cy="1065212"/>
                </a:xfrm>
                <a:prstGeom prst="rightArrow">
                  <a:avLst>
                    <a:gd name="adj1" fmla="val 70389"/>
                    <a:gd name="adj2" fmla="val 64583"/>
                  </a:avLst>
                </a:prstGeom>
                <a:solidFill>
                  <a:srgbClr val="B2B2B2">
                    <a:alpha val="69803"/>
                  </a:srgbClr>
                </a:solidFill>
                <a:ln w="12700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圆角矩形 30"/>
                <p:cNvSpPr>
                  <a:spLocks noChangeArrowheads="1"/>
                </p:cNvSpPr>
                <p:nvPr/>
              </p:nvSpPr>
              <p:spPr bwMode="auto">
                <a:xfrm>
                  <a:off x="5507865" y="4644098"/>
                  <a:ext cx="1980000" cy="756000"/>
                </a:xfrm>
                <a:prstGeom prst="roundRect">
                  <a:avLst>
                    <a:gd name="adj" fmla="val 3278"/>
                  </a:avLst>
                </a:prstGeom>
                <a:solidFill>
                  <a:srgbClr val="B2B2B2">
                    <a:alpha val="69803"/>
                  </a:srgbClr>
                </a:solidFill>
                <a:ln w="12700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" name="Text Box 18"/>
              <p:cNvSpPr txBox="1">
                <a:spLocks noChangeArrowheads="1"/>
              </p:cNvSpPr>
              <p:nvPr/>
            </p:nvSpPr>
            <p:spPr bwMode="gray">
              <a:xfrm>
                <a:off x="5505734" y="4553611"/>
                <a:ext cx="2244731" cy="338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00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      小清新界面</a:t>
                </a:r>
                <a:endParaRPr lang="en-US" altLang="zh-CN" sz="16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7" name="组合 31"/>
          <p:cNvGrpSpPr>
            <a:grpSpLocks noChangeAspect="1"/>
          </p:cNvGrpSpPr>
          <p:nvPr/>
        </p:nvGrpSpPr>
        <p:grpSpPr bwMode="auto">
          <a:xfrm>
            <a:off x="3854891" y="2623501"/>
            <a:ext cx="1653505" cy="1669595"/>
            <a:chOff x="3700681" y="1734532"/>
            <a:chExt cx="1615720" cy="1631442"/>
          </a:xfrm>
          <a:blipFill>
            <a:blip r:embed="rId3"/>
            <a:stretch>
              <a:fillRect/>
            </a:stretch>
          </a:blipFill>
        </p:grpSpPr>
        <p:sp>
          <p:nvSpPr>
            <p:cNvPr id="29" name="Oval 93"/>
            <p:cNvSpPr>
              <a:spLocks noChangeArrowheads="1"/>
            </p:cNvSpPr>
            <p:nvPr/>
          </p:nvSpPr>
          <p:spPr bwMode="auto">
            <a:xfrm>
              <a:off x="3783343" y="1838185"/>
              <a:ext cx="1444904" cy="1444905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30" name="Oval 94"/>
            <p:cNvGrpSpPr>
              <a:grpSpLocks noChangeAspect="1"/>
            </p:cNvGrpSpPr>
            <p:nvPr/>
          </p:nvGrpSpPr>
          <p:grpSpPr bwMode="auto">
            <a:xfrm>
              <a:off x="3700681" y="1734532"/>
              <a:ext cx="1615720" cy="1631442"/>
              <a:chOff x="3634724" y="2176076"/>
              <a:chExt cx="1812453" cy="1830087"/>
            </a:xfrm>
            <a:grpFill/>
          </p:grpSpPr>
          <p:pic>
            <p:nvPicPr>
              <p:cNvPr id="31" name="Oval 9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3424" y="2328672"/>
                <a:ext cx="1438656" cy="143865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Text Box 38"/>
              <p:cNvSpPr txBox="1">
                <a:spLocks noChangeArrowheads="1"/>
              </p:cNvSpPr>
              <p:nvPr/>
            </p:nvSpPr>
            <p:spPr bwMode="auto">
              <a:xfrm>
                <a:off x="3634724" y="2176076"/>
                <a:ext cx="1812453" cy="18300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2771800" y="188640"/>
            <a:ext cx="4353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地图上的缘分</a:t>
            </a:r>
            <a:endParaRPr lang="zh-CN" altLang="en-US" sz="5400" dirty="0">
              <a:solidFill>
                <a:srgbClr val="FF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3179861"/>
            <a:ext cx="2351941" cy="537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439" y="3001558"/>
            <a:ext cx="2015977" cy="949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0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0" descr="C:\Users\lyyl\Desktop\图片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149" name="AutoShape 5"/>
          <p:cNvSpPr>
            <a:spLocks noChangeArrowheads="1"/>
          </p:cNvSpPr>
          <p:nvPr/>
        </p:nvSpPr>
        <p:spPr bwMode="gray">
          <a:xfrm rot="5400000">
            <a:off x="357158" y="1785926"/>
            <a:ext cx="4430713" cy="4430713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00CC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57" name="AutoShape 13"/>
          <p:cNvSpPr>
            <a:spLocks noChangeArrowheads="1"/>
          </p:cNvSpPr>
          <p:nvPr/>
        </p:nvSpPr>
        <p:spPr bwMode="ltGray">
          <a:xfrm rot="5400000">
            <a:off x="596870" y="2112951"/>
            <a:ext cx="3768725" cy="3767138"/>
          </a:xfrm>
          <a:custGeom>
            <a:avLst/>
            <a:gdLst>
              <a:gd name="G0" fmla="+- 744 0 0"/>
              <a:gd name="G1" fmla="+- 11756105 0 0"/>
              <a:gd name="G2" fmla="+- 0 0 11756105"/>
              <a:gd name="T0" fmla="*/ 0 256 1"/>
              <a:gd name="T1" fmla="*/ 180 256 1"/>
              <a:gd name="G3" fmla="+- 11756105 T0 T1"/>
              <a:gd name="T2" fmla="*/ 0 256 1"/>
              <a:gd name="T3" fmla="*/ 90 256 1"/>
              <a:gd name="G4" fmla="+- 11756105 T2 T3"/>
              <a:gd name="G5" fmla="*/ G4 2 1"/>
              <a:gd name="T4" fmla="*/ 90 256 1"/>
              <a:gd name="T5" fmla="*/ 0 256 1"/>
              <a:gd name="G6" fmla="+- 11756105 T4 T5"/>
              <a:gd name="G7" fmla="*/ G6 2 1"/>
              <a:gd name="G8" fmla="abs 11756105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44"/>
              <a:gd name="G18" fmla="*/ 744 1 2"/>
              <a:gd name="G19" fmla="+- G18 5400 0"/>
              <a:gd name="G20" fmla="cos G19 11756105"/>
              <a:gd name="G21" fmla="sin G19 11756105"/>
              <a:gd name="G22" fmla="+- G20 10800 0"/>
              <a:gd name="G23" fmla="+- G21 10800 0"/>
              <a:gd name="G24" fmla="+- 10800 0 G20"/>
              <a:gd name="G25" fmla="+- 744 10800 0"/>
              <a:gd name="G26" fmla="?: G9 G17 G25"/>
              <a:gd name="G27" fmla="?: G9 0 21600"/>
              <a:gd name="G28" fmla="cos 10800 11756105"/>
              <a:gd name="G29" fmla="sin 10800 11756105"/>
              <a:gd name="G30" fmla="sin 744 11756105"/>
              <a:gd name="G31" fmla="+- G28 10800 0"/>
              <a:gd name="G32" fmla="+- G29 10800 0"/>
              <a:gd name="G33" fmla="+- G30 10800 0"/>
              <a:gd name="G34" fmla="?: G4 0 G31"/>
              <a:gd name="G35" fmla="?: 11756105 G34 0"/>
              <a:gd name="G36" fmla="?: G6 G35 G31"/>
              <a:gd name="G37" fmla="+- 21600 0 G36"/>
              <a:gd name="G38" fmla="?: G4 0 G33"/>
              <a:gd name="G39" fmla="?: 11756105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028 w 21600"/>
              <a:gd name="T15" fmla="*/ 10862 h 21600"/>
              <a:gd name="T16" fmla="*/ 10800 w 21600"/>
              <a:gd name="T17" fmla="*/ 10056 h 21600"/>
              <a:gd name="T18" fmla="*/ 16572 w 21600"/>
              <a:gd name="T19" fmla="*/ 10862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056" y="10807"/>
                </a:moveTo>
                <a:cubicBezTo>
                  <a:pt x="10056" y="10805"/>
                  <a:pt x="10056" y="10802"/>
                  <a:pt x="10056" y="10800"/>
                </a:cubicBezTo>
                <a:cubicBezTo>
                  <a:pt x="10056" y="10389"/>
                  <a:pt x="10389" y="10056"/>
                  <a:pt x="10800" y="10056"/>
                </a:cubicBezTo>
                <a:cubicBezTo>
                  <a:pt x="11210" y="10056"/>
                  <a:pt x="11544" y="10389"/>
                  <a:pt x="11544" y="10800"/>
                </a:cubicBezTo>
                <a:cubicBezTo>
                  <a:pt x="11544" y="10802"/>
                  <a:pt x="11543" y="10805"/>
                  <a:pt x="11543" y="10807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0099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86" name="Text Box 42"/>
          <p:cNvSpPr txBox="1">
            <a:spLocks noChangeArrowheads="1"/>
          </p:cNvSpPr>
          <p:nvPr/>
        </p:nvSpPr>
        <p:spPr bwMode="auto">
          <a:xfrm>
            <a:off x="2538258" y="3390889"/>
            <a:ext cx="1008609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地图</a:t>
            </a:r>
            <a:endParaRPr lang="en-US" altLang="zh-CN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  <a:p>
            <a:r>
              <a:rPr lang="zh-CN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上的</a:t>
            </a:r>
            <a:endParaRPr lang="en-US" altLang="zh-CN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  <a:p>
            <a:r>
              <a:rPr lang="zh-CN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缘分</a:t>
            </a:r>
            <a:endParaRPr lang="en-US" altLang="zh-CN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3967133" y="2330439"/>
            <a:ext cx="501650" cy="501650"/>
            <a:chOff x="3967133" y="2330439"/>
            <a:chExt cx="501650" cy="501650"/>
          </a:xfrm>
        </p:grpSpPr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3967133" y="2330439"/>
              <a:ext cx="501650" cy="501650"/>
              <a:chOff x="1583" y="1494"/>
              <a:chExt cx="526" cy="526"/>
            </a:xfrm>
          </p:grpSpPr>
          <p:sp>
            <p:nvSpPr>
              <p:cNvPr id="134167" name="Oval 23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rgbClr val="33CCF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8" name="Oval 24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9" name="Oval 25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FFFF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0" name="Oval 26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E9940B">
                      <a:gamma/>
                      <a:tint val="0"/>
                      <a:invGamma/>
                    </a:srgbClr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1" name="Oval 27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00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187" name="Text Box 43"/>
            <p:cNvSpPr txBox="1">
              <a:spLocks noChangeArrowheads="1"/>
            </p:cNvSpPr>
            <p:nvPr/>
          </p:nvSpPr>
          <p:spPr bwMode="auto">
            <a:xfrm>
              <a:off x="4046508" y="2384414"/>
              <a:ext cx="3111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337021" y="2314564"/>
            <a:ext cx="1332140" cy="530225"/>
            <a:chOff x="4337021" y="2314564"/>
            <a:chExt cx="1332140" cy="530225"/>
          </a:xfrm>
        </p:grpSpPr>
        <p:sp>
          <p:nvSpPr>
            <p:cNvPr id="134165" name="AutoShape 21"/>
            <p:cNvSpPr>
              <a:spLocks noChangeArrowheads="1"/>
            </p:cNvSpPr>
            <p:nvPr/>
          </p:nvSpPr>
          <p:spPr bwMode="gray">
            <a:xfrm>
              <a:off x="4337021" y="2314564"/>
              <a:ext cx="1332140" cy="530225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33CCFF"/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92" name="Text Box 48"/>
            <p:cNvSpPr txBox="1">
              <a:spLocks noChangeArrowheads="1"/>
            </p:cNvSpPr>
            <p:nvPr/>
          </p:nvSpPr>
          <p:spPr bwMode="auto">
            <a:xfrm>
              <a:off x="4516408" y="2400289"/>
              <a:ext cx="6495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 smtClean="0">
                  <a:ea typeface="宋体" charset="-122"/>
                </a:rPr>
                <a:t>概述</a:t>
              </a:r>
              <a:endParaRPr lang="en-US" altLang="zh-CN" b="1" dirty="0">
                <a:ea typeface="宋体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401219" y="3228851"/>
            <a:ext cx="501650" cy="501650"/>
            <a:chOff x="4370358" y="3059101"/>
            <a:chExt cx="501650" cy="501650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4370358" y="3059101"/>
              <a:ext cx="501650" cy="501650"/>
              <a:chOff x="1583" y="1494"/>
              <a:chExt cx="526" cy="526"/>
            </a:xfrm>
          </p:grpSpPr>
          <p:sp>
            <p:nvSpPr>
              <p:cNvPr id="134160" name="Oval 16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rgbClr val="00CCF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1" name="Oval 17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2" name="Oval 18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FFFF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3" name="Oval 19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E9940B">
                      <a:gamma/>
                      <a:tint val="0"/>
                      <a:invGamma/>
                    </a:srgbClr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4" name="Oval 20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00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188" name="Text Box 44"/>
            <p:cNvSpPr txBox="1">
              <a:spLocks noChangeArrowheads="1"/>
            </p:cNvSpPr>
            <p:nvPr/>
          </p:nvSpPr>
          <p:spPr bwMode="auto">
            <a:xfrm>
              <a:off x="4462433" y="3128951"/>
              <a:ext cx="3111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771107" y="3212976"/>
            <a:ext cx="1320577" cy="528638"/>
            <a:chOff x="4740246" y="3043226"/>
            <a:chExt cx="1320577" cy="528638"/>
          </a:xfrm>
        </p:grpSpPr>
        <p:sp>
          <p:nvSpPr>
            <p:cNvPr id="134158" name="AutoShape 14"/>
            <p:cNvSpPr>
              <a:spLocks noChangeArrowheads="1"/>
            </p:cNvSpPr>
            <p:nvPr/>
          </p:nvSpPr>
          <p:spPr bwMode="gray">
            <a:xfrm>
              <a:off x="4740246" y="3043226"/>
              <a:ext cx="1320577" cy="52863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CCFF"/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93" name="Text Box 49"/>
            <p:cNvSpPr txBox="1">
              <a:spLocks noChangeArrowheads="1"/>
            </p:cNvSpPr>
            <p:nvPr/>
          </p:nvSpPr>
          <p:spPr bwMode="auto">
            <a:xfrm>
              <a:off x="4929158" y="3128951"/>
              <a:ext cx="11144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 smtClean="0">
                  <a:ea typeface="宋体" charset="-122"/>
                </a:rPr>
                <a:t>软件功能</a:t>
              </a:r>
              <a:endParaRPr lang="en-US" altLang="zh-CN" b="1" dirty="0">
                <a:ea typeface="宋体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427984" y="4140373"/>
            <a:ext cx="501650" cy="501650"/>
            <a:chOff x="4456083" y="3786176"/>
            <a:chExt cx="501650" cy="501650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4456083" y="3786176"/>
              <a:ext cx="501650" cy="501650"/>
              <a:chOff x="1583" y="1494"/>
              <a:chExt cx="526" cy="526"/>
            </a:xfrm>
          </p:grpSpPr>
          <p:sp>
            <p:nvSpPr>
              <p:cNvPr id="134152" name="Oval 8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rgbClr val="00CCF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53" name="Oval 9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54" name="Oval 10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FFFF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55" name="Oval 11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E9940B">
                      <a:gamma/>
                      <a:tint val="0"/>
                      <a:invGamma/>
                    </a:srgbClr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56" name="Oval 12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00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189" name="Text Box 45"/>
            <p:cNvSpPr txBox="1">
              <a:spLocks noChangeArrowheads="1"/>
            </p:cNvSpPr>
            <p:nvPr/>
          </p:nvSpPr>
          <p:spPr bwMode="auto">
            <a:xfrm>
              <a:off x="4548158" y="3854439"/>
              <a:ext cx="3111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ea typeface="宋体" charset="-122"/>
                </a:rPr>
                <a:t>3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799460" y="4124498"/>
            <a:ext cx="1455490" cy="528638"/>
            <a:chOff x="4827559" y="3770301"/>
            <a:chExt cx="1455490" cy="528638"/>
          </a:xfrm>
        </p:grpSpPr>
        <p:sp>
          <p:nvSpPr>
            <p:cNvPr id="134150" name="AutoShape 6"/>
            <p:cNvSpPr>
              <a:spLocks noChangeArrowheads="1"/>
            </p:cNvSpPr>
            <p:nvPr/>
          </p:nvSpPr>
          <p:spPr bwMode="gray">
            <a:xfrm>
              <a:off x="4827559" y="3770301"/>
              <a:ext cx="1455490" cy="52863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CCFF"/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94" name="Text Box 50"/>
            <p:cNvSpPr txBox="1">
              <a:spLocks noChangeArrowheads="1"/>
            </p:cNvSpPr>
            <p:nvPr/>
          </p:nvSpPr>
          <p:spPr bwMode="auto">
            <a:xfrm>
              <a:off x="5005358" y="3868726"/>
              <a:ext cx="11144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 smtClean="0">
                  <a:ea typeface="宋体" charset="-122"/>
                </a:rPr>
                <a:t>软件创新</a:t>
              </a:r>
              <a:endParaRPr lang="en-US" altLang="zh-CN" b="1" dirty="0">
                <a:ea typeface="宋体" charset="-122"/>
              </a:endParaRPr>
            </a:p>
          </p:txBody>
        </p:sp>
      </p:grpSp>
      <p:sp>
        <p:nvSpPr>
          <p:cNvPr id="59" name="Rectangle 2"/>
          <p:cNvSpPr txBox="1">
            <a:spLocks/>
          </p:cNvSpPr>
          <p:nvPr/>
        </p:nvSpPr>
        <p:spPr>
          <a:xfrm>
            <a:off x="914400" y="142852"/>
            <a:ext cx="8229600" cy="649287"/>
          </a:xfrm>
          <a:prstGeom prst="rect">
            <a:avLst/>
          </a:prstGeom>
          <a:noFill/>
          <a:ln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530617" y="188640"/>
            <a:ext cx="4353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地图上的缘分</a:t>
            </a:r>
            <a:endParaRPr lang="zh-CN" altLang="en-US" sz="5400" dirty="0">
              <a:solidFill>
                <a:srgbClr val="FF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995936" y="5074890"/>
            <a:ext cx="501650" cy="501650"/>
            <a:chOff x="4370358" y="4513251"/>
            <a:chExt cx="501650" cy="501650"/>
          </a:xfrm>
        </p:grpSpPr>
        <p:grpSp>
          <p:nvGrpSpPr>
            <p:cNvPr id="53" name="Group 29"/>
            <p:cNvGrpSpPr>
              <a:grpSpLocks/>
            </p:cNvGrpSpPr>
            <p:nvPr/>
          </p:nvGrpSpPr>
          <p:grpSpPr bwMode="auto">
            <a:xfrm>
              <a:off x="4370358" y="4513251"/>
              <a:ext cx="501650" cy="501650"/>
              <a:chOff x="1583" y="1494"/>
              <a:chExt cx="526" cy="526"/>
            </a:xfrm>
          </p:grpSpPr>
          <p:sp>
            <p:nvSpPr>
              <p:cNvPr id="55" name="Oval 30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rgbClr val="00CCF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Oval 31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Oval 32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FFFF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Oval 33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E9940B">
                      <a:gamma/>
                      <a:tint val="0"/>
                      <a:invGamma/>
                    </a:srgbClr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Oval 34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00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" name="Text Box 46"/>
            <p:cNvSpPr txBox="1">
              <a:spLocks noChangeArrowheads="1"/>
            </p:cNvSpPr>
            <p:nvPr/>
          </p:nvSpPr>
          <p:spPr bwMode="auto">
            <a:xfrm>
              <a:off x="4462433" y="4583101"/>
              <a:ext cx="3111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ea typeface="宋体" charset="-122"/>
                </a:rPr>
                <a:t>4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365824" y="5059015"/>
            <a:ext cx="1535756" cy="530225"/>
            <a:chOff x="4740246" y="4497376"/>
            <a:chExt cx="1535756" cy="530225"/>
          </a:xfrm>
        </p:grpSpPr>
        <p:sp>
          <p:nvSpPr>
            <p:cNvPr id="66" name="AutoShape 28"/>
            <p:cNvSpPr>
              <a:spLocks noChangeArrowheads="1"/>
            </p:cNvSpPr>
            <p:nvPr/>
          </p:nvSpPr>
          <p:spPr bwMode="gray">
            <a:xfrm>
              <a:off x="4740246" y="4497376"/>
              <a:ext cx="1303337" cy="530225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CCFF"/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Text Box 51"/>
            <p:cNvSpPr txBox="1">
              <a:spLocks noChangeArrowheads="1"/>
            </p:cNvSpPr>
            <p:nvPr/>
          </p:nvSpPr>
          <p:spPr bwMode="auto">
            <a:xfrm>
              <a:off x="4929158" y="4576751"/>
              <a:ext cx="13468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 smtClean="0">
                  <a:ea typeface="宋体" charset="-122"/>
                </a:rPr>
                <a:t>需求分析等</a:t>
              </a:r>
              <a:endParaRPr lang="en-US" altLang="zh-CN" b="1" dirty="0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78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9" grpId="0" animBg="1"/>
      <p:bldP spid="134157" grpId="0" animBg="1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0" descr="C:\Users\lyyl\Desktop\图片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149" name="AutoShape 5"/>
          <p:cNvSpPr>
            <a:spLocks noChangeArrowheads="1"/>
          </p:cNvSpPr>
          <p:nvPr/>
        </p:nvSpPr>
        <p:spPr bwMode="gray">
          <a:xfrm rot="5400000">
            <a:off x="-1548680" y="1785926"/>
            <a:ext cx="4430713" cy="4430713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00CC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57" name="AutoShape 13"/>
          <p:cNvSpPr>
            <a:spLocks noChangeArrowheads="1"/>
          </p:cNvSpPr>
          <p:nvPr/>
        </p:nvSpPr>
        <p:spPr bwMode="ltGray">
          <a:xfrm rot="5400000">
            <a:off x="-1308968" y="2112951"/>
            <a:ext cx="3768725" cy="3767138"/>
          </a:xfrm>
          <a:custGeom>
            <a:avLst/>
            <a:gdLst>
              <a:gd name="G0" fmla="+- 744 0 0"/>
              <a:gd name="G1" fmla="+- 11756105 0 0"/>
              <a:gd name="G2" fmla="+- 0 0 11756105"/>
              <a:gd name="T0" fmla="*/ 0 256 1"/>
              <a:gd name="T1" fmla="*/ 180 256 1"/>
              <a:gd name="G3" fmla="+- 11756105 T0 T1"/>
              <a:gd name="T2" fmla="*/ 0 256 1"/>
              <a:gd name="T3" fmla="*/ 90 256 1"/>
              <a:gd name="G4" fmla="+- 11756105 T2 T3"/>
              <a:gd name="G5" fmla="*/ G4 2 1"/>
              <a:gd name="T4" fmla="*/ 90 256 1"/>
              <a:gd name="T5" fmla="*/ 0 256 1"/>
              <a:gd name="G6" fmla="+- 11756105 T4 T5"/>
              <a:gd name="G7" fmla="*/ G6 2 1"/>
              <a:gd name="G8" fmla="abs 11756105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44"/>
              <a:gd name="G18" fmla="*/ 744 1 2"/>
              <a:gd name="G19" fmla="+- G18 5400 0"/>
              <a:gd name="G20" fmla="cos G19 11756105"/>
              <a:gd name="G21" fmla="sin G19 11756105"/>
              <a:gd name="G22" fmla="+- G20 10800 0"/>
              <a:gd name="G23" fmla="+- G21 10800 0"/>
              <a:gd name="G24" fmla="+- 10800 0 G20"/>
              <a:gd name="G25" fmla="+- 744 10800 0"/>
              <a:gd name="G26" fmla="?: G9 G17 G25"/>
              <a:gd name="G27" fmla="?: G9 0 21600"/>
              <a:gd name="G28" fmla="cos 10800 11756105"/>
              <a:gd name="G29" fmla="sin 10800 11756105"/>
              <a:gd name="G30" fmla="sin 744 11756105"/>
              <a:gd name="G31" fmla="+- G28 10800 0"/>
              <a:gd name="G32" fmla="+- G29 10800 0"/>
              <a:gd name="G33" fmla="+- G30 10800 0"/>
              <a:gd name="G34" fmla="?: G4 0 G31"/>
              <a:gd name="G35" fmla="?: 11756105 G34 0"/>
              <a:gd name="G36" fmla="?: G6 G35 G31"/>
              <a:gd name="G37" fmla="+- 21600 0 G36"/>
              <a:gd name="G38" fmla="?: G4 0 G33"/>
              <a:gd name="G39" fmla="?: 11756105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028 w 21600"/>
              <a:gd name="T15" fmla="*/ 10862 h 21600"/>
              <a:gd name="T16" fmla="*/ 10800 w 21600"/>
              <a:gd name="T17" fmla="*/ 10056 h 21600"/>
              <a:gd name="T18" fmla="*/ 16572 w 21600"/>
              <a:gd name="T19" fmla="*/ 10862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056" y="10807"/>
                </a:moveTo>
                <a:cubicBezTo>
                  <a:pt x="10056" y="10805"/>
                  <a:pt x="10056" y="10802"/>
                  <a:pt x="10056" y="10800"/>
                </a:cubicBezTo>
                <a:cubicBezTo>
                  <a:pt x="10056" y="10389"/>
                  <a:pt x="10389" y="10056"/>
                  <a:pt x="10800" y="10056"/>
                </a:cubicBezTo>
                <a:cubicBezTo>
                  <a:pt x="11210" y="10056"/>
                  <a:pt x="11544" y="10389"/>
                  <a:pt x="11544" y="10800"/>
                </a:cubicBezTo>
                <a:cubicBezTo>
                  <a:pt x="11544" y="10802"/>
                  <a:pt x="11543" y="10805"/>
                  <a:pt x="11543" y="10807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0099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86" name="Text Box 42"/>
          <p:cNvSpPr txBox="1">
            <a:spLocks noChangeArrowheads="1"/>
          </p:cNvSpPr>
          <p:nvPr/>
        </p:nvSpPr>
        <p:spPr bwMode="auto">
          <a:xfrm>
            <a:off x="1008783" y="3390889"/>
            <a:ext cx="1498102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JS </a:t>
            </a:r>
          </a:p>
          <a:p>
            <a:r>
              <a:rPr lang="en-US" altLang="zh-C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Crawler</a:t>
            </a:r>
          </a:p>
        </p:txBody>
      </p:sp>
      <p:grpSp>
        <p:nvGrpSpPr>
          <p:cNvPr id="2" name="组合 61"/>
          <p:cNvGrpSpPr/>
          <p:nvPr/>
        </p:nvGrpSpPr>
        <p:grpSpPr>
          <a:xfrm>
            <a:off x="2061295" y="2330439"/>
            <a:ext cx="501650" cy="501650"/>
            <a:chOff x="3967133" y="2330439"/>
            <a:chExt cx="501650" cy="501650"/>
          </a:xfrm>
        </p:grpSpPr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3967133" y="2330439"/>
              <a:ext cx="501650" cy="501650"/>
              <a:chOff x="1583" y="1494"/>
              <a:chExt cx="526" cy="526"/>
            </a:xfrm>
          </p:grpSpPr>
          <p:sp>
            <p:nvSpPr>
              <p:cNvPr id="134167" name="Oval 23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rgbClr val="33CCF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8" name="Oval 24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9" name="Oval 25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FFFF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0" name="Oval 26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E9940B">
                      <a:gamma/>
                      <a:tint val="0"/>
                      <a:invGamma/>
                    </a:srgbClr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1" name="Oval 27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00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187" name="Text Box 43"/>
            <p:cNvSpPr txBox="1">
              <a:spLocks noChangeArrowheads="1"/>
            </p:cNvSpPr>
            <p:nvPr/>
          </p:nvSpPr>
          <p:spPr bwMode="auto">
            <a:xfrm>
              <a:off x="4046508" y="2384414"/>
              <a:ext cx="3111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4" name="组合 66"/>
          <p:cNvGrpSpPr/>
          <p:nvPr/>
        </p:nvGrpSpPr>
        <p:grpSpPr>
          <a:xfrm>
            <a:off x="2431183" y="2314564"/>
            <a:ext cx="1782745" cy="530225"/>
            <a:chOff x="4337021" y="2314564"/>
            <a:chExt cx="1782745" cy="530225"/>
          </a:xfrm>
        </p:grpSpPr>
        <p:sp>
          <p:nvSpPr>
            <p:cNvPr id="134165" name="AutoShape 21"/>
            <p:cNvSpPr>
              <a:spLocks noChangeArrowheads="1"/>
            </p:cNvSpPr>
            <p:nvPr/>
          </p:nvSpPr>
          <p:spPr bwMode="gray">
            <a:xfrm>
              <a:off x="4337021" y="2314564"/>
              <a:ext cx="1782745" cy="530225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33CCFF"/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92" name="Text Box 48"/>
            <p:cNvSpPr txBox="1">
              <a:spLocks noChangeArrowheads="1"/>
            </p:cNvSpPr>
            <p:nvPr/>
          </p:nvSpPr>
          <p:spPr bwMode="auto">
            <a:xfrm>
              <a:off x="4516408" y="2400289"/>
              <a:ext cx="6495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 smtClean="0">
                  <a:ea typeface="宋体" charset="-122"/>
                </a:rPr>
                <a:t>概述</a:t>
              </a:r>
              <a:endParaRPr lang="en-US" altLang="zh-CN" b="1" dirty="0">
                <a:ea typeface="宋体" charset="-122"/>
              </a:endParaRPr>
            </a:p>
          </p:txBody>
        </p:sp>
      </p:grpSp>
      <p:grpSp>
        <p:nvGrpSpPr>
          <p:cNvPr id="5" name="组合 71"/>
          <p:cNvGrpSpPr/>
          <p:nvPr/>
        </p:nvGrpSpPr>
        <p:grpSpPr>
          <a:xfrm>
            <a:off x="2464520" y="3228851"/>
            <a:ext cx="501650" cy="501650"/>
            <a:chOff x="4370358" y="3059101"/>
            <a:chExt cx="501650" cy="501650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4370358" y="3059101"/>
              <a:ext cx="501650" cy="501650"/>
              <a:chOff x="1583" y="1494"/>
              <a:chExt cx="526" cy="526"/>
            </a:xfrm>
          </p:grpSpPr>
          <p:sp>
            <p:nvSpPr>
              <p:cNvPr id="134160" name="Oval 16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rgbClr val="00CCF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1" name="Oval 17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2" name="Oval 18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FFFF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3" name="Oval 19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E9940B">
                      <a:gamma/>
                      <a:tint val="0"/>
                      <a:invGamma/>
                    </a:srgbClr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4" name="Oval 20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00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188" name="Text Box 44"/>
            <p:cNvSpPr txBox="1">
              <a:spLocks noChangeArrowheads="1"/>
            </p:cNvSpPr>
            <p:nvPr/>
          </p:nvSpPr>
          <p:spPr bwMode="auto">
            <a:xfrm>
              <a:off x="4462433" y="3128951"/>
              <a:ext cx="3111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7" name="组合 67"/>
          <p:cNvGrpSpPr/>
          <p:nvPr/>
        </p:nvGrpSpPr>
        <p:grpSpPr>
          <a:xfrm>
            <a:off x="2834408" y="3212976"/>
            <a:ext cx="1889125" cy="528638"/>
            <a:chOff x="4740246" y="3043226"/>
            <a:chExt cx="1889125" cy="528638"/>
          </a:xfrm>
        </p:grpSpPr>
        <p:sp>
          <p:nvSpPr>
            <p:cNvPr id="134158" name="AutoShape 14"/>
            <p:cNvSpPr>
              <a:spLocks noChangeArrowheads="1"/>
            </p:cNvSpPr>
            <p:nvPr/>
          </p:nvSpPr>
          <p:spPr bwMode="gray">
            <a:xfrm>
              <a:off x="4740246" y="3043226"/>
              <a:ext cx="1889125" cy="52863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CCFF"/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93" name="Text Box 49"/>
            <p:cNvSpPr txBox="1">
              <a:spLocks noChangeArrowheads="1"/>
            </p:cNvSpPr>
            <p:nvPr/>
          </p:nvSpPr>
          <p:spPr bwMode="auto">
            <a:xfrm>
              <a:off x="4929158" y="3128951"/>
              <a:ext cx="11144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 smtClean="0">
                  <a:ea typeface="宋体" charset="-122"/>
                </a:rPr>
                <a:t>软件功能</a:t>
              </a:r>
              <a:endParaRPr lang="en-US" altLang="zh-CN" b="1" dirty="0">
                <a:ea typeface="宋体" charset="-122"/>
              </a:endParaRPr>
            </a:p>
          </p:txBody>
        </p:sp>
      </p:grpSp>
      <p:grpSp>
        <p:nvGrpSpPr>
          <p:cNvPr id="8" name="组合 63"/>
          <p:cNvGrpSpPr/>
          <p:nvPr/>
        </p:nvGrpSpPr>
        <p:grpSpPr>
          <a:xfrm>
            <a:off x="2550245" y="4121634"/>
            <a:ext cx="501650" cy="501650"/>
            <a:chOff x="4456083" y="3786176"/>
            <a:chExt cx="501650" cy="501650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4456083" y="3786176"/>
              <a:ext cx="501650" cy="501650"/>
              <a:chOff x="1583" y="1494"/>
              <a:chExt cx="526" cy="526"/>
            </a:xfrm>
          </p:grpSpPr>
          <p:sp>
            <p:nvSpPr>
              <p:cNvPr id="134152" name="Oval 8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rgbClr val="00CCF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53" name="Oval 9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54" name="Oval 10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FFFF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55" name="Oval 11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E9940B">
                      <a:gamma/>
                      <a:tint val="0"/>
                      <a:invGamma/>
                    </a:srgbClr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56" name="Oval 12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00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189" name="Text Box 45"/>
            <p:cNvSpPr txBox="1">
              <a:spLocks noChangeArrowheads="1"/>
            </p:cNvSpPr>
            <p:nvPr/>
          </p:nvSpPr>
          <p:spPr bwMode="auto">
            <a:xfrm>
              <a:off x="4548158" y="3854439"/>
              <a:ext cx="3111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ea typeface="宋体" charset="-122"/>
                </a:rPr>
                <a:t>3</a:t>
              </a:r>
            </a:p>
          </p:txBody>
        </p:sp>
      </p:grpSp>
      <p:grpSp>
        <p:nvGrpSpPr>
          <p:cNvPr id="10" name="组合 68"/>
          <p:cNvGrpSpPr/>
          <p:nvPr/>
        </p:nvGrpSpPr>
        <p:grpSpPr>
          <a:xfrm>
            <a:off x="2921720" y="4124498"/>
            <a:ext cx="1801813" cy="528638"/>
            <a:chOff x="4827558" y="3770301"/>
            <a:chExt cx="1801813" cy="528638"/>
          </a:xfrm>
        </p:grpSpPr>
        <p:sp>
          <p:nvSpPr>
            <p:cNvPr id="134150" name="AutoShape 6"/>
            <p:cNvSpPr>
              <a:spLocks noChangeArrowheads="1"/>
            </p:cNvSpPr>
            <p:nvPr/>
          </p:nvSpPr>
          <p:spPr bwMode="gray">
            <a:xfrm>
              <a:off x="4827558" y="3770301"/>
              <a:ext cx="1801813" cy="52863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CCFF"/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94" name="Text Box 50"/>
            <p:cNvSpPr txBox="1">
              <a:spLocks noChangeArrowheads="1"/>
            </p:cNvSpPr>
            <p:nvPr/>
          </p:nvSpPr>
          <p:spPr bwMode="auto">
            <a:xfrm>
              <a:off x="5005358" y="3868726"/>
              <a:ext cx="11144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 smtClean="0">
                  <a:ea typeface="宋体" charset="-122"/>
                </a:rPr>
                <a:t>软件创新</a:t>
              </a:r>
              <a:endParaRPr lang="en-US" altLang="zh-CN" b="1" dirty="0">
                <a:ea typeface="宋体" charset="-122"/>
              </a:endParaRPr>
            </a:p>
          </p:txBody>
        </p:sp>
      </p:grp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1328" y="2440337"/>
            <a:ext cx="3204144" cy="25803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组合 107"/>
          <p:cNvGrpSpPr>
            <a:grpSpLocks/>
          </p:cNvGrpSpPr>
          <p:nvPr/>
        </p:nvGrpSpPr>
        <p:grpSpPr bwMode="auto">
          <a:xfrm>
            <a:off x="5608178" y="3260928"/>
            <a:ext cx="2376915" cy="991429"/>
            <a:chOff x="3888639" y="1434132"/>
            <a:chExt cx="4226752" cy="1124217"/>
          </a:xfrm>
        </p:grpSpPr>
        <p:grpSp>
          <p:nvGrpSpPr>
            <p:cNvPr id="68" name="组合 85"/>
            <p:cNvGrpSpPr>
              <a:grpSpLocks/>
            </p:cNvGrpSpPr>
            <p:nvPr/>
          </p:nvGrpSpPr>
          <p:grpSpPr bwMode="auto">
            <a:xfrm>
              <a:off x="3888639" y="1629655"/>
              <a:ext cx="4160502" cy="928694"/>
              <a:chOff x="1244052" y="-1733629"/>
              <a:chExt cx="16561899" cy="1531717"/>
            </a:xfrm>
          </p:grpSpPr>
          <p:sp>
            <p:nvSpPr>
              <p:cNvPr id="70" name="矩形 69"/>
              <p:cNvSpPr/>
              <p:nvPr/>
            </p:nvSpPr>
            <p:spPr bwMode="auto">
              <a:xfrm>
                <a:off x="2449618" y="-1733629"/>
                <a:ext cx="15356333" cy="1531717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  <a:alpha val="50000"/>
                    </a:schemeClr>
                  </a:gs>
                  <a:gs pos="100000">
                    <a:schemeClr val="bg1">
                      <a:lumMod val="50000"/>
                      <a:alpha val="50000"/>
                    </a:schemeClr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perspectiveRelaxed">
                  <a:rot lat="17373598" lon="0" rev="0"/>
                </a:camera>
                <a:lightRig rig="flat" dir="t"/>
              </a:scene3d>
              <a:sp3d extrusionH="127000" contourW="19050">
                <a:bevelT w="101600" prst="artDeco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marL="0" lvl="2"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tabLst>
                    <a:tab pos="136525" algn="l"/>
                  </a:tabLst>
                  <a:defRPr/>
                </a:pP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1" name="Text Box 24"/>
              <p:cNvSpPr txBox="1">
                <a:spLocks noChangeArrowheads="1"/>
              </p:cNvSpPr>
              <p:nvPr/>
            </p:nvSpPr>
            <p:spPr bwMode="auto">
              <a:xfrm>
                <a:off x="1244052" y="-572602"/>
                <a:ext cx="6192898" cy="808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69" name="矩形 4"/>
            <p:cNvSpPr>
              <a:spLocks noChangeArrowheads="1"/>
            </p:cNvSpPr>
            <p:nvPr/>
          </p:nvSpPr>
          <p:spPr bwMode="auto">
            <a:xfrm>
              <a:off x="4304659" y="1434132"/>
              <a:ext cx="3810732" cy="1046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dirty="0"/>
                <a:t>运用语言：</a:t>
              </a:r>
              <a:r>
                <a:rPr lang="en-US" altLang="zh-CN" dirty="0" err="1"/>
                <a:t>javascript</a:t>
              </a:r>
              <a:r>
                <a:rPr lang="zh-CN" altLang="en-US" dirty="0"/>
                <a:t>，</a:t>
              </a:r>
              <a:r>
                <a:rPr lang="en-US" altLang="zh-CN" dirty="0"/>
                <a:t>html</a:t>
              </a:r>
              <a:r>
                <a:rPr lang="zh-CN" altLang="en-US" dirty="0"/>
                <a:t>， </a:t>
              </a:r>
              <a:r>
                <a:rPr lang="en-US" altLang="zh-CN" dirty="0" err="1"/>
                <a:t>css</a:t>
              </a:r>
              <a:r>
                <a:rPr lang="zh-CN" altLang="en-US" dirty="0" smtClean="0"/>
                <a:t>，</a:t>
              </a:r>
              <a:r>
                <a:rPr lang="en-US" altLang="zh-CN" dirty="0" err="1" smtClean="0"/>
                <a:t>php</a:t>
              </a:r>
              <a:endParaRPr lang="zh-CN" altLang="en-US" dirty="0"/>
            </a:p>
          </p:txBody>
        </p:sp>
      </p:grpSp>
      <p:grpSp>
        <p:nvGrpSpPr>
          <p:cNvPr id="72" name="组合 112"/>
          <p:cNvGrpSpPr>
            <a:grpSpLocks/>
          </p:cNvGrpSpPr>
          <p:nvPr/>
        </p:nvGrpSpPr>
        <p:grpSpPr bwMode="auto">
          <a:xfrm>
            <a:off x="5747877" y="1844824"/>
            <a:ext cx="2094669" cy="819000"/>
            <a:chOff x="3810646" y="1571612"/>
            <a:chExt cx="3929090" cy="928694"/>
          </a:xfrm>
        </p:grpSpPr>
        <p:grpSp>
          <p:nvGrpSpPr>
            <p:cNvPr id="73" name="组合 85"/>
            <p:cNvGrpSpPr>
              <a:grpSpLocks/>
            </p:cNvGrpSpPr>
            <p:nvPr/>
          </p:nvGrpSpPr>
          <p:grpSpPr bwMode="auto">
            <a:xfrm>
              <a:off x="3857620" y="1571612"/>
              <a:ext cx="3857652" cy="928694"/>
              <a:chOff x="1120573" y="-1829361"/>
              <a:chExt cx="15356331" cy="1531717"/>
            </a:xfrm>
          </p:grpSpPr>
          <p:sp>
            <p:nvSpPr>
              <p:cNvPr id="75" name="矩形 74"/>
              <p:cNvSpPr/>
              <p:nvPr/>
            </p:nvSpPr>
            <p:spPr bwMode="auto">
              <a:xfrm>
                <a:off x="1120573" y="-1829361"/>
                <a:ext cx="15356331" cy="1531717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  <a:alpha val="50000"/>
                    </a:schemeClr>
                  </a:gs>
                  <a:gs pos="100000">
                    <a:schemeClr val="bg1">
                      <a:lumMod val="50000"/>
                      <a:alpha val="50000"/>
                    </a:schemeClr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perspectiveRelaxed">
                  <a:rot lat="17373598" lon="0" rev="0"/>
                </a:camera>
                <a:lightRig rig="flat" dir="t"/>
              </a:scene3d>
              <a:sp3d extrusionH="127000" contourW="19050">
                <a:bevelT w="101600" prst="artDeco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marL="0" lvl="2"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tabLst>
                    <a:tab pos="136525" algn="l"/>
                  </a:tabLst>
                  <a:defRPr/>
                </a:pP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6" name="Text Box 24"/>
              <p:cNvSpPr txBox="1">
                <a:spLocks noChangeArrowheads="1"/>
              </p:cNvSpPr>
              <p:nvPr/>
            </p:nvSpPr>
            <p:spPr bwMode="auto">
              <a:xfrm>
                <a:off x="1244052" y="-572602"/>
                <a:ext cx="6192898" cy="808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74" name="矩形 4"/>
            <p:cNvSpPr>
              <a:spLocks noChangeArrowheads="1"/>
            </p:cNvSpPr>
            <p:nvPr/>
          </p:nvSpPr>
          <p:spPr bwMode="auto">
            <a:xfrm>
              <a:off x="3810646" y="1837322"/>
              <a:ext cx="3929090" cy="418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/>
                <a:t>代码量</a:t>
              </a:r>
              <a:r>
                <a:rPr lang="zh-CN" altLang="en-US" dirty="0" smtClean="0"/>
                <a:t>：</a:t>
              </a:r>
              <a:r>
                <a:rPr lang="en-US" altLang="zh-CN" dirty="0" smtClean="0"/>
                <a:t>1.1M</a:t>
              </a:r>
            </a:p>
          </p:txBody>
        </p:sp>
      </p:grpSp>
      <p:grpSp>
        <p:nvGrpSpPr>
          <p:cNvPr id="82" name="组合 149"/>
          <p:cNvGrpSpPr>
            <a:grpSpLocks/>
          </p:cNvGrpSpPr>
          <p:nvPr/>
        </p:nvGrpSpPr>
        <p:grpSpPr bwMode="auto">
          <a:xfrm>
            <a:off x="5516427" y="1873307"/>
            <a:ext cx="390610" cy="377092"/>
            <a:chOff x="3858590" y="1675014"/>
            <a:chExt cx="432000" cy="432000"/>
          </a:xfrm>
        </p:grpSpPr>
        <p:sp>
          <p:nvSpPr>
            <p:cNvPr id="83" name="圆角矩形 82"/>
            <p:cNvSpPr>
              <a:spLocks noChangeAspect="1"/>
            </p:cNvSpPr>
            <p:nvPr/>
          </p:nvSpPr>
          <p:spPr bwMode="auto">
            <a:xfrm>
              <a:off x="3858590" y="1675014"/>
              <a:ext cx="432000" cy="432000"/>
            </a:xfrm>
            <a:prstGeom prst="round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8100">
              <a:gradFill>
                <a:gsLst>
                  <a:gs pos="50000">
                    <a:srgbClr val="6EFF01"/>
                  </a:gs>
                  <a:gs pos="100000">
                    <a:srgbClr val="0F500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52400" h="1270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61"/>
            <p:cNvSpPr txBox="1">
              <a:spLocks noChangeArrowheads="1"/>
            </p:cNvSpPr>
            <p:nvPr/>
          </p:nvSpPr>
          <p:spPr bwMode="auto">
            <a:xfrm>
              <a:off x="3884613" y="1736725"/>
              <a:ext cx="3794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152"/>
          <p:cNvGrpSpPr>
            <a:grpSpLocks/>
          </p:cNvGrpSpPr>
          <p:nvPr/>
        </p:nvGrpSpPr>
        <p:grpSpPr bwMode="auto">
          <a:xfrm>
            <a:off x="5516125" y="3308275"/>
            <a:ext cx="390610" cy="377092"/>
            <a:chOff x="3348429" y="2537789"/>
            <a:chExt cx="432000" cy="432000"/>
          </a:xfrm>
        </p:grpSpPr>
        <p:sp>
          <p:nvSpPr>
            <p:cNvPr id="86" name="圆角矩形 85"/>
            <p:cNvSpPr>
              <a:spLocks noChangeAspect="1"/>
            </p:cNvSpPr>
            <p:nvPr/>
          </p:nvSpPr>
          <p:spPr bwMode="auto">
            <a:xfrm>
              <a:off x="3348429" y="2537789"/>
              <a:ext cx="432000" cy="432000"/>
            </a:xfrm>
            <a:prstGeom prst="round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8100">
              <a:gradFill>
                <a:gsLst>
                  <a:gs pos="50000">
                    <a:srgbClr val="FFCF01"/>
                  </a:gs>
                  <a:gs pos="100000">
                    <a:srgbClr val="E2200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52400" h="1270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61"/>
            <p:cNvSpPr txBox="1">
              <a:spLocks noChangeArrowheads="1"/>
            </p:cNvSpPr>
            <p:nvPr/>
          </p:nvSpPr>
          <p:spPr bwMode="auto">
            <a:xfrm>
              <a:off x="3375025" y="2600325"/>
              <a:ext cx="3794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1" name="组合 64"/>
          <p:cNvGrpSpPr/>
          <p:nvPr/>
        </p:nvGrpSpPr>
        <p:grpSpPr>
          <a:xfrm>
            <a:off x="2168971" y="5101059"/>
            <a:ext cx="501650" cy="501650"/>
            <a:chOff x="4370358" y="4513251"/>
            <a:chExt cx="501650" cy="501650"/>
          </a:xfrm>
        </p:grpSpPr>
        <p:grpSp>
          <p:nvGrpSpPr>
            <p:cNvPr id="92" name="Group 29"/>
            <p:cNvGrpSpPr>
              <a:grpSpLocks/>
            </p:cNvGrpSpPr>
            <p:nvPr/>
          </p:nvGrpSpPr>
          <p:grpSpPr bwMode="auto">
            <a:xfrm>
              <a:off x="4370358" y="4513251"/>
              <a:ext cx="501650" cy="501650"/>
              <a:chOff x="1583" y="1494"/>
              <a:chExt cx="526" cy="526"/>
            </a:xfrm>
          </p:grpSpPr>
          <p:sp>
            <p:nvSpPr>
              <p:cNvPr id="94" name="Oval 30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rgbClr val="00CCF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Oval 31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Oval 32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FFFF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Oval 33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E9940B">
                      <a:gamma/>
                      <a:tint val="0"/>
                      <a:invGamma/>
                    </a:srgbClr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Oval 34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00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3" name="Text Box 46"/>
            <p:cNvSpPr txBox="1">
              <a:spLocks noChangeArrowheads="1"/>
            </p:cNvSpPr>
            <p:nvPr/>
          </p:nvSpPr>
          <p:spPr bwMode="auto">
            <a:xfrm>
              <a:off x="4462433" y="4583101"/>
              <a:ext cx="3111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ea typeface="宋体" charset="-122"/>
                </a:rPr>
                <a:t>4</a:t>
              </a:r>
            </a:p>
          </p:txBody>
        </p:sp>
      </p:grpSp>
      <p:grpSp>
        <p:nvGrpSpPr>
          <p:cNvPr id="99" name="组合 69"/>
          <p:cNvGrpSpPr/>
          <p:nvPr/>
        </p:nvGrpSpPr>
        <p:grpSpPr>
          <a:xfrm>
            <a:off x="2538859" y="5085184"/>
            <a:ext cx="1598869" cy="530225"/>
            <a:chOff x="4740246" y="4497376"/>
            <a:chExt cx="1598869" cy="530225"/>
          </a:xfrm>
        </p:grpSpPr>
        <p:sp>
          <p:nvSpPr>
            <p:cNvPr id="100" name="AutoShape 28"/>
            <p:cNvSpPr>
              <a:spLocks noChangeArrowheads="1"/>
            </p:cNvSpPr>
            <p:nvPr/>
          </p:nvSpPr>
          <p:spPr bwMode="gray">
            <a:xfrm>
              <a:off x="4740246" y="4497376"/>
              <a:ext cx="1598869" cy="530225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CCFF"/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Text Box 51"/>
            <p:cNvSpPr txBox="1">
              <a:spLocks noChangeArrowheads="1"/>
            </p:cNvSpPr>
            <p:nvPr/>
          </p:nvSpPr>
          <p:spPr bwMode="auto">
            <a:xfrm>
              <a:off x="4931365" y="4563797"/>
              <a:ext cx="13468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 smtClean="0">
                  <a:ea typeface="宋体" charset="-122"/>
                </a:rPr>
                <a:t>需求分析等</a:t>
              </a:r>
              <a:endParaRPr lang="en-US" altLang="zh-CN" b="1" dirty="0">
                <a:ea typeface="宋体" charset="-122"/>
              </a:endParaRPr>
            </a:p>
          </p:txBody>
        </p:sp>
      </p:grpSp>
      <p:grpSp>
        <p:nvGrpSpPr>
          <p:cNvPr id="102" name="组合 117"/>
          <p:cNvGrpSpPr>
            <a:grpSpLocks/>
          </p:cNvGrpSpPr>
          <p:nvPr/>
        </p:nvGrpSpPr>
        <p:grpSpPr bwMode="auto">
          <a:xfrm>
            <a:off x="5581625" y="4838071"/>
            <a:ext cx="2590775" cy="921375"/>
            <a:chOff x="3745463" y="1571612"/>
            <a:chExt cx="3969809" cy="928694"/>
          </a:xfrm>
        </p:grpSpPr>
        <p:grpSp>
          <p:nvGrpSpPr>
            <p:cNvPr id="103" name="组合 85"/>
            <p:cNvGrpSpPr>
              <a:grpSpLocks/>
            </p:cNvGrpSpPr>
            <p:nvPr/>
          </p:nvGrpSpPr>
          <p:grpSpPr bwMode="auto">
            <a:xfrm>
              <a:off x="3857620" y="1571612"/>
              <a:ext cx="3857652" cy="928694"/>
              <a:chOff x="1120573" y="-1829361"/>
              <a:chExt cx="15356331" cy="1531717"/>
            </a:xfrm>
          </p:grpSpPr>
          <p:sp>
            <p:nvSpPr>
              <p:cNvPr id="105" name="矩形 104"/>
              <p:cNvSpPr/>
              <p:nvPr/>
            </p:nvSpPr>
            <p:spPr bwMode="auto">
              <a:xfrm>
                <a:off x="1120573" y="-1829361"/>
                <a:ext cx="15356331" cy="1531717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  <a:alpha val="50000"/>
                    </a:schemeClr>
                  </a:gs>
                  <a:gs pos="100000">
                    <a:schemeClr val="bg1">
                      <a:lumMod val="50000"/>
                      <a:alpha val="50000"/>
                    </a:schemeClr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perspectiveRelaxed">
                  <a:rot lat="17373598" lon="0" rev="0"/>
                </a:camera>
                <a:lightRig rig="flat" dir="t"/>
              </a:scene3d>
              <a:sp3d extrusionH="127000" contourW="19050">
                <a:bevelT w="101600" prst="artDeco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marL="0" lvl="2"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tabLst>
                    <a:tab pos="136525" algn="l"/>
                  </a:tabLst>
                  <a:defRPr/>
                </a:pP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6" name="Text Box 24"/>
              <p:cNvSpPr txBox="1">
                <a:spLocks noChangeArrowheads="1"/>
              </p:cNvSpPr>
              <p:nvPr/>
            </p:nvSpPr>
            <p:spPr bwMode="auto">
              <a:xfrm>
                <a:off x="1244052" y="-572602"/>
                <a:ext cx="6192898" cy="808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04" name="矩形 4"/>
            <p:cNvSpPr>
              <a:spLocks noChangeArrowheads="1"/>
            </p:cNvSpPr>
            <p:nvPr/>
          </p:nvSpPr>
          <p:spPr bwMode="auto">
            <a:xfrm>
              <a:off x="3745463" y="1726394"/>
              <a:ext cx="3928515" cy="651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dirty="0" err="1" smtClean="0"/>
                <a:t>Sae</a:t>
              </a:r>
              <a:r>
                <a:rPr lang="zh-CN" altLang="en-US" dirty="0" smtClean="0"/>
                <a:t>新浪云平台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Notepad</a:t>
              </a:r>
              <a:r>
                <a:rPr lang="en-US" altLang="zh-CN" dirty="0"/>
                <a:t>++</a:t>
              </a:r>
              <a:endParaRPr lang="zh-CN" altLang="en-US" dirty="0"/>
            </a:p>
          </p:txBody>
        </p:sp>
      </p:grpSp>
      <p:grpSp>
        <p:nvGrpSpPr>
          <p:cNvPr id="107" name="组合 155"/>
          <p:cNvGrpSpPr>
            <a:grpSpLocks/>
          </p:cNvGrpSpPr>
          <p:nvPr/>
        </p:nvGrpSpPr>
        <p:grpSpPr bwMode="auto">
          <a:xfrm>
            <a:off x="5542709" y="4894346"/>
            <a:ext cx="390610" cy="377092"/>
            <a:chOff x="2909519" y="3412439"/>
            <a:chExt cx="432000" cy="432000"/>
          </a:xfrm>
        </p:grpSpPr>
        <p:sp>
          <p:nvSpPr>
            <p:cNvPr id="108" name="圆角矩形 107"/>
            <p:cNvSpPr>
              <a:spLocks noChangeAspect="1"/>
            </p:cNvSpPr>
            <p:nvPr/>
          </p:nvSpPr>
          <p:spPr bwMode="auto">
            <a:xfrm>
              <a:off x="2909519" y="3412439"/>
              <a:ext cx="432000" cy="432000"/>
            </a:xfrm>
            <a:prstGeom prst="round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8100">
              <a:gradFill>
                <a:gsLst>
                  <a:gs pos="50000">
                    <a:srgbClr val="FF0000"/>
                  </a:gs>
                  <a:gs pos="100000">
                    <a:srgbClr val="86000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52400" h="1270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TextBox 61"/>
            <p:cNvSpPr txBox="1">
              <a:spLocks noChangeArrowheads="1"/>
            </p:cNvSpPr>
            <p:nvPr/>
          </p:nvSpPr>
          <p:spPr bwMode="auto">
            <a:xfrm>
              <a:off x="2935288" y="3475038"/>
              <a:ext cx="3794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7944" y="1513504"/>
            <a:ext cx="5486309" cy="441817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57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59259E-6 L 0.3573 -0.29607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65" y="-148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11111E-6 L 0.35746 -0.2963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65" y="-1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4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"/>
                            </p:stCondLst>
                            <p:childTnLst>
                              <p:par>
                                <p:cTn id="6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"/>
                            </p:stCondLst>
                            <p:childTnLst>
                              <p:par>
                                <p:cTn id="7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2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9" grpId="0" animBg="1"/>
      <p:bldP spid="134157" grpId="0" animBg="1"/>
      <p:bldP spid="1341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0" descr="C:\Users\lyyl\Desktop\图片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149" name="AutoShape 5"/>
          <p:cNvSpPr>
            <a:spLocks noChangeArrowheads="1"/>
          </p:cNvSpPr>
          <p:nvPr/>
        </p:nvSpPr>
        <p:spPr bwMode="gray">
          <a:xfrm rot="5400000">
            <a:off x="-1548680" y="1785926"/>
            <a:ext cx="4430713" cy="4430713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00CC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57" name="AutoShape 13"/>
          <p:cNvSpPr>
            <a:spLocks noChangeArrowheads="1"/>
          </p:cNvSpPr>
          <p:nvPr/>
        </p:nvSpPr>
        <p:spPr bwMode="ltGray">
          <a:xfrm rot="5400000">
            <a:off x="-1308968" y="2112951"/>
            <a:ext cx="3768725" cy="3767138"/>
          </a:xfrm>
          <a:custGeom>
            <a:avLst/>
            <a:gdLst>
              <a:gd name="G0" fmla="+- 744 0 0"/>
              <a:gd name="G1" fmla="+- 11756105 0 0"/>
              <a:gd name="G2" fmla="+- 0 0 11756105"/>
              <a:gd name="T0" fmla="*/ 0 256 1"/>
              <a:gd name="T1" fmla="*/ 180 256 1"/>
              <a:gd name="G3" fmla="+- 11756105 T0 T1"/>
              <a:gd name="T2" fmla="*/ 0 256 1"/>
              <a:gd name="T3" fmla="*/ 90 256 1"/>
              <a:gd name="G4" fmla="+- 11756105 T2 T3"/>
              <a:gd name="G5" fmla="*/ G4 2 1"/>
              <a:gd name="T4" fmla="*/ 90 256 1"/>
              <a:gd name="T5" fmla="*/ 0 256 1"/>
              <a:gd name="G6" fmla="+- 11756105 T4 T5"/>
              <a:gd name="G7" fmla="*/ G6 2 1"/>
              <a:gd name="G8" fmla="abs 11756105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44"/>
              <a:gd name="G18" fmla="*/ 744 1 2"/>
              <a:gd name="G19" fmla="+- G18 5400 0"/>
              <a:gd name="G20" fmla="cos G19 11756105"/>
              <a:gd name="G21" fmla="sin G19 11756105"/>
              <a:gd name="G22" fmla="+- G20 10800 0"/>
              <a:gd name="G23" fmla="+- G21 10800 0"/>
              <a:gd name="G24" fmla="+- 10800 0 G20"/>
              <a:gd name="G25" fmla="+- 744 10800 0"/>
              <a:gd name="G26" fmla="?: G9 G17 G25"/>
              <a:gd name="G27" fmla="?: G9 0 21600"/>
              <a:gd name="G28" fmla="cos 10800 11756105"/>
              <a:gd name="G29" fmla="sin 10800 11756105"/>
              <a:gd name="G30" fmla="sin 744 11756105"/>
              <a:gd name="G31" fmla="+- G28 10800 0"/>
              <a:gd name="G32" fmla="+- G29 10800 0"/>
              <a:gd name="G33" fmla="+- G30 10800 0"/>
              <a:gd name="G34" fmla="?: G4 0 G31"/>
              <a:gd name="G35" fmla="?: 11756105 G34 0"/>
              <a:gd name="G36" fmla="?: G6 G35 G31"/>
              <a:gd name="G37" fmla="+- 21600 0 G36"/>
              <a:gd name="G38" fmla="?: G4 0 G33"/>
              <a:gd name="G39" fmla="?: 11756105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028 w 21600"/>
              <a:gd name="T15" fmla="*/ 10862 h 21600"/>
              <a:gd name="T16" fmla="*/ 10800 w 21600"/>
              <a:gd name="T17" fmla="*/ 10056 h 21600"/>
              <a:gd name="T18" fmla="*/ 16572 w 21600"/>
              <a:gd name="T19" fmla="*/ 10862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056" y="10807"/>
                </a:moveTo>
                <a:cubicBezTo>
                  <a:pt x="10056" y="10805"/>
                  <a:pt x="10056" y="10802"/>
                  <a:pt x="10056" y="10800"/>
                </a:cubicBezTo>
                <a:cubicBezTo>
                  <a:pt x="10056" y="10389"/>
                  <a:pt x="10389" y="10056"/>
                  <a:pt x="10800" y="10056"/>
                </a:cubicBezTo>
                <a:cubicBezTo>
                  <a:pt x="11210" y="10056"/>
                  <a:pt x="11544" y="10389"/>
                  <a:pt x="11544" y="10800"/>
                </a:cubicBezTo>
                <a:cubicBezTo>
                  <a:pt x="11544" y="10802"/>
                  <a:pt x="11543" y="10805"/>
                  <a:pt x="11543" y="10807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0099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86" name="Text Box 42"/>
          <p:cNvSpPr txBox="1">
            <a:spLocks noChangeArrowheads="1"/>
          </p:cNvSpPr>
          <p:nvPr/>
        </p:nvSpPr>
        <p:spPr bwMode="auto">
          <a:xfrm>
            <a:off x="1008783" y="3390889"/>
            <a:ext cx="1008609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地图</a:t>
            </a:r>
            <a:endParaRPr lang="en-US" altLang="zh-CN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  <a:p>
            <a:r>
              <a:rPr lang="zh-CN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上的</a:t>
            </a:r>
            <a:endParaRPr lang="en-US" altLang="zh-CN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  <a:p>
            <a:r>
              <a:rPr lang="zh-CN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缘分</a:t>
            </a:r>
            <a:endParaRPr lang="en-US" altLang="zh-CN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  <p:grpSp>
        <p:nvGrpSpPr>
          <p:cNvPr id="2" name="组合 61"/>
          <p:cNvGrpSpPr/>
          <p:nvPr/>
        </p:nvGrpSpPr>
        <p:grpSpPr>
          <a:xfrm>
            <a:off x="2123728" y="2292747"/>
            <a:ext cx="501650" cy="501650"/>
            <a:chOff x="3967133" y="2330439"/>
            <a:chExt cx="501650" cy="501650"/>
          </a:xfrm>
        </p:grpSpPr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3967133" y="2330439"/>
              <a:ext cx="501650" cy="501650"/>
              <a:chOff x="1583" y="1494"/>
              <a:chExt cx="526" cy="526"/>
            </a:xfrm>
          </p:grpSpPr>
          <p:sp>
            <p:nvSpPr>
              <p:cNvPr id="134167" name="Oval 23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rgbClr val="33CCF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8" name="Oval 24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9" name="Oval 25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FFFF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0" name="Oval 26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E9940B">
                      <a:gamma/>
                      <a:tint val="0"/>
                      <a:invGamma/>
                    </a:srgbClr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1" name="Oval 27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00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187" name="Text Box 43"/>
            <p:cNvSpPr txBox="1">
              <a:spLocks noChangeArrowheads="1"/>
            </p:cNvSpPr>
            <p:nvPr/>
          </p:nvSpPr>
          <p:spPr bwMode="auto">
            <a:xfrm>
              <a:off x="4046508" y="2384414"/>
              <a:ext cx="3111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4" name="组合 66"/>
          <p:cNvGrpSpPr/>
          <p:nvPr/>
        </p:nvGrpSpPr>
        <p:grpSpPr>
          <a:xfrm>
            <a:off x="2493617" y="2276872"/>
            <a:ext cx="1370592" cy="530225"/>
            <a:chOff x="4337022" y="2314564"/>
            <a:chExt cx="1293811" cy="530225"/>
          </a:xfrm>
        </p:grpSpPr>
        <p:sp>
          <p:nvSpPr>
            <p:cNvPr id="134165" name="AutoShape 21"/>
            <p:cNvSpPr>
              <a:spLocks noChangeArrowheads="1"/>
            </p:cNvSpPr>
            <p:nvPr/>
          </p:nvSpPr>
          <p:spPr bwMode="gray">
            <a:xfrm>
              <a:off x="4337022" y="2314564"/>
              <a:ext cx="1293811" cy="530225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33CCFF"/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92" name="Text Box 48"/>
            <p:cNvSpPr txBox="1">
              <a:spLocks noChangeArrowheads="1"/>
            </p:cNvSpPr>
            <p:nvPr/>
          </p:nvSpPr>
          <p:spPr bwMode="auto">
            <a:xfrm>
              <a:off x="4516408" y="2400289"/>
              <a:ext cx="6131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 smtClean="0">
                  <a:ea typeface="宋体" charset="-122"/>
                </a:rPr>
                <a:t>概述</a:t>
              </a:r>
              <a:endParaRPr lang="en-US" altLang="zh-CN" b="1" dirty="0">
                <a:ea typeface="宋体" charset="-122"/>
              </a:endParaRPr>
            </a:p>
          </p:txBody>
        </p:sp>
      </p:grpSp>
      <p:grpSp>
        <p:nvGrpSpPr>
          <p:cNvPr id="5" name="组合 71"/>
          <p:cNvGrpSpPr/>
          <p:nvPr/>
        </p:nvGrpSpPr>
        <p:grpSpPr>
          <a:xfrm>
            <a:off x="2464520" y="3276277"/>
            <a:ext cx="501650" cy="501650"/>
            <a:chOff x="4370358" y="3059101"/>
            <a:chExt cx="501650" cy="501650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4370358" y="3059101"/>
              <a:ext cx="501650" cy="501650"/>
              <a:chOff x="1583" y="1494"/>
              <a:chExt cx="526" cy="526"/>
            </a:xfrm>
          </p:grpSpPr>
          <p:sp>
            <p:nvSpPr>
              <p:cNvPr id="134160" name="Oval 16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rgbClr val="00CCF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1" name="Oval 17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2" name="Oval 18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FFFF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3" name="Oval 19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E9940B">
                      <a:gamma/>
                      <a:tint val="0"/>
                      <a:invGamma/>
                    </a:srgbClr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4" name="Oval 20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00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188" name="Text Box 44"/>
            <p:cNvSpPr txBox="1">
              <a:spLocks noChangeArrowheads="1"/>
            </p:cNvSpPr>
            <p:nvPr/>
          </p:nvSpPr>
          <p:spPr bwMode="auto">
            <a:xfrm>
              <a:off x="4462433" y="3128951"/>
              <a:ext cx="3111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7" name="组合 67"/>
          <p:cNvGrpSpPr/>
          <p:nvPr/>
        </p:nvGrpSpPr>
        <p:grpSpPr>
          <a:xfrm>
            <a:off x="2834409" y="3260402"/>
            <a:ext cx="1313059" cy="528638"/>
            <a:chOff x="4740247" y="3043226"/>
            <a:chExt cx="1313059" cy="528638"/>
          </a:xfrm>
        </p:grpSpPr>
        <p:sp>
          <p:nvSpPr>
            <p:cNvPr id="134158" name="AutoShape 14"/>
            <p:cNvSpPr>
              <a:spLocks noChangeArrowheads="1"/>
            </p:cNvSpPr>
            <p:nvPr/>
          </p:nvSpPr>
          <p:spPr bwMode="gray">
            <a:xfrm>
              <a:off x="4740247" y="3043226"/>
              <a:ext cx="1313059" cy="52863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CCFF"/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93" name="Text Box 49"/>
            <p:cNvSpPr txBox="1">
              <a:spLocks noChangeArrowheads="1"/>
            </p:cNvSpPr>
            <p:nvPr/>
          </p:nvSpPr>
          <p:spPr bwMode="auto">
            <a:xfrm>
              <a:off x="4929158" y="3128951"/>
              <a:ext cx="11144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 smtClean="0">
                  <a:ea typeface="宋体" charset="-122"/>
                </a:rPr>
                <a:t>软件功能</a:t>
              </a:r>
              <a:endParaRPr lang="en-US" altLang="zh-CN" b="1" dirty="0">
                <a:ea typeface="宋体" charset="-122"/>
              </a:endParaRPr>
            </a:p>
          </p:txBody>
        </p:sp>
      </p:grpSp>
      <p:grpSp>
        <p:nvGrpSpPr>
          <p:cNvPr id="8" name="组合 63"/>
          <p:cNvGrpSpPr/>
          <p:nvPr/>
        </p:nvGrpSpPr>
        <p:grpSpPr>
          <a:xfrm>
            <a:off x="2483768" y="4140373"/>
            <a:ext cx="501650" cy="501650"/>
            <a:chOff x="4456083" y="3786176"/>
            <a:chExt cx="501650" cy="501650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4456083" y="3786176"/>
              <a:ext cx="501650" cy="501650"/>
              <a:chOff x="1583" y="1494"/>
              <a:chExt cx="526" cy="526"/>
            </a:xfrm>
          </p:grpSpPr>
          <p:sp>
            <p:nvSpPr>
              <p:cNvPr id="134152" name="Oval 8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rgbClr val="00CCF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53" name="Oval 9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54" name="Oval 10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FFFF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55" name="Oval 11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E9940B">
                      <a:gamma/>
                      <a:tint val="0"/>
                      <a:invGamma/>
                    </a:srgbClr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56" name="Oval 12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00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189" name="Text Box 45"/>
            <p:cNvSpPr txBox="1">
              <a:spLocks noChangeArrowheads="1"/>
            </p:cNvSpPr>
            <p:nvPr/>
          </p:nvSpPr>
          <p:spPr bwMode="auto">
            <a:xfrm>
              <a:off x="4548158" y="3854439"/>
              <a:ext cx="3111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ea typeface="宋体" charset="-122"/>
                </a:rPr>
                <a:t>3</a:t>
              </a:r>
            </a:p>
          </p:txBody>
        </p:sp>
      </p:grpSp>
      <p:grpSp>
        <p:nvGrpSpPr>
          <p:cNvPr id="10" name="组合 68"/>
          <p:cNvGrpSpPr/>
          <p:nvPr/>
        </p:nvGrpSpPr>
        <p:grpSpPr>
          <a:xfrm>
            <a:off x="2855243" y="4124498"/>
            <a:ext cx="1292225" cy="528638"/>
            <a:chOff x="4827558" y="3770301"/>
            <a:chExt cx="1292225" cy="528638"/>
          </a:xfrm>
        </p:grpSpPr>
        <p:sp>
          <p:nvSpPr>
            <p:cNvPr id="134150" name="AutoShape 6"/>
            <p:cNvSpPr>
              <a:spLocks noChangeArrowheads="1"/>
            </p:cNvSpPr>
            <p:nvPr/>
          </p:nvSpPr>
          <p:spPr bwMode="gray">
            <a:xfrm>
              <a:off x="4827558" y="3770301"/>
              <a:ext cx="1292225" cy="52863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CCFF"/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94" name="Text Box 50"/>
            <p:cNvSpPr txBox="1">
              <a:spLocks noChangeArrowheads="1"/>
            </p:cNvSpPr>
            <p:nvPr/>
          </p:nvSpPr>
          <p:spPr bwMode="auto">
            <a:xfrm>
              <a:off x="5005358" y="3868726"/>
              <a:ext cx="11144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ea typeface="宋体" charset="-122"/>
                </a:rPr>
                <a:t>软件创新</a:t>
              </a:r>
              <a:endParaRPr lang="en-US" altLang="zh-CN" b="1" dirty="0">
                <a:ea typeface="宋体" charset="-122"/>
              </a:endParaRPr>
            </a:p>
          </p:txBody>
        </p:sp>
      </p:grp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9542" y="1256502"/>
            <a:ext cx="3070849" cy="244226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8983" y="1256502"/>
            <a:ext cx="2628150" cy="211647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图片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6852" y="1255995"/>
            <a:ext cx="3412412" cy="10036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图片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2725" y="2346722"/>
            <a:ext cx="3412411" cy="205604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图片 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1406" y="3942032"/>
            <a:ext cx="3038985" cy="248787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932040" y="537175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还有你看不到的。。。数据库。。。</a:t>
            </a:r>
            <a:endParaRPr lang="zh-CN" altLang="en-US" dirty="0">
              <a:solidFill>
                <a:srgbClr val="FF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69" name="组合 64"/>
          <p:cNvGrpSpPr/>
          <p:nvPr/>
        </p:nvGrpSpPr>
        <p:grpSpPr>
          <a:xfrm>
            <a:off x="2168971" y="5101059"/>
            <a:ext cx="501650" cy="501650"/>
            <a:chOff x="4370358" y="4513251"/>
            <a:chExt cx="501650" cy="501650"/>
          </a:xfrm>
        </p:grpSpPr>
        <p:grpSp>
          <p:nvGrpSpPr>
            <p:cNvPr id="70" name="Group 29"/>
            <p:cNvGrpSpPr>
              <a:grpSpLocks/>
            </p:cNvGrpSpPr>
            <p:nvPr/>
          </p:nvGrpSpPr>
          <p:grpSpPr bwMode="auto">
            <a:xfrm>
              <a:off x="4370358" y="4513251"/>
              <a:ext cx="501650" cy="501650"/>
              <a:chOff x="1583" y="1494"/>
              <a:chExt cx="526" cy="526"/>
            </a:xfrm>
          </p:grpSpPr>
          <p:sp>
            <p:nvSpPr>
              <p:cNvPr id="72" name="Oval 30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rgbClr val="00CCF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Oval 31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Oval 32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FFFF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Oval 33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E9940B">
                      <a:gamma/>
                      <a:tint val="0"/>
                      <a:invGamma/>
                    </a:srgbClr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Oval 34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00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" name="Text Box 46"/>
            <p:cNvSpPr txBox="1">
              <a:spLocks noChangeArrowheads="1"/>
            </p:cNvSpPr>
            <p:nvPr/>
          </p:nvSpPr>
          <p:spPr bwMode="auto">
            <a:xfrm>
              <a:off x="4462433" y="4583101"/>
              <a:ext cx="3111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ea typeface="宋体" charset="-122"/>
                </a:rPr>
                <a:t>4</a:t>
              </a:r>
            </a:p>
          </p:txBody>
        </p:sp>
      </p:grpSp>
      <p:grpSp>
        <p:nvGrpSpPr>
          <p:cNvPr id="77" name="组合 69"/>
          <p:cNvGrpSpPr/>
          <p:nvPr/>
        </p:nvGrpSpPr>
        <p:grpSpPr>
          <a:xfrm>
            <a:off x="2538859" y="5085184"/>
            <a:ext cx="1598869" cy="530225"/>
            <a:chOff x="4740246" y="4497376"/>
            <a:chExt cx="1598869" cy="530225"/>
          </a:xfrm>
        </p:grpSpPr>
        <p:sp>
          <p:nvSpPr>
            <p:cNvPr id="78" name="AutoShape 28"/>
            <p:cNvSpPr>
              <a:spLocks noChangeArrowheads="1"/>
            </p:cNvSpPr>
            <p:nvPr/>
          </p:nvSpPr>
          <p:spPr bwMode="gray">
            <a:xfrm>
              <a:off x="4740246" y="4497376"/>
              <a:ext cx="1598869" cy="530225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CCFF"/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Text Box 51"/>
            <p:cNvSpPr txBox="1">
              <a:spLocks noChangeArrowheads="1"/>
            </p:cNvSpPr>
            <p:nvPr/>
          </p:nvSpPr>
          <p:spPr bwMode="auto">
            <a:xfrm>
              <a:off x="4931365" y="4563797"/>
              <a:ext cx="13468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 smtClean="0">
                  <a:ea typeface="宋体" charset="-122"/>
                </a:rPr>
                <a:t>需求分析等</a:t>
              </a:r>
              <a:endParaRPr lang="en-US" altLang="zh-CN" b="1" dirty="0">
                <a:ea typeface="宋体" charset="-122"/>
              </a:endParaRPr>
            </a:p>
          </p:txBody>
        </p:sp>
      </p:grpSp>
      <p:pic>
        <p:nvPicPr>
          <p:cNvPr id="3075" name="图片 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4853" y="4992679"/>
            <a:ext cx="2786281" cy="125846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95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0.32119 -0.4027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59" y="-20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0.32292 -0.40232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-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9" grpId="0" animBg="1"/>
      <p:bldP spid="134157" grpId="0" animBg="1"/>
      <p:bldP spid="134186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0" descr="C:\Users\lyyl\Desktop\图片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149" name="AutoShape 5"/>
          <p:cNvSpPr>
            <a:spLocks noChangeArrowheads="1"/>
          </p:cNvSpPr>
          <p:nvPr/>
        </p:nvSpPr>
        <p:spPr bwMode="gray">
          <a:xfrm rot="5400000">
            <a:off x="-1620688" y="1785926"/>
            <a:ext cx="4430713" cy="4430713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00CC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57" name="AutoShape 13"/>
          <p:cNvSpPr>
            <a:spLocks noChangeArrowheads="1"/>
          </p:cNvSpPr>
          <p:nvPr/>
        </p:nvSpPr>
        <p:spPr bwMode="ltGray">
          <a:xfrm rot="5400000">
            <a:off x="-1380976" y="2112951"/>
            <a:ext cx="3768725" cy="3767138"/>
          </a:xfrm>
          <a:custGeom>
            <a:avLst/>
            <a:gdLst>
              <a:gd name="G0" fmla="+- 744 0 0"/>
              <a:gd name="G1" fmla="+- 11756105 0 0"/>
              <a:gd name="G2" fmla="+- 0 0 11756105"/>
              <a:gd name="T0" fmla="*/ 0 256 1"/>
              <a:gd name="T1" fmla="*/ 180 256 1"/>
              <a:gd name="G3" fmla="+- 11756105 T0 T1"/>
              <a:gd name="T2" fmla="*/ 0 256 1"/>
              <a:gd name="T3" fmla="*/ 90 256 1"/>
              <a:gd name="G4" fmla="+- 11756105 T2 T3"/>
              <a:gd name="G5" fmla="*/ G4 2 1"/>
              <a:gd name="T4" fmla="*/ 90 256 1"/>
              <a:gd name="T5" fmla="*/ 0 256 1"/>
              <a:gd name="G6" fmla="+- 11756105 T4 T5"/>
              <a:gd name="G7" fmla="*/ G6 2 1"/>
              <a:gd name="G8" fmla="abs 11756105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44"/>
              <a:gd name="G18" fmla="*/ 744 1 2"/>
              <a:gd name="G19" fmla="+- G18 5400 0"/>
              <a:gd name="G20" fmla="cos G19 11756105"/>
              <a:gd name="G21" fmla="sin G19 11756105"/>
              <a:gd name="G22" fmla="+- G20 10800 0"/>
              <a:gd name="G23" fmla="+- G21 10800 0"/>
              <a:gd name="G24" fmla="+- 10800 0 G20"/>
              <a:gd name="G25" fmla="+- 744 10800 0"/>
              <a:gd name="G26" fmla="?: G9 G17 G25"/>
              <a:gd name="G27" fmla="?: G9 0 21600"/>
              <a:gd name="G28" fmla="cos 10800 11756105"/>
              <a:gd name="G29" fmla="sin 10800 11756105"/>
              <a:gd name="G30" fmla="sin 744 11756105"/>
              <a:gd name="G31" fmla="+- G28 10800 0"/>
              <a:gd name="G32" fmla="+- G29 10800 0"/>
              <a:gd name="G33" fmla="+- G30 10800 0"/>
              <a:gd name="G34" fmla="?: G4 0 G31"/>
              <a:gd name="G35" fmla="?: 11756105 G34 0"/>
              <a:gd name="G36" fmla="?: G6 G35 G31"/>
              <a:gd name="G37" fmla="+- 21600 0 G36"/>
              <a:gd name="G38" fmla="?: G4 0 G33"/>
              <a:gd name="G39" fmla="?: 11756105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028 w 21600"/>
              <a:gd name="T15" fmla="*/ 10862 h 21600"/>
              <a:gd name="T16" fmla="*/ 10800 w 21600"/>
              <a:gd name="T17" fmla="*/ 10056 h 21600"/>
              <a:gd name="T18" fmla="*/ 16572 w 21600"/>
              <a:gd name="T19" fmla="*/ 10862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056" y="10807"/>
                </a:moveTo>
                <a:cubicBezTo>
                  <a:pt x="10056" y="10805"/>
                  <a:pt x="10056" y="10802"/>
                  <a:pt x="10056" y="10800"/>
                </a:cubicBezTo>
                <a:cubicBezTo>
                  <a:pt x="10056" y="10389"/>
                  <a:pt x="10389" y="10056"/>
                  <a:pt x="10800" y="10056"/>
                </a:cubicBezTo>
                <a:cubicBezTo>
                  <a:pt x="11210" y="10056"/>
                  <a:pt x="11544" y="10389"/>
                  <a:pt x="11544" y="10800"/>
                </a:cubicBezTo>
                <a:cubicBezTo>
                  <a:pt x="11544" y="10802"/>
                  <a:pt x="11543" y="10805"/>
                  <a:pt x="11543" y="10807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0099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86" name="Text Box 42"/>
          <p:cNvSpPr txBox="1">
            <a:spLocks noChangeArrowheads="1"/>
          </p:cNvSpPr>
          <p:nvPr/>
        </p:nvSpPr>
        <p:spPr bwMode="auto">
          <a:xfrm>
            <a:off x="903115" y="3390889"/>
            <a:ext cx="1008609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地图</a:t>
            </a:r>
            <a:endParaRPr lang="en-US" altLang="zh-CN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  <a:p>
            <a:r>
              <a:rPr lang="zh-CN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上的</a:t>
            </a:r>
            <a:endParaRPr lang="en-US" altLang="zh-CN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  <a:p>
            <a:r>
              <a:rPr lang="zh-CN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缘分</a:t>
            </a:r>
            <a:endParaRPr lang="en-US" altLang="zh-CN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  <p:grpSp>
        <p:nvGrpSpPr>
          <p:cNvPr id="2" name="组合 61"/>
          <p:cNvGrpSpPr/>
          <p:nvPr/>
        </p:nvGrpSpPr>
        <p:grpSpPr>
          <a:xfrm>
            <a:off x="1955627" y="2330439"/>
            <a:ext cx="501650" cy="501650"/>
            <a:chOff x="3967133" y="2330439"/>
            <a:chExt cx="501650" cy="501650"/>
          </a:xfrm>
        </p:grpSpPr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3967133" y="2330439"/>
              <a:ext cx="501650" cy="501650"/>
              <a:chOff x="1583" y="1494"/>
              <a:chExt cx="526" cy="526"/>
            </a:xfrm>
          </p:grpSpPr>
          <p:sp>
            <p:nvSpPr>
              <p:cNvPr id="134167" name="Oval 23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rgbClr val="33CCF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8" name="Oval 24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9" name="Oval 25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FFFF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0" name="Oval 26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E9940B">
                      <a:gamma/>
                      <a:tint val="0"/>
                      <a:invGamma/>
                    </a:srgbClr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1" name="Oval 27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00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187" name="Text Box 43"/>
            <p:cNvSpPr txBox="1">
              <a:spLocks noChangeArrowheads="1"/>
            </p:cNvSpPr>
            <p:nvPr/>
          </p:nvSpPr>
          <p:spPr bwMode="auto">
            <a:xfrm>
              <a:off x="4046508" y="2384414"/>
              <a:ext cx="3111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4" name="组合 66"/>
          <p:cNvGrpSpPr/>
          <p:nvPr/>
        </p:nvGrpSpPr>
        <p:grpSpPr>
          <a:xfrm>
            <a:off x="2325515" y="2314564"/>
            <a:ext cx="1391443" cy="530225"/>
            <a:chOff x="4337021" y="2314564"/>
            <a:chExt cx="1391443" cy="530225"/>
          </a:xfrm>
        </p:grpSpPr>
        <p:sp>
          <p:nvSpPr>
            <p:cNvPr id="134165" name="AutoShape 21"/>
            <p:cNvSpPr>
              <a:spLocks noChangeArrowheads="1"/>
            </p:cNvSpPr>
            <p:nvPr/>
          </p:nvSpPr>
          <p:spPr bwMode="gray">
            <a:xfrm>
              <a:off x="4337021" y="2314564"/>
              <a:ext cx="1391443" cy="530225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33CCFF"/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92" name="Text Box 48"/>
            <p:cNvSpPr txBox="1">
              <a:spLocks noChangeArrowheads="1"/>
            </p:cNvSpPr>
            <p:nvPr/>
          </p:nvSpPr>
          <p:spPr bwMode="auto">
            <a:xfrm>
              <a:off x="4516408" y="2400289"/>
              <a:ext cx="6495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>
                  <a:ea typeface="宋体" charset="-122"/>
                </a:rPr>
                <a:t>概</a:t>
              </a:r>
              <a:r>
                <a:rPr lang="zh-CN" altLang="en-US" b="1" dirty="0" smtClean="0">
                  <a:ea typeface="宋体" charset="-122"/>
                </a:rPr>
                <a:t>述</a:t>
              </a:r>
              <a:endParaRPr lang="en-US" altLang="zh-CN" b="1" dirty="0">
                <a:ea typeface="宋体" charset="-122"/>
              </a:endParaRPr>
            </a:p>
          </p:txBody>
        </p:sp>
      </p:grpSp>
      <p:grpSp>
        <p:nvGrpSpPr>
          <p:cNvPr id="5" name="组合 71"/>
          <p:cNvGrpSpPr/>
          <p:nvPr/>
        </p:nvGrpSpPr>
        <p:grpSpPr>
          <a:xfrm>
            <a:off x="2358852" y="3228851"/>
            <a:ext cx="501650" cy="501650"/>
            <a:chOff x="4370358" y="3059101"/>
            <a:chExt cx="501650" cy="501650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4370358" y="3059101"/>
              <a:ext cx="501650" cy="501650"/>
              <a:chOff x="1583" y="1494"/>
              <a:chExt cx="526" cy="526"/>
            </a:xfrm>
          </p:grpSpPr>
          <p:sp>
            <p:nvSpPr>
              <p:cNvPr id="134160" name="Oval 16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rgbClr val="00CCF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1" name="Oval 17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2" name="Oval 18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FFFF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3" name="Oval 19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E9940B">
                      <a:gamma/>
                      <a:tint val="0"/>
                      <a:invGamma/>
                    </a:srgbClr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4" name="Oval 20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00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188" name="Text Box 44"/>
            <p:cNvSpPr txBox="1">
              <a:spLocks noChangeArrowheads="1"/>
            </p:cNvSpPr>
            <p:nvPr/>
          </p:nvSpPr>
          <p:spPr bwMode="auto">
            <a:xfrm>
              <a:off x="4462433" y="3128951"/>
              <a:ext cx="3111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7" name="组合 67"/>
          <p:cNvGrpSpPr/>
          <p:nvPr/>
        </p:nvGrpSpPr>
        <p:grpSpPr>
          <a:xfrm>
            <a:off x="2728740" y="3212976"/>
            <a:ext cx="1379537" cy="528638"/>
            <a:chOff x="4740246" y="3043226"/>
            <a:chExt cx="1379537" cy="528638"/>
          </a:xfrm>
        </p:grpSpPr>
        <p:sp>
          <p:nvSpPr>
            <p:cNvPr id="134158" name="AutoShape 14"/>
            <p:cNvSpPr>
              <a:spLocks noChangeArrowheads="1"/>
            </p:cNvSpPr>
            <p:nvPr/>
          </p:nvSpPr>
          <p:spPr bwMode="gray">
            <a:xfrm>
              <a:off x="4740246" y="3043226"/>
              <a:ext cx="1379537" cy="52863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CCFF"/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93" name="Text Box 49"/>
            <p:cNvSpPr txBox="1">
              <a:spLocks noChangeArrowheads="1"/>
            </p:cNvSpPr>
            <p:nvPr/>
          </p:nvSpPr>
          <p:spPr bwMode="auto">
            <a:xfrm>
              <a:off x="4929158" y="3128951"/>
              <a:ext cx="11144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 smtClean="0">
                  <a:ea typeface="宋体" charset="-122"/>
                </a:rPr>
                <a:t>软件功能</a:t>
              </a:r>
              <a:endParaRPr lang="en-US" altLang="zh-CN" b="1" dirty="0">
                <a:ea typeface="宋体" charset="-122"/>
              </a:endParaRPr>
            </a:p>
          </p:txBody>
        </p:sp>
      </p:grpSp>
      <p:grpSp>
        <p:nvGrpSpPr>
          <p:cNvPr id="8" name="组合 63"/>
          <p:cNvGrpSpPr/>
          <p:nvPr/>
        </p:nvGrpSpPr>
        <p:grpSpPr>
          <a:xfrm>
            <a:off x="2411760" y="4236963"/>
            <a:ext cx="501650" cy="501650"/>
            <a:chOff x="4456083" y="3786176"/>
            <a:chExt cx="501650" cy="501650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4456083" y="3786176"/>
              <a:ext cx="501650" cy="501650"/>
              <a:chOff x="1583" y="1494"/>
              <a:chExt cx="526" cy="526"/>
            </a:xfrm>
          </p:grpSpPr>
          <p:sp>
            <p:nvSpPr>
              <p:cNvPr id="134152" name="Oval 8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rgbClr val="00CCF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53" name="Oval 9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54" name="Oval 10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FFFF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55" name="Oval 11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E9940B">
                      <a:gamma/>
                      <a:tint val="0"/>
                      <a:invGamma/>
                    </a:srgbClr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56" name="Oval 12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00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189" name="Text Box 45"/>
            <p:cNvSpPr txBox="1">
              <a:spLocks noChangeArrowheads="1"/>
            </p:cNvSpPr>
            <p:nvPr/>
          </p:nvSpPr>
          <p:spPr bwMode="auto">
            <a:xfrm>
              <a:off x="4548158" y="3854439"/>
              <a:ext cx="3111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ea typeface="宋体" charset="-122"/>
                </a:rPr>
                <a:t>3</a:t>
              </a:r>
            </a:p>
          </p:txBody>
        </p:sp>
      </p:grpSp>
      <p:grpSp>
        <p:nvGrpSpPr>
          <p:cNvPr id="10" name="组合 68"/>
          <p:cNvGrpSpPr/>
          <p:nvPr/>
        </p:nvGrpSpPr>
        <p:grpSpPr>
          <a:xfrm>
            <a:off x="2783235" y="4221088"/>
            <a:ext cx="1292225" cy="528638"/>
            <a:chOff x="4827558" y="3770301"/>
            <a:chExt cx="1292225" cy="528638"/>
          </a:xfrm>
        </p:grpSpPr>
        <p:sp>
          <p:nvSpPr>
            <p:cNvPr id="134150" name="AutoShape 6"/>
            <p:cNvSpPr>
              <a:spLocks noChangeArrowheads="1"/>
            </p:cNvSpPr>
            <p:nvPr/>
          </p:nvSpPr>
          <p:spPr bwMode="gray">
            <a:xfrm>
              <a:off x="4827558" y="3770301"/>
              <a:ext cx="1292225" cy="52863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CCFF"/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94" name="Text Box 50"/>
            <p:cNvSpPr txBox="1">
              <a:spLocks noChangeArrowheads="1"/>
            </p:cNvSpPr>
            <p:nvPr/>
          </p:nvSpPr>
          <p:spPr bwMode="auto">
            <a:xfrm>
              <a:off x="5005358" y="3868726"/>
              <a:ext cx="11144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 smtClean="0">
                  <a:ea typeface="宋体" charset="-122"/>
                </a:rPr>
                <a:t>软件创新</a:t>
              </a:r>
              <a:endParaRPr lang="en-US" altLang="zh-CN" b="1" dirty="0">
                <a:ea typeface="宋体" charset="-122"/>
              </a:endParaRPr>
            </a:p>
          </p:txBody>
        </p:sp>
      </p:grpSp>
      <p:grpSp>
        <p:nvGrpSpPr>
          <p:cNvPr id="11" name="组合 64"/>
          <p:cNvGrpSpPr/>
          <p:nvPr/>
        </p:nvGrpSpPr>
        <p:grpSpPr>
          <a:xfrm>
            <a:off x="2051720" y="5146898"/>
            <a:ext cx="501650" cy="501650"/>
            <a:chOff x="4370358" y="4513251"/>
            <a:chExt cx="501650" cy="501650"/>
          </a:xfrm>
        </p:grpSpPr>
        <p:grpSp>
          <p:nvGrpSpPr>
            <p:cNvPr id="12" name="Group 29"/>
            <p:cNvGrpSpPr>
              <a:grpSpLocks/>
            </p:cNvGrpSpPr>
            <p:nvPr/>
          </p:nvGrpSpPr>
          <p:grpSpPr bwMode="auto">
            <a:xfrm>
              <a:off x="4370358" y="4513251"/>
              <a:ext cx="501650" cy="501650"/>
              <a:chOff x="1583" y="1494"/>
              <a:chExt cx="526" cy="526"/>
            </a:xfrm>
          </p:grpSpPr>
          <p:sp>
            <p:nvSpPr>
              <p:cNvPr id="134174" name="Oval 30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rgbClr val="00CCF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5" name="Oval 31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6" name="Oval 32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FFFF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7" name="Oval 33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E9940B">
                      <a:gamma/>
                      <a:tint val="0"/>
                      <a:invGamma/>
                    </a:srgbClr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8" name="Oval 34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00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190" name="Text Box 46"/>
            <p:cNvSpPr txBox="1">
              <a:spLocks noChangeArrowheads="1"/>
            </p:cNvSpPr>
            <p:nvPr/>
          </p:nvSpPr>
          <p:spPr bwMode="auto">
            <a:xfrm>
              <a:off x="4462433" y="4583101"/>
              <a:ext cx="3111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ea typeface="宋体" charset="-122"/>
                </a:rPr>
                <a:t>4</a:t>
              </a:r>
            </a:p>
          </p:txBody>
        </p:sp>
      </p:grpSp>
      <p:grpSp>
        <p:nvGrpSpPr>
          <p:cNvPr id="13" name="组合 69"/>
          <p:cNvGrpSpPr/>
          <p:nvPr/>
        </p:nvGrpSpPr>
        <p:grpSpPr>
          <a:xfrm>
            <a:off x="2421608" y="5131023"/>
            <a:ext cx="1535756" cy="530225"/>
            <a:chOff x="4740246" y="4497376"/>
            <a:chExt cx="1535756" cy="530225"/>
          </a:xfrm>
        </p:grpSpPr>
        <p:sp>
          <p:nvSpPr>
            <p:cNvPr id="134172" name="AutoShape 28"/>
            <p:cNvSpPr>
              <a:spLocks noChangeArrowheads="1"/>
            </p:cNvSpPr>
            <p:nvPr/>
          </p:nvSpPr>
          <p:spPr bwMode="gray">
            <a:xfrm>
              <a:off x="4740246" y="4497376"/>
              <a:ext cx="1303337" cy="530225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CCFF"/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95" name="Text Box 51"/>
            <p:cNvSpPr txBox="1">
              <a:spLocks noChangeArrowheads="1"/>
            </p:cNvSpPr>
            <p:nvPr/>
          </p:nvSpPr>
          <p:spPr bwMode="auto">
            <a:xfrm>
              <a:off x="4929158" y="4576751"/>
              <a:ext cx="13468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 smtClean="0">
                  <a:ea typeface="宋体" charset="-122"/>
                </a:rPr>
                <a:t>需求分析等</a:t>
              </a:r>
              <a:endParaRPr lang="en-US" altLang="zh-CN" b="1" dirty="0">
                <a:ea typeface="宋体" charset="-122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7824" y="1284015"/>
            <a:ext cx="2162175" cy="74003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8241" y="3981877"/>
            <a:ext cx="2376902" cy="189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913410" y="3173277"/>
            <a:ext cx="2522686" cy="61576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8720" y="2541208"/>
            <a:ext cx="289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pSp>
        <p:nvGrpSpPr>
          <p:cNvPr id="60" name="组合 149"/>
          <p:cNvGrpSpPr>
            <a:grpSpLocks/>
          </p:cNvGrpSpPr>
          <p:nvPr/>
        </p:nvGrpSpPr>
        <p:grpSpPr bwMode="auto">
          <a:xfrm>
            <a:off x="2039939" y="1432850"/>
            <a:ext cx="431800" cy="431800"/>
            <a:chOff x="3858590" y="1675014"/>
            <a:chExt cx="432000" cy="432000"/>
          </a:xfrm>
        </p:grpSpPr>
        <p:sp>
          <p:nvSpPr>
            <p:cNvPr id="61" name="圆角矩形 60"/>
            <p:cNvSpPr>
              <a:spLocks noChangeAspect="1"/>
            </p:cNvSpPr>
            <p:nvPr/>
          </p:nvSpPr>
          <p:spPr bwMode="auto">
            <a:xfrm>
              <a:off x="3858590" y="1675014"/>
              <a:ext cx="432000" cy="432000"/>
            </a:xfrm>
            <a:prstGeom prst="round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8100">
              <a:gradFill>
                <a:gsLst>
                  <a:gs pos="50000">
                    <a:srgbClr val="6EFF01"/>
                  </a:gs>
                  <a:gs pos="100000">
                    <a:srgbClr val="0F500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52400" h="1270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84613" y="1736725"/>
              <a:ext cx="3794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3" name="组合 152"/>
          <p:cNvGrpSpPr>
            <a:grpSpLocks/>
          </p:cNvGrpSpPr>
          <p:nvPr/>
        </p:nvGrpSpPr>
        <p:grpSpPr bwMode="auto">
          <a:xfrm>
            <a:off x="2058265" y="2335182"/>
            <a:ext cx="431800" cy="431800"/>
            <a:chOff x="3348429" y="2537789"/>
            <a:chExt cx="432000" cy="432000"/>
          </a:xfrm>
        </p:grpSpPr>
        <p:sp>
          <p:nvSpPr>
            <p:cNvPr id="64" name="圆角矩形 63"/>
            <p:cNvSpPr>
              <a:spLocks noChangeAspect="1"/>
            </p:cNvSpPr>
            <p:nvPr/>
          </p:nvSpPr>
          <p:spPr bwMode="auto">
            <a:xfrm>
              <a:off x="3348429" y="2537789"/>
              <a:ext cx="432000" cy="432000"/>
            </a:xfrm>
            <a:prstGeom prst="round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8100">
              <a:gradFill>
                <a:gsLst>
                  <a:gs pos="50000">
                    <a:srgbClr val="FFCF01"/>
                  </a:gs>
                  <a:gs pos="100000">
                    <a:srgbClr val="E2200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52400" h="1270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61"/>
            <p:cNvSpPr txBox="1">
              <a:spLocks noChangeArrowheads="1"/>
            </p:cNvSpPr>
            <p:nvPr/>
          </p:nvSpPr>
          <p:spPr bwMode="auto">
            <a:xfrm>
              <a:off x="3375025" y="2600325"/>
              <a:ext cx="3794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6" name="组合 155"/>
          <p:cNvGrpSpPr>
            <a:grpSpLocks/>
          </p:cNvGrpSpPr>
          <p:nvPr/>
        </p:nvGrpSpPr>
        <p:grpSpPr bwMode="auto">
          <a:xfrm>
            <a:off x="2058265" y="3166289"/>
            <a:ext cx="431800" cy="431800"/>
            <a:chOff x="2909519" y="3412439"/>
            <a:chExt cx="432000" cy="432000"/>
          </a:xfrm>
        </p:grpSpPr>
        <p:sp>
          <p:nvSpPr>
            <p:cNvPr id="67" name="圆角矩形 66"/>
            <p:cNvSpPr>
              <a:spLocks noChangeAspect="1"/>
            </p:cNvSpPr>
            <p:nvPr/>
          </p:nvSpPr>
          <p:spPr bwMode="auto">
            <a:xfrm>
              <a:off x="2909519" y="3412439"/>
              <a:ext cx="432000" cy="432000"/>
            </a:xfrm>
            <a:prstGeom prst="round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8100">
              <a:gradFill>
                <a:gsLst>
                  <a:gs pos="50000">
                    <a:srgbClr val="FF0000"/>
                  </a:gs>
                  <a:gs pos="100000">
                    <a:srgbClr val="86000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52400" h="1270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61"/>
            <p:cNvSpPr txBox="1">
              <a:spLocks noChangeArrowheads="1"/>
            </p:cNvSpPr>
            <p:nvPr/>
          </p:nvSpPr>
          <p:spPr bwMode="auto">
            <a:xfrm>
              <a:off x="2935288" y="3475038"/>
              <a:ext cx="3794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9" name="组合 158"/>
          <p:cNvGrpSpPr>
            <a:grpSpLocks/>
          </p:cNvGrpSpPr>
          <p:nvPr/>
        </p:nvGrpSpPr>
        <p:grpSpPr bwMode="auto">
          <a:xfrm>
            <a:off x="2057740" y="4234612"/>
            <a:ext cx="431800" cy="431800"/>
            <a:chOff x="2375609" y="4310839"/>
            <a:chExt cx="432000" cy="432000"/>
          </a:xfrm>
        </p:grpSpPr>
        <p:sp>
          <p:nvSpPr>
            <p:cNvPr id="70" name="圆角矩形 69"/>
            <p:cNvSpPr>
              <a:spLocks noChangeAspect="1"/>
            </p:cNvSpPr>
            <p:nvPr/>
          </p:nvSpPr>
          <p:spPr bwMode="auto">
            <a:xfrm>
              <a:off x="2375609" y="4310839"/>
              <a:ext cx="432000" cy="432000"/>
            </a:xfrm>
            <a:prstGeom prst="round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8100">
              <a:gradFill>
                <a:gsLst>
                  <a:gs pos="50000">
                    <a:srgbClr val="F3219E"/>
                  </a:gs>
                  <a:gs pos="100000">
                    <a:srgbClr val="610348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52400" h="1270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TextBox 61"/>
            <p:cNvSpPr txBox="1">
              <a:spLocks noChangeArrowheads="1"/>
            </p:cNvSpPr>
            <p:nvPr/>
          </p:nvSpPr>
          <p:spPr bwMode="auto">
            <a:xfrm>
              <a:off x="2401888" y="4373563"/>
              <a:ext cx="379412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928241" y="2462492"/>
            <a:ext cx="351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动态</a:t>
            </a:r>
            <a:r>
              <a:rPr lang="zh-CN" altLang="en-US" dirty="0" smtClean="0"/>
              <a:t>页面显示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2102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0.29548 -0.57431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4" y="-2872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81481E-6 L 0.29826 -0.57385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13" y="-2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"/>
                            </p:stCondLst>
                            <p:childTnLst>
                              <p:par>
                                <p:cTn id="7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9" grpId="0" animBg="1"/>
      <p:bldP spid="134157" grpId="0" animBg="1"/>
      <p:bldP spid="134186" grpId="0"/>
      <p:bldP spid="17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0" descr="C:\Users\lyyl\Desktop\图片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149" name="AutoShape 5"/>
          <p:cNvSpPr>
            <a:spLocks noChangeArrowheads="1"/>
          </p:cNvSpPr>
          <p:nvPr/>
        </p:nvSpPr>
        <p:spPr bwMode="gray">
          <a:xfrm rot="5400000">
            <a:off x="-1476672" y="1785926"/>
            <a:ext cx="4430713" cy="4430713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00CC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57" name="AutoShape 13"/>
          <p:cNvSpPr>
            <a:spLocks noChangeArrowheads="1"/>
          </p:cNvSpPr>
          <p:nvPr/>
        </p:nvSpPr>
        <p:spPr bwMode="ltGray">
          <a:xfrm rot="5400000">
            <a:off x="-1189433" y="2109340"/>
            <a:ext cx="3768725" cy="3767138"/>
          </a:xfrm>
          <a:custGeom>
            <a:avLst/>
            <a:gdLst>
              <a:gd name="G0" fmla="+- 744 0 0"/>
              <a:gd name="G1" fmla="+- 11756105 0 0"/>
              <a:gd name="G2" fmla="+- 0 0 11756105"/>
              <a:gd name="T0" fmla="*/ 0 256 1"/>
              <a:gd name="T1" fmla="*/ 180 256 1"/>
              <a:gd name="G3" fmla="+- 11756105 T0 T1"/>
              <a:gd name="T2" fmla="*/ 0 256 1"/>
              <a:gd name="T3" fmla="*/ 90 256 1"/>
              <a:gd name="G4" fmla="+- 11756105 T2 T3"/>
              <a:gd name="G5" fmla="*/ G4 2 1"/>
              <a:gd name="T4" fmla="*/ 90 256 1"/>
              <a:gd name="T5" fmla="*/ 0 256 1"/>
              <a:gd name="G6" fmla="+- 11756105 T4 T5"/>
              <a:gd name="G7" fmla="*/ G6 2 1"/>
              <a:gd name="G8" fmla="abs 11756105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44"/>
              <a:gd name="G18" fmla="*/ 744 1 2"/>
              <a:gd name="G19" fmla="+- G18 5400 0"/>
              <a:gd name="G20" fmla="cos G19 11756105"/>
              <a:gd name="G21" fmla="sin G19 11756105"/>
              <a:gd name="G22" fmla="+- G20 10800 0"/>
              <a:gd name="G23" fmla="+- G21 10800 0"/>
              <a:gd name="G24" fmla="+- 10800 0 G20"/>
              <a:gd name="G25" fmla="+- 744 10800 0"/>
              <a:gd name="G26" fmla="?: G9 G17 G25"/>
              <a:gd name="G27" fmla="?: G9 0 21600"/>
              <a:gd name="G28" fmla="cos 10800 11756105"/>
              <a:gd name="G29" fmla="sin 10800 11756105"/>
              <a:gd name="G30" fmla="sin 744 11756105"/>
              <a:gd name="G31" fmla="+- G28 10800 0"/>
              <a:gd name="G32" fmla="+- G29 10800 0"/>
              <a:gd name="G33" fmla="+- G30 10800 0"/>
              <a:gd name="G34" fmla="?: G4 0 G31"/>
              <a:gd name="G35" fmla="?: 11756105 G34 0"/>
              <a:gd name="G36" fmla="?: G6 G35 G31"/>
              <a:gd name="G37" fmla="+- 21600 0 G36"/>
              <a:gd name="G38" fmla="?: G4 0 G33"/>
              <a:gd name="G39" fmla="?: 11756105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028 w 21600"/>
              <a:gd name="T15" fmla="*/ 10862 h 21600"/>
              <a:gd name="T16" fmla="*/ 10800 w 21600"/>
              <a:gd name="T17" fmla="*/ 10056 h 21600"/>
              <a:gd name="T18" fmla="*/ 16572 w 21600"/>
              <a:gd name="T19" fmla="*/ 10862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056" y="10807"/>
                </a:moveTo>
                <a:cubicBezTo>
                  <a:pt x="10056" y="10805"/>
                  <a:pt x="10056" y="10802"/>
                  <a:pt x="10056" y="10800"/>
                </a:cubicBezTo>
                <a:cubicBezTo>
                  <a:pt x="10056" y="10389"/>
                  <a:pt x="10389" y="10056"/>
                  <a:pt x="10800" y="10056"/>
                </a:cubicBezTo>
                <a:cubicBezTo>
                  <a:pt x="11210" y="10056"/>
                  <a:pt x="11544" y="10389"/>
                  <a:pt x="11544" y="10800"/>
                </a:cubicBezTo>
                <a:cubicBezTo>
                  <a:pt x="11544" y="10802"/>
                  <a:pt x="11543" y="10805"/>
                  <a:pt x="11543" y="10807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0099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86" name="Text Box 42"/>
          <p:cNvSpPr txBox="1">
            <a:spLocks noChangeArrowheads="1"/>
          </p:cNvSpPr>
          <p:nvPr/>
        </p:nvSpPr>
        <p:spPr bwMode="auto">
          <a:xfrm>
            <a:off x="1128318" y="3387278"/>
            <a:ext cx="1008609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地图</a:t>
            </a:r>
            <a:endParaRPr lang="en-US" altLang="zh-CN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  <a:p>
            <a:r>
              <a:rPr lang="zh-CN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上的</a:t>
            </a:r>
            <a:endParaRPr lang="en-US" altLang="zh-CN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  <a:p>
            <a:r>
              <a:rPr lang="zh-CN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缘分</a:t>
            </a:r>
            <a:endParaRPr lang="en-US" altLang="zh-CN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  <p:grpSp>
        <p:nvGrpSpPr>
          <p:cNvPr id="4" name="组合 66"/>
          <p:cNvGrpSpPr/>
          <p:nvPr/>
        </p:nvGrpSpPr>
        <p:grpSpPr>
          <a:xfrm>
            <a:off x="2267744" y="2276872"/>
            <a:ext cx="1293812" cy="530225"/>
            <a:chOff x="4337021" y="2314564"/>
            <a:chExt cx="1293812" cy="530225"/>
          </a:xfrm>
        </p:grpSpPr>
        <p:sp>
          <p:nvSpPr>
            <p:cNvPr id="134165" name="AutoShape 21"/>
            <p:cNvSpPr>
              <a:spLocks noChangeArrowheads="1"/>
            </p:cNvSpPr>
            <p:nvPr/>
          </p:nvSpPr>
          <p:spPr bwMode="gray">
            <a:xfrm>
              <a:off x="4337021" y="2314564"/>
              <a:ext cx="1293812" cy="530225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33CCFF"/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92" name="Text Box 48"/>
            <p:cNvSpPr txBox="1">
              <a:spLocks noChangeArrowheads="1"/>
            </p:cNvSpPr>
            <p:nvPr/>
          </p:nvSpPr>
          <p:spPr bwMode="auto">
            <a:xfrm>
              <a:off x="4516408" y="2400289"/>
              <a:ext cx="6495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 smtClean="0">
                  <a:ea typeface="宋体" charset="-122"/>
                </a:rPr>
                <a:t>概述</a:t>
              </a:r>
              <a:endParaRPr lang="en-US" altLang="zh-CN" b="1" dirty="0">
                <a:ea typeface="宋体" charset="-122"/>
              </a:endParaRPr>
            </a:p>
          </p:txBody>
        </p:sp>
      </p:grpSp>
      <p:grpSp>
        <p:nvGrpSpPr>
          <p:cNvPr id="5" name="组合 71"/>
          <p:cNvGrpSpPr/>
          <p:nvPr/>
        </p:nvGrpSpPr>
        <p:grpSpPr>
          <a:xfrm>
            <a:off x="2605013" y="3132261"/>
            <a:ext cx="501650" cy="501650"/>
            <a:chOff x="4370358" y="3059101"/>
            <a:chExt cx="501650" cy="501650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4370358" y="3059101"/>
              <a:ext cx="501650" cy="501650"/>
              <a:chOff x="1583" y="1494"/>
              <a:chExt cx="526" cy="526"/>
            </a:xfrm>
          </p:grpSpPr>
          <p:sp>
            <p:nvSpPr>
              <p:cNvPr id="134160" name="Oval 16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rgbClr val="00CCF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1" name="Oval 17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2" name="Oval 18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FFFF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3" name="Oval 19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E9940B">
                      <a:gamma/>
                      <a:tint val="0"/>
                      <a:invGamma/>
                    </a:srgbClr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4" name="Oval 20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00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188" name="Text Box 44"/>
            <p:cNvSpPr txBox="1">
              <a:spLocks noChangeArrowheads="1"/>
            </p:cNvSpPr>
            <p:nvPr/>
          </p:nvSpPr>
          <p:spPr bwMode="auto">
            <a:xfrm>
              <a:off x="4462433" y="3128951"/>
              <a:ext cx="3111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7" name="组合 67"/>
          <p:cNvGrpSpPr/>
          <p:nvPr/>
        </p:nvGrpSpPr>
        <p:grpSpPr>
          <a:xfrm>
            <a:off x="2974901" y="3116386"/>
            <a:ext cx="1303337" cy="528638"/>
            <a:chOff x="4740246" y="3043226"/>
            <a:chExt cx="1303337" cy="528638"/>
          </a:xfrm>
        </p:grpSpPr>
        <p:sp>
          <p:nvSpPr>
            <p:cNvPr id="134158" name="AutoShape 14"/>
            <p:cNvSpPr>
              <a:spLocks noChangeArrowheads="1"/>
            </p:cNvSpPr>
            <p:nvPr/>
          </p:nvSpPr>
          <p:spPr bwMode="gray">
            <a:xfrm>
              <a:off x="4740246" y="3043226"/>
              <a:ext cx="1303337" cy="52863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CCFF"/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93" name="Text Box 49"/>
            <p:cNvSpPr txBox="1">
              <a:spLocks noChangeArrowheads="1"/>
            </p:cNvSpPr>
            <p:nvPr/>
          </p:nvSpPr>
          <p:spPr bwMode="auto">
            <a:xfrm>
              <a:off x="4929158" y="3128951"/>
              <a:ext cx="11144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 smtClean="0">
                  <a:ea typeface="宋体" charset="-122"/>
                </a:rPr>
                <a:t>软件功能</a:t>
              </a:r>
              <a:endParaRPr lang="en-US" altLang="zh-CN" b="1" dirty="0">
                <a:ea typeface="宋体" charset="-122"/>
              </a:endParaRPr>
            </a:p>
          </p:txBody>
        </p:sp>
      </p:grpSp>
      <p:grpSp>
        <p:nvGrpSpPr>
          <p:cNvPr id="8" name="组合 63"/>
          <p:cNvGrpSpPr/>
          <p:nvPr/>
        </p:nvGrpSpPr>
        <p:grpSpPr>
          <a:xfrm>
            <a:off x="2627784" y="4140373"/>
            <a:ext cx="501650" cy="501650"/>
            <a:chOff x="4456083" y="3786176"/>
            <a:chExt cx="501650" cy="501650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4456083" y="3786176"/>
              <a:ext cx="501650" cy="501650"/>
              <a:chOff x="1583" y="1494"/>
              <a:chExt cx="526" cy="526"/>
            </a:xfrm>
          </p:grpSpPr>
          <p:sp>
            <p:nvSpPr>
              <p:cNvPr id="134152" name="Oval 8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rgbClr val="00CCF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53" name="Oval 9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54" name="Oval 10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FFFF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55" name="Oval 11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E9940B">
                      <a:gamma/>
                      <a:tint val="0"/>
                      <a:invGamma/>
                    </a:srgbClr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56" name="Oval 12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00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189" name="Text Box 45"/>
            <p:cNvSpPr txBox="1">
              <a:spLocks noChangeArrowheads="1"/>
            </p:cNvSpPr>
            <p:nvPr/>
          </p:nvSpPr>
          <p:spPr bwMode="auto">
            <a:xfrm>
              <a:off x="4548158" y="3854439"/>
              <a:ext cx="3111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ea typeface="宋体" charset="-122"/>
                </a:rPr>
                <a:t>3</a:t>
              </a:r>
            </a:p>
          </p:txBody>
        </p:sp>
      </p:grpSp>
      <p:grpSp>
        <p:nvGrpSpPr>
          <p:cNvPr id="10" name="组合 68"/>
          <p:cNvGrpSpPr/>
          <p:nvPr/>
        </p:nvGrpSpPr>
        <p:grpSpPr>
          <a:xfrm>
            <a:off x="2999259" y="4124498"/>
            <a:ext cx="1292225" cy="528638"/>
            <a:chOff x="4827558" y="3770301"/>
            <a:chExt cx="1292225" cy="528638"/>
          </a:xfrm>
        </p:grpSpPr>
        <p:sp>
          <p:nvSpPr>
            <p:cNvPr id="134150" name="AutoShape 6"/>
            <p:cNvSpPr>
              <a:spLocks noChangeArrowheads="1"/>
            </p:cNvSpPr>
            <p:nvPr/>
          </p:nvSpPr>
          <p:spPr bwMode="gray">
            <a:xfrm>
              <a:off x="4827558" y="3770301"/>
              <a:ext cx="1292225" cy="52863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CCFF"/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94" name="Text Box 50"/>
            <p:cNvSpPr txBox="1">
              <a:spLocks noChangeArrowheads="1"/>
            </p:cNvSpPr>
            <p:nvPr/>
          </p:nvSpPr>
          <p:spPr bwMode="auto">
            <a:xfrm>
              <a:off x="5005358" y="3868726"/>
              <a:ext cx="11144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 smtClean="0">
                  <a:ea typeface="宋体" charset="-122"/>
                </a:rPr>
                <a:t>软件创新</a:t>
              </a:r>
              <a:endParaRPr lang="en-US" altLang="zh-CN" b="1" dirty="0">
                <a:ea typeface="宋体" charset="-122"/>
              </a:endParaRPr>
            </a:p>
          </p:txBody>
        </p:sp>
      </p:grpSp>
      <p:grpSp>
        <p:nvGrpSpPr>
          <p:cNvPr id="11" name="组合 64"/>
          <p:cNvGrpSpPr/>
          <p:nvPr/>
        </p:nvGrpSpPr>
        <p:grpSpPr>
          <a:xfrm>
            <a:off x="2123728" y="5146898"/>
            <a:ext cx="501650" cy="501650"/>
            <a:chOff x="4370358" y="4513251"/>
            <a:chExt cx="501650" cy="501650"/>
          </a:xfrm>
        </p:grpSpPr>
        <p:grpSp>
          <p:nvGrpSpPr>
            <p:cNvPr id="12" name="Group 29"/>
            <p:cNvGrpSpPr>
              <a:grpSpLocks/>
            </p:cNvGrpSpPr>
            <p:nvPr/>
          </p:nvGrpSpPr>
          <p:grpSpPr bwMode="auto">
            <a:xfrm>
              <a:off x="4370358" y="4513251"/>
              <a:ext cx="501650" cy="501650"/>
              <a:chOff x="1583" y="1494"/>
              <a:chExt cx="526" cy="526"/>
            </a:xfrm>
          </p:grpSpPr>
          <p:sp>
            <p:nvSpPr>
              <p:cNvPr id="134174" name="Oval 30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rgbClr val="00CCF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5" name="Oval 31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6" name="Oval 32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FFFF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7" name="Oval 33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E9940B">
                      <a:gamma/>
                      <a:tint val="0"/>
                      <a:invGamma/>
                    </a:srgbClr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8" name="Oval 34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00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190" name="Text Box 46"/>
            <p:cNvSpPr txBox="1">
              <a:spLocks noChangeArrowheads="1"/>
            </p:cNvSpPr>
            <p:nvPr/>
          </p:nvSpPr>
          <p:spPr bwMode="auto">
            <a:xfrm>
              <a:off x="4462433" y="4583101"/>
              <a:ext cx="3111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ea typeface="宋体" charset="-122"/>
                </a:rPr>
                <a:t>4</a:t>
              </a:r>
            </a:p>
          </p:txBody>
        </p:sp>
      </p:grpSp>
      <p:grpSp>
        <p:nvGrpSpPr>
          <p:cNvPr id="13" name="组合 69"/>
          <p:cNvGrpSpPr/>
          <p:nvPr/>
        </p:nvGrpSpPr>
        <p:grpSpPr>
          <a:xfrm>
            <a:off x="2493616" y="5131023"/>
            <a:ext cx="1535756" cy="530225"/>
            <a:chOff x="4740246" y="4497376"/>
            <a:chExt cx="1535756" cy="530225"/>
          </a:xfrm>
        </p:grpSpPr>
        <p:sp>
          <p:nvSpPr>
            <p:cNvPr id="134172" name="AutoShape 28"/>
            <p:cNvSpPr>
              <a:spLocks noChangeArrowheads="1"/>
            </p:cNvSpPr>
            <p:nvPr/>
          </p:nvSpPr>
          <p:spPr bwMode="gray">
            <a:xfrm>
              <a:off x="4740246" y="4497376"/>
              <a:ext cx="1303337" cy="530225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CCFF"/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95" name="Text Box 51"/>
            <p:cNvSpPr txBox="1">
              <a:spLocks noChangeArrowheads="1"/>
            </p:cNvSpPr>
            <p:nvPr/>
          </p:nvSpPr>
          <p:spPr bwMode="auto">
            <a:xfrm>
              <a:off x="4929158" y="4576751"/>
              <a:ext cx="13468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 smtClean="0">
                  <a:ea typeface="宋体" charset="-122"/>
                </a:rPr>
                <a:t>需求分析等</a:t>
              </a:r>
              <a:endParaRPr lang="en-US" altLang="zh-CN" b="1" dirty="0">
                <a:ea typeface="宋体" charset="-122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105" y="1605176"/>
            <a:ext cx="2060431" cy="162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0135" y="1311973"/>
            <a:ext cx="2738329" cy="215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624" y="3779748"/>
            <a:ext cx="2114053" cy="242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组合 61"/>
          <p:cNvGrpSpPr/>
          <p:nvPr/>
        </p:nvGrpSpPr>
        <p:grpSpPr>
          <a:xfrm>
            <a:off x="2016919" y="2296438"/>
            <a:ext cx="501650" cy="501650"/>
            <a:chOff x="3967133" y="2330439"/>
            <a:chExt cx="501650" cy="501650"/>
          </a:xfrm>
        </p:grpSpPr>
        <p:grpSp>
          <p:nvGrpSpPr>
            <p:cNvPr id="54" name="Group 22"/>
            <p:cNvGrpSpPr>
              <a:grpSpLocks/>
            </p:cNvGrpSpPr>
            <p:nvPr/>
          </p:nvGrpSpPr>
          <p:grpSpPr bwMode="auto">
            <a:xfrm>
              <a:off x="3967133" y="2330439"/>
              <a:ext cx="501650" cy="501650"/>
              <a:chOff x="1583" y="1494"/>
              <a:chExt cx="526" cy="526"/>
            </a:xfrm>
          </p:grpSpPr>
          <p:sp>
            <p:nvSpPr>
              <p:cNvPr id="56" name="Oval 23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rgbClr val="33CCF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Oval 24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Oval 25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FFFF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Oval 26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E9940B">
                      <a:gamma/>
                      <a:tint val="0"/>
                      <a:invGamma/>
                    </a:srgbClr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Oval 27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00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5" name="Text Box 43"/>
            <p:cNvSpPr txBox="1">
              <a:spLocks noChangeArrowheads="1"/>
            </p:cNvSpPr>
            <p:nvPr/>
          </p:nvSpPr>
          <p:spPr bwMode="auto">
            <a:xfrm>
              <a:off x="4046508" y="2384414"/>
              <a:ext cx="3111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62" name="组合 149"/>
          <p:cNvGrpSpPr>
            <a:grpSpLocks/>
          </p:cNvGrpSpPr>
          <p:nvPr/>
        </p:nvGrpSpPr>
        <p:grpSpPr bwMode="auto">
          <a:xfrm>
            <a:off x="1907704" y="1412776"/>
            <a:ext cx="431800" cy="431800"/>
            <a:chOff x="3858590" y="1675014"/>
            <a:chExt cx="432000" cy="432000"/>
          </a:xfrm>
        </p:grpSpPr>
        <p:sp>
          <p:nvSpPr>
            <p:cNvPr id="63" name="圆角矩形 62"/>
            <p:cNvSpPr>
              <a:spLocks noChangeAspect="1"/>
            </p:cNvSpPr>
            <p:nvPr/>
          </p:nvSpPr>
          <p:spPr bwMode="auto">
            <a:xfrm>
              <a:off x="3858590" y="1675014"/>
              <a:ext cx="432000" cy="432000"/>
            </a:xfrm>
            <a:prstGeom prst="round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8100">
              <a:gradFill>
                <a:gsLst>
                  <a:gs pos="50000">
                    <a:srgbClr val="6EFF01"/>
                  </a:gs>
                  <a:gs pos="100000">
                    <a:srgbClr val="0F500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52400" h="1270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3884613" y="1736725"/>
              <a:ext cx="3794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5" name="组合 155"/>
          <p:cNvGrpSpPr>
            <a:grpSpLocks/>
          </p:cNvGrpSpPr>
          <p:nvPr/>
        </p:nvGrpSpPr>
        <p:grpSpPr bwMode="auto">
          <a:xfrm>
            <a:off x="539552" y="3756460"/>
            <a:ext cx="431800" cy="431800"/>
            <a:chOff x="2909519" y="3412439"/>
            <a:chExt cx="432000" cy="432000"/>
          </a:xfrm>
        </p:grpSpPr>
        <p:sp>
          <p:nvSpPr>
            <p:cNvPr id="66" name="圆角矩形 65"/>
            <p:cNvSpPr>
              <a:spLocks noChangeAspect="1"/>
            </p:cNvSpPr>
            <p:nvPr/>
          </p:nvSpPr>
          <p:spPr bwMode="auto">
            <a:xfrm>
              <a:off x="2909519" y="3412439"/>
              <a:ext cx="432000" cy="432000"/>
            </a:xfrm>
            <a:prstGeom prst="round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8100">
              <a:gradFill>
                <a:gsLst>
                  <a:gs pos="50000">
                    <a:srgbClr val="FF0000"/>
                  </a:gs>
                  <a:gs pos="100000">
                    <a:srgbClr val="86000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52400" h="1270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61"/>
            <p:cNvSpPr txBox="1">
              <a:spLocks noChangeArrowheads="1"/>
            </p:cNvSpPr>
            <p:nvPr/>
          </p:nvSpPr>
          <p:spPr bwMode="auto">
            <a:xfrm>
              <a:off x="2935288" y="3475038"/>
              <a:ext cx="3794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152"/>
          <p:cNvGrpSpPr>
            <a:grpSpLocks/>
          </p:cNvGrpSpPr>
          <p:nvPr/>
        </p:nvGrpSpPr>
        <p:grpSpPr bwMode="auto">
          <a:xfrm>
            <a:off x="5645891" y="1361144"/>
            <a:ext cx="431800" cy="431800"/>
            <a:chOff x="3348429" y="2537789"/>
            <a:chExt cx="432000" cy="432000"/>
          </a:xfrm>
        </p:grpSpPr>
        <p:sp>
          <p:nvSpPr>
            <p:cNvPr id="69" name="圆角矩形 68"/>
            <p:cNvSpPr>
              <a:spLocks noChangeAspect="1"/>
            </p:cNvSpPr>
            <p:nvPr/>
          </p:nvSpPr>
          <p:spPr bwMode="auto">
            <a:xfrm>
              <a:off x="3348429" y="2537789"/>
              <a:ext cx="432000" cy="432000"/>
            </a:xfrm>
            <a:prstGeom prst="round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8100">
              <a:gradFill>
                <a:gsLst>
                  <a:gs pos="50000">
                    <a:srgbClr val="FFCF01"/>
                  </a:gs>
                  <a:gs pos="100000">
                    <a:srgbClr val="E2200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52400" h="1270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TextBox 61"/>
            <p:cNvSpPr txBox="1">
              <a:spLocks noChangeArrowheads="1"/>
            </p:cNvSpPr>
            <p:nvPr/>
          </p:nvSpPr>
          <p:spPr bwMode="auto">
            <a:xfrm>
              <a:off x="3375025" y="2600325"/>
              <a:ext cx="3794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639641" y="3203684"/>
            <a:ext cx="172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用例图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76256" y="3171769"/>
            <a:ext cx="1872208" cy="383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类设计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49784" y="6300028"/>
            <a:ext cx="115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过程设计</a:t>
            </a:r>
            <a:endParaRPr lang="zh-CN" altLang="en-US" dirty="0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9952" y="3842139"/>
            <a:ext cx="2060431" cy="18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组合 149"/>
          <p:cNvGrpSpPr>
            <a:grpSpLocks/>
          </p:cNvGrpSpPr>
          <p:nvPr/>
        </p:nvGrpSpPr>
        <p:grpSpPr bwMode="auto">
          <a:xfrm>
            <a:off x="3707904" y="3789040"/>
            <a:ext cx="431800" cy="431800"/>
            <a:chOff x="3858590" y="1675014"/>
            <a:chExt cx="432000" cy="432000"/>
          </a:xfrm>
        </p:grpSpPr>
        <p:sp>
          <p:nvSpPr>
            <p:cNvPr id="73" name="圆角矩形 72"/>
            <p:cNvSpPr>
              <a:spLocks noChangeAspect="1"/>
            </p:cNvSpPr>
            <p:nvPr/>
          </p:nvSpPr>
          <p:spPr bwMode="auto">
            <a:xfrm>
              <a:off x="3858590" y="1675014"/>
              <a:ext cx="432000" cy="432000"/>
            </a:xfrm>
            <a:prstGeom prst="round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8100">
              <a:gradFill>
                <a:gsLst>
                  <a:gs pos="50000">
                    <a:srgbClr val="6EFF01"/>
                  </a:gs>
                  <a:gs pos="100000">
                    <a:srgbClr val="0F500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52400" h="1270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3884613" y="1736725"/>
              <a:ext cx="379412" cy="307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5008190" y="5847307"/>
            <a:ext cx="172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2240" y="4241820"/>
            <a:ext cx="2060431" cy="134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组合 149"/>
          <p:cNvGrpSpPr>
            <a:grpSpLocks/>
          </p:cNvGrpSpPr>
          <p:nvPr/>
        </p:nvGrpSpPr>
        <p:grpSpPr bwMode="auto">
          <a:xfrm>
            <a:off x="6660232" y="3717032"/>
            <a:ext cx="431800" cy="431800"/>
            <a:chOff x="3858590" y="1675014"/>
            <a:chExt cx="432000" cy="432000"/>
          </a:xfrm>
        </p:grpSpPr>
        <p:sp>
          <p:nvSpPr>
            <p:cNvPr id="78" name="圆角矩形 77"/>
            <p:cNvSpPr>
              <a:spLocks noChangeAspect="1"/>
            </p:cNvSpPr>
            <p:nvPr/>
          </p:nvSpPr>
          <p:spPr bwMode="auto">
            <a:xfrm>
              <a:off x="3858590" y="1675014"/>
              <a:ext cx="432000" cy="432000"/>
            </a:xfrm>
            <a:prstGeom prst="round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8100">
              <a:gradFill>
                <a:gsLst>
                  <a:gs pos="50000">
                    <a:srgbClr val="6EFF01"/>
                  </a:gs>
                  <a:gs pos="100000">
                    <a:srgbClr val="0F500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52400" h="1270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84613" y="1736725"/>
              <a:ext cx="3794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7240041" y="5805264"/>
            <a:ext cx="172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5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4444E-6 L 0.29775 -0.7067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78" y="-353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0.2875 -0.70695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5" y="-3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"/>
                            </p:stCondLst>
                            <p:childTnLst>
                              <p:par>
                                <p:cTn id="9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"/>
                            </p:stCondLst>
                            <p:childTnLst>
                              <p:par>
                                <p:cTn id="10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9" grpId="0" animBg="1"/>
      <p:bldP spid="134157" grpId="0" animBg="1"/>
      <p:bldP spid="134186" grpId="0"/>
      <p:bldP spid="18" grpId="0"/>
      <p:bldP spid="19" grpId="0"/>
      <p:bldP spid="20" grpId="0"/>
      <p:bldP spid="75" grpId="0"/>
      <p:bldP spid="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:\Images\beautiful\蓝紫晶莹\p_large_UpaM_70530001792c5c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6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754063" y="4076700"/>
            <a:ext cx="431800" cy="431800"/>
          </a:xfrm>
          <a:prstGeom prst="ellipse">
            <a:avLst/>
          </a:prstGeom>
          <a:gradFill rotWithShape="1">
            <a:gsLst>
              <a:gs pos="0">
                <a:srgbClr val="6699FF">
                  <a:alpha val="39999"/>
                </a:srgbClr>
              </a:gs>
              <a:gs pos="50000">
                <a:schemeClr val="bg1">
                  <a:alpha val="19000"/>
                </a:schemeClr>
              </a:gs>
              <a:gs pos="100000">
                <a:srgbClr val="6699FF">
                  <a:alpha val="39999"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2268538" y="2890838"/>
            <a:ext cx="1079500" cy="1079500"/>
          </a:xfrm>
          <a:prstGeom prst="ellipse">
            <a:avLst/>
          </a:prstGeom>
          <a:gradFill rotWithShape="1">
            <a:gsLst>
              <a:gs pos="0">
                <a:srgbClr val="6699FF">
                  <a:alpha val="39999"/>
                </a:srgbClr>
              </a:gs>
              <a:gs pos="50000">
                <a:schemeClr val="bg1">
                  <a:alpha val="19000"/>
                </a:schemeClr>
              </a:gs>
              <a:gs pos="100000">
                <a:srgbClr val="6699FF">
                  <a:alpha val="39999"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4067943" y="1052735"/>
            <a:ext cx="1631181" cy="1560289"/>
          </a:xfrm>
          <a:prstGeom prst="ellipse">
            <a:avLst/>
          </a:prstGeom>
          <a:gradFill rotWithShape="1">
            <a:gsLst>
              <a:gs pos="0">
                <a:srgbClr val="6699FF">
                  <a:alpha val="39999"/>
                </a:srgbClr>
              </a:gs>
              <a:gs pos="50000">
                <a:schemeClr val="bg1">
                  <a:alpha val="19000"/>
                </a:schemeClr>
              </a:gs>
              <a:gs pos="100000">
                <a:srgbClr val="6699FF">
                  <a:alpha val="39999"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1692275" y="4076700"/>
            <a:ext cx="647700" cy="647700"/>
          </a:xfrm>
          <a:prstGeom prst="ellipse">
            <a:avLst/>
          </a:prstGeom>
          <a:gradFill rotWithShape="1">
            <a:gsLst>
              <a:gs pos="0">
                <a:srgbClr val="6699FF">
                  <a:alpha val="39999"/>
                </a:srgbClr>
              </a:gs>
              <a:gs pos="50000">
                <a:schemeClr val="bg1">
                  <a:alpha val="19000"/>
                </a:schemeClr>
              </a:gs>
              <a:gs pos="100000">
                <a:srgbClr val="6699FF">
                  <a:alpha val="39999"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25" name="Picture 2" descr="条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644900"/>
            <a:ext cx="9163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2349500"/>
            <a:ext cx="9144000" cy="2000250"/>
            <a:chOff x="0" y="1143"/>
            <a:chExt cx="5760" cy="1260"/>
          </a:xfrm>
        </p:grpSpPr>
        <p:sp>
          <p:nvSpPr>
            <p:cNvPr id="11290" name="Line 6"/>
            <p:cNvSpPr>
              <a:spLocks noChangeShapeType="1"/>
            </p:cNvSpPr>
            <p:nvPr/>
          </p:nvSpPr>
          <p:spPr bwMode="auto">
            <a:xfrm>
              <a:off x="0" y="1143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Line 7"/>
            <p:cNvSpPr>
              <a:spLocks noChangeShapeType="1"/>
            </p:cNvSpPr>
            <p:nvPr/>
          </p:nvSpPr>
          <p:spPr bwMode="auto">
            <a:xfrm>
              <a:off x="0" y="2034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Line 8"/>
            <p:cNvSpPr>
              <a:spLocks noChangeShapeType="1"/>
            </p:cNvSpPr>
            <p:nvPr/>
          </p:nvSpPr>
          <p:spPr bwMode="auto">
            <a:xfrm>
              <a:off x="0" y="2214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Line 9"/>
            <p:cNvSpPr>
              <a:spLocks noChangeShapeType="1"/>
            </p:cNvSpPr>
            <p:nvPr/>
          </p:nvSpPr>
          <p:spPr bwMode="auto">
            <a:xfrm>
              <a:off x="0" y="2403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611560" y="2219703"/>
            <a:ext cx="856895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9600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谢 谢！</a:t>
            </a:r>
          </a:p>
        </p:txBody>
      </p:sp>
      <p:pic>
        <p:nvPicPr>
          <p:cNvPr id="26" name="图片 6" descr="热气球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4400550"/>
            <a:ext cx="817563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" descr="热气球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663" y="3690938"/>
            <a:ext cx="914400" cy="17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84" name="组合 24"/>
          <p:cNvGrpSpPr>
            <a:grpSpLocks/>
          </p:cNvGrpSpPr>
          <p:nvPr/>
        </p:nvGrpSpPr>
        <p:grpSpPr bwMode="auto">
          <a:xfrm>
            <a:off x="5286375" y="6000750"/>
            <a:ext cx="3392488" cy="598488"/>
            <a:chOff x="4949675" y="6351415"/>
            <a:chExt cx="3943504" cy="576425"/>
          </a:xfrm>
        </p:grpSpPr>
        <p:grpSp>
          <p:nvGrpSpPr>
            <p:cNvPr id="11286" name="组合 4"/>
            <p:cNvGrpSpPr>
              <a:grpSpLocks/>
            </p:cNvGrpSpPr>
            <p:nvPr/>
          </p:nvGrpSpPr>
          <p:grpSpPr bwMode="auto">
            <a:xfrm>
              <a:off x="4949673" y="6351415"/>
              <a:ext cx="3943503" cy="510619"/>
              <a:chOff x="5748266" y="6132574"/>
              <a:chExt cx="4224314" cy="560193"/>
            </a:xfrm>
          </p:grpSpPr>
          <p:pic>
            <p:nvPicPr>
              <p:cNvPr id="31" name="图片 6"/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748266" y="6179331"/>
                <a:ext cx="701634" cy="513436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</p:pic>
          <p:sp>
            <p:nvSpPr>
              <p:cNvPr id="33" name="矩形 8"/>
              <p:cNvSpPr>
                <a:spLocks noChangeArrowheads="1"/>
              </p:cNvSpPr>
              <p:nvPr/>
            </p:nvSpPr>
            <p:spPr bwMode="auto">
              <a:xfrm>
                <a:off x="6394666" y="6132574"/>
                <a:ext cx="3577917" cy="5065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华文楷体" pitchFamily="2" charset="-122"/>
                    <a:ea typeface="华文楷体" pitchFamily="2" charset="-122"/>
                  </a:rPr>
                  <a:t>计算机科学与技术学院 </a:t>
                </a:r>
              </a:p>
            </p:txBody>
          </p:sp>
        </p:grpSp>
        <p:sp>
          <p:nvSpPr>
            <p:cNvPr id="30" name="矩形 8"/>
            <p:cNvSpPr>
              <a:spLocks noChangeArrowheads="1"/>
            </p:cNvSpPr>
            <p:nvPr/>
          </p:nvSpPr>
          <p:spPr bwMode="auto">
            <a:xfrm>
              <a:off x="5556794" y="6635805"/>
              <a:ext cx="3336385" cy="292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School of Computer Science and Technology</a:t>
              </a:r>
              <a:endParaRPr lang="zh-CN" altLang="en-US" sz="1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pic>
        <p:nvPicPr>
          <p:cNvPr id="28" name="图片 27" descr="热气球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422525"/>
            <a:ext cx="6985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37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89 1.15353 C -0.04323 1.14381 -0.04965 1.13688 -0.05364 1.12879 C -0.05538 1.12509 -0.05503 1.12046 -0.05625 1.11653 C -0.0625 1.09965 -0.0651 1.09318 -0.06788 1.07329 C -0.06736 0.97988 -0.07552 0.78197 -0.05625 0.65665 C -0.05087 0.54058 -0.08819 0.40092 -0.03889 0.30405 C -0.03594 0.28393 -0.0309 0.27399 -0.0243 0.25618 C -0.01701 0.2104 -0.01944 0.23214 -0.0158 0.1889 C -0.01354 0.06821 -0.01736 0.0867 -0.00712 0.01827 C -0.00243 -0.0511 0.00052 -0.10197 -0.00399 -0.17595 C -0.00521 -0.19954 -0.01753 -0.21896 -0.0243 -0.23977 C -0.03437 -0.27029 -0.0375 -0.3059 -0.04201 -0.33873 C -0.04357 -0.35214 -0.04774 -0.37827 -0.04774 -0.3778 C -0.04635 -0.44578 -0.04774 -0.5126 -0.04479 -0.57965 C -0.04444 -0.59191 -0.03785 -0.60254 -0.03594 -0.61526 C -0.03403 -0.62682 -0.03021 -0.65064 -0.03021 -0.64994 C -0.03194 -0.71422 -0.02969 -0.76 -0.03889 -0.81688 C -0.04583 -0.86058 -0.03785 -0.84555 -0.05052 -0.86428 C -0.05625 -0.88578 -0.06423 -0.91075 -0.07691 -0.92671 C -0.08403 -0.96093 -0.07396 -0.92116 -0.08541 -0.94751 C -0.08941 -0.95653 -0.0993 -0.99306 -0.09965 -1.00671 C -0.10017 -1.03422 -0.09965 -1.06197 -0.09965 -1.09087 " pathEditMode="relative" rAng="0" ptsTypes="fffffffffffffffffffffA">
                                      <p:cBhvr>
                                        <p:cTn id="28" dur="3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11223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3021 0.59399 C -0.02916 0.52647 -0.03003 0.45618 -0.02552 0.38936 C -0.0243 0.3452 -0.02448 0.30104 -0.02274 0.25734 C -0.02239 0.24855 -0.01215 0.21618 -0.00903 0.20763 C -0.00729 0.19584 -0.00521 0.18451 -0.0033 0.17271 C -0.00434 0.043 0.00226 -0.01364 -0.0243 -0.11677 C -0.02969 -0.16139 -0.03906 -0.20925 -0.05416 -0.24555 C -0.05937 -0.27445 -0.06528 -0.29989 -0.07205 -0.32763 C -0.06892 -0.36578 -0.07083 -0.35469 -0.06319 -0.37711 C -0.06024 -0.42798 -0.06198 -0.39145 -0.06007 -0.47353 C -0.05955 -0.49711 -0.06389 -0.53087 -0.05416 -0.5496 C -0.05364 -0.55723 -0.05399 -0.56532 -0.05278 -0.57295 C -0.05243 -0.57596 -0.05035 -0.57665 -0.04965 -0.57896 C -0.04878 -0.58151 -0.04896 -0.58474 -0.04809 -0.58775 C -0.04496 -0.5963 -0.04028 -0.60601 -0.03628 -0.61434 C -0.03368 -0.63838 -0.03663 -0.62521 -0.0243 -0.64925 L -0.0243 -0.64902 C -0.01892 -0.66914 -0.00989 -0.68578 -0.00625 -0.70729 C -0.00521 -0.73018 -0.00416 -0.7496 -0.00173 -0.77133 C -0.00121 -0.80232 -0.00104 -0.8333 -0.00017 -0.86428 C -1.94444E-6 -0.87376 0.00156 -0.89434 0.00278 -0.90544 C 0.00365 -0.9133 0.0059 -0.92902 0.0059 -0.92879 C 0.00764 -0.96578 0.00747 -0.95029 0.00747 -0.97619 " pathEditMode="relative" rAng="0" ptsTypes="fffffffffffffffFffffffA">
                                      <p:cBhvr>
                                        <p:cTn id="33" dur="3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852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191 1.06867 C 0.00312 0.9674 -0.00677 0.73017 0.02049 0.61225 C 0.01701 0.45826 0.01476 0.30543 0.01007 0.15191 C 0.00955 0.12624 -0.00243 0.09873 -0.01198 0.07352 C -0.01632 0.06243 -0.02708 0.03977 -0.02708 0.04 C -0.02361 -0.04139 -0.02014 -0.10543 0.00191 -0.18197 C 0.00451 -0.20717 0.01128 -0.22798 0.01476 -0.25295 C 0.01354 -0.29226 0.01302 -0.33041 0.01007 -0.36879 C 0.0092 -0.38266 0.00486 -0.39607 0.00191 -0.40971 C -0.00122 -0.41942 -0.00851 -0.43746 -0.00851 -0.43676 C -0.01667 -0.50058 -0.05365 -0.56671 -0.05365 -0.63052 C -0.05365 -0.69202 -0.05365 -0.75422 -0.05365 -0.81734 " pathEditMode="relative" rAng="0" ptsTypes="fffffffffffA">
                                      <p:cBhvr>
                                        <p:cTn id="47" dur="3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8" y="-943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180</Words>
  <Application>Microsoft Office PowerPoint</Application>
  <PresentationFormat>全屏显示(4:3)</PresentationFormat>
  <Paragraphs>95</Paragraphs>
  <Slides>8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lyyl</cp:lastModifiedBy>
  <cp:revision>39</cp:revision>
  <dcterms:created xsi:type="dcterms:W3CDTF">2012-05-17T14:28:21Z</dcterms:created>
  <dcterms:modified xsi:type="dcterms:W3CDTF">2012-11-16T03:00:24Z</dcterms:modified>
</cp:coreProperties>
</file>