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  <p:sldMasterId id="2147483768" r:id="rId4"/>
    <p:sldMasterId id="2147483804" r:id="rId5"/>
    <p:sldMasterId id="2147483816" r:id="rId6"/>
    <p:sldMasterId id="2147483828" r:id="rId7"/>
  </p:sldMasterIdLst>
  <p:sldIdLst>
    <p:sldId id="256" r:id="rId8"/>
    <p:sldId id="257" r:id="rId9"/>
    <p:sldId id="268" r:id="rId10"/>
    <p:sldId id="290" r:id="rId11"/>
    <p:sldId id="289" r:id="rId12"/>
    <p:sldId id="269" r:id="rId13"/>
    <p:sldId id="270" r:id="rId14"/>
    <p:sldId id="284" r:id="rId15"/>
    <p:sldId id="267" r:id="rId16"/>
    <p:sldId id="271" r:id="rId17"/>
    <p:sldId id="291" r:id="rId18"/>
    <p:sldId id="275" r:id="rId19"/>
    <p:sldId id="264" r:id="rId20"/>
    <p:sldId id="28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1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73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50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11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6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3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13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90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0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08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08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97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66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39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72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27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98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70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67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20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151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28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41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63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536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234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91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6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06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0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246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817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311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739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4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018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457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19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413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91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41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09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560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999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268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253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113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63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172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78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469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639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97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705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42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325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638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940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6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76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560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781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556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043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767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143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8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1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7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991C-83A4-4BFD-8233-A0D4F4D81353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F1E-B730-424D-8812-64A0D5E6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991C-83A4-4BFD-8233-A0D4F4D813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F1E-B730-424D-8812-64A0D5E6FD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6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0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0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991C-83A4-4BFD-8233-A0D4F4D813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EF1E-B730-424D-8812-64A0D5E6FD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32534;&#31243;&#39033;&#30446;&#19987;&#29992;\fxtg\dist\javadoc\index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1196" y="1628800"/>
            <a:ext cx="536877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zh-CN" alt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软设</a:t>
            </a:r>
            <a:r>
              <a:rPr lang="en-US" altLang="zh-CN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结题报告</a:t>
            </a:r>
            <a:endParaRPr lang="zh-CN" altLang="en-US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4149080"/>
            <a:ext cx="2922595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小组：世界之柱</a:t>
            </a:r>
            <a:endParaRPr lang="zh-CN" alt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14" y="2852936"/>
            <a:ext cx="389722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反向团购</a:t>
            </a:r>
            <a:r>
              <a:rPr lang="zh-CN" altLang="en-US" sz="3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3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7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611560" y="404664"/>
            <a:ext cx="4769458" cy="510471"/>
            <a:chOff x="1251107" y="3429000"/>
            <a:chExt cx="6921293" cy="60277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数据库设计方案</a:t>
              </a:r>
            </a:p>
          </p:txBody>
        </p:sp>
      </p:grpSp>
      <p:pic>
        <p:nvPicPr>
          <p:cNvPr id="2052" name="Picture 4" descr="QQ截图201211011943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207135" cy="3600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4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611560" y="404664"/>
            <a:ext cx="4769458" cy="510471"/>
            <a:chOff x="1251107" y="3429000"/>
            <a:chExt cx="6921293" cy="60277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数据库设计方案</a:t>
              </a:r>
            </a:p>
          </p:txBody>
        </p:sp>
      </p:grpSp>
      <p:pic>
        <p:nvPicPr>
          <p:cNvPr id="4098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3756171" cy="1296144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831223" cy="1656184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70288"/>
            <a:ext cx="4025685" cy="1267023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91" y="2078991"/>
            <a:ext cx="3854305" cy="2449134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54" y="626525"/>
            <a:ext cx="4009778" cy="1227262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86" y="4811711"/>
            <a:ext cx="4213814" cy="1584175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611560" y="404665"/>
            <a:ext cx="5328592" cy="510472"/>
            <a:chOff x="1251107" y="3429000"/>
            <a:chExt cx="6921293" cy="60278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1251107" y="3450289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小组内各成员的分工与合作情况</a:t>
              </a:r>
              <a:endPara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1600" y="2780928"/>
            <a:ext cx="7083130" cy="1938992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pPr indent="720000"/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经理：</a:t>
            </a:r>
            <a:r>
              <a:rPr lang="en-US" altLang="zh-CN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战绪东</a:t>
            </a:r>
            <a:endParaRPr lang="en-US" altLang="zh-CN" sz="3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首席架构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师：</a:t>
            </a:r>
            <a:r>
              <a:rPr lang="en-US" altLang="zh-CN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沙漠</a:t>
            </a:r>
            <a:endParaRPr lang="en-US" altLang="zh-CN" sz="3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首席</a:t>
            </a:r>
            <a:r>
              <a:rPr lang="en-US" altLang="zh-CN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设计：</a:t>
            </a:r>
            <a:r>
              <a:rPr lang="en-US" altLang="zh-CN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刘燊</a:t>
            </a:r>
            <a:endParaRPr lang="en-US" altLang="zh-CN" sz="3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互相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工作均有重叠。</a:t>
            </a:r>
            <a:endParaRPr lang="zh-CN" altLang="en-US" sz="3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4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3384376" cy="144655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tx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tx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11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5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833015" y="254234"/>
            <a:ext cx="3359932" cy="509779"/>
            <a:chOff x="141813" y="1988840"/>
            <a:chExt cx="8030587" cy="603536"/>
          </a:xfrm>
        </p:grpSpPr>
        <p:sp>
          <p:nvSpPr>
            <p:cNvPr id="5" name="燕尾形 4"/>
            <p:cNvSpPr/>
            <p:nvPr/>
          </p:nvSpPr>
          <p:spPr>
            <a:xfrm rot="10800000" flipH="1" flipV="1">
              <a:off x="141813" y="1988840"/>
              <a:ext cx="984879" cy="590781"/>
            </a:xfrm>
            <a:prstGeom prst="chevron">
              <a:avLst>
                <a:gd name="adj" fmla="val 39402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8"/>
            <p:cNvGrpSpPr>
              <a:grpSpLocks/>
            </p:cNvGrpSpPr>
            <p:nvPr/>
          </p:nvGrpSpPr>
          <p:grpSpPr bwMode="auto">
            <a:xfrm>
              <a:off x="1251107" y="1988840"/>
              <a:ext cx="6921293" cy="603536"/>
              <a:chOff x="1251107" y="3429000"/>
              <a:chExt cx="6921293" cy="603536"/>
            </a:xfrm>
          </p:grpSpPr>
          <p:sp>
            <p:nvSpPr>
              <p:cNvPr id="7" name="圆角矩形 6"/>
              <p:cNvSpPr/>
              <p:nvPr/>
            </p:nvSpPr>
            <p:spPr bwMode="auto">
              <a:xfrm>
                <a:off x="1322408" y="3429000"/>
                <a:ext cx="6849992" cy="590781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>
                        <a:alpha val="56000"/>
                      </a:srgbClr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TextBox 32"/>
              <p:cNvSpPr txBox="1">
                <a:spLocks noChangeArrowheads="1"/>
              </p:cNvSpPr>
              <p:nvPr/>
            </p:nvSpPr>
            <p:spPr bwMode="auto">
              <a:xfrm>
                <a:off x="1251107" y="3449525"/>
                <a:ext cx="6903592" cy="583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反向团购</a:t>
                </a:r>
                <a:r>
                  <a:rPr lang="zh-CN" altLang="en-US" sz="2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2" name="组合 8"/>
          <p:cNvGrpSpPr>
            <a:grpSpLocks/>
          </p:cNvGrpSpPr>
          <p:nvPr/>
        </p:nvGrpSpPr>
        <p:grpSpPr bwMode="auto">
          <a:xfrm>
            <a:off x="3131840" y="908721"/>
            <a:ext cx="5247382" cy="510471"/>
            <a:chOff x="1251107" y="3429000"/>
            <a:chExt cx="6921293" cy="602779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需求概述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8"/>
          <p:cNvGrpSpPr>
            <a:grpSpLocks/>
          </p:cNvGrpSpPr>
          <p:nvPr/>
        </p:nvGrpSpPr>
        <p:grpSpPr bwMode="auto">
          <a:xfrm>
            <a:off x="3120406" y="1594805"/>
            <a:ext cx="5273514" cy="510471"/>
            <a:chOff x="1251107" y="3429000"/>
            <a:chExt cx="6921293" cy="602779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用例模型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8"/>
          <p:cNvGrpSpPr>
            <a:grpSpLocks/>
          </p:cNvGrpSpPr>
          <p:nvPr/>
        </p:nvGrpSpPr>
        <p:grpSpPr bwMode="auto">
          <a:xfrm>
            <a:off x="3144972" y="2276879"/>
            <a:ext cx="5273514" cy="510473"/>
            <a:chOff x="1251107" y="3429000"/>
            <a:chExt cx="6921293" cy="602780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32"/>
            <p:cNvSpPr txBox="1">
              <a:spLocks noChangeArrowheads="1"/>
            </p:cNvSpPr>
            <p:nvPr/>
          </p:nvSpPr>
          <p:spPr bwMode="auto">
            <a:xfrm>
              <a:off x="1251107" y="3450290"/>
              <a:ext cx="6903589" cy="58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分析类模型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8"/>
          <p:cNvGrpSpPr>
            <a:grpSpLocks/>
          </p:cNvGrpSpPr>
          <p:nvPr/>
        </p:nvGrpSpPr>
        <p:grpSpPr bwMode="auto">
          <a:xfrm>
            <a:off x="3144972" y="2924949"/>
            <a:ext cx="5273514" cy="516412"/>
            <a:chOff x="1251107" y="3409987"/>
            <a:chExt cx="6921293" cy="609794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32"/>
            <p:cNvSpPr txBox="1">
              <a:spLocks noChangeArrowheads="1"/>
            </p:cNvSpPr>
            <p:nvPr/>
          </p:nvSpPr>
          <p:spPr bwMode="auto">
            <a:xfrm>
              <a:off x="1251107" y="3409987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领域模型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8"/>
          <p:cNvGrpSpPr>
            <a:grpSpLocks/>
          </p:cNvGrpSpPr>
          <p:nvPr/>
        </p:nvGrpSpPr>
        <p:grpSpPr bwMode="auto">
          <a:xfrm>
            <a:off x="3177888" y="4365104"/>
            <a:ext cx="5273514" cy="510471"/>
            <a:chOff x="1251107" y="3429000"/>
            <a:chExt cx="6921293" cy="602779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架构与采用</a:t>
              </a: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的开发技术和环境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8"/>
          <p:cNvGrpSpPr>
            <a:grpSpLocks/>
          </p:cNvGrpSpPr>
          <p:nvPr/>
        </p:nvGrpSpPr>
        <p:grpSpPr bwMode="auto">
          <a:xfrm>
            <a:off x="3177888" y="5013176"/>
            <a:ext cx="5273514" cy="510471"/>
            <a:chOff x="1251107" y="3429000"/>
            <a:chExt cx="6921293" cy="602779"/>
          </a:xfrm>
        </p:grpSpPr>
        <p:sp>
          <p:nvSpPr>
            <p:cNvPr id="49" name="圆角矩形 48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数据库设计方案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8"/>
          <p:cNvGrpSpPr>
            <a:grpSpLocks/>
          </p:cNvGrpSpPr>
          <p:nvPr/>
        </p:nvGrpSpPr>
        <p:grpSpPr bwMode="auto">
          <a:xfrm>
            <a:off x="3186918" y="5667667"/>
            <a:ext cx="5273514" cy="510476"/>
            <a:chOff x="1251107" y="3429000"/>
            <a:chExt cx="6921293" cy="602784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32"/>
            <p:cNvSpPr txBox="1">
              <a:spLocks noChangeArrowheads="1"/>
            </p:cNvSpPr>
            <p:nvPr/>
          </p:nvSpPr>
          <p:spPr bwMode="auto">
            <a:xfrm>
              <a:off x="1251107" y="3450294"/>
              <a:ext cx="6903589" cy="58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小组内各成员的分工与合作情况</a:t>
              </a:r>
            </a:p>
          </p:txBody>
        </p:sp>
      </p:grpSp>
      <p:grpSp>
        <p:nvGrpSpPr>
          <p:cNvPr id="35" name="组合 8"/>
          <p:cNvGrpSpPr>
            <a:grpSpLocks/>
          </p:cNvGrpSpPr>
          <p:nvPr/>
        </p:nvGrpSpPr>
        <p:grpSpPr bwMode="auto">
          <a:xfrm>
            <a:off x="3144972" y="3645024"/>
            <a:ext cx="5273514" cy="516412"/>
            <a:chOff x="1251107" y="3409987"/>
            <a:chExt cx="6921293" cy="609794"/>
          </a:xfrm>
        </p:grpSpPr>
        <p:sp>
          <p:nvSpPr>
            <p:cNvPr id="54" name="圆角矩形 53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2"/>
            <p:cNvSpPr txBox="1">
              <a:spLocks noChangeArrowheads="1"/>
            </p:cNvSpPr>
            <p:nvPr/>
          </p:nvSpPr>
          <p:spPr bwMode="auto">
            <a:xfrm>
              <a:off x="1251107" y="3409987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类的详细设计方案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7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62280" y="332656"/>
            <a:ext cx="4745824" cy="510470"/>
            <a:chOff x="1251107" y="3429000"/>
            <a:chExt cx="6921293" cy="602778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1251107" y="3450287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系统需求概述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33286" y="1556792"/>
            <a:ext cx="7083130" cy="4247317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pPr indent="720000"/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现阶段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的电子商务已经比较发达，但是主导的电子商务模式是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，商家都占据着主导权，而顾客处于被动状态。如何使顾客受益最大化，较少价格泡沫，使商家之间进行良性竞争，是我们需要解决的问题。我们要开发的是一个基于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C2B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的一个网络服务，通过本地客户端访问来达到顾客发布需求、组团购买、商家竞价、确认购买等功能。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62280" y="332656"/>
            <a:ext cx="4745824" cy="510470"/>
            <a:chOff x="1251107" y="3429000"/>
            <a:chExt cx="6921293" cy="602778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1251107" y="3450287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系统需求概述</a:t>
              </a:r>
              <a:endParaRPr lang="en-US" altLang="zh-CN" sz="2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33286" y="2348880"/>
            <a:ext cx="7083130" cy="1938992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pPr indent="720000"/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主要工作：开发一个反向团购系统。</a:t>
            </a:r>
          </a:p>
          <a:p>
            <a:pPr indent="720000"/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开发系统的意义及作用：方便用户组织团购以减少购买价格，给商家提供一个竞争平台。</a:t>
            </a:r>
          </a:p>
        </p:txBody>
      </p:sp>
    </p:spTree>
    <p:extLst>
      <p:ext uri="{BB962C8B-B14F-4D97-AF65-F5344CB8AC3E}">
        <p14:creationId xmlns:p14="http://schemas.microsoft.com/office/powerpoint/2010/main" val="37163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62280" y="332657"/>
            <a:ext cx="4745824" cy="510471"/>
            <a:chOff x="1251107" y="3429000"/>
            <a:chExt cx="6921293" cy="602779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90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用例模型</a:t>
              </a:r>
              <a:endParaRPr lang="en-US" altLang="zh-CN" sz="2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" name="Picture 3" descr="C:\Users\Administrator\Desktop\软设II中期\用例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56830"/>
            <a:ext cx="7285838" cy="5096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611560" y="370669"/>
            <a:ext cx="4769458" cy="510471"/>
            <a:chOff x="1251107" y="3429000"/>
            <a:chExt cx="6921293" cy="602779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分析类模型</a:t>
              </a:r>
              <a:endPara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 descr="C:\Users\Administrator\Desktop\软设II中期\分析类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048672" cy="517925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611560" y="404664"/>
            <a:ext cx="5184576" cy="510471"/>
            <a:chOff x="1251107" y="3429000"/>
            <a:chExt cx="6921293" cy="602779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领域模型</a:t>
              </a:r>
              <a:endPara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Picture 3" descr="C:\Users\Administrator\Desktop\领域类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8913"/>
            <a:ext cx="3877935" cy="5592936"/>
          </a:xfrm>
          <a:prstGeom prst="rect">
            <a:avLst/>
          </a:prstGeom>
          <a:noFill/>
          <a:effectLst>
            <a:glow rad="2286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611560" y="404664"/>
            <a:ext cx="5184576" cy="510471"/>
            <a:chOff x="1251107" y="3429000"/>
            <a:chExt cx="6921293" cy="602779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1251107" y="3450288"/>
              <a:ext cx="6903589" cy="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类的详细设计方案</a:t>
              </a:r>
              <a:endParaRPr lang="zh-CN" altLang="en-US" sz="2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2627784" y="2924944"/>
            <a:ext cx="2834209" cy="553998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Javadoc</a:t>
            </a:r>
            <a:r>
              <a:rPr lang="zh-CN" altLang="en-US" sz="3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3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44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611560" y="276617"/>
            <a:ext cx="5760640" cy="892552"/>
            <a:chOff x="1251107" y="3173756"/>
            <a:chExt cx="6921293" cy="1053953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1322408" y="3429000"/>
              <a:ext cx="6849992" cy="590781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 w="38100">
              <a:gradFill>
                <a:gsLst>
                  <a:gs pos="0">
                    <a:srgbClr val="00B0F0">
                      <a:alpha val="56000"/>
                    </a:srgbClr>
                  </a:gs>
                  <a:gs pos="100000">
                    <a:srgbClr val="00206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1251107" y="3173756"/>
              <a:ext cx="6903589" cy="105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系统架构与采用的开发技术和环境</a:t>
              </a:r>
            </a:p>
          </p:txBody>
        </p:sp>
      </p:grp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50" name="Picture 26" descr="000000000101400805_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68" y="1177869"/>
            <a:ext cx="2376264" cy="2017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 descr="0710250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14" y="4077072"/>
            <a:ext cx="1758454" cy="145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8" descr="0710250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73" y="4077072"/>
            <a:ext cx="1758454" cy="145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0710250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32" y="4077072"/>
            <a:ext cx="1758454" cy="145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698057" y="1682184"/>
            <a:ext cx="1482548" cy="1008630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MySQL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19" idx="4"/>
            <a:endCxn id="1050" idx="1"/>
          </p:cNvCxnSpPr>
          <p:nvPr/>
        </p:nvCxnSpPr>
        <p:spPr>
          <a:xfrm>
            <a:off x="2180605" y="2186499"/>
            <a:ext cx="1355663" cy="0"/>
          </a:xfrm>
          <a:prstGeom prst="straightConnector1">
            <a:avLst/>
          </a:prstGeom>
          <a:ln w="3810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52" idx="0"/>
            <a:endCxn id="1050" idx="2"/>
          </p:cNvCxnSpPr>
          <p:nvPr/>
        </p:nvCxnSpPr>
        <p:spPr>
          <a:xfrm flipV="1">
            <a:off x="2657041" y="3195129"/>
            <a:ext cx="2067359" cy="881943"/>
          </a:xfrm>
          <a:prstGeom prst="straightConnector1">
            <a:avLst/>
          </a:prstGeom>
          <a:ln w="3810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0"/>
            <a:endCxn id="1050" idx="2"/>
          </p:cNvCxnSpPr>
          <p:nvPr/>
        </p:nvCxnSpPr>
        <p:spPr>
          <a:xfrm flipV="1">
            <a:off x="4724400" y="3195129"/>
            <a:ext cx="0" cy="881943"/>
          </a:xfrm>
          <a:prstGeom prst="straightConnector1">
            <a:avLst/>
          </a:prstGeom>
          <a:ln w="3810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50" idx="2"/>
            <a:endCxn id="29" idx="0"/>
          </p:cNvCxnSpPr>
          <p:nvPr/>
        </p:nvCxnSpPr>
        <p:spPr>
          <a:xfrm>
            <a:off x="4724400" y="3195129"/>
            <a:ext cx="2067359" cy="881943"/>
          </a:xfrm>
          <a:prstGeom prst="straightConnector1">
            <a:avLst/>
          </a:prstGeom>
          <a:ln w="3810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99960" y="1933370"/>
            <a:ext cx="1324368" cy="830997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altLang="zh-CN" sz="2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RMI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6865" y="5949280"/>
            <a:ext cx="1180352" cy="461665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4224" y="5949280"/>
            <a:ext cx="1180352" cy="461665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01583" y="5949279"/>
            <a:ext cx="1180352" cy="461665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443" y="3846239"/>
            <a:ext cx="2157598" cy="461665"/>
          </a:xfrm>
          <a:prstGeom prst="rect">
            <a:avLst/>
          </a:prstGeom>
          <a:solidFill>
            <a:srgbClr val="FFFFFF">
              <a:alpha val="1000"/>
            </a:srgbClr>
          </a:solidFill>
          <a:effectLst>
            <a:glow rad="508000">
              <a:srgbClr val="FFFFFF">
                <a:alpha val="7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图形编程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8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236</Words>
  <Application>Microsoft Office PowerPoint</Application>
  <PresentationFormat>全屏显示(4:3)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Office 主题​​</vt:lpstr>
      <vt:lpstr>1_Office 主题​​</vt:lpstr>
      <vt:lpstr>5_Office 主题​​</vt:lpstr>
      <vt:lpstr>7_Office 主题​​</vt:lpstr>
      <vt:lpstr>4_Office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L.S.</dc:creator>
  <cp:lastModifiedBy>刘燊</cp:lastModifiedBy>
  <cp:revision>65</cp:revision>
  <dcterms:created xsi:type="dcterms:W3CDTF">2012-06-30T10:40:33Z</dcterms:created>
  <dcterms:modified xsi:type="dcterms:W3CDTF">2012-11-16T14:35:59Z</dcterms:modified>
</cp:coreProperties>
</file>