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3" r:id="rId5"/>
    <p:sldId id="262" r:id="rId6"/>
    <p:sldId id="258" r:id="rId7"/>
    <p:sldId id="259" r:id="rId8"/>
    <p:sldId id="268" r:id="rId9"/>
    <p:sldId id="260" r:id="rId10"/>
    <p:sldId id="261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D83B5-C2D5-4BA1-BC4C-1CC9E8C6BD4F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7F339A-6937-4CAD-9507-AE11290313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D83B5-C2D5-4BA1-BC4C-1CC9E8C6BD4F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7F339A-6937-4CAD-9507-AE1129031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D83B5-C2D5-4BA1-BC4C-1CC9E8C6BD4F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7F339A-6937-4CAD-9507-AE1129031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D83B5-C2D5-4BA1-BC4C-1CC9E8C6BD4F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7F339A-6937-4CAD-9507-AE1129031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D83B5-C2D5-4BA1-BC4C-1CC9E8C6BD4F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7F339A-6937-4CAD-9507-AE11290313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D83B5-C2D5-4BA1-BC4C-1CC9E8C6BD4F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7F339A-6937-4CAD-9507-AE1129031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D83B5-C2D5-4BA1-BC4C-1CC9E8C6BD4F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7F339A-6937-4CAD-9507-AE1129031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D83B5-C2D5-4BA1-BC4C-1CC9E8C6BD4F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7F339A-6937-4CAD-9507-AE1129031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D83B5-C2D5-4BA1-BC4C-1CC9E8C6BD4F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7F339A-6937-4CAD-9507-AE11290313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D83B5-C2D5-4BA1-BC4C-1CC9E8C6BD4F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7F339A-6937-4CAD-9507-AE11290313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7D83B5-C2D5-4BA1-BC4C-1CC9E8C6BD4F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7F339A-6937-4CAD-9507-AE11290313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7D83B5-C2D5-4BA1-BC4C-1CC9E8C6BD4F}" type="datetimeFigureOut">
              <a:rPr lang="zh-CN" altLang="en-US" smtClean="0"/>
              <a:t>2012/11/16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F7F339A-6937-4CAD-9507-AE11290313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1628800"/>
            <a:ext cx="6291024" cy="1472184"/>
          </a:xfrm>
        </p:spPr>
        <p:txBody>
          <a:bodyPr>
            <a:normAutofit/>
          </a:bodyPr>
          <a:lstStyle/>
          <a:p>
            <a:r>
              <a:rPr lang="zh-CN" altLang="en-US" dirty="0"/>
              <a:t>排队也</a:t>
            </a:r>
            <a:r>
              <a:rPr lang="zh-CN" altLang="en-US" dirty="0" smtClean="0"/>
              <a:t>快乐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软件设计与开发实践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789040"/>
            <a:ext cx="7406640" cy="792088"/>
          </a:xfrm>
        </p:spPr>
        <p:txBody>
          <a:bodyPr/>
          <a:lstStyle/>
          <a:p>
            <a:pPr algn="ctr"/>
            <a:r>
              <a:rPr lang="zh-CN" altLang="en-US" dirty="0" smtClean="0"/>
              <a:t>设计者：起名</a:t>
            </a:r>
            <a:r>
              <a:rPr lang="zh-CN" altLang="en-US" dirty="0"/>
              <a:t>好</a:t>
            </a:r>
            <a:r>
              <a:rPr lang="zh-CN" altLang="en-US" dirty="0" smtClean="0"/>
              <a:t>难小组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2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appyQueue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0" y="0"/>
            <a:ext cx="5207078" cy="3744416"/>
          </a:xfrm>
          <a:prstGeom prst="rect">
            <a:avLst/>
          </a:prstGeom>
        </p:spPr>
      </p:pic>
      <p:pic>
        <p:nvPicPr>
          <p:cNvPr id="7" name="图片 6" descr="我要排队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09" y="1484784"/>
            <a:ext cx="5629615" cy="4048263"/>
          </a:xfrm>
          <a:prstGeom prst="rect">
            <a:avLst/>
          </a:prstGeom>
        </p:spPr>
      </p:pic>
      <p:pic>
        <p:nvPicPr>
          <p:cNvPr id="3" name="图片 2" descr="餐厅管理 - Google Chro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64904"/>
            <a:ext cx="5703547" cy="41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3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2564904"/>
            <a:ext cx="396044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欢迎老师指导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6000" dirty="0" smtClean="0"/>
              <a:t>   </a:t>
            </a:r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204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系统需求概述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两方面需求：</a:t>
            </a:r>
            <a:endParaRPr lang="en-US" altLang="zh-CN" dirty="0" smtClean="0"/>
          </a:p>
          <a:p>
            <a:pPr marL="82296" indent="0">
              <a:buNone/>
            </a:pPr>
            <a:r>
              <a:rPr lang="zh-CN" altLang="en-US" dirty="0" smtClean="0"/>
              <a:t>  </a:t>
            </a:r>
            <a:r>
              <a:rPr lang="zh-CN" altLang="en-US" sz="3000" dirty="0" smtClean="0">
                <a:solidFill>
                  <a:srgbClr val="00B050"/>
                </a:solidFill>
              </a:rPr>
              <a:t>餐厅</a:t>
            </a:r>
            <a:endParaRPr lang="en-US" altLang="zh-CN" sz="3000" dirty="0" smtClean="0">
              <a:solidFill>
                <a:srgbClr val="00B050"/>
              </a:solidFill>
            </a:endParaRPr>
          </a:p>
          <a:p>
            <a:pPr marL="82296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餐厅</a:t>
            </a:r>
            <a:r>
              <a:rPr lang="zh-CN" altLang="zh-CN" sz="2400" dirty="0"/>
              <a:t>自助</a:t>
            </a:r>
            <a:r>
              <a:rPr lang="zh-CN" altLang="zh-CN" sz="2400" dirty="0" smtClean="0"/>
              <a:t>注册</a:t>
            </a:r>
            <a:r>
              <a:rPr lang="en-US" altLang="zh-CN" sz="2400" dirty="0" smtClean="0"/>
              <a:t> </a:t>
            </a:r>
          </a:p>
          <a:p>
            <a:pPr marL="82296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设置</a:t>
            </a:r>
            <a:r>
              <a:rPr lang="zh-CN" altLang="zh-CN" sz="2400" dirty="0"/>
              <a:t>、修改餐厅</a:t>
            </a:r>
            <a:r>
              <a:rPr lang="zh-CN" altLang="zh-CN" sz="2400" dirty="0" smtClean="0"/>
              <a:t>信息</a:t>
            </a:r>
            <a:endParaRPr lang="en-US" altLang="zh-CN" sz="2400" dirty="0" smtClean="0"/>
          </a:p>
          <a:p>
            <a:pPr marL="82296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）查</a:t>
            </a:r>
            <a:r>
              <a:rPr lang="zh-CN" altLang="zh-CN" sz="2400" dirty="0" smtClean="0"/>
              <a:t>看</a:t>
            </a:r>
            <a:r>
              <a:rPr lang="zh-CN" altLang="zh-CN" sz="2400" dirty="0"/>
              <a:t>当前排队</a:t>
            </a:r>
            <a:r>
              <a:rPr lang="zh-CN" altLang="zh-CN" sz="2400" dirty="0" smtClean="0"/>
              <a:t>情况</a:t>
            </a:r>
            <a:r>
              <a:rPr lang="en-US" altLang="zh-CN" sz="2400" dirty="0" smtClean="0"/>
              <a:t>  </a:t>
            </a:r>
          </a:p>
          <a:p>
            <a:pPr marL="82296" indent="0"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通知</a:t>
            </a:r>
            <a:r>
              <a:rPr lang="zh-CN" altLang="zh-CN" sz="2400" dirty="0"/>
              <a:t>顾客用餐</a:t>
            </a:r>
            <a:endParaRPr lang="en-US" altLang="zh-CN" sz="2400" dirty="0" smtClean="0"/>
          </a:p>
          <a:p>
            <a:endParaRPr lang="en-US" altLang="zh-CN" dirty="0"/>
          </a:p>
          <a:p>
            <a:pPr marL="82296" indent="0">
              <a:buNone/>
            </a:pPr>
            <a:r>
              <a:rPr lang="zh-CN" altLang="en-US" dirty="0" smtClean="0"/>
              <a:t>  </a:t>
            </a:r>
            <a:r>
              <a:rPr lang="zh-CN" altLang="en-US" sz="3000" dirty="0" smtClean="0">
                <a:solidFill>
                  <a:srgbClr val="C00000"/>
                </a:solidFill>
              </a:rPr>
              <a:t>想要吃饭的人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82296" indent="0">
              <a:buNone/>
            </a:pPr>
            <a:r>
              <a:rPr lang="en-US" altLang="zh-CN" sz="2200" dirty="0" smtClean="0"/>
              <a:t>1</a:t>
            </a:r>
            <a:r>
              <a:rPr lang="zh-CN" altLang="en-US" sz="2200" dirty="0" smtClean="0"/>
              <a:t>）</a:t>
            </a:r>
            <a:r>
              <a:rPr lang="zh-CN" altLang="zh-CN" sz="2200" dirty="0" smtClean="0"/>
              <a:t>显示</a:t>
            </a:r>
            <a:r>
              <a:rPr lang="zh-CN" altLang="zh-CN" sz="2200" dirty="0"/>
              <a:t>当前所有在线</a:t>
            </a:r>
            <a:r>
              <a:rPr lang="zh-CN" altLang="zh-CN" sz="2200" dirty="0" smtClean="0"/>
              <a:t>餐厅</a:t>
            </a:r>
            <a:r>
              <a:rPr lang="en-US" altLang="zh-CN" sz="2200" dirty="0" smtClean="0"/>
              <a:t> </a:t>
            </a:r>
          </a:p>
          <a:p>
            <a:pPr marL="82296" indent="0">
              <a:buNone/>
            </a:pPr>
            <a:r>
              <a:rPr lang="en-US" altLang="zh-CN" sz="2200" dirty="0" smtClean="0"/>
              <a:t>2</a:t>
            </a:r>
            <a:r>
              <a:rPr lang="zh-CN" altLang="en-US" sz="2200" dirty="0" smtClean="0"/>
              <a:t>）</a:t>
            </a:r>
            <a:r>
              <a:rPr lang="zh-CN" altLang="zh-CN" sz="2200" dirty="0" smtClean="0"/>
              <a:t>查看</a:t>
            </a:r>
            <a:r>
              <a:rPr lang="zh-CN" altLang="zh-CN" sz="2200" dirty="0"/>
              <a:t>餐厅详细</a:t>
            </a:r>
            <a:r>
              <a:rPr lang="zh-CN" altLang="zh-CN" sz="2200" dirty="0" smtClean="0"/>
              <a:t>信息</a:t>
            </a:r>
            <a:r>
              <a:rPr lang="zh-CN" altLang="en-US" sz="2200" dirty="0" smtClean="0"/>
              <a:t>和排队情况  </a:t>
            </a:r>
            <a:endParaRPr lang="en-US" altLang="zh-CN" sz="2200" dirty="0" smtClean="0"/>
          </a:p>
          <a:p>
            <a:pPr marL="82296" indent="0">
              <a:buNone/>
            </a:pPr>
            <a:r>
              <a:rPr lang="en-US" altLang="zh-CN" sz="2200" dirty="0" smtClean="0"/>
              <a:t>3</a:t>
            </a:r>
            <a:r>
              <a:rPr lang="zh-CN" altLang="en-US" sz="2200" dirty="0" smtClean="0"/>
              <a:t>）</a:t>
            </a:r>
            <a:r>
              <a:rPr lang="zh-CN" altLang="zh-CN" sz="2200" dirty="0" smtClean="0"/>
              <a:t>加入排队</a:t>
            </a:r>
            <a:r>
              <a:rPr lang="en-US" altLang="zh-CN" sz="2200" dirty="0" smtClean="0"/>
              <a:t>  </a:t>
            </a:r>
          </a:p>
          <a:p>
            <a:pPr marL="82296" indent="0">
              <a:buNone/>
            </a:pPr>
            <a:r>
              <a:rPr lang="en-US" altLang="zh-CN" sz="2200" dirty="0" smtClean="0"/>
              <a:t>4</a:t>
            </a:r>
            <a:r>
              <a:rPr lang="zh-CN" altLang="en-US" sz="2200" dirty="0" smtClean="0"/>
              <a:t>）</a:t>
            </a:r>
            <a:r>
              <a:rPr lang="zh-CN" altLang="zh-CN" sz="2200" dirty="0" smtClean="0"/>
              <a:t>接受</a:t>
            </a:r>
            <a:r>
              <a:rPr lang="zh-CN" altLang="zh-CN" sz="2200" dirty="0"/>
              <a:t>回馈信息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7964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用例模型</a:t>
            </a:r>
            <a:endParaRPr lang="zh-CN" altLang="en-US" dirty="0"/>
          </a:p>
        </p:txBody>
      </p:sp>
      <p:pic>
        <p:nvPicPr>
          <p:cNvPr id="4" name="Picture 2" descr="C:\Users\hezeyu\Desktop\UseCase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00808"/>
            <a:ext cx="5762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分析类图</a:t>
            </a:r>
            <a:endParaRPr lang="zh-CN" altLang="en-US" dirty="0"/>
          </a:p>
        </p:txBody>
      </p:sp>
      <p:pic>
        <p:nvPicPr>
          <p:cNvPr id="4" name="图片 3" descr="C:\Users\hezeyu\Desktop\desig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6120680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8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设计类图</a:t>
            </a:r>
            <a:endParaRPr lang="zh-CN" altLang="en-US" dirty="0"/>
          </a:p>
        </p:txBody>
      </p:sp>
      <p:pic>
        <p:nvPicPr>
          <p:cNvPr id="6" name="图片 5" descr="C:\Users\hezeyu\Desktop\a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7128792" cy="5657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88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/>
          <p:cNvSpPr/>
          <p:nvPr/>
        </p:nvSpPr>
        <p:spPr>
          <a:xfrm>
            <a:off x="3846360" y="1561200"/>
            <a:ext cx="3749976" cy="204110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365071" y="2858868"/>
            <a:ext cx="1693777" cy="1735779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系统架构设计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3177992" y="2952951"/>
            <a:ext cx="1963472" cy="32603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215663" y="1977679"/>
            <a:ext cx="5488219" cy="3179514"/>
            <a:chOff x="0" y="0"/>
            <a:chExt cx="5020491" cy="2252980"/>
          </a:xfrm>
        </p:grpSpPr>
        <p:sp>
          <p:nvSpPr>
            <p:cNvPr id="6" name="文本框 320"/>
            <p:cNvSpPr txBox="1"/>
            <p:nvPr/>
          </p:nvSpPr>
          <p:spPr>
            <a:xfrm rot="20136381">
              <a:off x="816399" y="1143000"/>
              <a:ext cx="1082040" cy="26098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>
                  <a:effectLst/>
                  <a:latin typeface="Times New Roman"/>
                  <a:ea typeface="宋体"/>
                </a:rPr>
                <a:t>Http GET/POST</a:t>
              </a:r>
              <a:endParaRPr lang="zh-CN" sz="1050" kern="100">
                <a:effectLst/>
                <a:latin typeface="Times New Roman"/>
                <a:ea typeface="宋体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0" y="0"/>
              <a:ext cx="5020491" cy="2252980"/>
              <a:chOff x="0" y="0"/>
              <a:chExt cx="5020491" cy="2252980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0" y="0"/>
                <a:ext cx="808920" cy="1094014"/>
                <a:chOff x="0" y="0"/>
                <a:chExt cx="808920" cy="1094014"/>
              </a:xfrm>
            </p:grpSpPr>
            <p:pic>
              <p:nvPicPr>
                <p:cNvPr id="22" name="图片 21" descr="C:\Users\hezeyu\Desktop\pic\HP Ipaq 211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00100" cy="8001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" name="文本框 84"/>
                <p:cNvSpPr txBox="1"/>
                <p:nvPr/>
              </p:nvSpPr>
              <p:spPr>
                <a:xfrm>
                  <a:off x="122464" y="840921"/>
                  <a:ext cx="686456" cy="25309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/>
                      <a:ea typeface="宋体"/>
                    </a:rPr>
                    <a:t>Android</a:t>
                  </a:r>
                  <a:endParaRPr lang="zh-CN" sz="1050" kern="100">
                    <a:effectLst/>
                    <a:latin typeface="Times New Roman"/>
                    <a:ea typeface="宋体"/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32657" y="1257300"/>
                <a:ext cx="866049" cy="995680"/>
                <a:chOff x="0" y="0"/>
                <a:chExt cx="866049" cy="995680"/>
              </a:xfrm>
            </p:grpSpPr>
            <p:pic>
              <p:nvPicPr>
                <p:cNvPr id="20" name="图片 19" descr="C:\Users\hezeyu\Desktop\pic\Computer1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24593" cy="82459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1" name="文本框 85"/>
                <p:cNvSpPr txBox="1"/>
                <p:nvPr/>
              </p:nvSpPr>
              <p:spPr>
                <a:xfrm>
                  <a:off x="179614" y="742950"/>
                  <a:ext cx="686435" cy="25273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/>
                      <a:ea typeface="宋体"/>
                    </a:rPr>
                    <a:t>Browser</a:t>
                  </a:r>
                  <a:endParaRPr lang="zh-CN" sz="1050" kern="100">
                    <a:effectLst/>
                    <a:latin typeface="Times New Roman"/>
                    <a:ea typeface="宋体"/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2041071" y="489857"/>
                <a:ext cx="1248552" cy="1346744"/>
                <a:chOff x="0" y="0"/>
                <a:chExt cx="1248552" cy="1346744"/>
              </a:xfrm>
            </p:grpSpPr>
            <p:pic>
              <p:nvPicPr>
                <p:cNvPr id="18" name="图片 17" descr="C:\Users\hezeyu\Desktop\pic\dedicated_server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06236" cy="9062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" name="文本框 94"/>
                <p:cNvSpPr txBox="1"/>
                <p:nvPr/>
              </p:nvSpPr>
              <p:spPr>
                <a:xfrm>
                  <a:off x="97971" y="1094014"/>
                  <a:ext cx="1150581" cy="25273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/>
                      <a:ea typeface="宋体"/>
                    </a:rPr>
                    <a:t>Web Server</a:t>
                  </a:r>
                  <a:endParaRPr lang="zh-CN" sz="1050" kern="100">
                    <a:effectLst/>
                    <a:latin typeface="Times New Roman"/>
                    <a:ea typeface="宋体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041321" y="506186"/>
                <a:ext cx="979170" cy="1322069"/>
                <a:chOff x="0" y="0"/>
                <a:chExt cx="979714" cy="1322614"/>
              </a:xfrm>
            </p:grpSpPr>
            <p:pic>
              <p:nvPicPr>
                <p:cNvPr id="16" name="图片 15" descr="C:\Users\hezeyu\Desktop\pic\Database_3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67443" cy="76744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" name="文本框 95"/>
                <p:cNvSpPr txBox="1"/>
                <p:nvPr/>
              </p:nvSpPr>
              <p:spPr>
                <a:xfrm>
                  <a:off x="89807" y="1004207"/>
                  <a:ext cx="889907" cy="31840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/>
                      <a:ea typeface="宋体"/>
                    </a:rPr>
                    <a:t>Database</a:t>
                  </a:r>
                  <a:endParaRPr lang="zh-CN" sz="1050" kern="100">
                    <a:effectLst/>
                    <a:latin typeface="Times New Roman"/>
                    <a:ea typeface="宋体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Times New Roman"/>
                      <a:ea typeface="宋体"/>
                    </a:rPr>
                    <a:t> Server</a:t>
                  </a:r>
                  <a:endParaRPr lang="zh-CN" sz="1050" kern="100">
                    <a:effectLst/>
                    <a:latin typeface="Times New Roman"/>
                    <a:ea typeface="宋体"/>
                  </a:endParaRPr>
                </a:p>
              </p:txBody>
            </p:sp>
          </p:grpSp>
          <p:sp>
            <p:nvSpPr>
              <p:cNvPr id="12" name="左右箭头 11"/>
              <p:cNvSpPr/>
              <p:nvPr/>
            </p:nvSpPr>
            <p:spPr>
              <a:xfrm rot="970845">
                <a:off x="702128" y="481693"/>
                <a:ext cx="1396549" cy="26745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左右箭头 12"/>
              <p:cNvSpPr/>
              <p:nvPr/>
            </p:nvSpPr>
            <p:spPr>
              <a:xfrm>
                <a:off x="2726871" y="791936"/>
                <a:ext cx="1348105" cy="375285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左右箭头 13"/>
              <p:cNvSpPr/>
              <p:nvPr/>
            </p:nvSpPr>
            <p:spPr>
              <a:xfrm rot="20116189">
                <a:off x="775607" y="1371600"/>
                <a:ext cx="1432233" cy="254191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文本框 321"/>
              <p:cNvSpPr txBox="1"/>
              <p:nvPr/>
            </p:nvSpPr>
            <p:spPr>
              <a:xfrm rot="1031293">
                <a:off x="947023" y="253093"/>
                <a:ext cx="1082040" cy="26098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Times New Roman"/>
                    <a:ea typeface="宋体"/>
                  </a:rPr>
                  <a:t>Http GET/POST</a:t>
                </a:r>
                <a:endParaRPr lang="zh-CN" sz="1050" kern="100">
                  <a:effectLst/>
                  <a:latin typeface="Times New Roman"/>
                  <a:ea typeface="宋体"/>
                </a:endParaRPr>
              </a:p>
            </p:txBody>
          </p:sp>
        </p:grpSp>
      </p:grpSp>
      <p:sp>
        <p:nvSpPr>
          <p:cNvPr id="43" name="云形标注 42"/>
          <p:cNvSpPr/>
          <p:nvPr/>
        </p:nvSpPr>
        <p:spPr>
          <a:xfrm>
            <a:off x="991808" y="1447153"/>
            <a:ext cx="2447709" cy="1648144"/>
          </a:xfrm>
          <a:prstGeom prst="cloudCallout">
            <a:avLst>
              <a:gd name="adj1" fmla="val 48151"/>
              <a:gd name="adj2" fmla="val 606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顾客端模块：</a:t>
            </a:r>
            <a:r>
              <a:rPr lang="zh-CN" altLang="zh-CN" sz="1400" dirty="0" smtClean="0">
                <a:solidFill>
                  <a:schemeClr val="tx1"/>
                </a:solidFill>
              </a:rPr>
              <a:t>实现查看餐厅信息、查看某个餐厅的排队情况以及加入排队这三种功能。</a:t>
            </a:r>
            <a:endParaRPr lang="zh-CN" altLang="zh-CN" sz="1400" dirty="0">
              <a:solidFill>
                <a:schemeClr val="tx1"/>
              </a:solidFill>
            </a:endParaRPr>
          </a:p>
        </p:txBody>
      </p:sp>
      <p:sp>
        <p:nvSpPr>
          <p:cNvPr id="45" name="云形标注 44"/>
          <p:cNvSpPr/>
          <p:nvPr/>
        </p:nvSpPr>
        <p:spPr>
          <a:xfrm>
            <a:off x="1096611" y="4413873"/>
            <a:ext cx="2234153" cy="1486639"/>
          </a:xfrm>
          <a:prstGeom prst="cloudCallout">
            <a:avLst>
              <a:gd name="adj1" fmla="val 53219"/>
              <a:gd name="adj2" fmla="val -987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400" dirty="0" smtClean="0">
                <a:solidFill>
                  <a:schemeClr val="tx1"/>
                </a:solidFill>
              </a:rPr>
              <a:t>餐厅端模块：主要实现对餐厅信息和排队的管理</a:t>
            </a:r>
            <a:endParaRPr lang="zh-CN" altLang="zh-CN" sz="1400" dirty="0">
              <a:solidFill>
                <a:schemeClr val="tx1"/>
              </a:solidFill>
            </a:endParaRPr>
          </a:p>
        </p:txBody>
      </p:sp>
      <p:sp>
        <p:nvSpPr>
          <p:cNvPr id="47" name="云形标注 46"/>
          <p:cNvSpPr/>
          <p:nvPr/>
        </p:nvSpPr>
        <p:spPr>
          <a:xfrm>
            <a:off x="5196580" y="4367225"/>
            <a:ext cx="2776561" cy="1604901"/>
          </a:xfrm>
          <a:prstGeom prst="cloudCallout">
            <a:avLst>
              <a:gd name="adj1" fmla="val -22056"/>
              <a:gd name="adj2" fmla="val -927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400" dirty="0" smtClean="0">
                <a:solidFill>
                  <a:schemeClr val="tx1"/>
                </a:solidFill>
              </a:rPr>
              <a:t>服务器模块：当顾客加入排队时，通知用户是否排队成功、自动计算加入排队顾客所需的等待时间</a:t>
            </a:r>
            <a:endParaRPr lang="zh-CN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3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6E-6 L 0.05972 0.0222 C 0.07222 0.02614 0.0882 0.03817 0.1033 0.05366 C 0.12014 0.07101 0.13229 0.0879 0.13872 0.10294 L 0.17031 0.17464 " pathEditMode="relative" rAng="2254115" ptsTypes="FffFF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2" y="70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31 0.17465 L 0.17031 -0.1041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31 -0.1041 L -0.00295 -0.104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4" grpId="0" animBg="1"/>
      <p:bldP spid="44" grpId="1" animBg="1"/>
      <p:bldP spid="41" grpId="0" animBg="1"/>
      <p:bldP spid="41" grpId="1" animBg="1"/>
      <p:bldP spid="43" grpId="0" animBg="1"/>
      <p:bldP spid="43" grpId="1" animBg="1"/>
      <p:bldP spid="45" grpId="0" animBg="1"/>
      <p:bldP spid="45" grpId="1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548680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88840"/>
            <a:ext cx="6984776" cy="3960440"/>
          </a:xfrm>
        </p:spPr>
      </p:pic>
    </p:spTree>
    <p:extLst>
      <p:ext uri="{BB962C8B-B14F-4D97-AF65-F5344CB8AC3E}">
        <p14:creationId xmlns:p14="http://schemas.microsoft.com/office/powerpoint/2010/main" val="6988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435608" y="8461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CN" altLang="en-US" dirty="0" smtClean="0"/>
              <a:t>关键算法设计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59632" y="2272308"/>
            <a:ext cx="7498080" cy="219722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/>
              <a:t>系统会根据顾客输入的排队人数自动分配合适的桌子。</a:t>
            </a:r>
            <a:endParaRPr lang="en-US" altLang="zh-CN" dirty="0" smtClean="0"/>
          </a:p>
          <a:p>
            <a:pPr marL="82296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根据餐厅设定计算等待时间。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13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C:\Users\hezeyu\Desktop\360手机助手截图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27022"/>
            <a:ext cx="190101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403648" y="3140968"/>
            <a:ext cx="1944216" cy="3168352"/>
            <a:chOff x="5076056" y="1340768"/>
            <a:chExt cx="1944216" cy="3168352"/>
          </a:xfrm>
        </p:grpSpPr>
        <p:sp>
          <p:nvSpPr>
            <p:cNvPr id="4" name="矩形 3"/>
            <p:cNvSpPr/>
            <p:nvPr/>
          </p:nvSpPr>
          <p:spPr>
            <a:xfrm>
              <a:off x="5076056" y="1340768"/>
              <a:ext cx="1944216" cy="31683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80" name="Picture 8" descr="C:\Users\hezeyu\Desktop\360手机助手截图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625" y="1340768"/>
              <a:ext cx="1865796" cy="316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成果展示</a:t>
            </a:r>
            <a:endParaRPr lang="zh-CN" altLang="en-US" dirty="0"/>
          </a:p>
        </p:txBody>
      </p:sp>
      <p:pic>
        <p:nvPicPr>
          <p:cNvPr id="3074" name="Picture 2" descr="C:\Users\hezeyu\Desktop\360手机助手截图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83006"/>
            <a:ext cx="198742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563888" y="2433139"/>
            <a:ext cx="1948162" cy="3240360"/>
            <a:chOff x="3849948" y="2456892"/>
            <a:chExt cx="1948162" cy="3240360"/>
          </a:xfrm>
        </p:grpSpPr>
        <p:sp>
          <p:nvSpPr>
            <p:cNvPr id="14" name="矩形 13"/>
            <p:cNvSpPr/>
            <p:nvPr/>
          </p:nvSpPr>
          <p:spPr>
            <a:xfrm>
              <a:off x="3849948" y="2456892"/>
              <a:ext cx="1948162" cy="32403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76" name="Picture 4" descr="C:\Users\hezeyu\Desktop\360手机助手截图05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893" y="2456892"/>
              <a:ext cx="1944216" cy="3240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7" name="Picture 5" descr="C:\Users\hezeyu\Desktop\360手机助手截图0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888940"/>
            <a:ext cx="220344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3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122</TotalTime>
  <Words>184</Words>
  <Application>Microsoft Office PowerPoint</Application>
  <PresentationFormat>全屏显示(4:3)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夏至</vt:lpstr>
      <vt:lpstr>排队也快乐          --软件设计与开发实践</vt:lpstr>
      <vt:lpstr>系统需求概述</vt:lpstr>
      <vt:lpstr>用例模型</vt:lpstr>
      <vt:lpstr>分析类图</vt:lpstr>
      <vt:lpstr>设计类图</vt:lpstr>
      <vt:lpstr>系统架构设计</vt:lpstr>
      <vt:lpstr>数据库设计</vt:lpstr>
      <vt:lpstr>PowerPoint 演示文稿</vt:lpstr>
      <vt:lpstr>成果展示</vt:lpstr>
      <vt:lpstr>PowerPoint 演示文稿</vt:lpstr>
      <vt:lpstr> 欢迎老师指导      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排队也快乐          --软件设计与开发实践</dc:title>
  <dc:creator>hezeyu</dc:creator>
  <cp:lastModifiedBy>hezeyu</cp:lastModifiedBy>
  <cp:revision>12</cp:revision>
  <dcterms:created xsi:type="dcterms:W3CDTF">2012-11-15T13:16:32Z</dcterms:created>
  <dcterms:modified xsi:type="dcterms:W3CDTF">2012-11-16T09:11:03Z</dcterms:modified>
</cp:coreProperties>
</file>