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8" r:id="rId3"/>
    <p:sldId id="256" r:id="rId4"/>
    <p:sldId id="260" r:id="rId5"/>
    <p:sldId id="272" r:id="rId6"/>
    <p:sldId id="274" r:id="rId7"/>
    <p:sldId id="277" r:id="rId8"/>
    <p:sldId id="276" r:id="rId9"/>
    <p:sldId id="275" r:id="rId10"/>
    <p:sldId id="273" r:id="rId11"/>
    <p:sldId id="279" r:id="rId12"/>
    <p:sldId id="280" r:id="rId13"/>
    <p:sldId id="284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48" d="100"/>
          <a:sy n="48" d="100"/>
        </p:scale>
        <p:origin x="53" y="806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57F13-3BCE-4EC0-B4A0-F73B206419D2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F9067-2F0F-4D09-87EF-92C282BE93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上面为主要为需求分析，下面主要为设计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F9067-2F0F-4D09-87EF-92C282BE935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3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92E76B15-5284-4BBD-97EE-A9FDBBF1FF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1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42D7A109-4078-459B-AAC4-69B7A4EA30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8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2B6A26DB-D612-4992-8B42-FB0A3C56E2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5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10389DFA-0135-4F17-B2A1-31024B44A9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8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E58EDF51-560B-4FAC-BA7D-78EB8B6AA2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6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E0C12CF-CA64-4C32-AA19-AFBCAE039F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66F1520-7645-468B-897D-6CCEC16A9F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46A5448F-4807-4795-9B76-55D6969483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65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99F5B7FA-B5D5-4741-8C9D-4B3C10C0E0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4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E02022D3-4724-4CEC-94C2-3C541B0BB8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4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281B339A-2B07-43A0-83EE-20823B54F3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6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200" noProof="1" dirty="0">
                <a:solidFill>
                  <a:srgbClr val="898989"/>
                </a:solidFill>
                <a:latin typeface="Arial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53D7E3F3-0528-4C09-B961-73DABCFD145A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315" name="副标题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13316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0" b="7486"/>
          <a:stretch>
            <a:fillRect/>
          </a:stretch>
        </p:blipFill>
        <p:spPr bwMode="auto">
          <a:xfrm>
            <a:off x="0" y="-14288"/>
            <a:ext cx="12192000" cy="688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图片 2" descr="IMG_0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38" y="1693863"/>
            <a:ext cx="1592262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A799E0D-84A1-489E-AF23-7A7A2BA40512}"/>
              </a:ext>
            </a:extLst>
          </p:cNvPr>
          <p:cNvSpPr txBox="1">
            <a:spLocks/>
          </p:cNvSpPr>
          <p:nvPr/>
        </p:nvSpPr>
        <p:spPr bwMode="auto">
          <a:xfrm>
            <a:off x="581944" y="3913858"/>
            <a:ext cx="11305255" cy="1123364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lvl="1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lvl="2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lvl="3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lvl="4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lvl="5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971800" lvl="6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3429000" lvl="7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3886200" lvl="8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274955" lvl="1" indent="0" eaLnBrk="1" hangingPunct="1">
              <a:buNone/>
              <a:defRPr/>
            </a:pPr>
            <a:r>
              <a:rPr lang="zh-CN" altLang="en-US" sz="4400" noProof="1">
                <a:solidFill>
                  <a:schemeClr val="bg1"/>
                </a:solidFill>
                <a:sym typeface="Calibri" charset="0"/>
              </a:rPr>
              <a:t>第二次项目介绍</a:t>
            </a:r>
            <a:r>
              <a:rPr lang="en-US" altLang="zh-CN" sz="4400" noProof="1">
                <a:solidFill>
                  <a:schemeClr val="bg1"/>
                </a:solidFill>
                <a:sym typeface="Calibri" charset="0"/>
              </a:rPr>
              <a:t>——</a:t>
            </a:r>
            <a:r>
              <a:rPr lang="zh-CN" altLang="en-US" sz="4400" noProof="1">
                <a:solidFill>
                  <a:schemeClr val="bg1"/>
                </a:solidFill>
                <a:sym typeface="Calibri" charset="0"/>
              </a:rPr>
              <a:t>项目设计和第一次迭代   </a:t>
            </a:r>
          </a:p>
          <a:p>
            <a:pPr lvl="1" eaLnBrk="1" hangingPunct="1">
              <a:buFont typeface="Arial" charset="0"/>
              <a:buNone/>
              <a:defRPr/>
            </a:pPr>
            <a:endParaRPr lang="zh-CN" altLang="en-US" b="1" noProof="1">
              <a:sym typeface="Calibri" charset="0"/>
            </a:endParaRPr>
          </a:p>
          <a:p>
            <a:pPr lvl="1" eaLnBrk="1" hangingPunct="1">
              <a:buFont typeface="Arial" charset="0"/>
              <a:buNone/>
              <a:defRPr/>
            </a:pPr>
            <a:endParaRPr lang="zh-CN" altLang="en-US" sz="1800" noProof="1">
              <a:sym typeface="Calibri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692457D-3D57-4FC6-8F25-F084FD4D035D}"/>
              </a:ext>
            </a:extLst>
          </p:cNvPr>
          <p:cNvSpPr txBox="1">
            <a:spLocks/>
          </p:cNvSpPr>
          <p:nvPr/>
        </p:nvSpPr>
        <p:spPr bwMode="auto">
          <a:xfrm>
            <a:off x="4702633" y="4995823"/>
            <a:ext cx="3063875" cy="706437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lvl="1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lvl="2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lvl="3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lvl="4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lvl="5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971800" lvl="6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3429000" lvl="7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3886200" lvl="8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274955" lvl="1" indent="0" eaLnBrk="1" hangingPunct="1">
              <a:buNone/>
              <a:defRPr/>
            </a:pPr>
            <a:r>
              <a:rPr lang="zh-CN" altLang="en-US" sz="4400" noProof="1">
                <a:solidFill>
                  <a:schemeClr val="bg1"/>
                </a:solidFill>
                <a:sym typeface="Calibri" charset="0"/>
              </a:rPr>
              <a:t>第三组     </a:t>
            </a:r>
          </a:p>
          <a:p>
            <a:pPr marL="274955" lvl="1" indent="0" eaLnBrk="1" hangingPunct="1">
              <a:buNone/>
              <a:defRPr/>
            </a:pPr>
            <a:endParaRPr lang="zh-CN" altLang="en-US" sz="4400" noProof="1">
              <a:solidFill>
                <a:schemeClr val="bg1"/>
              </a:solidFill>
              <a:sym typeface="Calibri" charset="0"/>
            </a:endParaRPr>
          </a:p>
          <a:p>
            <a:pPr marL="274955" lvl="1" indent="0" eaLnBrk="1" hangingPunct="1">
              <a:buNone/>
              <a:defRPr/>
            </a:pPr>
            <a:endParaRPr lang="zh-CN" altLang="en-US" sz="4400" noProof="1">
              <a:solidFill>
                <a:schemeClr val="bg1"/>
              </a:solidFill>
              <a:sym typeface="Calibri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 b="7930"/>
          <a:stretch>
            <a:fillRect/>
          </a:stretch>
        </p:blipFill>
        <p:spPr bwMode="auto">
          <a:xfrm>
            <a:off x="0" y="0"/>
            <a:ext cx="121920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圆角矩形 6"/>
          <p:cNvSpPr>
            <a:spLocks noChangeArrowheads="1"/>
          </p:cNvSpPr>
          <p:nvPr/>
        </p:nvSpPr>
        <p:spPr bwMode="auto">
          <a:xfrm>
            <a:off x="942975" y="227013"/>
            <a:ext cx="10309225" cy="6402387"/>
          </a:xfrm>
          <a:prstGeom prst="roundRect">
            <a:avLst>
              <a:gd name="adj" fmla="val 1532"/>
            </a:avLst>
          </a:prstGeom>
          <a:solidFill>
            <a:srgbClr val="FFFFFF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9460" name="图片 3" descr="IMG_00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85725"/>
            <a:ext cx="1346200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1317624" y="725488"/>
            <a:ext cx="7232817" cy="1063625"/>
          </a:xfrm>
        </p:spPr>
        <p:txBody>
          <a:bodyPr/>
          <a:lstStyle/>
          <a:p>
            <a:pPr marL="685800" lvl="1" indent="-228600" algn="l" eaLnBrk="1" hangingPunct="1"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4</a:t>
            </a:r>
            <a:r>
              <a:rPr lang="zh-CN" altLang="en-US" sz="2800" dirty="0">
                <a:solidFill>
                  <a:schemeClr val="bg1"/>
                </a:solidFill>
              </a:rPr>
              <a:t>）每日详情模块：</a:t>
            </a:r>
            <a:r>
              <a:rPr lang="zh-CN" altLang="zh-CN" sz="2800" dirty="0">
                <a:solidFill>
                  <a:schemeClr val="bg1"/>
                </a:solidFill>
              </a:rPr>
              <a:t>显示用户本日的收入和支出的统计概况和详细账单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marL="685800" lvl="1" indent="-228600" algn="l" eaLnBrk="1" hangingPunct="1">
              <a:defRPr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9463" name="内容占位符 2"/>
          <p:cNvSpPr>
            <a:spLocks noGrp="1" noChangeArrowheads="1"/>
          </p:cNvSpPr>
          <p:nvPr/>
        </p:nvSpPr>
        <p:spPr bwMode="auto">
          <a:xfrm>
            <a:off x="1678738" y="2361991"/>
            <a:ext cx="5587731" cy="346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 lvl="1" indent="-228600" eaLnBrk="1" hangingPunct="1">
              <a:lnSpc>
                <a:spcPct val="90000"/>
              </a:lnSpc>
              <a:spcBef>
                <a:spcPts val="500"/>
              </a:spcBef>
              <a:defRPr/>
            </a:pPr>
            <a:endParaRPr lang="zh-CN" altLang="en-US" sz="2800" dirty="0">
              <a:solidFill>
                <a:schemeClr val="bg1"/>
              </a:solidFill>
              <a:latin typeface="+mn-lt"/>
              <a:ea typeface="+mn-ea"/>
              <a:sym typeface="Calibri" panose="020F0502020204030204" pitchFamily="34" charset="0"/>
            </a:endParaRPr>
          </a:p>
          <a:p>
            <a:pPr marL="685800" lvl="1" indent="-228600" eaLnBrk="1" hangingPunct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zh-CN" sz="2800" dirty="0">
                <a:solidFill>
                  <a:schemeClr val="bg1"/>
                </a:solidFill>
                <a:latin typeface="+mn-lt"/>
                <a:ea typeface="+mn-ea"/>
                <a:sym typeface="Calibri" panose="020F0502020204030204" pitchFamily="34" charset="0"/>
              </a:rPr>
              <a:t>接口按钮：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zh-CN" sz="2800" dirty="0">
                <a:solidFill>
                  <a:schemeClr val="bg1"/>
                </a:solidFill>
                <a:latin typeface="+mn-lt"/>
                <a:ea typeface="+mn-ea"/>
                <a:sym typeface="Calibri" panose="020F0502020204030204" pitchFamily="34" charset="0"/>
              </a:rPr>
              <a:t>下拉栏：账单流水预览，点击进入单笔详情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zh-CN" sz="2800" dirty="0">
                <a:solidFill>
                  <a:schemeClr val="bg1"/>
                </a:solidFill>
                <a:latin typeface="+mn-lt"/>
                <a:ea typeface="+mn-ea"/>
                <a:sym typeface="Calibri" panose="020F0502020204030204" pitchFamily="34" charset="0"/>
              </a:rPr>
              <a:t>图表分析：将统计结果转化生成图表，生成分析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ts val="500"/>
              </a:spcBef>
              <a:defRPr/>
            </a:pPr>
            <a:endParaRPr lang="zh-CN" altLang="en-US" sz="2800" dirty="0">
              <a:solidFill>
                <a:schemeClr val="bg1"/>
              </a:solidFill>
              <a:latin typeface="+mn-lt"/>
              <a:ea typeface="+mn-ea"/>
              <a:sym typeface="Calibri" panose="020F0502020204030204" pitchFamily="34" charset="0"/>
            </a:endParaRPr>
          </a:p>
          <a:p>
            <a:pPr marL="685800" lvl="1" indent="-228600" eaLnBrk="1" hangingPunct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sym typeface="Calibri" panose="020F0502020204030204" pitchFamily="34" charset="0"/>
              </a:rPr>
              <a:t>   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ts val="500"/>
              </a:spcBef>
              <a:defRPr/>
            </a:pPr>
            <a:endParaRPr lang="zh-CN" altLang="en-US" sz="2800" dirty="0">
              <a:solidFill>
                <a:schemeClr val="bg1"/>
              </a:solidFill>
              <a:latin typeface="+mn-lt"/>
              <a:ea typeface="+mn-ea"/>
              <a:sym typeface="Calibri" panose="020F0502020204030204" pitchFamily="34" charset="0"/>
            </a:endParaRPr>
          </a:p>
          <a:p>
            <a:pPr marL="685800" lvl="1" indent="-228600" eaLnBrk="1" hangingPunct="1">
              <a:lnSpc>
                <a:spcPct val="90000"/>
              </a:lnSpc>
              <a:spcBef>
                <a:spcPts val="500"/>
              </a:spcBef>
              <a:defRPr/>
            </a:pPr>
            <a:endParaRPr lang="zh-CN" altLang="en-US" sz="2800" dirty="0">
              <a:solidFill>
                <a:schemeClr val="bg1"/>
              </a:solidFill>
              <a:latin typeface="+mn-lt"/>
              <a:ea typeface="+mn-ea"/>
              <a:sym typeface="Calibri" panose="020F0502020204030204" pitchFamily="34" charset="0"/>
            </a:endParaRPr>
          </a:p>
        </p:txBody>
      </p:sp>
      <p:pic>
        <p:nvPicPr>
          <p:cNvPr id="9" name="图片 8" descr="每日详情">
            <a:extLst>
              <a:ext uri="{FF2B5EF4-FFF2-40B4-BE49-F238E27FC236}">
                <a16:creationId xmlns:a16="http://schemas.microsoft.com/office/drawing/2014/main" id="{B4A4EE6A-B2E5-41BB-855F-E5D9E5067CF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06270" y="227013"/>
            <a:ext cx="2080729" cy="663098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 b="7930"/>
          <a:stretch>
            <a:fillRect/>
          </a:stretch>
        </p:blipFill>
        <p:spPr bwMode="auto">
          <a:xfrm>
            <a:off x="0" y="0"/>
            <a:ext cx="121920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圆角矩形 10"/>
          <p:cNvSpPr>
            <a:spLocks noChangeArrowheads="1"/>
          </p:cNvSpPr>
          <p:nvPr/>
        </p:nvSpPr>
        <p:spPr bwMode="auto">
          <a:xfrm>
            <a:off x="4456113" y="227013"/>
            <a:ext cx="6794500" cy="6402387"/>
          </a:xfrm>
          <a:prstGeom prst="roundRect">
            <a:avLst>
              <a:gd name="adj" fmla="val 1532"/>
            </a:avLst>
          </a:prstGeom>
          <a:solidFill>
            <a:srgbClr val="FFFFFF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5604" name="图片 3" descr="IMG_00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85725"/>
            <a:ext cx="1346200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内容占位符 2"/>
          <p:cNvSpPr>
            <a:spLocks noGrp="1"/>
          </p:cNvSpPr>
          <p:nvPr>
            <p:ph type="subTitle" idx="1"/>
          </p:nvPr>
        </p:nvSpPr>
        <p:spPr>
          <a:xfrm>
            <a:off x="4320506" y="498474"/>
            <a:ext cx="5705810" cy="5709821"/>
          </a:xfrm>
          <a:ln>
            <a:miter/>
          </a:ln>
        </p:spPr>
        <p:txBody>
          <a:bodyPr/>
          <a:lstStyle/>
          <a:p>
            <a:pPr marL="685800" lvl="1" indent="-228600" algn="l" eaLnBrk="1" hangingPunct="1">
              <a:defRPr/>
            </a:pPr>
            <a:r>
              <a:rPr lang="zh-CN" altLang="zh-CN" sz="2800" dirty="0">
                <a:solidFill>
                  <a:schemeClr val="bg1"/>
                </a:solidFill>
              </a:rPr>
              <a:t>数据库系统设计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685800" lvl="1" indent="-228600" algn="l" eaLnBrk="1" hangingPunct="1">
              <a:defRPr/>
            </a:pPr>
            <a:endParaRPr lang="zh-CN" altLang="en-US" sz="2800" noProof="1">
              <a:solidFill>
                <a:schemeClr val="bg1"/>
              </a:solidFill>
              <a:sym typeface="Calibri" charset="0"/>
            </a:endParaRPr>
          </a:p>
          <a:p>
            <a:pPr marL="685800" lvl="1" indent="-228600" algn="l" eaLnBrk="1" hangingPunct="1"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  </a:t>
            </a:r>
            <a:r>
              <a:rPr lang="zh-CN" altLang="zh-CN" sz="2800" dirty="0">
                <a:solidFill>
                  <a:schemeClr val="bg1"/>
                </a:solidFill>
              </a:rPr>
              <a:t>本次数据库调用</a:t>
            </a:r>
            <a:r>
              <a:rPr lang="en-US" altLang="zh-CN" sz="2800" dirty="0" err="1">
                <a:solidFill>
                  <a:schemeClr val="bg1"/>
                </a:solidFill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</a:rPr>
              <a:t>数据库进行实现。该数据库为关系型数据库，关系型数据库是指采用了关系模型来组织数据的数据库，而关系模型是由二维表及其联系组成的数据组织。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685800" lvl="1" indent="-228600" algn="l" eaLnBrk="1" hangingPunct="1"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  </a:t>
            </a:r>
            <a:r>
              <a:rPr lang="zh-CN" altLang="zh-CN" sz="2800" dirty="0">
                <a:solidFill>
                  <a:schemeClr val="bg1"/>
                </a:solidFill>
              </a:rPr>
              <a:t>本项目运用的</a:t>
            </a:r>
            <a:r>
              <a:rPr lang="en-US" altLang="zh-CN" sz="2800" dirty="0" err="1">
                <a:solidFill>
                  <a:schemeClr val="bg1"/>
                </a:solidFill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</a:rPr>
              <a:t>通过</a:t>
            </a:r>
            <a:r>
              <a:rPr lang="en-US" altLang="zh-CN" sz="2800" dirty="0">
                <a:solidFill>
                  <a:schemeClr val="bg1"/>
                </a:solidFill>
              </a:rPr>
              <a:t>JDBC</a:t>
            </a:r>
            <a:r>
              <a:rPr lang="zh-CN" altLang="zh-CN" sz="2800" dirty="0">
                <a:solidFill>
                  <a:schemeClr val="bg1"/>
                </a:solidFill>
              </a:rPr>
              <a:t>接口实现后端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zh-CN" sz="2800" dirty="0">
                <a:solidFill>
                  <a:schemeClr val="bg1"/>
                </a:solidFill>
              </a:rPr>
              <a:t>语言对</a:t>
            </a:r>
            <a:r>
              <a:rPr lang="en-US" altLang="zh-CN" sz="2800" dirty="0" err="1">
                <a:solidFill>
                  <a:schemeClr val="bg1"/>
                </a:solidFill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</a:rPr>
              <a:t>数据库的使用，其中通过</a:t>
            </a:r>
            <a:r>
              <a:rPr lang="en-US" altLang="zh-CN" sz="2800" dirty="0">
                <a:solidFill>
                  <a:schemeClr val="bg1"/>
                </a:solidFill>
              </a:rPr>
              <a:t>SQL</a:t>
            </a:r>
            <a:r>
              <a:rPr lang="zh-CN" altLang="zh-CN" sz="2800" dirty="0">
                <a:solidFill>
                  <a:schemeClr val="bg1"/>
                </a:solidFill>
              </a:rPr>
              <a:t>语句作为媒介，实现对数据的增、删、查、改。</a:t>
            </a:r>
            <a:endParaRPr lang="zh-CN" altLang="en-US" sz="2800" noProof="1">
              <a:solidFill>
                <a:schemeClr val="bg1"/>
              </a:solidFill>
              <a:sym typeface="Calibri" charset="0"/>
            </a:endParaRPr>
          </a:p>
          <a:p>
            <a:pPr marL="685800" lvl="1" indent="-228600" algn="l" eaLnBrk="1" hangingPunct="1">
              <a:defRPr/>
            </a:pPr>
            <a:endParaRPr lang="zh-CN" altLang="en-US" sz="2800" noProof="1">
              <a:solidFill>
                <a:schemeClr val="bg1"/>
              </a:solidFill>
              <a:sym typeface="Calibri" charset="0"/>
            </a:endParaRPr>
          </a:p>
          <a:p>
            <a:pPr marL="685800" lvl="1" indent="-228600" algn="l" eaLnBrk="1" hangingPunct="1">
              <a:defRPr/>
            </a:pPr>
            <a:endParaRPr lang="zh-CN" altLang="en-US" sz="2800" noProof="1">
              <a:solidFill>
                <a:schemeClr val="bg1"/>
              </a:solidFill>
              <a:sym typeface="Calibri" charset="0"/>
            </a:endParaRPr>
          </a:p>
        </p:txBody>
      </p:sp>
      <p:pic>
        <p:nvPicPr>
          <p:cNvPr id="25606" name="图片 1" descr="图片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23" y="1195387"/>
            <a:ext cx="3524250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 b="7930"/>
          <a:stretch>
            <a:fillRect/>
          </a:stretch>
        </p:blipFill>
        <p:spPr bwMode="auto">
          <a:xfrm>
            <a:off x="0" y="0"/>
            <a:ext cx="121920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圆角矩形 10"/>
          <p:cNvSpPr>
            <a:spLocks noChangeArrowheads="1"/>
          </p:cNvSpPr>
          <p:nvPr/>
        </p:nvSpPr>
        <p:spPr bwMode="auto">
          <a:xfrm>
            <a:off x="4456113" y="227013"/>
            <a:ext cx="6794500" cy="6402387"/>
          </a:xfrm>
          <a:prstGeom prst="roundRect">
            <a:avLst>
              <a:gd name="adj" fmla="val 1532"/>
            </a:avLst>
          </a:prstGeom>
          <a:solidFill>
            <a:srgbClr val="FFFFFF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6628" name="图片 3" descr="IMG_00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85725"/>
            <a:ext cx="1346200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内容占位符 2"/>
          <p:cNvSpPr>
            <a:spLocks noGrp="1"/>
          </p:cNvSpPr>
          <p:nvPr>
            <p:ph type="subTitle" idx="1"/>
          </p:nvPr>
        </p:nvSpPr>
        <p:spPr>
          <a:xfrm>
            <a:off x="4384675" y="1146175"/>
            <a:ext cx="5902325" cy="4965867"/>
          </a:xfrm>
          <a:ln>
            <a:miter/>
          </a:ln>
        </p:spPr>
        <p:txBody>
          <a:bodyPr/>
          <a:lstStyle/>
          <a:p>
            <a:pPr marL="685800" lvl="1" indent="-228600" algn="l" eaLnBrk="1" hangingPunct="1">
              <a:defRPr/>
            </a:pPr>
            <a:r>
              <a:rPr lang="zh-CN" altLang="zh-CN" sz="2800" dirty="0">
                <a:solidFill>
                  <a:schemeClr val="bg1"/>
                </a:solidFill>
              </a:rPr>
              <a:t>信息编码设计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685800" lvl="1" indent="-228600" algn="l" eaLnBrk="1" hangingPunct="1"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  </a:t>
            </a:r>
            <a:r>
              <a:rPr lang="zh-CN" altLang="zh-CN" sz="2800" dirty="0">
                <a:solidFill>
                  <a:schemeClr val="bg1"/>
                </a:solidFill>
              </a:rPr>
              <a:t>本次项目后端使用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zh-CN" sz="2800" dirty="0">
                <a:solidFill>
                  <a:schemeClr val="bg1"/>
                </a:solidFill>
              </a:rPr>
              <a:t>语言进行编写，前段使用</a:t>
            </a:r>
            <a:r>
              <a:rPr lang="en-US" altLang="zh-CN" sz="2800" dirty="0">
                <a:solidFill>
                  <a:schemeClr val="bg1"/>
                </a:solidFill>
              </a:rPr>
              <a:t>xml</a:t>
            </a:r>
            <a:r>
              <a:rPr lang="zh-CN" altLang="zh-CN" sz="2800" dirty="0">
                <a:solidFill>
                  <a:schemeClr val="bg1"/>
                </a:solidFill>
              </a:rPr>
              <a:t>语言进行前段页面的编写。并且要求高内聚，低耦合的原则进行编码，以实现程序的简洁。</a:t>
            </a:r>
            <a:endParaRPr lang="zh-CN" altLang="en-US" sz="2800" noProof="1">
              <a:solidFill>
                <a:schemeClr val="bg1"/>
              </a:solidFill>
              <a:sym typeface="Calibri" charset="0"/>
            </a:endParaRPr>
          </a:p>
        </p:txBody>
      </p:sp>
      <p:pic>
        <p:nvPicPr>
          <p:cNvPr id="26630" name="图片 2" descr="图片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" y="1207293"/>
            <a:ext cx="3524250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 b="7930"/>
          <a:stretch>
            <a:fillRect/>
          </a:stretch>
        </p:blipFill>
        <p:spPr bwMode="auto">
          <a:xfrm>
            <a:off x="0" y="0"/>
            <a:ext cx="121920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图片 3" descr="IMG_0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1481138"/>
            <a:ext cx="2463800" cy="235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内容占位符 2"/>
          <p:cNvSpPr>
            <a:spLocks noGrp="1"/>
          </p:cNvSpPr>
          <p:nvPr>
            <p:ph type="subTitle" idx="4294967295"/>
          </p:nvPr>
        </p:nvSpPr>
        <p:spPr>
          <a:xfrm>
            <a:off x="4608513" y="4135438"/>
            <a:ext cx="3063875" cy="706437"/>
          </a:xfrm>
          <a:ln>
            <a:miter/>
          </a:ln>
        </p:spPr>
        <p:txBody>
          <a:bodyPr/>
          <a:lstStyle/>
          <a:p>
            <a:pPr marL="274955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400" noProof="1">
                <a:solidFill>
                  <a:schemeClr val="bg1"/>
                </a:solidFill>
                <a:sym typeface="+mn-ea"/>
              </a:rPr>
              <a:t>THANKS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b="1" noProof="1">
                <a:sym typeface="Calibri" charset="0"/>
              </a:rPr>
              <a:t>   </a:t>
            </a:r>
          </a:p>
          <a:p>
            <a:pPr lvl="1" eaLnBrk="1" hangingPunct="1">
              <a:buFont typeface="Arial" charset="0"/>
              <a:buNone/>
              <a:defRPr/>
            </a:pPr>
            <a:endParaRPr lang="zh-CN" altLang="en-US" b="1" noProof="1">
              <a:sym typeface="Calibri" charset="0"/>
            </a:endParaRPr>
          </a:p>
          <a:p>
            <a:pPr lvl="1" eaLnBrk="1" hangingPunct="1">
              <a:buFont typeface="Arial" charset="0"/>
              <a:buNone/>
              <a:defRPr/>
            </a:pPr>
            <a:endParaRPr lang="zh-CN" altLang="en-US" sz="1800" noProof="1">
              <a:sym typeface="Calibri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4339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14340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 b="7930"/>
          <a:stretch>
            <a:fillRect/>
          </a:stretch>
        </p:blipFill>
        <p:spPr bwMode="auto">
          <a:xfrm>
            <a:off x="0" y="0"/>
            <a:ext cx="121920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圆角矩形 97"/>
          <p:cNvSpPr>
            <a:spLocks noChangeArrowheads="1"/>
          </p:cNvSpPr>
          <p:nvPr/>
        </p:nvSpPr>
        <p:spPr bwMode="auto">
          <a:xfrm>
            <a:off x="-12700" y="1306513"/>
            <a:ext cx="12192000" cy="4803775"/>
          </a:xfrm>
          <a:prstGeom prst="roundRect">
            <a:avLst>
              <a:gd name="adj" fmla="val 3977"/>
            </a:avLst>
          </a:prstGeom>
          <a:solidFill>
            <a:srgbClr val="BFBFBF">
              <a:alpha val="3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直接连接符 1"/>
          <p:cNvSpPr>
            <a:spLocks noChangeShapeType="1"/>
          </p:cNvSpPr>
          <p:nvPr/>
        </p:nvSpPr>
        <p:spPr bwMode="auto">
          <a:xfrm>
            <a:off x="641350" y="3543300"/>
            <a:ext cx="10909300" cy="26988"/>
          </a:xfrm>
          <a:prstGeom prst="line">
            <a:avLst/>
          </a:prstGeom>
          <a:noFill/>
          <a:ln w="38100">
            <a:solidFill>
              <a:srgbClr val="A5A5A5">
                <a:alpha val="65097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43" name="组合 9220"/>
          <p:cNvGrpSpPr>
            <a:grpSpLocks/>
          </p:cNvGrpSpPr>
          <p:nvPr/>
        </p:nvGrpSpPr>
        <p:grpSpPr bwMode="auto">
          <a:xfrm>
            <a:off x="5121275" y="3482975"/>
            <a:ext cx="917575" cy="1433513"/>
            <a:chOff x="0" y="0"/>
            <a:chExt cx="917568" cy="1434740"/>
          </a:xfrm>
        </p:grpSpPr>
        <p:sp>
          <p:nvSpPr>
            <p:cNvPr id="14396" name="椭圆 6"/>
            <p:cNvSpPr>
              <a:spLocks noChangeArrowheads="1"/>
            </p:cNvSpPr>
            <p:nvPr/>
          </p:nvSpPr>
          <p:spPr bwMode="auto">
            <a:xfrm>
              <a:off x="0" y="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DD5E49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4397" name="组合 9222"/>
            <p:cNvGrpSpPr>
              <a:grpSpLocks/>
            </p:cNvGrpSpPr>
            <p:nvPr/>
          </p:nvGrpSpPr>
          <p:grpSpPr bwMode="auto">
            <a:xfrm>
              <a:off x="188223" y="695076"/>
              <a:ext cx="729345" cy="739664"/>
              <a:chOff x="0" y="0"/>
              <a:chExt cx="927279" cy="983356"/>
            </a:xfrm>
          </p:grpSpPr>
          <p:sp>
            <p:nvSpPr>
              <p:cNvPr id="14399" name="椭圆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400" name="椭圆 27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E85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cxnSp>
          <p:nvCxnSpPr>
            <p:cNvPr id="14398" name="肘形连接符 46"/>
            <p:cNvCxnSpPr>
              <a:cxnSpLocks noChangeShapeType="1"/>
            </p:cNvCxnSpPr>
            <p:nvPr/>
          </p:nvCxnSpPr>
          <p:spPr bwMode="auto">
            <a:xfrm rot="16200000" flipV="1">
              <a:off x="43663" y="280580"/>
              <a:ext cx="589229" cy="39518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E8584B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344" name="组合 9231"/>
          <p:cNvGrpSpPr>
            <a:grpSpLocks/>
          </p:cNvGrpSpPr>
          <p:nvPr/>
        </p:nvGrpSpPr>
        <p:grpSpPr bwMode="auto">
          <a:xfrm>
            <a:off x="2708275" y="3448050"/>
            <a:ext cx="938213" cy="1433513"/>
            <a:chOff x="0" y="0"/>
            <a:chExt cx="937728" cy="1434740"/>
          </a:xfrm>
        </p:grpSpPr>
        <p:sp>
          <p:nvSpPr>
            <p:cNvPr id="14391" name="椭圆 9"/>
            <p:cNvSpPr>
              <a:spLocks noChangeArrowheads="1"/>
            </p:cNvSpPr>
            <p:nvPr/>
          </p:nvSpPr>
          <p:spPr bwMode="auto">
            <a:xfrm>
              <a:off x="0" y="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DD5E49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4392" name="组合 9233"/>
            <p:cNvGrpSpPr>
              <a:grpSpLocks/>
            </p:cNvGrpSpPr>
            <p:nvPr/>
          </p:nvGrpSpPr>
          <p:grpSpPr bwMode="auto">
            <a:xfrm>
              <a:off x="208383" y="695076"/>
              <a:ext cx="729345" cy="739664"/>
              <a:chOff x="0" y="0"/>
              <a:chExt cx="927279" cy="983356"/>
            </a:xfrm>
          </p:grpSpPr>
          <p:sp>
            <p:nvSpPr>
              <p:cNvPr id="14394" name="椭圆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395" name="椭圆 24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E85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cxnSp>
          <p:nvCxnSpPr>
            <p:cNvPr id="14393" name="肘形连接符 46"/>
            <p:cNvCxnSpPr>
              <a:cxnSpLocks noChangeShapeType="1"/>
            </p:cNvCxnSpPr>
            <p:nvPr/>
          </p:nvCxnSpPr>
          <p:spPr bwMode="auto">
            <a:xfrm rot="16200000" flipV="1">
              <a:off x="43076" y="282020"/>
              <a:ext cx="589229" cy="39518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E8584B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345" name="组合 9238"/>
          <p:cNvGrpSpPr>
            <a:grpSpLocks/>
          </p:cNvGrpSpPr>
          <p:nvPr/>
        </p:nvGrpSpPr>
        <p:grpSpPr bwMode="auto">
          <a:xfrm>
            <a:off x="815975" y="2306638"/>
            <a:ext cx="938213" cy="1379537"/>
            <a:chOff x="0" y="0"/>
            <a:chExt cx="937728" cy="1380512"/>
          </a:xfrm>
        </p:grpSpPr>
        <p:sp>
          <p:nvSpPr>
            <p:cNvPr id="14386" name="椭圆 8"/>
            <p:cNvSpPr>
              <a:spLocks noChangeArrowheads="1"/>
            </p:cNvSpPr>
            <p:nvPr/>
          </p:nvSpPr>
          <p:spPr bwMode="auto">
            <a:xfrm>
              <a:off x="729345" y="1163699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0C568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4387" name="组合 9240"/>
            <p:cNvGrpSpPr>
              <a:grpSpLocks/>
            </p:cNvGrpSpPr>
            <p:nvPr/>
          </p:nvGrpSpPr>
          <p:grpSpPr bwMode="auto">
            <a:xfrm>
              <a:off x="0" y="0"/>
              <a:ext cx="729345" cy="739664"/>
              <a:chOff x="0" y="0"/>
              <a:chExt cx="927279" cy="983356"/>
            </a:xfrm>
          </p:grpSpPr>
          <p:sp>
            <p:nvSpPr>
              <p:cNvPr id="14389" name="椭圆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390" name="椭圆 12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F7C6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cxnSp>
          <p:nvCxnSpPr>
            <p:cNvPr id="14388" name="肘形连接符 46"/>
            <p:cNvCxnSpPr>
              <a:cxnSpLocks noChangeShapeType="1"/>
              <a:stCxn id="14390" idx="4"/>
              <a:endCxn id="14386" idx="0"/>
            </p:cNvCxnSpPr>
            <p:nvPr/>
          </p:nvCxnSpPr>
          <p:spPr bwMode="auto">
            <a:xfrm rot="16200000" flipH="1">
              <a:off x="352321" y="682482"/>
              <a:ext cx="493562" cy="468865"/>
            </a:xfrm>
            <a:prstGeom prst="curvedConnector3">
              <a:avLst>
                <a:gd name="adj1" fmla="val 63046"/>
              </a:avLst>
            </a:prstGeom>
            <a:noFill/>
            <a:ln w="38100">
              <a:solidFill>
                <a:srgbClr val="F7C66C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346" name="组合 9253"/>
          <p:cNvGrpSpPr>
            <a:grpSpLocks/>
          </p:cNvGrpSpPr>
          <p:nvPr/>
        </p:nvGrpSpPr>
        <p:grpSpPr bwMode="auto">
          <a:xfrm>
            <a:off x="3257550" y="2271713"/>
            <a:ext cx="917575" cy="1379537"/>
            <a:chOff x="0" y="0"/>
            <a:chExt cx="917826" cy="1380512"/>
          </a:xfrm>
        </p:grpSpPr>
        <p:sp>
          <p:nvSpPr>
            <p:cNvPr id="14381" name="椭圆 4"/>
            <p:cNvSpPr>
              <a:spLocks noChangeArrowheads="1"/>
            </p:cNvSpPr>
            <p:nvPr/>
          </p:nvSpPr>
          <p:spPr bwMode="auto">
            <a:xfrm>
              <a:off x="709443" y="1163699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0C568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4382" name="组合 9255"/>
            <p:cNvGrpSpPr>
              <a:grpSpLocks/>
            </p:cNvGrpSpPr>
            <p:nvPr/>
          </p:nvGrpSpPr>
          <p:grpSpPr bwMode="auto">
            <a:xfrm>
              <a:off x="0" y="0"/>
              <a:ext cx="729345" cy="739664"/>
              <a:chOff x="0" y="0"/>
              <a:chExt cx="927279" cy="983356"/>
            </a:xfrm>
          </p:grpSpPr>
          <p:sp>
            <p:nvSpPr>
              <p:cNvPr id="14384" name="椭圆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385" name="椭圆 15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F7C6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cxnSp>
          <p:nvCxnSpPr>
            <p:cNvPr id="14383" name="肘形连接符 46"/>
            <p:cNvCxnSpPr>
              <a:cxnSpLocks noChangeShapeType="1"/>
            </p:cNvCxnSpPr>
            <p:nvPr/>
          </p:nvCxnSpPr>
          <p:spPr bwMode="auto">
            <a:xfrm rot="16200000" flipH="1">
              <a:off x="351724" y="682043"/>
              <a:ext cx="493562" cy="468865"/>
            </a:xfrm>
            <a:prstGeom prst="curvedConnector3">
              <a:avLst>
                <a:gd name="adj1" fmla="val 63046"/>
              </a:avLst>
            </a:prstGeom>
            <a:noFill/>
            <a:ln w="38100">
              <a:solidFill>
                <a:srgbClr val="F7C66C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7" name="文本框 84"/>
          <p:cNvSpPr>
            <a:spLocks noChangeArrowheads="1"/>
          </p:cNvSpPr>
          <p:nvPr/>
        </p:nvSpPr>
        <p:spPr bwMode="auto">
          <a:xfrm>
            <a:off x="8358188" y="1908175"/>
            <a:ext cx="1866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1400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其他非功能性需求</a:t>
            </a:r>
          </a:p>
        </p:txBody>
      </p:sp>
      <p:sp>
        <p:nvSpPr>
          <p:cNvPr id="14348" name="文本框 86"/>
          <p:cNvSpPr>
            <a:spLocks noChangeArrowheads="1"/>
          </p:cNvSpPr>
          <p:nvPr/>
        </p:nvSpPr>
        <p:spPr bwMode="auto">
          <a:xfrm>
            <a:off x="1301750" y="4965700"/>
            <a:ext cx="2527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00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功能对应接口</a:t>
            </a:r>
          </a:p>
        </p:txBody>
      </p:sp>
      <p:sp>
        <p:nvSpPr>
          <p:cNvPr id="14349" name="文本框 87"/>
          <p:cNvSpPr>
            <a:spLocks noChangeArrowheads="1"/>
          </p:cNvSpPr>
          <p:nvPr/>
        </p:nvSpPr>
        <p:spPr bwMode="auto">
          <a:xfrm>
            <a:off x="3203575" y="1901825"/>
            <a:ext cx="21796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用户验收效果</a:t>
            </a:r>
          </a:p>
        </p:txBody>
      </p:sp>
      <p:sp>
        <p:nvSpPr>
          <p:cNvPr id="14350" name="文本框 89"/>
          <p:cNvSpPr>
            <a:spLocks noChangeArrowheads="1"/>
          </p:cNvSpPr>
          <p:nvPr/>
        </p:nvSpPr>
        <p:spPr bwMode="auto">
          <a:xfrm>
            <a:off x="7435850" y="4953000"/>
            <a:ext cx="15335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1400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图表示例</a:t>
            </a:r>
          </a:p>
        </p:txBody>
      </p:sp>
      <p:sp>
        <p:nvSpPr>
          <p:cNvPr id="14351" name="文本框 98"/>
          <p:cNvSpPr>
            <a:spLocks noChangeArrowheads="1"/>
          </p:cNvSpPr>
          <p:nvPr/>
        </p:nvSpPr>
        <p:spPr bwMode="auto">
          <a:xfrm>
            <a:off x="688975" y="1892300"/>
            <a:ext cx="1666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打算做的功能</a:t>
            </a:r>
            <a:endParaRPr lang="en-US" altLang="zh-CN" sz="1400" dirty="0">
              <a:solidFill>
                <a:srgbClr val="D8D8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352" name="图片 3" descr="IMG_00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400" y="173038"/>
            <a:ext cx="119062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3" name="文本框 45"/>
          <p:cNvSpPr>
            <a:spLocks noChangeArrowheads="1"/>
          </p:cNvSpPr>
          <p:nvPr/>
        </p:nvSpPr>
        <p:spPr bwMode="auto">
          <a:xfrm>
            <a:off x="9499600" y="595313"/>
            <a:ext cx="1058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  <p:grpSp>
        <p:nvGrpSpPr>
          <p:cNvPr id="14354" name="组合 5"/>
          <p:cNvGrpSpPr>
            <a:grpSpLocks/>
          </p:cNvGrpSpPr>
          <p:nvPr/>
        </p:nvGrpSpPr>
        <p:grpSpPr bwMode="auto">
          <a:xfrm>
            <a:off x="10225088" y="3452813"/>
            <a:ext cx="917575" cy="1433512"/>
            <a:chOff x="0" y="0"/>
            <a:chExt cx="917568" cy="1434740"/>
          </a:xfrm>
        </p:grpSpPr>
        <p:sp>
          <p:nvSpPr>
            <p:cNvPr id="14376" name="椭圆 6"/>
            <p:cNvSpPr>
              <a:spLocks noChangeArrowheads="1"/>
            </p:cNvSpPr>
            <p:nvPr/>
          </p:nvSpPr>
          <p:spPr bwMode="auto">
            <a:xfrm>
              <a:off x="0" y="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DD5E49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4377" name="组合 7"/>
            <p:cNvGrpSpPr>
              <a:grpSpLocks/>
            </p:cNvGrpSpPr>
            <p:nvPr/>
          </p:nvGrpSpPr>
          <p:grpSpPr bwMode="auto">
            <a:xfrm>
              <a:off x="188223" y="695076"/>
              <a:ext cx="729345" cy="739664"/>
              <a:chOff x="0" y="0"/>
              <a:chExt cx="927279" cy="983356"/>
            </a:xfrm>
          </p:grpSpPr>
          <p:sp>
            <p:nvSpPr>
              <p:cNvPr id="14379" name="椭圆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380" name="椭圆 27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E85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cxnSp>
          <p:nvCxnSpPr>
            <p:cNvPr id="14378" name="肘形连接符 46"/>
            <p:cNvCxnSpPr>
              <a:cxnSpLocks noChangeShapeType="1"/>
            </p:cNvCxnSpPr>
            <p:nvPr/>
          </p:nvCxnSpPr>
          <p:spPr bwMode="auto">
            <a:xfrm rot="16200000" flipV="1">
              <a:off x="43663" y="280580"/>
              <a:ext cx="589229" cy="39518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E8584B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355" name="组合 11"/>
          <p:cNvGrpSpPr>
            <a:grpSpLocks/>
          </p:cNvGrpSpPr>
          <p:nvPr/>
        </p:nvGrpSpPr>
        <p:grpSpPr bwMode="auto">
          <a:xfrm>
            <a:off x="7561263" y="3455988"/>
            <a:ext cx="938212" cy="1433512"/>
            <a:chOff x="0" y="0"/>
            <a:chExt cx="937728" cy="1434740"/>
          </a:xfrm>
        </p:grpSpPr>
        <p:sp>
          <p:nvSpPr>
            <p:cNvPr id="14371" name="椭圆 9"/>
            <p:cNvSpPr>
              <a:spLocks noChangeArrowheads="1"/>
            </p:cNvSpPr>
            <p:nvPr/>
          </p:nvSpPr>
          <p:spPr bwMode="auto">
            <a:xfrm>
              <a:off x="0" y="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DD5E49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4372" name="组合 13"/>
            <p:cNvGrpSpPr>
              <a:grpSpLocks/>
            </p:cNvGrpSpPr>
            <p:nvPr/>
          </p:nvGrpSpPr>
          <p:grpSpPr bwMode="auto">
            <a:xfrm>
              <a:off x="208383" y="695076"/>
              <a:ext cx="729345" cy="739664"/>
              <a:chOff x="0" y="0"/>
              <a:chExt cx="927279" cy="983356"/>
            </a:xfrm>
          </p:grpSpPr>
          <p:sp>
            <p:nvSpPr>
              <p:cNvPr id="14374" name="椭圆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375" name="椭圆 24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E85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cxnSp>
          <p:nvCxnSpPr>
            <p:cNvPr id="14373" name="肘形连接符 46"/>
            <p:cNvCxnSpPr>
              <a:cxnSpLocks noChangeShapeType="1"/>
            </p:cNvCxnSpPr>
            <p:nvPr/>
          </p:nvCxnSpPr>
          <p:spPr bwMode="auto">
            <a:xfrm rot="16200000" flipV="1">
              <a:off x="43076" y="282020"/>
              <a:ext cx="589229" cy="39518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E8584B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356" name="组合 23"/>
          <p:cNvGrpSpPr>
            <a:grpSpLocks/>
          </p:cNvGrpSpPr>
          <p:nvPr/>
        </p:nvGrpSpPr>
        <p:grpSpPr bwMode="auto">
          <a:xfrm>
            <a:off x="8281988" y="2293938"/>
            <a:ext cx="917575" cy="1379537"/>
            <a:chOff x="0" y="0"/>
            <a:chExt cx="917826" cy="1380512"/>
          </a:xfrm>
        </p:grpSpPr>
        <p:sp>
          <p:nvSpPr>
            <p:cNvPr id="14366" name="椭圆 4"/>
            <p:cNvSpPr>
              <a:spLocks noChangeArrowheads="1"/>
            </p:cNvSpPr>
            <p:nvPr/>
          </p:nvSpPr>
          <p:spPr bwMode="auto">
            <a:xfrm>
              <a:off x="709443" y="1163699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0C568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4367" name="组合 25"/>
            <p:cNvGrpSpPr>
              <a:grpSpLocks/>
            </p:cNvGrpSpPr>
            <p:nvPr/>
          </p:nvGrpSpPr>
          <p:grpSpPr bwMode="auto">
            <a:xfrm>
              <a:off x="0" y="0"/>
              <a:ext cx="729345" cy="739664"/>
              <a:chOff x="0" y="0"/>
              <a:chExt cx="927279" cy="983356"/>
            </a:xfrm>
          </p:grpSpPr>
          <p:sp>
            <p:nvSpPr>
              <p:cNvPr id="14369" name="椭圆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370" name="椭圆 15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F7C6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cxnSp>
          <p:nvCxnSpPr>
            <p:cNvPr id="14368" name="肘形连接符 46"/>
            <p:cNvCxnSpPr>
              <a:cxnSpLocks noChangeShapeType="1"/>
            </p:cNvCxnSpPr>
            <p:nvPr/>
          </p:nvCxnSpPr>
          <p:spPr bwMode="auto">
            <a:xfrm rot="16200000" flipH="1">
              <a:off x="351724" y="682043"/>
              <a:ext cx="493562" cy="468865"/>
            </a:xfrm>
            <a:prstGeom prst="curvedConnector3">
              <a:avLst>
                <a:gd name="adj1" fmla="val 63046"/>
              </a:avLst>
            </a:prstGeom>
            <a:noFill/>
            <a:ln w="38100">
              <a:solidFill>
                <a:srgbClr val="F7C66C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357" name="组合 29"/>
          <p:cNvGrpSpPr>
            <a:grpSpLocks/>
          </p:cNvGrpSpPr>
          <p:nvPr/>
        </p:nvGrpSpPr>
        <p:grpSpPr bwMode="auto">
          <a:xfrm>
            <a:off x="5697538" y="2276475"/>
            <a:ext cx="917575" cy="1379538"/>
            <a:chOff x="0" y="0"/>
            <a:chExt cx="917826" cy="1380512"/>
          </a:xfrm>
        </p:grpSpPr>
        <p:sp>
          <p:nvSpPr>
            <p:cNvPr id="14361" name="椭圆 4"/>
            <p:cNvSpPr>
              <a:spLocks noChangeArrowheads="1"/>
            </p:cNvSpPr>
            <p:nvPr/>
          </p:nvSpPr>
          <p:spPr bwMode="auto">
            <a:xfrm>
              <a:off x="709443" y="1163699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0C568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4362" name="组合 31"/>
            <p:cNvGrpSpPr>
              <a:grpSpLocks/>
            </p:cNvGrpSpPr>
            <p:nvPr/>
          </p:nvGrpSpPr>
          <p:grpSpPr bwMode="auto">
            <a:xfrm>
              <a:off x="0" y="0"/>
              <a:ext cx="729345" cy="739664"/>
              <a:chOff x="0" y="0"/>
              <a:chExt cx="927279" cy="983356"/>
            </a:xfrm>
          </p:grpSpPr>
          <p:sp>
            <p:nvSpPr>
              <p:cNvPr id="14364" name="椭圆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365" name="椭圆 15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F7C6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cxnSp>
          <p:nvCxnSpPr>
            <p:cNvPr id="14363" name="肘形连接符 46"/>
            <p:cNvCxnSpPr>
              <a:cxnSpLocks noChangeShapeType="1"/>
            </p:cNvCxnSpPr>
            <p:nvPr/>
          </p:nvCxnSpPr>
          <p:spPr bwMode="auto">
            <a:xfrm rot="16200000" flipH="1">
              <a:off x="351724" y="682043"/>
              <a:ext cx="493562" cy="468865"/>
            </a:xfrm>
            <a:prstGeom prst="curvedConnector3">
              <a:avLst>
                <a:gd name="adj1" fmla="val 63046"/>
              </a:avLst>
            </a:prstGeom>
            <a:noFill/>
            <a:ln w="38100">
              <a:solidFill>
                <a:srgbClr val="F7C66C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58" name="文本框 86"/>
          <p:cNvSpPr>
            <a:spLocks noChangeArrowheads="1"/>
          </p:cNvSpPr>
          <p:nvPr/>
        </p:nvSpPr>
        <p:spPr bwMode="auto">
          <a:xfrm>
            <a:off x="3667125" y="4949825"/>
            <a:ext cx="24352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00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系统架构</a:t>
            </a:r>
          </a:p>
        </p:txBody>
      </p:sp>
      <p:sp>
        <p:nvSpPr>
          <p:cNvPr id="14359" name="文本框 87"/>
          <p:cNvSpPr>
            <a:spLocks noChangeArrowheads="1"/>
          </p:cNvSpPr>
          <p:nvPr/>
        </p:nvSpPr>
        <p:spPr bwMode="auto">
          <a:xfrm>
            <a:off x="5607050" y="1911350"/>
            <a:ext cx="217963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1400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迭代功能程度</a:t>
            </a:r>
          </a:p>
        </p:txBody>
      </p:sp>
      <p:sp>
        <p:nvSpPr>
          <p:cNvPr id="14360" name="文本框 89"/>
          <p:cNvSpPr>
            <a:spLocks noChangeArrowheads="1"/>
          </p:cNvSpPr>
          <p:nvPr/>
        </p:nvSpPr>
        <p:spPr bwMode="auto">
          <a:xfrm>
            <a:off x="9998075" y="4935538"/>
            <a:ext cx="16256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1400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其他更新组件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 b="7930"/>
          <a:stretch>
            <a:fillRect/>
          </a:stretch>
        </p:blipFill>
        <p:spPr bwMode="auto">
          <a:xfrm>
            <a:off x="0" y="0"/>
            <a:ext cx="121920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任意多边形 19"/>
          <p:cNvSpPr>
            <a:spLocks noChangeArrowheads="1"/>
          </p:cNvSpPr>
          <p:nvPr/>
        </p:nvSpPr>
        <p:spPr bwMode="auto">
          <a:xfrm>
            <a:off x="719471" y="1105485"/>
            <a:ext cx="3736642" cy="4537492"/>
          </a:xfrm>
          <a:custGeom>
            <a:avLst/>
            <a:gdLst>
              <a:gd name="T0" fmla="*/ 1803678 w 3514793"/>
              <a:gd name="T1" fmla="*/ 852817 h 4464471"/>
              <a:gd name="T2" fmla="*/ 1430565 w 3514793"/>
              <a:gd name="T3" fmla="*/ 1184662 h 4464471"/>
              <a:gd name="T4" fmla="*/ 1003076 w 3514793"/>
              <a:gd name="T5" fmla="*/ 1406221 h 4464471"/>
              <a:gd name="T6" fmla="*/ 1003076 w 3514793"/>
              <a:gd name="T7" fmla="*/ 1562218 h 4464471"/>
              <a:gd name="T8" fmla="*/ 1497714 w 3514793"/>
              <a:gd name="T9" fmla="*/ 1348857 h 4464471"/>
              <a:gd name="T10" fmla="*/ 1770608 w 3514793"/>
              <a:gd name="T11" fmla="*/ 1128116 h 4464471"/>
              <a:gd name="T12" fmla="*/ 1787967 w 3514793"/>
              <a:gd name="T13" fmla="*/ 1109682 h 4464471"/>
              <a:gd name="T14" fmla="*/ 1787967 w 3514793"/>
              <a:gd name="T15" fmla="*/ 3853117 h 4464471"/>
              <a:gd name="T16" fmla="*/ 1961135 w 3514793"/>
              <a:gd name="T17" fmla="*/ 3853117 h 4464471"/>
              <a:gd name="T18" fmla="*/ 1961135 w 3514793"/>
              <a:gd name="T19" fmla="*/ 852817 h 4464471"/>
              <a:gd name="T20" fmla="*/ 81963 w 3514793"/>
              <a:gd name="T21" fmla="*/ 0 h 4464471"/>
              <a:gd name="T22" fmla="*/ 3432762 w 3514793"/>
              <a:gd name="T23" fmla="*/ 0 h 4464471"/>
              <a:gd name="T24" fmla="*/ 3514725 w 3514793"/>
              <a:gd name="T25" fmla="*/ 81986 h 4464471"/>
              <a:gd name="T26" fmla="*/ 3514725 w 3514793"/>
              <a:gd name="T27" fmla="*/ 4383652 h 4464471"/>
              <a:gd name="T28" fmla="*/ 3432762 w 3514793"/>
              <a:gd name="T29" fmla="*/ 4465638 h 4464471"/>
              <a:gd name="T30" fmla="*/ 81963 w 3514793"/>
              <a:gd name="T31" fmla="*/ 4465638 h 4464471"/>
              <a:gd name="T32" fmla="*/ 0 w 3514793"/>
              <a:gd name="T33" fmla="*/ 4383652 h 4464471"/>
              <a:gd name="T34" fmla="*/ 0 w 3514793"/>
              <a:gd name="T35" fmla="*/ 81986 h 4464471"/>
              <a:gd name="T36" fmla="*/ 81963 w 3514793"/>
              <a:gd name="T37" fmla="*/ 0 h 446447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514793" h="4464471">
                <a:moveTo>
                  <a:pt x="1803713" y="852594"/>
                </a:moveTo>
                <a:cubicBezTo>
                  <a:pt x="1670550" y="988808"/>
                  <a:pt x="1546177" y="1099394"/>
                  <a:pt x="1430593" y="1184352"/>
                </a:cubicBezTo>
                <a:cubicBezTo>
                  <a:pt x="1315009" y="1269309"/>
                  <a:pt x="1172510" y="1343143"/>
                  <a:pt x="1003095" y="1405854"/>
                </a:cubicBezTo>
                <a:lnTo>
                  <a:pt x="1003095" y="1561810"/>
                </a:lnTo>
                <a:cubicBezTo>
                  <a:pt x="1193504" y="1510576"/>
                  <a:pt x="1358387" y="1439475"/>
                  <a:pt x="1497743" y="1348505"/>
                </a:cubicBezTo>
                <a:cubicBezTo>
                  <a:pt x="1602261" y="1280279"/>
                  <a:pt x="1693227" y="1206717"/>
                  <a:pt x="1770642" y="1127821"/>
                </a:cubicBezTo>
                <a:lnTo>
                  <a:pt x="1788002" y="1109392"/>
                </a:lnTo>
                <a:lnTo>
                  <a:pt x="1788002" y="3852110"/>
                </a:lnTo>
                <a:lnTo>
                  <a:pt x="1961173" y="3852110"/>
                </a:lnTo>
                <a:lnTo>
                  <a:pt x="1961173" y="852594"/>
                </a:lnTo>
                <a:lnTo>
                  <a:pt x="1803713" y="852594"/>
                </a:lnTo>
                <a:close/>
                <a:moveTo>
                  <a:pt x="81965" y="0"/>
                </a:moveTo>
                <a:lnTo>
                  <a:pt x="3432828" y="0"/>
                </a:lnTo>
                <a:cubicBezTo>
                  <a:pt x="3478096" y="0"/>
                  <a:pt x="3514793" y="36697"/>
                  <a:pt x="3514793" y="81965"/>
                </a:cubicBezTo>
                <a:lnTo>
                  <a:pt x="3514793" y="4382506"/>
                </a:lnTo>
                <a:cubicBezTo>
                  <a:pt x="3514793" y="4427774"/>
                  <a:pt x="3478096" y="4464471"/>
                  <a:pt x="3432828" y="4464471"/>
                </a:cubicBezTo>
                <a:lnTo>
                  <a:pt x="81965" y="4464471"/>
                </a:lnTo>
                <a:cubicBezTo>
                  <a:pt x="36697" y="4464471"/>
                  <a:pt x="0" y="4427774"/>
                  <a:pt x="0" y="4382506"/>
                </a:cubicBezTo>
                <a:lnTo>
                  <a:pt x="0" y="81965"/>
                </a:lnTo>
                <a:cubicBezTo>
                  <a:pt x="0" y="36697"/>
                  <a:pt x="36697" y="0"/>
                  <a:pt x="81965" y="0"/>
                </a:cubicBezTo>
                <a:close/>
              </a:path>
            </a:pathLst>
          </a:custGeom>
          <a:solidFill>
            <a:srgbClr val="F8C86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圆角矩形 6"/>
          <p:cNvSpPr>
            <a:spLocks noChangeArrowheads="1"/>
          </p:cNvSpPr>
          <p:nvPr/>
        </p:nvSpPr>
        <p:spPr bwMode="auto">
          <a:xfrm>
            <a:off x="4456113" y="227013"/>
            <a:ext cx="6794500" cy="6402387"/>
          </a:xfrm>
          <a:prstGeom prst="roundRect">
            <a:avLst>
              <a:gd name="adj" fmla="val 1532"/>
            </a:avLst>
          </a:prstGeom>
          <a:solidFill>
            <a:srgbClr val="FFFFFF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365" name="图片 3" descr="IMG_00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85725"/>
            <a:ext cx="1346200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4385805" y="1553495"/>
            <a:ext cx="6596898" cy="5102893"/>
          </a:xfrm>
        </p:spPr>
        <p:txBody>
          <a:bodyPr/>
          <a:lstStyle/>
          <a:p>
            <a:pPr lvl="1" algn="l" eaLnBrk="1" hangingPunct="1">
              <a:defRPr/>
            </a:pPr>
            <a:r>
              <a:rPr lang="zh-CN" altLang="en-US" sz="4400" dirty="0">
                <a:solidFill>
                  <a:schemeClr val="bg1"/>
                </a:solidFill>
              </a:rPr>
              <a:t>经过一个国庆的不断尝试，不断碰壁。我们打算做的功能：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lvl="1" algn="l" eaLnBrk="1" hangingPunct="1">
              <a:defRPr/>
            </a:pPr>
            <a:r>
              <a:rPr lang="en-US" altLang="zh-CN" sz="4400" dirty="0">
                <a:solidFill>
                  <a:schemeClr val="bg1"/>
                </a:solidFill>
              </a:rPr>
              <a:t>1.</a:t>
            </a:r>
            <a:r>
              <a:rPr lang="zh-CN" altLang="en-US" sz="4400" dirty="0">
                <a:solidFill>
                  <a:schemeClr val="bg1"/>
                </a:solidFill>
              </a:rPr>
              <a:t>所有必选的功能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lvl="1" algn="l" eaLnBrk="1" hangingPunct="1">
              <a:defRPr/>
            </a:pPr>
            <a:r>
              <a:rPr lang="en-US" altLang="zh-CN" sz="4400" dirty="0">
                <a:solidFill>
                  <a:schemeClr val="bg1"/>
                </a:solidFill>
              </a:rPr>
              <a:t>2.</a:t>
            </a:r>
            <a:r>
              <a:rPr lang="zh-CN" altLang="en-US" sz="4400" dirty="0">
                <a:solidFill>
                  <a:schemeClr val="bg1"/>
                </a:solidFill>
              </a:rPr>
              <a:t>收支记账功能下的数据自动备份功能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lvl="1" algn="l" eaLnBrk="1" hangingPunct="1">
              <a:defRPr/>
            </a:pPr>
            <a:r>
              <a:rPr lang="en-US" altLang="zh-CN" sz="4400" dirty="0">
                <a:solidFill>
                  <a:schemeClr val="bg1"/>
                </a:solidFill>
              </a:rPr>
              <a:t>3.</a:t>
            </a:r>
            <a:r>
              <a:rPr lang="zh-CN" altLang="en-US" sz="4400" dirty="0">
                <a:solidFill>
                  <a:schemeClr val="bg1"/>
                </a:solidFill>
              </a:rPr>
              <a:t>可按不同类别统计的统计功能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381AD1E-BC2C-4AC1-85CB-B8DC706B48AE}"/>
              </a:ext>
            </a:extLst>
          </p:cNvPr>
          <p:cNvSpPr txBox="1">
            <a:spLocks/>
          </p:cNvSpPr>
          <p:nvPr/>
        </p:nvSpPr>
        <p:spPr bwMode="auto">
          <a:xfrm>
            <a:off x="5839619" y="254001"/>
            <a:ext cx="4064794" cy="706437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lvl="1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lvl="2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lvl="3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lvl="4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lvl="5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971800" lvl="6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3429000" lvl="7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3886200" lvl="8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noProof="1">
                <a:solidFill>
                  <a:schemeClr val="bg1"/>
                </a:solidFill>
              </a:rPr>
              <a:t>打算做的功能</a:t>
            </a:r>
            <a:endParaRPr lang="zh-CN" altLang="en-US" sz="4400" noProof="1">
              <a:solidFill>
                <a:schemeClr val="bg1"/>
              </a:solidFill>
              <a:sym typeface="Calibri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 b="7930"/>
          <a:stretch>
            <a:fillRect/>
          </a:stretch>
        </p:blipFill>
        <p:spPr bwMode="auto">
          <a:xfrm>
            <a:off x="0" y="0"/>
            <a:ext cx="121920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任意多边形 17"/>
          <p:cNvSpPr>
            <a:spLocks noChangeArrowheads="1"/>
          </p:cNvSpPr>
          <p:nvPr/>
        </p:nvSpPr>
        <p:spPr bwMode="auto">
          <a:xfrm>
            <a:off x="920417" y="1207293"/>
            <a:ext cx="3514725" cy="4465638"/>
          </a:xfrm>
          <a:custGeom>
            <a:avLst/>
            <a:gdLst>
              <a:gd name="T0" fmla="*/ 1782190 w 3514793"/>
              <a:gd name="T1" fmla="*/ 1140028 h 4464471"/>
              <a:gd name="T2" fmla="*/ 1272447 w 3514793"/>
              <a:gd name="T3" fmla="*/ 1332356 h 4464471"/>
              <a:gd name="T4" fmla="*/ 1099068 w 3514793"/>
              <a:gd name="T5" fmla="*/ 1898468 h 4464471"/>
              <a:gd name="T6" fmla="*/ 1219417 w 3514793"/>
              <a:gd name="T7" fmla="*/ 1898468 h 4464471"/>
              <a:gd name="T8" fmla="*/ 1250656 w 3514793"/>
              <a:gd name="T9" fmla="*/ 1619188 h 4464471"/>
              <a:gd name="T10" fmla="*/ 1349049 w 3514793"/>
              <a:gd name="T11" fmla="*/ 1427239 h 4464471"/>
              <a:gd name="T12" fmla="*/ 1523093 w 3514793"/>
              <a:gd name="T13" fmla="*/ 1302439 h 4464471"/>
              <a:gd name="T14" fmla="*/ 1782190 w 3514793"/>
              <a:gd name="T15" fmla="*/ 1257420 h 4464471"/>
              <a:gd name="T16" fmla="*/ 1995614 w 3514793"/>
              <a:gd name="T17" fmla="*/ 1287432 h 4464471"/>
              <a:gd name="T18" fmla="*/ 2165124 w 3514793"/>
              <a:gd name="T19" fmla="*/ 1374479 h 4464471"/>
              <a:gd name="T20" fmla="*/ 2274887 w 3514793"/>
              <a:gd name="T21" fmla="*/ 1516303 h 4464471"/>
              <a:gd name="T22" fmla="*/ 2315146 w 3514793"/>
              <a:gd name="T23" fmla="*/ 1713025 h 4464471"/>
              <a:gd name="T24" fmla="*/ 2265155 w 3514793"/>
              <a:gd name="T25" fmla="*/ 1924516 h 4464471"/>
              <a:gd name="T26" fmla="*/ 2130776 w 3514793"/>
              <a:gd name="T27" fmla="*/ 2111929 h 4464471"/>
              <a:gd name="T28" fmla="*/ 1936009 w 3514793"/>
              <a:gd name="T29" fmla="*/ 2284289 h 4464471"/>
              <a:gd name="T30" fmla="*/ 1701149 w 3514793"/>
              <a:gd name="T31" fmla="*/ 2457646 h 4464471"/>
              <a:gd name="T32" fmla="*/ 1484946 w 3514793"/>
              <a:gd name="T33" fmla="*/ 2607995 h 4464471"/>
              <a:gd name="T34" fmla="*/ 1273729 w 3514793"/>
              <a:gd name="T35" fmla="*/ 2784771 h 4464471"/>
              <a:gd name="T36" fmla="*/ 1119031 w 3514793"/>
              <a:gd name="T37" fmla="*/ 2987595 h 4464471"/>
              <a:gd name="T38" fmla="*/ 1063935 w 3514793"/>
              <a:gd name="T39" fmla="*/ 3261010 h 4464471"/>
              <a:gd name="T40" fmla="*/ 2489191 w 3514793"/>
              <a:gd name="T41" fmla="*/ 3261010 h 4464471"/>
              <a:gd name="T42" fmla="*/ 2489191 w 3514793"/>
              <a:gd name="T43" fmla="*/ 3143619 h 4464471"/>
              <a:gd name="T44" fmla="*/ 1183668 w 3514793"/>
              <a:gd name="T45" fmla="*/ 3143619 h 4464471"/>
              <a:gd name="T46" fmla="*/ 1286547 w 3514793"/>
              <a:gd name="T47" fmla="*/ 2946019 h 4464471"/>
              <a:gd name="T48" fmla="*/ 1518037 w 3514793"/>
              <a:gd name="T49" fmla="*/ 2734315 h 4464471"/>
              <a:gd name="T50" fmla="*/ 1815802 w 3514793"/>
              <a:gd name="T51" fmla="*/ 2522919 h 4464471"/>
              <a:gd name="T52" fmla="*/ 2111406 w 3514793"/>
              <a:gd name="T53" fmla="*/ 2296185 h 4464471"/>
              <a:gd name="T54" fmla="*/ 2341970 w 3514793"/>
              <a:gd name="T55" fmla="*/ 2032148 h 4464471"/>
              <a:gd name="T56" fmla="*/ 2435544 w 3514793"/>
              <a:gd name="T57" fmla="*/ 1713025 h 4464471"/>
              <a:gd name="T58" fmla="*/ 2383582 w 3514793"/>
              <a:gd name="T59" fmla="*/ 1464114 h 4464471"/>
              <a:gd name="T60" fmla="*/ 2243340 w 3514793"/>
              <a:gd name="T61" fmla="*/ 1284488 h 4464471"/>
              <a:gd name="T62" fmla="*/ 2034853 w 3514793"/>
              <a:gd name="T63" fmla="*/ 1175976 h 4464471"/>
              <a:gd name="T64" fmla="*/ 1782190 w 3514793"/>
              <a:gd name="T65" fmla="*/ 1140028 h 4464471"/>
              <a:gd name="T66" fmla="*/ 81963 w 3514793"/>
              <a:gd name="T67" fmla="*/ 0 h 4464471"/>
              <a:gd name="T68" fmla="*/ 3432762 w 3514793"/>
              <a:gd name="T69" fmla="*/ 0 h 4464471"/>
              <a:gd name="T70" fmla="*/ 3514725 w 3514793"/>
              <a:gd name="T71" fmla="*/ 81986 h 4464471"/>
              <a:gd name="T72" fmla="*/ 3514725 w 3514793"/>
              <a:gd name="T73" fmla="*/ 4383652 h 4464471"/>
              <a:gd name="T74" fmla="*/ 3432762 w 3514793"/>
              <a:gd name="T75" fmla="*/ 4465638 h 4464471"/>
              <a:gd name="T76" fmla="*/ 81963 w 3514793"/>
              <a:gd name="T77" fmla="*/ 4465638 h 4464471"/>
              <a:gd name="T78" fmla="*/ 0 w 3514793"/>
              <a:gd name="T79" fmla="*/ 4383652 h 4464471"/>
              <a:gd name="T80" fmla="*/ 0 w 3514793"/>
              <a:gd name="T81" fmla="*/ 81986 h 4464471"/>
              <a:gd name="T82" fmla="*/ 81963 w 3514793"/>
              <a:gd name="T83" fmla="*/ 0 h 446447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514793" h="4464471">
                <a:moveTo>
                  <a:pt x="1782224" y="1139730"/>
                </a:moveTo>
                <a:cubicBezTo>
                  <a:pt x="1555984" y="1139730"/>
                  <a:pt x="1386067" y="1203823"/>
                  <a:pt x="1272472" y="1332008"/>
                </a:cubicBezTo>
                <a:cubicBezTo>
                  <a:pt x="1158877" y="1460194"/>
                  <a:pt x="1101083" y="1648849"/>
                  <a:pt x="1099089" y="1897972"/>
                </a:cubicBezTo>
                <a:lnTo>
                  <a:pt x="1219441" y="1897972"/>
                </a:lnTo>
                <a:cubicBezTo>
                  <a:pt x="1219441" y="1786593"/>
                  <a:pt x="1229854" y="1693524"/>
                  <a:pt x="1250680" y="1618765"/>
                </a:cubicBezTo>
                <a:cubicBezTo>
                  <a:pt x="1271506" y="1544005"/>
                  <a:pt x="1304305" y="1480039"/>
                  <a:pt x="1349075" y="1426866"/>
                </a:cubicBezTo>
                <a:cubicBezTo>
                  <a:pt x="1393845" y="1373693"/>
                  <a:pt x="1451861" y="1332103"/>
                  <a:pt x="1523122" y="1302099"/>
                </a:cubicBezTo>
                <a:cubicBezTo>
                  <a:pt x="1594384" y="1272093"/>
                  <a:pt x="1680751" y="1257091"/>
                  <a:pt x="1782224" y="1257091"/>
                </a:cubicBezTo>
                <a:cubicBezTo>
                  <a:pt x="1857837" y="1257091"/>
                  <a:pt x="1928980" y="1267093"/>
                  <a:pt x="1995653" y="1287096"/>
                </a:cubicBezTo>
                <a:cubicBezTo>
                  <a:pt x="2062325" y="1307099"/>
                  <a:pt x="2118830" y="1336107"/>
                  <a:pt x="2165166" y="1374120"/>
                </a:cubicBezTo>
                <a:cubicBezTo>
                  <a:pt x="2211503" y="1412133"/>
                  <a:pt x="2248091" y="1459395"/>
                  <a:pt x="2274931" y="1515907"/>
                </a:cubicBezTo>
                <a:cubicBezTo>
                  <a:pt x="2301771" y="1572420"/>
                  <a:pt x="2315191" y="1637977"/>
                  <a:pt x="2315191" y="1712577"/>
                </a:cubicBezTo>
                <a:cubicBezTo>
                  <a:pt x="2315191" y="1787811"/>
                  <a:pt x="2298527" y="1858290"/>
                  <a:pt x="2265199" y="1924013"/>
                </a:cubicBezTo>
                <a:cubicBezTo>
                  <a:pt x="2231870" y="1989735"/>
                  <a:pt x="2187077" y="2052190"/>
                  <a:pt x="2130817" y="2111377"/>
                </a:cubicBezTo>
                <a:cubicBezTo>
                  <a:pt x="2074558" y="2170564"/>
                  <a:pt x="2009634" y="2228002"/>
                  <a:pt x="1936046" y="2283692"/>
                </a:cubicBezTo>
                <a:cubicBezTo>
                  <a:pt x="1862458" y="2339382"/>
                  <a:pt x="1784170" y="2397152"/>
                  <a:pt x="1701182" y="2457004"/>
                </a:cubicBezTo>
                <a:cubicBezTo>
                  <a:pt x="1633892" y="2502296"/>
                  <a:pt x="1561823" y="2552399"/>
                  <a:pt x="1484975" y="2607313"/>
                </a:cubicBezTo>
                <a:cubicBezTo>
                  <a:pt x="1408127" y="2662227"/>
                  <a:pt x="1337720" y="2721137"/>
                  <a:pt x="1273754" y="2784043"/>
                </a:cubicBezTo>
                <a:cubicBezTo>
                  <a:pt x="1209787" y="2846949"/>
                  <a:pt x="1158220" y="2914540"/>
                  <a:pt x="1119053" y="2986814"/>
                </a:cubicBezTo>
                <a:cubicBezTo>
                  <a:pt x="1079885" y="3059089"/>
                  <a:pt x="1061519" y="3150203"/>
                  <a:pt x="1063956" y="3260158"/>
                </a:cubicBezTo>
                <a:lnTo>
                  <a:pt x="2489239" y="3260158"/>
                </a:lnTo>
                <a:lnTo>
                  <a:pt x="2489239" y="3142797"/>
                </a:lnTo>
                <a:lnTo>
                  <a:pt x="1183691" y="3142797"/>
                </a:lnTo>
                <a:cubicBezTo>
                  <a:pt x="1190718" y="3082122"/>
                  <a:pt x="1225012" y="3016273"/>
                  <a:pt x="1286572" y="2945249"/>
                </a:cubicBezTo>
                <a:cubicBezTo>
                  <a:pt x="1348133" y="2874224"/>
                  <a:pt x="1425298" y="2803675"/>
                  <a:pt x="1518066" y="2733600"/>
                </a:cubicBezTo>
                <a:cubicBezTo>
                  <a:pt x="1610835" y="2663525"/>
                  <a:pt x="1710091" y="2593078"/>
                  <a:pt x="1815837" y="2522260"/>
                </a:cubicBezTo>
                <a:cubicBezTo>
                  <a:pt x="1921582" y="2451441"/>
                  <a:pt x="2020119" y="2375883"/>
                  <a:pt x="2111447" y="2295585"/>
                </a:cubicBezTo>
                <a:cubicBezTo>
                  <a:pt x="2202775" y="2215287"/>
                  <a:pt x="2279631" y="2127298"/>
                  <a:pt x="2342015" y="2031617"/>
                </a:cubicBezTo>
                <a:cubicBezTo>
                  <a:pt x="2404399" y="1935937"/>
                  <a:pt x="2435591" y="1829590"/>
                  <a:pt x="2435591" y="1712577"/>
                </a:cubicBezTo>
                <a:cubicBezTo>
                  <a:pt x="2435591" y="1618037"/>
                  <a:pt x="2418270" y="1535088"/>
                  <a:pt x="2383628" y="1463731"/>
                </a:cubicBezTo>
                <a:cubicBezTo>
                  <a:pt x="2348986" y="1392374"/>
                  <a:pt x="2302238" y="1332515"/>
                  <a:pt x="2243383" y="1284152"/>
                </a:cubicBezTo>
                <a:cubicBezTo>
                  <a:pt x="2184529" y="1235790"/>
                  <a:pt x="2115032" y="1199629"/>
                  <a:pt x="2034892" y="1175669"/>
                </a:cubicBezTo>
                <a:cubicBezTo>
                  <a:pt x="1954752" y="1151710"/>
                  <a:pt x="1870529" y="1139730"/>
                  <a:pt x="1782224" y="1139730"/>
                </a:cubicBezTo>
                <a:close/>
                <a:moveTo>
                  <a:pt x="81965" y="0"/>
                </a:moveTo>
                <a:lnTo>
                  <a:pt x="3432828" y="0"/>
                </a:lnTo>
                <a:cubicBezTo>
                  <a:pt x="3478096" y="0"/>
                  <a:pt x="3514793" y="36697"/>
                  <a:pt x="3514793" y="81965"/>
                </a:cubicBezTo>
                <a:lnTo>
                  <a:pt x="3514793" y="4382506"/>
                </a:lnTo>
                <a:cubicBezTo>
                  <a:pt x="3514793" y="4427774"/>
                  <a:pt x="3478096" y="4464471"/>
                  <a:pt x="3432828" y="4464471"/>
                </a:cubicBezTo>
                <a:lnTo>
                  <a:pt x="81965" y="4464471"/>
                </a:lnTo>
                <a:cubicBezTo>
                  <a:pt x="36697" y="4464471"/>
                  <a:pt x="0" y="4427774"/>
                  <a:pt x="0" y="4382506"/>
                </a:cubicBezTo>
                <a:lnTo>
                  <a:pt x="0" y="81965"/>
                </a:lnTo>
                <a:cubicBezTo>
                  <a:pt x="0" y="36697"/>
                  <a:pt x="36697" y="0"/>
                  <a:pt x="81965" y="0"/>
                </a:cubicBezTo>
                <a:close/>
              </a:path>
            </a:pathLst>
          </a:custGeom>
          <a:solidFill>
            <a:srgbClr val="F8C86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圆角矩形 10"/>
          <p:cNvSpPr>
            <a:spLocks noChangeArrowheads="1"/>
          </p:cNvSpPr>
          <p:nvPr/>
        </p:nvSpPr>
        <p:spPr bwMode="auto">
          <a:xfrm>
            <a:off x="4456113" y="227013"/>
            <a:ext cx="6794500" cy="6402387"/>
          </a:xfrm>
          <a:prstGeom prst="roundRect">
            <a:avLst>
              <a:gd name="adj" fmla="val 1532"/>
            </a:avLst>
          </a:prstGeom>
          <a:solidFill>
            <a:srgbClr val="FFFFFF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7414" name="图片 3" descr="IMG_00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85725"/>
            <a:ext cx="1346200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4606925" y="1158875"/>
            <a:ext cx="7661275" cy="1616075"/>
          </a:xfrm>
        </p:spPr>
        <p:txBody>
          <a:bodyPr/>
          <a:lstStyle/>
          <a:p>
            <a:pPr algn="l" eaLnBrk="1" hangingPunct="1"/>
            <a:r>
              <a:rPr lang="zh-CN" altLang="en-US" sz="4400" dirty="0">
                <a:solidFill>
                  <a:schemeClr val="bg1"/>
                </a:solidFill>
              </a:rPr>
              <a:t>五章俱全，仍需完善。</a:t>
            </a:r>
          </a:p>
          <a:p>
            <a:pPr algn="l" eaLnBrk="1" hangingPunct="1"/>
            <a:endParaRPr lang="zh-CN" altLang="en-US" sz="1600" dirty="0">
              <a:solidFill>
                <a:schemeClr val="bg1"/>
              </a:solidFill>
            </a:endParaRPr>
          </a:p>
          <a:p>
            <a:pPr lvl="1" eaLnBrk="1" hangingPunct="1"/>
            <a:endParaRPr lang="zh-CN" altLang="en-US" sz="2400" dirty="0"/>
          </a:p>
          <a:p>
            <a:pPr lvl="1" eaLnBrk="1" hangingPunct="1"/>
            <a:r>
              <a:rPr lang="zh-CN" altLang="en-US" sz="2400" b="1" dirty="0"/>
              <a:t>   </a:t>
            </a:r>
          </a:p>
          <a:p>
            <a:pPr lvl="1" eaLnBrk="1" hangingPunct="1"/>
            <a:endParaRPr lang="zh-CN" altLang="en-US" sz="2400" b="1" dirty="0"/>
          </a:p>
          <a:p>
            <a:pPr lvl="1" eaLnBrk="1" hangingPunct="1"/>
            <a:endParaRPr lang="zh-CN" altLang="en-US" sz="1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DAEBD8-5EAB-495D-BD1C-AF0AD58D1E5E}"/>
              </a:ext>
            </a:extLst>
          </p:cNvPr>
          <p:cNvSpPr txBox="1"/>
          <p:nvPr/>
        </p:nvSpPr>
        <p:spPr>
          <a:xfrm>
            <a:off x="4606925" y="437634"/>
            <a:ext cx="6136104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4400" dirty="0">
                <a:solidFill>
                  <a:schemeClr val="bg1"/>
                </a:solidFill>
                <a:latin typeface="+mn-lt"/>
                <a:ea typeface="+mn-ea"/>
                <a:sym typeface="Calibri" panose="020F0502020204030204" pitchFamily="34" charset="0"/>
              </a:rPr>
              <a:t>用户验收效果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 b="7930"/>
          <a:stretch>
            <a:fillRect/>
          </a:stretch>
        </p:blipFill>
        <p:spPr bwMode="auto">
          <a:xfrm>
            <a:off x="0" y="0"/>
            <a:ext cx="121920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圆角矩形 10"/>
          <p:cNvSpPr>
            <a:spLocks noChangeArrowheads="1"/>
          </p:cNvSpPr>
          <p:nvPr/>
        </p:nvSpPr>
        <p:spPr bwMode="auto">
          <a:xfrm>
            <a:off x="4456113" y="227013"/>
            <a:ext cx="6794500" cy="6402387"/>
          </a:xfrm>
          <a:prstGeom prst="roundRect">
            <a:avLst>
              <a:gd name="adj" fmla="val 1532"/>
            </a:avLst>
          </a:prstGeom>
          <a:solidFill>
            <a:srgbClr val="FFFFFF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436" name="图片 3" descr="IMG_00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85725"/>
            <a:ext cx="1346200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4638835" y="1247718"/>
            <a:ext cx="5394960" cy="5312625"/>
          </a:xfrm>
        </p:spPr>
        <p:txBody>
          <a:bodyPr/>
          <a:lstStyle/>
          <a:p>
            <a:pPr lvl="1" eaLnBrk="1" hangingPunct="1"/>
            <a:r>
              <a:rPr lang="zh-CN" altLang="en-US" sz="4400" dirty="0">
                <a:solidFill>
                  <a:schemeClr val="bg1"/>
                </a:solidFill>
              </a:rPr>
              <a:t>目前只完成了一些基础功能，比如登陆界面及记账功能，分类及统计分析仍有待时日</a:t>
            </a:r>
          </a:p>
        </p:txBody>
      </p:sp>
      <p:pic>
        <p:nvPicPr>
          <p:cNvPr id="18438" name="图片 2" descr="图片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" y="1207293"/>
            <a:ext cx="3522662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DF49899-3B67-44F4-834E-B22437783914}"/>
              </a:ext>
            </a:extLst>
          </p:cNvPr>
          <p:cNvSpPr txBox="1"/>
          <p:nvPr/>
        </p:nvSpPr>
        <p:spPr>
          <a:xfrm>
            <a:off x="4372293" y="386500"/>
            <a:ext cx="614934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4400" dirty="0">
                <a:solidFill>
                  <a:schemeClr val="bg1"/>
                </a:solidFill>
                <a:latin typeface="+mn-lt"/>
                <a:ea typeface="+mn-ea"/>
                <a:sym typeface="Calibri" panose="020F0502020204030204" pitchFamily="34" charset="0"/>
              </a:rPr>
              <a:t>迭代功能程度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 b="7930"/>
          <a:stretch>
            <a:fillRect/>
          </a:stretch>
        </p:blipFill>
        <p:spPr bwMode="auto">
          <a:xfrm>
            <a:off x="0" y="0"/>
            <a:ext cx="121920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圆角矩形 10"/>
          <p:cNvSpPr>
            <a:spLocks noChangeArrowheads="1"/>
          </p:cNvSpPr>
          <p:nvPr/>
        </p:nvSpPr>
        <p:spPr bwMode="auto">
          <a:xfrm>
            <a:off x="4465637" y="227013"/>
            <a:ext cx="6784976" cy="6402387"/>
          </a:xfrm>
          <a:prstGeom prst="roundRect">
            <a:avLst>
              <a:gd name="adj" fmla="val 1532"/>
            </a:avLst>
          </a:prstGeom>
          <a:solidFill>
            <a:srgbClr val="FFFFFF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Arial" charset="0"/>
              <a:buNone/>
              <a:defRPr/>
            </a:pPr>
            <a:endParaRPr lang="en-US" altLang="zh-CN" sz="4400" noProof="1">
              <a:solidFill>
                <a:schemeClr val="bg1"/>
              </a:solidFill>
            </a:endParaRPr>
          </a:p>
        </p:txBody>
      </p:sp>
      <p:pic>
        <p:nvPicPr>
          <p:cNvPr id="21508" name="图片 3" descr="IMG_00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85725"/>
            <a:ext cx="1346200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内容占位符 2"/>
          <p:cNvSpPr>
            <a:spLocks noGrp="1"/>
          </p:cNvSpPr>
          <p:nvPr>
            <p:ph type="subTitle" idx="1"/>
          </p:nvPr>
        </p:nvSpPr>
        <p:spPr>
          <a:xfrm>
            <a:off x="4384675" y="1146175"/>
            <a:ext cx="7661275" cy="1616075"/>
          </a:xfrm>
          <a:ln>
            <a:miter/>
          </a:ln>
        </p:spPr>
        <p:txBody>
          <a:bodyPr/>
          <a:lstStyle/>
          <a:p>
            <a:pPr lvl="1" eaLnBrk="1" hangingPunct="1">
              <a:buFont typeface="Arial" charset="0"/>
              <a:buNone/>
              <a:defRPr/>
            </a:pPr>
            <a:r>
              <a:rPr lang="zh-CN" altLang="en-US" sz="2400" b="1" noProof="1">
                <a:sym typeface="Calibri" charset="0"/>
              </a:rPr>
              <a:t>   </a:t>
            </a:r>
          </a:p>
          <a:p>
            <a:pPr lvl="1" eaLnBrk="1" hangingPunct="1">
              <a:buFont typeface="Arial" charset="0"/>
              <a:buNone/>
              <a:defRPr/>
            </a:pPr>
            <a:endParaRPr lang="zh-CN" altLang="en-US" sz="2400" b="1" noProof="1">
              <a:sym typeface="Calibri" charset="0"/>
            </a:endParaRPr>
          </a:p>
          <a:p>
            <a:pPr lvl="1" eaLnBrk="1" hangingPunct="1">
              <a:buFont typeface="Arial" charset="0"/>
              <a:buNone/>
              <a:defRPr/>
            </a:pPr>
            <a:endParaRPr lang="zh-CN" altLang="en-US" sz="1800" noProof="1">
              <a:sym typeface="Calibri" charset="0"/>
            </a:endParaRPr>
          </a:p>
        </p:txBody>
      </p:sp>
      <p:pic>
        <p:nvPicPr>
          <p:cNvPr id="21510" name="图片 1" descr="图片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" y="1187617"/>
            <a:ext cx="35242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ABB0FCB-7876-47CA-98DF-916FFA07D4CC}"/>
              </a:ext>
            </a:extLst>
          </p:cNvPr>
          <p:cNvSpPr txBox="1">
            <a:spLocks/>
          </p:cNvSpPr>
          <p:nvPr/>
        </p:nvSpPr>
        <p:spPr bwMode="auto">
          <a:xfrm>
            <a:off x="5655469" y="396626"/>
            <a:ext cx="3063875" cy="706437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lvl="1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lvl="2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lvl="3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lvl="4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lvl="5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971800" lvl="6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3429000" lvl="7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3886200" lvl="8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lvl="1" eaLnBrk="1" hangingPunct="1">
              <a:buFont typeface="Arial" charset="0"/>
              <a:buNone/>
              <a:defRPr/>
            </a:pPr>
            <a:r>
              <a:rPr lang="zh-CN" altLang="en-US" sz="4400" noProof="1">
                <a:solidFill>
                  <a:schemeClr val="bg1"/>
                </a:solidFill>
              </a:rPr>
              <a:t>对应接口</a:t>
            </a:r>
            <a:endParaRPr lang="en-US" altLang="zh-CN" sz="4400" noProof="1">
              <a:solidFill>
                <a:schemeClr val="bg1"/>
              </a:solidFill>
              <a:sym typeface="Calibri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A3433C0-31DA-4EE3-A43F-2CBCED5DBB45}"/>
              </a:ext>
            </a:extLst>
          </p:cNvPr>
          <p:cNvSpPr txBox="1">
            <a:spLocks/>
          </p:cNvSpPr>
          <p:nvPr/>
        </p:nvSpPr>
        <p:spPr bwMode="auto">
          <a:xfrm>
            <a:off x="4608513" y="1370014"/>
            <a:ext cx="6059487" cy="4467224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lvl="1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lvl="2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lvl="3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lvl="4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lvl="5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971800" lvl="6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3429000" lvl="7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3886200" lvl="8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457200" lvl="1" indent="0" eaLnBrk="1" hangingPunct="1">
              <a:buNone/>
              <a:defRPr/>
            </a:pPr>
            <a:r>
              <a:rPr lang="zh-CN" altLang="zh-CN" sz="4400" dirty="0">
                <a:solidFill>
                  <a:schemeClr val="bg1"/>
                </a:solidFill>
              </a:rPr>
              <a:t>本项目运用的</a:t>
            </a:r>
            <a:r>
              <a:rPr lang="en-US" altLang="zh-CN" sz="4400" dirty="0" err="1">
                <a:solidFill>
                  <a:schemeClr val="bg1"/>
                </a:solidFill>
              </a:rPr>
              <a:t>Mysql</a:t>
            </a:r>
            <a:r>
              <a:rPr lang="zh-CN" altLang="zh-CN" sz="4400" dirty="0">
                <a:solidFill>
                  <a:schemeClr val="bg1"/>
                </a:solidFill>
              </a:rPr>
              <a:t>通过</a:t>
            </a:r>
            <a:r>
              <a:rPr lang="en-US" altLang="zh-CN" sz="4400" dirty="0">
                <a:solidFill>
                  <a:schemeClr val="bg1"/>
                </a:solidFill>
              </a:rPr>
              <a:t>JDBC</a:t>
            </a:r>
            <a:r>
              <a:rPr lang="zh-CN" altLang="zh-CN" sz="4400" dirty="0">
                <a:solidFill>
                  <a:schemeClr val="bg1"/>
                </a:solidFill>
              </a:rPr>
              <a:t>接口实现后端</a:t>
            </a:r>
            <a:r>
              <a:rPr lang="en-US" altLang="zh-CN" sz="4400" dirty="0">
                <a:solidFill>
                  <a:schemeClr val="bg1"/>
                </a:solidFill>
              </a:rPr>
              <a:t>Java</a:t>
            </a:r>
            <a:r>
              <a:rPr lang="zh-CN" altLang="zh-CN" sz="4400" dirty="0">
                <a:solidFill>
                  <a:schemeClr val="bg1"/>
                </a:solidFill>
              </a:rPr>
              <a:t>语言对</a:t>
            </a:r>
            <a:r>
              <a:rPr lang="en-US" altLang="zh-CN" sz="4400" dirty="0" err="1">
                <a:solidFill>
                  <a:schemeClr val="bg1"/>
                </a:solidFill>
              </a:rPr>
              <a:t>Mysql</a:t>
            </a:r>
            <a:r>
              <a:rPr lang="zh-CN" altLang="zh-CN" sz="4400" dirty="0">
                <a:solidFill>
                  <a:schemeClr val="bg1"/>
                </a:solidFill>
              </a:rPr>
              <a:t>数据库的使用</a:t>
            </a:r>
            <a:endParaRPr lang="zh-CN" altLang="en-US" sz="4400" noProof="1">
              <a:solidFill>
                <a:schemeClr val="bg1"/>
              </a:solidFill>
              <a:sym typeface="Calibri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 b="7930"/>
          <a:stretch>
            <a:fillRect/>
          </a:stretch>
        </p:blipFill>
        <p:spPr bwMode="auto">
          <a:xfrm>
            <a:off x="0" y="0"/>
            <a:ext cx="121920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圆角矩形 10"/>
          <p:cNvSpPr>
            <a:spLocks noChangeArrowheads="1"/>
          </p:cNvSpPr>
          <p:nvPr/>
        </p:nvSpPr>
        <p:spPr bwMode="auto">
          <a:xfrm>
            <a:off x="4456113" y="227013"/>
            <a:ext cx="6794500" cy="6402387"/>
          </a:xfrm>
          <a:prstGeom prst="roundRect">
            <a:avLst>
              <a:gd name="adj" fmla="val 1532"/>
            </a:avLst>
          </a:prstGeom>
          <a:solidFill>
            <a:srgbClr val="FFFFFF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556" name="图片 3" descr="IMG_00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85725"/>
            <a:ext cx="1346200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内容占位符 2"/>
          <p:cNvSpPr>
            <a:spLocks noGrp="1"/>
          </p:cNvSpPr>
          <p:nvPr>
            <p:ph type="subTitle" idx="1"/>
          </p:nvPr>
        </p:nvSpPr>
        <p:spPr>
          <a:xfrm>
            <a:off x="4456114" y="1812130"/>
            <a:ext cx="6804024" cy="4075907"/>
          </a:xfrm>
          <a:ln>
            <a:miter/>
          </a:ln>
        </p:spPr>
        <p:txBody>
          <a:bodyPr/>
          <a:lstStyle/>
          <a:p>
            <a:pPr lvl="1" eaLnBrk="1" hangingPunct="1">
              <a:buFont typeface="Arial" charset="0"/>
              <a:buNone/>
              <a:defRPr/>
            </a:pPr>
            <a:endParaRPr lang="zh-CN" altLang="en-US" sz="1800" noProof="1">
              <a:sym typeface="Calibri" charset="0"/>
            </a:endParaRPr>
          </a:p>
        </p:txBody>
      </p:sp>
      <p:pic>
        <p:nvPicPr>
          <p:cNvPr id="23559" name="图片 3" descr="图片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1195387"/>
            <a:ext cx="35242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4740FAA-5A1E-4372-83C8-C98C73584C50}"/>
              </a:ext>
            </a:extLst>
          </p:cNvPr>
          <p:cNvSpPr txBox="1">
            <a:spLocks/>
          </p:cNvSpPr>
          <p:nvPr/>
        </p:nvSpPr>
        <p:spPr bwMode="auto">
          <a:xfrm>
            <a:off x="4908884" y="374650"/>
            <a:ext cx="4995529" cy="706437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lvl="1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lvl="2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lvl="3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lvl="4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lvl="5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971800" lvl="6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3429000" lvl="7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3886200" lvl="8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lvl="1" eaLnBrk="1" hangingPunct="1">
              <a:buFont typeface="Arial" charset="0"/>
              <a:buNone/>
              <a:defRPr/>
            </a:pPr>
            <a:r>
              <a:rPr lang="zh-CN" altLang="en-US" sz="4400" noProof="1">
                <a:solidFill>
                  <a:schemeClr val="bg1"/>
                </a:solidFill>
              </a:rPr>
              <a:t>系统架构</a:t>
            </a:r>
            <a:endParaRPr lang="en-US" altLang="zh-CN" sz="4400" noProof="1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800" noProof="1">
                <a:solidFill>
                  <a:schemeClr val="bg1"/>
                </a:solidFill>
                <a:sym typeface="Calibri" charset="0"/>
              </a:rPr>
              <a:t>（</a:t>
            </a:r>
            <a:r>
              <a:rPr lang="en-US" altLang="zh-CN" sz="2800" noProof="1">
                <a:solidFill>
                  <a:schemeClr val="bg1"/>
                </a:solidFill>
                <a:sym typeface="Calibri" charset="0"/>
              </a:rPr>
              <a:t>1</a:t>
            </a:r>
            <a:r>
              <a:rPr lang="zh-CN" altLang="en-US" sz="2800" noProof="1">
                <a:solidFill>
                  <a:schemeClr val="bg1"/>
                </a:solidFill>
                <a:sym typeface="Calibri" charset="0"/>
              </a:rPr>
              <a:t>）模块划分</a:t>
            </a:r>
          </a:p>
        </p:txBody>
      </p:sp>
      <p:pic>
        <p:nvPicPr>
          <p:cNvPr id="10" name="图片 9" descr="系统模块划分">
            <a:extLst>
              <a:ext uri="{FF2B5EF4-FFF2-40B4-BE49-F238E27FC236}">
                <a16:creationId xmlns:a16="http://schemas.microsoft.com/office/drawing/2014/main" id="{3B96C0AA-6DEB-489B-9C7C-48B91E1BEEF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83113" y="1512887"/>
            <a:ext cx="6794500" cy="43751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 b="7930"/>
          <a:stretch>
            <a:fillRect/>
          </a:stretch>
        </p:blipFill>
        <p:spPr bwMode="auto">
          <a:xfrm>
            <a:off x="0" y="-25400"/>
            <a:ext cx="121920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圆角矩形 6"/>
          <p:cNvSpPr>
            <a:spLocks noChangeArrowheads="1"/>
          </p:cNvSpPr>
          <p:nvPr/>
        </p:nvSpPr>
        <p:spPr bwMode="auto">
          <a:xfrm>
            <a:off x="955675" y="214313"/>
            <a:ext cx="10309225" cy="6402387"/>
          </a:xfrm>
          <a:prstGeom prst="roundRect">
            <a:avLst>
              <a:gd name="adj" fmla="val 1532"/>
            </a:avLst>
          </a:prstGeom>
          <a:solidFill>
            <a:srgbClr val="FFFFFF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2532" name="图片 3" descr="IMG_00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85725"/>
            <a:ext cx="1346200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内容占位符 2"/>
          <p:cNvSpPr>
            <a:spLocks noGrp="1"/>
          </p:cNvSpPr>
          <p:nvPr>
            <p:ph type="subTitle" idx="1"/>
          </p:nvPr>
        </p:nvSpPr>
        <p:spPr>
          <a:xfrm>
            <a:off x="1317625" y="727075"/>
            <a:ext cx="7594600" cy="1906588"/>
          </a:xfrm>
          <a:ln>
            <a:miter/>
          </a:ln>
        </p:spPr>
        <p:txBody>
          <a:bodyPr/>
          <a:lstStyle/>
          <a:p>
            <a:pPr lvl="1" algn="l" eaLnBrk="1" hangingPunct="1">
              <a:buFont typeface="Arial" charset="0"/>
              <a:buNone/>
              <a:defRPr/>
            </a:pPr>
            <a:r>
              <a:rPr lang="zh-CN" altLang="en-US" sz="2800" noProof="1">
                <a:solidFill>
                  <a:schemeClr val="bg1"/>
                </a:solidFill>
              </a:rPr>
              <a:t>（</a:t>
            </a:r>
            <a:r>
              <a:rPr lang="en-US" altLang="zh-CN" sz="2800" noProof="1">
                <a:solidFill>
                  <a:schemeClr val="bg1"/>
                </a:solidFill>
              </a:rPr>
              <a:t>2</a:t>
            </a:r>
            <a:r>
              <a:rPr lang="zh-CN" altLang="en-US" sz="2800" noProof="1">
                <a:solidFill>
                  <a:schemeClr val="bg1"/>
                </a:solidFill>
              </a:rPr>
              <a:t>）登陆模块：</a:t>
            </a:r>
            <a:r>
              <a:rPr lang="zh-CN" altLang="zh-CN" sz="2800" dirty="0">
                <a:solidFill>
                  <a:schemeClr val="bg1"/>
                </a:solidFill>
              </a:rPr>
              <a:t>确认用户身份，作为启动钥匙进入记账宝系统</a:t>
            </a:r>
            <a:endParaRPr lang="zh-CN" altLang="en-US" sz="2800" noProof="1">
              <a:solidFill>
                <a:schemeClr val="bg1"/>
              </a:solidFill>
              <a:sym typeface="Calibri" charset="0"/>
            </a:endParaRPr>
          </a:p>
        </p:txBody>
      </p:sp>
      <p:pic>
        <p:nvPicPr>
          <p:cNvPr id="8" name="图片 7" descr="登录模块">
            <a:extLst>
              <a:ext uri="{FF2B5EF4-FFF2-40B4-BE49-F238E27FC236}">
                <a16:creationId xmlns:a16="http://schemas.microsoft.com/office/drawing/2014/main" id="{51A8C4DD-D6F2-4CC8-9D14-355FBAB60D9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12715" y="1010653"/>
            <a:ext cx="3482106" cy="584417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 b="7930"/>
          <a:stretch>
            <a:fillRect/>
          </a:stretch>
        </p:blipFill>
        <p:spPr bwMode="auto">
          <a:xfrm>
            <a:off x="0" y="-25400"/>
            <a:ext cx="121920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圆角矩形 6"/>
          <p:cNvSpPr>
            <a:spLocks noChangeArrowheads="1"/>
          </p:cNvSpPr>
          <p:nvPr/>
        </p:nvSpPr>
        <p:spPr bwMode="auto">
          <a:xfrm>
            <a:off x="955675" y="214313"/>
            <a:ext cx="10309225" cy="6402387"/>
          </a:xfrm>
          <a:prstGeom prst="roundRect">
            <a:avLst>
              <a:gd name="adj" fmla="val 1532"/>
            </a:avLst>
          </a:prstGeom>
          <a:solidFill>
            <a:srgbClr val="FFFFFF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484" name="图片 3" descr="IMG_00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85725"/>
            <a:ext cx="1346200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1317625" y="727075"/>
            <a:ext cx="6973888" cy="1063625"/>
          </a:xfrm>
        </p:spPr>
        <p:txBody>
          <a:bodyPr/>
          <a:lstStyle/>
          <a:p>
            <a:pPr marL="685800" lvl="1" indent="-228600" algn="l" eaLnBrk="1" hangingPunct="1"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）主页模块：</a:t>
            </a:r>
            <a:r>
              <a:rPr lang="zh-CN" altLang="zh-CN" sz="2800" dirty="0">
                <a:solidFill>
                  <a:schemeClr val="bg1"/>
                </a:solidFill>
              </a:rPr>
              <a:t>作为目录页面作为连接其他页面和功能的纽带</a:t>
            </a:r>
          </a:p>
          <a:p>
            <a:pPr marL="685800" lvl="1" indent="-228600" algn="l" eaLnBrk="1" hangingPunct="1">
              <a:defRPr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685800" lvl="1" indent="-228600" algn="l" eaLnBrk="1" hangingPunct="1">
              <a:defRPr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685800" lvl="1" indent="-228600" algn="l" eaLnBrk="1" hangingPunct="1">
              <a:defRPr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685800" lvl="1" indent="-228600" algn="l" eaLnBrk="1" hangingPunct="1">
              <a:defRPr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685800" lvl="1" indent="-228600" algn="l" eaLnBrk="1" hangingPunct="1">
              <a:defRPr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685800" lvl="1" indent="-228600" algn="l" eaLnBrk="1" hangingPunct="1">
              <a:defRPr/>
            </a:pPr>
            <a:r>
              <a:rPr lang="zh-CN" altLang="zh-CN" sz="2800" dirty="0">
                <a:solidFill>
                  <a:schemeClr val="bg1"/>
                </a:solidFill>
              </a:rPr>
              <a:t>“记一笔”：进入记账页面，填写对应内容完成一笔记账。</a:t>
            </a:r>
          </a:p>
          <a:p>
            <a:pPr marL="685800" lvl="1" indent="-228600" algn="l" eaLnBrk="1" hangingPunct="1">
              <a:defRPr/>
            </a:pPr>
            <a:r>
              <a:rPr lang="zh-CN" altLang="zh-CN" sz="2800" dirty="0">
                <a:solidFill>
                  <a:schemeClr val="bg1"/>
                </a:solidFill>
              </a:rPr>
              <a:t>“总览”：进入账目统计总览页面，下转每日详情和每月详情模块。</a:t>
            </a:r>
          </a:p>
          <a:p>
            <a:pPr marL="685800" lvl="1" indent="-228600" algn="l" eaLnBrk="1" hangingPunct="1">
              <a:defRPr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图片 7" descr="未命名文件 (1)">
            <a:extLst>
              <a:ext uri="{FF2B5EF4-FFF2-40B4-BE49-F238E27FC236}">
                <a16:creationId xmlns:a16="http://schemas.microsoft.com/office/drawing/2014/main" id="{18AFB7E5-88AB-4EE1-BF5F-9D6AE6EC60F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26471" y="914401"/>
            <a:ext cx="2534653" cy="53088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Pages>0</Pages>
  <Words>420</Words>
  <Characters>0</Characters>
  <Application>Microsoft Office PowerPoint</Application>
  <DocSecurity>0</DocSecurity>
  <PresentationFormat>宽屏</PresentationFormat>
  <Lines>0</Lines>
  <Paragraphs>54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程泽源</dc:creator>
  <cp:keywords/>
  <dc:description/>
  <cp:lastModifiedBy>何 欣宇</cp:lastModifiedBy>
  <cp:revision>56</cp:revision>
  <dcterms:created xsi:type="dcterms:W3CDTF">2014-02-20T20:13:00Z</dcterms:created>
  <dcterms:modified xsi:type="dcterms:W3CDTF">2020-10-08T16:27:24Z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