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7" r:id="rId3"/>
    <p:sldId id="259" r:id="rId5"/>
    <p:sldId id="280" r:id="rId6"/>
    <p:sldId id="324" r:id="rId7"/>
    <p:sldId id="281" r:id="rId8"/>
    <p:sldId id="283" r:id="rId9"/>
    <p:sldId id="276" r:id="rId10"/>
    <p:sldId id="284" r:id="rId11"/>
    <p:sldId id="32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3F4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15"/>
          <c:dPt>
            <c:idx val="0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Sheet1!$A$2:$A$13</c:f>
              <c:strCache>
                <c:ptCount val="12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  <c:pt idx="4">
                  <c:v>第四季度</c:v>
                </c:pt>
                <c:pt idx="5">
                  <c:v>第四季度</c:v>
                </c:pt>
                <c:pt idx="6">
                  <c:v>第四季度</c:v>
                </c:pt>
                <c:pt idx="7">
                  <c:v>第四季度</c:v>
                </c:pt>
                <c:pt idx="8">
                  <c:v>第四季度</c:v>
                </c:pt>
                <c:pt idx="9">
                  <c:v>第四季度</c:v>
                </c:pt>
                <c:pt idx="10">
                  <c:v>第四季度</c:v>
                </c:pt>
                <c:pt idx="11">
                  <c:v>第四季度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8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15"/>
          <c:dPt>
            <c:idx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Sheet1!$A$2:$A$13</c:f>
              <c:strCache>
                <c:ptCount val="12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  <c:pt idx="4">
                  <c:v>第四季度</c:v>
                </c:pt>
                <c:pt idx="5">
                  <c:v>第四季度</c:v>
                </c:pt>
                <c:pt idx="6">
                  <c:v>第四季度</c:v>
                </c:pt>
                <c:pt idx="7">
                  <c:v>第四季度</c:v>
                </c:pt>
                <c:pt idx="8">
                  <c:v>第四季度</c:v>
                </c:pt>
                <c:pt idx="9">
                  <c:v>第四季度</c:v>
                </c:pt>
                <c:pt idx="10">
                  <c:v>第四季度</c:v>
                </c:pt>
                <c:pt idx="11">
                  <c:v>第四季度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8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</c:spPr>
          <c:explosion val="15"/>
          <c:dPt>
            <c:idx val="0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Sheet1!$A$2:$A$13</c:f>
              <c:strCache>
                <c:ptCount val="12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  <c:pt idx="4">
                  <c:v>第四季度</c:v>
                </c:pt>
                <c:pt idx="5">
                  <c:v>第四季度</c:v>
                </c:pt>
                <c:pt idx="6">
                  <c:v>第四季度</c:v>
                </c:pt>
                <c:pt idx="7">
                  <c:v>第四季度</c:v>
                </c:pt>
                <c:pt idx="8">
                  <c:v>第四季度</c:v>
                </c:pt>
                <c:pt idx="9">
                  <c:v>第四季度</c:v>
                </c:pt>
                <c:pt idx="10">
                  <c:v>第四季度</c:v>
                </c:pt>
                <c:pt idx="11">
                  <c:v>第四季度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8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</c:spPr>
          <c:explosion val="15"/>
          <c:dPt>
            <c:idx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Sheet1!$A$2:$A$13</c:f>
              <c:strCache>
                <c:ptCount val="12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  <c:pt idx="4">
                  <c:v>第四季度</c:v>
                </c:pt>
                <c:pt idx="5">
                  <c:v>第四季度</c:v>
                </c:pt>
                <c:pt idx="6">
                  <c:v>第四季度</c:v>
                </c:pt>
                <c:pt idx="7">
                  <c:v>第四季度</c:v>
                </c:pt>
                <c:pt idx="8">
                  <c:v>第四季度</c:v>
                </c:pt>
                <c:pt idx="9">
                  <c:v>第四季度</c:v>
                </c:pt>
                <c:pt idx="10">
                  <c:v>第四季度</c:v>
                </c:pt>
                <c:pt idx="11">
                  <c:v>第四季度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8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3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3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3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3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0">
  <dgm:title val=""/>
  <dgm:desc val=""/>
  <dgm:catLst>
    <dgm:cat type="accent1" pri="11200"/>
  </dgm:catLst>
  <dgm:styleLbl name="alignAcc1">
    <dgm:fillClrLst meth="repeat">
      <a:sysClr val="window" lastClr="FFFFFF">
        <a:alpha val="90000"/>
      </a:sysClr>
    </dgm:fillClrLst>
    <dgm:linClrLst meth="repeat">
      <a:srgbClr val="C00000"/>
    </dgm:linClrLst>
    <dgm:effectClrLst/>
    <dgm:txLinClrLst/>
    <dgm:txFillClrLst meth="repeat">
      <a:sysClr val="windowText" lastClr="000000"/>
    </dgm:txFillClrLst>
    <dgm:txEffectClrLst/>
  </dgm:styleLbl>
  <dgm:styleLbl name="alignAccFollowNode1">
    <dgm:fillClrLst meth="repeat">
      <a:srgbClr val="C00000">
        <a:alpha val="90000"/>
        <a:tint val="40000"/>
      </a:srgbClr>
    </dgm:fillClrLst>
    <dgm:linClrLst meth="repeat">
      <a:srgbClr val="C00000">
        <a:alpha val="90000"/>
        <a:tint val="40000"/>
      </a:srgbClr>
    </dgm:linClrLst>
    <dgm:effectClrLst/>
    <dgm:txLinClrLst/>
    <dgm:txFillClrLst meth="repeat">
      <a:sysClr val="windowText" lastClr="000000"/>
    </dgm:txFillClrLst>
    <dgm:txEffectClrLst/>
  </dgm:styleLbl>
  <dgm:styleLbl name="alignImgPlace1">
    <dgm:fillClrLst meth="repeat">
      <a:srgbClr val="C00000">
        <a:tint val="50000"/>
      </a:srgbClr>
    </dgm:fillClrLst>
    <dgm:linClrLst meth="repeat">
      <a:sysClr val="window" lastClr="FFFFFF"/>
    </dgm:linClrLst>
    <dgm:effectClrLst/>
    <dgm:txLinClrLst/>
    <dgm:txFillClrLst meth="repeat">
      <a:sysClr val="window" lastClr="FFFFFF"/>
    </dgm:txFillClrLst>
    <dgm:txEffectClrLst/>
  </dgm:styleLbl>
  <dgm:styleLbl name="alignNode1">
    <dgm:fillClrLst meth="repeat">
      <a:srgbClr val="C00000"/>
    </dgm:fillClrLst>
    <dgm:linClrLst meth="repeat">
      <a:srgbClr val="C00000"/>
    </dgm:linClrLst>
    <dgm:effectClrLst/>
    <dgm:txLinClrLst/>
    <dgm:txFillClrLst/>
    <dgm:txEffectClrLst/>
  </dgm:styleLbl>
  <dgm:styleLbl name="asst0">
    <dgm:fillClrLst meth="repeat">
      <a:srgbClr val="C00000"/>
    </dgm:fillClrLst>
    <dgm:linClrLst meth="repeat">
      <a:sysClr val="window" lastClr="FFFFFF"/>
    </dgm:linClrLst>
    <dgm:effectClrLst/>
    <dgm:txLinClrLst/>
    <dgm:txFillClrLst/>
    <dgm:txEffectClrLst/>
  </dgm:styleLbl>
  <dgm:styleLbl name="asst1">
    <dgm:fillClrLst meth="repeat">
      <a:srgbClr val="C00000"/>
    </dgm:fillClrLst>
    <dgm:linClrLst meth="repeat">
      <a:sysClr val="window" lastClr="FFFFFF"/>
    </dgm:linClrLst>
    <dgm:effectClrLst/>
    <dgm:txLinClrLst/>
    <dgm:txFillClrLst/>
    <dgm:txEffectClrLst/>
  </dgm:styleLbl>
  <dgm:styleLbl name="asst2">
    <dgm:fillClrLst meth="repeat">
      <a:srgbClr val="C00000"/>
    </dgm:fillClrLst>
    <dgm:linClrLst meth="repeat">
      <a:sysClr val="window" lastClr="FFFFFF"/>
    </dgm:linClrLst>
    <dgm:effectClrLst/>
    <dgm:txLinClrLst/>
    <dgm:txFillClrLst/>
    <dgm:txEffectClrLst/>
  </dgm:styleLbl>
  <dgm:styleLbl name="asst3">
    <dgm:fillClrLst meth="repeat">
      <a:srgbClr val="C00000"/>
    </dgm:fillClrLst>
    <dgm:linClrLst meth="repeat">
      <a:sysClr val="window" lastClr="FFFFFF"/>
    </dgm:linClrLst>
    <dgm:effectClrLst/>
    <dgm:txLinClrLst/>
    <dgm:txFillClrLst/>
    <dgm:txEffectClrLst/>
  </dgm:styleLbl>
  <dgm:styleLbl name="asst4">
    <dgm:fillClrLst meth="repeat">
      <a:srgbClr val="C00000"/>
    </dgm:fillClrLst>
    <dgm:linClrLst meth="repeat">
      <a:sysClr val="window" lastClr="FFFFFF"/>
    </dgm:linClrLst>
    <dgm:effectClrLst/>
    <dgm:txLinClrLst/>
    <dgm:txFillClrLst/>
    <dgm:txEffectClrLst/>
  </dgm:styleLbl>
  <dgm:styleLbl name="bgAcc1">
    <dgm:fillClrLst meth="repeat">
      <a:sysClr val="window" lastClr="FFFFFF">
        <a:alpha val="90000"/>
      </a:sysClr>
    </dgm:fillClrLst>
    <dgm:linClrLst meth="repeat">
      <a:srgbClr val="C00000"/>
    </dgm:linClrLst>
    <dgm:effectClrLst/>
    <dgm:txLinClrLst/>
    <dgm:txFillClrLst meth="repeat">
      <a:sysClr val="windowText" lastClr="000000"/>
    </dgm:txFillClrLst>
    <dgm:txEffectClrLst/>
  </dgm:styleLbl>
  <dgm:styleLbl name="bgAccFollowNode1">
    <dgm:fillClrLst meth="repeat">
      <a:srgbClr val="C00000">
        <a:alpha val="90000"/>
        <a:tint val="40000"/>
      </a:srgbClr>
    </dgm:fillClrLst>
    <dgm:linClrLst meth="repeat">
      <a:srgbClr val="C00000">
        <a:alpha val="90000"/>
        <a:tint val="40000"/>
      </a:srgbClr>
    </dgm:linClrLst>
    <dgm:effectClrLst/>
    <dgm:txLinClrLst/>
    <dgm:txFillClrLst meth="repeat">
      <a:sysClr val="windowText" lastClr="000000"/>
    </dgm:txFillClrLst>
    <dgm:txEffectClrLst/>
  </dgm:styleLbl>
  <dgm:styleLbl name="bgImgPlace1">
    <dgm:fillClrLst meth="repeat">
      <a:srgbClr val="C00000">
        <a:tint val="50000"/>
      </a:srgbClr>
    </dgm:fillClrLst>
    <dgm:linClrLst meth="repeat">
      <a:sysClr val="window" lastClr="FFFFFF"/>
    </dgm:linClrLst>
    <dgm:effectClrLst/>
    <dgm:txLinClrLst/>
    <dgm:txFillClrLst meth="repeat">
      <a:sysClr val="window" lastClr="FFFFFF"/>
    </dgm:txFillClrLst>
    <dgm:txEffectClrLst/>
  </dgm:styleLbl>
  <dgm:styleLbl name="bgShp">
    <dgm:fillClrLst meth="repeat">
      <a:srgbClr val="C00000">
        <a:tint val="40000"/>
      </a:srgbClr>
    </dgm:fillClrLst>
    <dgm:linClrLst meth="repeat">
      <a:srgbClr val="C00000"/>
    </dgm:linClrLst>
    <dgm:effectClrLst/>
    <dgm:txLinClrLst/>
    <dgm:txFillClrLst meth="repeat">
      <a:sysClr val="windowText" lastClr="000000"/>
    </dgm:txFillClrLst>
    <dgm:txEffectClrLst/>
  </dgm:styleLbl>
  <dgm:styleLbl name="bgSibTrans2D1">
    <dgm:fillClrLst meth="repeat">
      <a:srgbClr val="C00000">
        <a:tint val="60000"/>
      </a:srgbClr>
    </dgm:fillClrLst>
    <dgm:linClrLst meth="repeat">
      <a:srgbClr val="C00000">
        <a:tint val="60000"/>
      </a:srgbClr>
    </dgm:linClrLst>
    <dgm:effectClrLst/>
    <dgm:txLinClrLst/>
    <dgm:txFillClrLst/>
    <dgm:txEffectClrLst/>
  </dgm:styleLbl>
  <dgm:styleLbl name="callout">
    <dgm:fillClrLst meth="repeat">
      <a:srgbClr val="C00000"/>
    </dgm:fillClrLst>
    <dgm:linClrLst meth="repeat">
      <a:srgbClr val="C00000">
        <a:tint val="50000"/>
      </a:srgbClr>
    </dgm:linClrLst>
    <dgm:effectClrLst/>
    <dgm:txLinClrLst/>
    <dgm:txFillClrLst meth="repeat">
      <a:sysClr val="windowText" lastClr="000000"/>
    </dgm:txFillClrLst>
    <dgm:txEffectClrLst/>
  </dgm:styleLbl>
  <dgm:styleLbl name="conFgAcc1">
    <dgm:fillClrLst meth="repeat">
      <a:sysClr val="window" lastClr="FFFFFF">
        <a:alpha val="90000"/>
      </a:sysClr>
    </dgm:fillClrLst>
    <dgm:linClrLst meth="repeat">
      <a:srgbClr val="C00000"/>
    </dgm:linClrLst>
    <dgm:effectClrLst/>
    <dgm:txLinClrLst/>
    <dgm:txFillClrLst meth="repeat">
      <a:sysClr val="windowText" lastClr="000000"/>
    </dgm:txFillClrLst>
    <dgm:txEffectClrLst/>
  </dgm:styleLbl>
  <dgm:styleLbl name="dkBgShp">
    <dgm:fillClrLst meth="repeat">
      <a:srgbClr val="C00000">
        <a:shade val="80000"/>
      </a:srgbClr>
    </dgm:fillClrLst>
    <dgm:linClrLst meth="repeat">
      <a:srgbClr val="C00000"/>
    </dgm:linClrLst>
    <dgm:effectClrLst/>
    <dgm:txLinClrLst/>
    <dgm:txFillClrLst meth="repeat">
      <a:sysClr val="window" lastClr="FFFFFF"/>
    </dgm:txFillClrLst>
    <dgm:txEffectClrLst/>
  </dgm:styleLbl>
  <dgm:styleLbl name="fgAcc0">
    <dgm:fillClrLst meth="repeat">
      <a:sysClr val="window" lastClr="FFFFFF">
        <a:alpha val="90000"/>
      </a:sysClr>
    </dgm:fillClrLst>
    <dgm:linClrLst meth="repeat">
      <a:srgbClr val="C00000"/>
    </dgm:linClrLst>
    <dgm:effectClrLst/>
    <dgm:txLinClrLst/>
    <dgm:txFillClrLst meth="repeat">
      <a:sysClr val="windowText" lastClr="000000"/>
    </dgm:txFillClrLst>
    <dgm:txEffectClrLst/>
  </dgm:styleLbl>
  <dgm:styleLbl name="fgAcc1">
    <dgm:fillClrLst meth="repeat">
      <a:sysClr val="window" lastClr="FFFFFF">
        <a:alpha val="90000"/>
      </a:sysClr>
    </dgm:fillClrLst>
    <dgm:linClrLst meth="repeat">
      <a:srgbClr val="C00000"/>
    </dgm:linClrLst>
    <dgm:effectClrLst/>
    <dgm:txLinClrLst/>
    <dgm:txFillClrLst meth="repeat">
      <a:sysClr val="windowText" lastClr="000000"/>
    </dgm:txFillClrLst>
    <dgm:txEffectClrLst/>
  </dgm:styleLbl>
  <dgm:styleLbl name="fgAcc2">
    <dgm:fillClrLst meth="repeat">
      <a:sysClr val="window" lastClr="FFFFFF">
        <a:alpha val="90000"/>
      </a:sysClr>
    </dgm:fillClrLst>
    <dgm:linClrLst meth="repeat">
      <a:srgbClr val="C00000"/>
    </dgm:linClrLst>
    <dgm:effectClrLst/>
    <dgm:txLinClrLst/>
    <dgm:txFillClrLst meth="repeat">
      <a:sysClr val="windowText" lastClr="000000"/>
    </dgm:txFillClrLst>
    <dgm:txEffectClrLst/>
  </dgm:styleLbl>
  <dgm:styleLbl name="fgAcc3">
    <dgm:fillClrLst meth="repeat">
      <a:sysClr val="window" lastClr="FFFFFF">
        <a:alpha val="90000"/>
      </a:sysClr>
    </dgm:fillClrLst>
    <dgm:linClrLst meth="repeat">
      <a:srgbClr val="C00000"/>
    </dgm:linClrLst>
    <dgm:effectClrLst/>
    <dgm:txLinClrLst/>
    <dgm:txFillClrLst meth="repeat">
      <a:sysClr val="windowText" lastClr="000000"/>
    </dgm:txFillClrLst>
    <dgm:txEffectClrLst/>
  </dgm:styleLbl>
  <dgm:styleLbl name="fgAcc4">
    <dgm:fillClrLst meth="repeat">
      <a:sysClr val="window" lastClr="FFFFFF">
        <a:alpha val="90000"/>
      </a:sysClr>
    </dgm:fillClrLst>
    <dgm:linClrLst meth="repeat">
      <a:srgbClr val="C00000"/>
    </dgm:linClrLst>
    <dgm:effectClrLst/>
    <dgm:txLinClrLst/>
    <dgm:txFillClrLst meth="repeat">
      <a:sysClr val="windowText" lastClr="000000"/>
    </dgm:txFillClrLst>
    <dgm:txEffectClrLst/>
  </dgm:styleLbl>
  <dgm:styleLbl name="fgAccFollowNode1">
    <dgm:fillClrLst meth="repeat">
      <a:srgbClr val="C00000">
        <a:alpha val="90000"/>
        <a:tint val="40000"/>
      </a:srgbClr>
    </dgm:fillClrLst>
    <dgm:linClrLst meth="repeat">
      <a:srgbClr val="C00000">
        <a:alpha val="90000"/>
        <a:tint val="40000"/>
      </a:srgbClr>
    </dgm:linClrLst>
    <dgm:effectClrLst/>
    <dgm:txLinClrLst/>
    <dgm:txFillClrLst meth="repeat">
      <a:sysClr val="windowText" lastClr="000000"/>
    </dgm:txFillClrLst>
    <dgm:txEffectClrLst/>
  </dgm:styleLbl>
  <dgm:styleLbl name="fgImgPlace1">
    <dgm:fillClrLst meth="repeat">
      <a:srgbClr val="C00000">
        <a:tint val="50000"/>
      </a:srgbClr>
    </dgm:fillClrLst>
    <dgm:linClrLst meth="repeat">
      <a:sysClr val="window" lastClr="FFFFFF"/>
    </dgm:linClrLst>
    <dgm:effectClrLst/>
    <dgm:txLinClrLst/>
    <dgm:txFillClrLst meth="repeat">
      <a:sysClr val="window" lastClr="FFFFFF"/>
    </dgm:txFillClrLst>
    <dgm:txEffectClrLst/>
  </dgm:styleLbl>
  <dgm:styleLbl name="fgShp">
    <dgm:fillClrLst meth="repeat">
      <a:srgbClr val="C00000">
        <a:tint val="60000"/>
      </a:srgbClr>
    </dgm:fillClrLst>
    <dgm:linClrLst meth="repeat">
      <a:sysClr val="window" lastClr="FFFFFF"/>
    </dgm:linClrLst>
    <dgm:effectClrLst/>
    <dgm:txLinClrLst/>
    <dgm:txFillClrLst meth="repeat">
      <a:sysClr val="windowText" lastClr="000000"/>
    </dgm:txFillClrLst>
    <dgm:txEffectClrLst/>
  </dgm:styleLbl>
  <dgm:styleLbl name="fgSibTrans2D1">
    <dgm:fillClrLst meth="repeat">
      <a:srgbClr val="C00000">
        <a:tint val="60000"/>
      </a:srgbClr>
    </dgm:fillClrLst>
    <dgm:linClrLst meth="repeat">
      <a:srgbClr val="C00000">
        <a:tint val="60000"/>
      </a:srgbClr>
    </dgm:linClrLst>
    <dgm:effectClrLst/>
    <dgm:txLinClrLst/>
    <dgm:txFillClrLst/>
    <dgm:txEffectClrLst/>
  </dgm:styleLbl>
  <dgm:styleLbl name="lnNode1">
    <dgm:fillClrLst meth="repeat">
      <a:srgbClr val="C00000"/>
    </dgm:fillClrLst>
    <dgm:linClrLst meth="repeat">
      <a:sysClr val="window" lastClr="FFFFFF"/>
    </dgm:linClrLst>
    <dgm:effectClrLst/>
    <dgm:txLinClrLst/>
    <dgm:txFillClrLst/>
    <dgm:txEffectClrLst/>
  </dgm:styleLbl>
  <dgm:styleLbl name="node0">
    <dgm:fillClrLst meth="repeat">
      <a:srgbClr val="C00000"/>
    </dgm:fillClrLst>
    <dgm:linClrLst meth="repeat">
      <a:sysClr val="window" lastClr="FFFFFF"/>
    </dgm:linClrLst>
    <dgm:effectClrLst/>
    <dgm:txLinClrLst/>
    <dgm:txFillClrLst/>
    <dgm:txEffectClrLst/>
  </dgm:styleLbl>
  <dgm:styleLbl name="node1">
    <dgm:fillClrLst meth="repeat">
      <a:srgbClr val="C00000"/>
    </dgm:fillClrLst>
    <dgm:linClrLst meth="repeat">
      <a:sysClr val="window" lastClr="FFFFFF"/>
    </dgm:linClrLst>
    <dgm:effectClrLst/>
    <dgm:txLinClrLst/>
    <dgm:txFillClrLst/>
    <dgm:txEffectClrLst/>
  </dgm:styleLbl>
  <dgm:styleLbl name="node2">
    <dgm:fillClrLst meth="repeat">
      <a:srgbClr val="C00000"/>
    </dgm:fillClrLst>
    <dgm:linClrLst meth="repeat">
      <a:sysClr val="window" lastClr="FFFFFF"/>
    </dgm:linClrLst>
    <dgm:effectClrLst/>
    <dgm:txLinClrLst/>
    <dgm:txFillClrLst/>
    <dgm:txEffectClrLst/>
  </dgm:styleLbl>
  <dgm:styleLbl name="node3">
    <dgm:fillClrLst meth="repeat">
      <a:srgbClr val="C00000"/>
    </dgm:fillClrLst>
    <dgm:linClrLst meth="repeat">
      <a:sysClr val="window" lastClr="FFFFFF"/>
    </dgm:linClrLst>
    <dgm:effectClrLst/>
    <dgm:txLinClrLst/>
    <dgm:txFillClrLst/>
    <dgm:txEffectClrLst/>
  </dgm:styleLbl>
  <dgm:styleLbl name="node4">
    <dgm:fillClrLst meth="repeat">
      <a:srgbClr val="C00000"/>
    </dgm:fillClrLst>
    <dgm:linClrLst meth="repeat">
      <a:sysClr val="window" lastClr="FFFFFF"/>
    </dgm:linClrLst>
    <dgm:effectClrLst/>
    <dgm:txLinClrLst/>
    <dgm:txFillClrLst/>
    <dgm:txEffectClrLst/>
  </dgm:styleLbl>
  <dgm:styleLbl name="parChTrans1D1">
    <dgm:fillClrLst meth="repeat">
      <a:srgbClr val="C00000"/>
    </dgm:fillClrLst>
    <dgm:linClrLst meth="repeat">
      <a:srgbClr val="C00000">
        <a:shade val="60000"/>
      </a:srgbClr>
    </dgm:linClrLst>
    <dgm:effectClrLst/>
    <dgm:txLinClrLst/>
    <dgm:txFillClrLst meth="repeat">
      <a:sysClr val="windowText" lastClr="000000"/>
    </dgm:txFillClrLst>
    <dgm:txEffectClrLst/>
  </dgm:styleLbl>
  <dgm:styleLbl name="parChTrans1D2">
    <dgm:fillClrLst meth="repeat">
      <a:srgbClr val="C00000"/>
    </dgm:fillClrLst>
    <dgm:linClrLst meth="repeat">
      <a:srgbClr val="C00000">
        <a:shade val="60000"/>
      </a:srgbClr>
    </dgm:linClrLst>
    <dgm:effectClrLst/>
    <dgm:txLinClrLst/>
    <dgm:txFillClrLst meth="repeat">
      <a:sysClr val="windowText" lastClr="000000"/>
    </dgm:txFillClrLst>
    <dgm:txEffectClrLst/>
  </dgm:styleLbl>
  <dgm:styleLbl name="parChTrans1D3">
    <dgm:fillClrLst meth="repeat">
      <a:srgbClr val="C00000"/>
    </dgm:fillClrLst>
    <dgm:linClrLst meth="repeat">
      <a:srgbClr val="C00000">
        <a:shade val="80000"/>
      </a:srgbClr>
    </dgm:linClrLst>
    <dgm:effectClrLst/>
    <dgm:txLinClrLst/>
    <dgm:txFillClrLst meth="repeat">
      <a:sysClr val="windowText" lastClr="000000"/>
    </dgm:txFillClrLst>
    <dgm:txEffectClrLst/>
  </dgm:styleLbl>
  <dgm:styleLbl name="parChTrans1D4">
    <dgm:fillClrLst meth="repeat">
      <a:srgbClr val="C00000"/>
    </dgm:fillClrLst>
    <dgm:linClrLst meth="repeat">
      <a:srgbClr val="C00000">
        <a:shade val="80000"/>
      </a:srgbClr>
    </dgm:linClrLst>
    <dgm:effectClrLst/>
    <dgm:txLinClrLst/>
    <dgm:txFillClrLst meth="repeat">
      <a:sysClr val="windowText" lastClr="000000"/>
    </dgm:txFillClrLst>
    <dgm:txEffectClrLst/>
  </dgm:styleLbl>
  <dgm:styleLbl name="parChTrans2D1">
    <dgm:fillClrLst meth="repeat">
      <a:srgbClr val="C00000">
        <a:tint val="60000"/>
      </a:srgbClr>
    </dgm:fillClrLst>
    <dgm:linClrLst meth="repeat">
      <a:srgbClr val="C00000">
        <a:tint val="60000"/>
      </a:srgbClr>
    </dgm:linClrLst>
    <dgm:effectClrLst/>
    <dgm:txLinClrLst/>
    <dgm:txFillClrLst meth="repeat">
      <a:sysClr val="window" lastClr="FFFFFF"/>
    </dgm:txFillClrLst>
    <dgm:txEffectClrLst/>
  </dgm:styleLbl>
  <dgm:styleLbl name="parChTrans2D2">
    <dgm:fillClrLst meth="repeat">
      <a:srgbClr val="C00000"/>
    </dgm:fillClrLst>
    <dgm:linClrLst meth="repeat">
      <a:srgbClr val="C00000"/>
    </dgm:linClrLst>
    <dgm:effectClrLst/>
    <dgm:txLinClrLst/>
    <dgm:txFillClrLst meth="repeat">
      <a:sysClr val="window" lastClr="FFFFFF"/>
    </dgm:txFillClrLst>
    <dgm:txEffectClrLst/>
  </dgm:styleLbl>
  <dgm:styleLbl name="parChTrans2D3">
    <dgm:fillClrLst meth="repeat">
      <a:srgbClr val="C00000"/>
    </dgm:fillClrLst>
    <dgm:linClrLst meth="repeat">
      <a:srgbClr val="C00000"/>
    </dgm:linClrLst>
    <dgm:effectClrLst/>
    <dgm:txLinClrLst/>
    <dgm:txFillClrLst meth="repeat">
      <a:sysClr val="window" lastClr="FFFFFF"/>
    </dgm:txFillClrLst>
    <dgm:txEffectClrLst/>
  </dgm:styleLbl>
  <dgm:styleLbl name="parChTrans2D4">
    <dgm:fillClrLst meth="repeat">
      <a:srgbClr val="C00000"/>
    </dgm:fillClrLst>
    <dgm:linClrLst meth="repeat">
      <a:srgbClr val="C00000"/>
    </dgm:linClrLst>
    <dgm:effectClrLst/>
    <dgm:txLinClrLst/>
    <dgm:txFillClrLst meth="repeat">
      <a:sysClr val="window" lastClr="FFFFFF"/>
    </dgm:txFillClrLst>
    <dgm:txEffectClrLst/>
  </dgm:styleLbl>
  <dgm:styleLbl name="revTx">
    <dgm:fillClrLst meth="repeat">
      <a:sysClr val="window" lastClr="FFFFFF">
        <a:alpha val="0"/>
      </a:sysClr>
    </dgm:fillClrLst>
    <dgm:linClrLst meth="repeat">
      <a:sysClr val="windowText" lastClr="000000">
        <a:alpha val="0"/>
      </a:sysClr>
    </dgm:linClrLst>
    <dgm:effectClrLst/>
    <dgm:txLinClrLst/>
    <dgm:txFillClrLst meth="repeat">
      <a:sysClr val="windowText" lastClr="000000"/>
    </dgm:txFillClrLst>
    <dgm:txEffectClrLst/>
  </dgm:styleLbl>
  <dgm:styleLbl name="sibTrans1D1">
    <dgm:fillClrLst meth="repeat">
      <a:srgbClr val="C00000"/>
    </dgm:fillClrLst>
    <dgm:linClrLst meth="repeat">
      <a:srgbClr val="C00000"/>
    </dgm:linClrLst>
    <dgm:effectClrLst/>
    <dgm:txLinClrLst/>
    <dgm:txFillClrLst meth="repeat">
      <a:sysClr val="windowText" lastClr="000000"/>
    </dgm:txFillClrLst>
    <dgm:txEffectClrLst/>
  </dgm:styleLbl>
  <dgm:styleLbl name="sibTrans2D1">
    <dgm:fillClrLst meth="repeat">
      <a:srgbClr val="C00000">
        <a:tint val="60000"/>
      </a:srgbClr>
    </dgm:fillClrLst>
    <dgm:linClrLst meth="repeat">
      <a:srgbClr val="C00000">
        <a:tint val="60000"/>
      </a:srgbClr>
    </dgm:linClrLst>
    <dgm:effectClrLst/>
    <dgm:txLinClrLst/>
    <dgm:txFillClrLst/>
    <dgm:txEffectClrLst/>
  </dgm:styleLbl>
  <dgm:styleLbl name="solidAlignAcc1">
    <dgm:fillClrLst meth="repeat">
      <a:sysClr val="window" lastClr="FFFFFF"/>
    </dgm:fillClrLst>
    <dgm:linClrLst meth="repeat">
      <a:srgbClr val="C00000"/>
    </dgm:linClrLst>
    <dgm:effectClrLst/>
    <dgm:txLinClrLst/>
    <dgm:txFillClrLst meth="repeat">
      <a:sysClr val="windowText" lastClr="000000"/>
    </dgm:txFillClrLst>
    <dgm:txEffectClrLst/>
  </dgm:styleLbl>
  <dgm:styleLbl name="solidBgAcc1">
    <dgm:fillClrLst meth="repeat">
      <a:sysClr val="window" lastClr="FFFFFF"/>
    </dgm:fillClrLst>
    <dgm:linClrLst meth="repeat">
      <a:srgbClr val="C00000"/>
    </dgm:linClrLst>
    <dgm:effectClrLst/>
    <dgm:txLinClrLst/>
    <dgm:txFillClrLst meth="repeat">
      <a:sysClr val="windowText" lastClr="000000"/>
    </dgm:txFillClrLst>
    <dgm:txEffectClrLst/>
  </dgm:styleLbl>
  <dgm:styleLbl name="solidFgAcc1">
    <dgm:fillClrLst meth="repeat">
      <a:sysClr val="window" lastClr="FFFFFF"/>
    </dgm:fillClrLst>
    <dgm:linClrLst meth="repeat">
      <a:srgbClr val="C00000"/>
    </dgm:linClrLst>
    <dgm:effectClrLst/>
    <dgm:txLinClrLst/>
    <dgm:txFillClrLst meth="repeat">
      <a:sysClr val="windowText" lastClr="000000"/>
    </dgm:txFillClrLst>
    <dgm:txEffectClrLst/>
  </dgm:styleLbl>
  <dgm:styleLbl name="trAlignAcc1">
    <dgm:fillClrLst meth="repeat">
      <a:sysClr val="window" lastClr="FFFFFF">
        <a:alpha val="40000"/>
      </a:sysClr>
    </dgm:fillClrLst>
    <dgm:linClrLst meth="repeat">
      <a:srgbClr val="C00000"/>
    </dgm:linClrLst>
    <dgm:effectClrLst/>
    <dgm:txLinClrLst/>
    <dgm:txFillClrLst meth="repeat">
      <a:sysClr val="windowText" lastClr="000000"/>
    </dgm:txFillClrLst>
    <dgm:txEffectClrLst/>
  </dgm:styleLbl>
  <dgm:styleLbl name="trBgShp">
    <dgm:fillClrLst meth="repeat">
      <a:srgbClr val="C00000">
        <a:tint val="50000"/>
        <a:alpha val="40000"/>
      </a:srgbClr>
    </dgm:fillClrLst>
    <dgm:linClrLst meth="repeat">
      <a:srgbClr val="C00000"/>
    </dgm:linClrLst>
    <dgm:effectClrLst/>
    <dgm:txLinClrLst/>
    <dgm:txFillClrLst meth="repeat">
      <a:sysClr val="window" lastClr="FFFFFF"/>
    </dgm:txFillClrLst>
    <dgm:txEffectClrLst/>
  </dgm:styleLbl>
  <dgm:styleLbl name="vennNode1">
    <dgm:fillClrLst meth="repeat">
      <a:srgbClr val="C00000">
        <a:alpha val="50000"/>
      </a:srgbClr>
    </dgm:fillClrLst>
    <dgm:linClrLst meth="repeat">
      <a:sysClr val="window" lastClr="FFFFFF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03F01F-7725-4367-9770-6E1068BB33E9}" type="doc">
      <dgm:prSet loTypeId="urn:microsoft.com/office/officeart/2005/8/layout/chart3#1" loCatId="relationship" qsTypeId="urn:microsoft.com/office/officeart/2005/8/quickstyle/simple1#10" qsCatId="simple" csTypeId="urn:microsoft.com/office/officeart/2005/8/colors/accent1_2#10" csCatId="accent1" phldr="1"/>
      <dgm:spPr/>
    </dgm:pt>
    <dgm:pt modelId="{4FA5ADC6-1032-4162-AFD9-3BFB34694C7A}">
      <dgm:prSet phldrT="[Text]"/>
      <dgm:spPr>
        <a:solidFill>
          <a:srgbClr val="595959"/>
        </a:solidFill>
      </dgm:spPr>
      <dgm:t>
        <a:bodyPr/>
        <a:lstStyle/>
        <a:p>
          <a:pPr>
            <a:lnSpc>
              <a:spcPct val="120000"/>
            </a:lnSpc>
          </a:pPr>
          <a:r>
            <a:rPr lang="en-US" dirty="0">
              <a:latin typeface="思源黑体 CN Bold" panose="020B0800000000000000" charset="-122"/>
              <a:ea typeface="思源黑体 CN Bold" panose="020B0800000000000000" charset="-122"/>
              <a:sym typeface="Arial" panose="020B0604020202020204" pitchFamily="34" charset="0"/>
            </a:rPr>
            <a:t> </a:t>
          </a:r>
          <a:endParaRPr lang="en-US" dirty="0">
            <a:latin typeface="Arial" panose="020B0604020202020204" pitchFamily="34" charset="0"/>
            <a:ea typeface="微软雅黑" panose="020B0503020204020204" charset="-122"/>
            <a:sym typeface="Arial" panose="020B0604020202020204" pitchFamily="34" charset="0"/>
          </a:endParaRPr>
        </a:p>
      </dgm:t>
    </dgm:pt>
    <dgm:pt modelId="{5AF8B53A-29F9-4F13-A3EB-92389A0D7268}" cxnId="{693C8653-F914-454C-83DB-458DB07857ED}" type="parTrans">
      <dgm:prSet/>
      <dgm:spPr/>
      <dgm:t>
        <a:bodyPr/>
        <a:lstStyle/>
        <a:p>
          <a:endParaRPr lang="en-US"/>
        </a:p>
      </dgm:t>
    </dgm:pt>
    <dgm:pt modelId="{27BA62E0-8863-42DB-8E4C-22D827C8257F}" cxnId="{693C8653-F914-454C-83DB-458DB07857ED}" type="sibTrans">
      <dgm:prSet/>
      <dgm:spPr/>
      <dgm:t>
        <a:bodyPr/>
        <a:lstStyle/>
        <a:p>
          <a:endParaRPr lang="en-US"/>
        </a:p>
      </dgm:t>
    </dgm:pt>
    <dgm:pt modelId="{B81B0B6C-DCC1-4EFD-87F9-4C12D85183A7}">
      <dgm:prSet phldrT="[Text]"/>
      <dgm:spPr>
        <a:solidFill>
          <a:srgbClr val="C00000"/>
        </a:solidFill>
      </dgm:spPr>
      <dgm:t>
        <a:bodyPr/>
        <a:lstStyle/>
        <a:p>
          <a:pPr>
            <a:lnSpc>
              <a:spcPct val="120000"/>
            </a:lnSpc>
          </a:pPr>
          <a:r>
            <a:rPr lang="en-US" dirty="0">
              <a:latin typeface="思源黑体 CN Bold" panose="020B0800000000000000" charset="-122"/>
              <a:ea typeface="思源黑体 CN Bold" panose="020B0800000000000000" charset="-122"/>
              <a:sym typeface="Arial" panose="020B0604020202020204" pitchFamily="34" charset="0"/>
            </a:rPr>
            <a:t> </a:t>
          </a:r>
          <a:endParaRPr lang="en-US" dirty="0">
            <a:latin typeface="Arial" panose="020B0604020202020204" pitchFamily="34" charset="0"/>
            <a:ea typeface="微软雅黑" panose="020B0503020204020204" charset="-122"/>
            <a:sym typeface="Arial" panose="020B0604020202020204" pitchFamily="34" charset="0"/>
          </a:endParaRPr>
        </a:p>
      </dgm:t>
    </dgm:pt>
    <dgm:pt modelId="{D8E2A068-0B80-4334-9BEB-FD0B780D866F}" cxnId="{A64558CE-DA57-4603-8A1F-32F69BD78182}" type="parTrans">
      <dgm:prSet/>
      <dgm:spPr/>
      <dgm:t>
        <a:bodyPr/>
        <a:lstStyle/>
        <a:p>
          <a:endParaRPr lang="en-US"/>
        </a:p>
      </dgm:t>
    </dgm:pt>
    <dgm:pt modelId="{D54233DA-7795-49E5-BB1B-A9D8776F1171}" cxnId="{A64558CE-DA57-4603-8A1F-32F69BD78182}" type="sibTrans">
      <dgm:prSet/>
      <dgm:spPr/>
      <dgm:t>
        <a:bodyPr/>
        <a:lstStyle/>
        <a:p>
          <a:endParaRPr lang="en-US"/>
        </a:p>
      </dgm:t>
    </dgm:pt>
    <dgm:pt modelId="{142B6651-DA8E-42BE-8C07-27CD2A3892A1}">
      <dgm:prSet phldrT="[Text]"/>
      <dgm:spPr/>
      <dgm:t>
        <a:bodyPr/>
        <a:lstStyle/>
        <a:p>
          <a:pPr>
            <a:lnSpc>
              <a:spcPct val="120000"/>
            </a:lnSpc>
          </a:pPr>
          <a:r>
            <a:rPr lang="en-US" dirty="0">
              <a:latin typeface="思源黑体 CN Bold" panose="020B0800000000000000" charset="-122"/>
              <a:ea typeface="思源黑体 CN Bold" panose="020B0800000000000000" charset="-122"/>
              <a:sym typeface="Arial" panose="020B0604020202020204" pitchFamily="34" charset="0"/>
            </a:rPr>
            <a:t> </a:t>
          </a:r>
          <a:endParaRPr lang="en-US" dirty="0">
            <a:latin typeface="Arial" panose="020B0604020202020204" pitchFamily="34" charset="0"/>
            <a:ea typeface="微软雅黑" panose="020B0503020204020204" charset="-122"/>
            <a:sym typeface="Arial" panose="020B0604020202020204" pitchFamily="34" charset="0"/>
          </a:endParaRPr>
        </a:p>
      </dgm:t>
    </dgm:pt>
    <dgm:pt modelId="{BF117638-9089-47F7-940C-B21A7007D667}" cxnId="{AA4EC4F6-F064-4C4C-B052-5D6F0ABD689E}" type="parTrans">
      <dgm:prSet/>
      <dgm:spPr/>
      <dgm:t>
        <a:bodyPr/>
        <a:lstStyle/>
        <a:p>
          <a:endParaRPr lang="en-US"/>
        </a:p>
      </dgm:t>
    </dgm:pt>
    <dgm:pt modelId="{8F38CA26-57FA-4DF7-9048-B96E9A36DB69}" cxnId="{AA4EC4F6-F064-4C4C-B052-5D6F0ABD689E}" type="sibTrans">
      <dgm:prSet/>
      <dgm:spPr/>
      <dgm:t>
        <a:bodyPr/>
        <a:lstStyle/>
        <a:p>
          <a:endParaRPr lang="en-US"/>
        </a:p>
      </dgm:t>
    </dgm:pt>
    <dgm:pt modelId="{28A875DF-E635-43B7-8D40-C02DBA758BE5}" type="pres">
      <dgm:prSet presAssocID="{9803F01F-7725-4367-9770-6E1068BB33E9}" presName="compositeShape" presStyleCnt="0">
        <dgm:presLayoutVars>
          <dgm:chMax val="7"/>
          <dgm:dir/>
          <dgm:resizeHandles val="exact"/>
        </dgm:presLayoutVars>
      </dgm:prSet>
      <dgm:spPr/>
    </dgm:pt>
    <dgm:pt modelId="{9CD265B0-7A00-4A83-8E11-ECFEB8BD0239}" type="pres">
      <dgm:prSet presAssocID="{9803F01F-7725-4367-9770-6E1068BB33E9}" presName="wedge1" presStyleLbl="node1" presStyleIdx="0" presStyleCnt="3"/>
      <dgm:spPr/>
    </dgm:pt>
    <dgm:pt modelId="{76322793-4F8F-4509-9AB2-F4801E090A37}" type="pres">
      <dgm:prSet presAssocID="{9803F01F-7725-4367-9770-6E1068BB33E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A2FB0AF-3B1B-46D9-A97F-89846A903B85}" type="pres">
      <dgm:prSet presAssocID="{9803F01F-7725-4367-9770-6E1068BB33E9}" presName="wedge2" presStyleLbl="node1" presStyleIdx="1" presStyleCnt="3"/>
      <dgm:spPr/>
    </dgm:pt>
    <dgm:pt modelId="{BA87E4E0-B924-4D71-8237-F6E4D4A7F0E4}" type="pres">
      <dgm:prSet presAssocID="{9803F01F-7725-4367-9770-6E1068BB33E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728F913-19CA-49BC-A21B-FE7F6F690699}" type="pres">
      <dgm:prSet presAssocID="{9803F01F-7725-4367-9770-6E1068BB33E9}" presName="wedge3" presStyleLbl="node1" presStyleIdx="2" presStyleCnt="3"/>
      <dgm:spPr/>
    </dgm:pt>
    <dgm:pt modelId="{4BF77C89-3E87-4AB7-9F9B-62E64AB472BA}" type="pres">
      <dgm:prSet presAssocID="{9803F01F-7725-4367-9770-6E1068BB33E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CD34B05-F077-49C2-90DA-9FAF4E929177}" type="presOf" srcId="{9803F01F-7725-4367-9770-6E1068BB33E9}" destId="{28A875DF-E635-43B7-8D40-C02DBA758BE5}" srcOrd="0" destOrd="0" presId="urn:microsoft.com/office/officeart/2005/8/layout/chart3#1"/>
    <dgm:cxn modelId="{03CB1F1F-0C76-422F-8551-5F4D1FBD1DC5}" type="presOf" srcId="{4FA5ADC6-1032-4162-AFD9-3BFB34694C7A}" destId="{9CD265B0-7A00-4A83-8E11-ECFEB8BD0239}" srcOrd="0" destOrd="0" presId="urn:microsoft.com/office/officeart/2005/8/layout/chart3#1"/>
    <dgm:cxn modelId="{693C8653-F914-454C-83DB-458DB07857ED}" srcId="{9803F01F-7725-4367-9770-6E1068BB33E9}" destId="{4FA5ADC6-1032-4162-AFD9-3BFB34694C7A}" srcOrd="0" destOrd="0" parTransId="{5AF8B53A-29F9-4F13-A3EB-92389A0D7268}" sibTransId="{27BA62E0-8863-42DB-8E4C-22D827C8257F}"/>
    <dgm:cxn modelId="{F76BF089-BA65-4106-83A9-2FAD1C9C0D14}" type="presOf" srcId="{142B6651-DA8E-42BE-8C07-27CD2A3892A1}" destId="{4BF77C89-3E87-4AB7-9F9B-62E64AB472BA}" srcOrd="1" destOrd="0" presId="urn:microsoft.com/office/officeart/2005/8/layout/chart3#1"/>
    <dgm:cxn modelId="{785FF39E-C1F5-4C36-83BD-E31D059A2474}" type="presOf" srcId="{142B6651-DA8E-42BE-8C07-27CD2A3892A1}" destId="{7728F913-19CA-49BC-A21B-FE7F6F690699}" srcOrd="0" destOrd="0" presId="urn:microsoft.com/office/officeart/2005/8/layout/chart3#1"/>
    <dgm:cxn modelId="{5A33A6CB-6A2D-4043-8137-A5A328FD94E0}" type="presOf" srcId="{B81B0B6C-DCC1-4EFD-87F9-4C12D85183A7}" destId="{BA87E4E0-B924-4D71-8237-F6E4D4A7F0E4}" srcOrd="1" destOrd="0" presId="urn:microsoft.com/office/officeart/2005/8/layout/chart3#1"/>
    <dgm:cxn modelId="{A64558CE-DA57-4603-8A1F-32F69BD78182}" srcId="{9803F01F-7725-4367-9770-6E1068BB33E9}" destId="{B81B0B6C-DCC1-4EFD-87F9-4C12D85183A7}" srcOrd="1" destOrd="0" parTransId="{D8E2A068-0B80-4334-9BEB-FD0B780D866F}" sibTransId="{D54233DA-7795-49E5-BB1B-A9D8776F1171}"/>
    <dgm:cxn modelId="{60D7D7E4-9EDC-41BE-976F-68F75EE36A14}" type="presOf" srcId="{4FA5ADC6-1032-4162-AFD9-3BFB34694C7A}" destId="{76322793-4F8F-4509-9AB2-F4801E090A37}" srcOrd="1" destOrd="0" presId="urn:microsoft.com/office/officeart/2005/8/layout/chart3#1"/>
    <dgm:cxn modelId="{0B6D43EE-199A-48D2-8981-9548D53028D9}" type="presOf" srcId="{B81B0B6C-DCC1-4EFD-87F9-4C12D85183A7}" destId="{FA2FB0AF-3B1B-46D9-A97F-89846A903B85}" srcOrd="0" destOrd="0" presId="urn:microsoft.com/office/officeart/2005/8/layout/chart3#1"/>
    <dgm:cxn modelId="{AA4EC4F6-F064-4C4C-B052-5D6F0ABD689E}" srcId="{9803F01F-7725-4367-9770-6E1068BB33E9}" destId="{142B6651-DA8E-42BE-8C07-27CD2A3892A1}" srcOrd="2" destOrd="0" parTransId="{BF117638-9089-47F7-940C-B21A7007D667}" sibTransId="{8F38CA26-57FA-4DF7-9048-B96E9A36DB69}"/>
    <dgm:cxn modelId="{6FF6C20B-EAB2-43A3-B36D-669859701A54}" type="presParOf" srcId="{28A875DF-E635-43B7-8D40-C02DBA758BE5}" destId="{9CD265B0-7A00-4A83-8E11-ECFEB8BD0239}" srcOrd="0" destOrd="0" presId="urn:microsoft.com/office/officeart/2005/8/layout/chart3#1"/>
    <dgm:cxn modelId="{E4329FBB-61F5-40DB-BDA7-EACEEF246E9A}" type="presParOf" srcId="{28A875DF-E635-43B7-8D40-C02DBA758BE5}" destId="{76322793-4F8F-4509-9AB2-F4801E090A37}" srcOrd="1" destOrd="0" presId="urn:microsoft.com/office/officeart/2005/8/layout/chart3#1"/>
    <dgm:cxn modelId="{76CFA48B-62E3-4867-9A52-1CA5C52E2CCB}" type="presParOf" srcId="{28A875DF-E635-43B7-8D40-C02DBA758BE5}" destId="{FA2FB0AF-3B1B-46D9-A97F-89846A903B85}" srcOrd="2" destOrd="0" presId="urn:microsoft.com/office/officeart/2005/8/layout/chart3#1"/>
    <dgm:cxn modelId="{61FB76A5-ED3E-4070-AC6B-3B2ED44A4BE7}" type="presParOf" srcId="{28A875DF-E635-43B7-8D40-C02DBA758BE5}" destId="{BA87E4E0-B924-4D71-8237-F6E4D4A7F0E4}" srcOrd="3" destOrd="0" presId="urn:microsoft.com/office/officeart/2005/8/layout/chart3#1"/>
    <dgm:cxn modelId="{0B181746-F13A-4BE3-BFA9-9979F0AE1197}" type="presParOf" srcId="{28A875DF-E635-43B7-8D40-C02DBA758BE5}" destId="{7728F913-19CA-49BC-A21B-FE7F6F690699}" srcOrd="4" destOrd="0" presId="urn:microsoft.com/office/officeart/2005/8/layout/chart3#1"/>
    <dgm:cxn modelId="{C1342F8C-BF75-4C8B-9667-64ECB4E83D34}" type="presParOf" srcId="{28A875DF-E635-43B7-8D40-C02DBA758BE5}" destId="{4BF77C89-3E87-4AB7-9F9B-62E64AB472BA}" srcOrd="5" destOrd="0" presId="urn:microsoft.com/office/officeart/2005/8/layout/chart3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265B0-7A00-4A83-8E11-ECFEB8BD0239}">
      <dsp:nvSpPr>
        <dsp:cNvPr id="0" name=""/>
        <dsp:cNvSpPr/>
      </dsp:nvSpPr>
      <dsp:spPr>
        <a:xfrm>
          <a:off x="1488568" y="276397"/>
          <a:ext cx="3439616" cy="3439616"/>
        </a:xfrm>
        <a:prstGeom prst="pie">
          <a:avLst>
            <a:gd name="adj1" fmla="val 16200000"/>
            <a:gd name="adj2" fmla="val 1800000"/>
          </a:avLst>
        </a:prstGeom>
        <a:solidFill>
          <a:srgbClr val="595959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ysClr val="window" lastClr="FFFFFF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1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思源黑体 CN Bold" panose="020B0800000000000000" charset="-122"/>
              <a:ea typeface="思源黑体 CN Bold" panose="020B0800000000000000" charset="-122"/>
              <a:sym typeface="Arial" panose="020B0604020202090204" pitchFamily="34" charset="0"/>
            </a:rPr>
            <a:t> </a:t>
          </a:r>
          <a:endParaRPr lang="en-US" sz="3800" kern="1200" dirty="0">
            <a:latin typeface="Arial" panose="020B0604020202090204" pitchFamily="34" charset="0"/>
            <a:ea typeface="微软雅黑" panose="020B0503020204020204" charset="-122"/>
            <a:sym typeface="Arial" panose="020B0604020202090204" pitchFamily="34" charset="0"/>
          </a:endParaRPr>
        </a:p>
      </dsp:txBody>
      <dsp:txXfrm>
        <a:off x="3358655" y="911088"/>
        <a:ext cx="1167012" cy="1146538"/>
      </dsp:txXfrm>
    </dsp:sp>
    <dsp:sp modelId="{FA2FB0AF-3B1B-46D9-A97F-89846A903B85}">
      <dsp:nvSpPr>
        <dsp:cNvPr id="0" name=""/>
        <dsp:cNvSpPr/>
      </dsp:nvSpPr>
      <dsp:spPr>
        <a:xfrm>
          <a:off x="1311264" y="378767"/>
          <a:ext cx="3439616" cy="3439616"/>
        </a:xfrm>
        <a:prstGeom prst="pie">
          <a:avLst>
            <a:gd name="adj1" fmla="val 1800000"/>
            <a:gd name="adj2" fmla="val 9000000"/>
          </a:avLst>
        </a:prstGeom>
        <a:solidFill>
          <a:srgbClr val="C0000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ysClr val="window" lastClr="FFFFFF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1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思源黑体 CN Bold" panose="020B0800000000000000" charset="-122"/>
              <a:ea typeface="思源黑体 CN Bold" panose="020B0800000000000000" charset="-122"/>
              <a:sym typeface="Arial" panose="020B0604020202090204" pitchFamily="34" charset="0"/>
            </a:rPr>
            <a:t> </a:t>
          </a:r>
          <a:endParaRPr lang="en-US" sz="3800" kern="1200" dirty="0">
            <a:latin typeface="Arial" panose="020B0604020202090204" pitchFamily="34" charset="0"/>
            <a:ea typeface="微软雅黑" panose="020B0503020204020204" charset="-122"/>
            <a:sym typeface="Arial" panose="020B0604020202090204" pitchFamily="34" charset="0"/>
          </a:endParaRPr>
        </a:p>
      </dsp:txBody>
      <dsp:txXfrm>
        <a:off x="2253064" y="2549001"/>
        <a:ext cx="1556016" cy="1064643"/>
      </dsp:txXfrm>
    </dsp:sp>
    <dsp:sp modelId="{7728F913-19CA-49BC-A21B-FE7F6F690699}">
      <dsp:nvSpPr>
        <dsp:cNvPr id="0" name=""/>
        <dsp:cNvSpPr/>
      </dsp:nvSpPr>
      <dsp:spPr>
        <a:xfrm>
          <a:off x="1311264" y="378767"/>
          <a:ext cx="3439616" cy="3439616"/>
        </a:xfrm>
        <a:prstGeom prst="pie">
          <a:avLst>
            <a:gd name="adj1" fmla="val 9000000"/>
            <a:gd name="adj2" fmla="val 16200000"/>
          </a:avLst>
        </a:prstGeom>
        <a:solidFill>
          <a:srgbClr val="C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ysClr val="window" lastClr="FFFFFF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1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思源黑体 CN Bold" panose="020B0800000000000000" charset="-122"/>
              <a:ea typeface="思源黑体 CN Bold" panose="020B0800000000000000" charset="-122"/>
              <a:sym typeface="Arial" panose="020B0604020202090204" pitchFamily="34" charset="0"/>
            </a:rPr>
            <a:t> </a:t>
          </a:r>
          <a:endParaRPr lang="en-US" sz="3800" kern="1200" dirty="0">
            <a:latin typeface="Arial" panose="020B0604020202090204" pitchFamily="34" charset="0"/>
            <a:ea typeface="微软雅黑" panose="020B0503020204020204" charset="-122"/>
            <a:sym typeface="Arial" panose="020B0604020202090204" pitchFamily="34" charset="0"/>
          </a:endParaRPr>
        </a:p>
      </dsp:txBody>
      <dsp:txXfrm>
        <a:off x="1679795" y="1054406"/>
        <a:ext cx="1167012" cy="1146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#1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Text" lastClr="000000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Bold" panose="020B0800000000000000" charset="-122"/>
        <a:ea typeface="思源黑体 CN Bold" panose="020B0800000000000000" charset="-122"/>
        <a:cs typeface="思源黑体 CN Bold" panose="020B08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Bold" panose="020B0800000000000000" charset="-122"/>
        <a:ea typeface="思源黑体 CN Bold" panose="020B0800000000000000" charset="-122"/>
        <a:cs typeface="思源黑体 CN Bold" panose="020B08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Bold" panose="020B0800000000000000" charset="-122"/>
        <a:ea typeface="思源黑体 CN Bold" panose="020B0800000000000000" charset="-122"/>
        <a:cs typeface="思源黑体 CN Bold" panose="020B08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Bold" panose="020B0800000000000000" charset="-122"/>
        <a:ea typeface="思源黑体 CN Bold" panose="020B0800000000000000" charset="-122"/>
        <a:cs typeface="思源黑体 CN Bold" panose="020B08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Bold" panose="020B0800000000000000" charset="-122"/>
        <a:ea typeface="思源黑体 CN Bold" panose="020B0800000000000000" charset="-122"/>
        <a:cs typeface="思源黑体 CN Bold" panose="020B08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74EA-8CA2-4CEC-81AC-18E14F4ACA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74EA-8CA2-4CEC-81AC-18E14F4ACA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74EA-8CA2-4CEC-81AC-18E14F4ACA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74EA-8CA2-4CEC-81AC-18E14F4ACA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74EA-8CA2-4CEC-81AC-18E14F4ACA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74EA-8CA2-4CEC-81AC-18E14F4ACA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300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3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300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300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defRPr>
            </a:lvl1pPr>
          </a:lstStyle>
          <a:p>
            <a:fld id="{1B8E8F90-C51E-4DE8-A7F6-FBF50C358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defRPr>
            </a:lvl1pPr>
          </a:lstStyle>
          <a:p>
            <a:fld id="{4707D1FB-5023-4452-8984-9B48505078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advTm="3000"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6" Type="http://schemas.openxmlformats.org/officeDocument/2006/relationships/notesSlide" Target="../notesSlides/notesSlide4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4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hart" Target="../charts/chart8.xml"/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564" y="-920569"/>
            <a:ext cx="9322435" cy="4801054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H="1">
            <a:off x="615950" y="3385820"/>
            <a:ext cx="1155065" cy="24060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平行四边形 3"/>
          <p:cNvSpPr/>
          <p:nvPr/>
        </p:nvSpPr>
        <p:spPr>
          <a:xfrm>
            <a:off x="-2032635" y="-62865"/>
            <a:ext cx="6960870" cy="3943350"/>
          </a:xfrm>
          <a:prstGeom prst="parallelogram">
            <a:avLst>
              <a:gd name="adj" fmla="val 5159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1442065" y="5208905"/>
            <a:ext cx="583565" cy="12249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11098530" y="5549265"/>
            <a:ext cx="583565" cy="12249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742950" y="4482465"/>
            <a:ext cx="700405" cy="14363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163695" y="4366260"/>
            <a:ext cx="78619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第一次</a:t>
            </a:r>
            <a:r>
              <a:rPr 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汇报</a:t>
            </a:r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-</a:t>
            </a: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项目需求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54870" y="5921893"/>
            <a:ext cx="1068705" cy="3683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第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组</a:t>
            </a:r>
            <a:endParaRPr lang="zh-CN" altLang="en-US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52990" y="5912608"/>
            <a:ext cx="1337310" cy="3683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2020.9.29</a:t>
            </a:r>
            <a:endParaRPr lang="en-US" altLang="zh-CN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55" y="4114800"/>
            <a:ext cx="1954512" cy="19545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96510" y="591248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dirty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汇报人：梁洪铭</a:t>
            </a:r>
            <a:endParaRPr lang="zh-CN" altLang="en-US" dirty="0">
              <a:solidFill>
                <a:schemeClr val="tx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</p:spTree>
  </p:cSld>
  <p:clrMapOvr>
    <a:masterClrMapping/>
  </p:clrMapOvr>
  <p:transition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4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 bldLvl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24130" y="1415415"/>
            <a:ext cx="12227560" cy="4027170"/>
            <a:chOff x="-38" y="2229"/>
            <a:chExt cx="19256" cy="6342"/>
          </a:xfrm>
        </p:grpSpPr>
        <p:pic>
          <p:nvPicPr>
            <p:cNvPr id="2" name="图片 1" descr="19e5b8222410509bee4c5356e20d8031"/>
            <p:cNvPicPr>
              <a:picLocks noChangeAspect="1"/>
            </p:cNvPicPr>
            <p:nvPr/>
          </p:nvPicPr>
          <p:blipFill>
            <a:blip r:embed="rId1"/>
            <a:srcRect t="20820" b="15890"/>
            <a:stretch>
              <a:fillRect/>
            </a:stretch>
          </p:blipFill>
          <p:spPr>
            <a:xfrm>
              <a:off x="-19" y="2230"/>
              <a:ext cx="19237" cy="6341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-38" y="2229"/>
              <a:ext cx="19236" cy="6341"/>
            </a:xfrm>
            <a:prstGeom prst="rect">
              <a:avLst/>
            </a:prstGeom>
            <a:solidFill>
              <a:srgbClr val="3F4C58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2708476" y="2752979"/>
            <a:ext cx="0" cy="1794076"/>
          </a:xfrm>
          <a:prstGeom prst="line">
            <a:avLst/>
          </a:prstGeom>
          <a:ln>
            <a:solidFill>
              <a:srgbClr val="7C8C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955603" y="2752979"/>
            <a:ext cx="0" cy="1794076"/>
          </a:xfrm>
          <a:prstGeom prst="line">
            <a:avLst/>
          </a:prstGeom>
          <a:ln>
            <a:solidFill>
              <a:srgbClr val="7C8C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210902" y="2752979"/>
            <a:ext cx="0" cy="1794076"/>
          </a:xfrm>
          <a:prstGeom prst="line">
            <a:avLst/>
          </a:prstGeom>
          <a:ln>
            <a:solidFill>
              <a:srgbClr val="7C8C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447648" y="2752979"/>
            <a:ext cx="0" cy="1794076"/>
          </a:xfrm>
          <a:prstGeom prst="line">
            <a:avLst/>
          </a:prstGeom>
          <a:ln>
            <a:solidFill>
              <a:srgbClr val="7C8C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4089400" y="410210"/>
            <a:ext cx="4013200" cy="732790"/>
            <a:chOff x="6440" y="646"/>
            <a:chExt cx="6320" cy="1154"/>
          </a:xfrm>
        </p:grpSpPr>
        <p:sp>
          <p:nvSpPr>
            <p:cNvPr id="33" name="文本框 32"/>
            <p:cNvSpPr txBox="1"/>
            <p:nvPr/>
          </p:nvSpPr>
          <p:spPr>
            <a:xfrm>
              <a:off x="6440" y="646"/>
              <a:ext cx="6320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C0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CONTENT</a:t>
              </a:r>
              <a:endParaRPr lang="en-US" altLang="zh-CN" sz="3600" dirty="0">
                <a:solidFill>
                  <a:srgbClr val="C0000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8627" y="1682"/>
              <a:ext cx="1947" cy="118"/>
              <a:chOff x="8627" y="1682"/>
              <a:chExt cx="1947" cy="118"/>
            </a:xfrm>
          </p:grpSpPr>
          <p:sp>
            <p:nvSpPr>
              <p:cNvPr id="35" name="矩形 34"/>
              <p:cNvSpPr/>
              <p:nvPr/>
            </p:nvSpPr>
            <p:spPr>
              <a:xfrm flipV="1">
                <a:off x="8627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 flipV="1">
                <a:off x="9301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 flipV="1">
                <a:off x="9638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 flipV="1">
                <a:off x="9975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 flipV="1">
                <a:off x="10312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flipV="1">
                <a:off x="8964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863600" y="2733675"/>
            <a:ext cx="1522095" cy="1410970"/>
            <a:chOff x="1360" y="4305"/>
            <a:chExt cx="2397" cy="2222"/>
          </a:xfrm>
        </p:grpSpPr>
        <p:sp>
          <p:nvSpPr>
            <p:cNvPr id="5" name="文本框 4"/>
            <p:cNvSpPr txBox="1"/>
            <p:nvPr/>
          </p:nvSpPr>
          <p:spPr>
            <a:xfrm>
              <a:off x="1434" y="5899"/>
              <a:ext cx="22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项目简介</a:t>
              </a:r>
              <a:endParaRPr lang="zh-CN" altLang="en-US" sz="20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360" y="5721"/>
              <a:ext cx="2397" cy="0"/>
            </a:xfrm>
            <a:prstGeom prst="line">
              <a:avLst/>
            </a:prstGeom>
            <a:ln w="12700" cap="rnd">
              <a:solidFill>
                <a:srgbClr val="C6CA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组合 65"/>
            <p:cNvGrpSpPr/>
            <p:nvPr/>
          </p:nvGrpSpPr>
          <p:grpSpPr>
            <a:xfrm>
              <a:off x="2098" y="4305"/>
              <a:ext cx="1046" cy="843"/>
              <a:chOff x="3714012" y="3171332"/>
              <a:chExt cx="565394" cy="455641"/>
            </a:xfrm>
            <a:solidFill>
              <a:schemeClr val="bg1">
                <a:lumMod val="95000"/>
              </a:schemeClr>
            </a:solidFill>
          </p:grpSpPr>
          <p:sp>
            <p:nvSpPr>
              <p:cNvPr id="67" name="Freeform 45"/>
              <p:cNvSpPr/>
              <p:nvPr/>
            </p:nvSpPr>
            <p:spPr bwMode="auto">
              <a:xfrm>
                <a:off x="3787180" y="3354254"/>
                <a:ext cx="187911" cy="36584"/>
              </a:xfrm>
              <a:custGeom>
                <a:avLst/>
                <a:gdLst>
                  <a:gd name="T0" fmla="*/ 81 w 90"/>
                  <a:gd name="T1" fmla="*/ 18 h 18"/>
                  <a:gd name="T2" fmla="*/ 9 w 90"/>
                  <a:gd name="T3" fmla="*/ 18 h 18"/>
                  <a:gd name="T4" fmla="*/ 0 w 90"/>
                  <a:gd name="T5" fmla="*/ 9 h 18"/>
                  <a:gd name="T6" fmla="*/ 9 w 90"/>
                  <a:gd name="T7" fmla="*/ 0 h 18"/>
                  <a:gd name="T8" fmla="*/ 81 w 90"/>
                  <a:gd name="T9" fmla="*/ 0 h 18"/>
                  <a:gd name="T10" fmla="*/ 90 w 90"/>
                  <a:gd name="T11" fmla="*/ 9 h 18"/>
                  <a:gd name="T12" fmla="*/ 81 w 90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8">
                    <a:moveTo>
                      <a:pt x="81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6" y="0"/>
                      <a:pt x="90" y="4"/>
                      <a:pt x="90" y="9"/>
                    </a:cubicBezTo>
                    <a:cubicBezTo>
                      <a:pt x="90" y="14"/>
                      <a:pt x="86" y="18"/>
                      <a:pt x="81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68" name="Freeform 46"/>
              <p:cNvSpPr/>
              <p:nvPr/>
            </p:nvSpPr>
            <p:spPr bwMode="auto">
              <a:xfrm>
                <a:off x="3810461" y="3357579"/>
                <a:ext cx="34922" cy="76495"/>
              </a:xfrm>
              <a:custGeom>
                <a:avLst/>
                <a:gdLst>
                  <a:gd name="T0" fmla="*/ 9 w 17"/>
                  <a:gd name="T1" fmla="*/ 37 h 37"/>
                  <a:gd name="T2" fmla="*/ 0 w 17"/>
                  <a:gd name="T3" fmla="*/ 28 h 37"/>
                  <a:gd name="T4" fmla="*/ 0 w 17"/>
                  <a:gd name="T5" fmla="*/ 9 h 37"/>
                  <a:gd name="T6" fmla="*/ 9 w 17"/>
                  <a:gd name="T7" fmla="*/ 0 h 37"/>
                  <a:gd name="T8" fmla="*/ 17 w 17"/>
                  <a:gd name="T9" fmla="*/ 9 h 37"/>
                  <a:gd name="T10" fmla="*/ 17 w 17"/>
                  <a:gd name="T11" fmla="*/ 28 h 37"/>
                  <a:gd name="T12" fmla="*/ 9 w 17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7">
                    <a:moveTo>
                      <a:pt x="9" y="37"/>
                    </a:moveTo>
                    <a:cubicBezTo>
                      <a:pt x="4" y="37"/>
                      <a:pt x="0" y="33"/>
                      <a:pt x="0" y="2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7" y="4"/>
                      <a:pt x="17" y="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33"/>
                      <a:pt x="13" y="37"/>
                      <a:pt x="9" y="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69" name="Freeform 47"/>
              <p:cNvSpPr/>
              <p:nvPr/>
            </p:nvSpPr>
            <p:spPr bwMode="auto">
              <a:xfrm>
                <a:off x="3853697" y="3357579"/>
                <a:ext cx="38248" cy="76495"/>
              </a:xfrm>
              <a:custGeom>
                <a:avLst/>
                <a:gdLst>
                  <a:gd name="T0" fmla="*/ 9 w 18"/>
                  <a:gd name="T1" fmla="*/ 37 h 37"/>
                  <a:gd name="T2" fmla="*/ 0 w 18"/>
                  <a:gd name="T3" fmla="*/ 28 h 37"/>
                  <a:gd name="T4" fmla="*/ 0 w 18"/>
                  <a:gd name="T5" fmla="*/ 9 h 37"/>
                  <a:gd name="T6" fmla="*/ 9 w 18"/>
                  <a:gd name="T7" fmla="*/ 0 h 37"/>
                  <a:gd name="T8" fmla="*/ 18 w 18"/>
                  <a:gd name="T9" fmla="*/ 9 h 37"/>
                  <a:gd name="T10" fmla="*/ 18 w 18"/>
                  <a:gd name="T11" fmla="*/ 28 h 37"/>
                  <a:gd name="T12" fmla="*/ 9 w 18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37">
                    <a:moveTo>
                      <a:pt x="9" y="37"/>
                    </a:moveTo>
                    <a:cubicBezTo>
                      <a:pt x="4" y="37"/>
                      <a:pt x="0" y="33"/>
                      <a:pt x="0" y="2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8" y="4"/>
                      <a:pt x="18" y="9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33"/>
                      <a:pt x="14" y="37"/>
                      <a:pt x="9" y="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70" name="Freeform 48"/>
              <p:cNvSpPr>
                <a:spLocks noEditPoints="1"/>
              </p:cNvSpPr>
              <p:nvPr/>
            </p:nvSpPr>
            <p:spPr bwMode="auto">
              <a:xfrm>
                <a:off x="3945158" y="3292725"/>
                <a:ext cx="106427" cy="159641"/>
              </a:xfrm>
              <a:custGeom>
                <a:avLst/>
                <a:gdLst>
                  <a:gd name="T0" fmla="*/ 25 w 51"/>
                  <a:gd name="T1" fmla="*/ 76 h 76"/>
                  <a:gd name="T2" fmla="*/ 0 w 51"/>
                  <a:gd name="T3" fmla="*/ 50 h 76"/>
                  <a:gd name="T4" fmla="*/ 0 w 51"/>
                  <a:gd name="T5" fmla="*/ 26 h 76"/>
                  <a:gd name="T6" fmla="*/ 25 w 51"/>
                  <a:gd name="T7" fmla="*/ 0 h 76"/>
                  <a:gd name="T8" fmla="*/ 51 w 51"/>
                  <a:gd name="T9" fmla="*/ 26 h 76"/>
                  <a:gd name="T10" fmla="*/ 51 w 51"/>
                  <a:gd name="T11" fmla="*/ 50 h 76"/>
                  <a:gd name="T12" fmla="*/ 25 w 51"/>
                  <a:gd name="T13" fmla="*/ 76 h 76"/>
                  <a:gd name="T14" fmla="*/ 25 w 51"/>
                  <a:gd name="T15" fmla="*/ 18 h 76"/>
                  <a:gd name="T16" fmla="*/ 17 w 51"/>
                  <a:gd name="T17" fmla="*/ 26 h 76"/>
                  <a:gd name="T18" fmla="*/ 17 w 51"/>
                  <a:gd name="T19" fmla="*/ 50 h 76"/>
                  <a:gd name="T20" fmla="*/ 25 w 51"/>
                  <a:gd name="T21" fmla="*/ 58 h 76"/>
                  <a:gd name="T22" fmla="*/ 34 w 51"/>
                  <a:gd name="T23" fmla="*/ 50 h 76"/>
                  <a:gd name="T24" fmla="*/ 34 w 51"/>
                  <a:gd name="T25" fmla="*/ 26 h 76"/>
                  <a:gd name="T26" fmla="*/ 25 w 51"/>
                  <a:gd name="T27" fmla="*/ 1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" h="76">
                    <a:moveTo>
                      <a:pt x="25" y="76"/>
                    </a:moveTo>
                    <a:cubicBezTo>
                      <a:pt x="11" y="76"/>
                      <a:pt x="0" y="64"/>
                      <a:pt x="0" y="5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1" y="0"/>
                      <a:pt x="25" y="0"/>
                    </a:cubicBezTo>
                    <a:cubicBezTo>
                      <a:pt x="40" y="0"/>
                      <a:pt x="51" y="12"/>
                      <a:pt x="51" y="26"/>
                    </a:cubicBez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64"/>
                      <a:pt x="40" y="76"/>
                      <a:pt x="25" y="76"/>
                    </a:cubicBezTo>
                    <a:close/>
                    <a:moveTo>
                      <a:pt x="25" y="18"/>
                    </a:moveTo>
                    <a:cubicBezTo>
                      <a:pt x="21" y="18"/>
                      <a:pt x="17" y="22"/>
                      <a:pt x="17" y="26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55"/>
                      <a:pt x="21" y="58"/>
                      <a:pt x="25" y="58"/>
                    </a:cubicBezTo>
                    <a:cubicBezTo>
                      <a:pt x="30" y="58"/>
                      <a:pt x="34" y="55"/>
                      <a:pt x="34" y="50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22"/>
                      <a:pt x="30" y="18"/>
                      <a:pt x="25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71" name="Freeform 49"/>
              <p:cNvSpPr>
                <a:spLocks noEditPoints="1"/>
              </p:cNvSpPr>
              <p:nvPr/>
            </p:nvSpPr>
            <p:spPr bwMode="auto">
              <a:xfrm>
                <a:off x="3714012" y="3171332"/>
                <a:ext cx="565394" cy="455641"/>
              </a:xfrm>
              <a:custGeom>
                <a:avLst/>
                <a:gdLst>
                  <a:gd name="T0" fmla="*/ 259 w 271"/>
                  <a:gd name="T1" fmla="*/ 181 h 218"/>
                  <a:gd name="T2" fmla="*/ 207 w 271"/>
                  <a:gd name="T3" fmla="*/ 147 h 218"/>
                  <a:gd name="T4" fmla="*/ 192 w 271"/>
                  <a:gd name="T5" fmla="*/ 145 h 218"/>
                  <a:gd name="T6" fmla="*/ 187 w 271"/>
                  <a:gd name="T7" fmla="*/ 147 h 218"/>
                  <a:gd name="T8" fmla="*/ 178 w 271"/>
                  <a:gd name="T9" fmla="*/ 141 h 218"/>
                  <a:gd name="T10" fmla="*/ 187 w 271"/>
                  <a:gd name="T11" fmla="*/ 77 h 218"/>
                  <a:gd name="T12" fmla="*/ 78 w 271"/>
                  <a:gd name="T13" fmla="*/ 11 h 218"/>
                  <a:gd name="T14" fmla="*/ 12 w 271"/>
                  <a:gd name="T15" fmla="*/ 120 h 218"/>
                  <a:gd name="T16" fmla="*/ 121 w 271"/>
                  <a:gd name="T17" fmla="*/ 186 h 218"/>
                  <a:gd name="T18" fmla="*/ 168 w 271"/>
                  <a:gd name="T19" fmla="*/ 157 h 218"/>
                  <a:gd name="T20" fmla="*/ 177 w 271"/>
                  <a:gd name="T21" fmla="*/ 163 h 218"/>
                  <a:gd name="T22" fmla="*/ 185 w 271"/>
                  <a:gd name="T23" fmla="*/ 180 h 218"/>
                  <a:gd name="T24" fmla="*/ 238 w 271"/>
                  <a:gd name="T25" fmla="*/ 214 h 218"/>
                  <a:gd name="T26" fmla="*/ 253 w 271"/>
                  <a:gd name="T27" fmla="*/ 217 h 218"/>
                  <a:gd name="T28" fmla="*/ 265 w 271"/>
                  <a:gd name="T29" fmla="*/ 208 h 218"/>
                  <a:gd name="T30" fmla="*/ 259 w 271"/>
                  <a:gd name="T31" fmla="*/ 181 h 218"/>
                  <a:gd name="T32" fmla="*/ 117 w 271"/>
                  <a:gd name="T33" fmla="*/ 170 h 218"/>
                  <a:gd name="T34" fmla="*/ 28 w 271"/>
                  <a:gd name="T35" fmla="*/ 116 h 218"/>
                  <a:gd name="T36" fmla="*/ 82 w 271"/>
                  <a:gd name="T37" fmla="*/ 27 h 218"/>
                  <a:gd name="T38" fmla="*/ 170 w 271"/>
                  <a:gd name="T39" fmla="*/ 81 h 218"/>
                  <a:gd name="T40" fmla="*/ 117 w 271"/>
                  <a:gd name="T41" fmla="*/ 17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1" h="218">
                    <a:moveTo>
                      <a:pt x="259" y="181"/>
                    </a:moveTo>
                    <a:cubicBezTo>
                      <a:pt x="207" y="147"/>
                      <a:pt x="207" y="147"/>
                      <a:pt x="207" y="147"/>
                    </a:cubicBezTo>
                    <a:cubicBezTo>
                      <a:pt x="202" y="144"/>
                      <a:pt x="197" y="144"/>
                      <a:pt x="192" y="145"/>
                    </a:cubicBezTo>
                    <a:cubicBezTo>
                      <a:pt x="190" y="145"/>
                      <a:pt x="188" y="146"/>
                      <a:pt x="187" y="147"/>
                    </a:cubicBezTo>
                    <a:cubicBezTo>
                      <a:pt x="178" y="141"/>
                      <a:pt x="178" y="141"/>
                      <a:pt x="178" y="141"/>
                    </a:cubicBezTo>
                    <a:cubicBezTo>
                      <a:pt x="188" y="122"/>
                      <a:pt x="192" y="100"/>
                      <a:pt x="187" y="77"/>
                    </a:cubicBezTo>
                    <a:cubicBezTo>
                      <a:pt x="175" y="29"/>
                      <a:pt x="126" y="0"/>
                      <a:pt x="78" y="11"/>
                    </a:cubicBezTo>
                    <a:cubicBezTo>
                      <a:pt x="30" y="23"/>
                      <a:pt x="0" y="72"/>
                      <a:pt x="12" y="120"/>
                    </a:cubicBezTo>
                    <a:cubicBezTo>
                      <a:pt x="24" y="168"/>
                      <a:pt x="72" y="197"/>
                      <a:pt x="121" y="186"/>
                    </a:cubicBezTo>
                    <a:cubicBezTo>
                      <a:pt x="140" y="181"/>
                      <a:pt x="156" y="171"/>
                      <a:pt x="168" y="157"/>
                    </a:cubicBezTo>
                    <a:cubicBezTo>
                      <a:pt x="177" y="163"/>
                      <a:pt x="177" y="163"/>
                      <a:pt x="177" y="163"/>
                    </a:cubicBezTo>
                    <a:cubicBezTo>
                      <a:pt x="176" y="169"/>
                      <a:pt x="179" y="176"/>
                      <a:pt x="185" y="180"/>
                    </a:cubicBezTo>
                    <a:cubicBezTo>
                      <a:pt x="238" y="214"/>
                      <a:pt x="238" y="214"/>
                      <a:pt x="238" y="214"/>
                    </a:cubicBezTo>
                    <a:cubicBezTo>
                      <a:pt x="242" y="217"/>
                      <a:pt x="248" y="218"/>
                      <a:pt x="253" y="217"/>
                    </a:cubicBezTo>
                    <a:cubicBezTo>
                      <a:pt x="258" y="216"/>
                      <a:pt x="262" y="213"/>
                      <a:pt x="265" y="208"/>
                    </a:cubicBezTo>
                    <a:cubicBezTo>
                      <a:pt x="271" y="199"/>
                      <a:pt x="268" y="187"/>
                      <a:pt x="259" y="181"/>
                    </a:cubicBezTo>
                    <a:close/>
                    <a:moveTo>
                      <a:pt x="117" y="170"/>
                    </a:moveTo>
                    <a:cubicBezTo>
                      <a:pt x="77" y="179"/>
                      <a:pt x="38" y="155"/>
                      <a:pt x="28" y="116"/>
                    </a:cubicBezTo>
                    <a:cubicBezTo>
                      <a:pt x="19" y="76"/>
                      <a:pt x="43" y="37"/>
                      <a:pt x="82" y="27"/>
                    </a:cubicBezTo>
                    <a:cubicBezTo>
                      <a:pt x="121" y="18"/>
                      <a:pt x="161" y="42"/>
                      <a:pt x="170" y="81"/>
                    </a:cubicBezTo>
                    <a:cubicBezTo>
                      <a:pt x="180" y="121"/>
                      <a:pt x="156" y="160"/>
                      <a:pt x="117" y="1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3066415" y="2778760"/>
            <a:ext cx="1522095" cy="1367155"/>
            <a:chOff x="4829" y="4376"/>
            <a:chExt cx="2397" cy="2153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829" y="5724"/>
              <a:ext cx="2397" cy="0"/>
            </a:xfrm>
            <a:prstGeom prst="line">
              <a:avLst/>
            </a:prstGeom>
            <a:ln w="12700" cap="rnd">
              <a:solidFill>
                <a:srgbClr val="C6CA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组合 71"/>
            <p:cNvGrpSpPr/>
            <p:nvPr/>
          </p:nvGrpSpPr>
          <p:grpSpPr>
            <a:xfrm>
              <a:off x="5591" y="4376"/>
              <a:ext cx="984" cy="711"/>
              <a:chOff x="4893025" y="3231197"/>
              <a:chExt cx="568721" cy="410743"/>
            </a:xfrm>
            <a:solidFill>
              <a:schemeClr val="bg1">
                <a:lumMod val="95000"/>
              </a:schemeClr>
            </a:solidFill>
          </p:grpSpPr>
          <p:sp>
            <p:nvSpPr>
              <p:cNvPr id="73" name="Freeform 226"/>
              <p:cNvSpPr>
                <a:spLocks noEditPoints="1"/>
              </p:cNvSpPr>
              <p:nvPr/>
            </p:nvSpPr>
            <p:spPr bwMode="auto">
              <a:xfrm>
                <a:off x="4893025" y="3231197"/>
                <a:ext cx="462293" cy="410743"/>
              </a:xfrm>
              <a:custGeom>
                <a:avLst/>
                <a:gdLst>
                  <a:gd name="T0" fmla="*/ 215 w 222"/>
                  <a:gd name="T1" fmla="*/ 0 h 197"/>
                  <a:gd name="T2" fmla="*/ 7 w 222"/>
                  <a:gd name="T3" fmla="*/ 0 h 197"/>
                  <a:gd name="T4" fmla="*/ 0 w 222"/>
                  <a:gd name="T5" fmla="*/ 7 h 197"/>
                  <a:gd name="T6" fmla="*/ 0 w 222"/>
                  <a:gd name="T7" fmla="*/ 190 h 197"/>
                  <a:gd name="T8" fmla="*/ 7 w 222"/>
                  <a:gd name="T9" fmla="*/ 197 h 197"/>
                  <a:gd name="T10" fmla="*/ 215 w 222"/>
                  <a:gd name="T11" fmla="*/ 197 h 197"/>
                  <a:gd name="T12" fmla="*/ 222 w 222"/>
                  <a:gd name="T13" fmla="*/ 190 h 197"/>
                  <a:gd name="T14" fmla="*/ 222 w 222"/>
                  <a:gd name="T15" fmla="*/ 7 h 197"/>
                  <a:gd name="T16" fmla="*/ 215 w 222"/>
                  <a:gd name="T17" fmla="*/ 0 h 197"/>
                  <a:gd name="T18" fmla="*/ 171 w 222"/>
                  <a:gd name="T19" fmla="*/ 15 h 197"/>
                  <a:gd name="T20" fmla="*/ 180 w 222"/>
                  <a:gd name="T21" fmla="*/ 24 h 197"/>
                  <a:gd name="T22" fmla="*/ 171 w 222"/>
                  <a:gd name="T23" fmla="*/ 34 h 197"/>
                  <a:gd name="T24" fmla="*/ 162 w 222"/>
                  <a:gd name="T25" fmla="*/ 24 h 197"/>
                  <a:gd name="T26" fmla="*/ 171 w 222"/>
                  <a:gd name="T27" fmla="*/ 15 h 197"/>
                  <a:gd name="T28" fmla="*/ 143 w 222"/>
                  <a:gd name="T29" fmla="*/ 15 h 197"/>
                  <a:gd name="T30" fmla="*/ 153 w 222"/>
                  <a:gd name="T31" fmla="*/ 24 h 197"/>
                  <a:gd name="T32" fmla="*/ 143 w 222"/>
                  <a:gd name="T33" fmla="*/ 34 h 197"/>
                  <a:gd name="T34" fmla="*/ 134 w 222"/>
                  <a:gd name="T35" fmla="*/ 24 h 197"/>
                  <a:gd name="T36" fmla="*/ 143 w 222"/>
                  <a:gd name="T37" fmla="*/ 15 h 197"/>
                  <a:gd name="T38" fmla="*/ 208 w 222"/>
                  <a:gd name="T39" fmla="*/ 183 h 197"/>
                  <a:gd name="T40" fmla="*/ 14 w 222"/>
                  <a:gd name="T41" fmla="*/ 183 h 197"/>
                  <a:gd name="T42" fmla="*/ 14 w 222"/>
                  <a:gd name="T43" fmla="*/ 49 h 197"/>
                  <a:gd name="T44" fmla="*/ 208 w 222"/>
                  <a:gd name="T45" fmla="*/ 49 h 197"/>
                  <a:gd name="T46" fmla="*/ 208 w 222"/>
                  <a:gd name="T47" fmla="*/ 183 h 197"/>
                  <a:gd name="T48" fmla="*/ 199 w 222"/>
                  <a:gd name="T49" fmla="*/ 34 h 197"/>
                  <a:gd name="T50" fmla="*/ 189 w 222"/>
                  <a:gd name="T51" fmla="*/ 24 h 197"/>
                  <a:gd name="T52" fmla="*/ 199 w 222"/>
                  <a:gd name="T53" fmla="*/ 15 h 197"/>
                  <a:gd name="T54" fmla="*/ 208 w 222"/>
                  <a:gd name="T55" fmla="*/ 24 h 197"/>
                  <a:gd name="T56" fmla="*/ 199 w 222"/>
                  <a:gd name="T57" fmla="*/ 3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2" h="197">
                    <a:moveTo>
                      <a:pt x="215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3"/>
                      <a:pt x="4" y="197"/>
                      <a:pt x="7" y="197"/>
                    </a:cubicBezTo>
                    <a:cubicBezTo>
                      <a:pt x="215" y="197"/>
                      <a:pt x="215" y="197"/>
                      <a:pt x="215" y="197"/>
                    </a:cubicBezTo>
                    <a:cubicBezTo>
                      <a:pt x="219" y="197"/>
                      <a:pt x="222" y="193"/>
                      <a:pt x="222" y="190"/>
                    </a:cubicBezTo>
                    <a:cubicBezTo>
                      <a:pt x="222" y="7"/>
                      <a:pt x="222" y="7"/>
                      <a:pt x="222" y="7"/>
                    </a:cubicBezTo>
                    <a:cubicBezTo>
                      <a:pt x="222" y="3"/>
                      <a:pt x="219" y="0"/>
                      <a:pt x="215" y="0"/>
                    </a:cubicBezTo>
                    <a:close/>
                    <a:moveTo>
                      <a:pt x="171" y="15"/>
                    </a:moveTo>
                    <a:cubicBezTo>
                      <a:pt x="176" y="15"/>
                      <a:pt x="180" y="19"/>
                      <a:pt x="180" y="24"/>
                    </a:cubicBezTo>
                    <a:cubicBezTo>
                      <a:pt x="180" y="29"/>
                      <a:pt x="176" y="34"/>
                      <a:pt x="171" y="34"/>
                    </a:cubicBezTo>
                    <a:cubicBezTo>
                      <a:pt x="166" y="34"/>
                      <a:pt x="162" y="29"/>
                      <a:pt x="162" y="24"/>
                    </a:cubicBezTo>
                    <a:cubicBezTo>
                      <a:pt x="162" y="19"/>
                      <a:pt x="166" y="15"/>
                      <a:pt x="171" y="15"/>
                    </a:cubicBezTo>
                    <a:close/>
                    <a:moveTo>
                      <a:pt x="143" y="15"/>
                    </a:moveTo>
                    <a:cubicBezTo>
                      <a:pt x="149" y="15"/>
                      <a:pt x="153" y="19"/>
                      <a:pt x="153" y="24"/>
                    </a:cubicBezTo>
                    <a:cubicBezTo>
                      <a:pt x="153" y="29"/>
                      <a:pt x="149" y="34"/>
                      <a:pt x="143" y="34"/>
                    </a:cubicBezTo>
                    <a:cubicBezTo>
                      <a:pt x="138" y="34"/>
                      <a:pt x="134" y="29"/>
                      <a:pt x="134" y="24"/>
                    </a:cubicBezTo>
                    <a:cubicBezTo>
                      <a:pt x="134" y="19"/>
                      <a:pt x="138" y="15"/>
                      <a:pt x="143" y="15"/>
                    </a:cubicBezTo>
                    <a:close/>
                    <a:moveTo>
                      <a:pt x="208" y="183"/>
                    </a:moveTo>
                    <a:cubicBezTo>
                      <a:pt x="14" y="183"/>
                      <a:pt x="14" y="183"/>
                      <a:pt x="14" y="183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208" y="49"/>
                      <a:pt x="208" y="49"/>
                      <a:pt x="208" y="49"/>
                    </a:cubicBezTo>
                    <a:lnTo>
                      <a:pt x="208" y="183"/>
                    </a:lnTo>
                    <a:close/>
                    <a:moveTo>
                      <a:pt x="199" y="34"/>
                    </a:moveTo>
                    <a:cubicBezTo>
                      <a:pt x="193" y="34"/>
                      <a:pt x="189" y="29"/>
                      <a:pt x="189" y="24"/>
                    </a:cubicBezTo>
                    <a:cubicBezTo>
                      <a:pt x="189" y="19"/>
                      <a:pt x="193" y="15"/>
                      <a:pt x="199" y="15"/>
                    </a:cubicBezTo>
                    <a:cubicBezTo>
                      <a:pt x="204" y="15"/>
                      <a:pt x="208" y="19"/>
                      <a:pt x="208" y="24"/>
                    </a:cubicBezTo>
                    <a:cubicBezTo>
                      <a:pt x="208" y="29"/>
                      <a:pt x="204" y="34"/>
                      <a:pt x="199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74" name="Freeform 227"/>
              <p:cNvSpPr/>
              <p:nvPr/>
            </p:nvSpPr>
            <p:spPr bwMode="auto">
              <a:xfrm>
                <a:off x="5207318" y="3507243"/>
                <a:ext cx="43236" cy="44899"/>
              </a:xfrm>
              <a:custGeom>
                <a:avLst/>
                <a:gdLst>
                  <a:gd name="T0" fmla="*/ 7 w 26"/>
                  <a:gd name="T1" fmla="*/ 0 h 27"/>
                  <a:gd name="T2" fmla="*/ 7 w 26"/>
                  <a:gd name="T3" fmla="*/ 2 h 27"/>
                  <a:gd name="T4" fmla="*/ 0 w 26"/>
                  <a:gd name="T5" fmla="*/ 27 h 27"/>
                  <a:gd name="T6" fmla="*/ 24 w 26"/>
                  <a:gd name="T7" fmla="*/ 19 h 27"/>
                  <a:gd name="T8" fmla="*/ 26 w 26"/>
                  <a:gd name="T9" fmla="*/ 19 h 27"/>
                  <a:gd name="T10" fmla="*/ 7 w 26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7">
                    <a:moveTo>
                      <a:pt x="7" y="0"/>
                    </a:moveTo>
                    <a:lnTo>
                      <a:pt x="7" y="2"/>
                    </a:lnTo>
                    <a:lnTo>
                      <a:pt x="0" y="27"/>
                    </a:lnTo>
                    <a:lnTo>
                      <a:pt x="24" y="19"/>
                    </a:lnTo>
                    <a:lnTo>
                      <a:pt x="26" y="1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75" name="Freeform 228"/>
              <p:cNvSpPr/>
              <p:nvPr/>
            </p:nvSpPr>
            <p:spPr bwMode="auto">
              <a:xfrm>
                <a:off x="5380262" y="3294388"/>
                <a:ext cx="81484" cy="84810"/>
              </a:xfrm>
              <a:custGeom>
                <a:avLst/>
                <a:gdLst>
                  <a:gd name="T0" fmla="*/ 29 w 39"/>
                  <a:gd name="T1" fmla="*/ 40 h 40"/>
                  <a:gd name="T2" fmla="*/ 37 w 39"/>
                  <a:gd name="T3" fmla="*/ 32 h 40"/>
                  <a:gd name="T4" fmla="*/ 37 w 39"/>
                  <a:gd name="T5" fmla="*/ 23 h 40"/>
                  <a:gd name="T6" fmla="*/ 17 w 39"/>
                  <a:gd name="T7" fmla="*/ 3 h 40"/>
                  <a:gd name="T8" fmla="*/ 7 w 39"/>
                  <a:gd name="T9" fmla="*/ 3 h 40"/>
                  <a:gd name="T10" fmla="*/ 0 w 39"/>
                  <a:gd name="T11" fmla="*/ 11 h 40"/>
                  <a:gd name="T12" fmla="*/ 29 w 39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40">
                    <a:moveTo>
                      <a:pt x="29" y="40"/>
                    </a:moveTo>
                    <a:cubicBezTo>
                      <a:pt x="37" y="32"/>
                      <a:pt x="37" y="32"/>
                      <a:pt x="37" y="32"/>
                    </a:cubicBezTo>
                    <a:cubicBezTo>
                      <a:pt x="39" y="30"/>
                      <a:pt x="39" y="25"/>
                      <a:pt x="37" y="2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4" y="0"/>
                      <a:pt x="10" y="0"/>
                      <a:pt x="7" y="3"/>
                    </a:cubicBezTo>
                    <a:cubicBezTo>
                      <a:pt x="0" y="11"/>
                      <a:pt x="0" y="11"/>
                      <a:pt x="0" y="11"/>
                    </a:cubicBezTo>
                    <a:lnTo>
                      <a:pt x="29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76" name="Freeform 229"/>
              <p:cNvSpPr/>
              <p:nvPr/>
            </p:nvSpPr>
            <p:spPr bwMode="auto">
              <a:xfrm>
                <a:off x="5240576" y="3324321"/>
                <a:ext cx="194563" cy="194563"/>
              </a:xfrm>
              <a:custGeom>
                <a:avLst/>
                <a:gdLst>
                  <a:gd name="T0" fmla="*/ 64 w 93"/>
                  <a:gd name="T1" fmla="*/ 0 h 93"/>
                  <a:gd name="T2" fmla="*/ 63 w 93"/>
                  <a:gd name="T3" fmla="*/ 0 h 93"/>
                  <a:gd name="T4" fmla="*/ 3 w 93"/>
                  <a:gd name="T5" fmla="*/ 61 h 93"/>
                  <a:gd name="T6" fmla="*/ 3 w 93"/>
                  <a:gd name="T7" fmla="*/ 71 h 93"/>
                  <a:gd name="T8" fmla="*/ 3 w 93"/>
                  <a:gd name="T9" fmla="*/ 71 h 93"/>
                  <a:gd name="T10" fmla="*/ 10 w 93"/>
                  <a:gd name="T11" fmla="*/ 73 h 93"/>
                  <a:gd name="T12" fmla="*/ 12 w 93"/>
                  <a:gd name="T13" fmla="*/ 80 h 93"/>
                  <a:gd name="T14" fmla="*/ 13 w 93"/>
                  <a:gd name="T15" fmla="*/ 81 h 93"/>
                  <a:gd name="T16" fmla="*/ 20 w 93"/>
                  <a:gd name="T17" fmla="*/ 82 h 93"/>
                  <a:gd name="T18" fmla="*/ 21 w 93"/>
                  <a:gd name="T19" fmla="*/ 89 h 93"/>
                  <a:gd name="T20" fmla="*/ 22 w 93"/>
                  <a:gd name="T21" fmla="*/ 90 h 93"/>
                  <a:gd name="T22" fmla="*/ 32 w 93"/>
                  <a:gd name="T23" fmla="*/ 90 h 93"/>
                  <a:gd name="T24" fmla="*/ 92 w 93"/>
                  <a:gd name="T25" fmla="*/ 30 h 93"/>
                  <a:gd name="T26" fmla="*/ 93 w 93"/>
                  <a:gd name="T27" fmla="*/ 29 h 93"/>
                  <a:gd name="T28" fmla="*/ 64 w 93"/>
                  <a:gd name="T2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3">
                    <a:moveTo>
                      <a:pt x="64" y="0"/>
                    </a:moveTo>
                    <a:cubicBezTo>
                      <a:pt x="64" y="0"/>
                      <a:pt x="63" y="0"/>
                      <a:pt x="63" y="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0" y="63"/>
                      <a:pt x="0" y="68"/>
                      <a:pt x="3" y="71"/>
                    </a:cubicBezTo>
                    <a:cubicBezTo>
                      <a:pt x="3" y="71"/>
                      <a:pt x="3" y="71"/>
                      <a:pt x="3" y="71"/>
                    </a:cubicBezTo>
                    <a:cubicBezTo>
                      <a:pt x="5" y="73"/>
                      <a:pt x="8" y="74"/>
                      <a:pt x="10" y="73"/>
                    </a:cubicBezTo>
                    <a:cubicBezTo>
                      <a:pt x="10" y="75"/>
                      <a:pt x="10" y="78"/>
                      <a:pt x="12" y="80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5" y="83"/>
                      <a:pt x="17" y="83"/>
                      <a:pt x="20" y="82"/>
                    </a:cubicBezTo>
                    <a:cubicBezTo>
                      <a:pt x="19" y="85"/>
                      <a:pt x="19" y="87"/>
                      <a:pt x="21" y="89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5" y="93"/>
                      <a:pt x="29" y="93"/>
                      <a:pt x="32" y="90"/>
                    </a:cubicBezTo>
                    <a:cubicBezTo>
                      <a:pt x="92" y="30"/>
                      <a:pt x="92" y="30"/>
                      <a:pt x="92" y="30"/>
                    </a:cubicBezTo>
                    <a:cubicBezTo>
                      <a:pt x="93" y="29"/>
                      <a:pt x="93" y="29"/>
                      <a:pt x="93" y="29"/>
                    </a:cubicBez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77" name="Rectangle 230"/>
              <p:cNvSpPr>
                <a:spLocks noChangeArrowheads="1"/>
              </p:cNvSpPr>
              <p:nvPr/>
            </p:nvSpPr>
            <p:spPr bwMode="auto">
              <a:xfrm>
                <a:off x="4954553" y="3389175"/>
                <a:ext cx="151327" cy="1496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78" name="Rectangle 231"/>
              <p:cNvSpPr>
                <a:spLocks noChangeArrowheads="1"/>
              </p:cNvSpPr>
              <p:nvPr/>
            </p:nvSpPr>
            <p:spPr bwMode="auto">
              <a:xfrm>
                <a:off x="4954553" y="3437400"/>
                <a:ext cx="237799" cy="1496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79" name="Rectangle 232"/>
              <p:cNvSpPr>
                <a:spLocks noChangeArrowheads="1"/>
              </p:cNvSpPr>
              <p:nvPr/>
            </p:nvSpPr>
            <p:spPr bwMode="auto">
              <a:xfrm>
                <a:off x="4954553" y="3487288"/>
                <a:ext cx="237799" cy="1496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80" name="Rectangle 233"/>
              <p:cNvSpPr>
                <a:spLocks noChangeArrowheads="1"/>
              </p:cNvSpPr>
              <p:nvPr/>
            </p:nvSpPr>
            <p:spPr bwMode="auto">
              <a:xfrm>
                <a:off x="4954553" y="3535512"/>
                <a:ext cx="237799" cy="1330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4924" y="5901"/>
              <a:ext cx="22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目标群体</a:t>
              </a:r>
              <a:endParaRPr lang="zh-CN" altLang="en-US" sz="20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334635" y="2768600"/>
            <a:ext cx="1522095" cy="1376045"/>
            <a:chOff x="8401" y="4360"/>
            <a:chExt cx="2397" cy="2167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8401" y="5721"/>
              <a:ext cx="2397" cy="0"/>
            </a:xfrm>
            <a:prstGeom prst="line">
              <a:avLst/>
            </a:prstGeom>
            <a:ln w="12700" cap="rnd">
              <a:solidFill>
                <a:srgbClr val="C6CA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9087" y="4360"/>
              <a:ext cx="917" cy="788"/>
              <a:chOff x="4856440" y="1885891"/>
              <a:chExt cx="582025" cy="500541"/>
            </a:xfrm>
            <a:solidFill>
              <a:schemeClr val="bg1">
                <a:lumMod val="95000"/>
              </a:schemeClr>
            </a:solidFill>
          </p:grpSpPr>
          <p:sp>
            <p:nvSpPr>
              <p:cNvPr id="48" name="Oval 217"/>
              <p:cNvSpPr>
                <a:spLocks noChangeArrowheads="1"/>
              </p:cNvSpPr>
              <p:nvPr/>
            </p:nvSpPr>
            <p:spPr bwMode="auto">
              <a:xfrm>
                <a:off x="5090913" y="2027240"/>
                <a:ext cx="114742" cy="141349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49" name="Freeform 218"/>
              <p:cNvSpPr/>
              <p:nvPr/>
            </p:nvSpPr>
            <p:spPr bwMode="auto">
              <a:xfrm>
                <a:off x="5167408" y="2185217"/>
                <a:ext cx="103101" cy="143011"/>
              </a:xfrm>
              <a:custGeom>
                <a:avLst/>
                <a:gdLst>
                  <a:gd name="T0" fmla="*/ 46 w 49"/>
                  <a:gd name="T1" fmla="*/ 16 h 68"/>
                  <a:gd name="T2" fmla="*/ 30 w 49"/>
                  <a:gd name="T3" fmla="*/ 1 h 68"/>
                  <a:gd name="T4" fmla="*/ 15 w 49"/>
                  <a:gd name="T5" fmla="*/ 1 h 68"/>
                  <a:gd name="T6" fmla="*/ 25 w 49"/>
                  <a:gd name="T7" fmla="*/ 9 h 68"/>
                  <a:gd name="T8" fmla="*/ 11 w 49"/>
                  <a:gd name="T9" fmla="*/ 16 h 68"/>
                  <a:gd name="T10" fmla="*/ 18 w 49"/>
                  <a:gd name="T11" fmla="*/ 27 h 68"/>
                  <a:gd name="T12" fmla="*/ 0 w 49"/>
                  <a:gd name="T13" fmla="*/ 67 h 68"/>
                  <a:gd name="T14" fmla="*/ 0 w 49"/>
                  <a:gd name="T15" fmla="*/ 68 h 68"/>
                  <a:gd name="T16" fmla="*/ 49 w 49"/>
                  <a:gd name="T17" fmla="*/ 48 h 68"/>
                  <a:gd name="T18" fmla="*/ 46 w 49"/>
                  <a:gd name="T19" fmla="*/ 1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68">
                    <a:moveTo>
                      <a:pt x="46" y="16"/>
                    </a:moveTo>
                    <a:cubicBezTo>
                      <a:pt x="45" y="7"/>
                      <a:pt x="38" y="0"/>
                      <a:pt x="30" y="1"/>
                    </a:cubicBezTo>
                    <a:cubicBezTo>
                      <a:pt x="30" y="1"/>
                      <a:pt x="24" y="1"/>
                      <a:pt x="15" y="1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8" y="66"/>
                      <a:pt x="35" y="59"/>
                      <a:pt x="49" y="48"/>
                    </a:cubicBezTo>
                    <a:lnTo>
                      <a:pt x="46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50" name="Freeform 219"/>
              <p:cNvSpPr/>
              <p:nvPr/>
            </p:nvSpPr>
            <p:spPr bwMode="auto">
              <a:xfrm>
                <a:off x="5027722" y="2185217"/>
                <a:ext cx="99775" cy="143011"/>
              </a:xfrm>
              <a:custGeom>
                <a:avLst/>
                <a:gdLst>
                  <a:gd name="T0" fmla="*/ 30 w 48"/>
                  <a:gd name="T1" fmla="*/ 27 h 68"/>
                  <a:gd name="T2" fmla="*/ 37 w 48"/>
                  <a:gd name="T3" fmla="*/ 16 h 68"/>
                  <a:gd name="T4" fmla="*/ 23 w 48"/>
                  <a:gd name="T5" fmla="*/ 9 h 68"/>
                  <a:gd name="T6" fmla="*/ 33 w 48"/>
                  <a:gd name="T7" fmla="*/ 1 h 68"/>
                  <a:gd name="T8" fmla="*/ 19 w 48"/>
                  <a:gd name="T9" fmla="*/ 1 h 68"/>
                  <a:gd name="T10" fmla="*/ 19 w 48"/>
                  <a:gd name="T11" fmla="*/ 1 h 68"/>
                  <a:gd name="T12" fmla="*/ 3 w 48"/>
                  <a:gd name="T13" fmla="*/ 16 h 68"/>
                  <a:gd name="T14" fmla="*/ 0 w 48"/>
                  <a:gd name="T15" fmla="*/ 48 h 68"/>
                  <a:gd name="T16" fmla="*/ 48 w 48"/>
                  <a:gd name="T17" fmla="*/ 68 h 68"/>
                  <a:gd name="T18" fmla="*/ 48 w 48"/>
                  <a:gd name="T19" fmla="*/ 67 h 68"/>
                  <a:gd name="T20" fmla="*/ 30 w 48"/>
                  <a:gd name="T21" fmla="*/ 2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68">
                    <a:moveTo>
                      <a:pt x="30" y="27"/>
                    </a:moveTo>
                    <a:cubicBezTo>
                      <a:pt x="37" y="16"/>
                      <a:pt x="37" y="16"/>
                      <a:pt x="37" y="16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25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1" y="0"/>
                      <a:pt x="4" y="7"/>
                      <a:pt x="3" y="16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14" y="59"/>
                      <a:pt x="30" y="66"/>
                      <a:pt x="48" y="68"/>
                    </a:cubicBezTo>
                    <a:cubicBezTo>
                      <a:pt x="48" y="67"/>
                      <a:pt x="48" y="67"/>
                      <a:pt x="48" y="67"/>
                    </a:cubicBezTo>
                    <a:lnTo>
                      <a:pt x="3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51" name="Freeform 220"/>
              <p:cNvSpPr/>
              <p:nvPr/>
            </p:nvSpPr>
            <p:spPr bwMode="auto">
              <a:xfrm>
                <a:off x="5127497" y="2185217"/>
                <a:ext cx="38248" cy="31596"/>
              </a:xfrm>
              <a:custGeom>
                <a:avLst/>
                <a:gdLst>
                  <a:gd name="T0" fmla="*/ 20 w 23"/>
                  <a:gd name="T1" fmla="*/ 18 h 19"/>
                  <a:gd name="T2" fmla="*/ 20 w 23"/>
                  <a:gd name="T3" fmla="*/ 19 h 19"/>
                  <a:gd name="T4" fmla="*/ 23 w 23"/>
                  <a:gd name="T5" fmla="*/ 15 h 19"/>
                  <a:gd name="T6" fmla="*/ 19 w 23"/>
                  <a:gd name="T7" fmla="*/ 0 h 19"/>
                  <a:gd name="T8" fmla="*/ 5 w 23"/>
                  <a:gd name="T9" fmla="*/ 0 h 19"/>
                  <a:gd name="T10" fmla="*/ 0 w 23"/>
                  <a:gd name="T11" fmla="*/ 15 h 19"/>
                  <a:gd name="T12" fmla="*/ 4 w 23"/>
                  <a:gd name="T13" fmla="*/ 19 h 19"/>
                  <a:gd name="T14" fmla="*/ 4 w 23"/>
                  <a:gd name="T15" fmla="*/ 18 h 19"/>
                  <a:gd name="T16" fmla="*/ 20 w 23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19">
                    <a:moveTo>
                      <a:pt x="20" y="18"/>
                    </a:moveTo>
                    <a:lnTo>
                      <a:pt x="20" y="19"/>
                    </a:lnTo>
                    <a:lnTo>
                      <a:pt x="23" y="15"/>
                    </a:lnTo>
                    <a:lnTo>
                      <a:pt x="19" y="0"/>
                    </a:lnTo>
                    <a:lnTo>
                      <a:pt x="5" y="0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4" y="18"/>
                    </a:lnTo>
                    <a:lnTo>
                      <a:pt x="2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52" name="Freeform 221"/>
              <p:cNvSpPr/>
              <p:nvPr/>
            </p:nvSpPr>
            <p:spPr bwMode="auto">
              <a:xfrm>
                <a:off x="5127497" y="2215150"/>
                <a:ext cx="39910" cy="113079"/>
              </a:xfrm>
              <a:custGeom>
                <a:avLst/>
                <a:gdLst>
                  <a:gd name="T0" fmla="*/ 16 w 19"/>
                  <a:gd name="T1" fmla="*/ 1 h 54"/>
                  <a:gd name="T2" fmla="*/ 16 w 19"/>
                  <a:gd name="T3" fmla="*/ 0 h 54"/>
                  <a:gd name="T4" fmla="*/ 3 w 19"/>
                  <a:gd name="T5" fmla="*/ 0 h 54"/>
                  <a:gd name="T6" fmla="*/ 3 w 19"/>
                  <a:gd name="T7" fmla="*/ 1 h 54"/>
                  <a:gd name="T8" fmla="*/ 0 w 19"/>
                  <a:gd name="T9" fmla="*/ 53 h 54"/>
                  <a:gd name="T10" fmla="*/ 0 w 19"/>
                  <a:gd name="T11" fmla="*/ 54 h 54"/>
                  <a:gd name="T12" fmla="*/ 9 w 19"/>
                  <a:gd name="T13" fmla="*/ 54 h 54"/>
                  <a:gd name="T14" fmla="*/ 19 w 19"/>
                  <a:gd name="T15" fmla="*/ 54 h 54"/>
                  <a:gd name="T16" fmla="*/ 19 w 19"/>
                  <a:gd name="T17" fmla="*/ 53 h 54"/>
                  <a:gd name="T18" fmla="*/ 16 w 19"/>
                  <a:gd name="T19" fmla="*/ 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54">
                    <a:moveTo>
                      <a:pt x="16" y="1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3" y="54"/>
                      <a:pt x="6" y="54"/>
                      <a:pt x="9" y="54"/>
                    </a:cubicBezTo>
                    <a:cubicBezTo>
                      <a:pt x="13" y="54"/>
                      <a:pt x="16" y="54"/>
                      <a:pt x="19" y="54"/>
                    </a:cubicBezTo>
                    <a:cubicBezTo>
                      <a:pt x="19" y="53"/>
                      <a:pt x="19" y="53"/>
                      <a:pt x="19" y="53"/>
                    </a:cubicBezTo>
                    <a:lnTo>
                      <a:pt x="1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53" name="Freeform 222"/>
              <p:cNvSpPr/>
              <p:nvPr/>
            </p:nvSpPr>
            <p:spPr bwMode="auto">
              <a:xfrm>
                <a:off x="4896350" y="2135330"/>
                <a:ext cx="488900" cy="251102"/>
              </a:xfrm>
              <a:custGeom>
                <a:avLst/>
                <a:gdLst>
                  <a:gd name="T0" fmla="*/ 120 w 234"/>
                  <a:gd name="T1" fmla="*/ 120 h 120"/>
                  <a:gd name="T2" fmla="*/ 0 w 234"/>
                  <a:gd name="T3" fmla="*/ 0 h 120"/>
                  <a:gd name="T4" fmla="*/ 30 w 234"/>
                  <a:gd name="T5" fmla="*/ 0 h 120"/>
                  <a:gd name="T6" fmla="*/ 120 w 234"/>
                  <a:gd name="T7" fmla="*/ 90 h 120"/>
                  <a:gd name="T8" fmla="*/ 206 w 234"/>
                  <a:gd name="T9" fmla="*/ 28 h 120"/>
                  <a:gd name="T10" fmla="*/ 234 w 234"/>
                  <a:gd name="T11" fmla="*/ 38 h 120"/>
                  <a:gd name="T12" fmla="*/ 120 w 234"/>
                  <a:gd name="T13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20">
                    <a:moveTo>
                      <a:pt x="120" y="120"/>
                    </a:moveTo>
                    <a:cubicBezTo>
                      <a:pt x="54" y="120"/>
                      <a:pt x="0" y="66"/>
                      <a:pt x="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49"/>
                      <a:pt x="71" y="90"/>
                      <a:pt x="120" y="90"/>
                    </a:cubicBezTo>
                    <a:cubicBezTo>
                      <a:pt x="159" y="90"/>
                      <a:pt x="194" y="65"/>
                      <a:pt x="206" y="28"/>
                    </a:cubicBezTo>
                    <a:cubicBezTo>
                      <a:pt x="234" y="38"/>
                      <a:pt x="234" y="38"/>
                      <a:pt x="234" y="38"/>
                    </a:cubicBezTo>
                    <a:cubicBezTo>
                      <a:pt x="218" y="87"/>
                      <a:pt x="172" y="120"/>
                      <a:pt x="120" y="1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54" name="Freeform 223"/>
              <p:cNvSpPr/>
              <p:nvPr/>
            </p:nvSpPr>
            <p:spPr bwMode="auto">
              <a:xfrm>
                <a:off x="4856440" y="2077128"/>
                <a:ext cx="143011" cy="71506"/>
              </a:xfrm>
              <a:custGeom>
                <a:avLst/>
                <a:gdLst>
                  <a:gd name="T0" fmla="*/ 86 w 86"/>
                  <a:gd name="T1" fmla="*/ 43 h 43"/>
                  <a:gd name="T2" fmla="*/ 43 w 86"/>
                  <a:gd name="T3" fmla="*/ 0 h 43"/>
                  <a:gd name="T4" fmla="*/ 0 w 86"/>
                  <a:gd name="T5" fmla="*/ 43 h 43"/>
                  <a:gd name="T6" fmla="*/ 86 w 86"/>
                  <a:gd name="T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43">
                    <a:moveTo>
                      <a:pt x="86" y="43"/>
                    </a:moveTo>
                    <a:lnTo>
                      <a:pt x="43" y="0"/>
                    </a:lnTo>
                    <a:lnTo>
                      <a:pt x="0" y="43"/>
                    </a:lnTo>
                    <a:lnTo>
                      <a:pt x="86" y="4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55" name="Freeform 224"/>
              <p:cNvSpPr/>
              <p:nvPr/>
            </p:nvSpPr>
            <p:spPr bwMode="auto">
              <a:xfrm>
                <a:off x="4911317" y="1885891"/>
                <a:ext cx="487237" cy="249439"/>
              </a:xfrm>
              <a:custGeom>
                <a:avLst/>
                <a:gdLst>
                  <a:gd name="T0" fmla="*/ 234 w 234"/>
                  <a:gd name="T1" fmla="*/ 120 h 120"/>
                  <a:gd name="T2" fmla="*/ 204 w 234"/>
                  <a:gd name="T3" fmla="*/ 120 h 120"/>
                  <a:gd name="T4" fmla="*/ 114 w 234"/>
                  <a:gd name="T5" fmla="*/ 29 h 120"/>
                  <a:gd name="T6" fmla="*/ 28 w 234"/>
                  <a:gd name="T7" fmla="*/ 91 h 120"/>
                  <a:gd name="T8" fmla="*/ 0 w 234"/>
                  <a:gd name="T9" fmla="*/ 82 h 120"/>
                  <a:gd name="T10" fmla="*/ 114 w 234"/>
                  <a:gd name="T11" fmla="*/ 0 h 120"/>
                  <a:gd name="T12" fmla="*/ 234 w 234"/>
                  <a:gd name="T13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20">
                    <a:moveTo>
                      <a:pt x="234" y="120"/>
                    </a:moveTo>
                    <a:cubicBezTo>
                      <a:pt x="204" y="120"/>
                      <a:pt x="204" y="120"/>
                      <a:pt x="204" y="120"/>
                    </a:cubicBezTo>
                    <a:cubicBezTo>
                      <a:pt x="204" y="70"/>
                      <a:pt x="164" y="29"/>
                      <a:pt x="114" y="29"/>
                    </a:cubicBezTo>
                    <a:cubicBezTo>
                      <a:pt x="75" y="29"/>
                      <a:pt x="40" y="54"/>
                      <a:pt x="28" y="91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16" y="33"/>
                      <a:pt x="62" y="0"/>
                      <a:pt x="114" y="0"/>
                    </a:cubicBezTo>
                    <a:cubicBezTo>
                      <a:pt x="180" y="0"/>
                      <a:pt x="234" y="54"/>
                      <a:pt x="234" y="1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56" name="Freeform 225"/>
              <p:cNvSpPr/>
              <p:nvPr/>
            </p:nvSpPr>
            <p:spPr bwMode="auto">
              <a:xfrm>
                <a:off x="5297116" y="2122026"/>
                <a:ext cx="141349" cy="71506"/>
              </a:xfrm>
              <a:custGeom>
                <a:avLst/>
                <a:gdLst>
                  <a:gd name="T0" fmla="*/ 0 w 85"/>
                  <a:gd name="T1" fmla="*/ 0 h 43"/>
                  <a:gd name="T2" fmla="*/ 43 w 85"/>
                  <a:gd name="T3" fmla="*/ 43 h 43"/>
                  <a:gd name="T4" fmla="*/ 85 w 85"/>
                  <a:gd name="T5" fmla="*/ 0 h 43"/>
                  <a:gd name="T6" fmla="*/ 0 w 85"/>
                  <a:gd name="T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43">
                    <a:moveTo>
                      <a:pt x="0" y="0"/>
                    </a:moveTo>
                    <a:lnTo>
                      <a:pt x="43" y="43"/>
                    </a:lnTo>
                    <a:lnTo>
                      <a:pt x="8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8489" y="5899"/>
              <a:ext cx="22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sz="20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用户故事</a:t>
              </a:r>
              <a:endParaRPr lang="zh-CN" altLang="en-US" sz="20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628255" y="2778760"/>
            <a:ext cx="1522095" cy="1304290"/>
            <a:chOff x="12013" y="4376"/>
            <a:chExt cx="2397" cy="2054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2013" y="5721"/>
              <a:ext cx="2397" cy="0"/>
            </a:xfrm>
            <a:prstGeom prst="line">
              <a:avLst/>
            </a:prstGeom>
            <a:ln w="12700" cap="rnd">
              <a:solidFill>
                <a:srgbClr val="C6CA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eeform 184"/>
            <p:cNvSpPr>
              <a:spLocks noEditPoints="1"/>
            </p:cNvSpPr>
            <p:nvPr/>
          </p:nvSpPr>
          <p:spPr bwMode="auto">
            <a:xfrm>
              <a:off x="12628" y="4376"/>
              <a:ext cx="966" cy="744"/>
            </a:xfrm>
            <a:custGeom>
              <a:avLst/>
              <a:gdLst>
                <a:gd name="T0" fmla="*/ 15 w 140"/>
                <a:gd name="T1" fmla="*/ 33 h 108"/>
                <a:gd name="T2" fmla="*/ 19 w 140"/>
                <a:gd name="T3" fmla="*/ 29 h 108"/>
                <a:gd name="T4" fmla="*/ 23 w 140"/>
                <a:gd name="T5" fmla="*/ 31 h 108"/>
                <a:gd name="T6" fmla="*/ 49 w 140"/>
                <a:gd name="T7" fmla="*/ 19 h 108"/>
                <a:gd name="T8" fmla="*/ 49 w 140"/>
                <a:gd name="T9" fmla="*/ 18 h 108"/>
                <a:gd name="T10" fmla="*/ 53 w 140"/>
                <a:gd name="T11" fmla="*/ 14 h 108"/>
                <a:gd name="T12" fmla="*/ 57 w 140"/>
                <a:gd name="T13" fmla="*/ 18 h 108"/>
                <a:gd name="T14" fmla="*/ 83 w 140"/>
                <a:gd name="T15" fmla="*/ 24 h 108"/>
                <a:gd name="T16" fmla="*/ 87 w 140"/>
                <a:gd name="T17" fmla="*/ 21 h 108"/>
                <a:gd name="T18" fmla="*/ 90 w 140"/>
                <a:gd name="T19" fmla="*/ 22 h 108"/>
                <a:gd name="T20" fmla="*/ 117 w 140"/>
                <a:gd name="T21" fmla="*/ 5 h 108"/>
                <a:gd name="T22" fmla="*/ 117 w 140"/>
                <a:gd name="T23" fmla="*/ 4 h 108"/>
                <a:gd name="T24" fmla="*/ 121 w 140"/>
                <a:gd name="T25" fmla="*/ 0 h 108"/>
                <a:gd name="T26" fmla="*/ 125 w 140"/>
                <a:gd name="T27" fmla="*/ 4 h 108"/>
                <a:gd name="T28" fmla="*/ 121 w 140"/>
                <a:gd name="T29" fmla="*/ 8 h 108"/>
                <a:gd name="T30" fmla="*/ 118 w 140"/>
                <a:gd name="T31" fmla="*/ 7 h 108"/>
                <a:gd name="T32" fmla="*/ 91 w 140"/>
                <a:gd name="T33" fmla="*/ 24 h 108"/>
                <a:gd name="T34" fmla="*/ 91 w 140"/>
                <a:gd name="T35" fmla="*/ 25 h 108"/>
                <a:gd name="T36" fmla="*/ 87 w 140"/>
                <a:gd name="T37" fmla="*/ 29 h 108"/>
                <a:gd name="T38" fmla="*/ 83 w 140"/>
                <a:gd name="T39" fmla="*/ 25 h 108"/>
                <a:gd name="T40" fmla="*/ 57 w 140"/>
                <a:gd name="T41" fmla="*/ 20 h 108"/>
                <a:gd name="T42" fmla="*/ 53 w 140"/>
                <a:gd name="T43" fmla="*/ 22 h 108"/>
                <a:gd name="T44" fmla="*/ 50 w 140"/>
                <a:gd name="T45" fmla="*/ 21 h 108"/>
                <a:gd name="T46" fmla="*/ 23 w 140"/>
                <a:gd name="T47" fmla="*/ 32 h 108"/>
                <a:gd name="T48" fmla="*/ 23 w 140"/>
                <a:gd name="T49" fmla="*/ 33 h 108"/>
                <a:gd name="T50" fmla="*/ 19 w 140"/>
                <a:gd name="T51" fmla="*/ 37 h 108"/>
                <a:gd name="T52" fmla="*/ 15 w 140"/>
                <a:gd name="T53" fmla="*/ 33 h 108"/>
                <a:gd name="T54" fmla="*/ 137 w 140"/>
                <a:gd name="T55" fmla="*/ 102 h 108"/>
                <a:gd name="T56" fmla="*/ 133 w 140"/>
                <a:gd name="T57" fmla="*/ 102 h 108"/>
                <a:gd name="T58" fmla="*/ 133 w 140"/>
                <a:gd name="T59" fmla="*/ 21 h 108"/>
                <a:gd name="T60" fmla="*/ 125 w 140"/>
                <a:gd name="T61" fmla="*/ 13 h 108"/>
                <a:gd name="T62" fmla="*/ 116 w 140"/>
                <a:gd name="T63" fmla="*/ 13 h 108"/>
                <a:gd name="T64" fmla="*/ 109 w 140"/>
                <a:gd name="T65" fmla="*/ 21 h 108"/>
                <a:gd name="T66" fmla="*/ 109 w 140"/>
                <a:gd name="T67" fmla="*/ 102 h 108"/>
                <a:gd name="T68" fmla="*/ 99 w 140"/>
                <a:gd name="T69" fmla="*/ 102 h 108"/>
                <a:gd name="T70" fmla="*/ 99 w 140"/>
                <a:gd name="T71" fmla="*/ 42 h 108"/>
                <a:gd name="T72" fmla="*/ 91 w 140"/>
                <a:gd name="T73" fmla="*/ 34 h 108"/>
                <a:gd name="T74" fmla="*/ 83 w 140"/>
                <a:gd name="T75" fmla="*/ 34 h 108"/>
                <a:gd name="T76" fmla="*/ 75 w 140"/>
                <a:gd name="T77" fmla="*/ 42 h 108"/>
                <a:gd name="T78" fmla="*/ 75 w 140"/>
                <a:gd name="T79" fmla="*/ 102 h 108"/>
                <a:gd name="T80" fmla="*/ 65 w 140"/>
                <a:gd name="T81" fmla="*/ 102 h 108"/>
                <a:gd name="T82" fmla="*/ 65 w 140"/>
                <a:gd name="T83" fmla="*/ 36 h 108"/>
                <a:gd name="T84" fmla="*/ 58 w 140"/>
                <a:gd name="T85" fmla="*/ 28 h 108"/>
                <a:gd name="T86" fmla="*/ 49 w 140"/>
                <a:gd name="T87" fmla="*/ 28 h 108"/>
                <a:gd name="T88" fmla="*/ 41 w 140"/>
                <a:gd name="T89" fmla="*/ 36 h 108"/>
                <a:gd name="T90" fmla="*/ 41 w 140"/>
                <a:gd name="T91" fmla="*/ 102 h 108"/>
                <a:gd name="T92" fmla="*/ 32 w 140"/>
                <a:gd name="T93" fmla="*/ 102 h 108"/>
                <a:gd name="T94" fmla="*/ 32 w 140"/>
                <a:gd name="T95" fmla="*/ 52 h 108"/>
                <a:gd name="T96" fmla="*/ 24 w 140"/>
                <a:gd name="T97" fmla="*/ 44 h 108"/>
                <a:gd name="T98" fmla="*/ 15 w 140"/>
                <a:gd name="T99" fmla="*/ 44 h 108"/>
                <a:gd name="T100" fmla="*/ 8 w 140"/>
                <a:gd name="T101" fmla="*/ 52 h 108"/>
                <a:gd name="T102" fmla="*/ 8 w 140"/>
                <a:gd name="T103" fmla="*/ 102 h 108"/>
                <a:gd name="T104" fmla="*/ 3 w 140"/>
                <a:gd name="T105" fmla="*/ 102 h 108"/>
                <a:gd name="T106" fmla="*/ 0 w 140"/>
                <a:gd name="T107" fmla="*/ 104 h 108"/>
                <a:gd name="T108" fmla="*/ 0 w 140"/>
                <a:gd name="T109" fmla="*/ 105 h 108"/>
                <a:gd name="T110" fmla="*/ 3 w 140"/>
                <a:gd name="T111" fmla="*/ 108 h 108"/>
                <a:gd name="T112" fmla="*/ 137 w 140"/>
                <a:gd name="T113" fmla="*/ 108 h 108"/>
                <a:gd name="T114" fmla="*/ 140 w 140"/>
                <a:gd name="T115" fmla="*/ 105 h 108"/>
                <a:gd name="T116" fmla="*/ 140 w 140"/>
                <a:gd name="T117" fmla="*/ 104 h 108"/>
                <a:gd name="T118" fmla="*/ 137 w 140"/>
                <a:gd name="T119" fmla="*/ 10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0" h="108">
                  <a:moveTo>
                    <a:pt x="15" y="33"/>
                  </a:moveTo>
                  <a:cubicBezTo>
                    <a:pt x="15" y="31"/>
                    <a:pt x="17" y="29"/>
                    <a:pt x="19" y="29"/>
                  </a:cubicBezTo>
                  <a:cubicBezTo>
                    <a:pt x="21" y="29"/>
                    <a:pt x="22" y="30"/>
                    <a:pt x="23" y="31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19"/>
                    <a:pt x="49" y="19"/>
                    <a:pt x="49" y="18"/>
                  </a:cubicBezTo>
                  <a:cubicBezTo>
                    <a:pt x="49" y="16"/>
                    <a:pt x="51" y="14"/>
                    <a:pt x="53" y="14"/>
                  </a:cubicBezTo>
                  <a:cubicBezTo>
                    <a:pt x="55" y="14"/>
                    <a:pt x="57" y="16"/>
                    <a:pt x="57" y="18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2"/>
                    <a:pt x="85" y="21"/>
                    <a:pt x="87" y="21"/>
                  </a:cubicBezTo>
                  <a:cubicBezTo>
                    <a:pt x="88" y="21"/>
                    <a:pt x="89" y="22"/>
                    <a:pt x="90" y="22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7" y="5"/>
                    <a:pt x="117" y="5"/>
                    <a:pt x="117" y="4"/>
                  </a:cubicBezTo>
                  <a:cubicBezTo>
                    <a:pt x="117" y="2"/>
                    <a:pt x="119" y="0"/>
                    <a:pt x="121" y="0"/>
                  </a:cubicBezTo>
                  <a:cubicBezTo>
                    <a:pt x="123" y="0"/>
                    <a:pt x="125" y="2"/>
                    <a:pt x="125" y="4"/>
                  </a:cubicBezTo>
                  <a:cubicBezTo>
                    <a:pt x="125" y="6"/>
                    <a:pt x="123" y="8"/>
                    <a:pt x="121" y="8"/>
                  </a:cubicBezTo>
                  <a:cubicBezTo>
                    <a:pt x="120" y="8"/>
                    <a:pt x="119" y="8"/>
                    <a:pt x="118" y="7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91" y="24"/>
                    <a:pt x="91" y="25"/>
                    <a:pt x="91" y="25"/>
                  </a:cubicBezTo>
                  <a:cubicBezTo>
                    <a:pt x="91" y="27"/>
                    <a:pt x="89" y="29"/>
                    <a:pt x="87" y="29"/>
                  </a:cubicBezTo>
                  <a:cubicBezTo>
                    <a:pt x="85" y="29"/>
                    <a:pt x="83" y="27"/>
                    <a:pt x="83" y="25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6" y="21"/>
                    <a:pt x="55" y="22"/>
                    <a:pt x="53" y="22"/>
                  </a:cubicBezTo>
                  <a:cubicBezTo>
                    <a:pt x="52" y="22"/>
                    <a:pt x="51" y="22"/>
                    <a:pt x="50" y="21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3"/>
                    <a:pt x="23" y="33"/>
                  </a:cubicBezTo>
                  <a:cubicBezTo>
                    <a:pt x="23" y="35"/>
                    <a:pt x="22" y="37"/>
                    <a:pt x="19" y="37"/>
                  </a:cubicBezTo>
                  <a:cubicBezTo>
                    <a:pt x="17" y="37"/>
                    <a:pt x="15" y="35"/>
                    <a:pt x="15" y="33"/>
                  </a:cubicBezTo>
                  <a:close/>
                  <a:moveTo>
                    <a:pt x="137" y="102"/>
                  </a:moveTo>
                  <a:cubicBezTo>
                    <a:pt x="133" y="102"/>
                    <a:pt x="133" y="102"/>
                    <a:pt x="133" y="102"/>
                  </a:cubicBezTo>
                  <a:cubicBezTo>
                    <a:pt x="133" y="21"/>
                    <a:pt x="133" y="21"/>
                    <a:pt x="133" y="21"/>
                  </a:cubicBezTo>
                  <a:cubicBezTo>
                    <a:pt x="133" y="17"/>
                    <a:pt x="129" y="13"/>
                    <a:pt x="125" y="13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2" y="13"/>
                    <a:pt x="109" y="17"/>
                    <a:pt x="109" y="21"/>
                  </a:cubicBezTo>
                  <a:cubicBezTo>
                    <a:pt x="109" y="102"/>
                    <a:pt x="109" y="102"/>
                    <a:pt x="109" y="102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38"/>
                    <a:pt x="95" y="34"/>
                    <a:pt x="91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78" y="34"/>
                    <a:pt x="75" y="38"/>
                    <a:pt x="75" y="4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31"/>
                    <a:pt x="62" y="28"/>
                    <a:pt x="58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5" y="28"/>
                    <a:pt x="41" y="31"/>
                    <a:pt x="41" y="36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48"/>
                    <a:pt x="28" y="44"/>
                    <a:pt x="2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1" y="44"/>
                    <a:pt x="8" y="48"/>
                    <a:pt x="8" y="52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1" y="102"/>
                    <a:pt x="0" y="103"/>
                    <a:pt x="0" y="104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7"/>
                    <a:pt x="1" y="108"/>
                    <a:pt x="3" y="108"/>
                  </a:cubicBezTo>
                  <a:cubicBezTo>
                    <a:pt x="137" y="108"/>
                    <a:pt x="137" y="108"/>
                    <a:pt x="137" y="108"/>
                  </a:cubicBezTo>
                  <a:cubicBezTo>
                    <a:pt x="139" y="108"/>
                    <a:pt x="140" y="107"/>
                    <a:pt x="140" y="105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40" y="103"/>
                    <a:pt x="139" y="102"/>
                    <a:pt x="137" y="10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2104" y="5899"/>
              <a:ext cx="220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功能介绍</a:t>
              </a:r>
              <a:endParaRPr lang="zh-CN" altLang="en-US" sz="16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782175" y="2748280"/>
            <a:ext cx="1567815" cy="1397635"/>
            <a:chOff x="15405" y="4328"/>
            <a:chExt cx="2469" cy="2201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5405" y="5721"/>
              <a:ext cx="2397" cy="0"/>
            </a:xfrm>
            <a:prstGeom prst="line">
              <a:avLst/>
            </a:prstGeom>
            <a:ln w="12700" cap="rnd">
              <a:solidFill>
                <a:srgbClr val="C6CA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6243" y="4328"/>
              <a:ext cx="739" cy="857"/>
            </a:xfrm>
            <a:custGeom>
              <a:avLst/>
              <a:gdLst>
                <a:gd name="T0" fmla="*/ 22 w 171"/>
                <a:gd name="T1" fmla="*/ 64 h 198"/>
                <a:gd name="T2" fmla="*/ 8 w 171"/>
                <a:gd name="T3" fmla="*/ 102 h 198"/>
                <a:gd name="T4" fmla="*/ 16 w 171"/>
                <a:gd name="T5" fmla="*/ 121 h 198"/>
                <a:gd name="T6" fmla="*/ 10 w 171"/>
                <a:gd name="T7" fmla="*/ 131 h 198"/>
                <a:gd name="T8" fmla="*/ 17 w 171"/>
                <a:gd name="T9" fmla="*/ 162 h 198"/>
                <a:gd name="T10" fmla="*/ 83 w 171"/>
                <a:gd name="T11" fmla="*/ 198 h 198"/>
                <a:gd name="T12" fmla="*/ 123 w 171"/>
                <a:gd name="T13" fmla="*/ 13 h 198"/>
                <a:gd name="T14" fmla="*/ 91 w 171"/>
                <a:gd name="T15" fmla="*/ 89 h 198"/>
                <a:gd name="T16" fmla="*/ 84 w 171"/>
                <a:gd name="T17" fmla="*/ 98 h 198"/>
                <a:gd name="T18" fmla="*/ 74 w 171"/>
                <a:gd name="T19" fmla="*/ 92 h 198"/>
                <a:gd name="T20" fmla="*/ 63 w 171"/>
                <a:gd name="T21" fmla="*/ 96 h 198"/>
                <a:gd name="T22" fmla="*/ 58 w 171"/>
                <a:gd name="T23" fmla="*/ 86 h 198"/>
                <a:gd name="T24" fmla="*/ 46 w 171"/>
                <a:gd name="T25" fmla="*/ 84 h 198"/>
                <a:gd name="T26" fmla="*/ 47 w 171"/>
                <a:gd name="T27" fmla="*/ 73 h 198"/>
                <a:gd name="T28" fmla="*/ 37 w 171"/>
                <a:gd name="T29" fmla="*/ 65 h 198"/>
                <a:gd name="T30" fmla="*/ 44 w 171"/>
                <a:gd name="T31" fmla="*/ 55 h 198"/>
                <a:gd name="T32" fmla="*/ 40 w 171"/>
                <a:gd name="T33" fmla="*/ 44 h 198"/>
                <a:gd name="T34" fmla="*/ 50 w 171"/>
                <a:gd name="T35" fmla="*/ 39 h 198"/>
                <a:gd name="T36" fmla="*/ 52 w 171"/>
                <a:gd name="T37" fmla="*/ 28 h 198"/>
                <a:gd name="T38" fmla="*/ 64 w 171"/>
                <a:gd name="T39" fmla="*/ 28 h 198"/>
                <a:gd name="T40" fmla="*/ 71 w 171"/>
                <a:gd name="T41" fmla="*/ 19 h 198"/>
                <a:gd name="T42" fmla="*/ 81 w 171"/>
                <a:gd name="T43" fmla="*/ 26 h 198"/>
                <a:gd name="T44" fmla="*/ 91 w 171"/>
                <a:gd name="T45" fmla="*/ 21 h 198"/>
                <a:gd name="T46" fmla="*/ 97 w 171"/>
                <a:gd name="T47" fmla="*/ 32 h 198"/>
                <a:gd name="T48" fmla="*/ 108 w 171"/>
                <a:gd name="T49" fmla="*/ 33 h 198"/>
                <a:gd name="T50" fmla="*/ 108 w 171"/>
                <a:gd name="T51" fmla="*/ 45 h 198"/>
                <a:gd name="T52" fmla="*/ 117 w 171"/>
                <a:gd name="T53" fmla="*/ 52 h 198"/>
                <a:gd name="T54" fmla="*/ 111 w 171"/>
                <a:gd name="T55" fmla="*/ 62 h 198"/>
                <a:gd name="T56" fmla="*/ 115 w 171"/>
                <a:gd name="T57" fmla="*/ 73 h 198"/>
                <a:gd name="T58" fmla="*/ 104 w 171"/>
                <a:gd name="T59" fmla="*/ 78 h 198"/>
                <a:gd name="T60" fmla="*/ 103 w 171"/>
                <a:gd name="T61" fmla="*/ 90 h 198"/>
                <a:gd name="T62" fmla="*/ 138 w 171"/>
                <a:gd name="T63" fmla="*/ 104 h 198"/>
                <a:gd name="T64" fmla="*/ 139 w 171"/>
                <a:gd name="T65" fmla="*/ 113 h 198"/>
                <a:gd name="T66" fmla="*/ 131 w 171"/>
                <a:gd name="T67" fmla="*/ 119 h 198"/>
                <a:gd name="T68" fmla="*/ 123 w 171"/>
                <a:gd name="T69" fmla="*/ 116 h 198"/>
                <a:gd name="T70" fmla="*/ 119 w 171"/>
                <a:gd name="T71" fmla="*/ 122 h 198"/>
                <a:gd name="T72" fmla="*/ 114 w 171"/>
                <a:gd name="T73" fmla="*/ 113 h 198"/>
                <a:gd name="T74" fmla="*/ 105 w 171"/>
                <a:gd name="T75" fmla="*/ 109 h 198"/>
                <a:gd name="T76" fmla="*/ 104 w 171"/>
                <a:gd name="T77" fmla="*/ 100 h 198"/>
                <a:gd name="T78" fmla="*/ 111 w 171"/>
                <a:gd name="T79" fmla="*/ 94 h 198"/>
                <a:gd name="T80" fmla="*/ 113 w 171"/>
                <a:gd name="T81" fmla="*/ 84 h 198"/>
                <a:gd name="T82" fmla="*/ 121 w 171"/>
                <a:gd name="T83" fmla="*/ 87 h 198"/>
                <a:gd name="T84" fmla="*/ 126 w 171"/>
                <a:gd name="T85" fmla="*/ 82 h 198"/>
                <a:gd name="T86" fmla="*/ 134 w 171"/>
                <a:gd name="T87" fmla="*/ 86 h 198"/>
                <a:gd name="T88" fmla="*/ 136 w 171"/>
                <a:gd name="T89" fmla="*/ 94 h 198"/>
                <a:gd name="T90" fmla="*/ 144 w 171"/>
                <a:gd name="T91" fmla="*/ 10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1" h="198">
                  <a:moveTo>
                    <a:pt x="123" y="13"/>
                  </a:moveTo>
                  <a:cubicBezTo>
                    <a:pt x="95" y="1"/>
                    <a:pt x="72" y="0"/>
                    <a:pt x="47" y="16"/>
                  </a:cubicBezTo>
                  <a:cubicBezTo>
                    <a:pt x="28" y="29"/>
                    <a:pt x="22" y="60"/>
                    <a:pt x="22" y="64"/>
                  </a:cubicBezTo>
                  <a:cubicBezTo>
                    <a:pt x="22" y="68"/>
                    <a:pt x="26" y="73"/>
                    <a:pt x="14" y="82"/>
                  </a:cubicBezTo>
                  <a:cubicBezTo>
                    <a:pt x="2" y="90"/>
                    <a:pt x="0" y="88"/>
                    <a:pt x="1" y="93"/>
                  </a:cubicBezTo>
                  <a:cubicBezTo>
                    <a:pt x="2" y="97"/>
                    <a:pt x="6" y="100"/>
                    <a:pt x="8" y="102"/>
                  </a:cubicBezTo>
                  <a:cubicBezTo>
                    <a:pt x="10" y="104"/>
                    <a:pt x="11" y="106"/>
                    <a:pt x="9" y="109"/>
                  </a:cubicBezTo>
                  <a:cubicBezTo>
                    <a:pt x="7" y="111"/>
                    <a:pt x="4" y="111"/>
                    <a:pt x="6" y="116"/>
                  </a:cubicBezTo>
                  <a:cubicBezTo>
                    <a:pt x="8" y="120"/>
                    <a:pt x="14" y="120"/>
                    <a:pt x="16" y="121"/>
                  </a:cubicBezTo>
                  <a:cubicBezTo>
                    <a:pt x="16" y="121"/>
                    <a:pt x="10" y="120"/>
                    <a:pt x="8" y="121"/>
                  </a:cubicBezTo>
                  <a:cubicBezTo>
                    <a:pt x="6" y="122"/>
                    <a:pt x="4" y="125"/>
                    <a:pt x="5" y="127"/>
                  </a:cubicBezTo>
                  <a:cubicBezTo>
                    <a:pt x="6" y="129"/>
                    <a:pt x="9" y="130"/>
                    <a:pt x="10" y="131"/>
                  </a:cubicBezTo>
                  <a:cubicBezTo>
                    <a:pt x="11" y="131"/>
                    <a:pt x="11" y="135"/>
                    <a:pt x="11" y="136"/>
                  </a:cubicBezTo>
                  <a:cubicBezTo>
                    <a:pt x="11" y="140"/>
                    <a:pt x="9" y="143"/>
                    <a:pt x="7" y="147"/>
                  </a:cubicBezTo>
                  <a:cubicBezTo>
                    <a:pt x="5" y="151"/>
                    <a:pt x="8" y="160"/>
                    <a:pt x="17" y="162"/>
                  </a:cubicBezTo>
                  <a:cubicBezTo>
                    <a:pt x="26" y="164"/>
                    <a:pt x="30" y="164"/>
                    <a:pt x="36" y="164"/>
                  </a:cubicBezTo>
                  <a:cubicBezTo>
                    <a:pt x="48" y="165"/>
                    <a:pt x="57" y="183"/>
                    <a:pt x="58" y="197"/>
                  </a:cubicBezTo>
                  <a:cubicBezTo>
                    <a:pt x="63" y="198"/>
                    <a:pt x="78" y="198"/>
                    <a:pt x="83" y="198"/>
                  </a:cubicBezTo>
                  <a:cubicBezTo>
                    <a:pt x="100" y="198"/>
                    <a:pt x="117" y="194"/>
                    <a:pt x="131" y="186"/>
                  </a:cubicBezTo>
                  <a:cubicBezTo>
                    <a:pt x="124" y="144"/>
                    <a:pt x="147" y="140"/>
                    <a:pt x="159" y="100"/>
                  </a:cubicBezTo>
                  <a:cubicBezTo>
                    <a:pt x="164" y="83"/>
                    <a:pt x="171" y="35"/>
                    <a:pt x="123" y="13"/>
                  </a:cubicBezTo>
                  <a:close/>
                  <a:moveTo>
                    <a:pt x="98" y="93"/>
                  </a:moveTo>
                  <a:cubicBezTo>
                    <a:pt x="97" y="95"/>
                    <a:pt x="97" y="95"/>
                    <a:pt x="97" y="95"/>
                  </a:cubicBezTo>
                  <a:cubicBezTo>
                    <a:pt x="91" y="89"/>
                    <a:pt x="91" y="89"/>
                    <a:pt x="91" y="89"/>
                  </a:cubicBezTo>
                  <a:cubicBezTo>
                    <a:pt x="89" y="90"/>
                    <a:pt x="88" y="90"/>
                    <a:pt x="86" y="91"/>
                  </a:cubicBezTo>
                  <a:cubicBezTo>
                    <a:pt x="86" y="98"/>
                    <a:pt x="86" y="98"/>
                    <a:pt x="86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72" y="92"/>
                    <a:pt x="70" y="91"/>
                    <a:pt x="69" y="91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6" y="85"/>
                    <a:pt x="55" y="84"/>
                    <a:pt x="54" y="82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6" y="71"/>
                    <a:pt x="45" y="69"/>
                    <a:pt x="45" y="68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54"/>
                    <a:pt x="44" y="52"/>
                    <a:pt x="45" y="50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1" y="38"/>
                    <a:pt x="52" y="36"/>
                    <a:pt x="54" y="35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5" y="28"/>
                    <a:pt x="67" y="27"/>
                    <a:pt x="68" y="27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2" y="26"/>
                    <a:pt x="84" y="26"/>
                    <a:pt x="86" y="26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8" y="33"/>
                    <a:pt x="100" y="34"/>
                    <a:pt x="101" y="35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09" y="46"/>
                    <a:pt x="109" y="48"/>
                    <a:pt x="110" y="50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10" y="64"/>
                    <a:pt x="110" y="66"/>
                    <a:pt x="110" y="67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3" y="80"/>
                    <a:pt x="102" y="81"/>
                    <a:pt x="101" y="82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3" y="90"/>
                    <a:pt x="103" y="90"/>
                    <a:pt x="103" y="90"/>
                  </a:cubicBezTo>
                  <a:lnTo>
                    <a:pt x="98" y="93"/>
                  </a:lnTo>
                  <a:close/>
                  <a:moveTo>
                    <a:pt x="142" y="103"/>
                  </a:moveTo>
                  <a:cubicBezTo>
                    <a:pt x="138" y="104"/>
                    <a:pt x="138" y="104"/>
                    <a:pt x="138" y="104"/>
                  </a:cubicBezTo>
                  <a:cubicBezTo>
                    <a:pt x="137" y="106"/>
                    <a:pt x="137" y="107"/>
                    <a:pt x="136" y="109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39" y="113"/>
                    <a:pt x="139" y="113"/>
                    <a:pt x="139" y="113"/>
                  </a:cubicBezTo>
                  <a:cubicBezTo>
                    <a:pt x="139" y="114"/>
                    <a:pt x="139" y="115"/>
                    <a:pt x="139" y="115"/>
                  </a:cubicBezTo>
                  <a:cubicBezTo>
                    <a:pt x="134" y="119"/>
                    <a:pt x="134" y="119"/>
                    <a:pt x="134" y="119"/>
                  </a:cubicBezTo>
                  <a:cubicBezTo>
                    <a:pt x="133" y="120"/>
                    <a:pt x="132" y="120"/>
                    <a:pt x="131" y="119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28" y="116"/>
                    <a:pt x="126" y="116"/>
                    <a:pt x="125" y="116"/>
                  </a:cubicBezTo>
                  <a:cubicBezTo>
                    <a:pt x="124" y="116"/>
                    <a:pt x="124" y="116"/>
                    <a:pt x="123" y="116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1" y="122"/>
                    <a:pt x="120" y="122"/>
                    <a:pt x="119" y="122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2" y="119"/>
                    <a:pt x="112" y="118"/>
                    <a:pt x="112" y="117"/>
                  </a:cubicBezTo>
                  <a:cubicBezTo>
                    <a:pt x="114" y="113"/>
                    <a:pt x="114" y="113"/>
                    <a:pt x="114" y="113"/>
                  </a:cubicBezTo>
                  <a:cubicBezTo>
                    <a:pt x="113" y="112"/>
                    <a:pt x="111" y="110"/>
                    <a:pt x="110" y="108"/>
                  </a:cubicBezTo>
                  <a:cubicBezTo>
                    <a:pt x="110" y="109"/>
                    <a:pt x="110" y="109"/>
                    <a:pt x="110" y="109"/>
                  </a:cubicBezTo>
                  <a:cubicBezTo>
                    <a:pt x="105" y="109"/>
                    <a:pt x="105" y="109"/>
                    <a:pt x="105" y="109"/>
                  </a:cubicBezTo>
                  <a:cubicBezTo>
                    <a:pt x="104" y="109"/>
                    <a:pt x="104" y="109"/>
                    <a:pt x="104" y="108"/>
                  </a:cubicBezTo>
                  <a:cubicBezTo>
                    <a:pt x="103" y="102"/>
                    <a:pt x="103" y="102"/>
                    <a:pt x="103" y="102"/>
                  </a:cubicBezTo>
                  <a:cubicBezTo>
                    <a:pt x="103" y="101"/>
                    <a:pt x="103" y="100"/>
                    <a:pt x="104" y="100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9" y="97"/>
                    <a:pt x="110" y="95"/>
                    <a:pt x="111" y="94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08" y="90"/>
                    <a:pt x="108" y="90"/>
                    <a:pt x="108" y="90"/>
                  </a:cubicBezTo>
                  <a:cubicBezTo>
                    <a:pt x="107" y="89"/>
                    <a:pt x="107" y="88"/>
                    <a:pt x="108" y="88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14" y="83"/>
                    <a:pt x="115" y="83"/>
                    <a:pt x="115" y="84"/>
                  </a:cubicBezTo>
                  <a:cubicBezTo>
                    <a:pt x="118" y="88"/>
                    <a:pt x="118" y="88"/>
                    <a:pt x="118" y="88"/>
                  </a:cubicBezTo>
                  <a:cubicBezTo>
                    <a:pt x="119" y="87"/>
                    <a:pt x="120" y="87"/>
                    <a:pt x="121" y="87"/>
                  </a:cubicBezTo>
                  <a:cubicBezTo>
                    <a:pt x="122" y="87"/>
                    <a:pt x="123" y="87"/>
                    <a:pt x="124" y="87"/>
                  </a:cubicBezTo>
                  <a:cubicBezTo>
                    <a:pt x="124" y="87"/>
                    <a:pt x="124" y="87"/>
                    <a:pt x="124" y="87"/>
                  </a:cubicBezTo>
                  <a:cubicBezTo>
                    <a:pt x="126" y="82"/>
                    <a:pt x="126" y="82"/>
                    <a:pt x="126" y="82"/>
                  </a:cubicBezTo>
                  <a:cubicBezTo>
                    <a:pt x="126" y="81"/>
                    <a:pt x="127" y="81"/>
                    <a:pt x="128" y="81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4" y="84"/>
                    <a:pt x="135" y="85"/>
                    <a:pt x="134" y="86"/>
                  </a:cubicBezTo>
                  <a:cubicBezTo>
                    <a:pt x="132" y="90"/>
                    <a:pt x="132" y="90"/>
                    <a:pt x="132" y="90"/>
                  </a:cubicBezTo>
                  <a:cubicBezTo>
                    <a:pt x="134" y="91"/>
                    <a:pt x="135" y="93"/>
                    <a:pt x="136" y="94"/>
                  </a:cubicBezTo>
                  <a:cubicBezTo>
                    <a:pt x="136" y="94"/>
                    <a:pt x="136" y="94"/>
                    <a:pt x="136" y="94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42" y="94"/>
                    <a:pt x="143" y="94"/>
                    <a:pt x="143" y="95"/>
                  </a:cubicBezTo>
                  <a:cubicBezTo>
                    <a:pt x="144" y="101"/>
                    <a:pt x="144" y="101"/>
                    <a:pt x="144" y="101"/>
                  </a:cubicBezTo>
                  <a:cubicBezTo>
                    <a:pt x="144" y="102"/>
                    <a:pt x="143" y="103"/>
                    <a:pt x="142" y="10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5452" y="5901"/>
              <a:ext cx="242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sz="20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分工与进度</a:t>
              </a:r>
              <a:endParaRPr lang="zh-CN" altLang="en-US" sz="20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923" y="0"/>
            <a:ext cx="1302693" cy="1302693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923924" y="3287542"/>
            <a:ext cx="140144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29068" y="3296049"/>
            <a:ext cx="140144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384366" y="3303038"/>
            <a:ext cx="140144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693646" y="3311562"/>
            <a:ext cx="140144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879964" y="3321251"/>
            <a:ext cx="140144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5</a:t>
            </a:r>
            <a:endParaRPr lang="zh-CN" altLang="en-US" sz="16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</p:spTree>
  </p:cSld>
  <p:clrMapOvr>
    <a:masterClrMapping/>
  </p:clrMapOvr>
  <p:transition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H:\千库网\千库图片\背景素材\760a5b707c10afd3d0d0190f8d6a2810.jpg760a5b707c10afd3d0d0190f8d6a2810"/>
          <p:cNvPicPr>
            <a:picLocks noChangeAspect="1"/>
          </p:cNvPicPr>
          <p:nvPr/>
        </p:nvPicPr>
        <p:blipFill>
          <a:blip r:embed="rId1"/>
          <a:srcRect l="18244" r="18244"/>
          <a:stretch>
            <a:fillRect/>
          </a:stretch>
        </p:blipFill>
        <p:spPr>
          <a:xfrm>
            <a:off x="9780104" y="0"/>
            <a:ext cx="2411896" cy="1977886"/>
          </a:xfrm>
          <a:custGeom>
            <a:avLst/>
            <a:gdLst>
              <a:gd name="connsiteX0" fmla="*/ 0 w 2411896"/>
              <a:gd name="connsiteY0" fmla="*/ 0 h 1977886"/>
              <a:gd name="connsiteX1" fmla="*/ 2411896 w 2411896"/>
              <a:gd name="connsiteY1" fmla="*/ 0 h 1977886"/>
              <a:gd name="connsiteX2" fmla="*/ 2411896 w 2411896"/>
              <a:gd name="connsiteY2" fmla="*/ 1977886 h 1977886"/>
              <a:gd name="connsiteX3" fmla="*/ 0 w 2411896"/>
              <a:gd name="connsiteY3" fmla="*/ 1977886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1896" h="1977886">
                <a:moveTo>
                  <a:pt x="0" y="0"/>
                </a:moveTo>
                <a:lnTo>
                  <a:pt x="2411896" y="0"/>
                </a:lnTo>
                <a:lnTo>
                  <a:pt x="2411896" y="1977886"/>
                </a:lnTo>
                <a:lnTo>
                  <a:pt x="0" y="1977886"/>
                </a:lnTo>
                <a:close/>
              </a:path>
            </a:pathLst>
          </a:custGeom>
        </p:spPr>
      </p:pic>
      <p:pic>
        <p:nvPicPr>
          <p:cNvPr id="19" name="图片 18" descr="H:\千库网\千库图片\背景素材\19e5b8222410509bee4c5356e20d8031.jpg19e5b8222410509bee4c5356e20d8031"/>
          <p:cNvPicPr>
            <a:picLocks noChangeAspect="1"/>
          </p:cNvPicPr>
          <p:nvPr/>
        </p:nvPicPr>
        <p:blipFill>
          <a:blip r:embed="rId2"/>
          <a:srcRect l="17808" r="17808"/>
          <a:stretch>
            <a:fillRect/>
          </a:stretch>
        </p:blipFill>
        <p:spPr>
          <a:xfrm>
            <a:off x="7335078" y="1977887"/>
            <a:ext cx="2445026" cy="1977886"/>
          </a:xfrm>
          <a:custGeom>
            <a:avLst/>
            <a:gdLst>
              <a:gd name="connsiteX0" fmla="*/ 0 w 2445026"/>
              <a:gd name="connsiteY0" fmla="*/ 0 h 1977886"/>
              <a:gd name="connsiteX1" fmla="*/ 2445026 w 2445026"/>
              <a:gd name="connsiteY1" fmla="*/ 0 h 1977886"/>
              <a:gd name="connsiteX2" fmla="*/ 2445026 w 2445026"/>
              <a:gd name="connsiteY2" fmla="*/ 1977886 h 1977886"/>
              <a:gd name="connsiteX3" fmla="*/ 0 w 2445026"/>
              <a:gd name="connsiteY3" fmla="*/ 1977886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5026" h="1977886">
                <a:moveTo>
                  <a:pt x="0" y="0"/>
                </a:moveTo>
                <a:lnTo>
                  <a:pt x="2445026" y="0"/>
                </a:lnTo>
                <a:lnTo>
                  <a:pt x="2445026" y="1977886"/>
                </a:lnTo>
                <a:lnTo>
                  <a:pt x="0" y="1977886"/>
                </a:lnTo>
                <a:close/>
              </a:path>
            </a:pathLst>
          </a:custGeom>
        </p:spPr>
      </p:pic>
      <p:pic>
        <p:nvPicPr>
          <p:cNvPr id="17" name="图片 16" descr="H:\千库网\千库图片\背景素材\10b8ac82d032d425b2e6788b84062936.jpg10b8ac82d032d425b2e6788b84062936"/>
          <p:cNvPicPr>
            <a:picLocks noChangeAspect="1"/>
          </p:cNvPicPr>
          <p:nvPr/>
        </p:nvPicPr>
        <p:blipFill>
          <a:blip r:embed="rId3"/>
          <a:srcRect l="17808" r="17808"/>
          <a:stretch>
            <a:fillRect/>
          </a:stretch>
        </p:blipFill>
        <p:spPr>
          <a:xfrm>
            <a:off x="4890052" y="0"/>
            <a:ext cx="2445026" cy="1977886"/>
          </a:xfrm>
          <a:custGeom>
            <a:avLst/>
            <a:gdLst>
              <a:gd name="connsiteX0" fmla="*/ 0 w 2445026"/>
              <a:gd name="connsiteY0" fmla="*/ 0 h 1977886"/>
              <a:gd name="connsiteX1" fmla="*/ 2445026 w 2445026"/>
              <a:gd name="connsiteY1" fmla="*/ 0 h 1977886"/>
              <a:gd name="connsiteX2" fmla="*/ 2445026 w 2445026"/>
              <a:gd name="connsiteY2" fmla="*/ 1977886 h 1977886"/>
              <a:gd name="connsiteX3" fmla="*/ 0 w 2445026"/>
              <a:gd name="connsiteY3" fmla="*/ 1977886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5026" h="1977886">
                <a:moveTo>
                  <a:pt x="0" y="0"/>
                </a:moveTo>
                <a:lnTo>
                  <a:pt x="2445026" y="0"/>
                </a:lnTo>
                <a:lnTo>
                  <a:pt x="2445026" y="1977886"/>
                </a:lnTo>
                <a:lnTo>
                  <a:pt x="0" y="1977886"/>
                </a:lnTo>
                <a:close/>
              </a:path>
            </a:pathLst>
          </a:custGeom>
        </p:spPr>
      </p:pic>
      <p:pic>
        <p:nvPicPr>
          <p:cNvPr id="15" name="图片 14" descr="H:\千库网\千库图片\背景素材\8e2485430b12a2d4f8b1f3f66586f73e.jpg8e2485430b12a2d4f8b1f3f66586f73e"/>
          <p:cNvPicPr>
            <a:picLocks noChangeAspect="1"/>
          </p:cNvPicPr>
          <p:nvPr/>
        </p:nvPicPr>
        <p:blipFill>
          <a:blip r:embed="rId4"/>
          <a:srcRect l="27465" r="27465"/>
          <a:stretch>
            <a:fillRect/>
          </a:stretch>
        </p:blipFill>
        <p:spPr>
          <a:xfrm>
            <a:off x="2445026" y="1977888"/>
            <a:ext cx="2445026" cy="1977887"/>
          </a:xfrm>
          <a:custGeom>
            <a:avLst/>
            <a:gdLst>
              <a:gd name="connsiteX0" fmla="*/ 0 w 2445026"/>
              <a:gd name="connsiteY0" fmla="*/ 0 h 1977887"/>
              <a:gd name="connsiteX1" fmla="*/ 2445026 w 2445026"/>
              <a:gd name="connsiteY1" fmla="*/ 0 h 1977887"/>
              <a:gd name="connsiteX2" fmla="*/ 2445026 w 2445026"/>
              <a:gd name="connsiteY2" fmla="*/ 1977887 h 1977887"/>
              <a:gd name="connsiteX3" fmla="*/ 0 w 2445026"/>
              <a:gd name="connsiteY3" fmla="*/ 1977887 h 197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5026" h="1977887">
                <a:moveTo>
                  <a:pt x="0" y="0"/>
                </a:moveTo>
                <a:lnTo>
                  <a:pt x="2445026" y="0"/>
                </a:lnTo>
                <a:lnTo>
                  <a:pt x="2445026" y="1977887"/>
                </a:lnTo>
                <a:lnTo>
                  <a:pt x="0" y="1977887"/>
                </a:lnTo>
                <a:close/>
              </a:path>
            </a:pathLst>
          </a:custGeom>
        </p:spPr>
      </p:pic>
      <p:pic>
        <p:nvPicPr>
          <p:cNvPr id="13" name="图片 12" descr="H:\千库网\千库图片\背景素材\9a8df17c38ba8d9800f3750887b9f349.jpg9a8df17c38ba8d9800f3750887b9f349"/>
          <p:cNvPicPr>
            <a:picLocks noChangeAspect="1"/>
          </p:cNvPicPr>
          <p:nvPr/>
        </p:nvPicPr>
        <p:blipFill>
          <a:blip r:embed="rId5"/>
          <a:srcRect l="17808" r="17808"/>
          <a:stretch>
            <a:fillRect/>
          </a:stretch>
        </p:blipFill>
        <p:spPr>
          <a:xfrm>
            <a:off x="0" y="1"/>
            <a:ext cx="2445026" cy="1977887"/>
          </a:xfrm>
          <a:custGeom>
            <a:avLst/>
            <a:gdLst>
              <a:gd name="connsiteX0" fmla="*/ 0 w 2445026"/>
              <a:gd name="connsiteY0" fmla="*/ 0 h 1977887"/>
              <a:gd name="connsiteX1" fmla="*/ 2445026 w 2445026"/>
              <a:gd name="connsiteY1" fmla="*/ 0 h 1977887"/>
              <a:gd name="connsiteX2" fmla="*/ 2445026 w 2445026"/>
              <a:gd name="connsiteY2" fmla="*/ 1977887 h 1977887"/>
              <a:gd name="connsiteX3" fmla="*/ 0 w 2445026"/>
              <a:gd name="connsiteY3" fmla="*/ 1977887 h 197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5026" h="1977887">
                <a:moveTo>
                  <a:pt x="0" y="0"/>
                </a:moveTo>
                <a:lnTo>
                  <a:pt x="2445026" y="0"/>
                </a:lnTo>
                <a:lnTo>
                  <a:pt x="2445026" y="1977887"/>
                </a:lnTo>
                <a:lnTo>
                  <a:pt x="0" y="1977887"/>
                </a:lnTo>
                <a:close/>
              </a:path>
            </a:pathLst>
          </a:custGeom>
        </p:spPr>
      </p:pic>
      <p:sp>
        <p:nvSpPr>
          <p:cNvPr id="3" name="矩形 2"/>
          <p:cNvSpPr/>
          <p:nvPr/>
        </p:nvSpPr>
        <p:spPr>
          <a:xfrm>
            <a:off x="2445026" y="0"/>
            <a:ext cx="2445026" cy="19778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35078" y="0"/>
            <a:ext cx="2445026" cy="19778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977887"/>
            <a:ext cx="2445026" cy="1977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90052" y="1977887"/>
            <a:ext cx="2445026" cy="1977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80104" y="1977887"/>
            <a:ext cx="2411896" cy="1977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83975" y="5032330"/>
            <a:ext cx="10224051" cy="8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3600" dirty="0">
                <a:solidFill>
                  <a:srgbClr val="C0000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记账宝</a:t>
            </a:r>
            <a:r>
              <a:rPr lang="en-US" altLang="zh-CN" sz="2400" dirty="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——</a:t>
            </a:r>
            <a:r>
              <a:rPr lang="zh-CN" altLang="en-US" sz="2800" dirty="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一款数据本地</a:t>
            </a:r>
            <a:r>
              <a:rPr lang="zh-CN" altLang="en-US" sz="2800" dirty="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存储</a:t>
            </a:r>
            <a:r>
              <a:rPr lang="zh-CN" altLang="en-US" sz="2800" dirty="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的多功能记账</a:t>
            </a:r>
            <a:r>
              <a:rPr lang="en-US" altLang="zh-CN" sz="2800" dirty="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app</a:t>
            </a:r>
            <a:endParaRPr lang="en-US" altLang="zh-CN" sz="2800" dirty="0"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89400" y="4243705"/>
            <a:ext cx="4013200" cy="732790"/>
            <a:chOff x="6440" y="646"/>
            <a:chExt cx="6320" cy="1154"/>
          </a:xfrm>
        </p:grpSpPr>
        <p:sp>
          <p:nvSpPr>
            <p:cNvPr id="4" name="文本框 3"/>
            <p:cNvSpPr txBox="1"/>
            <p:nvPr/>
          </p:nvSpPr>
          <p:spPr>
            <a:xfrm>
              <a:off x="6440" y="646"/>
              <a:ext cx="632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C0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1.</a:t>
              </a:r>
              <a:r>
                <a:rPr lang="zh-CN" altLang="en-US" sz="3600" dirty="0">
                  <a:solidFill>
                    <a:srgbClr val="C0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项目简介</a:t>
              </a:r>
              <a:endParaRPr lang="zh-CN" altLang="en-US" sz="3600" dirty="0">
                <a:solidFill>
                  <a:srgbClr val="C0000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8627" y="1682"/>
              <a:ext cx="1947" cy="118"/>
              <a:chOff x="8627" y="1682"/>
              <a:chExt cx="1947" cy="118"/>
            </a:xfrm>
          </p:grpSpPr>
          <p:sp>
            <p:nvSpPr>
              <p:cNvPr id="8" name="矩形 7"/>
              <p:cNvSpPr/>
              <p:nvPr/>
            </p:nvSpPr>
            <p:spPr>
              <a:xfrm flipV="1">
                <a:off x="8627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 flipV="1">
                <a:off x="9301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 flipV="1">
                <a:off x="9638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 flipV="1">
                <a:off x="9975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 flipV="1">
                <a:off x="10312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flipV="1">
                <a:off x="8964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9" grpId="0" animBg="1"/>
      <p:bldP spid="11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4089400" y="410210"/>
            <a:ext cx="4466590" cy="732790"/>
            <a:chOff x="6440" y="646"/>
            <a:chExt cx="7034" cy="1154"/>
          </a:xfrm>
        </p:grpSpPr>
        <p:sp>
          <p:nvSpPr>
            <p:cNvPr id="45" name="文本框 44"/>
            <p:cNvSpPr txBox="1"/>
            <p:nvPr/>
          </p:nvSpPr>
          <p:spPr>
            <a:xfrm>
              <a:off x="6440" y="646"/>
              <a:ext cx="703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C0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2.</a:t>
              </a:r>
              <a:r>
                <a:rPr lang="zh-CN" altLang="en-US" sz="3600" dirty="0">
                  <a:solidFill>
                    <a:srgbClr val="C0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目标群体</a:t>
              </a:r>
              <a:endParaRPr lang="zh-CN" altLang="en-US" sz="3600" dirty="0">
                <a:solidFill>
                  <a:srgbClr val="C0000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8627" y="1682"/>
              <a:ext cx="1947" cy="118"/>
              <a:chOff x="8627" y="1682"/>
              <a:chExt cx="1947" cy="118"/>
            </a:xfrm>
          </p:grpSpPr>
          <p:sp>
            <p:nvSpPr>
              <p:cNvPr id="47" name="矩形 46"/>
              <p:cNvSpPr/>
              <p:nvPr/>
            </p:nvSpPr>
            <p:spPr>
              <a:xfrm flipV="1">
                <a:off x="8627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 flipV="1">
                <a:off x="9301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 flipV="1">
                <a:off x="9638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 flipV="1">
                <a:off x="9975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 flipV="1">
                <a:off x="10312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 flipV="1">
                <a:off x="8964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</p:grpSp>
      </p:grpSp>
      <p:graphicFrame>
        <p:nvGraphicFramePr>
          <p:cNvPr id="2" name="Diagram 1"/>
          <p:cNvGraphicFramePr/>
          <p:nvPr/>
        </p:nvGraphicFramePr>
        <p:xfrm>
          <a:off x="2976274" y="2013037"/>
          <a:ext cx="6239450" cy="4094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995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834" y="4780289"/>
            <a:ext cx="573429" cy="57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70" y="3325812"/>
            <a:ext cx="573429" cy="57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228" y="3294452"/>
            <a:ext cx="573429" cy="57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Oval 49"/>
          <p:cNvSpPr/>
          <p:nvPr/>
        </p:nvSpPr>
        <p:spPr>
          <a:xfrm>
            <a:off x="822646" y="2461190"/>
            <a:ext cx="688413" cy="68841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rgbClr val="C00000">
              <a:shade val="50000"/>
            </a:srgbClr>
          </a:lnRef>
          <a:fillRef idx="1">
            <a:srgbClr val="C00000"/>
          </a:fillRef>
          <a:effectRef idx="0">
            <a:srgbClr val="C00000"/>
          </a:effectRef>
          <a:fontRef idx="minor">
            <a:sysClr val="window" lastClr="FFFFFF"/>
          </a:fontRef>
        </p:style>
        <p:txBody>
          <a:bodyPr anchor="ctr"/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zh-CN" sz="1705">
              <a:solidFill>
                <a:srgbClr val="FFFFFF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Arial" panose="020B0604020202020204" pitchFamily="34" charset="0"/>
            </a:endParaRPr>
          </a:p>
        </p:txBody>
      </p:sp>
      <p:sp>
        <p:nvSpPr>
          <p:cNvPr id="32" name="Oval 55"/>
          <p:cNvSpPr/>
          <p:nvPr/>
        </p:nvSpPr>
        <p:spPr>
          <a:xfrm>
            <a:off x="822646" y="4702638"/>
            <a:ext cx="688413" cy="6884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rgbClr val="C00000">
              <a:shade val="50000"/>
            </a:srgbClr>
          </a:lnRef>
          <a:fillRef idx="1">
            <a:srgbClr val="C00000"/>
          </a:fillRef>
          <a:effectRef idx="0">
            <a:srgbClr val="C00000"/>
          </a:effectRef>
          <a:fontRef idx="minor">
            <a:sysClr val="window" lastClr="FFFFFF"/>
          </a:fontRef>
        </p:style>
        <p:txBody>
          <a:bodyPr anchor="ctr"/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zh-CN" sz="1705">
              <a:solidFill>
                <a:srgbClr val="FFFFFF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Arial" panose="020B0604020202020204" pitchFamily="34" charset="0"/>
            </a:endParaRPr>
          </a:p>
        </p:txBody>
      </p:sp>
      <p:pic>
        <p:nvPicPr>
          <p:cNvPr id="33" name="Picture 5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41" y="2658305"/>
            <a:ext cx="286714" cy="28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34" y="3775296"/>
            <a:ext cx="286714" cy="28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5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41" y="4923647"/>
            <a:ext cx="286714" cy="28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Oval 61"/>
          <p:cNvSpPr/>
          <p:nvPr/>
        </p:nvSpPr>
        <p:spPr>
          <a:xfrm>
            <a:off x="10990061" y="4780210"/>
            <a:ext cx="688412" cy="6869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rgbClr val="C00000">
              <a:shade val="50000"/>
            </a:srgbClr>
          </a:lnRef>
          <a:fillRef idx="1">
            <a:srgbClr val="C00000"/>
          </a:fillRef>
          <a:effectRef idx="0">
            <a:srgbClr val="C00000"/>
          </a:effectRef>
          <a:fontRef idx="minor">
            <a:sysClr val="window" lastClr="FFFFFF"/>
          </a:fontRef>
        </p:style>
        <p:txBody>
          <a:bodyPr anchor="ctr"/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zh-CN" sz="1705">
              <a:solidFill>
                <a:srgbClr val="FFFFFF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Arial" panose="020B0604020202020204" pitchFamily="34" charset="0"/>
            </a:endParaRPr>
          </a:p>
        </p:txBody>
      </p:sp>
      <p:sp>
        <p:nvSpPr>
          <p:cNvPr id="38" name="Oval 67"/>
          <p:cNvSpPr/>
          <p:nvPr/>
        </p:nvSpPr>
        <p:spPr>
          <a:xfrm>
            <a:off x="10990061" y="2532621"/>
            <a:ext cx="688412" cy="688412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rgbClr val="C00000">
              <a:shade val="50000"/>
            </a:srgbClr>
          </a:lnRef>
          <a:fillRef idx="1">
            <a:srgbClr val="C00000"/>
          </a:fillRef>
          <a:effectRef idx="0">
            <a:srgbClr val="C00000"/>
          </a:effectRef>
          <a:fontRef idx="minor">
            <a:sysClr val="window" lastClr="FFFFFF"/>
          </a:fontRef>
        </p:style>
        <p:txBody>
          <a:bodyPr anchor="ctr"/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zh-CN" sz="1705">
              <a:solidFill>
                <a:srgbClr val="FFFFFF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Arial" panose="020B0604020202020204" pitchFamily="34" charset="0"/>
            </a:endParaRPr>
          </a:p>
        </p:txBody>
      </p:sp>
      <p:pic>
        <p:nvPicPr>
          <p:cNvPr id="39" name="Picture 6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655" y="4977325"/>
            <a:ext cx="286714" cy="28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7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030" y="2734215"/>
            <a:ext cx="286714" cy="28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8"/>
          <p:cNvSpPr txBox="1"/>
          <p:nvPr/>
        </p:nvSpPr>
        <p:spPr>
          <a:xfrm>
            <a:off x="1529223" y="2532616"/>
            <a:ext cx="2723786" cy="1198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zh-CN" sz="2000" dirty="0">
                <a:solidFill>
                  <a:srgbClr val="C0000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升入大学开始学习理财管理的大学生</a:t>
            </a:r>
            <a:endParaRPr lang="zh-CN" altLang="zh-CN" sz="2000" dirty="0">
              <a:solidFill>
                <a:srgbClr val="C0000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  <a:p>
            <a:pPr>
              <a:lnSpc>
                <a:spcPct val="120000"/>
              </a:lnSpc>
              <a:defRPr/>
            </a:pPr>
            <a:endParaRPr lang="zh-CN" altLang="zh-CN" sz="2000" dirty="0">
              <a:solidFill>
                <a:srgbClr val="C0000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Arial" panose="020B0604020202020204" pitchFamily="34" charset="0"/>
            </a:endParaRPr>
          </a:p>
        </p:txBody>
      </p:sp>
      <p:sp>
        <p:nvSpPr>
          <p:cNvPr id="6" name="TextBox 32"/>
          <p:cNvSpPr txBox="1"/>
          <p:nvPr/>
        </p:nvSpPr>
        <p:spPr>
          <a:xfrm>
            <a:off x="1620069" y="4701145"/>
            <a:ext cx="2723786" cy="8299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zh-CN" sz="2000" dirty="0">
                <a:solidFill>
                  <a:srgbClr val="C0000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需要对自己的财产进行管理的上班族</a:t>
            </a:r>
            <a:endParaRPr lang="zh-CN" altLang="zh-CN" sz="2000" dirty="0">
              <a:solidFill>
                <a:srgbClr val="C0000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8" name="TextBox 35"/>
          <p:cNvSpPr txBox="1"/>
          <p:nvPr/>
        </p:nvSpPr>
        <p:spPr>
          <a:xfrm>
            <a:off x="8143822" y="4780209"/>
            <a:ext cx="2723786" cy="8299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zh-CN" sz="2000" dirty="0">
                <a:solidFill>
                  <a:srgbClr val="C0000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需要记录日常开销的家庭主妇</a:t>
            </a:r>
            <a:endParaRPr lang="zh-CN" altLang="zh-CN" sz="2000" dirty="0">
              <a:solidFill>
                <a:srgbClr val="C0000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55" name="TextBox 41"/>
          <p:cNvSpPr txBox="1"/>
          <p:nvPr/>
        </p:nvSpPr>
        <p:spPr>
          <a:xfrm>
            <a:off x="8143822" y="2532620"/>
            <a:ext cx="2723786" cy="8299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zh-CN" sz="2000" dirty="0">
                <a:solidFill>
                  <a:srgbClr val="595959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需要开源节流的创业者</a:t>
            </a:r>
            <a:endParaRPr lang="zh-CN" altLang="zh-CN" sz="2000" dirty="0">
              <a:solidFill>
                <a:srgbClr val="595959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  <a:p>
            <a:pPr algn="r">
              <a:lnSpc>
                <a:spcPct val="120000"/>
              </a:lnSpc>
              <a:defRPr/>
            </a:pPr>
            <a:endParaRPr lang="zh-CN" altLang="zh-CN" sz="2000" dirty="0">
              <a:solidFill>
                <a:srgbClr val="595959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Arial" panose="020B0604020202020204" pitchFamily="34" charset="0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923" y="0"/>
            <a:ext cx="1302693" cy="13026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94200" y="5969635"/>
            <a:ext cx="3618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……</a:t>
            </a:r>
            <a:endParaRPr lang="en-US" altLang="zh-CN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0" grpId="0" bldLvl="0" animBg="1"/>
      <p:bldP spid="32" grpId="0" bldLvl="0" animBg="1"/>
      <p:bldP spid="36" grpId="0" bldLvl="0" animBg="1"/>
      <p:bldP spid="38" grpId="0" bldLvl="0" animBg="1"/>
      <p:bldP spid="43" grpId="0"/>
      <p:bldP spid="6" grpId="0"/>
      <p:bldP spid="8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545495" y="2984693"/>
            <a:ext cx="3127513" cy="3127513"/>
          </a:xfrm>
          <a:prstGeom prst="ellipse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84250" y="2981325"/>
            <a:ext cx="5111750" cy="1570355"/>
            <a:chOff x="1550" y="3866"/>
            <a:chExt cx="8050" cy="2473"/>
          </a:xfrm>
        </p:grpSpPr>
        <p:sp>
          <p:nvSpPr>
            <p:cNvPr id="2" name="矩形 1"/>
            <p:cNvSpPr/>
            <p:nvPr/>
          </p:nvSpPr>
          <p:spPr>
            <a:xfrm>
              <a:off x="1550" y="3866"/>
              <a:ext cx="8050" cy="247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8145" y="4790"/>
              <a:ext cx="953" cy="1160"/>
              <a:chOff x="10908897" y="1262923"/>
              <a:chExt cx="426511" cy="519347"/>
            </a:xfrm>
            <a:solidFill>
              <a:schemeClr val="bg1"/>
            </a:solidFill>
          </p:grpSpPr>
          <p:sp>
            <p:nvSpPr>
              <p:cNvPr id="45" name="Freeform 261"/>
              <p:cNvSpPr>
                <a:spLocks noEditPoints="1"/>
              </p:cNvSpPr>
              <p:nvPr/>
            </p:nvSpPr>
            <p:spPr bwMode="auto">
              <a:xfrm>
                <a:off x="11013843" y="1370560"/>
                <a:ext cx="321565" cy="411710"/>
              </a:xfrm>
              <a:custGeom>
                <a:avLst/>
                <a:gdLst>
                  <a:gd name="T0" fmla="*/ 116 w 152"/>
                  <a:gd name="T1" fmla="*/ 0 h 195"/>
                  <a:gd name="T2" fmla="*/ 37 w 152"/>
                  <a:gd name="T3" fmla="*/ 0 h 195"/>
                  <a:gd name="T4" fmla="*/ 0 w 152"/>
                  <a:gd name="T5" fmla="*/ 34 h 195"/>
                  <a:gd name="T6" fmla="*/ 0 w 152"/>
                  <a:gd name="T7" fmla="*/ 157 h 195"/>
                  <a:gd name="T8" fmla="*/ 37 w 152"/>
                  <a:gd name="T9" fmla="*/ 195 h 195"/>
                  <a:gd name="T10" fmla="*/ 116 w 152"/>
                  <a:gd name="T11" fmla="*/ 195 h 195"/>
                  <a:gd name="T12" fmla="*/ 152 w 152"/>
                  <a:gd name="T13" fmla="*/ 157 h 195"/>
                  <a:gd name="T14" fmla="*/ 152 w 152"/>
                  <a:gd name="T15" fmla="*/ 34 h 195"/>
                  <a:gd name="T16" fmla="*/ 116 w 152"/>
                  <a:gd name="T17" fmla="*/ 0 h 195"/>
                  <a:gd name="T18" fmla="*/ 131 w 152"/>
                  <a:gd name="T19" fmla="*/ 157 h 195"/>
                  <a:gd name="T20" fmla="*/ 116 w 152"/>
                  <a:gd name="T21" fmla="*/ 174 h 195"/>
                  <a:gd name="T22" fmla="*/ 37 w 152"/>
                  <a:gd name="T23" fmla="*/ 174 h 195"/>
                  <a:gd name="T24" fmla="*/ 22 w 152"/>
                  <a:gd name="T25" fmla="*/ 157 h 195"/>
                  <a:gd name="T26" fmla="*/ 22 w 152"/>
                  <a:gd name="T27" fmla="*/ 34 h 195"/>
                  <a:gd name="T28" fmla="*/ 37 w 152"/>
                  <a:gd name="T29" fmla="*/ 22 h 195"/>
                  <a:gd name="T30" fmla="*/ 116 w 152"/>
                  <a:gd name="T31" fmla="*/ 22 h 195"/>
                  <a:gd name="T32" fmla="*/ 131 w 152"/>
                  <a:gd name="T33" fmla="*/ 34 h 195"/>
                  <a:gd name="T34" fmla="*/ 131 w 152"/>
                  <a:gd name="T35" fmla="*/ 15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2" h="195">
                    <a:moveTo>
                      <a:pt x="116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4"/>
                      <a:pt x="0" y="34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77"/>
                      <a:pt x="17" y="195"/>
                      <a:pt x="37" y="195"/>
                    </a:cubicBezTo>
                    <a:cubicBezTo>
                      <a:pt x="116" y="195"/>
                      <a:pt x="116" y="195"/>
                      <a:pt x="116" y="195"/>
                    </a:cubicBezTo>
                    <a:cubicBezTo>
                      <a:pt x="136" y="195"/>
                      <a:pt x="152" y="177"/>
                      <a:pt x="152" y="157"/>
                    </a:cubicBezTo>
                    <a:cubicBezTo>
                      <a:pt x="152" y="34"/>
                      <a:pt x="152" y="34"/>
                      <a:pt x="152" y="34"/>
                    </a:cubicBezTo>
                    <a:cubicBezTo>
                      <a:pt x="152" y="14"/>
                      <a:pt x="136" y="0"/>
                      <a:pt x="116" y="0"/>
                    </a:cubicBezTo>
                    <a:close/>
                    <a:moveTo>
                      <a:pt x="131" y="157"/>
                    </a:moveTo>
                    <a:cubicBezTo>
                      <a:pt x="131" y="165"/>
                      <a:pt x="124" y="174"/>
                      <a:pt x="116" y="174"/>
                    </a:cubicBezTo>
                    <a:cubicBezTo>
                      <a:pt x="37" y="174"/>
                      <a:pt x="37" y="174"/>
                      <a:pt x="37" y="174"/>
                    </a:cubicBezTo>
                    <a:cubicBezTo>
                      <a:pt x="29" y="174"/>
                      <a:pt x="22" y="165"/>
                      <a:pt x="22" y="157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6"/>
                      <a:pt x="29" y="22"/>
                      <a:pt x="37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24" y="22"/>
                      <a:pt x="131" y="26"/>
                      <a:pt x="131" y="34"/>
                    </a:cubicBezTo>
                    <a:lnTo>
                      <a:pt x="131" y="1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46" name="Rectangle 262"/>
              <p:cNvSpPr>
                <a:spLocks noChangeArrowheads="1"/>
              </p:cNvSpPr>
              <p:nvPr/>
            </p:nvSpPr>
            <p:spPr bwMode="auto">
              <a:xfrm>
                <a:off x="11091880" y="1475506"/>
                <a:ext cx="166837" cy="3229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47" name="Rectangle 263"/>
              <p:cNvSpPr>
                <a:spLocks noChangeArrowheads="1"/>
              </p:cNvSpPr>
              <p:nvPr/>
            </p:nvSpPr>
            <p:spPr bwMode="auto">
              <a:xfrm>
                <a:off x="11091880" y="1554888"/>
                <a:ext cx="166837" cy="296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48" name="Rectangle 264"/>
              <p:cNvSpPr>
                <a:spLocks noChangeArrowheads="1"/>
              </p:cNvSpPr>
              <p:nvPr/>
            </p:nvSpPr>
            <p:spPr bwMode="auto">
              <a:xfrm>
                <a:off x="11091880" y="1630234"/>
                <a:ext cx="166837" cy="296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49" name="Freeform 265"/>
              <p:cNvSpPr/>
              <p:nvPr/>
            </p:nvSpPr>
            <p:spPr bwMode="auto">
              <a:xfrm>
                <a:off x="10908897" y="1262923"/>
                <a:ext cx="320219" cy="414401"/>
              </a:xfrm>
              <a:custGeom>
                <a:avLst/>
                <a:gdLst>
                  <a:gd name="T0" fmla="*/ 36 w 152"/>
                  <a:gd name="T1" fmla="*/ 22 h 196"/>
                  <a:gd name="T2" fmla="*/ 115 w 152"/>
                  <a:gd name="T3" fmla="*/ 22 h 196"/>
                  <a:gd name="T4" fmla="*/ 130 w 152"/>
                  <a:gd name="T5" fmla="*/ 36 h 196"/>
                  <a:gd name="T6" fmla="*/ 152 w 152"/>
                  <a:gd name="T7" fmla="*/ 36 h 196"/>
                  <a:gd name="T8" fmla="*/ 115 w 152"/>
                  <a:gd name="T9" fmla="*/ 0 h 196"/>
                  <a:gd name="T10" fmla="*/ 36 w 152"/>
                  <a:gd name="T11" fmla="*/ 0 h 196"/>
                  <a:gd name="T12" fmla="*/ 0 w 152"/>
                  <a:gd name="T13" fmla="*/ 38 h 196"/>
                  <a:gd name="T14" fmla="*/ 0 w 152"/>
                  <a:gd name="T15" fmla="*/ 161 h 196"/>
                  <a:gd name="T16" fmla="*/ 36 w 152"/>
                  <a:gd name="T17" fmla="*/ 196 h 196"/>
                  <a:gd name="T18" fmla="*/ 36 w 152"/>
                  <a:gd name="T19" fmla="*/ 174 h 196"/>
                  <a:gd name="T20" fmla="*/ 21 w 152"/>
                  <a:gd name="T21" fmla="*/ 161 h 196"/>
                  <a:gd name="T22" fmla="*/ 21 w 152"/>
                  <a:gd name="T23" fmla="*/ 38 h 196"/>
                  <a:gd name="T24" fmla="*/ 36 w 152"/>
                  <a:gd name="T25" fmla="*/ 2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2" h="196">
                    <a:moveTo>
                      <a:pt x="36" y="22"/>
                    </a:moveTo>
                    <a:cubicBezTo>
                      <a:pt x="115" y="22"/>
                      <a:pt x="115" y="22"/>
                      <a:pt x="115" y="22"/>
                    </a:cubicBezTo>
                    <a:cubicBezTo>
                      <a:pt x="123" y="22"/>
                      <a:pt x="129" y="29"/>
                      <a:pt x="130" y="36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1" y="17"/>
                      <a:pt x="135" y="0"/>
                      <a:pt x="115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8"/>
                      <a:pt x="0" y="38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81"/>
                      <a:pt x="16" y="196"/>
                      <a:pt x="36" y="196"/>
                    </a:cubicBezTo>
                    <a:cubicBezTo>
                      <a:pt x="36" y="174"/>
                      <a:pt x="36" y="174"/>
                      <a:pt x="36" y="174"/>
                    </a:cubicBezTo>
                    <a:cubicBezTo>
                      <a:pt x="28" y="174"/>
                      <a:pt x="21" y="169"/>
                      <a:pt x="21" y="16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0"/>
                      <a:pt x="28" y="22"/>
                      <a:pt x="36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</p:grpSp>
        <p:sp>
          <p:nvSpPr>
            <p:cNvPr id="54" name="文本框 53"/>
            <p:cNvSpPr txBox="1"/>
            <p:nvPr/>
          </p:nvSpPr>
          <p:spPr>
            <a:xfrm>
              <a:off x="1901" y="3930"/>
              <a:ext cx="5199" cy="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刚刚升入哈工大（深圳）的小熙，因为经常点外卖，买快递，发现父母给的生活费还没到月底就已告罄，导致每个月的最后几天都要吃泡面充饥。他急需一款</a:t>
              </a:r>
              <a:r>
                <a:rPr lang="en-US" altLang="zh-CN" sz="12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app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来帮助自己记录分析每个月的开支情况，尤其在具体类别上，来合理规划自己的生活费。</a:t>
              </a:r>
              <a:endParaRPr lang="zh-CN" altLang="en-US" sz="12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84250" y="4551680"/>
            <a:ext cx="5111750" cy="1570355"/>
            <a:chOff x="1550" y="6339"/>
            <a:chExt cx="8050" cy="2473"/>
          </a:xfrm>
        </p:grpSpPr>
        <p:sp>
          <p:nvSpPr>
            <p:cNvPr id="3" name="矩形 2"/>
            <p:cNvSpPr/>
            <p:nvPr/>
          </p:nvSpPr>
          <p:spPr>
            <a:xfrm>
              <a:off x="1550" y="6339"/>
              <a:ext cx="8050" cy="24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7935" y="6769"/>
              <a:ext cx="1362" cy="1171"/>
              <a:chOff x="3262313" y="1552575"/>
              <a:chExt cx="644525" cy="554038"/>
            </a:xfrm>
            <a:solidFill>
              <a:schemeClr val="bg1"/>
            </a:solidFill>
          </p:grpSpPr>
          <p:sp>
            <p:nvSpPr>
              <p:cNvPr id="27" name="Oval 231"/>
              <p:cNvSpPr>
                <a:spLocks noChangeArrowheads="1"/>
              </p:cNvSpPr>
              <p:nvPr/>
            </p:nvSpPr>
            <p:spPr bwMode="auto">
              <a:xfrm>
                <a:off x="3521075" y="1711325"/>
                <a:ext cx="127000" cy="1555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28" name="Freeform 232"/>
              <p:cNvSpPr/>
              <p:nvPr/>
            </p:nvSpPr>
            <p:spPr bwMode="auto">
              <a:xfrm>
                <a:off x="3605213" y="1885950"/>
                <a:ext cx="112713" cy="157163"/>
              </a:xfrm>
              <a:custGeom>
                <a:avLst/>
                <a:gdLst>
                  <a:gd name="T0" fmla="*/ 62 w 65"/>
                  <a:gd name="T1" fmla="*/ 21 h 90"/>
                  <a:gd name="T2" fmla="*/ 40 w 65"/>
                  <a:gd name="T3" fmla="*/ 1 h 90"/>
                  <a:gd name="T4" fmla="*/ 21 w 65"/>
                  <a:gd name="T5" fmla="*/ 1 h 90"/>
                  <a:gd name="T6" fmla="*/ 34 w 65"/>
                  <a:gd name="T7" fmla="*/ 12 h 90"/>
                  <a:gd name="T8" fmla="*/ 16 w 65"/>
                  <a:gd name="T9" fmla="*/ 22 h 90"/>
                  <a:gd name="T10" fmla="*/ 24 w 65"/>
                  <a:gd name="T11" fmla="*/ 36 h 90"/>
                  <a:gd name="T12" fmla="*/ 0 w 65"/>
                  <a:gd name="T13" fmla="*/ 89 h 90"/>
                  <a:gd name="T14" fmla="*/ 0 w 65"/>
                  <a:gd name="T15" fmla="*/ 90 h 90"/>
                  <a:gd name="T16" fmla="*/ 65 w 65"/>
                  <a:gd name="T17" fmla="*/ 63 h 90"/>
                  <a:gd name="T18" fmla="*/ 62 w 65"/>
                  <a:gd name="T19" fmla="*/ 2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90">
                    <a:moveTo>
                      <a:pt x="62" y="21"/>
                    </a:moveTo>
                    <a:cubicBezTo>
                      <a:pt x="61" y="9"/>
                      <a:pt x="51" y="0"/>
                      <a:pt x="40" y="1"/>
                    </a:cubicBezTo>
                    <a:cubicBezTo>
                      <a:pt x="40" y="1"/>
                      <a:pt x="32" y="1"/>
                      <a:pt x="21" y="1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25" y="87"/>
                      <a:pt x="47" y="78"/>
                      <a:pt x="65" y="63"/>
                    </a:cubicBezTo>
                    <a:lnTo>
                      <a:pt x="6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29" name="Freeform 233"/>
              <p:cNvSpPr/>
              <p:nvPr/>
            </p:nvSpPr>
            <p:spPr bwMode="auto">
              <a:xfrm>
                <a:off x="3452813" y="1885950"/>
                <a:ext cx="109538" cy="157163"/>
              </a:xfrm>
              <a:custGeom>
                <a:avLst/>
                <a:gdLst>
                  <a:gd name="T0" fmla="*/ 39 w 63"/>
                  <a:gd name="T1" fmla="*/ 36 h 90"/>
                  <a:gd name="T2" fmla="*/ 48 w 63"/>
                  <a:gd name="T3" fmla="*/ 22 h 90"/>
                  <a:gd name="T4" fmla="*/ 29 w 63"/>
                  <a:gd name="T5" fmla="*/ 12 h 90"/>
                  <a:gd name="T6" fmla="*/ 43 w 63"/>
                  <a:gd name="T7" fmla="*/ 1 h 90"/>
                  <a:gd name="T8" fmla="*/ 25 w 63"/>
                  <a:gd name="T9" fmla="*/ 1 h 90"/>
                  <a:gd name="T10" fmla="*/ 25 w 63"/>
                  <a:gd name="T11" fmla="*/ 1 h 90"/>
                  <a:gd name="T12" fmla="*/ 3 w 63"/>
                  <a:gd name="T13" fmla="*/ 21 h 90"/>
                  <a:gd name="T14" fmla="*/ 0 w 63"/>
                  <a:gd name="T15" fmla="*/ 64 h 90"/>
                  <a:gd name="T16" fmla="*/ 63 w 63"/>
                  <a:gd name="T17" fmla="*/ 90 h 90"/>
                  <a:gd name="T18" fmla="*/ 63 w 63"/>
                  <a:gd name="T19" fmla="*/ 89 h 90"/>
                  <a:gd name="T20" fmla="*/ 39 w 63"/>
                  <a:gd name="T21" fmla="*/ 36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90">
                    <a:moveTo>
                      <a:pt x="39" y="36"/>
                    </a:moveTo>
                    <a:cubicBezTo>
                      <a:pt x="48" y="22"/>
                      <a:pt x="48" y="22"/>
                      <a:pt x="48" y="2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32" y="1"/>
                      <a:pt x="25" y="1"/>
                      <a:pt x="2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14" y="0"/>
                      <a:pt x="4" y="9"/>
                      <a:pt x="3" y="21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8" y="78"/>
                      <a:pt x="39" y="87"/>
                      <a:pt x="63" y="90"/>
                    </a:cubicBezTo>
                    <a:cubicBezTo>
                      <a:pt x="63" y="89"/>
                      <a:pt x="63" y="89"/>
                      <a:pt x="63" y="89"/>
                    </a:cubicBezTo>
                    <a:lnTo>
                      <a:pt x="3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0" name="Freeform 234"/>
              <p:cNvSpPr/>
              <p:nvPr/>
            </p:nvSpPr>
            <p:spPr bwMode="auto">
              <a:xfrm>
                <a:off x="3562350" y="1885950"/>
                <a:ext cx="42863" cy="33338"/>
              </a:xfrm>
              <a:custGeom>
                <a:avLst/>
                <a:gdLst>
                  <a:gd name="T0" fmla="*/ 23 w 27"/>
                  <a:gd name="T1" fmla="*/ 21 h 21"/>
                  <a:gd name="T2" fmla="*/ 23 w 27"/>
                  <a:gd name="T3" fmla="*/ 21 h 21"/>
                  <a:gd name="T4" fmla="*/ 27 w 27"/>
                  <a:gd name="T5" fmla="*/ 19 h 21"/>
                  <a:gd name="T6" fmla="*/ 22 w 27"/>
                  <a:gd name="T7" fmla="*/ 0 h 21"/>
                  <a:gd name="T8" fmla="*/ 6 w 27"/>
                  <a:gd name="T9" fmla="*/ 0 h 21"/>
                  <a:gd name="T10" fmla="*/ 0 w 27"/>
                  <a:gd name="T11" fmla="*/ 19 h 21"/>
                  <a:gd name="T12" fmla="*/ 5 w 27"/>
                  <a:gd name="T13" fmla="*/ 21 h 21"/>
                  <a:gd name="T14" fmla="*/ 5 w 27"/>
                  <a:gd name="T15" fmla="*/ 21 h 21"/>
                  <a:gd name="T16" fmla="*/ 23 w 27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1">
                    <a:moveTo>
                      <a:pt x="23" y="21"/>
                    </a:moveTo>
                    <a:lnTo>
                      <a:pt x="23" y="21"/>
                    </a:lnTo>
                    <a:lnTo>
                      <a:pt x="27" y="19"/>
                    </a:lnTo>
                    <a:lnTo>
                      <a:pt x="22" y="0"/>
                    </a:lnTo>
                    <a:lnTo>
                      <a:pt x="6" y="0"/>
                    </a:lnTo>
                    <a:lnTo>
                      <a:pt x="0" y="19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23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1" name="Freeform 235"/>
              <p:cNvSpPr/>
              <p:nvPr/>
            </p:nvSpPr>
            <p:spPr bwMode="auto">
              <a:xfrm>
                <a:off x="3562350" y="1919288"/>
                <a:ext cx="42863" cy="123825"/>
              </a:xfrm>
              <a:custGeom>
                <a:avLst/>
                <a:gdLst>
                  <a:gd name="T0" fmla="*/ 21 w 24"/>
                  <a:gd name="T1" fmla="*/ 0 h 71"/>
                  <a:gd name="T2" fmla="*/ 21 w 24"/>
                  <a:gd name="T3" fmla="*/ 0 h 71"/>
                  <a:gd name="T4" fmla="*/ 4 w 24"/>
                  <a:gd name="T5" fmla="*/ 0 h 71"/>
                  <a:gd name="T6" fmla="*/ 4 w 24"/>
                  <a:gd name="T7" fmla="*/ 0 h 71"/>
                  <a:gd name="T8" fmla="*/ 0 w 24"/>
                  <a:gd name="T9" fmla="*/ 70 h 71"/>
                  <a:gd name="T10" fmla="*/ 0 w 24"/>
                  <a:gd name="T11" fmla="*/ 71 h 71"/>
                  <a:gd name="T12" fmla="*/ 12 w 24"/>
                  <a:gd name="T13" fmla="*/ 71 h 71"/>
                  <a:gd name="T14" fmla="*/ 24 w 24"/>
                  <a:gd name="T15" fmla="*/ 71 h 71"/>
                  <a:gd name="T16" fmla="*/ 24 w 24"/>
                  <a:gd name="T17" fmla="*/ 70 h 71"/>
                  <a:gd name="T18" fmla="*/ 21 w 24"/>
                  <a:gd name="T1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71"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4" y="71"/>
                      <a:pt x="8" y="71"/>
                      <a:pt x="12" y="71"/>
                    </a:cubicBezTo>
                    <a:cubicBezTo>
                      <a:pt x="16" y="71"/>
                      <a:pt x="20" y="71"/>
                      <a:pt x="24" y="71"/>
                    </a:cubicBezTo>
                    <a:cubicBezTo>
                      <a:pt x="24" y="70"/>
                      <a:pt x="24" y="70"/>
                      <a:pt x="24" y="70"/>
                    </a:cubicBez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2" name="Freeform 236"/>
              <p:cNvSpPr/>
              <p:nvPr/>
            </p:nvSpPr>
            <p:spPr bwMode="auto">
              <a:xfrm>
                <a:off x="3306763" y="1830388"/>
                <a:ext cx="541338" cy="276225"/>
              </a:xfrm>
              <a:custGeom>
                <a:avLst/>
                <a:gdLst>
                  <a:gd name="T0" fmla="*/ 158 w 309"/>
                  <a:gd name="T1" fmla="*/ 158 h 158"/>
                  <a:gd name="T2" fmla="*/ 0 w 309"/>
                  <a:gd name="T3" fmla="*/ 0 h 158"/>
                  <a:gd name="T4" fmla="*/ 39 w 309"/>
                  <a:gd name="T5" fmla="*/ 0 h 158"/>
                  <a:gd name="T6" fmla="*/ 158 w 309"/>
                  <a:gd name="T7" fmla="*/ 119 h 158"/>
                  <a:gd name="T8" fmla="*/ 271 w 309"/>
                  <a:gd name="T9" fmla="*/ 38 h 158"/>
                  <a:gd name="T10" fmla="*/ 309 w 309"/>
                  <a:gd name="T11" fmla="*/ 50 h 158"/>
                  <a:gd name="T12" fmla="*/ 158 w 309"/>
                  <a:gd name="T13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9" h="158">
                    <a:moveTo>
                      <a:pt x="158" y="158"/>
                    </a:moveTo>
                    <a:cubicBezTo>
                      <a:pt x="71" y="158"/>
                      <a:pt x="0" y="87"/>
                      <a:pt x="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66"/>
                      <a:pt x="93" y="119"/>
                      <a:pt x="158" y="119"/>
                    </a:cubicBezTo>
                    <a:cubicBezTo>
                      <a:pt x="210" y="119"/>
                      <a:pt x="255" y="86"/>
                      <a:pt x="271" y="38"/>
                    </a:cubicBezTo>
                    <a:cubicBezTo>
                      <a:pt x="309" y="50"/>
                      <a:pt x="309" y="50"/>
                      <a:pt x="309" y="50"/>
                    </a:cubicBezTo>
                    <a:cubicBezTo>
                      <a:pt x="287" y="115"/>
                      <a:pt x="227" y="158"/>
                      <a:pt x="158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3" name="Freeform 237"/>
              <p:cNvSpPr/>
              <p:nvPr/>
            </p:nvSpPr>
            <p:spPr bwMode="auto">
              <a:xfrm>
                <a:off x="3262313" y="1765300"/>
                <a:ext cx="158750" cy="77788"/>
              </a:xfrm>
              <a:custGeom>
                <a:avLst/>
                <a:gdLst>
                  <a:gd name="T0" fmla="*/ 100 w 100"/>
                  <a:gd name="T1" fmla="*/ 49 h 49"/>
                  <a:gd name="T2" fmla="*/ 50 w 100"/>
                  <a:gd name="T3" fmla="*/ 0 h 49"/>
                  <a:gd name="T4" fmla="*/ 0 w 100"/>
                  <a:gd name="T5" fmla="*/ 49 h 49"/>
                  <a:gd name="T6" fmla="*/ 100 w 100"/>
                  <a:gd name="T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49">
                    <a:moveTo>
                      <a:pt x="100" y="49"/>
                    </a:moveTo>
                    <a:lnTo>
                      <a:pt x="50" y="0"/>
                    </a:lnTo>
                    <a:lnTo>
                      <a:pt x="0" y="49"/>
                    </a:lnTo>
                    <a:lnTo>
                      <a:pt x="100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4" name="Freeform 238"/>
              <p:cNvSpPr/>
              <p:nvPr/>
            </p:nvSpPr>
            <p:spPr bwMode="auto">
              <a:xfrm>
                <a:off x="3321050" y="1552575"/>
                <a:ext cx="539750" cy="277813"/>
              </a:xfrm>
              <a:custGeom>
                <a:avLst/>
                <a:gdLst>
                  <a:gd name="T0" fmla="*/ 309 w 309"/>
                  <a:gd name="T1" fmla="*/ 158 h 158"/>
                  <a:gd name="T2" fmla="*/ 270 w 309"/>
                  <a:gd name="T3" fmla="*/ 158 h 158"/>
                  <a:gd name="T4" fmla="*/ 151 w 309"/>
                  <a:gd name="T5" fmla="*/ 39 h 158"/>
                  <a:gd name="T6" fmla="*/ 38 w 309"/>
                  <a:gd name="T7" fmla="*/ 120 h 158"/>
                  <a:gd name="T8" fmla="*/ 0 w 309"/>
                  <a:gd name="T9" fmla="*/ 108 h 158"/>
                  <a:gd name="T10" fmla="*/ 151 w 309"/>
                  <a:gd name="T11" fmla="*/ 0 h 158"/>
                  <a:gd name="T12" fmla="*/ 309 w 309"/>
                  <a:gd name="T13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9" h="158">
                    <a:moveTo>
                      <a:pt x="309" y="158"/>
                    </a:moveTo>
                    <a:cubicBezTo>
                      <a:pt x="270" y="158"/>
                      <a:pt x="270" y="158"/>
                      <a:pt x="270" y="158"/>
                    </a:cubicBezTo>
                    <a:cubicBezTo>
                      <a:pt x="270" y="92"/>
                      <a:pt x="216" y="39"/>
                      <a:pt x="151" y="39"/>
                    </a:cubicBezTo>
                    <a:cubicBezTo>
                      <a:pt x="99" y="39"/>
                      <a:pt x="54" y="72"/>
                      <a:pt x="38" y="120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22" y="43"/>
                      <a:pt x="82" y="0"/>
                      <a:pt x="151" y="0"/>
                    </a:cubicBezTo>
                    <a:cubicBezTo>
                      <a:pt x="238" y="0"/>
                      <a:pt x="309" y="71"/>
                      <a:pt x="30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5" name="Freeform 239"/>
              <p:cNvSpPr/>
              <p:nvPr/>
            </p:nvSpPr>
            <p:spPr bwMode="auto">
              <a:xfrm>
                <a:off x="3749675" y="1816100"/>
                <a:ext cx="157163" cy="77788"/>
              </a:xfrm>
              <a:custGeom>
                <a:avLst/>
                <a:gdLst>
                  <a:gd name="T0" fmla="*/ 0 w 99"/>
                  <a:gd name="T1" fmla="*/ 0 h 49"/>
                  <a:gd name="T2" fmla="*/ 50 w 99"/>
                  <a:gd name="T3" fmla="*/ 49 h 49"/>
                  <a:gd name="T4" fmla="*/ 99 w 99"/>
                  <a:gd name="T5" fmla="*/ 0 h 49"/>
                  <a:gd name="T6" fmla="*/ 0 w 99"/>
                  <a:gd name="T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49">
                    <a:moveTo>
                      <a:pt x="0" y="0"/>
                    </a:moveTo>
                    <a:lnTo>
                      <a:pt x="50" y="49"/>
                    </a:lnTo>
                    <a:lnTo>
                      <a:pt x="99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>
              <a:off x="1959" y="6560"/>
              <a:ext cx="5199" cy="2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文文是一名生活在深圳的家庭主妇。平日生活里买菜，水电，交通等生活的方方面面都需要文文来打理，文文迫切地需要一款可以分门别类记录生活各项开支的</a:t>
              </a:r>
              <a:r>
                <a:rPr lang="en-US" altLang="zh-CN" sz="12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app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来帮助自己记录家庭日常开支。</a:t>
              </a:r>
              <a:endParaRPr lang="zh-CN" altLang="en-US" sz="12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096000" y="2981325"/>
            <a:ext cx="5111750" cy="1570355"/>
            <a:chOff x="9600" y="3866"/>
            <a:chExt cx="8050" cy="2473"/>
          </a:xfrm>
        </p:grpSpPr>
        <p:sp>
          <p:nvSpPr>
            <p:cNvPr id="4" name="矩形 3"/>
            <p:cNvSpPr/>
            <p:nvPr/>
          </p:nvSpPr>
          <p:spPr>
            <a:xfrm>
              <a:off x="9600" y="3866"/>
              <a:ext cx="8050" cy="24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9988" y="4811"/>
              <a:ext cx="1219" cy="1049"/>
              <a:chOff x="7970415" y="1262923"/>
              <a:chExt cx="551638" cy="474947"/>
            </a:xfrm>
            <a:solidFill>
              <a:schemeClr val="bg1"/>
            </a:solidFill>
          </p:grpSpPr>
          <p:sp>
            <p:nvSpPr>
              <p:cNvPr id="51" name="Freeform 294"/>
              <p:cNvSpPr>
                <a:spLocks noEditPoints="1"/>
              </p:cNvSpPr>
              <p:nvPr/>
            </p:nvSpPr>
            <p:spPr bwMode="auto">
              <a:xfrm>
                <a:off x="7970415" y="1262923"/>
                <a:ext cx="551638" cy="474947"/>
              </a:xfrm>
              <a:custGeom>
                <a:avLst/>
                <a:gdLst>
                  <a:gd name="T0" fmla="*/ 224 w 261"/>
                  <a:gd name="T1" fmla="*/ 22 h 225"/>
                  <a:gd name="T2" fmla="*/ 224 w 261"/>
                  <a:gd name="T3" fmla="*/ 15 h 225"/>
                  <a:gd name="T4" fmla="*/ 192 w 261"/>
                  <a:gd name="T5" fmla="*/ 0 h 225"/>
                  <a:gd name="T6" fmla="*/ 159 w 261"/>
                  <a:gd name="T7" fmla="*/ 15 h 225"/>
                  <a:gd name="T8" fmla="*/ 159 w 261"/>
                  <a:gd name="T9" fmla="*/ 22 h 225"/>
                  <a:gd name="T10" fmla="*/ 36 w 261"/>
                  <a:gd name="T11" fmla="*/ 22 h 225"/>
                  <a:gd name="T12" fmla="*/ 0 w 261"/>
                  <a:gd name="T13" fmla="*/ 58 h 225"/>
                  <a:gd name="T14" fmla="*/ 0 w 261"/>
                  <a:gd name="T15" fmla="*/ 188 h 225"/>
                  <a:gd name="T16" fmla="*/ 36 w 261"/>
                  <a:gd name="T17" fmla="*/ 225 h 225"/>
                  <a:gd name="T18" fmla="*/ 224 w 261"/>
                  <a:gd name="T19" fmla="*/ 225 h 225"/>
                  <a:gd name="T20" fmla="*/ 261 w 261"/>
                  <a:gd name="T21" fmla="*/ 188 h 225"/>
                  <a:gd name="T22" fmla="*/ 261 w 261"/>
                  <a:gd name="T23" fmla="*/ 58 h 225"/>
                  <a:gd name="T24" fmla="*/ 224 w 261"/>
                  <a:gd name="T25" fmla="*/ 22 h 225"/>
                  <a:gd name="T26" fmla="*/ 239 w 261"/>
                  <a:gd name="T27" fmla="*/ 188 h 225"/>
                  <a:gd name="T28" fmla="*/ 224 w 261"/>
                  <a:gd name="T29" fmla="*/ 203 h 225"/>
                  <a:gd name="T30" fmla="*/ 36 w 261"/>
                  <a:gd name="T31" fmla="*/ 203 h 225"/>
                  <a:gd name="T32" fmla="*/ 22 w 261"/>
                  <a:gd name="T33" fmla="*/ 188 h 225"/>
                  <a:gd name="T34" fmla="*/ 22 w 261"/>
                  <a:gd name="T35" fmla="*/ 58 h 225"/>
                  <a:gd name="T36" fmla="*/ 36 w 261"/>
                  <a:gd name="T37" fmla="*/ 44 h 225"/>
                  <a:gd name="T38" fmla="*/ 224 w 261"/>
                  <a:gd name="T39" fmla="*/ 44 h 225"/>
                  <a:gd name="T40" fmla="*/ 239 w 261"/>
                  <a:gd name="T41" fmla="*/ 58 h 225"/>
                  <a:gd name="T42" fmla="*/ 239 w 261"/>
                  <a:gd name="T43" fmla="*/ 18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1" h="225">
                    <a:moveTo>
                      <a:pt x="224" y="22"/>
                    </a:moveTo>
                    <a:cubicBezTo>
                      <a:pt x="224" y="15"/>
                      <a:pt x="224" y="15"/>
                      <a:pt x="224" y="15"/>
                    </a:cubicBezTo>
                    <a:cubicBezTo>
                      <a:pt x="224" y="7"/>
                      <a:pt x="210" y="0"/>
                      <a:pt x="192" y="0"/>
                    </a:cubicBezTo>
                    <a:cubicBezTo>
                      <a:pt x="174" y="0"/>
                      <a:pt x="159" y="7"/>
                      <a:pt x="159" y="15"/>
                    </a:cubicBezTo>
                    <a:cubicBezTo>
                      <a:pt x="159" y="22"/>
                      <a:pt x="159" y="22"/>
                      <a:pt x="159" y="22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16" y="22"/>
                      <a:pt x="0" y="38"/>
                      <a:pt x="0" y="58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208"/>
                      <a:pt x="16" y="225"/>
                      <a:pt x="36" y="225"/>
                    </a:cubicBezTo>
                    <a:cubicBezTo>
                      <a:pt x="224" y="225"/>
                      <a:pt x="224" y="225"/>
                      <a:pt x="224" y="225"/>
                    </a:cubicBezTo>
                    <a:cubicBezTo>
                      <a:pt x="244" y="225"/>
                      <a:pt x="261" y="208"/>
                      <a:pt x="261" y="188"/>
                    </a:cubicBezTo>
                    <a:cubicBezTo>
                      <a:pt x="261" y="58"/>
                      <a:pt x="261" y="58"/>
                      <a:pt x="261" y="58"/>
                    </a:cubicBezTo>
                    <a:cubicBezTo>
                      <a:pt x="261" y="38"/>
                      <a:pt x="244" y="22"/>
                      <a:pt x="224" y="22"/>
                    </a:cubicBezTo>
                    <a:close/>
                    <a:moveTo>
                      <a:pt x="239" y="188"/>
                    </a:moveTo>
                    <a:cubicBezTo>
                      <a:pt x="239" y="196"/>
                      <a:pt x="232" y="203"/>
                      <a:pt x="224" y="203"/>
                    </a:cubicBezTo>
                    <a:cubicBezTo>
                      <a:pt x="36" y="203"/>
                      <a:pt x="36" y="203"/>
                      <a:pt x="36" y="203"/>
                    </a:cubicBezTo>
                    <a:cubicBezTo>
                      <a:pt x="28" y="203"/>
                      <a:pt x="22" y="196"/>
                      <a:pt x="22" y="18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0"/>
                      <a:pt x="28" y="44"/>
                      <a:pt x="36" y="44"/>
                    </a:cubicBezTo>
                    <a:cubicBezTo>
                      <a:pt x="224" y="44"/>
                      <a:pt x="224" y="44"/>
                      <a:pt x="224" y="44"/>
                    </a:cubicBezTo>
                    <a:cubicBezTo>
                      <a:pt x="232" y="44"/>
                      <a:pt x="239" y="50"/>
                      <a:pt x="239" y="58"/>
                    </a:cubicBezTo>
                    <a:lnTo>
                      <a:pt x="239" y="1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52" name="Freeform 295"/>
              <p:cNvSpPr>
                <a:spLocks noEditPoints="1"/>
              </p:cNvSpPr>
              <p:nvPr/>
            </p:nvSpPr>
            <p:spPr bwMode="auto">
              <a:xfrm>
                <a:off x="8117070" y="1393433"/>
                <a:ext cx="259674" cy="259674"/>
              </a:xfrm>
              <a:custGeom>
                <a:avLst/>
                <a:gdLst>
                  <a:gd name="T0" fmla="*/ 61 w 123"/>
                  <a:gd name="T1" fmla="*/ 0 h 123"/>
                  <a:gd name="T2" fmla="*/ 0 w 123"/>
                  <a:gd name="T3" fmla="*/ 61 h 123"/>
                  <a:gd name="T4" fmla="*/ 61 w 123"/>
                  <a:gd name="T5" fmla="*/ 123 h 123"/>
                  <a:gd name="T6" fmla="*/ 123 w 123"/>
                  <a:gd name="T7" fmla="*/ 61 h 123"/>
                  <a:gd name="T8" fmla="*/ 61 w 123"/>
                  <a:gd name="T9" fmla="*/ 0 h 123"/>
                  <a:gd name="T10" fmla="*/ 61 w 123"/>
                  <a:gd name="T11" fmla="*/ 101 h 123"/>
                  <a:gd name="T12" fmla="*/ 21 w 123"/>
                  <a:gd name="T13" fmla="*/ 61 h 123"/>
                  <a:gd name="T14" fmla="*/ 61 w 123"/>
                  <a:gd name="T15" fmla="*/ 21 h 123"/>
                  <a:gd name="T16" fmla="*/ 101 w 123"/>
                  <a:gd name="T17" fmla="*/ 61 h 123"/>
                  <a:gd name="T18" fmla="*/ 61 w 123"/>
                  <a:gd name="T19" fmla="*/ 101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23">
                    <a:moveTo>
                      <a:pt x="61" y="0"/>
                    </a:moveTo>
                    <a:cubicBezTo>
                      <a:pt x="27" y="0"/>
                      <a:pt x="0" y="27"/>
                      <a:pt x="0" y="61"/>
                    </a:cubicBezTo>
                    <a:cubicBezTo>
                      <a:pt x="0" y="95"/>
                      <a:pt x="27" y="123"/>
                      <a:pt x="61" y="123"/>
                    </a:cubicBezTo>
                    <a:cubicBezTo>
                      <a:pt x="95" y="123"/>
                      <a:pt x="123" y="95"/>
                      <a:pt x="123" y="61"/>
                    </a:cubicBezTo>
                    <a:cubicBezTo>
                      <a:pt x="123" y="27"/>
                      <a:pt x="95" y="0"/>
                      <a:pt x="61" y="0"/>
                    </a:cubicBezTo>
                    <a:close/>
                    <a:moveTo>
                      <a:pt x="61" y="101"/>
                    </a:moveTo>
                    <a:cubicBezTo>
                      <a:pt x="39" y="101"/>
                      <a:pt x="21" y="83"/>
                      <a:pt x="21" y="61"/>
                    </a:cubicBezTo>
                    <a:cubicBezTo>
                      <a:pt x="21" y="39"/>
                      <a:pt x="39" y="21"/>
                      <a:pt x="61" y="21"/>
                    </a:cubicBezTo>
                    <a:cubicBezTo>
                      <a:pt x="83" y="21"/>
                      <a:pt x="101" y="39"/>
                      <a:pt x="101" y="61"/>
                    </a:cubicBezTo>
                    <a:cubicBezTo>
                      <a:pt x="101" y="83"/>
                      <a:pt x="83" y="101"/>
                      <a:pt x="61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</p:grpSp>
        <p:sp>
          <p:nvSpPr>
            <p:cNvPr id="64" name="文本框 63"/>
            <p:cNvSpPr txBox="1"/>
            <p:nvPr/>
          </p:nvSpPr>
          <p:spPr>
            <a:xfrm>
              <a:off x="12083" y="3930"/>
              <a:ext cx="5199" cy="2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刚刚从哈工大（深圳）毕业的小铭进入了一家效益很好的公司。每个月的收入分红颇丰，可是每个月的消费也如流水一般。小铭需要一个记账的</a:t>
              </a:r>
              <a:r>
                <a:rPr lang="en-US" altLang="zh-CN" sz="12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APP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，来帮助他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清晰准确地了解每笔钱的来龙去脉，从而更好地处置自己的资产。</a:t>
              </a:r>
              <a:endParaRPr lang="zh-CN" altLang="en-US" sz="12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96000" y="4551680"/>
            <a:ext cx="5111750" cy="1570355"/>
            <a:chOff x="9600" y="6339"/>
            <a:chExt cx="8050" cy="2473"/>
          </a:xfrm>
        </p:grpSpPr>
        <p:sp>
          <p:nvSpPr>
            <p:cNvPr id="5" name="矩形 4"/>
            <p:cNvSpPr/>
            <p:nvPr/>
          </p:nvSpPr>
          <p:spPr>
            <a:xfrm>
              <a:off x="9600" y="6339"/>
              <a:ext cx="8050" cy="247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0074" y="6818"/>
              <a:ext cx="1169" cy="1147"/>
              <a:chOff x="6487719" y="4216206"/>
              <a:chExt cx="496474" cy="487056"/>
            </a:xfrm>
            <a:solidFill>
              <a:schemeClr val="bg1"/>
            </a:solidFill>
          </p:grpSpPr>
          <p:sp>
            <p:nvSpPr>
              <p:cNvPr id="41" name="Freeform 269"/>
              <p:cNvSpPr>
                <a:spLocks noEditPoints="1"/>
              </p:cNvSpPr>
              <p:nvPr/>
            </p:nvSpPr>
            <p:spPr bwMode="auto">
              <a:xfrm>
                <a:off x="6487719" y="4216206"/>
                <a:ext cx="496474" cy="487056"/>
              </a:xfrm>
              <a:custGeom>
                <a:avLst/>
                <a:gdLst>
                  <a:gd name="T0" fmla="*/ 221 w 235"/>
                  <a:gd name="T1" fmla="*/ 117 h 230"/>
                  <a:gd name="T2" fmla="*/ 139 w 235"/>
                  <a:gd name="T3" fmla="*/ 35 h 230"/>
                  <a:gd name="T4" fmla="*/ 108 w 235"/>
                  <a:gd name="T5" fmla="*/ 5 h 230"/>
                  <a:gd name="T6" fmla="*/ 67 w 235"/>
                  <a:gd name="T7" fmla="*/ 0 h 230"/>
                  <a:gd name="T8" fmla="*/ 37 w 235"/>
                  <a:gd name="T9" fmla="*/ 0 h 230"/>
                  <a:gd name="T10" fmla="*/ 0 w 235"/>
                  <a:gd name="T11" fmla="*/ 35 h 230"/>
                  <a:gd name="T12" fmla="*/ 0 w 235"/>
                  <a:gd name="T13" fmla="*/ 65 h 230"/>
                  <a:gd name="T14" fmla="*/ 5 w 235"/>
                  <a:gd name="T15" fmla="*/ 106 h 230"/>
                  <a:gd name="T16" fmla="*/ 36 w 235"/>
                  <a:gd name="T17" fmla="*/ 137 h 230"/>
                  <a:gd name="T18" fmla="*/ 118 w 235"/>
                  <a:gd name="T19" fmla="*/ 219 h 230"/>
                  <a:gd name="T20" fmla="*/ 144 w 235"/>
                  <a:gd name="T21" fmla="*/ 230 h 230"/>
                  <a:gd name="T22" fmla="*/ 170 w 235"/>
                  <a:gd name="T23" fmla="*/ 219 h 230"/>
                  <a:gd name="T24" fmla="*/ 221 w 235"/>
                  <a:gd name="T25" fmla="*/ 168 h 230"/>
                  <a:gd name="T26" fmla="*/ 221 w 235"/>
                  <a:gd name="T27" fmla="*/ 117 h 230"/>
                  <a:gd name="T28" fmla="*/ 205 w 235"/>
                  <a:gd name="T29" fmla="*/ 153 h 230"/>
                  <a:gd name="T30" fmla="*/ 154 w 235"/>
                  <a:gd name="T31" fmla="*/ 204 h 230"/>
                  <a:gd name="T32" fmla="*/ 144 w 235"/>
                  <a:gd name="T33" fmla="*/ 208 h 230"/>
                  <a:gd name="T34" fmla="*/ 134 w 235"/>
                  <a:gd name="T35" fmla="*/ 204 h 230"/>
                  <a:gd name="T36" fmla="*/ 52 w 235"/>
                  <a:gd name="T37" fmla="*/ 122 h 230"/>
                  <a:gd name="T38" fmla="*/ 24 w 235"/>
                  <a:gd name="T39" fmla="*/ 94 h 230"/>
                  <a:gd name="T40" fmla="*/ 22 w 235"/>
                  <a:gd name="T41" fmla="*/ 65 h 230"/>
                  <a:gd name="T42" fmla="*/ 22 w 235"/>
                  <a:gd name="T43" fmla="*/ 35 h 230"/>
                  <a:gd name="T44" fmla="*/ 37 w 235"/>
                  <a:gd name="T45" fmla="*/ 22 h 230"/>
                  <a:gd name="T46" fmla="*/ 65 w 235"/>
                  <a:gd name="T47" fmla="*/ 22 h 230"/>
                  <a:gd name="T48" fmla="*/ 67 w 235"/>
                  <a:gd name="T49" fmla="*/ 22 h 230"/>
                  <a:gd name="T50" fmla="*/ 96 w 235"/>
                  <a:gd name="T51" fmla="*/ 23 h 230"/>
                  <a:gd name="T52" fmla="*/ 124 w 235"/>
                  <a:gd name="T53" fmla="*/ 50 h 230"/>
                  <a:gd name="T54" fmla="*/ 205 w 235"/>
                  <a:gd name="T55" fmla="*/ 132 h 230"/>
                  <a:gd name="T56" fmla="*/ 205 w 235"/>
                  <a:gd name="T57" fmla="*/ 15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5" h="230">
                    <a:moveTo>
                      <a:pt x="221" y="117"/>
                    </a:moveTo>
                    <a:cubicBezTo>
                      <a:pt x="139" y="35"/>
                      <a:pt x="139" y="35"/>
                      <a:pt x="139" y="35"/>
                    </a:cubicBezTo>
                    <a:cubicBezTo>
                      <a:pt x="125" y="21"/>
                      <a:pt x="111" y="7"/>
                      <a:pt x="108" y="5"/>
                    </a:cubicBezTo>
                    <a:cubicBezTo>
                      <a:pt x="105" y="2"/>
                      <a:pt x="87" y="0"/>
                      <a:pt x="6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5"/>
                      <a:pt x="0" y="3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85"/>
                      <a:pt x="3" y="104"/>
                      <a:pt x="5" y="106"/>
                    </a:cubicBezTo>
                    <a:cubicBezTo>
                      <a:pt x="8" y="109"/>
                      <a:pt x="22" y="123"/>
                      <a:pt x="36" y="137"/>
                    </a:cubicBezTo>
                    <a:cubicBezTo>
                      <a:pt x="118" y="219"/>
                      <a:pt x="118" y="219"/>
                      <a:pt x="118" y="219"/>
                    </a:cubicBezTo>
                    <a:cubicBezTo>
                      <a:pt x="125" y="226"/>
                      <a:pt x="135" y="230"/>
                      <a:pt x="144" y="230"/>
                    </a:cubicBezTo>
                    <a:cubicBezTo>
                      <a:pt x="153" y="230"/>
                      <a:pt x="163" y="226"/>
                      <a:pt x="170" y="219"/>
                    </a:cubicBezTo>
                    <a:cubicBezTo>
                      <a:pt x="221" y="168"/>
                      <a:pt x="221" y="168"/>
                      <a:pt x="221" y="168"/>
                    </a:cubicBezTo>
                    <a:cubicBezTo>
                      <a:pt x="235" y="154"/>
                      <a:pt x="235" y="131"/>
                      <a:pt x="221" y="117"/>
                    </a:cubicBezTo>
                    <a:close/>
                    <a:moveTo>
                      <a:pt x="205" y="153"/>
                    </a:moveTo>
                    <a:cubicBezTo>
                      <a:pt x="154" y="204"/>
                      <a:pt x="154" y="204"/>
                      <a:pt x="154" y="204"/>
                    </a:cubicBezTo>
                    <a:cubicBezTo>
                      <a:pt x="152" y="206"/>
                      <a:pt x="148" y="208"/>
                      <a:pt x="144" y="208"/>
                    </a:cubicBezTo>
                    <a:cubicBezTo>
                      <a:pt x="140" y="208"/>
                      <a:pt x="137" y="206"/>
                      <a:pt x="134" y="204"/>
                    </a:cubicBezTo>
                    <a:cubicBezTo>
                      <a:pt x="52" y="122"/>
                      <a:pt x="52" y="122"/>
                      <a:pt x="52" y="122"/>
                    </a:cubicBezTo>
                    <a:cubicBezTo>
                      <a:pt x="24" y="94"/>
                      <a:pt x="24" y="94"/>
                      <a:pt x="24" y="94"/>
                    </a:cubicBezTo>
                    <a:cubicBezTo>
                      <a:pt x="23" y="89"/>
                      <a:pt x="22" y="79"/>
                      <a:pt x="22" y="6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27"/>
                      <a:pt x="29" y="22"/>
                      <a:pt x="37" y="22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81" y="22"/>
                      <a:pt x="91" y="22"/>
                      <a:pt x="96" y="23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205" y="132"/>
                      <a:pt x="205" y="132"/>
                      <a:pt x="205" y="132"/>
                    </a:cubicBezTo>
                    <a:cubicBezTo>
                      <a:pt x="211" y="138"/>
                      <a:pt x="211" y="147"/>
                      <a:pt x="205" y="1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42" name="Freeform 270"/>
              <p:cNvSpPr>
                <a:spLocks noEditPoints="1"/>
              </p:cNvSpPr>
              <p:nvPr/>
            </p:nvSpPr>
            <p:spPr bwMode="auto">
              <a:xfrm>
                <a:off x="6579210" y="4298279"/>
                <a:ext cx="122437" cy="129164"/>
              </a:xfrm>
              <a:custGeom>
                <a:avLst/>
                <a:gdLst>
                  <a:gd name="T0" fmla="*/ 9 w 58"/>
                  <a:gd name="T1" fmla="*/ 11 h 61"/>
                  <a:gd name="T2" fmla="*/ 0 w 58"/>
                  <a:gd name="T3" fmla="*/ 32 h 61"/>
                  <a:gd name="T4" fmla="*/ 9 w 58"/>
                  <a:gd name="T5" fmla="*/ 52 h 61"/>
                  <a:gd name="T6" fmla="*/ 29 w 58"/>
                  <a:gd name="T7" fmla="*/ 61 h 61"/>
                  <a:gd name="T8" fmla="*/ 50 w 58"/>
                  <a:gd name="T9" fmla="*/ 52 h 61"/>
                  <a:gd name="T10" fmla="*/ 58 w 58"/>
                  <a:gd name="T11" fmla="*/ 32 h 61"/>
                  <a:gd name="T12" fmla="*/ 50 w 58"/>
                  <a:gd name="T13" fmla="*/ 11 h 61"/>
                  <a:gd name="T14" fmla="*/ 9 w 58"/>
                  <a:gd name="T15" fmla="*/ 11 h 61"/>
                  <a:gd name="T16" fmla="*/ 40 w 58"/>
                  <a:gd name="T17" fmla="*/ 42 h 61"/>
                  <a:gd name="T18" fmla="*/ 19 w 58"/>
                  <a:gd name="T19" fmla="*/ 42 h 61"/>
                  <a:gd name="T20" fmla="*/ 15 w 58"/>
                  <a:gd name="T21" fmla="*/ 32 h 61"/>
                  <a:gd name="T22" fmla="*/ 19 w 58"/>
                  <a:gd name="T23" fmla="*/ 21 h 61"/>
                  <a:gd name="T24" fmla="*/ 29 w 58"/>
                  <a:gd name="T25" fmla="*/ 17 h 61"/>
                  <a:gd name="T26" fmla="*/ 40 w 58"/>
                  <a:gd name="T27" fmla="*/ 21 h 61"/>
                  <a:gd name="T28" fmla="*/ 44 w 58"/>
                  <a:gd name="T29" fmla="*/ 32 h 61"/>
                  <a:gd name="T30" fmla="*/ 40 w 58"/>
                  <a:gd name="T31" fmla="*/ 4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" h="61">
                    <a:moveTo>
                      <a:pt x="9" y="11"/>
                    </a:moveTo>
                    <a:cubicBezTo>
                      <a:pt x="3" y="17"/>
                      <a:pt x="0" y="24"/>
                      <a:pt x="0" y="32"/>
                    </a:cubicBezTo>
                    <a:cubicBezTo>
                      <a:pt x="0" y="39"/>
                      <a:pt x="3" y="47"/>
                      <a:pt x="9" y="52"/>
                    </a:cubicBezTo>
                    <a:cubicBezTo>
                      <a:pt x="14" y="58"/>
                      <a:pt x="22" y="61"/>
                      <a:pt x="29" y="61"/>
                    </a:cubicBezTo>
                    <a:cubicBezTo>
                      <a:pt x="37" y="61"/>
                      <a:pt x="44" y="58"/>
                      <a:pt x="50" y="52"/>
                    </a:cubicBezTo>
                    <a:cubicBezTo>
                      <a:pt x="55" y="47"/>
                      <a:pt x="58" y="39"/>
                      <a:pt x="58" y="32"/>
                    </a:cubicBezTo>
                    <a:cubicBezTo>
                      <a:pt x="58" y="24"/>
                      <a:pt x="55" y="17"/>
                      <a:pt x="50" y="11"/>
                    </a:cubicBezTo>
                    <a:cubicBezTo>
                      <a:pt x="39" y="0"/>
                      <a:pt x="20" y="0"/>
                      <a:pt x="9" y="11"/>
                    </a:cubicBezTo>
                    <a:close/>
                    <a:moveTo>
                      <a:pt x="40" y="42"/>
                    </a:moveTo>
                    <a:cubicBezTo>
                      <a:pt x="34" y="47"/>
                      <a:pt x="25" y="47"/>
                      <a:pt x="19" y="42"/>
                    </a:cubicBezTo>
                    <a:cubicBezTo>
                      <a:pt x="16" y="39"/>
                      <a:pt x="15" y="35"/>
                      <a:pt x="15" y="32"/>
                    </a:cubicBezTo>
                    <a:cubicBezTo>
                      <a:pt x="15" y="28"/>
                      <a:pt x="16" y="24"/>
                      <a:pt x="19" y="21"/>
                    </a:cubicBezTo>
                    <a:cubicBezTo>
                      <a:pt x="22" y="19"/>
                      <a:pt x="26" y="17"/>
                      <a:pt x="29" y="17"/>
                    </a:cubicBezTo>
                    <a:cubicBezTo>
                      <a:pt x="33" y="17"/>
                      <a:pt x="37" y="19"/>
                      <a:pt x="40" y="21"/>
                    </a:cubicBezTo>
                    <a:cubicBezTo>
                      <a:pt x="42" y="24"/>
                      <a:pt x="44" y="28"/>
                      <a:pt x="44" y="32"/>
                    </a:cubicBezTo>
                    <a:cubicBezTo>
                      <a:pt x="44" y="35"/>
                      <a:pt x="42" y="39"/>
                      <a:pt x="40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12083" y="6560"/>
              <a:ext cx="5199" cy="2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小黄同学从哈工大（深圳）毕业后，创建了自己的第一家公司。由于刚开始创业，小黄生活拮据，每日省吃俭用，为了把钱用在刀刃上，小黄需要一款能记录流水的</a:t>
              </a:r>
              <a:r>
                <a:rPr lang="en-US" altLang="zh-CN" sz="12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app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来帮助他处理日常开销。</a:t>
              </a:r>
              <a:endParaRPr lang="zh-CN" altLang="en-US" sz="12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847090" y="1203960"/>
            <a:ext cx="1036066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没有可以本地存储的记账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app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之前，所有的账目都需网络上传到云端。一来降低了数据的安全性；二来不方便在网络条件不好的情况下正常使用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app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。于是可以提供本地数据存储的多功能记账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app——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记账宝应运而生。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89400" y="410210"/>
            <a:ext cx="4013200" cy="732790"/>
            <a:chOff x="6440" y="646"/>
            <a:chExt cx="6320" cy="1154"/>
          </a:xfrm>
        </p:grpSpPr>
        <p:sp>
          <p:nvSpPr>
            <p:cNvPr id="7" name="文本框 6"/>
            <p:cNvSpPr txBox="1"/>
            <p:nvPr/>
          </p:nvSpPr>
          <p:spPr>
            <a:xfrm>
              <a:off x="6440" y="646"/>
              <a:ext cx="632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C0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3.</a:t>
              </a:r>
              <a:r>
                <a:rPr lang="zh-CN" altLang="en-US" sz="3600" dirty="0">
                  <a:solidFill>
                    <a:srgbClr val="C0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用户故事</a:t>
              </a:r>
              <a:endParaRPr lang="zh-CN" altLang="en-US" sz="3600" dirty="0">
                <a:solidFill>
                  <a:srgbClr val="C0000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8627" y="1682"/>
              <a:ext cx="1947" cy="118"/>
              <a:chOff x="8627" y="1682"/>
              <a:chExt cx="1947" cy="118"/>
            </a:xfrm>
          </p:grpSpPr>
          <p:sp>
            <p:nvSpPr>
              <p:cNvPr id="8" name="矩形 7"/>
              <p:cNvSpPr/>
              <p:nvPr/>
            </p:nvSpPr>
            <p:spPr>
              <a:xfrm flipV="1">
                <a:off x="8627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 flipV="1">
                <a:off x="9301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 flipV="1">
                <a:off x="9638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 flipV="1">
                <a:off x="9975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 flipV="1">
                <a:off x="10312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flipV="1">
                <a:off x="8964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</p:grp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923" y="0"/>
            <a:ext cx="1302693" cy="13026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38303" y="411821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账户登陆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71575" y="4487545"/>
            <a:ext cx="1862455" cy="148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1.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可建立账户，并配有不同的密码。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2.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密码可为文本类型，也可为图形类型。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3.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密码错误提醒功能。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11929" y="411821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收支记账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17900" y="4487545"/>
            <a:ext cx="25546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可建立账户，分账户记账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  <a:p>
            <a:pPr marL="228600" indent="-228600">
              <a:buAutoNum type="arabicPeriod"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记账类型分为收入、支出和转账等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3.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记账类别具备一级和二级选项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4.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可自定义一级和二级类别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5.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记账自动填上当前时间，可修改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6.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可选是否记录成员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84946" y="411821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流水统计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41106" y="4487549"/>
            <a:ext cx="1980316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各账户总体统计信息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2.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分账户月度、年度、余额统计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3.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流水浏览功能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523453" y="411821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图表分析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279612" y="4487549"/>
            <a:ext cx="2074187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1.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按一级或二级分类展示支出或收入功能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2.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按成员展示支出或收入功能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3.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可自定义时间段进行统计展示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4.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流水浏览功能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61645" y="1857375"/>
            <a:ext cx="3235960" cy="2153920"/>
            <a:chOff x="727" y="2925"/>
            <a:chExt cx="5096" cy="3392"/>
          </a:xfrm>
        </p:grpSpPr>
        <p:graphicFrame>
          <p:nvGraphicFramePr>
            <p:cNvPr id="3" name="图表 2"/>
            <p:cNvGraphicFramePr/>
            <p:nvPr/>
          </p:nvGraphicFramePr>
          <p:xfrm>
            <a:off x="727" y="2925"/>
            <a:ext cx="5096" cy="33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grpSp>
          <p:nvGrpSpPr>
            <p:cNvPr id="46" name="组合 45"/>
            <p:cNvGrpSpPr/>
            <p:nvPr/>
          </p:nvGrpSpPr>
          <p:grpSpPr>
            <a:xfrm>
              <a:off x="2097" y="3425"/>
              <a:ext cx="2362" cy="2362"/>
              <a:chOff x="2097" y="3425"/>
              <a:chExt cx="2362" cy="2362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2097" y="3425"/>
                <a:ext cx="2363" cy="236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2847" y="4285"/>
                <a:ext cx="864" cy="674"/>
                <a:chOff x="9439656" y="2777910"/>
                <a:chExt cx="548947" cy="427856"/>
              </a:xfrm>
              <a:solidFill>
                <a:schemeClr val="bg1"/>
              </a:solidFill>
            </p:grpSpPr>
            <p:sp>
              <p:nvSpPr>
                <p:cNvPr id="29" name="Freeform 267"/>
                <p:cNvSpPr>
                  <a:spLocks noEditPoints="1"/>
                </p:cNvSpPr>
                <p:nvPr/>
              </p:nvSpPr>
              <p:spPr bwMode="auto">
                <a:xfrm>
                  <a:off x="9439656" y="2777910"/>
                  <a:ext cx="548947" cy="427856"/>
                </a:xfrm>
                <a:custGeom>
                  <a:avLst/>
                  <a:gdLst>
                    <a:gd name="T0" fmla="*/ 224 w 260"/>
                    <a:gd name="T1" fmla="*/ 0 h 202"/>
                    <a:gd name="T2" fmla="*/ 36 w 260"/>
                    <a:gd name="T3" fmla="*/ 0 h 202"/>
                    <a:gd name="T4" fmla="*/ 0 w 260"/>
                    <a:gd name="T5" fmla="*/ 36 h 202"/>
                    <a:gd name="T6" fmla="*/ 0 w 260"/>
                    <a:gd name="T7" fmla="*/ 166 h 202"/>
                    <a:gd name="T8" fmla="*/ 36 w 260"/>
                    <a:gd name="T9" fmla="*/ 202 h 202"/>
                    <a:gd name="T10" fmla="*/ 224 w 260"/>
                    <a:gd name="T11" fmla="*/ 202 h 202"/>
                    <a:gd name="T12" fmla="*/ 260 w 260"/>
                    <a:gd name="T13" fmla="*/ 166 h 202"/>
                    <a:gd name="T14" fmla="*/ 260 w 260"/>
                    <a:gd name="T15" fmla="*/ 36 h 202"/>
                    <a:gd name="T16" fmla="*/ 224 w 260"/>
                    <a:gd name="T17" fmla="*/ 0 h 202"/>
                    <a:gd name="T18" fmla="*/ 239 w 260"/>
                    <a:gd name="T19" fmla="*/ 166 h 202"/>
                    <a:gd name="T20" fmla="*/ 224 w 260"/>
                    <a:gd name="T21" fmla="*/ 181 h 202"/>
                    <a:gd name="T22" fmla="*/ 36 w 260"/>
                    <a:gd name="T23" fmla="*/ 181 h 202"/>
                    <a:gd name="T24" fmla="*/ 22 w 260"/>
                    <a:gd name="T25" fmla="*/ 166 h 202"/>
                    <a:gd name="T26" fmla="*/ 22 w 260"/>
                    <a:gd name="T27" fmla="*/ 36 h 202"/>
                    <a:gd name="T28" fmla="*/ 36 w 260"/>
                    <a:gd name="T29" fmla="*/ 21 h 202"/>
                    <a:gd name="T30" fmla="*/ 224 w 260"/>
                    <a:gd name="T31" fmla="*/ 21 h 202"/>
                    <a:gd name="T32" fmla="*/ 239 w 260"/>
                    <a:gd name="T33" fmla="*/ 36 h 202"/>
                    <a:gd name="T34" fmla="*/ 239 w 260"/>
                    <a:gd name="T35" fmla="*/ 166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60" h="202">
                      <a:moveTo>
                        <a:pt x="224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186"/>
                        <a:pt x="16" y="202"/>
                        <a:pt x="36" y="202"/>
                      </a:cubicBezTo>
                      <a:cubicBezTo>
                        <a:pt x="224" y="202"/>
                        <a:pt x="224" y="202"/>
                        <a:pt x="224" y="202"/>
                      </a:cubicBezTo>
                      <a:cubicBezTo>
                        <a:pt x="244" y="202"/>
                        <a:pt x="260" y="186"/>
                        <a:pt x="260" y="166"/>
                      </a:cubicBezTo>
                      <a:cubicBezTo>
                        <a:pt x="260" y="36"/>
                        <a:pt x="260" y="36"/>
                        <a:pt x="260" y="36"/>
                      </a:cubicBezTo>
                      <a:cubicBezTo>
                        <a:pt x="260" y="16"/>
                        <a:pt x="244" y="0"/>
                        <a:pt x="224" y="0"/>
                      </a:cubicBezTo>
                      <a:close/>
                      <a:moveTo>
                        <a:pt x="239" y="166"/>
                      </a:moveTo>
                      <a:cubicBezTo>
                        <a:pt x="239" y="174"/>
                        <a:pt x="232" y="181"/>
                        <a:pt x="224" y="181"/>
                      </a:cubicBezTo>
                      <a:cubicBezTo>
                        <a:pt x="36" y="181"/>
                        <a:pt x="36" y="181"/>
                        <a:pt x="36" y="181"/>
                      </a:cubicBezTo>
                      <a:cubicBezTo>
                        <a:pt x="28" y="181"/>
                        <a:pt x="22" y="174"/>
                        <a:pt x="22" y="166"/>
                      </a:cubicBezTo>
                      <a:cubicBezTo>
                        <a:pt x="22" y="36"/>
                        <a:pt x="22" y="36"/>
                        <a:pt x="22" y="36"/>
                      </a:cubicBezTo>
                      <a:cubicBezTo>
                        <a:pt x="22" y="28"/>
                        <a:pt x="28" y="21"/>
                        <a:pt x="36" y="21"/>
                      </a:cubicBezTo>
                      <a:cubicBezTo>
                        <a:pt x="224" y="21"/>
                        <a:pt x="224" y="21"/>
                        <a:pt x="224" y="21"/>
                      </a:cubicBezTo>
                      <a:cubicBezTo>
                        <a:pt x="232" y="21"/>
                        <a:pt x="239" y="28"/>
                        <a:pt x="239" y="36"/>
                      </a:cubicBezTo>
                      <a:lnTo>
                        <a:pt x="239" y="1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思源黑体 CN Bold" panose="020B0800000000000000" charset="-122"/>
                    <a:ea typeface="思源黑体 CN Bold" panose="020B0800000000000000" charset="-122"/>
                    <a:cs typeface="思源黑体 CN Bold" panose="020B0800000000000000" charset="-122"/>
                  </a:endParaRPr>
                </a:p>
              </p:txBody>
            </p:sp>
            <p:sp>
              <p:nvSpPr>
                <p:cNvPr id="30" name="Freeform 268"/>
                <p:cNvSpPr/>
                <p:nvPr/>
              </p:nvSpPr>
              <p:spPr bwMode="auto">
                <a:xfrm>
                  <a:off x="9638784" y="2884201"/>
                  <a:ext cx="192401" cy="215273"/>
                </a:xfrm>
                <a:custGeom>
                  <a:avLst/>
                  <a:gdLst>
                    <a:gd name="T0" fmla="*/ 80 w 91"/>
                    <a:gd name="T1" fmla="*/ 40 h 102"/>
                    <a:gd name="T2" fmla="*/ 19 w 91"/>
                    <a:gd name="T3" fmla="*/ 6 h 102"/>
                    <a:gd name="T4" fmla="*/ 0 w 91"/>
                    <a:gd name="T5" fmla="*/ 17 h 102"/>
                    <a:gd name="T6" fmla="*/ 0 w 91"/>
                    <a:gd name="T7" fmla="*/ 85 h 102"/>
                    <a:gd name="T8" fmla="*/ 19 w 91"/>
                    <a:gd name="T9" fmla="*/ 96 h 102"/>
                    <a:gd name="T10" fmla="*/ 80 w 91"/>
                    <a:gd name="T11" fmla="*/ 62 h 102"/>
                    <a:gd name="T12" fmla="*/ 80 w 91"/>
                    <a:gd name="T13" fmla="*/ 4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102">
                      <a:moveTo>
                        <a:pt x="80" y="40"/>
                      </a:move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8" y="0"/>
                        <a:pt x="0" y="5"/>
                        <a:pt x="0" y="17"/>
                      </a:cubicBezTo>
                      <a:cubicBezTo>
                        <a:pt x="0" y="85"/>
                        <a:pt x="0" y="85"/>
                        <a:pt x="0" y="85"/>
                      </a:cubicBezTo>
                      <a:cubicBezTo>
                        <a:pt x="0" y="97"/>
                        <a:pt x="8" y="102"/>
                        <a:pt x="19" y="96"/>
                      </a:cubicBezTo>
                      <a:cubicBezTo>
                        <a:pt x="80" y="62"/>
                        <a:pt x="80" y="62"/>
                        <a:pt x="80" y="62"/>
                      </a:cubicBezTo>
                      <a:cubicBezTo>
                        <a:pt x="91" y="56"/>
                        <a:pt x="91" y="46"/>
                        <a:pt x="80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思源黑体 CN Bold" panose="020B0800000000000000" charset="-122"/>
                    <a:ea typeface="思源黑体 CN Bold" panose="020B0800000000000000" charset="-122"/>
                    <a:cs typeface="思源黑体 CN Bold" panose="020B0800000000000000" charset="-122"/>
                  </a:endParaRPr>
                </a:p>
              </p:txBody>
            </p:sp>
          </p:grpSp>
        </p:grpSp>
      </p:grpSp>
      <p:grpSp>
        <p:nvGrpSpPr>
          <p:cNvPr id="48" name="组合 47"/>
          <p:cNvGrpSpPr/>
          <p:nvPr/>
        </p:nvGrpSpPr>
        <p:grpSpPr>
          <a:xfrm>
            <a:off x="3127375" y="1857375"/>
            <a:ext cx="3235960" cy="2153920"/>
            <a:chOff x="4925" y="2925"/>
            <a:chExt cx="5096" cy="3392"/>
          </a:xfrm>
        </p:grpSpPr>
        <p:graphicFrame>
          <p:nvGraphicFramePr>
            <p:cNvPr id="7" name="图表 6"/>
            <p:cNvGraphicFramePr/>
            <p:nvPr/>
          </p:nvGraphicFramePr>
          <p:xfrm>
            <a:off x="4925" y="2925"/>
            <a:ext cx="5096" cy="33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0" name="椭圆 9"/>
            <p:cNvSpPr/>
            <p:nvPr/>
          </p:nvSpPr>
          <p:spPr>
            <a:xfrm>
              <a:off x="6292" y="3441"/>
              <a:ext cx="2363" cy="23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7036" y="4307"/>
              <a:ext cx="799" cy="653"/>
              <a:chOff x="9439656" y="4263297"/>
              <a:chExt cx="507238" cy="414401"/>
            </a:xfrm>
            <a:solidFill>
              <a:schemeClr val="bg1"/>
            </a:solidFill>
          </p:grpSpPr>
          <p:sp>
            <p:nvSpPr>
              <p:cNvPr id="32" name="Freeform 272"/>
              <p:cNvSpPr>
                <a:spLocks noEditPoints="1"/>
              </p:cNvSpPr>
              <p:nvPr/>
            </p:nvSpPr>
            <p:spPr bwMode="auto">
              <a:xfrm>
                <a:off x="9439656" y="4263297"/>
                <a:ext cx="289274" cy="411710"/>
              </a:xfrm>
              <a:custGeom>
                <a:avLst/>
                <a:gdLst>
                  <a:gd name="T0" fmla="*/ 43 w 137"/>
                  <a:gd name="T1" fmla="*/ 58 h 195"/>
                  <a:gd name="T2" fmla="*/ 0 w 137"/>
                  <a:gd name="T3" fmla="*/ 87 h 195"/>
                  <a:gd name="T4" fmla="*/ 0 w 137"/>
                  <a:gd name="T5" fmla="*/ 108 h 195"/>
                  <a:gd name="T6" fmla="*/ 43 w 137"/>
                  <a:gd name="T7" fmla="*/ 145 h 195"/>
                  <a:gd name="T8" fmla="*/ 61 w 137"/>
                  <a:gd name="T9" fmla="*/ 145 h 195"/>
                  <a:gd name="T10" fmla="*/ 137 w 137"/>
                  <a:gd name="T11" fmla="*/ 195 h 195"/>
                  <a:gd name="T12" fmla="*/ 137 w 137"/>
                  <a:gd name="T13" fmla="*/ 0 h 195"/>
                  <a:gd name="T14" fmla="*/ 61 w 137"/>
                  <a:gd name="T15" fmla="*/ 58 h 195"/>
                  <a:gd name="T16" fmla="*/ 43 w 137"/>
                  <a:gd name="T17" fmla="*/ 58 h 195"/>
                  <a:gd name="T18" fmla="*/ 71 w 137"/>
                  <a:gd name="T19" fmla="*/ 74 h 195"/>
                  <a:gd name="T20" fmla="*/ 116 w 137"/>
                  <a:gd name="T21" fmla="*/ 41 h 195"/>
                  <a:gd name="T22" fmla="*/ 116 w 137"/>
                  <a:gd name="T23" fmla="*/ 43 h 195"/>
                  <a:gd name="T24" fmla="*/ 116 w 137"/>
                  <a:gd name="T25" fmla="*/ 157 h 195"/>
                  <a:gd name="T26" fmla="*/ 70 w 137"/>
                  <a:gd name="T27" fmla="*/ 127 h 195"/>
                  <a:gd name="T28" fmla="*/ 67 w 137"/>
                  <a:gd name="T29" fmla="*/ 123 h 195"/>
                  <a:gd name="T30" fmla="*/ 61 w 137"/>
                  <a:gd name="T31" fmla="*/ 123 h 195"/>
                  <a:gd name="T32" fmla="*/ 43 w 137"/>
                  <a:gd name="T33" fmla="*/ 123 h 195"/>
                  <a:gd name="T34" fmla="*/ 22 w 137"/>
                  <a:gd name="T35" fmla="*/ 108 h 195"/>
                  <a:gd name="T36" fmla="*/ 22 w 137"/>
                  <a:gd name="T37" fmla="*/ 87 h 195"/>
                  <a:gd name="T38" fmla="*/ 43 w 137"/>
                  <a:gd name="T39" fmla="*/ 79 h 195"/>
                  <a:gd name="T40" fmla="*/ 61 w 137"/>
                  <a:gd name="T41" fmla="*/ 79 h 195"/>
                  <a:gd name="T42" fmla="*/ 67 w 137"/>
                  <a:gd name="T43" fmla="*/ 79 h 195"/>
                  <a:gd name="T44" fmla="*/ 71 w 137"/>
                  <a:gd name="T45" fmla="*/ 74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" h="195">
                    <a:moveTo>
                      <a:pt x="43" y="58"/>
                    </a:moveTo>
                    <a:cubicBezTo>
                      <a:pt x="23" y="58"/>
                      <a:pt x="0" y="68"/>
                      <a:pt x="0" y="87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27"/>
                      <a:pt x="23" y="145"/>
                      <a:pt x="43" y="145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137" y="195"/>
                      <a:pt x="137" y="195"/>
                      <a:pt x="137" y="195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1" y="58"/>
                      <a:pt x="61" y="58"/>
                      <a:pt x="61" y="58"/>
                    </a:cubicBezTo>
                    <a:lnTo>
                      <a:pt x="43" y="58"/>
                    </a:lnTo>
                    <a:close/>
                    <a:moveTo>
                      <a:pt x="71" y="74"/>
                    </a:moveTo>
                    <a:cubicBezTo>
                      <a:pt x="116" y="41"/>
                      <a:pt x="116" y="41"/>
                      <a:pt x="116" y="41"/>
                    </a:cubicBezTo>
                    <a:cubicBezTo>
                      <a:pt x="116" y="43"/>
                      <a:pt x="116" y="43"/>
                      <a:pt x="116" y="43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7" y="123"/>
                      <a:pt x="67" y="123"/>
                      <a:pt x="67" y="123"/>
                    </a:cubicBezTo>
                    <a:cubicBezTo>
                      <a:pt x="61" y="123"/>
                      <a:pt x="61" y="123"/>
                      <a:pt x="61" y="123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35" y="123"/>
                      <a:pt x="22" y="115"/>
                      <a:pt x="22" y="108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22" y="82"/>
                      <a:pt x="34" y="79"/>
                      <a:pt x="43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7" y="79"/>
                      <a:pt x="67" y="79"/>
                      <a:pt x="67" y="79"/>
                    </a:cubicBezTo>
                    <a:lnTo>
                      <a:pt x="71" y="7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3" name="Freeform 273"/>
              <p:cNvSpPr/>
              <p:nvPr/>
            </p:nvSpPr>
            <p:spPr bwMode="auto">
              <a:xfrm>
                <a:off x="9776021" y="4401879"/>
                <a:ext cx="60546" cy="146655"/>
              </a:xfrm>
              <a:custGeom>
                <a:avLst/>
                <a:gdLst>
                  <a:gd name="T0" fmla="*/ 29 w 29"/>
                  <a:gd name="T1" fmla="*/ 34 h 69"/>
                  <a:gd name="T2" fmla="*/ 0 w 29"/>
                  <a:gd name="T3" fmla="*/ 0 h 69"/>
                  <a:gd name="T4" fmla="*/ 0 w 29"/>
                  <a:gd name="T5" fmla="*/ 69 h 69"/>
                  <a:gd name="T6" fmla="*/ 29 w 29"/>
                  <a:gd name="T7" fmla="*/ 3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69">
                    <a:moveTo>
                      <a:pt x="29" y="34"/>
                    </a:moveTo>
                    <a:cubicBezTo>
                      <a:pt x="29" y="17"/>
                      <a:pt x="15" y="2"/>
                      <a:pt x="0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5" y="66"/>
                      <a:pt x="29" y="52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4" name="Freeform 274"/>
              <p:cNvSpPr/>
              <p:nvPr/>
            </p:nvSpPr>
            <p:spPr bwMode="auto">
              <a:xfrm>
                <a:off x="9776021" y="4274060"/>
                <a:ext cx="170873" cy="403638"/>
              </a:xfrm>
              <a:custGeom>
                <a:avLst/>
                <a:gdLst>
                  <a:gd name="T0" fmla="*/ 0 w 81"/>
                  <a:gd name="T1" fmla="*/ 0 h 191"/>
                  <a:gd name="T2" fmla="*/ 0 w 81"/>
                  <a:gd name="T3" fmla="*/ 23 h 191"/>
                  <a:gd name="T4" fmla="*/ 55 w 81"/>
                  <a:gd name="T5" fmla="*/ 95 h 191"/>
                  <a:gd name="T6" fmla="*/ 0 w 81"/>
                  <a:gd name="T7" fmla="*/ 168 h 191"/>
                  <a:gd name="T8" fmla="*/ 0 w 81"/>
                  <a:gd name="T9" fmla="*/ 191 h 191"/>
                  <a:gd name="T10" fmla="*/ 81 w 81"/>
                  <a:gd name="T11" fmla="*/ 95 h 191"/>
                  <a:gd name="T12" fmla="*/ 0 w 81"/>
                  <a:gd name="T13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91">
                    <a:moveTo>
                      <a:pt x="0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29" y="32"/>
                      <a:pt x="55" y="61"/>
                      <a:pt x="55" y="95"/>
                    </a:cubicBezTo>
                    <a:cubicBezTo>
                      <a:pt x="55" y="130"/>
                      <a:pt x="29" y="159"/>
                      <a:pt x="0" y="168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44" y="183"/>
                      <a:pt x="81" y="143"/>
                      <a:pt x="81" y="95"/>
                    </a:cubicBezTo>
                    <a:cubicBezTo>
                      <a:pt x="81" y="47"/>
                      <a:pt x="44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5861685" y="1857375"/>
            <a:ext cx="3235960" cy="2153920"/>
            <a:chOff x="9231" y="2925"/>
            <a:chExt cx="5096" cy="3392"/>
          </a:xfrm>
        </p:grpSpPr>
        <p:graphicFrame>
          <p:nvGraphicFramePr>
            <p:cNvPr id="8" name="图表 7"/>
            <p:cNvGraphicFramePr/>
            <p:nvPr/>
          </p:nvGraphicFramePr>
          <p:xfrm>
            <a:off x="9231" y="2925"/>
            <a:ext cx="5096" cy="33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椭圆 10"/>
            <p:cNvSpPr/>
            <p:nvPr/>
          </p:nvSpPr>
          <p:spPr>
            <a:xfrm>
              <a:off x="10612" y="3425"/>
              <a:ext cx="2363" cy="236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1389" y="4204"/>
              <a:ext cx="809" cy="805"/>
              <a:chOff x="5199733" y="5670647"/>
              <a:chExt cx="513965" cy="511274"/>
            </a:xfrm>
            <a:solidFill>
              <a:schemeClr val="bg1"/>
            </a:solidFill>
          </p:grpSpPr>
          <p:sp>
            <p:nvSpPr>
              <p:cNvPr id="36" name="Freeform 245"/>
              <p:cNvSpPr>
                <a:spLocks noEditPoints="1"/>
              </p:cNvSpPr>
              <p:nvPr/>
            </p:nvSpPr>
            <p:spPr bwMode="auto">
              <a:xfrm>
                <a:off x="5199733" y="5670647"/>
                <a:ext cx="513965" cy="511274"/>
              </a:xfrm>
              <a:custGeom>
                <a:avLst/>
                <a:gdLst>
                  <a:gd name="T0" fmla="*/ 121 w 243"/>
                  <a:gd name="T1" fmla="*/ 0 h 242"/>
                  <a:gd name="T2" fmla="*/ 0 w 243"/>
                  <a:gd name="T3" fmla="*/ 121 h 242"/>
                  <a:gd name="T4" fmla="*/ 121 w 243"/>
                  <a:gd name="T5" fmla="*/ 242 h 242"/>
                  <a:gd name="T6" fmla="*/ 243 w 243"/>
                  <a:gd name="T7" fmla="*/ 121 h 242"/>
                  <a:gd name="T8" fmla="*/ 121 w 243"/>
                  <a:gd name="T9" fmla="*/ 0 h 242"/>
                  <a:gd name="T10" fmla="*/ 38 w 243"/>
                  <a:gd name="T11" fmla="*/ 69 h 242"/>
                  <a:gd name="T12" fmla="*/ 70 w 243"/>
                  <a:gd name="T13" fmla="*/ 38 h 242"/>
                  <a:gd name="T14" fmla="*/ 75 w 243"/>
                  <a:gd name="T15" fmla="*/ 43 h 242"/>
                  <a:gd name="T16" fmla="*/ 44 w 243"/>
                  <a:gd name="T17" fmla="*/ 74 h 242"/>
                  <a:gd name="T18" fmla="*/ 38 w 243"/>
                  <a:gd name="T19" fmla="*/ 69 h 242"/>
                  <a:gd name="T20" fmla="*/ 54 w 243"/>
                  <a:gd name="T21" fmla="*/ 74 h 242"/>
                  <a:gd name="T22" fmla="*/ 75 w 243"/>
                  <a:gd name="T23" fmla="*/ 54 h 242"/>
                  <a:gd name="T24" fmla="*/ 80 w 243"/>
                  <a:gd name="T25" fmla="*/ 59 h 242"/>
                  <a:gd name="T26" fmla="*/ 59 w 243"/>
                  <a:gd name="T27" fmla="*/ 79 h 242"/>
                  <a:gd name="T28" fmla="*/ 54 w 243"/>
                  <a:gd name="T29" fmla="*/ 74 h 242"/>
                  <a:gd name="T30" fmla="*/ 80 w 243"/>
                  <a:gd name="T31" fmla="*/ 69 h 242"/>
                  <a:gd name="T32" fmla="*/ 85 w 243"/>
                  <a:gd name="T33" fmla="*/ 74 h 242"/>
                  <a:gd name="T34" fmla="*/ 75 w 243"/>
                  <a:gd name="T35" fmla="*/ 85 h 242"/>
                  <a:gd name="T36" fmla="*/ 70 w 243"/>
                  <a:gd name="T37" fmla="*/ 79 h 242"/>
                  <a:gd name="T38" fmla="*/ 80 w 243"/>
                  <a:gd name="T39" fmla="*/ 69 h 242"/>
                  <a:gd name="T40" fmla="*/ 121 w 243"/>
                  <a:gd name="T41" fmla="*/ 168 h 242"/>
                  <a:gd name="T42" fmla="*/ 75 w 243"/>
                  <a:gd name="T43" fmla="*/ 121 h 242"/>
                  <a:gd name="T44" fmla="*/ 121 w 243"/>
                  <a:gd name="T45" fmla="*/ 74 h 242"/>
                  <a:gd name="T46" fmla="*/ 168 w 243"/>
                  <a:gd name="T47" fmla="*/ 121 h 242"/>
                  <a:gd name="T48" fmla="*/ 121 w 243"/>
                  <a:gd name="T49" fmla="*/ 168 h 242"/>
                  <a:gd name="T50" fmla="*/ 168 w 243"/>
                  <a:gd name="T51" fmla="*/ 157 h 242"/>
                  <a:gd name="T52" fmla="*/ 173 w 243"/>
                  <a:gd name="T53" fmla="*/ 162 h 242"/>
                  <a:gd name="T54" fmla="*/ 163 w 243"/>
                  <a:gd name="T55" fmla="*/ 173 h 242"/>
                  <a:gd name="T56" fmla="*/ 158 w 243"/>
                  <a:gd name="T57" fmla="*/ 168 h 242"/>
                  <a:gd name="T58" fmla="*/ 168 w 243"/>
                  <a:gd name="T59" fmla="*/ 157 h 242"/>
                  <a:gd name="T60" fmla="*/ 184 w 243"/>
                  <a:gd name="T61" fmla="*/ 162 h 242"/>
                  <a:gd name="T62" fmla="*/ 189 w 243"/>
                  <a:gd name="T63" fmla="*/ 168 h 242"/>
                  <a:gd name="T64" fmla="*/ 168 w 243"/>
                  <a:gd name="T65" fmla="*/ 188 h 242"/>
                  <a:gd name="T66" fmla="*/ 163 w 243"/>
                  <a:gd name="T67" fmla="*/ 183 h 242"/>
                  <a:gd name="T68" fmla="*/ 184 w 243"/>
                  <a:gd name="T69" fmla="*/ 162 h 242"/>
                  <a:gd name="T70" fmla="*/ 173 w 243"/>
                  <a:gd name="T71" fmla="*/ 204 h 242"/>
                  <a:gd name="T72" fmla="*/ 168 w 243"/>
                  <a:gd name="T73" fmla="*/ 199 h 242"/>
                  <a:gd name="T74" fmla="*/ 199 w 243"/>
                  <a:gd name="T75" fmla="*/ 168 h 242"/>
                  <a:gd name="T76" fmla="*/ 204 w 243"/>
                  <a:gd name="T77" fmla="*/ 173 h 242"/>
                  <a:gd name="T78" fmla="*/ 173 w 243"/>
                  <a:gd name="T79" fmla="*/ 204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3" h="242">
                    <a:moveTo>
                      <a:pt x="121" y="0"/>
                    </a:moveTo>
                    <a:cubicBezTo>
                      <a:pt x="54" y="0"/>
                      <a:pt x="0" y="54"/>
                      <a:pt x="0" y="121"/>
                    </a:cubicBezTo>
                    <a:cubicBezTo>
                      <a:pt x="0" y="188"/>
                      <a:pt x="54" y="242"/>
                      <a:pt x="121" y="242"/>
                    </a:cubicBezTo>
                    <a:cubicBezTo>
                      <a:pt x="188" y="242"/>
                      <a:pt x="243" y="188"/>
                      <a:pt x="243" y="121"/>
                    </a:cubicBezTo>
                    <a:cubicBezTo>
                      <a:pt x="243" y="54"/>
                      <a:pt x="188" y="0"/>
                      <a:pt x="121" y="0"/>
                    </a:cubicBezTo>
                    <a:close/>
                    <a:moveTo>
                      <a:pt x="38" y="69"/>
                    </a:moveTo>
                    <a:cubicBezTo>
                      <a:pt x="70" y="38"/>
                      <a:pt x="70" y="38"/>
                      <a:pt x="70" y="38"/>
                    </a:cubicBezTo>
                    <a:cubicBezTo>
                      <a:pt x="75" y="43"/>
                      <a:pt x="75" y="43"/>
                      <a:pt x="75" y="43"/>
                    </a:cubicBezTo>
                    <a:cubicBezTo>
                      <a:pt x="44" y="74"/>
                      <a:pt x="44" y="74"/>
                      <a:pt x="44" y="74"/>
                    </a:cubicBezTo>
                    <a:lnTo>
                      <a:pt x="38" y="69"/>
                    </a:lnTo>
                    <a:close/>
                    <a:moveTo>
                      <a:pt x="54" y="74"/>
                    </a:moveTo>
                    <a:cubicBezTo>
                      <a:pt x="75" y="54"/>
                      <a:pt x="75" y="54"/>
                      <a:pt x="75" y="54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59" y="79"/>
                      <a:pt x="59" y="79"/>
                      <a:pt x="59" y="79"/>
                    </a:cubicBezTo>
                    <a:lnTo>
                      <a:pt x="54" y="74"/>
                    </a:lnTo>
                    <a:close/>
                    <a:moveTo>
                      <a:pt x="80" y="69"/>
                    </a:moveTo>
                    <a:cubicBezTo>
                      <a:pt x="85" y="74"/>
                      <a:pt x="85" y="74"/>
                      <a:pt x="85" y="74"/>
                    </a:cubicBezTo>
                    <a:cubicBezTo>
                      <a:pt x="75" y="85"/>
                      <a:pt x="75" y="85"/>
                      <a:pt x="75" y="85"/>
                    </a:cubicBezTo>
                    <a:cubicBezTo>
                      <a:pt x="70" y="79"/>
                      <a:pt x="70" y="79"/>
                      <a:pt x="70" y="79"/>
                    </a:cubicBezTo>
                    <a:lnTo>
                      <a:pt x="80" y="69"/>
                    </a:lnTo>
                    <a:close/>
                    <a:moveTo>
                      <a:pt x="121" y="168"/>
                    </a:moveTo>
                    <a:cubicBezTo>
                      <a:pt x="95" y="168"/>
                      <a:pt x="75" y="147"/>
                      <a:pt x="75" y="121"/>
                    </a:cubicBezTo>
                    <a:cubicBezTo>
                      <a:pt x="75" y="95"/>
                      <a:pt x="95" y="74"/>
                      <a:pt x="121" y="74"/>
                    </a:cubicBezTo>
                    <a:cubicBezTo>
                      <a:pt x="147" y="74"/>
                      <a:pt x="168" y="95"/>
                      <a:pt x="168" y="121"/>
                    </a:cubicBezTo>
                    <a:cubicBezTo>
                      <a:pt x="168" y="147"/>
                      <a:pt x="147" y="168"/>
                      <a:pt x="121" y="168"/>
                    </a:cubicBezTo>
                    <a:close/>
                    <a:moveTo>
                      <a:pt x="168" y="157"/>
                    </a:moveTo>
                    <a:cubicBezTo>
                      <a:pt x="173" y="162"/>
                      <a:pt x="173" y="162"/>
                      <a:pt x="173" y="162"/>
                    </a:cubicBezTo>
                    <a:cubicBezTo>
                      <a:pt x="163" y="173"/>
                      <a:pt x="163" y="173"/>
                      <a:pt x="163" y="173"/>
                    </a:cubicBezTo>
                    <a:cubicBezTo>
                      <a:pt x="158" y="168"/>
                      <a:pt x="158" y="168"/>
                      <a:pt x="158" y="168"/>
                    </a:cubicBezTo>
                    <a:lnTo>
                      <a:pt x="168" y="157"/>
                    </a:lnTo>
                    <a:close/>
                    <a:moveTo>
                      <a:pt x="184" y="162"/>
                    </a:moveTo>
                    <a:cubicBezTo>
                      <a:pt x="189" y="168"/>
                      <a:pt x="189" y="168"/>
                      <a:pt x="189" y="168"/>
                    </a:cubicBezTo>
                    <a:cubicBezTo>
                      <a:pt x="168" y="188"/>
                      <a:pt x="168" y="188"/>
                      <a:pt x="168" y="188"/>
                    </a:cubicBezTo>
                    <a:cubicBezTo>
                      <a:pt x="163" y="183"/>
                      <a:pt x="163" y="183"/>
                      <a:pt x="163" y="183"/>
                    </a:cubicBezTo>
                    <a:lnTo>
                      <a:pt x="184" y="162"/>
                    </a:lnTo>
                    <a:close/>
                    <a:moveTo>
                      <a:pt x="173" y="204"/>
                    </a:moveTo>
                    <a:cubicBezTo>
                      <a:pt x="168" y="199"/>
                      <a:pt x="168" y="199"/>
                      <a:pt x="168" y="199"/>
                    </a:cubicBezTo>
                    <a:cubicBezTo>
                      <a:pt x="199" y="168"/>
                      <a:pt x="199" y="168"/>
                      <a:pt x="199" y="168"/>
                    </a:cubicBezTo>
                    <a:cubicBezTo>
                      <a:pt x="204" y="173"/>
                      <a:pt x="204" y="173"/>
                      <a:pt x="204" y="173"/>
                    </a:cubicBezTo>
                    <a:lnTo>
                      <a:pt x="173" y="2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7" name="Oval 246"/>
              <p:cNvSpPr>
                <a:spLocks noChangeArrowheads="1"/>
              </p:cNvSpPr>
              <p:nvPr/>
            </p:nvSpPr>
            <p:spPr bwMode="auto">
              <a:xfrm>
                <a:off x="5428461" y="5899375"/>
                <a:ext cx="56509" cy="5381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8566150" y="1857375"/>
            <a:ext cx="3235960" cy="2153920"/>
            <a:chOff x="13490" y="2925"/>
            <a:chExt cx="5096" cy="3392"/>
          </a:xfrm>
        </p:grpSpPr>
        <p:graphicFrame>
          <p:nvGraphicFramePr>
            <p:cNvPr id="9" name="图表 8"/>
            <p:cNvGraphicFramePr/>
            <p:nvPr/>
          </p:nvGraphicFramePr>
          <p:xfrm>
            <a:off x="13490" y="2925"/>
            <a:ext cx="5096" cy="33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椭圆 11"/>
            <p:cNvSpPr/>
            <p:nvPr/>
          </p:nvSpPr>
          <p:spPr>
            <a:xfrm>
              <a:off x="14854" y="3441"/>
              <a:ext cx="2363" cy="23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sp>
          <p:nvSpPr>
            <p:cNvPr id="38" name="Freeform 233"/>
            <p:cNvSpPr/>
            <p:nvPr/>
          </p:nvSpPr>
          <p:spPr bwMode="auto">
            <a:xfrm>
              <a:off x="15598" y="4255"/>
              <a:ext cx="875" cy="735"/>
            </a:xfrm>
            <a:custGeom>
              <a:avLst/>
              <a:gdLst>
                <a:gd name="T0" fmla="*/ 233 w 263"/>
                <a:gd name="T1" fmla="*/ 82 h 221"/>
                <a:gd name="T2" fmla="*/ 131 w 263"/>
                <a:gd name="T3" fmla="*/ 0 h 221"/>
                <a:gd name="T4" fmla="*/ 30 w 263"/>
                <a:gd name="T5" fmla="*/ 82 h 221"/>
                <a:gd name="T6" fmla="*/ 0 w 263"/>
                <a:gd name="T7" fmla="*/ 118 h 221"/>
                <a:gd name="T8" fmla="*/ 0 w 263"/>
                <a:gd name="T9" fmla="*/ 184 h 221"/>
                <a:gd name="T10" fmla="*/ 36 w 263"/>
                <a:gd name="T11" fmla="*/ 221 h 221"/>
                <a:gd name="T12" fmla="*/ 51 w 263"/>
                <a:gd name="T13" fmla="*/ 221 h 221"/>
                <a:gd name="T14" fmla="*/ 87 w 263"/>
                <a:gd name="T15" fmla="*/ 184 h 221"/>
                <a:gd name="T16" fmla="*/ 87 w 263"/>
                <a:gd name="T17" fmla="*/ 118 h 221"/>
                <a:gd name="T18" fmla="*/ 60 w 263"/>
                <a:gd name="T19" fmla="*/ 83 h 221"/>
                <a:gd name="T20" fmla="*/ 131 w 263"/>
                <a:gd name="T21" fmla="*/ 30 h 221"/>
                <a:gd name="T22" fmla="*/ 203 w 263"/>
                <a:gd name="T23" fmla="*/ 83 h 221"/>
                <a:gd name="T24" fmla="*/ 175 w 263"/>
                <a:gd name="T25" fmla="*/ 118 h 221"/>
                <a:gd name="T26" fmla="*/ 175 w 263"/>
                <a:gd name="T27" fmla="*/ 184 h 221"/>
                <a:gd name="T28" fmla="*/ 212 w 263"/>
                <a:gd name="T29" fmla="*/ 221 h 221"/>
                <a:gd name="T30" fmla="*/ 227 w 263"/>
                <a:gd name="T31" fmla="*/ 221 h 221"/>
                <a:gd name="T32" fmla="*/ 263 w 263"/>
                <a:gd name="T33" fmla="*/ 184 h 221"/>
                <a:gd name="T34" fmla="*/ 263 w 263"/>
                <a:gd name="T35" fmla="*/ 118 h 221"/>
                <a:gd name="T36" fmla="*/ 233 w 263"/>
                <a:gd name="T37" fmla="*/ 8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3" h="221">
                  <a:moveTo>
                    <a:pt x="233" y="82"/>
                  </a:moveTo>
                  <a:cubicBezTo>
                    <a:pt x="223" y="35"/>
                    <a:pt x="181" y="0"/>
                    <a:pt x="131" y="0"/>
                  </a:cubicBezTo>
                  <a:cubicBezTo>
                    <a:pt x="82" y="0"/>
                    <a:pt x="40" y="35"/>
                    <a:pt x="30" y="82"/>
                  </a:cubicBezTo>
                  <a:cubicBezTo>
                    <a:pt x="13" y="85"/>
                    <a:pt x="0" y="100"/>
                    <a:pt x="0" y="118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04"/>
                    <a:pt x="16" y="221"/>
                    <a:pt x="36" y="221"/>
                  </a:cubicBezTo>
                  <a:cubicBezTo>
                    <a:pt x="51" y="221"/>
                    <a:pt x="51" y="221"/>
                    <a:pt x="51" y="221"/>
                  </a:cubicBezTo>
                  <a:cubicBezTo>
                    <a:pt x="71" y="221"/>
                    <a:pt x="87" y="204"/>
                    <a:pt x="87" y="184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87" y="101"/>
                    <a:pt x="76" y="87"/>
                    <a:pt x="60" y="83"/>
                  </a:cubicBezTo>
                  <a:cubicBezTo>
                    <a:pt x="69" y="51"/>
                    <a:pt x="97" y="30"/>
                    <a:pt x="131" y="30"/>
                  </a:cubicBezTo>
                  <a:cubicBezTo>
                    <a:pt x="165" y="30"/>
                    <a:pt x="194" y="51"/>
                    <a:pt x="203" y="83"/>
                  </a:cubicBezTo>
                  <a:cubicBezTo>
                    <a:pt x="187" y="87"/>
                    <a:pt x="175" y="101"/>
                    <a:pt x="175" y="118"/>
                  </a:cubicBezTo>
                  <a:cubicBezTo>
                    <a:pt x="175" y="184"/>
                    <a:pt x="175" y="184"/>
                    <a:pt x="175" y="184"/>
                  </a:cubicBezTo>
                  <a:cubicBezTo>
                    <a:pt x="175" y="204"/>
                    <a:pt x="192" y="221"/>
                    <a:pt x="212" y="221"/>
                  </a:cubicBezTo>
                  <a:cubicBezTo>
                    <a:pt x="227" y="221"/>
                    <a:pt x="227" y="221"/>
                    <a:pt x="227" y="221"/>
                  </a:cubicBezTo>
                  <a:cubicBezTo>
                    <a:pt x="247" y="221"/>
                    <a:pt x="263" y="204"/>
                    <a:pt x="263" y="184"/>
                  </a:cubicBezTo>
                  <a:cubicBezTo>
                    <a:pt x="263" y="118"/>
                    <a:pt x="263" y="118"/>
                    <a:pt x="263" y="118"/>
                  </a:cubicBezTo>
                  <a:cubicBezTo>
                    <a:pt x="263" y="100"/>
                    <a:pt x="250" y="85"/>
                    <a:pt x="233" y="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089400" y="410210"/>
            <a:ext cx="4013200" cy="732790"/>
            <a:chOff x="6440" y="646"/>
            <a:chExt cx="6320" cy="1154"/>
          </a:xfrm>
        </p:grpSpPr>
        <p:sp>
          <p:nvSpPr>
            <p:cNvPr id="5" name="文本框 4"/>
            <p:cNvSpPr txBox="1"/>
            <p:nvPr/>
          </p:nvSpPr>
          <p:spPr>
            <a:xfrm>
              <a:off x="6440" y="646"/>
              <a:ext cx="632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C0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4.</a:t>
              </a:r>
              <a:r>
                <a:rPr lang="zh-CN" altLang="en-US" sz="3600" dirty="0">
                  <a:solidFill>
                    <a:srgbClr val="C0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功能介绍</a:t>
              </a:r>
              <a:endParaRPr lang="zh-CN" altLang="en-US" sz="3600" dirty="0">
                <a:solidFill>
                  <a:srgbClr val="C0000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8627" y="1682"/>
              <a:ext cx="1947" cy="118"/>
              <a:chOff x="8627" y="1682"/>
              <a:chExt cx="1947" cy="118"/>
            </a:xfrm>
          </p:grpSpPr>
          <p:sp>
            <p:nvSpPr>
              <p:cNvPr id="40" name="矩形 39"/>
              <p:cNvSpPr/>
              <p:nvPr/>
            </p:nvSpPr>
            <p:spPr>
              <a:xfrm flipV="1">
                <a:off x="8627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 flipV="1">
                <a:off x="9301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 flipV="1">
                <a:off x="9638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 flipV="1">
                <a:off x="9975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 flipV="1">
                <a:off x="10312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 flipV="1">
                <a:off x="8964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</p:grpSp>
      </p:grpSp>
      <p:pic>
        <p:nvPicPr>
          <p:cNvPr id="51" name="图片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923" y="0"/>
            <a:ext cx="1302693" cy="13026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7206514" y="1463446"/>
            <a:ext cx="3801110" cy="2533650"/>
            <a:chOff x="9694" y="3804"/>
            <a:chExt cx="5986" cy="3990"/>
          </a:xfrm>
        </p:grpSpPr>
        <p:graphicFrame>
          <p:nvGraphicFramePr>
            <p:cNvPr id="9" name="图表 8"/>
            <p:cNvGraphicFramePr/>
            <p:nvPr/>
          </p:nvGraphicFramePr>
          <p:xfrm>
            <a:off x="9694" y="3804"/>
            <a:ext cx="5987" cy="39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5" name="椭圆 4"/>
            <p:cNvSpPr/>
            <p:nvPr/>
          </p:nvSpPr>
          <p:spPr>
            <a:xfrm>
              <a:off x="11813" y="4899"/>
              <a:ext cx="1800" cy="1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2249" y="5275"/>
              <a:ext cx="928" cy="900"/>
              <a:chOff x="4122738" y="762001"/>
              <a:chExt cx="411163" cy="398463"/>
            </a:xfrm>
            <a:solidFill>
              <a:schemeClr val="bg1"/>
            </a:solidFill>
          </p:grpSpPr>
          <p:sp>
            <p:nvSpPr>
              <p:cNvPr id="21" name="Freeform 73"/>
              <p:cNvSpPr>
                <a:spLocks noEditPoints="1"/>
              </p:cNvSpPr>
              <p:nvPr/>
            </p:nvSpPr>
            <p:spPr bwMode="auto">
              <a:xfrm>
                <a:off x="4122738" y="958851"/>
                <a:ext cx="107950" cy="179388"/>
              </a:xfrm>
              <a:custGeom>
                <a:avLst/>
                <a:gdLst>
                  <a:gd name="T0" fmla="*/ 0 w 54"/>
                  <a:gd name="T1" fmla="*/ 89 h 89"/>
                  <a:gd name="T2" fmla="*/ 54 w 54"/>
                  <a:gd name="T3" fmla="*/ 89 h 89"/>
                  <a:gd name="T4" fmla="*/ 54 w 54"/>
                  <a:gd name="T5" fmla="*/ 0 h 89"/>
                  <a:gd name="T6" fmla="*/ 0 w 54"/>
                  <a:gd name="T7" fmla="*/ 0 h 89"/>
                  <a:gd name="T8" fmla="*/ 0 w 54"/>
                  <a:gd name="T9" fmla="*/ 89 h 89"/>
                  <a:gd name="T10" fmla="*/ 37 w 54"/>
                  <a:gd name="T11" fmla="*/ 80 h 89"/>
                  <a:gd name="T12" fmla="*/ 43 w 54"/>
                  <a:gd name="T13" fmla="*/ 74 h 89"/>
                  <a:gd name="T14" fmla="*/ 49 w 54"/>
                  <a:gd name="T15" fmla="*/ 80 h 89"/>
                  <a:gd name="T16" fmla="*/ 43 w 54"/>
                  <a:gd name="T17" fmla="*/ 86 h 89"/>
                  <a:gd name="T18" fmla="*/ 37 w 54"/>
                  <a:gd name="T19" fmla="*/ 8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89">
                    <a:moveTo>
                      <a:pt x="0" y="89"/>
                    </a:moveTo>
                    <a:cubicBezTo>
                      <a:pt x="54" y="89"/>
                      <a:pt x="54" y="89"/>
                      <a:pt x="54" y="89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89"/>
                    </a:lnTo>
                    <a:close/>
                    <a:moveTo>
                      <a:pt x="37" y="80"/>
                    </a:moveTo>
                    <a:cubicBezTo>
                      <a:pt x="37" y="77"/>
                      <a:pt x="39" y="74"/>
                      <a:pt x="43" y="74"/>
                    </a:cubicBezTo>
                    <a:cubicBezTo>
                      <a:pt x="46" y="74"/>
                      <a:pt x="49" y="77"/>
                      <a:pt x="49" y="80"/>
                    </a:cubicBezTo>
                    <a:cubicBezTo>
                      <a:pt x="49" y="83"/>
                      <a:pt x="46" y="86"/>
                      <a:pt x="43" y="86"/>
                    </a:cubicBezTo>
                    <a:cubicBezTo>
                      <a:pt x="39" y="86"/>
                      <a:pt x="37" y="83"/>
                      <a:pt x="3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22" name="Freeform 74"/>
              <p:cNvSpPr>
                <a:spLocks noEditPoints="1"/>
              </p:cNvSpPr>
              <p:nvPr/>
            </p:nvSpPr>
            <p:spPr bwMode="auto">
              <a:xfrm>
                <a:off x="4249738" y="762001"/>
                <a:ext cx="284163" cy="398463"/>
              </a:xfrm>
              <a:custGeom>
                <a:avLst/>
                <a:gdLst>
                  <a:gd name="T0" fmla="*/ 115 w 142"/>
                  <a:gd name="T1" fmla="*/ 82 h 198"/>
                  <a:gd name="T2" fmla="*/ 59 w 142"/>
                  <a:gd name="T3" fmla="*/ 85 h 198"/>
                  <a:gd name="T4" fmla="*/ 68 w 142"/>
                  <a:gd name="T5" fmla="*/ 32 h 198"/>
                  <a:gd name="T6" fmla="*/ 41 w 142"/>
                  <a:gd name="T7" fmla="*/ 42 h 198"/>
                  <a:gd name="T8" fmla="*/ 28 w 142"/>
                  <a:gd name="T9" fmla="*/ 78 h 198"/>
                  <a:gd name="T10" fmla="*/ 0 w 142"/>
                  <a:gd name="T11" fmla="*/ 104 h 198"/>
                  <a:gd name="T12" fmla="*/ 0 w 142"/>
                  <a:gd name="T13" fmla="*/ 176 h 198"/>
                  <a:gd name="T14" fmla="*/ 21 w 142"/>
                  <a:gd name="T15" fmla="*/ 182 h 198"/>
                  <a:gd name="T16" fmla="*/ 108 w 142"/>
                  <a:gd name="T17" fmla="*/ 180 h 198"/>
                  <a:gd name="T18" fmla="*/ 117 w 142"/>
                  <a:gd name="T19" fmla="*/ 158 h 198"/>
                  <a:gd name="T20" fmla="*/ 118 w 142"/>
                  <a:gd name="T21" fmla="*/ 157 h 198"/>
                  <a:gd name="T22" fmla="*/ 118 w 142"/>
                  <a:gd name="T23" fmla="*/ 157 h 198"/>
                  <a:gd name="T24" fmla="*/ 122 w 142"/>
                  <a:gd name="T25" fmla="*/ 132 h 198"/>
                  <a:gd name="T26" fmla="*/ 122 w 142"/>
                  <a:gd name="T27" fmla="*/ 131 h 198"/>
                  <a:gd name="T28" fmla="*/ 125 w 142"/>
                  <a:gd name="T29" fmla="*/ 107 h 198"/>
                  <a:gd name="T30" fmla="*/ 115 w 142"/>
                  <a:gd name="T31" fmla="*/ 82 h 198"/>
                  <a:gd name="T32" fmla="*/ 59 w 142"/>
                  <a:gd name="T33" fmla="*/ 30 h 198"/>
                  <a:gd name="T34" fmla="*/ 59 w 142"/>
                  <a:gd name="T35" fmla="*/ 31 h 198"/>
                  <a:gd name="T36" fmla="*/ 58 w 142"/>
                  <a:gd name="T37" fmla="*/ 36 h 198"/>
                  <a:gd name="T38" fmla="*/ 52 w 142"/>
                  <a:gd name="T39" fmla="*/ 40 h 198"/>
                  <a:gd name="T40" fmla="*/ 48 w 142"/>
                  <a:gd name="T41" fmla="*/ 40 h 198"/>
                  <a:gd name="T42" fmla="*/ 44 w 142"/>
                  <a:gd name="T43" fmla="*/ 34 h 198"/>
                  <a:gd name="T44" fmla="*/ 45 w 142"/>
                  <a:gd name="T45" fmla="*/ 28 h 198"/>
                  <a:gd name="T46" fmla="*/ 45 w 142"/>
                  <a:gd name="T47" fmla="*/ 27 h 198"/>
                  <a:gd name="T48" fmla="*/ 51 w 142"/>
                  <a:gd name="T49" fmla="*/ 24 h 198"/>
                  <a:gd name="T50" fmla="*/ 55 w 142"/>
                  <a:gd name="T51" fmla="*/ 25 h 198"/>
                  <a:gd name="T52" fmla="*/ 59 w 142"/>
                  <a:gd name="T53" fmla="*/ 3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42" h="198">
                    <a:moveTo>
                      <a:pt x="115" y="82"/>
                    </a:moveTo>
                    <a:cubicBezTo>
                      <a:pt x="99" y="79"/>
                      <a:pt x="59" y="85"/>
                      <a:pt x="59" y="85"/>
                    </a:cubicBezTo>
                    <a:cubicBezTo>
                      <a:pt x="70" y="56"/>
                      <a:pt x="70" y="37"/>
                      <a:pt x="68" y="32"/>
                    </a:cubicBezTo>
                    <a:cubicBezTo>
                      <a:pt x="66" y="22"/>
                      <a:pt x="43" y="0"/>
                      <a:pt x="41" y="42"/>
                    </a:cubicBezTo>
                    <a:cubicBezTo>
                      <a:pt x="38" y="54"/>
                      <a:pt x="35" y="69"/>
                      <a:pt x="28" y="78"/>
                    </a:cubicBezTo>
                    <a:cubicBezTo>
                      <a:pt x="14" y="96"/>
                      <a:pt x="0" y="104"/>
                      <a:pt x="0" y="104"/>
                    </a:cubicBezTo>
                    <a:cubicBezTo>
                      <a:pt x="0" y="104"/>
                      <a:pt x="0" y="150"/>
                      <a:pt x="0" y="176"/>
                    </a:cubicBezTo>
                    <a:cubicBezTo>
                      <a:pt x="10" y="177"/>
                      <a:pt x="16" y="180"/>
                      <a:pt x="21" y="182"/>
                    </a:cubicBezTo>
                    <a:cubicBezTo>
                      <a:pt x="55" y="198"/>
                      <a:pt x="108" y="180"/>
                      <a:pt x="108" y="180"/>
                    </a:cubicBezTo>
                    <a:cubicBezTo>
                      <a:pt x="125" y="177"/>
                      <a:pt x="119" y="162"/>
                      <a:pt x="117" y="158"/>
                    </a:cubicBezTo>
                    <a:cubicBezTo>
                      <a:pt x="117" y="158"/>
                      <a:pt x="118" y="158"/>
                      <a:pt x="118" y="157"/>
                    </a:cubicBezTo>
                    <a:cubicBezTo>
                      <a:pt x="118" y="157"/>
                      <a:pt x="118" y="157"/>
                      <a:pt x="118" y="157"/>
                    </a:cubicBezTo>
                    <a:cubicBezTo>
                      <a:pt x="131" y="151"/>
                      <a:pt x="129" y="137"/>
                      <a:pt x="122" y="132"/>
                    </a:cubicBezTo>
                    <a:cubicBezTo>
                      <a:pt x="123" y="132"/>
                      <a:pt x="123" y="132"/>
                      <a:pt x="122" y="131"/>
                    </a:cubicBezTo>
                    <a:cubicBezTo>
                      <a:pt x="134" y="126"/>
                      <a:pt x="131" y="109"/>
                      <a:pt x="125" y="107"/>
                    </a:cubicBezTo>
                    <a:cubicBezTo>
                      <a:pt x="132" y="106"/>
                      <a:pt x="142" y="87"/>
                      <a:pt x="115" y="82"/>
                    </a:cubicBezTo>
                    <a:close/>
                    <a:moveTo>
                      <a:pt x="59" y="30"/>
                    </a:moveTo>
                    <a:cubicBezTo>
                      <a:pt x="59" y="30"/>
                      <a:pt x="59" y="31"/>
                      <a:pt x="59" y="31"/>
                    </a:cubicBezTo>
                    <a:cubicBezTo>
                      <a:pt x="58" y="36"/>
                      <a:pt x="58" y="36"/>
                      <a:pt x="58" y="36"/>
                    </a:cubicBezTo>
                    <a:cubicBezTo>
                      <a:pt x="58" y="39"/>
                      <a:pt x="55" y="41"/>
                      <a:pt x="52" y="40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45" y="39"/>
                      <a:pt x="44" y="37"/>
                      <a:pt x="44" y="34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6" y="25"/>
                      <a:pt x="48" y="24"/>
                      <a:pt x="51" y="24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7" y="26"/>
                      <a:pt x="59" y="28"/>
                      <a:pt x="5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1340950" y="1532423"/>
            <a:ext cx="3801110" cy="2533650"/>
            <a:chOff x="505" y="3804"/>
            <a:chExt cx="5986" cy="3990"/>
          </a:xfrm>
        </p:grpSpPr>
        <p:graphicFrame>
          <p:nvGraphicFramePr>
            <p:cNvPr id="10" name="图表 9"/>
            <p:cNvGraphicFramePr/>
            <p:nvPr/>
          </p:nvGraphicFramePr>
          <p:xfrm>
            <a:off x="505" y="3804"/>
            <a:ext cx="5987" cy="39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" name="椭圆 1"/>
            <p:cNvSpPr/>
            <p:nvPr/>
          </p:nvSpPr>
          <p:spPr>
            <a:xfrm>
              <a:off x="2575" y="4899"/>
              <a:ext cx="1800" cy="1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sp>
          <p:nvSpPr>
            <p:cNvPr id="24" name="Freeform 111"/>
            <p:cNvSpPr/>
            <p:nvPr/>
          </p:nvSpPr>
          <p:spPr bwMode="auto">
            <a:xfrm>
              <a:off x="3031" y="5331"/>
              <a:ext cx="836" cy="897"/>
            </a:xfrm>
            <a:custGeom>
              <a:avLst/>
              <a:gdLst>
                <a:gd name="T0" fmla="*/ 137 w 137"/>
                <a:gd name="T1" fmla="*/ 147 h 147"/>
                <a:gd name="T2" fmla="*/ 0 w 137"/>
                <a:gd name="T3" fmla="*/ 147 h 147"/>
                <a:gd name="T4" fmla="*/ 0 w 137"/>
                <a:gd name="T5" fmla="*/ 141 h 147"/>
                <a:gd name="T6" fmla="*/ 7 w 137"/>
                <a:gd name="T7" fmla="*/ 114 h 147"/>
                <a:gd name="T8" fmla="*/ 15 w 137"/>
                <a:gd name="T9" fmla="*/ 105 h 147"/>
                <a:gd name="T10" fmla="*/ 41 w 137"/>
                <a:gd name="T11" fmla="*/ 91 h 147"/>
                <a:gd name="T12" fmla="*/ 50 w 137"/>
                <a:gd name="T13" fmla="*/ 80 h 147"/>
                <a:gd name="T14" fmla="*/ 56 w 137"/>
                <a:gd name="T15" fmla="*/ 75 h 147"/>
                <a:gd name="T16" fmla="*/ 49 w 137"/>
                <a:gd name="T17" fmla="*/ 63 h 147"/>
                <a:gd name="T18" fmla="*/ 48 w 137"/>
                <a:gd name="T19" fmla="*/ 63 h 147"/>
                <a:gd name="T20" fmla="*/ 47 w 137"/>
                <a:gd name="T21" fmla="*/ 61 h 147"/>
                <a:gd name="T22" fmla="*/ 45 w 137"/>
                <a:gd name="T23" fmla="*/ 56 h 147"/>
                <a:gd name="T24" fmla="*/ 44 w 137"/>
                <a:gd name="T25" fmla="*/ 44 h 147"/>
                <a:gd name="T26" fmla="*/ 49 w 137"/>
                <a:gd name="T27" fmla="*/ 16 h 147"/>
                <a:gd name="T28" fmla="*/ 82 w 137"/>
                <a:gd name="T29" fmla="*/ 12 h 147"/>
                <a:gd name="T30" fmla="*/ 88 w 137"/>
                <a:gd name="T31" fmla="*/ 16 h 147"/>
                <a:gd name="T32" fmla="*/ 90 w 137"/>
                <a:gd name="T33" fmla="*/ 18 h 147"/>
                <a:gd name="T34" fmla="*/ 93 w 137"/>
                <a:gd name="T35" fmla="*/ 46 h 147"/>
                <a:gd name="T36" fmla="*/ 92 w 137"/>
                <a:gd name="T37" fmla="*/ 58 h 147"/>
                <a:gd name="T38" fmla="*/ 90 w 137"/>
                <a:gd name="T39" fmla="*/ 63 h 147"/>
                <a:gd name="T40" fmla="*/ 82 w 137"/>
                <a:gd name="T41" fmla="*/ 75 h 147"/>
                <a:gd name="T42" fmla="*/ 86 w 137"/>
                <a:gd name="T43" fmla="*/ 80 h 147"/>
                <a:gd name="T44" fmla="*/ 97 w 137"/>
                <a:gd name="T45" fmla="*/ 91 h 147"/>
                <a:gd name="T46" fmla="*/ 122 w 137"/>
                <a:gd name="T47" fmla="*/ 105 h 147"/>
                <a:gd name="T48" fmla="*/ 130 w 137"/>
                <a:gd name="T49" fmla="*/ 114 h 147"/>
                <a:gd name="T50" fmla="*/ 137 w 137"/>
                <a:gd name="T51" fmla="*/ 141 h 147"/>
                <a:gd name="T52" fmla="*/ 137 w 137"/>
                <a:gd name="T5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7" h="147">
                  <a:moveTo>
                    <a:pt x="137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7" y="114"/>
                    <a:pt x="5" y="110"/>
                    <a:pt x="15" y="105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91"/>
                    <a:pt x="49" y="81"/>
                    <a:pt x="50" y="80"/>
                  </a:cubicBezTo>
                  <a:cubicBezTo>
                    <a:pt x="51" y="79"/>
                    <a:pt x="59" y="79"/>
                    <a:pt x="56" y="75"/>
                  </a:cubicBezTo>
                  <a:cubicBezTo>
                    <a:pt x="53" y="72"/>
                    <a:pt x="50" y="68"/>
                    <a:pt x="49" y="63"/>
                  </a:cubicBezTo>
                  <a:cubicBezTo>
                    <a:pt x="49" y="63"/>
                    <a:pt x="48" y="63"/>
                    <a:pt x="48" y="63"/>
                  </a:cubicBezTo>
                  <a:cubicBezTo>
                    <a:pt x="48" y="62"/>
                    <a:pt x="48" y="61"/>
                    <a:pt x="47" y="61"/>
                  </a:cubicBezTo>
                  <a:cubicBezTo>
                    <a:pt x="47" y="61"/>
                    <a:pt x="46" y="62"/>
                    <a:pt x="45" y="56"/>
                  </a:cubicBezTo>
                  <a:cubicBezTo>
                    <a:pt x="45" y="56"/>
                    <a:pt x="35" y="44"/>
                    <a:pt x="44" y="44"/>
                  </a:cubicBezTo>
                  <a:cubicBezTo>
                    <a:pt x="44" y="44"/>
                    <a:pt x="36" y="28"/>
                    <a:pt x="49" y="16"/>
                  </a:cubicBezTo>
                  <a:cubicBezTo>
                    <a:pt x="49" y="16"/>
                    <a:pt x="64" y="0"/>
                    <a:pt x="82" y="12"/>
                  </a:cubicBezTo>
                  <a:cubicBezTo>
                    <a:pt x="82" y="12"/>
                    <a:pt x="85" y="13"/>
                    <a:pt x="88" y="16"/>
                  </a:cubicBezTo>
                  <a:cubicBezTo>
                    <a:pt x="89" y="17"/>
                    <a:pt x="90" y="18"/>
                    <a:pt x="90" y="18"/>
                  </a:cubicBezTo>
                  <a:cubicBezTo>
                    <a:pt x="102" y="30"/>
                    <a:pt x="93" y="46"/>
                    <a:pt x="93" y="46"/>
                  </a:cubicBezTo>
                  <a:cubicBezTo>
                    <a:pt x="102" y="46"/>
                    <a:pt x="92" y="58"/>
                    <a:pt x="92" y="58"/>
                  </a:cubicBezTo>
                  <a:cubicBezTo>
                    <a:pt x="92" y="61"/>
                    <a:pt x="91" y="62"/>
                    <a:pt x="90" y="63"/>
                  </a:cubicBezTo>
                  <a:cubicBezTo>
                    <a:pt x="89" y="68"/>
                    <a:pt x="86" y="72"/>
                    <a:pt x="82" y="75"/>
                  </a:cubicBezTo>
                  <a:cubicBezTo>
                    <a:pt x="77" y="79"/>
                    <a:pt x="81" y="78"/>
                    <a:pt x="86" y="80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32" y="110"/>
                    <a:pt x="130" y="114"/>
                    <a:pt x="130" y="114"/>
                  </a:cubicBezTo>
                  <a:cubicBezTo>
                    <a:pt x="137" y="141"/>
                    <a:pt x="137" y="141"/>
                    <a:pt x="137" y="141"/>
                  </a:cubicBezTo>
                  <a:lnTo>
                    <a:pt x="137" y="1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243987" y="1514405"/>
            <a:ext cx="3801110" cy="2533650"/>
            <a:chOff x="6621" y="3804"/>
            <a:chExt cx="5986" cy="3990"/>
          </a:xfrm>
        </p:grpSpPr>
        <p:graphicFrame>
          <p:nvGraphicFramePr>
            <p:cNvPr id="7" name="图表 6"/>
            <p:cNvGraphicFramePr/>
            <p:nvPr/>
          </p:nvGraphicFramePr>
          <p:xfrm>
            <a:off x="6621" y="3804"/>
            <a:ext cx="5987" cy="39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椭圆 3"/>
            <p:cNvSpPr/>
            <p:nvPr/>
          </p:nvSpPr>
          <p:spPr>
            <a:xfrm>
              <a:off x="8725" y="4899"/>
              <a:ext cx="1800" cy="1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sp>
          <p:nvSpPr>
            <p:cNvPr id="25" name="Freeform 160"/>
            <p:cNvSpPr>
              <a:spLocks noEditPoints="1"/>
            </p:cNvSpPr>
            <p:nvPr/>
          </p:nvSpPr>
          <p:spPr bwMode="auto">
            <a:xfrm>
              <a:off x="9178" y="5347"/>
              <a:ext cx="851" cy="816"/>
            </a:xfrm>
            <a:custGeom>
              <a:avLst/>
              <a:gdLst>
                <a:gd name="T0" fmla="*/ 125 w 134"/>
                <a:gd name="T1" fmla="*/ 90 h 128"/>
                <a:gd name="T2" fmla="*/ 81 w 134"/>
                <a:gd name="T3" fmla="*/ 30 h 128"/>
                <a:gd name="T4" fmla="*/ 74 w 134"/>
                <a:gd name="T5" fmla="*/ 28 h 128"/>
                <a:gd name="T6" fmla="*/ 69 w 134"/>
                <a:gd name="T7" fmla="*/ 28 h 128"/>
                <a:gd name="T8" fmla="*/ 69 w 134"/>
                <a:gd name="T9" fmla="*/ 28 h 128"/>
                <a:gd name="T10" fmla="*/ 9 w 134"/>
                <a:gd name="T11" fmla="*/ 90 h 128"/>
                <a:gd name="T12" fmla="*/ 13 w 134"/>
                <a:gd name="T13" fmla="*/ 127 h 128"/>
                <a:gd name="T14" fmla="*/ 32 w 134"/>
                <a:gd name="T15" fmla="*/ 128 h 128"/>
                <a:gd name="T16" fmla="*/ 115 w 134"/>
                <a:gd name="T17" fmla="*/ 128 h 128"/>
                <a:gd name="T18" fmla="*/ 117 w 134"/>
                <a:gd name="T19" fmla="*/ 127 h 128"/>
                <a:gd name="T20" fmla="*/ 121 w 134"/>
                <a:gd name="T21" fmla="*/ 127 h 128"/>
                <a:gd name="T22" fmla="*/ 125 w 134"/>
                <a:gd name="T23" fmla="*/ 90 h 128"/>
                <a:gd name="T24" fmla="*/ 70 w 134"/>
                <a:gd name="T25" fmla="*/ 100 h 128"/>
                <a:gd name="T26" fmla="*/ 70 w 134"/>
                <a:gd name="T27" fmla="*/ 107 h 128"/>
                <a:gd name="T28" fmla="*/ 64 w 134"/>
                <a:gd name="T29" fmla="*/ 107 h 128"/>
                <a:gd name="T30" fmla="*/ 64 w 134"/>
                <a:gd name="T31" fmla="*/ 101 h 128"/>
                <a:gd name="T32" fmla="*/ 52 w 134"/>
                <a:gd name="T33" fmla="*/ 98 h 128"/>
                <a:gd name="T34" fmla="*/ 54 w 134"/>
                <a:gd name="T35" fmla="*/ 90 h 128"/>
                <a:gd name="T36" fmla="*/ 65 w 134"/>
                <a:gd name="T37" fmla="*/ 93 h 128"/>
                <a:gd name="T38" fmla="*/ 72 w 134"/>
                <a:gd name="T39" fmla="*/ 88 h 128"/>
                <a:gd name="T40" fmla="*/ 65 w 134"/>
                <a:gd name="T41" fmla="*/ 83 h 128"/>
                <a:gd name="T42" fmla="*/ 52 w 134"/>
                <a:gd name="T43" fmla="*/ 70 h 128"/>
                <a:gd name="T44" fmla="*/ 64 w 134"/>
                <a:gd name="T45" fmla="*/ 58 h 128"/>
                <a:gd name="T46" fmla="*/ 64 w 134"/>
                <a:gd name="T47" fmla="*/ 51 h 128"/>
                <a:gd name="T48" fmla="*/ 71 w 134"/>
                <a:gd name="T49" fmla="*/ 51 h 128"/>
                <a:gd name="T50" fmla="*/ 71 w 134"/>
                <a:gd name="T51" fmla="*/ 57 h 128"/>
                <a:gd name="T52" fmla="*/ 81 w 134"/>
                <a:gd name="T53" fmla="*/ 60 h 128"/>
                <a:gd name="T54" fmla="*/ 79 w 134"/>
                <a:gd name="T55" fmla="*/ 67 h 128"/>
                <a:gd name="T56" fmla="*/ 69 w 134"/>
                <a:gd name="T57" fmla="*/ 65 h 128"/>
                <a:gd name="T58" fmla="*/ 63 w 134"/>
                <a:gd name="T59" fmla="*/ 69 h 128"/>
                <a:gd name="T60" fmla="*/ 71 w 134"/>
                <a:gd name="T61" fmla="*/ 75 h 128"/>
                <a:gd name="T62" fmla="*/ 83 w 134"/>
                <a:gd name="T63" fmla="*/ 88 h 128"/>
                <a:gd name="T64" fmla="*/ 70 w 134"/>
                <a:gd name="T65" fmla="*/ 100 h 128"/>
                <a:gd name="T66" fmla="*/ 32 w 134"/>
                <a:gd name="T67" fmla="*/ 3 h 128"/>
                <a:gd name="T68" fmla="*/ 34 w 134"/>
                <a:gd name="T69" fmla="*/ 0 h 128"/>
                <a:gd name="T70" fmla="*/ 98 w 134"/>
                <a:gd name="T71" fmla="*/ 0 h 128"/>
                <a:gd name="T72" fmla="*/ 100 w 134"/>
                <a:gd name="T73" fmla="*/ 3 h 128"/>
                <a:gd name="T74" fmla="*/ 71 w 134"/>
                <a:gd name="T75" fmla="*/ 24 h 128"/>
                <a:gd name="T76" fmla="*/ 61 w 134"/>
                <a:gd name="T77" fmla="*/ 24 h 128"/>
                <a:gd name="T78" fmla="*/ 32 w 134"/>
                <a:gd name="T79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4" h="128">
                  <a:moveTo>
                    <a:pt x="125" y="90"/>
                  </a:moveTo>
                  <a:cubicBezTo>
                    <a:pt x="112" y="49"/>
                    <a:pt x="93" y="35"/>
                    <a:pt x="81" y="30"/>
                  </a:cubicBezTo>
                  <a:cubicBezTo>
                    <a:pt x="78" y="29"/>
                    <a:pt x="76" y="28"/>
                    <a:pt x="74" y="28"/>
                  </a:cubicBezTo>
                  <a:cubicBezTo>
                    <a:pt x="71" y="28"/>
                    <a:pt x="70" y="28"/>
                    <a:pt x="69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9" y="28"/>
                    <a:pt x="28" y="21"/>
                    <a:pt x="9" y="90"/>
                  </a:cubicBezTo>
                  <a:cubicBezTo>
                    <a:pt x="9" y="90"/>
                    <a:pt x="0" y="125"/>
                    <a:pt x="13" y="127"/>
                  </a:cubicBezTo>
                  <a:cubicBezTo>
                    <a:pt x="13" y="127"/>
                    <a:pt x="16" y="128"/>
                    <a:pt x="32" y="128"/>
                  </a:cubicBezTo>
                  <a:cubicBezTo>
                    <a:pt x="115" y="128"/>
                    <a:pt x="115" y="128"/>
                    <a:pt x="115" y="128"/>
                  </a:cubicBezTo>
                  <a:cubicBezTo>
                    <a:pt x="116" y="128"/>
                    <a:pt x="116" y="128"/>
                    <a:pt x="117" y="127"/>
                  </a:cubicBezTo>
                  <a:cubicBezTo>
                    <a:pt x="120" y="127"/>
                    <a:pt x="121" y="127"/>
                    <a:pt x="121" y="127"/>
                  </a:cubicBezTo>
                  <a:cubicBezTo>
                    <a:pt x="134" y="124"/>
                    <a:pt x="125" y="90"/>
                    <a:pt x="125" y="90"/>
                  </a:cubicBezTo>
                  <a:close/>
                  <a:moveTo>
                    <a:pt x="70" y="100"/>
                  </a:moveTo>
                  <a:cubicBezTo>
                    <a:pt x="70" y="107"/>
                    <a:pt x="70" y="107"/>
                    <a:pt x="70" y="107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59" y="100"/>
                    <a:pt x="55" y="99"/>
                    <a:pt x="52" y="98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7" y="91"/>
                    <a:pt x="61" y="93"/>
                    <a:pt x="65" y="93"/>
                  </a:cubicBezTo>
                  <a:cubicBezTo>
                    <a:pt x="69" y="93"/>
                    <a:pt x="72" y="91"/>
                    <a:pt x="72" y="88"/>
                  </a:cubicBezTo>
                  <a:cubicBezTo>
                    <a:pt x="72" y="86"/>
                    <a:pt x="70" y="84"/>
                    <a:pt x="65" y="83"/>
                  </a:cubicBezTo>
                  <a:cubicBezTo>
                    <a:pt x="57" y="80"/>
                    <a:pt x="52" y="77"/>
                    <a:pt x="52" y="70"/>
                  </a:cubicBezTo>
                  <a:cubicBezTo>
                    <a:pt x="52" y="64"/>
                    <a:pt x="57" y="59"/>
                    <a:pt x="64" y="58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5" y="57"/>
                    <a:pt x="78" y="58"/>
                    <a:pt x="81" y="60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6"/>
                    <a:pt x="74" y="65"/>
                    <a:pt x="69" y="65"/>
                  </a:cubicBezTo>
                  <a:cubicBezTo>
                    <a:pt x="64" y="65"/>
                    <a:pt x="63" y="67"/>
                    <a:pt x="63" y="69"/>
                  </a:cubicBezTo>
                  <a:cubicBezTo>
                    <a:pt x="63" y="71"/>
                    <a:pt x="65" y="72"/>
                    <a:pt x="71" y="75"/>
                  </a:cubicBezTo>
                  <a:cubicBezTo>
                    <a:pt x="79" y="78"/>
                    <a:pt x="83" y="81"/>
                    <a:pt x="83" y="88"/>
                  </a:cubicBezTo>
                  <a:cubicBezTo>
                    <a:pt x="83" y="94"/>
                    <a:pt x="78" y="99"/>
                    <a:pt x="70" y="100"/>
                  </a:cubicBezTo>
                  <a:close/>
                  <a:moveTo>
                    <a:pt x="32" y="3"/>
                  </a:moveTo>
                  <a:cubicBezTo>
                    <a:pt x="31" y="0"/>
                    <a:pt x="34" y="0"/>
                    <a:pt x="34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101" y="0"/>
                    <a:pt x="100" y="3"/>
                  </a:cubicBezTo>
                  <a:cubicBezTo>
                    <a:pt x="100" y="3"/>
                    <a:pt x="88" y="23"/>
                    <a:pt x="7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44" y="23"/>
                    <a:pt x="32" y="3"/>
                    <a:pt x="32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293294" y="1503411"/>
            <a:ext cx="3801110" cy="2533650"/>
            <a:chOff x="3566" y="3804"/>
            <a:chExt cx="5986" cy="3990"/>
          </a:xfrm>
        </p:grpSpPr>
        <p:graphicFrame>
          <p:nvGraphicFramePr>
            <p:cNvPr id="8" name="图表 7"/>
            <p:cNvGraphicFramePr/>
            <p:nvPr/>
          </p:nvGraphicFramePr>
          <p:xfrm>
            <a:off x="3566" y="3804"/>
            <a:ext cx="5987" cy="39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" name="椭圆 2"/>
            <p:cNvSpPr/>
            <p:nvPr/>
          </p:nvSpPr>
          <p:spPr>
            <a:xfrm>
              <a:off x="5673" y="4899"/>
              <a:ext cx="1800" cy="1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6092" y="5306"/>
              <a:ext cx="882" cy="941"/>
              <a:chOff x="6025477" y="5703965"/>
              <a:chExt cx="522158" cy="557080"/>
            </a:xfrm>
            <a:solidFill>
              <a:schemeClr val="bg1"/>
            </a:solidFill>
          </p:grpSpPr>
          <p:sp>
            <p:nvSpPr>
              <p:cNvPr id="30" name="Freeform 348"/>
              <p:cNvSpPr/>
              <p:nvPr/>
            </p:nvSpPr>
            <p:spPr bwMode="auto">
              <a:xfrm>
                <a:off x="6278241" y="5703965"/>
                <a:ext cx="31596" cy="78158"/>
              </a:xfrm>
              <a:custGeom>
                <a:avLst/>
                <a:gdLst>
                  <a:gd name="T0" fmla="*/ 8 w 15"/>
                  <a:gd name="T1" fmla="*/ 38 h 38"/>
                  <a:gd name="T2" fmla="*/ 0 w 15"/>
                  <a:gd name="T3" fmla="*/ 30 h 38"/>
                  <a:gd name="T4" fmla="*/ 0 w 15"/>
                  <a:gd name="T5" fmla="*/ 7 h 38"/>
                  <a:gd name="T6" fmla="*/ 8 w 15"/>
                  <a:gd name="T7" fmla="*/ 0 h 38"/>
                  <a:gd name="T8" fmla="*/ 15 w 15"/>
                  <a:gd name="T9" fmla="*/ 7 h 38"/>
                  <a:gd name="T10" fmla="*/ 15 w 15"/>
                  <a:gd name="T11" fmla="*/ 30 h 38"/>
                  <a:gd name="T12" fmla="*/ 8 w 15"/>
                  <a:gd name="T1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38">
                    <a:moveTo>
                      <a:pt x="8" y="38"/>
                    </a:moveTo>
                    <a:cubicBezTo>
                      <a:pt x="4" y="38"/>
                      <a:pt x="0" y="34"/>
                      <a:pt x="0" y="3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2" y="0"/>
                      <a:pt x="15" y="3"/>
                      <a:pt x="15" y="7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4"/>
                      <a:pt x="12" y="38"/>
                      <a:pt x="8" y="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1" name="Freeform 349"/>
              <p:cNvSpPr/>
              <p:nvPr/>
            </p:nvSpPr>
            <p:spPr bwMode="auto">
              <a:xfrm>
                <a:off x="6153521" y="5730572"/>
                <a:ext cx="58203" cy="73169"/>
              </a:xfrm>
              <a:custGeom>
                <a:avLst/>
                <a:gdLst>
                  <a:gd name="T0" fmla="*/ 20 w 28"/>
                  <a:gd name="T1" fmla="*/ 35 h 35"/>
                  <a:gd name="T2" fmla="*/ 13 w 28"/>
                  <a:gd name="T3" fmla="*/ 32 h 35"/>
                  <a:gd name="T4" fmla="*/ 2 w 28"/>
                  <a:gd name="T5" fmla="*/ 12 h 35"/>
                  <a:gd name="T6" fmla="*/ 4 w 28"/>
                  <a:gd name="T7" fmla="*/ 2 h 35"/>
                  <a:gd name="T8" fmla="*/ 14 w 28"/>
                  <a:gd name="T9" fmla="*/ 5 h 35"/>
                  <a:gd name="T10" fmla="*/ 26 w 28"/>
                  <a:gd name="T11" fmla="*/ 25 h 35"/>
                  <a:gd name="T12" fmla="*/ 23 w 28"/>
                  <a:gd name="T13" fmla="*/ 35 h 35"/>
                  <a:gd name="T14" fmla="*/ 20 w 28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35">
                    <a:moveTo>
                      <a:pt x="20" y="35"/>
                    </a:moveTo>
                    <a:cubicBezTo>
                      <a:pt x="17" y="35"/>
                      <a:pt x="15" y="34"/>
                      <a:pt x="13" y="3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8"/>
                      <a:pt x="1" y="4"/>
                      <a:pt x="4" y="2"/>
                    </a:cubicBezTo>
                    <a:cubicBezTo>
                      <a:pt x="8" y="0"/>
                      <a:pt x="12" y="1"/>
                      <a:pt x="14" y="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8" y="28"/>
                      <a:pt x="27" y="33"/>
                      <a:pt x="23" y="35"/>
                    </a:cubicBezTo>
                    <a:cubicBezTo>
                      <a:pt x="22" y="35"/>
                      <a:pt x="21" y="35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2" name="Freeform 350"/>
              <p:cNvSpPr/>
              <p:nvPr/>
            </p:nvSpPr>
            <p:spPr bwMode="auto">
              <a:xfrm>
                <a:off x="6060397" y="5818707"/>
                <a:ext cx="76495" cy="56539"/>
              </a:xfrm>
              <a:custGeom>
                <a:avLst/>
                <a:gdLst>
                  <a:gd name="T0" fmla="*/ 28 w 37"/>
                  <a:gd name="T1" fmla="*/ 27 h 27"/>
                  <a:gd name="T2" fmla="*/ 25 w 37"/>
                  <a:gd name="T3" fmla="*/ 26 h 27"/>
                  <a:gd name="T4" fmla="*/ 5 w 37"/>
                  <a:gd name="T5" fmla="*/ 14 h 27"/>
                  <a:gd name="T6" fmla="*/ 2 w 37"/>
                  <a:gd name="T7" fmla="*/ 5 h 27"/>
                  <a:gd name="T8" fmla="*/ 12 w 37"/>
                  <a:gd name="T9" fmla="*/ 2 h 27"/>
                  <a:gd name="T10" fmla="*/ 32 w 37"/>
                  <a:gd name="T11" fmla="*/ 14 h 27"/>
                  <a:gd name="T12" fmla="*/ 35 w 37"/>
                  <a:gd name="T13" fmla="*/ 23 h 27"/>
                  <a:gd name="T14" fmla="*/ 28 w 37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7">
                    <a:moveTo>
                      <a:pt x="28" y="27"/>
                    </a:moveTo>
                    <a:cubicBezTo>
                      <a:pt x="27" y="27"/>
                      <a:pt x="26" y="27"/>
                      <a:pt x="25" y="26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9" y="0"/>
                      <a:pt x="12" y="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5" y="16"/>
                      <a:pt x="37" y="20"/>
                      <a:pt x="35" y="23"/>
                    </a:cubicBezTo>
                    <a:cubicBezTo>
                      <a:pt x="33" y="26"/>
                      <a:pt x="31" y="27"/>
                      <a:pt x="28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3" name="Freeform 351"/>
              <p:cNvSpPr/>
              <p:nvPr/>
            </p:nvSpPr>
            <p:spPr bwMode="auto">
              <a:xfrm>
                <a:off x="6025477" y="5943426"/>
                <a:ext cx="78158" cy="28270"/>
              </a:xfrm>
              <a:custGeom>
                <a:avLst/>
                <a:gdLst>
                  <a:gd name="T0" fmla="*/ 31 w 38"/>
                  <a:gd name="T1" fmla="*/ 14 h 14"/>
                  <a:gd name="T2" fmla="*/ 8 w 38"/>
                  <a:gd name="T3" fmla="*/ 14 h 14"/>
                  <a:gd name="T4" fmla="*/ 0 w 38"/>
                  <a:gd name="T5" fmla="*/ 7 h 14"/>
                  <a:gd name="T6" fmla="*/ 8 w 38"/>
                  <a:gd name="T7" fmla="*/ 0 h 14"/>
                  <a:gd name="T8" fmla="*/ 31 w 38"/>
                  <a:gd name="T9" fmla="*/ 0 h 14"/>
                  <a:gd name="T10" fmla="*/ 38 w 38"/>
                  <a:gd name="T11" fmla="*/ 7 h 14"/>
                  <a:gd name="T12" fmla="*/ 31 w 38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4">
                    <a:moveTo>
                      <a:pt x="31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4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5" y="0"/>
                      <a:pt x="38" y="3"/>
                      <a:pt x="38" y="7"/>
                    </a:cubicBezTo>
                    <a:cubicBezTo>
                      <a:pt x="38" y="11"/>
                      <a:pt x="35" y="14"/>
                      <a:pt x="31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4" name="Freeform 352"/>
              <p:cNvSpPr/>
              <p:nvPr/>
            </p:nvSpPr>
            <p:spPr bwMode="auto">
              <a:xfrm>
                <a:off x="6052083" y="6041539"/>
                <a:ext cx="76495" cy="56539"/>
              </a:xfrm>
              <a:custGeom>
                <a:avLst/>
                <a:gdLst>
                  <a:gd name="T0" fmla="*/ 9 w 37"/>
                  <a:gd name="T1" fmla="*/ 27 h 27"/>
                  <a:gd name="T2" fmla="*/ 2 w 37"/>
                  <a:gd name="T3" fmla="*/ 23 h 27"/>
                  <a:gd name="T4" fmla="*/ 5 w 37"/>
                  <a:gd name="T5" fmla="*/ 13 h 27"/>
                  <a:gd name="T6" fmla="*/ 25 w 37"/>
                  <a:gd name="T7" fmla="*/ 2 h 27"/>
                  <a:gd name="T8" fmla="*/ 35 w 37"/>
                  <a:gd name="T9" fmla="*/ 4 h 27"/>
                  <a:gd name="T10" fmla="*/ 32 w 37"/>
                  <a:gd name="T11" fmla="*/ 14 h 27"/>
                  <a:gd name="T12" fmla="*/ 12 w 37"/>
                  <a:gd name="T13" fmla="*/ 26 h 27"/>
                  <a:gd name="T14" fmla="*/ 9 w 37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7">
                    <a:moveTo>
                      <a:pt x="9" y="27"/>
                    </a:moveTo>
                    <a:cubicBezTo>
                      <a:pt x="6" y="27"/>
                      <a:pt x="4" y="25"/>
                      <a:pt x="2" y="23"/>
                    </a:cubicBezTo>
                    <a:cubicBezTo>
                      <a:pt x="0" y="20"/>
                      <a:pt x="2" y="15"/>
                      <a:pt x="5" y="13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9" y="0"/>
                      <a:pt x="33" y="1"/>
                      <a:pt x="35" y="4"/>
                    </a:cubicBezTo>
                    <a:cubicBezTo>
                      <a:pt x="37" y="8"/>
                      <a:pt x="36" y="12"/>
                      <a:pt x="32" y="14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0" y="27"/>
                      <a:pt x="9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5" name="Freeform 353"/>
              <p:cNvSpPr/>
              <p:nvPr/>
            </p:nvSpPr>
            <p:spPr bwMode="auto">
              <a:xfrm>
                <a:off x="6437882" y="6053179"/>
                <a:ext cx="76495" cy="56539"/>
              </a:xfrm>
              <a:custGeom>
                <a:avLst/>
                <a:gdLst>
                  <a:gd name="T0" fmla="*/ 29 w 37"/>
                  <a:gd name="T1" fmla="*/ 27 h 27"/>
                  <a:gd name="T2" fmla="*/ 25 w 37"/>
                  <a:gd name="T3" fmla="*/ 26 h 27"/>
                  <a:gd name="T4" fmla="*/ 5 w 37"/>
                  <a:gd name="T5" fmla="*/ 15 h 27"/>
                  <a:gd name="T6" fmla="*/ 2 w 37"/>
                  <a:gd name="T7" fmla="*/ 5 h 27"/>
                  <a:gd name="T8" fmla="*/ 12 w 37"/>
                  <a:gd name="T9" fmla="*/ 2 h 27"/>
                  <a:gd name="T10" fmla="*/ 32 w 37"/>
                  <a:gd name="T11" fmla="*/ 14 h 27"/>
                  <a:gd name="T12" fmla="*/ 35 w 37"/>
                  <a:gd name="T13" fmla="*/ 23 h 27"/>
                  <a:gd name="T14" fmla="*/ 29 w 37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7">
                    <a:moveTo>
                      <a:pt x="29" y="27"/>
                    </a:moveTo>
                    <a:cubicBezTo>
                      <a:pt x="27" y="27"/>
                      <a:pt x="26" y="27"/>
                      <a:pt x="25" y="2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" y="13"/>
                      <a:pt x="0" y="8"/>
                      <a:pt x="2" y="5"/>
                    </a:cubicBezTo>
                    <a:cubicBezTo>
                      <a:pt x="4" y="1"/>
                      <a:pt x="9" y="0"/>
                      <a:pt x="12" y="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6" y="16"/>
                      <a:pt x="37" y="20"/>
                      <a:pt x="35" y="23"/>
                    </a:cubicBezTo>
                    <a:cubicBezTo>
                      <a:pt x="34" y="26"/>
                      <a:pt x="31" y="27"/>
                      <a:pt x="29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6" name="Freeform 354"/>
              <p:cNvSpPr/>
              <p:nvPr/>
            </p:nvSpPr>
            <p:spPr bwMode="auto">
              <a:xfrm>
                <a:off x="6471140" y="5958393"/>
                <a:ext cx="76495" cy="28270"/>
              </a:xfrm>
              <a:custGeom>
                <a:avLst/>
                <a:gdLst>
                  <a:gd name="T0" fmla="*/ 30 w 37"/>
                  <a:gd name="T1" fmla="*/ 14 h 14"/>
                  <a:gd name="T2" fmla="*/ 7 w 37"/>
                  <a:gd name="T3" fmla="*/ 14 h 14"/>
                  <a:gd name="T4" fmla="*/ 0 w 37"/>
                  <a:gd name="T5" fmla="*/ 7 h 14"/>
                  <a:gd name="T6" fmla="*/ 7 w 37"/>
                  <a:gd name="T7" fmla="*/ 0 h 14"/>
                  <a:gd name="T8" fmla="*/ 30 w 37"/>
                  <a:gd name="T9" fmla="*/ 0 h 14"/>
                  <a:gd name="T10" fmla="*/ 37 w 37"/>
                  <a:gd name="T11" fmla="*/ 7 h 14"/>
                  <a:gd name="T12" fmla="*/ 30 w 37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14">
                    <a:moveTo>
                      <a:pt x="30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4" y="0"/>
                      <a:pt x="37" y="3"/>
                      <a:pt x="37" y="7"/>
                    </a:cubicBezTo>
                    <a:cubicBezTo>
                      <a:pt x="37" y="11"/>
                      <a:pt x="34" y="14"/>
                      <a:pt x="30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7" name="Freeform 355"/>
              <p:cNvSpPr/>
              <p:nvPr/>
            </p:nvSpPr>
            <p:spPr bwMode="auto">
              <a:xfrm>
                <a:off x="6446196" y="5830347"/>
                <a:ext cx="76495" cy="56539"/>
              </a:xfrm>
              <a:custGeom>
                <a:avLst/>
                <a:gdLst>
                  <a:gd name="T0" fmla="*/ 8 w 37"/>
                  <a:gd name="T1" fmla="*/ 27 h 27"/>
                  <a:gd name="T2" fmla="*/ 2 w 37"/>
                  <a:gd name="T3" fmla="*/ 24 h 27"/>
                  <a:gd name="T4" fmla="*/ 5 w 37"/>
                  <a:gd name="T5" fmla="*/ 14 h 27"/>
                  <a:gd name="T6" fmla="*/ 25 w 37"/>
                  <a:gd name="T7" fmla="*/ 2 h 27"/>
                  <a:gd name="T8" fmla="*/ 35 w 37"/>
                  <a:gd name="T9" fmla="*/ 5 h 27"/>
                  <a:gd name="T10" fmla="*/ 32 w 37"/>
                  <a:gd name="T11" fmla="*/ 15 h 27"/>
                  <a:gd name="T12" fmla="*/ 12 w 37"/>
                  <a:gd name="T13" fmla="*/ 26 h 27"/>
                  <a:gd name="T14" fmla="*/ 8 w 37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7">
                    <a:moveTo>
                      <a:pt x="8" y="27"/>
                    </a:moveTo>
                    <a:cubicBezTo>
                      <a:pt x="6" y="27"/>
                      <a:pt x="3" y="26"/>
                      <a:pt x="2" y="24"/>
                    </a:cubicBezTo>
                    <a:cubicBezTo>
                      <a:pt x="0" y="20"/>
                      <a:pt x="1" y="16"/>
                      <a:pt x="5" y="14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8" y="0"/>
                      <a:pt x="33" y="1"/>
                      <a:pt x="35" y="5"/>
                    </a:cubicBezTo>
                    <a:cubicBezTo>
                      <a:pt x="37" y="8"/>
                      <a:pt x="35" y="13"/>
                      <a:pt x="32" y="1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7"/>
                      <a:pt x="9" y="27"/>
                      <a:pt x="8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8" name="Freeform 356"/>
              <p:cNvSpPr/>
              <p:nvPr/>
            </p:nvSpPr>
            <p:spPr bwMode="auto">
              <a:xfrm>
                <a:off x="6376353" y="5738887"/>
                <a:ext cx="59865" cy="73169"/>
              </a:xfrm>
              <a:custGeom>
                <a:avLst/>
                <a:gdLst>
                  <a:gd name="T0" fmla="*/ 8 w 28"/>
                  <a:gd name="T1" fmla="*/ 35 h 35"/>
                  <a:gd name="T2" fmla="*/ 4 w 28"/>
                  <a:gd name="T3" fmla="*/ 34 h 35"/>
                  <a:gd name="T4" fmla="*/ 2 w 28"/>
                  <a:gd name="T5" fmla="*/ 24 h 35"/>
                  <a:gd name="T6" fmla="*/ 13 w 28"/>
                  <a:gd name="T7" fmla="*/ 4 h 35"/>
                  <a:gd name="T8" fmla="*/ 23 w 28"/>
                  <a:gd name="T9" fmla="*/ 2 h 35"/>
                  <a:gd name="T10" fmla="*/ 26 w 28"/>
                  <a:gd name="T11" fmla="*/ 11 h 35"/>
                  <a:gd name="T12" fmla="*/ 14 w 28"/>
                  <a:gd name="T13" fmla="*/ 32 h 35"/>
                  <a:gd name="T14" fmla="*/ 8 w 28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35">
                    <a:moveTo>
                      <a:pt x="8" y="35"/>
                    </a:moveTo>
                    <a:cubicBezTo>
                      <a:pt x="7" y="35"/>
                      <a:pt x="5" y="35"/>
                      <a:pt x="4" y="34"/>
                    </a:cubicBezTo>
                    <a:cubicBezTo>
                      <a:pt x="1" y="32"/>
                      <a:pt x="0" y="28"/>
                      <a:pt x="2" y="2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1"/>
                      <a:pt x="19" y="0"/>
                      <a:pt x="23" y="2"/>
                    </a:cubicBezTo>
                    <a:cubicBezTo>
                      <a:pt x="26" y="4"/>
                      <a:pt x="28" y="8"/>
                      <a:pt x="26" y="11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3" y="34"/>
                      <a:pt x="10" y="35"/>
                      <a:pt x="8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39" name="Freeform 357"/>
              <p:cNvSpPr>
                <a:spLocks noEditPoints="1"/>
              </p:cNvSpPr>
              <p:nvPr/>
            </p:nvSpPr>
            <p:spPr bwMode="auto">
              <a:xfrm>
                <a:off x="6146870" y="5828685"/>
                <a:ext cx="281035" cy="337574"/>
              </a:xfrm>
              <a:custGeom>
                <a:avLst/>
                <a:gdLst>
                  <a:gd name="T0" fmla="*/ 67 w 134"/>
                  <a:gd name="T1" fmla="*/ 0 h 162"/>
                  <a:gd name="T2" fmla="*/ 0 w 134"/>
                  <a:gd name="T3" fmla="*/ 73 h 162"/>
                  <a:gd name="T4" fmla="*/ 31 w 134"/>
                  <a:gd name="T5" fmla="*/ 162 h 162"/>
                  <a:gd name="T6" fmla="*/ 71 w 134"/>
                  <a:gd name="T7" fmla="*/ 162 h 162"/>
                  <a:gd name="T8" fmla="*/ 107 w 134"/>
                  <a:gd name="T9" fmla="*/ 132 h 162"/>
                  <a:gd name="T10" fmla="*/ 134 w 134"/>
                  <a:gd name="T11" fmla="*/ 67 h 162"/>
                  <a:gd name="T12" fmla="*/ 59 w 134"/>
                  <a:gd name="T13" fmla="*/ 118 h 162"/>
                  <a:gd name="T14" fmla="*/ 45 w 134"/>
                  <a:gd name="T15" fmla="*/ 91 h 162"/>
                  <a:gd name="T16" fmla="*/ 54 w 134"/>
                  <a:gd name="T17" fmla="*/ 87 h 162"/>
                  <a:gd name="T18" fmla="*/ 73 w 134"/>
                  <a:gd name="T19" fmla="*/ 87 h 162"/>
                  <a:gd name="T20" fmla="*/ 80 w 134"/>
                  <a:gd name="T21" fmla="*/ 92 h 162"/>
                  <a:gd name="T22" fmla="*/ 84 w 134"/>
                  <a:gd name="T23" fmla="*/ 91 h 162"/>
                  <a:gd name="T24" fmla="*/ 71 w 134"/>
                  <a:gd name="T25" fmla="*/ 118 h 162"/>
                  <a:gd name="T26" fmla="*/ 59 w 134"/>
                  <a:gd name="T27" fmla="*/ 150 h 162"/>
                  <a:gd name="T28" fmla="*/ 55 w 134"/>
                  <a:gd name="T29" fmla="*/ 72 h 162"/>
                  <a:gd name="T30" fmla="*/ 57 w 134"/>
                  <a:gd name="T31" fmla="*/ 74 h 162"/>
                  <a:gd name="T32" fmla="*/ 55 w 134"/>
                  <a:gd name="T33" fmla="*/ 72 h 162"/>
                  <a:gd name="T34" fmla="*/ 75 w 134"/>
                  <a:gd name="T35" fmla="*/ 70 h 162"/>
                  <a:gd name="T36" fmla="*/ 76 w 134"/>
                  <a:gd name="T37" fmla="*/ 70 h 162"/>
                  <a:gd name="T38" fmla="*/ 74 w 134"/>
                  <a:gd name="T39" fmla="*/ 71 h 162"/>
                  <a:gd name="T40" fmla="*/ 121 w 134"/>
                  <a:gd name="T41" fmla="*/ 77 h 162"/>
                  <a:gd name="T42" fmla="*/ 98 w 134"/>
                  <a:gd name="T43" fmla="*/ 125 h 162"/>
                  <a:gd name="T44" fmla="*/ 79 w 134"/>
                  <a:gd name="T45" fmla="*/ 150 h 162"/>
                  <a:gd name="T46" fmla="*/ 94 w 134"/>
                  <a:gd name="T47" fmla="*/ 90 h 162"/>
                  <a:gd name="T48" fmla="*/ 87 w 134"/>
                  <a:gd name="T49" fmla="*/ 86 h 162"/>
                  <a:gd name="T50" fmla="*/ 77 w 134"/>
                  <a:gd name="T51" fmla="*/ 85 h 162"/>
                  <a:gd name="T52" fmla="*/ 75 w 134"/>
                  <a:gd name="T53" fmla="*/ 83 h 162"/>
                  <a:gd name="T54" fmla="*/ 75 w 134"/>
                  <a:gd name="T55" fmla="*/ 66 h 162"/>
                  <a:gd name="T56" fmla="*/ 71 w 134"/>
                  <a:gd name="T57" fmla="*/ 82 h 162"/>
                  <a:gd name="T58" fmla="*/ 57 w 134"/>
                  <a:gd name="T59" fmla="*/ 84 h 162"/>
                  <a:gd name="T60" fmla="*/ 57 w 134"/>
                  <a:gd name="T61" fmla="*/ 68 h 162"/>
                  <a:gd name="T62" fmla="*/ 51 w 134"/>
                  <a:gd name="T63" fmla="*/ 81 h 162"/>
                  <a:gd name="T64" fmla="*/ 47 w 134"/>
                  <a:gd name="T65" fmla="*/ 87 h 162"/>
                  <a:gd name="T66" fmla="*/ 43 w 134"/>
                  <a:gd name="T67" fmla="*/ 86 h 162"/>
                  <a:gd name="T68" fmla="*/ 37 w 134"/>
                  <a:gd name="T69" fmla="*/ 84 h 162"/>
                  <a:gd name="T70" fmla="*/ 37 w 134"/>
                  <a:gd name="T71" fmla="*/ 84 h 162"/>
                  <a:gd name="T72" fmla="*/ 37 w 134"/>
                  <a:gd name="T73" fmla="*/ 84 h 162"/>
                  <a:gd name="T74" fmla="*/ 51 w 134"/>
                  <a:gd name="T75" fmla="*/ 119 h 162"/>
                  <a:gd name="T76" fmla="*/ 43 w 134"/>
                  <a:gd name="T77" fmla="*/ 150 h 162"/>
                  <a:gd name="T78" fmla="*/ 12 w 134"/>
                  <a:gd name="T79" fmla="*/ 77 h 162"/>
                  <a:gd name="T80" fmla="*/ 11 w 134"/>
                  <a:gd name="T81" fmla="*/ 69 h 162"/>
                  <a:gd name="T82" fmla="*/ 67 w 134"/>
                  <a:gd name="T83" fmla="*/ 11 h 162"/>
                  <a:gd name="T84" fmla="*/ 122 w 134"/>
                  <a:gd name="T85" fmla="*/ 6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4" h="162">
                    <a:moveTo>
                      <a:pt x="134" y="67"/>
                    </a:moveTo>
                    <a:cubicBezTo>
                      <a:pt x="134" y="30"/>
                      <a:pt x="104" y="0"/>
                      <a:pt x="67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69"/>
                      <a:pt x="0" y="71"/>
                      <a:pt x="0" y="73"/>
                    </a:cubicBezTo>
                    <a:cubicBezTo>
                      <a:pt x="0" y="74"/>
                      <a:pt x="1" y="100"/>
                      <a:pt x="26" y="132"/>
                    </a:cubicBezTo>
                    <a:cubicBezTo>
                      <a:pt x="34" y="142"/>
                      <a:pt x="31" y="162"/>
                      <a:pt x="31" y="162"/>
                    </a:cubicBezTo>
                    <a:cubicBezTo>
                      <a:pt x="41" y="162"/>
                      <a:pt x="51" y="162"/>
                      <a:pt x="62" y="162"/>
                    </a:cubicBezTo>
                    <a:cubicBezTo>
                      <a:pt x="65" y="162"/>
                      <a:pt x="68" y="162"/>
                      <a:pt x="71" y="162"/>
                    </a:cubicBezTo>
                    <a:cubicBezTo>
                      <a:pt x="82" y="162"/>
                      <a:pt x="92" y="162"/>
                      <a:pt x="102" y="162"/>
                    </a:cubicBezTo>
                    <a:cubicBezTo>
                      <a:pt x="102" y="162"/>
                      <a:pt x="99" y="142"/>
                      <a:pt x="107" y="132"/>
                    </a:cubicBezTo>
                    <a:cubicBezTo>
                      <a:pt x="132" y="100"/>
                      <a:pt x="134" y="74"/>
                      <a:pt x="133" y="73"/>
                    </a:cubicBezTo>
                    <a:cubicBezTo>
                      <a:pt x="133" y="71"/>
                      <a:pt x="134" y="69"/>
                      <a:pt x="134" y="67"/>
                    </a:cubicBezTo>
                    <a:close/>
                    <a:moveTo>
                      <a:pt x="59" y="150"/>
                    </a:moveTo>
                    <a:cubicBezTo>
                      <a:pt x="59" y="118"/>
                      <a:pt x="59" y="118"/>
                      <a:pt x="59" y="118"/>
                    </a:cubicBezTo>
                    <a:cubicBezTo>
                      <a:pt x="59" y="117"/>
                      <a:pt x="59" y="117"/>
                      <a:pt x="58" y="116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0"/>
                    </a:cubicBezTo>
                    <a:cubicBezTo>
                      <a:pt x="50" y="90"/>
                      <a:pt x="52" y="88"/>
                      <a:pt x="54" y="87"/>
                    </a:cubicBezTo>
                    <a:cubicBezTo>
                      <a:pt x="56" y="89"/>
                      <a:pt x="59" y="91"/>
                      <a:pt x="61" y="91"/>
                    </a:cubicBezTo>
                    <a:cubicBezTo>
                      <a:pt x="65" y="92"/>
                      <a:pt x="69" y="90"/>
                      <a:pt x="73" y="87"/>
                    </a:cubicBezTo>
                    <a:cubicBezTo>
                      <a:pt x="73" y="87"/>
                      <a:pt x="73" y="87"/>
                      <a:pt x="73" y="88"/>
                    </a:cubicBezTo>
                    <a:cubicBezTo>
                      <a:pt x="75" y="91"/>
                      <a:pt x="78" y="92"/>
                      <a:pt x="80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2" y="92"/>
                      <a:pt x="83" y="92"/>
                      <a:pt x="84" y="91"/>
                    </a:cubicBezTo>
                    <a:cubicBezTo>
                      <a:pt x="71" y="116"/>
                      <a:pt x="71" y="116"/>
                      <a:pt x="71" y="116"/>
                    </a:cubicBezTo>
                    <a:cubicBezTo>
                      <a:pt x="71" y="117"/>
                      <a:pt x="71" y="117"/>
                      <a:pt x="71" y="118"/>
                    </a:cubicBezTo>
                    <a:cubicBezTo>
                      <a:pt x="71" y="150"/>
                      <a:pt x="71" y="150"/>
                      <a:pt x="71" y="150"/>
                    </a:cubicBezTo>
                    <a:lnTo>
                      <a:pt x="59" y="150"/>
                    </a:lnTo>
                    <a:close/>
                    <a:moveTo>
                      <a:pt x="55" y="72"/>
                    </a:move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2"/>
                      <a:pt x="55" y="72"/>
                      <a:pt x="56" y="72"/>
                    </a:cubicBezTo>
                    <a:cubicBezTo>
                      <a:pt x="57" y="72"/>
                      <a:pt x="57" y="72"/>
                      <a:pt x="57" y="74"/>
                    </a:cubicBezTo>
                    <a:cubicBezTo>
                      <a:pt x="57" y="75"/>
                      <a:pt x="56" y="77"/>
                      <a:pt x="55" y="80"/>
                    </a:cubicBezTo>
                    <a:cubicBezTo>
                      <a:pt x="54" y="76"/>
                      <a:pt x="54" y="73"/>
                      <a:pt x="55" y="72"/>
                    </a:cubicBezTo>
                    <a:close/>
                    <a:moveTo>
                      <a:pt x="74" y="71"/>
                    </a:moveTo>
                    <a:cubicBezTo>
                      <a:pt x="74" y="70"/>
                      <a:pt x="75" y="70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6" y="71"/>
                      <a:pt x="76" y="74"/>
                      <a:pt x="74" y="78"/>
                    </a:cubicBezTo>
                    <a:cubicBezTo>
                      <a:pt x="73" y="75"/>
                      <a:pt x="73" y="72"/>
                      <a:pt x="74" y="71"/>
                    </a:cubicBezTo>
                    <a:close/>
                    <a:moveTo>
                      <a:pt x="122" y="69"/>
                    </a:moveTo>
                    <a:cubicBezTo>
                      <a:pt x="121" y="77"/>
                      <a:pt x="121" y="77"/>
                      <a:pt x="121" y="77"/>
                    </a:cubicBezTo>
                    <a:cubicBezTo>
                      <a:pt x="121" y="77"/>
                      <a:pt x="121" y="77"/>
                      <a:pt x="121" y="77"/>
                    </a:cubicBezTo>
                    <a:cubicBezTo>
                      <a:pt x="120" y="84"/>
                      <a:pt x="115" y="103"/>
                      <a:pt x="98" y="125"/>
                    </a:cubicBezTo>
                    <a:cubicBezTo>
                      <a:pt x="92" y="132"/>
                      <a:pt x="90" y="142"/>
                      <a:pt x="90" y="150"/>
                    </a:cubicBezTo>
                    <a:cubicBezTo>
                      <a:pt x="79" y="150"/>
                      <a:pt x="79" y="150"/>
                      <a:pt x="79" y="150"/>
                    </a:cubicBezTo>
                    <a:cubicBezTo>
                      <a:pt x="79" y="119"/>
                      <a:pt x="79" y="119"/>
                      <a:pt x="79" y="11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5" y="88"/>
                      <a:pt x="94" y="85"/>
                      <a:pt x="92" y="84"/>
                    </a:cubicBezTo>
                    <a:cubicBezTo>
                      <a:pt x="90" y="83"/>
                      <a:pt x="88" y="84"/>
                      <a:pt x="87" y="86"/>
                    </a:cubicBezTo>
                    <a:cubicBezTo>
                      <a:pt x="85" y="87"/>
                      <a:pt x="83" y="88"/>
                      <a:pt x="81" y="88"/>
                    </a:cubicBezTo>
                    <a:cubicBezTo>
                      <a:pt x="79" y="88"/>
                      <a:pt x="78" y="87"/>
                      <a:pt x="77" y="85"/>
                    </a:cubicBezTo>
                    <a:cubicBezTo>
                      <a:pt x="76" y="85"/>
                      <a:pt x="76" y="84"/>
                      <a:pt x="75" y="83"/>
                    </a:cubicBezTo>
                    <a:cubicBezTo>
                      <a:pt x="75" y="83"/>
                      <a:pt x="75" y="83"/>
                      <a:pt x="75" y="83"/>
                    </a:cubicBezTo>
                    <a:cubicBezTo>
                      <a:pt x="79" y="78"/>
                      <a:pt x="81" y="72"/>
                      <a:pt x="79" y="68"/>
                    </a:cubicBezTo>
                    <a:cubicBezTo>
                      <a:pt x="79" y="66"/>
                      <a:pt x="77" y="65"/>
                      <a:pt x="75" y="66"/>
                    </a:cubicBezTo>
                    <a:cubicBezTo>
                      <a:pt x="73" y="66"/>
                      <a:pt x="71" y="67"/>
                      <a:pt x="70" y="69"/>
                    </a:cubicBezTo>
                    <a:cubicBezTo>
                      <a:pt x="69" y="72"/>
                      <a:pt x="69" y="78"/>
                      <a:pt x="71" y="82"/>
                    </a:cubicBezTo>
                    <a:cubicBezTo>
                      <a:pt x="68" y="85"/>
                      <a:pt x="65" y="88"/>
                      <a:pt x="62" y="87"/>
                    </a:cubicBezTo>
                    <a:cubicBezTo>
                      <a:pt x="60" y="87"/>
                      <a:pt x="58" y="86"/>
                      <a:pt x="57" y="84"/>
                    </a:cubicBezTo>
                    <a:cubicBezTo>
                      <a:pt x="60" y="80"/>
                      <a:pt x="61" y="77"/>
                      <a:pt x="61" y="73"/>
                    </a:cubicBezTo>
                    <a:cubicBezTo>
                      <a:pt x="61" y="71"/>
                      <a:pt x="60" y="68"/>
                      <a:pt x="57" y="68"/>
                    </a:cubicBezTo>
                    <a:cubicBezTo>
                      <a:pt x="55" y="67"/>
                      <a:pt x="53" y="68"/>
                      <a:pt x="52" y="69"/>
                    </a:cubicBezTo>
                    <a:cubicBezTo>
                      <a:pt x="49" y="72"/>
                      <a:pt x="50" y="77"/>
                      <a:pt x="51" y="81"/>
                    </a:cubicBezTo>
                    <a:cubicBezTo>
                      <a:pt x="51" y="82"/>
                      <a:pt x="51" y="83"/>
                      <a:pt x="52" y="83"/>
                    </a:cubicBezTo>
                    <a:cubicBezTo>
                      <a:pt x="50" y="85"/>
                      <a:pt x="48" y="86"/>
                      <a:pt x="47" y="87"/>
                    </a:cubicBezTo>
                    <a:cubicBezTo>
                      <a:pt x="45" y="87"/>
                      <a:pt x="44" y="87"/>
                      <a:pt x="43" y="87"/>
                    </a:cubicBezTo>
                    <a:cubicBezTo>
                      <a:pt x="43" y="86"/>
                      <a:pt x="43" y="86"/>
                      <a:pt x="43" y="86"/>
                    </a:cubicBezTo>
                    <a:cubicBezTo>
                      <a:pt x="42" y="84"/>
                      <a:pt x="40" y="83"/>
                      <a:pt x="38" y="84"/>
                    </a:cubicBezTo>
                    <a:cubicBezTo>
                      <a:pt x="38" y="84"/>
                      <a:pt x="38" y="84"/>
                      <a:pt x="37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35" y="85"/>
                      <a:pt x="35" y="88"/>
                      <a:pt x="36" y="90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1" y="150"/>
                      <a:pt x="51" y="150"/>
                      <a:pt x="51" y="150"/>
                    </a:cubicBezTo>
                    <a:cubicBezTo>
                      <a:pt x="43" y="150"/>
                      <a:pt x="43" y="150"/>
                      <a:pt x="43" y="150"/>
                    </a:cubicBezTo>
                    <a:cubicBezTo>
                      <a:pt x="43" y="142"/>
                      <a:pt x="41" y="132"/>
                      <a:pt x="36" y="125"/>
                    </a:cubicBezTo>
                    <a:cubicBezTo>
                      <a:pt x="18" y="103"/>
                      <a:pt x="13" y="84"/>
                      <a:pt x="12" y="77"/>
                    </a:cubicBezTo>
                    <a:cubicBezTo>
                      <a:pt x="12" y="77"/>
                      <a:pt x="12" y="77"/>
                      <a:pt x="12" y="77"/>
                    </a:cubicBezTo>
                    <a:cubicBezTo>
                      <a:pt x="11" y="69"/>
                      <a:pt x="11" y="69"/>
                      <a:pt x="11" y="69"/>
                    </a:cubicBezTo>
                    <a:cubicBezTo>
                      <a:pt x="11" y="68"/>
                      <a:pt x="11" y="67"/>
                      <a:pt x="11" y="67"/>
                    </a:cubicBezTo>
                    <a:cubicBezTo>
                      <a:pt x="11" y="36"/>
                      <a:pt x="36" y="11"/>
                      <a:pt x="67" y="11"/>
                    </a:cubicBezTo>
                    <a:cubicBezTo>
                      <a:pt x="97" y="11"/>
                      <a:pt x="122" y="36"/>
                      <a:pt x="122" y="67"/>
                    </a:cubicBezTo>
                    <a:cubicBezTo>
                      <a:pt x="122" y="67"/>
                      <a:pt x="122" y="68"/>
                      <a:pt x="122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40" name="Freeform 358"/>
              <p:cNvSpPr/>
              <p:nvPr/>
            </p:nvSpPr>
            <p:spPr bwMode="auto">
              <a:xfrm>
                <a:off x="6211724" y="6176235"/>
                <a:ext cx="148001" cy="84810"/>
              </a:xfrm>
              <a:custGeom>
                <a:avLst/>
                <a:gdLst>
                  <a:gd name="T0" fmla="*/ 0 w 71"/>
                  <a:gd name="T1" fmla="*/ 6 h 40"/>
                  <a:gd name="T2" fmla="*/ 3 w 71"/>
                  <a:gd name="T3" fmla="*/ 6 h 40"/>
                  <a:gd name="T4" fmla="*/ 3 w 71"/>
                  <a:gd name="T5" fmla="*/ 11 h 40"/>
                  <a:gd name="T6" fmla="*/ 0 w 71"/>
                  <a:gd name="T7" fmla="*/ 11 h 40"/>
                  <a:gd name="T8" fmla="*/ 0 w 71"/>
                  <a:gd name="T9" fmla="*/ 17 h 40"/>
                  <a:gd name="T10" fmla="*/ 3 w 71"/>
                  <a:gd name="T11" fmla="*/ 17 h 40"/>
                  <a:gd name="T12" fmla="*/ 3 w 71"/>
                  <a:gd name="T13" fmla="*/ 22 h 40"/>
                  <a:gd name="T14" fmla="*/ 0 w 71"/>
                  <a:gd name="T15" fmla="*/ 22 h 40"/>
                  <a:gd name="T16" fmla="*/ 16 w 71"/>
                  <a:gd name="T17" fmla="*/ 34 h 40"/>
                  <a:gd name="T18" fmla="*/ 24 w 71"/>
                  <a:gd name="T19" fmla="*/ 40 h 40"/>
                  <a:gd name="T20" fmla="*/ 47 w 71"/>
                  <a:gd name="T21" fmla="*/ 40 h 40"/>
                  <a:gd name="T22" fmla="*/ 56 w 71"/>
                  <a:gd name="T23" fmla="*/ 34 h 40"/>
                  <a:gd name="T24" fmla="*/ 71 w 71"/>
                  <a:gd name="T25" fmla="*/ 22 h 40"/>
                  <a:gd name="T26" fmla="*/ 68 w 71"/>
                  <a:gd name="T27" fmla="*/ 22 h 40"/>
                  <a:gd name="T28" fmla="*/ 68 w 71"/>
                  <a:gd name="T29" fmla="*/ 17 h 40"/>
                  <a:gd name="T30" fmla="*/ 71 w 71"/>
                  <a:gd name="T31" fmla="*/ 17 h 40"/>
                  <a:gd name="T32" fmla="*/ 71 w 71"/>
                  <a:gd name="T33" fmla="*/ 11 h 40"/>
                  <a:gd name="T34" fmla="*/ 68 w 71"/>
                  <a:gd name="T35" fmla="*/ 11 h 40"/>
                  <a:gd name="T36" fmla="*/ 68 w 71"/>
                  <a:gd name="T37" fmla="*/ 6 h 40"/>
                  <a:gd name="T38" fmla="*/ 71 w 71"/>
                  <a:gd name="T39" fmla="*/ 6 h 40"/>
                  <a:gd name="T40" fmla="*/ 71 w 71"/>
                  <a:gd name="T41" fmla="*/ 0 h 40"/>
                  <a:gd name="T42" fmla="*/ 0 w 71"/>
                  <a:gd name="T43" fmla="*/ 0 h 40"/>
                  <a:gd name="T44" fmla="*/ 0 w 71"/>
                  <a:gd name="T45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1" h="40">
                    <a:moveTo>
                      <a:pt x="0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8"/>
                      <a:pt x="7" y="34"/>
                      <a:pt x="16" y="34"/>
                    </a:cubicBezTo>
                    <a:cubicBezTo>
                      <a:pt x="17" y="38"/>
                      <a:pt x="20" y="40"/>
                      <a:pt x="24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51" y="40"/>
                      <a:pt x="54" y="38"/>
                      <a:pt x="56" y="34"/>
                    </a:cubicBezTo>
                    <a:cubicBezTo>
                      <a:pt x="64" y="34"/>
                      <a:pt x="70" y="28"/>
                      <a:pt x="71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2566651" y="4167752"/>
            <a:ext cx="1706880" cy="1781810"/>
            <a:chOff x="2131" y="6832"/>
            <a:chExt cx="2688" cy="2806"/>
          </a:xfrm>
        </p:grpSpPr>
        <p:sp>
          <p:nvSpPr>
            <p:cNvPr id="41" name="文本框 40"/>
            <p:cNvSpPr txBox="1"/>
            <p:nvPr/>
          </p:nvSpPr>
          <p:spPr>
            <a:xfrm>
              <a:off x="2515" y="6832"/>
              <a:ext cx="1920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0" i="0" dirty="0">
                  <a:effectLst/>
                  <a:latin typeface="微软雅黑" panose="020B0503020204020204" charset="-122"/>
                  <a:ea typeface="微软雅黑" panose="020B0503020204020204" charset="-122"/>
                </a:rPr>
                <a:t>系统账户登录功能</a:t>
              </a:r>
              <a:endParaRPr lang="zh-CN" altLang="en-US" sz="2000" b="0" i="0" dirty="0">
                <a:effectLst/>
                <a:latin typeface="微软雅黑" panose="020B0503020204020204" charset="-122"/>
                <a:ea typeface="微软雅黑" panose="020B0503020204020204" charset="-122"/>
                <a:cs typeface="思源黑体 CN Bold" panose="020B0800000000000000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131" y="8673"/>
              <a:ext cx="2688" cy="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800" b="0" i="0" dirty="0"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rPr>
                <a:t>吴文熙</a:t>
              </a:r>
              <a:endPara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思源黑体 CN Bold" panose="020B0800000000000000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873011" y="4167752"/>
            <a:ext cx="1706880" cy="1781810"/>
            <a:chOff x="5278" y="2083"/>
            <a:chExt cx="2688" cy="2806"/>
          </a:xfrm>
        </p:grpSpPr>
        <p:sp>
          <p:nvSpPr>
            <p:cNvPr id="43" name="文本框 42"/>
            <p:cNvSpPr txBox="1"/>
            <p:nvPr/>
          </p:nvSpPr>
          <p:spPr>
            <a:xfrm>
              <a:off x="5599" y="2083"/>
              <a:ext cx="1920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收支等记账功能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278" y="3924"/>
              <a:ext cx="2688" cy="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黄煌 </a:t>
              </a:r>
              <a:endPara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213208" y="4172359"/>
            <a:ext cx="3196087" cy="2365375"/>
            <a:chOff x="7862" y="6832"/>
            <a:chExt cx="4618" cy="3725"/>
          </a:xfrm>
        </p:grpSpPr>
        <p:sp>
          <p:nvSpPr>
            <p:cNvPr id="49" name="文本框 48"/>
            <p:cNvSpPr txBox="1"/>
            <p:nvPr/>
          </p:nvSpPr>
          <p:spPr>
            <a:xfrm>
              <a:off x="8587" y="6832"/>
              <a:ext cx="2680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统计功能、图表分析功能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862" y="8710"/>
              <a:ext cx="4618" cy="1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梁洪铭、谢玮勋、何欣宇 </a:t>
              </a:r>
              <a:endPara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089400" y="410210"/>
            <a:ext cx="4013200" cy="732790"/>
            <a:chOff x="6440" y="646"/>
            <a:chExt cx="6320" cy="1154"/>
          </a:xfrm>
        </p:grpSpPr>
        <p:sp>
          <p:nvSpPr>
            <p:cNvPr id="45" name="文本框 44"/>
            <p:cNvSpPr txBox="1"/>
            <p:nvPr/>
          </p:nvSpPr>
          <p:spPr>
            <a:xfrm>
              <a:off x="6440" y="646"/>
              <a:ext cx="632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C0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5.</a:t>
              </a:r>
              <a:r>
                <a:rPr lang="zh-CN" altLang="en-US" sz="3600" dirty="0">
                  <a:solidFill>
                    <a:srgbClr val="C0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分工与进度</a:t>
              </a:r>
              <a:endParaRPr lang="zh-CN" altLang="en-US" sz="3600" dirty="0">
                <a:solidFill>
                  <a:srgbClr val="C0000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8627" y="1682"/>
              <a:ext cx="1947" cy="118"/>
              <a:chOff x="8627" y="1682"/>
              <a:chExt cx="1947" cy="118"/>
            </a:xfrm>
          </p:grpSpPr>
          <p:sp>
            <p:nvSpPr>
              <p:cNvPr id="53" name="矩形 52"/>
              <p:cNvSpPr/>
              <p:nvPr/>
            </p:nvSpPr>
            <p:spPr>
              <a:xfrm flipV="1">
                <a:off x="8627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 flipV="1">
                <a:off x="9301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 flipV="1">
                <a:off x="9638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 flipV="1">
                <a:off x="9975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 flipV="1">
                <a:off x="10312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 flipV="1">
                <a:off x="8964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</p:grpSp>
      </p:grpSp>
      <p:pic>
        <p:nvPicPr>
          <p:cNvPr id="69" name="图片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923" y="0"/>
            <a:ext cx="1302693" cy="13026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rot="5400000">
            <a:off x="5346132" y="1030922"/>
            <a:ext cx="1557753" cy="2277385"/>
          </a:xfrm>
          <a:custGeom>
            <a:avLst/>
            <a:gdLst>
              <a:gd name="connsiteX0" fmla="*/ 0 w 1557753"/>
              <a:gd name="connsiteY0" fmla="*/ 936737 h 2277385"/>
              <a:gd name="connsiteX1" fmla="*/ 9646 w 1557753"/>
              <a:gd name="connsiteY1" fmla="*/ 901069 h 2277385"/>
              <a:gd name="connsiteX2" fmla="*/ 15362 w 1557753"/>
              <a:gd name="connsiteY2" fmla="*/ 894742 h 2277385"/>
              <a:gd name="connsiteX3" fmla="*/ 13409 w 1557753"/>
              <a:gd name="connsiteY3" fmla="*/ 894184 h 2277385"/>
              <a:gd name="connsiteX4" fmla="*/ 677067 w 1557753"/>
              <a:gd name="connsiteY4" fmla="*/ 40023 h 2277385"/>
              <a:gd name="connsiteX5" fmla="*/ 678024 w 1557753"/>
              <a:gd name="connsiteY5" fmla="*/ 41497 h 2277385"/>
              <a:gd name="connsiteX6" fmla="*/ 691263 w 1557753"/>
              <a:gd name="connsiteY6" fmla="*/ 26840 h 2277385"/>
              <a:gd name="connsiteX7" fmla="*/ 778061 w 1557753"/>
              <a:gd name="connsiteY7" fmla="*/ 0 h 2277385"/>
              <a:gd name="connsiteX8" fmla="*/ 864860 w 1557753"/>
              <a:gd name="connsiteY8" fmla="*/ 26840 h 2277385"/>
              <a:gd name="connsiteX9" fmla="*/ 878704 w 1557753"/>
              <a:gd name="connsiteY9" fmla="*/ 42168 h 2277385"/>
              <a:gd name="connsiteX10" fmla="*/ 880154 w 1557753"/>
              <a:gd name="connsiteY10" fmla="*/ 41436 h 2277385"/>
              <a:gd name="connsiteX11" fmla="*/ 1542082 w 1557753"/>
              <a:gd name="connsiteY11" fmla="*/ 893370 h 2277385"/>
              <a:gd name="connsiteX12" fmla="*/ 1541355 w 1557753"/>
              <a:gd name="connsiteY12" fmla="*/ 893594 h 2277385"/>
              <a:gd name="connsiteX13" fmla="*/ 1548106 w 1557753"/>
              <a:gd name="connsiteY13" fmla="*/ 901069 h 2277385"/>
              <a:gd name="connsiteX14" fmla="*/ 1557753 w 1557753"/>
              <a:gd name="connsiteY14" fmla="*/ 936737 h 2277385"/>
              <a:gd name="connsiteX15" fmla="*/ 1482782 w 1557753"/>
              <a:gd name="connsiteY15" fmla="*/ 1021169 h 2277385"/>
              <a:gd name="connsiteX16" fmla="*/ 1444460 w 1557753"/>
              <a:gd name="connsiteY16" fmla="*/ 1026944 h 2277385"/>
              <a:gd name="connsiteX17" fmla="*/ 1444118 w 1557753"/>
              <a:gd name="connsiteY17" fmla="*/ 1028369 h 2277385"/>
              <a:gd name="connsiteX18" fmla="*/ 1435006 w 1557753"/>
              <a:gd name="connsiteY18" fmla="*/ 1028369 h 2277385"/>
              <a:gd name="connsiteX19" fmla="*/ 1435002 w 1557753"/>
              <a:gd name="connsiteY19" fmla="*/ 1028369 h 2277385"/>
              <a:gd name="connsiteX20" fmla="*/ 1434998 w 1557753"/>
              <a:gd name="connsiteY20" fmla="*/ 1028369 h 2277385"/>
              <a:gd name="connsiteX21" fmla="*/ 1231107 w 1557753"/>
              <a:gd name="connsiteY21" fmla="*/ 1028369 h 2277385"/>
              <a:gd name="connsiteX22" fmla="*/ 1231107 w 1557753"/>
              <a:gd name="connsiteY22" fmla="*/ 2277385 h 2277385"/>
              <a:gd name="connsiteX23" fmla="*/ 326646 w 1557753"/>
              <a:gd name="connsiteY23" fmla="*/ 2277385 h 2277385"/>
              <a:gd name="connsiteX24" fmla="*/ 326646 w 1557753"/>
              <a:gd name="connsiteY24" fmla="*/ 1028369 h 2277385"/>
              <a:gd name="connsiteX25" fmla="*/ 122756 w 1557753"/>
              <a:gd name="connsiteY25" fmla="*/ 1028369 h 2277385"/>
              <a:gd name="connsiteX26" fmla="*/ 122751 w 1557753"/>
              <a:gd name="connsiteY26" fmla="*/ 1028369 h 2277385"/>
              <a:gd name="connsiteX27" fmla="*/ 122747 w 1557753"/>
              <a:gd name="connsiteY27" fmla="*/ 1028369 h 2277385"/>
              <a:gd name="connsiteX28" fmla="*/ 113310 w 1557753"/>
              <a:gd name="connsiteY28" fmla="*/ 1028369 h 2277385"/>
              <a:gd name="connsiteX29" fmla="*/ 113189 w 1557753"/>
              <a:gd name="connsiteY29" fmla="*/ 1026928 h 2277385"/>
              <a:gd name="connsiteX30" fmla="*/ 74971 w 1557753"/>
              <a:gd name="connsiteY30" fmla="*/ 1021169 h 2277385"/>
              <a:gd name="connsiteX31" fmla="*/ 0 w 1557753"/>
              <a:gd name="connsiteY31" fmla="*/ 936737 h 227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57753" h="2277385">
                <a:moveTo>
                  <a:pt x="0" y="936737"/>
                </a:moveTo>
                <a:cubicBezTo>
                  <a:pt x="0" y="924085"/>
                  <a:pt x="3434" y="912032"/>
                  <a:pt x="9646" y="901069"/>
                </a:cubicBezTo>
                <a:lnTo>
                  <a:pt x="15362" y="894742"/>
                </a:lnTo>
                <a:lnTo>
                  <a:pt x="13409" y="894184"/>
                </a:lnTo>
                <a:lnTo>
                  <a:pt x="677067" y="40023"/>
                </a:lnTo>
                <a:lnTo>
                  <a:pt x="678024" y="41497"/>
                </a:lnTo>
                <a:lnTo>
                  <a:pt x="691263" y="26840"/>
                </a:lnTo>
                <a:cubicBezTo>
                  <a:pt x="713476" y="10258"/>
                  <a:pt x="744164" y="0"/>
                  <a:pt x="778061" y="0"/>
                </a:cubicBezTo>
                <a:cubicBezTo>
                  <a:pt x="811958" y="0"/>
                  <a:pt x="842646" y="10258"/>
                  <a:pt x="864860" y="26840"/>
                </a:cubicBezTo>
                <a:lnTo>
                  <a:pt x="878704" y="42168"/>
                </a:lnTo>
                <a:lnTo>
                  <a:pt x="880154" y="41436"/>
                </a:lnTo>
                <a:lnTo>
                  <a:pt x="1542082" y="893370"/>
                </a:lnTo>
                <a:lnTo>
                  <a:pt x="1541355" y="893594"/>
                </a:lnTo>
                <a:lnTo>
                  <a:pt x="1548106" y="901069"/>
                </a:lnTo>
                <a:cubicBezTo>
                  <a:pt x="1554318" y="912032"/>
                  <a:pt x="1557753" y="924085"/>
                  <a:pt x="1557753" y="936737"/>
                </a:cubicBezTo>
                <a:cubicBezTo>
                  <a:pt x="1557753" y="974692"/>
                  <a:pt x="1526840" y="1007258"/>
                  <a:pt x="1482782" y="1021169"/>
                </a:cubicBezTo>
                <a:lnTo>
                  <a:pt x="1444460" y="1026944"/>
                </a:lnTo>
                <a:lnTo>
                  <a:pt x="1444118" y="1028369"/>
                </a:lnTo>
                <a:lnTo>
                  <a:pt x="1435006" y="1028369"/>
                </a:lnTo>
                <a:lnTo>
                  <a:pt x="1435002" y="1028369"/>
                </a:lnTo>
                <a:lnTo>
                  <a:pt x="1434998" y="1028369"/>
                </a:lnTo>
                <a:lnTo>
                  <a:pt x="1231107" y="1028369"/>
                </a:lnTo>
                <a:lnTo>
                  <a:pt x="1231107" y="2277385"/>
                </a:lnTo>
                <a:lnTo>
                  <a:pt x="326646" y="2277385"/>
                </a:lnTo>
                <a:lnTo>
                  <a:pt x="326646" y="1028369"/>
                </a:lnTo>
                <a:lnTo>
                  <a:pt x="122756" y="1028369"/>
                </a:lnTo>
                <a:lnTo>
                  <a:pt x="122751" y="1028369"/>
                </a:lnTo>
                <a:lnTo>
                  <a:pt x="122747" y="1028369"/>
                </a:lnTo>
                <a:lnTo>
                  <a:pt x="113310" y="1028369"/>
                </a:lnTo>
                <a:lnTo>
                  <a:pt x="113189" y="1026928"/>
                </a:lnTo>
                <a:lnTo>
                  <a:pt x="74971" y="1021169"/>
                </a:lnTo>
                <a:cubicBezTo>
                  <a:pt x="30913" y="1007258"/>
                  <a:pt x="0" y="974692"/>
                  <a:pt x="0" y="93673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4634" y="1756319"/>
            <a:ext cx="105354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2</a:t>
            </a:r>
            <a:endParaRPr lang="zh-CN" altLang="en-US" sz="60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874822" y="1493108"/>
            <a:ext cx="1557753" cy="2277385"/>
          </a:xfrm>
          <a:custGeom>
            <a:avLst/>
            <a:gdLst>
              <a:gd name="connsiteX0" fmla="*/ 0 w 1557753"/>
              <a:gd name="connsiteY0" fmla="*/ 936737 h 2277385"/>
              <a:gd name="connsiteX1" fmla="*/ 9646 w 1557753"/>
              <a:gd name="connsiteY1" fmla="*/ 901069 h 2277385"/>
              <a:gd name="connsiteX2" fmla="*/ 15362 w 1557753"/>
              <a:gd name="connsiteY2" fmla="*/ 894742 h 2277385"/>
              <a:gd name="connsiteX3" fmla="*/ 13409 w 1557753"/>
              <a:gd name="connsiteY3" fmla="*/ 894184 h 2277385"/>
              <a:gd name="connsiteX4" fmla="*/ 677067 w 1557753"/>
              <a:gd name="connsiteY4" fmla="*/ 40023 h 2277385"/>
              <a:gd name="connsiteX5" fmla="*/ 678024 w 1557753"/>
              <a:gd name="connsiteY5" fmla="*/ 41497 h 2277385"/>
              <a:gd name="connsiteX6" fmla="*/ 691263 w 1557753"/>
              <a:gd name="connsiteY6" fmla="*/ 26840 h 2277385"/>
              <a:gd name="connsiteX7" fmla="*/ 778061 w 1557753"/>
              <a:gd name="connsiteY7" fmla="*/ 0 h 2277385"/>
              <a:gd name="connsiteX8" fmla="*/ 864860 w 1557753"/>
              <a:gd name="connsiteY8" fmla="*/ 26840 h 2277385"/>
              <a:gd name="connsiteX9" fmla="*/ 878704 w 1557753"/>
              <a:gd name="connsiteY9" fmla="*/ 42168 h 2277385"/>
              <a:gd name="connsiteX10" fmla="*/ 880154 w 1557753"/>
              <a:gd name="connsiteY10" fmla="*/ 41436 h 2277385"/>
              <a:gd name="connsiteX11" fmla="*/ 1542082 w 1557753"/>
              <a:gd name="connsiteY11" fmla="*/ 893370 h 2277385"/>
              <a:gd name="connsiteX12" fmla="*/ 1541355 w 1557753"/>
              <a:gd name="connsiteY12" fmla="*/ 893594 h 2277385"/>
              <a:gd name="connsiteX13" fmla="*/ 1548106 w 1557753"/>
              <a:gd name="connsiteY13" fmla="*/ 901069 h 2277385"/>
              <a:gd name="connsiteX14" fmla="*/ 1557753 w 1557753"/>
              <a:gd name="connsiteY14" fmla="*/ 936737 h 2277385"/>
              <a:gd name="connsiteX15" fmla="*/ 1482782 w 1557753"/>
              <a:gd name="connsiteY15" fmla="*/ 1021169 h 2277385"/>
              <a:gd name="connsiteX16" fmla="*/ 1444460 w 1557753"/>
              <a:gd name="connsiteY16" fmla="*/ 1026944 h 2277385"/>
              <a:gd name="connsiteX17" fmla="*/ 1444118 w 1557753"/>
              <a:gd name="connsiteY17" fmla="*/ 1028369 h 2277385"/>
              <a:gd name="connsiteX18" fmla="*/ 1435006 w 1557753"/>
              <a:gd name="connsiteY18" fmla="*/ 1028369 h 2277385"/>
              <a:gd name="connsiteX19" fmla="*/ 1435002 w 1557753"/>
              <a:gd name="connsiteY19" fmla="*/ 1028369 h 2277385"/>
              <a:gd name="connsiteX20" fmla="*/ 1434998 w 1557753"/>
              <a:gd name="connsiteY20" fmla="*/ 1028369 h 2277385"/>
              <a:gd name="connsiteX21" fmla="*/ 1231107 w 1557753"/>
              <a:gd name="connsiteY21" fmla="*/ 1028369 h 2277385"/>
              <a:gd name="connsiteX22" fmla="*/ 1231107 w 1557753"/>
              <a:gd name="connsiteY22" fmla="*/ 2277385 h 2277385"/>
              <a:gd name="connsiteX23" fmla="*/ 326646 w 1557753"/>
              <a:gd name="connsiteY23" fmla="*/ 2277385 h 2277385"/>
              <a:gd name="connsiteX24" fmla="*/ 326646 w 1557753"/>
              <a:gd name="connsiteY24" fmla="*/ 1028369 h 2277385"/>
              <a:gd name="connsiteX25" fmla="*/ 122756 w 1557753"/>
              <a:gd name="connsiteY25" fmla="*/ 1028369 h 2277385"/>
              <a:gd name="connsiteX26" fmla="*/ 122751 w 1557753"/>
              <a:gd name="connsiteY26" fmla="*/ 1028369 h 2277385"/>
              <a:gd name="connsiteX27" fmla="*/ 122747 w 1557753"/>
              <a:gd name="connsiteY27" fmla="*/ 1028369 h 2277385"/>
              <a:gd name="connsiteX28" fmla="*/ 113310 w 1557753"/>
              <a:gd name="connsiteY28" fmla="*/ 1028369 h 2277385"/>
              <a:gd name="connsiteX29" fmla="*/ 113189 w 1557753"/>
              <a:gd name="connsiteY29" fmla="*/ 1026928 h 2277385"/>
              <a:gd name="connsiteX30" fmla="*/ 74971 w 1557753"/>
              <a:gd name="connsiteY30" fmla="*/ 1021169 h 2277385"/>
              <a:gd name="connsiteX31" fmla="*/ 0 w 1557753"/>
              <a:gd name="connsiteY31" fmla="*/ 936737 h 227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57753" h="2277385">
                <a:moveTo>
                  <a:pt x="0" y="936737"/>
                </a:moveTo>
                <a:cubicBezTo>
                  <a:pt x="0" y="924085"/>
                  <a:pt x="3434" y="912032"/>
                  <a:pt x="9646" y="901069"/>
                </a:cubicBezTo>
                <a:lnTo>
                  <a:pt x="15362" y="894742"/>
                </a:lnTo>
                <a:lnTo>
                  <a:pt x="13409" y="894184"/>
                </a:lnTo>
                <a:lnTo>
                  <a:pt x="677067" y="40023"/>
                </a:lnTo>
                <a:lnTo>
                  <a:pt x="678024" y="41497"/>
                </a:lnTo>
                <a:lnTo>
                  <a:pt x="691263" y="26840"/>
                </a:lnTo>
                <a:cubicBezTo>
                  <a:pt x="713476" y="10258"/>
                  <a:pt x="744164" y="0"/>
                  <a:pt x="778061" y="0"/>
                </a:cubicBezTo>
                <a:cubicBezTo>
                  <a:pt x="811958" y="0"/>
                  <a:pt x="842646" y="10258"/>
                  <a:pt x="864860" y="26840"/>
                </a:cubicBezTo>
                <a:lnTo>
                  <a:pt x="878704" y="42168"/>
                </a:lnTo>
                <a:lnTo>
                  <a:pt x="880154" y="41436"/>
                </a:lnTo>
                <a:lnTo>
                  <a:pt x="1542082" y="893370"/>
                </a:lnTo>
                <a:lnTo>
                  <a:pt x="1541355" y="893594"/>
                </a:lnTo>
                <a:lnTo>
                  <a:pt x="1548106" y="901069"/>
                </a:lnTo>
                <a:cubicBezTo>
                  <a:pt x="1554318" y="912032"/>
                  <a:pt x="1557753" y="924085"/>
                  <a:pt x="1557753" y="936737"/>
                </a:cubicBezTo>
                <a:cubicBezTo>
                  <a:pt x="1557753" y="974692"/>
                  <a:pt x="1526840" y="1007258"/>
                  <a:pt x="1482782" y="1021169"/>
                </a:cubicBezTo>
                <a:lnTo>
                  <a:pt x="1444460" y="1026944"/>
                </a:lnTo>
                <a:lnTo>
                  <a:pt x="1444118" y="1028369"/>
                </a:lnTo>
                <a:lnTo>
                  <a:pt x="1435006" y="1028369"/>
                </a:lnTo>
                <a:lnTo>
                  <a:pt x="1435002" y="1028369"/>
                </a:lnTo>
                <a:lnTo>
                  <a:pt x="1434998" y="1028369"/>
                </a:lnTo>
                <a:lnTo>
                  <a:pt x="1231107" y="1028369"/>
                </a:lnTo>
                <a:lnTo>
                  <a:pt x="1231107" y="2277385"/>
                </a:lnTo>
                <a:lnTo>
                  <a:pt x="326646" y="2277385"/>
                </a:lnTo>
                <a:lnTo>
                  <a:pt x="326646" y="1028369"/>
                </a:lnTo>
                <a:lnTo>
                  <a:pt x="122756" y="1028369"/>
                </a:lnTo>
                <a:lnTo>
                  <a:pt x="122751" y="1028369"/>
                </a:lnTo>
                <a:lnTo>
                  <a:pt x="122747" y="1028369"/>
                </a:lnTo>
                <a:lnTo>
                  <a:pt x="113310" y="1028369"/>
                </a:lnTo>
                <a:lnTo>
                  <a:pt x="113189" y="1026928"/>
                </a:lnTo>
                <a:lnTo>
                  <a:pt x="74971" y="1021169"/>
                </a:lnTo>
                <a:cubicBezTo>
                  <a:pt x="30913" y="1007258"/>
                  <a:pt x="0" y="974692"/>
                  <a:pt x="0" y="93673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0842" y="2679649"/>
            <a:ext cx="105354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1</a:t>
            </a:r>
            <a:endParaRPr lang="zh-CN" altLang="en-US" sz="60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>
            <a:off x="6819260" y="2773366"/>
            <a:ext cx="1557753" cy="2277385"/>
          </a:xfrm>
          <a:custGeom>
            <a:avLst/>
            <a:gdLst>
              <a:gd name="connsiteX0" fmla="*/ 0 w 1557753"/>
              <a:gd name="connsiteY0" fmla="*/ 936737 h 2277385"/>
              <a:gd name="connsiteX1" fmla="*/ 9646 w 1557753"/>
              <a:gd name="connsiteY1" fmla="*/ 901069 h 2277385"/>
              <a:gd name="connsiteX2" fmla="*/ 15362 w 1557753"/>
              <a:gd name="connsiteY2" fmla="*/ 894742 h 2277385"/>
              <a:gd name="connsiteX3" fmla="*/ 13409 w 1557753"/>
              <a:gd name="connsiteY3" fmla="*/ 894184 h 2277385"/>
              <a:gd name="connsiteX4" fmla="*/ 677067 w 1557753"/>
              <a:gd name="connsiteY4" fmla="*/ 40023 h 2277385"/>
              <a:gd name="connsiteX5" fmla="*/ 678024 w 1557753"/>
              <a:gd name="connsiteY5" fmla="*/ 41497 h 2277385"/>
              <a:gd name="connsiteX6" fmla="*/ 691263 w 1557753"/>
              <a:gd name="connsiteY6" fmla="*/ 26840 h 2277385"/>
              <a:gd name="connsiteX7" fmla="*/ 778061 w 1557753"/>
              <a:gd name="connsiteY7" fmla="*/ 0 h 2277385"/>
              <a:gd name="connsiteX8" fmla="*/ 864860 w 1557753"/>
              <a:gd name="connsiteY8" fmla="*/ 26840 h 2277385"/>
              <a:gd name="connsiteX9" fmla="*/ 878704 w 1557753"/>
              <a:gd name="connsiteY9" fmla="*/ 42168 h 2277385"/>
              <a:gd name="connsiteX10" fmla="*/ 880154 w 1557753"/>
              <a:gd name="connsiteY10" fmla="*/ 41436 h 2277385"/>
              <a:gd name="connsiteX11" fmla="*/ 1542082 w 1557753"/>
              <a:gd name="connsiteY11" fmla="*/ 893370 h 2277385"/>
              <a:gd name="connsiteX12" fmla="*/ 1541355 w 1557753"/>
              <a:gd name="connsiteY12" fmla="*/ 893594 h 2277385"/>
              <a:gd name="connsiteX13" fmla="*/ 1548106 w 1557753"/>
              <a:gd name="connsiteY13" fmla="*/ 901069 h 2277385"/>
              <a:gd name="connsiteX14" fmla="*/ 1557753 w 1557753"/>
              <a:gd name="connsiteY14" fmla="*/ 936737 h 2277385"/>
              <a:gd name="connsiteX15" fmla="*/ 1482782 w 1557753"/>
              <a:gd name="connsiteY15" fmla="*/ 1021169 h 2277385"/>
              <a:gd name="connsiteX16" fmla="*/ 1444460 w 1557753"/>
              <a:gd name="connsiteY16" fmla="*/ 1026944 h 2277385"/>
              <a:gd name="connsiteX17" fmla="*/ 1444118 w 1557753"/>
              <a:gd name="connsiteY17" fmla="*/ 1028369 h 2277385"/>
              <a:gd name="connsiteX18" fmla="*/ 1435006 w 1557753"/>
              <a:gd name="connsiteY18" fmla="*/ 1028369 h 2277385"/>
              <a:gd name="connsiteX19" fmla="*/ 1435002 w 1557753"/>
              <a:gd name="connsiteY19" fmla="*/ 1028369 h 2277385"/>
              <a:gd name="connsiteX20" fmla="*/ 1434998 w 1557753"/>
              <a:gd name="connsiteY20" fmla="*/ 1028369 h 2277385"/>
              <a:gd name="connsiteX21" fmla="*/ 1231107 w 1557753"/>
              <a:gd name="connsiteY21" fmla="*/ 1028369 h 2277385"/>
              <a:gd name="connsiteX22" fmla="*/ 1231107 w 1557753"/>
              <a:gd name="connsiteY22" fmla="*/ 2277385 h 2277385"/>
              <a:gd name="connsiteX23" fmla="*/ 326646 w 1557753"/>
              <a:gd name="connsiteY23" fmla="*/ 2277385 h 2277385"/>
              <a:gd name="connsiteX24" fmla="*/ 326646 w 1557753"/>
              <a:gd name="connsiteY24" fmla="*/ 1028369 h 2277385"/>
              <a:gd name="connsiteX25" fmla="*/ 122756 w 1557753"/>
              <a:gd name="connsiteY25" fmla="*/ 1028369 h 2277385"/>
              <a:gd name="connsiteX26" fmla="*/ 122751 w 1557753"/>
              <a:gd name="connsiteY26" fmla="*/ 1028369 h 2277385"/>
              <a:gd name="connsiteX27" fmla="*/ 122747 w 1557753"/>
              <a:gd name="connsiteY27" fmla="*/ 1028369 h 2277385"/>
              <a:gd name="connsiteX28" fmla="*/ 113310 w 1557753"/>
              <a:gd name="connsiteY28" fmla="*/ 1028369 h 2277385"/>
              <a:gd name="connsiteX29" fmla="*/ 113189 w 1557753"/>
              <a:gd name="connsiteY29" fmla="*/ 1026928 h 2277385"/>
              <a:gd name="connsiteX30" fmla="*/ 74971 w 1557753"/>
              <a:gd name="connsiteY30" fmla="*/ 1021169 h 2277385"/>
              <a:gd name="connsiteX31" fmla="*/ 0 w 1557753"/>
              <a:gd name="connsiteY31" fmla="*/ 936737 h 227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57753" h="2277385">
                <a:moveTo>
                  <a:pt x="0" y="936737"/>
                </a:moveTo>
                <a:cubicBezTo>
                  <a:pt x="0" y="924085"/>
                  <a:pt x="3434" y="912032"/>
                  <a:pt x="9646" y="901069"/>
                </a:cubicBezTo>
                <a:lnTo>
                  <a:pt x="15362" y="894742"/>
                </a:lnTo>
                <a:lnTo>
                  <a:pt x="13409" y="894184"/>
                </a:lnTo>
                <a:lnTo>
                  <a:pt x="677067" y="40023"/>
                </a:lnTo>
                <a:lnTo>
                  <a:pt x="678024" y="41497"/>
                </a:lnTo>
                <a:lnTo>
                  <a:pt x="691263" y="26840"/>
                </a:lnTo>
                <a:cubicBezTo>
                  <a:pt x="713476" y="10258"/>
                  <a:pt x="744164" y="0"/>
                  <a:pt x="778061" y="0"/>
                </a:cubicBezTo>
                <a:cubicBezTo>
                  <a:pt x="811958" y="0"/>
                  <a:pt x="842646" y="10258"/>
                  <a:pt x="864860" y="26840"/>
                </a:cubicBezTo>
                <a:lnTo>
                  <a:pt x="878704" y="42168"/>
                </a:lnTo>
                <a:lnTo>
                  <a:pt x="880154" y="41436"/>
                </a:lnTo>
                <a:lnTo>
                  <a:pt x="1542082" y="893370"/>
                </a:lnTo>
                <a:lnTo>
                  <a:pt x="1541355" y="893594"/>
                </a:lnTo>
                <a:lnTo>
                  <a:pt x="1548106" y="901069"/>
                </a:lnTo>
                <a:cubicBezTo>
                  <a:pt x="1554318" y="912032"/>
                  <a:pt x="1557753" y="924085"/>
                  <a:pt x="1557753" y="936737"/>
                </a:cubicBezTo>
                <a:cubicBezTo>
                  <a:pt x="1557753" y="974692"/>
                  <a:pt x="1526840" y="1007258"/>
                  <a:pt x="1482782" y="1021169"/>
                </a:cubicBezTo>
                <a:lnTo>
                  <a:pt x="1444460" y="1026944"/>
                </a:lnTo>
                <a:lnTo>
                  <a:pt x="1444118" y="1028369"/>
                </a:lnTo>
                <a:lnTo>
                  <a:pt x="1435006" y="1028369"/>
                </a:lnTo>
                <a:lnTo>
                  <a:pt x="1435002" y="1028369"/>
                </a:lnTo>
                <a:lnTo>
                  <a:pt x="1434998" y="1028369"/>
                </a:lnTo>
                <a:lnTo>
                  <a:pt x="1231107" y="1028369"/>
                </a:lnTo>
                <a:lnTo>
                  <a:pt x="1231107" y="2277385"/>
                </a:lnTo>
                <a:lnTo>
                  <a:pt x="326646" y="2277385"/>
                </a:lnTo>
                <a:lnTo>
                  <a:pt x="326646" y="1028369"/>
                </a:lnTo>
                <a:lnTo>
                  <a:pt x="122756" y="1028369"/>
                </a:lnTo>
                <a:lnTo>
                  <a:pt x="122751" y="1028369"/>
                </a:lnTo>
                <a:lnTo>
                  <a:pt x="122747" y="1028369"/>
                </a:lnTo>
                <a:lnTo>
                  <a:pt x="113310" y="1028369"/>
                </a:lnTo>
                <a:lnTo>
                  <a:pt x="113189" y="1026928"/>
                </a:lnTo>
                <a:lnTo>
                  <a:pt x="74971" y="1021169"/>
                </a:lnTo>
                <a:cubicBezTo>
                  <a:pt x="30913" y="1007258"/>
                  <a:pt x="0" y="974692"/>
                  <a:pt x="0" y="93673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93399" y="3855835"/>
            <a:ext cx="1053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3</a:t>
            </a:r>
            <a:endParaRPr lang="zh-CN" altLang="en-US" sz="60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18" name="Freeform 271"/>
          <p:cNvSpPr>
            <a:spLocks noEditPoints="1"/>
          </p:cNvSpPr>
          <p:nvPr/>
        </p:nvSpPr>
        <p:spPr bwMode="auto">
          <a:xfrm>
            <a:off x="7070109" y="1605500"/>
            <a:ext cx="251351" cy="400829"/>
          </a:xfrm>
          <a:custGeom>
            <a:avLst/>
            <a:gdLst>
              <a:gd name="T0" fmla="*/ 146 w 168"/>
              <a:gd name="T1" fmla="*/ 163 h 268"/>
              <a:gd name="T2" fmla="*/ 124 w 168"/>
              <a:gd name="T3" fmla="*/ 149 h 268"/>
              <a:gd name="T4" fmla="*/ 153 w 168"/>
              <a:gd name="T5" fmla="*/ 76 h 268"/>
              <a:gd name="T6" fmla="*/ 84 w 168"/>
              <a:gd name="T7" fmla="*/ 0 h 268"/>
              <a:gd name="T8" fmla="*/ 16 w 168"/>
              <a:gd name="T9" fmla="*/ 76 h 268"/>
              <a:gd name="T10" fmla="*/ 44 w 168"/>
              <a:gd name="T11" fmla="*/ 149 h 268"/>
              <a:gd name="T12" fmla="*/ 23 w 168"/>
              <a:gd name="T13" fmla="*/ 163 h 268"/>
              <a:gd name="T14" fmla="*/ 0 w 168"/>
              <a:gd name="T15" fmla="*/ 206 h 268"/>
              <a:gd name="T16" fmla="*/ 84 w 168"/>
              <a:gd name="T17" fmla="*/ 268 h 268"/>
              <a:gd name="T18" fmla="*/ 168 w 168"/>
              <a:gd name="T19" fmla="*/ 206 h 268"/>
              <a:gd name="T20" fmla="*/ 146 w 168"/>
              <a:gd name="T21" fmla="*/ 163 h 268"/>
              <a:gd name="T22" fmla="*/ 37 w 168"/>
              <a:gd name="T23" fmla="*/ 76 h 268"/>
              <a:gd name="T24" fmla="*/ 84 w 168"/>
              <a:gd name="T25" fmla="*/ 21 h 268"/>
              <a:gd name="T26" fmla="*/ 131 w 168"/>
              <a:gd name="T27" fmla="*/ 76 h 268"/>
              <a:gd name="T28" fmla="*/ 84 w 168"/>
              <a:gd name="T29" fmla="*/ 144 h 268"/>
              <a:gd name="T30" fmla="*/ 37 w 168"/>
              <a:gd name="T31" fmla="*/ 76 h 268"/>
              <a:gd name="T32" fmla="*/ 84 w 168"/>
              <a:gd name="T33" fmla="*/ 246 h 268"/>
              <a:gd name="T34" fmla="*/ 22 w 168"/>
              <a:gd name="T35" fmla="*/ 206 h 268"/>
              <a:gd name="T36" fmla="*/ 33 w 168"/>
              <a:gd name="T37" fmla="*/ 182 h 268"/>
              <a:gd name="T38" fmla="*/ 63 w 168"/>
              <a:gd name="T39" fmla="*/ 162 h 268"/>
              <a:gd name="T40" fmla="*/ 84 w 168"/>
              <a:gd name="T41" fmla="*/ 166 h 268"/>
              <a:gd name="T42" fmla="*/ 106 w 168"/>
              <a:gd name="T43" fmla="*/ 162 h 268"/>
              <a:gd name="T44" fmla="*/ 135 w 168"/>
              <a:gd name="T45" fmla="*/ 182 h 268"/>
              <a:gd name="T46" fmla="*/ 147 w 168"/>
              <a:gd name="T47" fmla="*/ 206 h 268"/>
              <a:gd name="T48" fmla="*/ 84 w 168"/>
              <a:gd name="T49" fmla="*/ 246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8" h="268">
                <a:moveTo>
                  <a:pt x="146" y="163"/>
                </a:moveTo>
                <a:cubicBezTo>
                  <a:pt x="140" y="160"/>
                  <a:pt x="133" y="156"/>
                  <a:pt x="124" y="149"/>
                </a:cubicBezTo>
                <a:cubicBezTo>
                  <a:pt x="142" y="131"/>
                  <a:pt x="153" y="103"/>
                  <a:pt x="153" y="76"/>
                </a:cubicBezTo>
                <a:cubicBezTo>
                  <a:pt x="153" y="32"/>
                  <a:pt x="124" y="0"/>
                  <a:pt x="84" y="0"/>
                </a:cubicBezTo>
                <a:cubicBezTo>
                  <a:pt x="44" y="0"/>
                  <a:pt x="16" y="32"/>
                  <a:pt x="16" y="76"/>
                </a:cubicBezTo>
                <a:cubicBezTo>
                  <a:pt x="16" y="103"/>
                  <a:pt x="26" y="131"/>
                  <a:pt x="44" y="149"/>
                </a:cubicBezTo>
                <a:cubicBezTo>
                  <a:pt x="35" y="156"/>
                  <a:pt x="28" y="160"/>
                  <a:pt x="23" y="163"/>
                </a:cubicBezTo>
                <a:cubicBezTo>
                  <a:pt x="6" y="173"/>
                  <a:pt x="0" y="179"/>
                  <a:pt x="0" y="206"/>
                </a:cubicBezTo>
                <a:cubicBezTo>
                  <a:pt x="0" y="243"/>
                  <a:pt x="33" y="268"/>
                  <a:pt x="84" y="268"/>
                </a:cubicBezTo>
                <a:cubicBezTo>
                  <a:pt x="135" y="268"/>
                  <a:pt x="168" y="243"/>
                  <a:pt x="168" y="206"/>
                </a:cubicBezTo>
                <a:cubicBezTo>
                  <a:pt x="168" y="179"/>
                  <a:pt x="163" y="173"/>
                  <a:pt x="146" y="163"/>
                </a:cubicBezTo>
                <a:close/>
                <a:moveTo>
                  <a:pt x="37" y="76"/>
                </a:moveTo>
                <a:cubicBezTo>
                  <a:pt x="37" y="49"/>
                  <a:pt x="52" y="21"/>
                  <a:pt x="84" y="21"/>
                </a:cubicBezTo>
                <a:cubicBezTo>
                  <a:pt x="117" y="21"/>
                  <a:pt x="131" y="49"/>
                  <a:pt x="131" y="76"/>
                </a:cubicBezTo>
                <a:cubicBezTo>
                  <a:pt x="131" y="108"/>
                  <a:pt x="112" y="144"/>
                  <a:pt x="84" y="144"/>
                </a:cubicBezTo>
                <a:cubicBezTo>
                  <a:pt x="57" y="144"/>
                  <a:pt x="37" y="108"/>
                  <a:pt x="37" y="76"/>
                </a:cubicBezTo>
                <a:close/>
                <a:moveTo>
                  <a:pt x="84" y="246"/>
                </a:moveTo>
                <a:cubicBezTo>
                  <a:pt x="70" y="246"/>
                  <a:pt x="22" y="243"/>
                  <a:pt x="22" y="206"/>
                </a:cubicBezTo>
                <a:cubicBezTo>
                  <a:pt x="22" y="189"/>
                  <a:pt x="22" y="189"/>
                  <a:pt x="33" y="182"/>
                </a:cubicBezTo>
                <a:cubicBezTo>
                  <a:pt x="40" y="178"/>
                  <a:pt x="50" y="172"/>
                  <a:pt x="63" y="162"/>
                </a:cubicBezTo>
                <a:cubicBezTo>
                  <a:pt x="70" y="165"/>
                  <a:pt x="77" y="166"/>
                  <a:pt x="84" y="166"/>
                </a:cubicBezTo>
                <a:cubicBezTo>
                  <a:pt x="92" y="166"/>
                  <a:pt x="99" y="165"/>
                  <a:pt x="106" y="162"/>
                </a:cubicBezTo>
                <a:cubicBezTo>
                  <a:pt x="119" y="172"/>
                  <a:pt x="128" y="178"/>
                  <a:pt x="135" y="182"/>
                </a:cubicBezTo>
                <a:cubicBezTo>
                  <a:pt x="147" y="189"/>
                  <a:pt x="147" y="189"/>
                  <a:pt x="147" y="206"/>
                </a:cubicBezTo>
                <a:cubicBezTo>
                  <a:pt x="147" y="243"/>
                  <a:pt x="99" y="246"/>
                  <a:pt x="84" y="24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04384" y="2464569"/>
            <a:ext cx="336686" cy="336686"/>
            <a:chOff x="5207806" y="4161042"/>
            <a:chExt cx="499165" cy="499165"/>
          </a:xfrm>
          <a:solidFill>
            <a:srgbClr val="C00000"/>
          </a:solidFill>
        </p:grpSpPr>
        <p:sp>
          <p:nvSpPr>
            <p:cNvPr id="20" name="Freeform 228"/>
            <p:cNvSpPr>
              <a:spLocks noEditPoints="1"/>
            </p:cNvSpPr>
            <p:nvPr/>
          </p:nvSpPr>
          <p:spPr bwMode="auto">
            <a:xfrm>
              <a:off x="5207806" y="4161042"/>
              <a:ext cx="499165" cy="499165"/>
            </a:xfrm>
            <a:custGeom>
              <a:avLst/>
              <a:gdLst>
                <a:gd name="T0" fmla="*/ 225 w 236"/>
                <a:gd name="T1" fmla="*/ 204 h 236"/>
                <a:gd name="T2" fmla="*/ 173 w 236"/>
                <a:gd name="T3" fmla="*/ 151 h 236"/>
                <a:gd name="T4" fmla="*/ 191 w 236"/>
                <a:gd name="T5" fmla="*/ 95 h 236"/>
                <a:gd name="T6" fmla="*/ 96 w 236"/>
                <a:gd name="T7" fmla="*/ 0 h 236"/>
                <a:gd name="T8" fmla="*/ 0 w 236"/>
                <a:gd name="T9" fmla="*/ 95 h 236"/>
                <a:gd name="T10" fmla="*/ 96 w 236"/>
                <a:gd name="T11" fmla="*/ 190 h 236"/>
                <a:gd name="T12" fmla="*/ 152 w 236"/>
                <a:gd name="T13" fmla="*/ 172 h 236"/>
                <a:gd name="T14" fmla="*/ 205 w 236"/>
                <a:gd name="T15" fmla="*/ 225 h 236"/>
                <a:gd name="T16" fmla="*/ 230 w 236"/>
                <a:gd name="T17" fmla="*/ 230 h 236"/>
                <a:gd name="T18" fmla="*/ 225 w 236"/>
                <a:gd name="T19" fmla="*/ 204 h 236"/>
                <a:gd name="T20" fmla="*/ 95 w 236"/>
                <a:gd name="T21" fmla="*/ 168 h 236"/>
                <a:gd name="T22" fmla="*/ 67 w 236"/>
                <a:gd name="T23" fmla="*/ 162 h 236"/>
                <a:gd name="T24" fmla="*/ 43 w 236"/>
                <a:gd name="T25" fmla="*/ 146 h 236"/>
                <a:gd name="T26" fmla="*/ 21 w 236"/>
                <a:gd name="T27" fmla="*/ 93 h 236"/>
                <a:gd name="T28" fmla="*/ 95 w 236"/>
                <a:gd name="T29" fmla="*/ 20 h 236"/>
                <a:gd name="T30" fmla="*/ 146 w 236"/>
                <a:gd name="T31" fmla="*/ 41 h 236"/>
                <a:gd name="T32" fmla="*/ 168 w 236"/>
                <a:gd name="T33" fmla="*/ 93 h 236"/>
                <a:gd name="T34" fmla="*/ 152 w 236"/>
                <a:gd name="T35" fmla="*/ 139 h 236"/>
                <a:gd name="T36" fmla="*/ 146 w 236"/>
                <a:gd name="T37" fmla="*/ 146 h 236"/>
                <a:gd name="T38" fmla="*/ 140 w 236"/>
                <a:gd name="T39" fmla="*/ 151 h 236"/>
                <a:gd name="T40" fmla="*/ 95 w 236"/>
                <a:gd name="T41" fmla="*/ 16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36">
                  <a:moveTo>
                    <a:pt x="225" y="204"/>
                  </a:moveTo>
                  <a:cubicBezTo>
                    <a:pt x="173" y="151"/>
                    <a:pt x="173" y="151"/>
                    <a:pt x="173" y="151"/>
                  </a:cubicBezTo>
                  <a:cubicBezTo>
                    <a:pt x="184" y="136"/>
                    <a:pt x="191" y="116"/>
                    <a:pt x="191" y="95"/>
                  </a:cubicBezTo>
                  <a:cubicBezTo>
                    <a:pt x="191" y="43"/>
                    <a:pt x="148" y="0"/>
                    <a:pt x="96" y="0"/>
                  </a:cubicBezTo>
                  <a:cubicBezTo>
                    <a:pt x="43" y="0"/>
                    <a:pt x="0" y="43"/>
                    <a:pt x="0" y="95"/>
                  </a:cubicBezTo>
                  <a:cubicBezTo>
                    <a:pt x="0" y="148"/>
                    <a:pt x="43" y="190"/>
                    <a:pt x="96" y="190"/>
                  </a:cubicBezTo>
                  <a:cubicBezTo>
                    <a:pt x="117" y="190"/>
                    <a:pt x="136" y="184"/>
                    <a:pt x="152" y="172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13" y="233"/>
                    <a:pt x="225" y="236"/>
                    <a:pt x="230" y="230"/>
                  </a:cubicBezTo>
                  <a:cubicBezTo>
                    <a:pt x="236" y="224"/>
                    <a:pt x="234" y="213"/>
                    <a:pt x="225" y="204"/>
                  </a:cubicBezTo>
                  <a:close/>
                  <a:moveTo>
                    <a:pt x="95" y="168"/>
                  </a:moveTo>
                  <a:cubicBezTo>
                    <a:pt x="85" y="168"/>
                    <a:pt x="75" y="166"/>
                    <a:pt x="67" y="162"/>
                  </a:cubicBezTo>
                  <a:cubicBezTo>
                    <a:pt x="58" y="158"/>
                    <a:pt x="50" y="152"/>
                    <a:pt x="43" y="146"/>
                  </a:cubicBezTo>
                  <a:cubicBezTo>
                    <a:pt x="29" y="132"/>
                    <a:pt x="21" y="113"/>
                    <a:pt x="21" y="93"/>
                  </a:cubicBezTo>
                  <a:cubicBezTo>
                    <a:pt x="21" y="53"/>
                    <a:pt x="54" y="20"/>
                    <a:pt x="95" y="20"/>
                  </a:cubicBezTo>
                  <a:cubicBezTo>
                    <a:pt x="114" y="20"/>
                    <a:pt x="133" y="27"/>
                    <a:pt x="146" y="41"/>
                  </a:cubicBezTo>
                  <a:cubicBezTo>
                    <a:pt x="160" y="55"/>
                    <a:pt x="168" y="73"/>
                    <a:pt x="168" y="93"/>
                  </a:cubicBezTo>
                  <a:cubicBezTo>
                    <a:pt x="168" y="109"/>
                    <a:pt x="162" y="126"/>
                    <a:pt x="152" y="139"/>
                  </a:cubicBezTo>
                  <a:cubicBezTo>
                    <a:pt x="150" y="142"/>
                    <a:pt x="148" y="144"/>
                    <a:pt x="146" y="146"/>
                  </a:cubicBezTo>
                  <a:cubicBezTo>
                    <a:pt x="144" y="148"/>
                    <a:pt x="142" y="150"/>
                    <a:pt x="140" y="151"/>
                  </a:cubicBezTo>
                  <a:cubicBezTo>
                    <a:pt x="127" y="162"/>
                    <a:pt x="111" y="168"/>
                    <a:pt x="9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sp>
          <p:nvSpPr>
            <p:cNvPr id="21" name="Freeform 229"/>
            <p:cNvSpPr/>
            <p:nvPr/>
          </p:nvSpPr>
          <p:spPr bwMode="auto">
            <a:xfrm>
              <a:off x="5284497" y="4232351"/>
              <a:ext cx="247564" cy="247564"/>
            </a:xfrm>
            <a:custGeom>
              <a:avLst/>
              <a:gdLst>
                <a:gd name="T0" fmla="*/ 100 w 117"/>
                <a:gd name="T1" fmla="*/ 17 h 117"/>
                <a:gd name="T2" fmla="*/ 59 w 117"/>
                <a:gd name="T3" fmla="*/ 0 h 117"/>
                <a:gd name="T4" fmla="*/ 0 w 117"/>
                <a:gd name="T5" fmla="*/ 59 h 117"/>
                <a:gd name="T6" fmla="*/ 17 w 117"/>
                <a:gd name="T7" fmla="*/ 100 h 117"/>
                <a:gd name="T8" fmla="*/ 59 w 117"/>
                <a:gd name="T9" fmla="*/ 117 h 117"/>
                <a:gd name="T10" fmla="*/ 100 w 117"/>
                <a:gd name="T11" fmla="*/ 100 h 117"/>
                <a:gd name="T12" fmla="*/ 117 w 117"/>
                <a:gd name="T13" fmla="*/ 59 h 117"/>
                <a:gd name="T14" fmla="*/ 100 w 117"/>
                <a:gd name="T15" fmla="*/ 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17">
                  <a:moveTo>
                    <a:pt x="100" y="17"/>
                  </a:moveTo>
                  <a:cubicBezTo>
                    <a:pt x="89" y="6"/>
                    <a:pt x="74" y="0"/>
                    <a:pt x="59" y="0"/>
                  </a:cubicBezTo>
                  <a:cubicBezTo>
                    <a:pt x="26" y="0"/>
                    <a:pt x="0" y="26"/>
                    <a:pt x="0" y="59"/>
                  </a:cubicBezTo>
                  <a:cubicBezTo>
                    <a:pt x="0" y="74"/>
                    <a:pt x="6" y="89"/>
                    <a:pt x="17" y="100"/>
                  </a:cubicBezTo>
                  <a:cubicBezTo>
                    <a:pt x="28" y="111"/>
                    <a:pt x="43" y="117"/>
                    <a:pt x="59" y="117"/>
                  </a:cubicBezTo>
                  <a:cubicBezTo>
                    <a:pt x="74" y="117"/>
                    <a:pt x="89" y="111"/>
                    <a:pt x="100" y="100"/>
                  </a:cubicBezTo>
                  <a:cubicBezTo>
                    <a:pt x="111" y="89"/>
                    <a:pt x="117" y="74"/>
                    <a:pt x="117" y="59"/>
                  </a:cubicBezTo>
                  <a:cubicBezTo>
                    <a:pt x="117" y="43"/>
                    <a:pt x="111" y="28"/>
                    <a:pt x="10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237145" y="3209243"/>
            <a:ext cx="246469" cy="342276"/>
            <a:chOff x="8032306" y="5624901"/>
            <a:chExt cx="429201" cy="596039"/>
          </a:xfrm>
          <a:solidFill>
            <a:srgbClr val="C00000"/>
          </a:solidFill>
        </p:grpSpPr>
        <p:sp>
          <p:nvSpPr>
            <p:cNvPr id="23" name="Freeform 276"/>
            <p:cNvSpPr/>
            <p:nvPr/>
          </p:nvSpPr>
          <p:spPr bwMode="auto">
            <a:xfrm>
              <a:off x="8032306" y="5715047"/>
              <a:ext cx="429201" cy="505893"/>
            </a:xfrm>
            <a:custGeom>
              <a:avLst/>
              <a:gdLst>
                <a:gd name="T0" fmla="*/ 166 w 203"/>
                <a:gd name="T1" fmla="*/ 0 h 239"/>
                <a:gd name="T2" fmla="*/ 166 w 203"/>
                <a:gd name="T3" fmla="*/ 22 h 239"/>
                <a:gd name="T4" fmla="*/ 181 w 203"/>
                <a:gd name="T5" fmla="*/ 37 h 239"/>
                <a:gd name="T6" fmla="*/ 181 w 203"/>
                <a:gd name="T7" fmla="*/ 203 h 239"/>
                <a:gd name="T8" fmla="*/ 166 w 203"/>
                <a:gd name="T9" fmla="*/ 218 h 239"/>
                <a:gd name="T10" fmla="*/ 36 w 203"/>
                <a:gd name="T11" fmla="*/ 218 h 239"/>
                <a:gd name="T12" fmla="*/ 22 w 203"/>
                <a:gd name="T13" fmla="*/ 203 h 239"/>
                <a:gd name="T14" fmla="*/ 22 w 203"/>
                <a:gd name="T15" fmla="*/ 37 h 239"/>
                <a:gd name="T16" fmla="*/ 36 w 203"/>
                <a:gd name="T17" fmla="*/ 22 h 239"/>
                <a:gd name="T18" fmla="*/ 36 w 203"/>
                <a:gd name="T19" fmla="*/ 0 h 239"/>
                <a:gd name="T20" fmla="*/ 0 w 203"/>
                <a:gd name="T21" fmla="*/ 37 h 239"/>
                <a:gd name="T22" fmla="*/ 0 w 203"/>
                <a:gd name="T23" fmla="*/ 203 h 239"/>
                <a:gd name="T24" fmla="*/ 36 w 203"/>
                <a:gd name="T25" fmla="*/ 239 h 239"/>
                <a:gd name="T26" fmla="*/ 166 w 203"/>
                <a:gd name="T27" fmla="*/ 239 h 239"/>
                <a:gd name="T28" fmla="*/ 203 w 203"/>
                <a:gd name="T29" fmla="*/ 203 h 239"/>
                <a:gd name="T30" fmla="*/ 203 w 203"/>
                <a:gd name="T31" fmla="*/ 37 h 239"/>
                <a:gd name="T32" fmla="*/ 166 w 203"/>
                <a:gd name="T33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239">
                  <a:moveTo>
                    <a:pt x="166" y="0"/>
                  </a:moveTo>
                  <a:cubicBezTo>
                    <a:pt x="166" y="22"/>
                    <a:pt x="166" y="22"/>
                    <a:pt x="166" y="22"/>
                  </a:cubicBezTo>
                  <a:cubicBezTo>
                    <a:pt x="174" y="22"/>
                    <a:pt x="181" y="29"/>
                    <a:pt x="181" y="37"/>
                  </a:cubicBezTo>
                  <a:cubicBezTo>
                    <a:pt x="181" y="203"/>
                    <a:pt x="181" y="203"/>
                    <a:pt x="181" y="203"/>
                  </a:cubicBezTo>
                  <a:cubicBezTo>
                    <a:pt x="181" y="211"/>
                    <a:pt x="174" y="218"/>
                    <a:pt x="166" y="218"/>
                  </a:cubicBezTo>
                  <a:cubicBezTo>
                    <a:pt x="36" y="218"/>
                    <a:pt x="36" y="218"/>
                    <a:pt x="36" y="218"/>
                  </a:cubicBezTo>
                  <a:cubicBezTo>
                    <a:pt x="28" y="218"/>
                    <a:pt x="22" y="211"/>
                    <a:pt x="22" y="203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29"/>
                    <a:pt x="28" y="22"/>
                    <a:pt x="36" y="2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23"/>
                    <a:pt x="16" y="239"/>
                    <a:pt x="36" y="239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186" y="239"/>
                    <a:pt x="203" y="223"/>
                    <a:pt x="203" y="203"/>
                  </a:cubicBezTo>
                  <a:cubicBezTo>
                    <a:pt x="203" y="37"/>
                    <a:pt x="203" y="37"/>
                    <a:pt x="203" y="37"/>
                  </a:cubicBezTo>
                  <a:cubicBezTo>
                    <a:pt x="203" y="17"/>
                    <a:pt x="186" y="0"/>
                    <a:pt x="1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sp>
          <p:nvSpPr>
            <p:cNvPr id="24" name="Freeform 277"/>
            <p:cNvSpPr/>
            <p:nvPr/>
          </p:nvSpPr>
          <p:spPr bwMode="auto">
            <a:xfrm>
              <a:off x="8139943" y="5624901"/>
              <a:ext cx="213928" cy="137237"/>
            </a:xfrm>
            <a:custGeom>
              <a:avLst/>
              <a:gdLst>
                <a:gd name="T0" fmla="*/ 101 w 101"/>
                <a:gd name="T1" fmla="*/ 29 h 65"/>
                <a:gd name="T2" fmla="*/ 79 w 101"/>
                <a:gd name="T3" fmla="*/ 29 h 65"/>
                <a:gd name="T4" fmla="*/ 50 w 101"/>
                <a:gd name="T5" fmla="*/ 0 h 65"/>
                <a:gd name="T6" fmla="*/ 21 w 101"/>
                <a:gd name="T7" fmla="*/ 29 h 65"/>
                <a:gd name="T8" fmla="*/ 0 w 101"/>
                <a:gd name="T9" fmla="*/ 29 h 65"/>
                <a:gd name="T10" fmla="*/ 0 w 101"/>
                <a:gd name="T11" fmla="*/ 65 h 65"/>
                <a:gd name="T12" fmla="*/ 101 w 101"/>
                <a:gd name="T13" fmla="*/ 65 h 65"/>
                <a:gd name="T14" fmla="*/ 101 w 101"/>
                <a:gd name="T15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65">
                  <a:moveTo>
                    <a:pt x="101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79" y="13"/>
                    <a:pt x="66" y="0"/>
                    <a:pt x="50" y="0"/>
                  </a:cubicBezTo>
                  <a:cubicBezTo>
                    <a:pt x="34" y="0"/>
                    <a:pt x="21" y="13"/>
                    <a:pt x="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01" y="65"/>
                    <a:pt x="101" y="65"/>
                    <a:pt x="101" y="65"/>
                  </a:cubicBezTo>
                  <a:lnTo>
                    <a:pt x="101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sp>
          <p:nvSpPr>
            <p:cNvPr id="25" name="Rectangle 278"/>
            <p:cNvSpPr>
              <a:spLocks noChangeArrowheads="1"/>
            </p:cNvSpPr>
            <p:nvPr/>
          </p:nvSpPr>
          <p:spPr bwMode="auto">
            <a:xfrm>
              <a:off x="8123797" y="5837484"/>
              <a:ext cx="244874" cy="32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sp>
          <p:nvSpPr>
            <p:cNvPr id="26" name="Rectangle 279"/>
            <p:cNvSpPr>
              <a:spLocks noChangeArrowheads="1"/>
            </p:cNvSpPr>
            <p:nvPr/>
          </p:nvSpPr>
          <p:spPr bwMode="auto">
            <a:xfrm>
              <a:off x="8123797" y="5914175"/>
              <a:ext cx="244874" cy="32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sp>
          <p:nvSpPr>
            <p:cNvPr id="27" name="Rectangle 280"/>
            <p:cNvSpPr>
              <a:spLocks noChangeArrowheads="1"/>
            </p:cNvSpPr>
            <p:nvPr/>
          </p:nvSpPr>
          <p:spPr bwMode="auto">
            <a:xfrm>
              <a:off x="8123797" y="5992211"/>
              <a:ext cx="244874" cy="296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sp>
          <p:nvSpPr>
            <p:cNvPr id="28" name="Rectangle 281"/>
            <p:cNvSpPr>
              <a:spLocks noChangeArrowheads="1"/>
            </p:cNvSpPr>
            <p:nvPr/>
          </p:nvSpPr>
          <p:spPr bwMode="auto">
            <a:xfrm>
              <a:off x="8123797" y="6068903"/>
              <a:ext cx="244874" cy="296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311002" y="5260505"/>
            <a:ext cx="357598" cy="243439"/>
            <a:chOff x="5129769" y="2718710"/>
            <a:chExt cx="636402" cy="43323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0" name="Freeform 230"/>
            <p:cNvSpPr/>
            <p:nvPr/>
          </p:nvSpPr>
          <p:spPr bwMode="auto">
            <a:xfrm>
              <a:off x="5129769" y="2718710"/>
              <a:ext cx="491093" cy="392874"/>
            </a:xfrm>
            <a:custGeom>
              <a:avLst/>
              <a:gdLst>
                <a:gd name="T0" fmla="*/ 66 w 232"/>
                <a:gd name="T1" fmla="*/ 110 h 186"/>
                <a:gd name="T2" fmla="*/ 66 w 232"/>
                <a:gd name="T3" fmla="*/ 59 h 186"/>
                <a:gd name="T4" fmla="*/ 81 w 232"/>
                <a:gd name="T5" fmla="*/ 44 h 186"/>
                <a:gd name="T6" fmla="*/ 210 w 232"/>
                <a:gd name="T7" fmla="*/ 44 h 186"/>
                <a:gd name="T8" fmla="*/ 232 w 232"/>
                <a:gd name="T9" fmla="*/ 0 h 186"/>
                <a:gd name="T10" fmla="*/ 81 w 232"/>
                <a:gd name="T11" fmla="*/ 0 h 186"/>
                <a:gd name="T12" fmla="*/ 22 w 232"/>
                <a:gd name="T13" fmla="*/ 59 h 186"/>
                <a:gd name="T14" fmla="*/ 22 w 232"/>
                <a:gd name="T15" fmla="*/ 110 h 186"/>
                <a:gd name="T16" fmla="*/ 0 w 232"/>
                <a:gd name="T17" fmla="*/ 110 h 186"/>
                <a:gd name="T18" fmla="*/ 44 w 232"/>
                <a:gd name="T19" fmla="*/ 186 h 186"/>
                <a:gd name="T20" fmla="*/ 88 w 232"/>
                <a:gd name="T21" fmla="*/ 110 h 186"/>
                <a:gd name="T22" fmla="*/ 66 w 232"/>
                <a:gd name="T23" fmla="*/ 11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86">
                  <a:moveTo>
                    <a:pt x="66" y="110"/>
                  </a:moveTo>
                  <a:cubicBezTo>
                    <a:pt x="66" y="59"/>
                    <a:pt x="66" y="59"/>
                    <a:pt x="66" y="59"/>
                  </a:cubicBezTo>
                  <a:cubicBezTo>
                    <a:pt x="66" y="51"/>
                    <a:pt x="73" y="44"/>
                    <a:pt x="81" y="44"/>
                  </a:cubicBezTo>
                  <a:cubicBezTo>
                    <a:pt x="210" y="44"/>
                    <a:pt x="210" y="44"/>
                    <a:pt x="210" y="44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49" y="0"/>
                    <a:pt x="22" y="26"/>
                    <a:pt x="22" y="59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44" y="186"/>
                    <a:pt x="44" y="186"/>
                    <a:pt x="44" y="186"/>
                  </a:cubicBezTo>
                  <a:cubicBezTo>
                    <a:pt x="88" y="110"/>
                    <a:pt x="88" y="110"/>
                    <a:pt x="88" y="110"/>
                  </a:cubicBezTo>
                  <a:lnTo>
                    <a:pt x="66" y="1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sp>
          <p:nvSpPr>
            <p:cNvPr id="31" name="Freeform 231"/>
            <p:cNvSpPr/>
            <p:nvPr/>
          </p:nvSpPr>
          <p:spPr bwMode="auto">
            <a:xfrm>
              <a:off x="5261624" y="2759074"/>
              <a:ext cx="504547" cy="392874"/>
            </a:xfrm>
            <a:custGeom>
              <a:avLst/>
              <a:gdLst>
                <a:gd name="T0" fmla="*/ 239 w 239"/>
                <a:gd name="T1" fmla="*/ 76 h 186"/>
                <a:gd name="T2" fmla="*/ 195 w 239"/>
                <a:gd name="T3" fmla="*/ 0 h 186"/>
                <a:gd name="T4" fmla="*/ 151 w 239"/>
                <a:gd name="T5" fmla="*/ 76 h 186"/>
                <a:gd name="T6" fmla="*/ 173 w 239"/>
                <a:gd name="T7" fmla="*/ 76 h 186"/>
                <a:gd name="T8" fmla="*/ 173 w 239"/>
                <a:gd name="T9" fmla="*/ 128 h 186"/>
                <a:gd name="T10" fmla="*/ 158 w 239"/>
                <a:gd name="T11" fmla="*/ 142 h 186"/>
                <a:gd name="T12" fmla="*/ 22 w 239"/>
                <a:gd name="T13" fmla="*/ 142 h 186"/>
                <a:gd name="T14" fmla="*/ 0 w 239"/>
                <a:gd name="T15" fmla="*/ 186 h 186"/>
                <a:gd name="T16" fmla="*/ 158 w 239"/>
                <a:gd name="T17" fmla="*/ 186 h 186"/>
                <a:gd name="T18" fmla="*/ 217 w 239"/>
                <a:gd name="T19" fmla="*/ 128 h 186"/>
                <a:gd name="T20" fmla="*/ 217 w 239"/>
                <a:gd name="T21" fmla="*/ 76 h 186"/>
                <a:gd name="T22" fmla="*/ 239 w 239"/>
                <a:gd name="T23" fmla="*/ 7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9" h="186">
                  <a:moveTo>
                    <a:pt x="239" y="76"/>
                  </a:moveTo>
                  <a:cubicBezTo>
                    <a:pt x="195" y="0"/>
                    <a:pt x="195" y="0"/>
                    <a:pt x="195" y="0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3" y="128"/>
                    <a:pt x="173" y="128"/>
                    <a:pt x="173" y="128"/>
                  </a:cubicBezTo>
                  <a:cubicBezTo>
                    <a:pt x="173" y="136"/>
                    <a:pt x="166" y="142"/>
                    <a:pt x="158" y="142"/>
                  </a:cubicBezTo>
                  <a:cubicBezTo>
                    <a:pt x="22" y="142"/>
                    <a:pt x="22" y="142"/>
                    <a:pt x="22" y="142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158" y="186"/>
                    <a:pt x="158" y="186"/>
                    <a:pt x="158" y="186"/>
                  </a:cubicBezTo>
                  <a:cubicBezTo>
                    <a:pt x="191" y="186"/>
                    <a:pt x="217" y="160"/>
                    <a:pt x="217" y="128"/>
                  </a:cubicBezTo>
                  <a:cubicBezTo>
                    <a:pt x="217" y="76"/>
                    <a:pt x="217" y="76"/>
                    <a:pt x="217" y="76"/>
                  </a:cubicBezTo>
                  <a:lnTo>
                    <a:pt x="239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7544928" y="1957408"/>
            <a:ext cx="2552809" cy="27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第一轮迭代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329031" y="1323831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10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9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号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-348465" y="2889124"/>
            <a:ext cx="2552809" cy="27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开题报告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45769" y="2464569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9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28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日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173735" y="5692588"/>
            <a:ext cx="1331705" cy="27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测试验收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610945" y="3393056"/>
            <a:ext cx="2552809" cy="27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第二轮迭代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492114" y="3031235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10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24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号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089400" y="410210"/>
            <a:ext cx="4013200" cy="732790"/>
            <a:chOff x="6440" y="646"/>
            <a:chExt cx="6320" cy="1154"/>
          </a:xfrm>
        </p:grpSpPr>
        <p:sp>
          <p:nvSpPr>
            <p:cNvPr id="39" name="文本框 38"/>
            <p:cNvSpPr txBox="1"/>
            <p:nvPr/>
          </p:nvSpPr>
          <p:spPr>
            <a:xfrm>
              <a:off x="6440" y="646"/>
              <a:ext cx="632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C0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rPr>
                <a:t>5.</a:t>
              </a:r>
              <a:r>
                <a:rPr lang="zh-CN" altLang="en-US" sz="3600" dirty="0">
                  <a:solidFill>
                    <a:srgbClr val="C0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  <a:sym typeface="+mn-ea"/>
                </a:rPr>
                <a:t>分工与进度</a:t>
              </a:r>
              <a:endParaRPr lang="zh-CN" altLang="en-US" sz="3600" dirty="0">
                <a:solidFill>
                  <a:srgbClr val="C0000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8627" y="1682"/>
              <a:ext cx="1947" cy="118"/>
              <a:chOff x="8627" y="1682"/>
              <a:chExt cx="1947" cy="118"/>
            </a:xfrm>
          </p:grpSpPr>
          <p:sp>
            <p:nvSpPr>
              <p:cNvPr id="41" name="矩形 40"/>
              <p:cNvSpPr/>
              <p:nvPr/>
            </p:nvSpPr>
            <p:spPr>
              <a:xfrm flipV="1">
                <a:off x="8627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 flipV="1">
                <a:off x="9301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 flipV="1">
                <a:off x="9638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 flipV="1">
                <a:off x="9975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 flipV="1">
                <a:off x="10312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 flipV="1">
                <a:off x="8964" y="1682"/>
                <a:ext cx="262" cy="1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</a:endParaRPr>
              </a:p>
            </p:txBody>
          </p:sp>
        </p:grp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923" y="0"/>
            <a:ext cx="1302693" cy="1302693"/>
          </a:xfrm>
          <a:prstGeom prst="rect">
            <a:avLst/>
          </a:prstGeom>
        </p:spPr>
      </p:pic>
      <p:sp>
        <p:nvSpPr>
          <p:cNvPr id="57" name="任意多边形 1"/>
          <p:cNvSpPr/>
          <p:nvPr/>
        </p:nvSpPr>
        <p:spPr>
          <a:xfrm rot="5400000">
            <a:off x="7437975" y="4523579"/>
            <a:ext cx="1557753" cy="2277385"/>
          </a:xfrm>
          <a:custGeom>
            <a:avLst/>
            <a:gdLst>
              <a:gd name="connsiteX0" fmla="*/ 0 w 1557753"/>
              <a:gd name="connsiteY0" fmla="*/ 936737 h 2277385"/>
              <a:gd name="connsiteX1" fmla="*/ 9646 w 1557753"/>
              <a:gd name="connsiteY1" fmla="*/ 901069 h 2277385"/>
              <a:gd name="connsiteX2" fmla="*/ 15362 w 1557753"/>
              <a:gd name="connsiteY2" fmla="*/ 894742 h 2277385"/>
              <a:gd name="connsiteX3" fmla="*/ 13409 w 1557753"/>
              <a:gd name="connsiteY3" fmla="*/ 894184 h 2277385"/>
              <a:gd name="connsiteX4" fmla="*/ 677067 w 1557753"/>
              <a:gd name="connsiteY4" fmla="*/ 40023 h 2277385"/>
              <a:gd name="connsiteX5" fmla="*/ 678024 w 1557753"/>
              <a:gd name="connsiteY5" fmla="*/ 41497 h 2277385"/>
              <a:gd name="connsiteX6" fmla="*/ 691263 w 1557753"/>
              <a:gd name="connsiteY6" fmla="*/ 26840 h 2277385"/>
              <a:gd name="connsiteX7" fmla="*/ 778061 w 1557753"/>
              <a:gd name="connsiteY7" fmla="*/ 0 h 2277385"/>
              <a:gd name="connsiteX8" fmla="*/ 864860 w 1557753"/>
              <a:gd name="connsiteY8" fmla="*/ 26840 h 2277385"/>
              <a:gd name="connsiteX9" fmla="*/ 878704 w 1557753"/>
              <a:gd name="connsiteY9" fmla="*/ 42168 h 2277385"/>
              <a:gd name="connsiteX10" fmla="*/ 880154 w 1557753"/>
              <a:gd name="connsiteY10" fmla="*/ 41436 h 2277385"/>
              <a:gd name="connsiteX11" fmla="*/ 1542082 w 1557753"/>
              <a:gd name="connsiteY11" fmla="*/ 893370 h 2277385"/>
              <a:gd name="connsiteX12" fmla="*/ 1541355 w 1557753"/>
              <a:gd name="connsiteY12" fmla="*/ 893594 h 2277385"/>
              <a:gd name="connsiteX13" fmla="*/ 1548106 w 1557753"/>
              <a:gd name="connsiteY13" fmla="*/ 901069 h 2277385"/>
              <a:gd name="connsiteX14" fmla="*/ 1557753 w 1557753"/>
              <a:gd name="connsiteY14" fmla="*/ 936737 h 2277385"/>
              <a:gd name="connsiteX15" fmla="*/ 1482782 w 1557753"/>
              <a:gd name="connsiteY15" fmla="*/ 1021169 h 2277385"/>
              <a:gd name="connsiteX16" fmla="*/ 1444460 w 1557753"/>
              <a:gd name="connsiteY16" fmla="*/ 1026944 h 2277385"/>
              <a:gd name="connsiteX17" fmla="*/ 1444118 w 1557753"/>
              <a:gd name="connsiteY17" fmla="*/ 1028369 h 2277385"/>
              <a:gd name="connsiteX18" fmla="*/ 1435006 w 1557753"/>
              <a:gd name="connsiteY18" fmla="*/ 1028369 h 2277385"/>
              <a:gd name="connsiteX19" fmla="*/ 1435002 w 1557753"/>
              <a:gd name="connsiteY19" fmla="*/ 1028369 h 2277385"/>
              <a:gd name="connsiteX20" fmla="*/ 1434998 w 1557753"/>
              <a:gd name="connsiteY20" fmla="*/ 1028369 h 2277385"/>
              <a:gd name="connsiteX21" fmla="*/ 1231107 w 1557753"/>
              <a:gd name="connsiteY21" fmla="*/ 1028369 h 2277385"/>
              <a:gd name="connsiteX22" fmla="*/ 1231107 w 1557753"/>
              <a:gd name="connsiteY22" fmla="*/ 2277385 h 2277385"/>
              <a:gd name="connsiteX23" fmla="*/ 326646 w 1557753"/>
              <a:gd name="connsiteY23" fmla="*/ 2277385 h 2277385"/>
              <a:gd name="connsiteX24" fmla="*/ 326646 w 1557753"/>
              <a:gd name="connsiteY24" fmla="*/ 1028369 h 2277385"/>
              <a:gd name="connsiteX25" fmla="*/ 122756 w 1557753"/>
              <a:gd name="connsiteY25" fmla="*/ 1028369 h 2277385"/>
              <a:gd name="connsiteX26" fmla="*/ 122751 w 1557753"/>
              <a:gd name="connsiteY26" fmla="*/ 1028369 h 2277385"/>
              <a:gd name="connsiteX27" fmla="*/ 122747 w 1557753"/>
              <a:gd name="connsiteY27" fmla="*/ 1028369 h 2277385"/>
              <a:gd name="connsiteX28" fmla="*/ 113310 w 1557753"/>
              <a:gd name="connsiteY28" fmla="*/ 1028369 h 2277385"/>
              <a:gd name="connsiteX29" fmla="*/ 113189 w 1557753"/>
              <a:gd name="connsiteY29" fmla="*/ 1026928 h 2277385"/>
              <a:gd name="connsiteX30" fmla="*/ 74971 w 1557753"/>
              <a:gd name="connsiteY30" fmla="*/ 1021169 h 2277385"/>
              <a:gd name="connsiteX31" fmla="*/ 0 w 1557753"/>
              <a:gd name="connsiteY31" fmla="*/ 936737 h 227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57753" h="2277385">
                <a:moveTo>
                  <a:pt x="0" y="936737"/>
                </a:moveTo>
                <a:cubicBezTo>
                  <a:pt x="0" y="924085"/>
                  <a:pt x="3434" y="912032"/>
                  <a:pt x="9646" y="901069"/>
                </a:cubicBezTo>
                <a:lnTo>
                  <a:pt x="15362" y="894742"/>
                </a:lnTo>
                <a:lnTo>
                  <a:pt x="13409" y="894184"/>
                </a:lnTo>
                <a:lnTo>
                  <a:pt x="677067" y="40023"/>
                </a:lnTo>
                <a:lnTo>
                  <a:pt x="678024" y="41497"/>
                </a:lnTo>
                <a:lnTo>
                  <a:pt x="691263" y="26840"/>
                </a:lnTo>
                <a:cubicBezTo>
                  <a:pt x="713476" y="10258"/>
                  <a:pt x="744164" y="0"/>
                  <a:pt x="778061" y="0"/>
                </a:cubicBezTo>
                <a:cubicBezTo>
                  <a:pt x="811958" y="0"/>
                  <a:pt x="842646" y="10258"/>
                  <a:pt x="864860" y="26840"/>
                </a:cubicBezTo>
                <a:lnTo>
                  <a:pt x="878704" y="42168"/>
                </a:lnTo>
                <a:lnTo>
                  <a:pt x="880154" y="41436"/>
                </a:lnTo>
                <a:lnTo>
                  <a:pt x="1542082" y="893370"/>
                </a:lnTo>
                <a:lnTo>
                  <a:pt x="1541355" y="893594"/>
                </a:lnTo>
                <a:lnTo>
                  <a:pt x="1548106" y="901069"/>
                </a:lnTo>
                <a:cubicBezTo>
                  <a:pt x="1554318" y="912032"/>
                  <a:pt x="1557753" y="924085"/>
                  <a:pt x="1557753" y="936737"/>
                </a:cubicBezTo>
                <a:cubicBezTo>
                  <a:pt x="1557753" y="974692"/>
                  <a:pt x="1526840" y="1007258"/>
                  <a:pt x="1482782" y="1021169"/>
                </a:cubicBezTo>
                <a:lnTo>
                  <a:pt x="1444460" y="1026944"/>
                </a:lnTo>
                <a:lnTo>
                  <a:pt x="1444118" y="1028369"/>
                </a:lnTo>
                <a:lnTo>
                  <a:pt x="1435006" y="1028369"/>
                </a:lnTo>
                <a:lnTo>
                  <a:pt x="1435002" y="1028369"/>
                </a:lnTo>
                <a:lnTo>
                  <a:pt x="1434998" y="1028369"/>
                </a:lnTo>
                <a:lnTo>
                  <a:pt x="1231107" y="1028369"/>
                </a:lnTo>
                <a:lnTo>
                  <a:pt x="1231107" y="2277385"/>
                </a:lnTo>
                <a:lnTo>
                  <a:pt x="326646" y="2277385"/>
                </a:lnTo>
                <a:lnTo>
                  <a:pt x="326646" y="1028369"/>
                </a:lnTo>
                <a:lnTo>
                  <a:pt x="122756" y="1028369"/>
                </a:lnTo>
                <a:lnTo>
                  <a:pt x="122751" y="1028369"/>
                </a:lnTo>
                <a:lnTo>
                  <a:pt x="122747" y="1028369"/>
                </a:lnTo>
                <a:lnTo>
                  <a:pt x="113310" y="1028369"/>
                </a:lnTo>
                <a:lnTo>
                  <a:pt x="113189" y="1026928"/>
                </a:lnTo>
                <a:lnTo>
                  <a:pt x="74971" y="1021169"/>
                </a:lnTo>
                <a:cubicBezTo>
                  <a:pt x="30913" y="1007258"/>
                  <a:pt x="0" y="974692"/>
                  <a:pt x="0" y="93673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146947" y="5223803"/>
            <a:ext cx="105354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4</a:t>
            </a:r>
            <a:endParaRPr lang="zh-CN" altLang="en-US" sz="60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744709" y="5217764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10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28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号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7" grpId="0"/>
      <p:bldP spid="18" grpId="0" animBg="1"/>
      <p:bldP spid="32" grpId="0"/>
      <p:bldP spid="33" grpId="0"/>
      <p:bldP spid="34" grpId="0"/>
      <p:bldP spid="35" grpId="0"/>
      <p:bldP spid="36" grpId="0"/>
      <p:bldP spid="47" grpId="0"/>
      <p:bldP spid="48" grpId="0"/>
      <p:bldP spid="57" grpId="0" animBg="1"/>
      <p:bldP spid="58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564" y="-920569"/>
            <a:ext cx="9322435" cy="4801054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H="1">
            <a:off x="615950" y="3385820"/>
            <a:ext cx="1155065" cy="24060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平行四边形 3"/>
          <p:cNvSpPr/>
          <p:nvPr/>
        </p:nvSpPr>
        <p:spPr>
          <a:xfrm>
            <a:off x="-2032635" y="-62865"/>
            <a:ext cx="6960870" cy="3943350"/>
          </a:xfrm>
          <a:prstGeom prst="parallelogram">
            <a:avLst>
              <a:gd name="adj" fmla="val 5159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1442065" y="5208905"/>
            <a:ext cx="583565" cy="12249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11098530" y="5549265"/>
            <a:ext cx="583565" cy="12249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742950" y="4482465"/>
            <a:ext cx="700405" cy="14363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163695" y="4366260"/>
            <a:ext cx="78619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谢谢聆听！</a:t>
            </a:r>
            <a:endParaRPr lang="zh-CN" sz="60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05300" y="5487670"/>
            <a:ext cx="1068705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第三组</a:t>
            </a:r>
            <a:endParaRPr lang="zh-CN" altLang="en-US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88635" y="5487670"/>
            <a:ext cx="1337310" cy="3683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2020.9.27</a:t>
            </a:r>
            <a:endParaRPr lang="en-US" altLang="zh-CN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55" y="4114800"/>
            <a:ext cx="1954512" cy="1954512"/>
          </a:xfrm>
          <a:prstGeom prst="rect">
            <a:avLst/>
          </a:prstGeom>
        </p:spPr>
      </p:pic>
    </p:spTree>
  </p:cSld>
  <p:clrMapOvr>
    <a:masterClrMapping/>
  </p:clrMapOvr>
  <p:transition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 bldLvl="0" animBg="1"/>
      <p:bldP spid="1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</Words>
  <Application>WPS 演示</Application>
  <PresentationFormat>宽屏</PresentationFormat>
  <Paragraphs>136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思源黑体 CN Bold</vt:lpstr>
      <vt:lpstr>黑体</vt:lpstr>
      <vt:lpstr>微软雅黑</vt:lpstr>
      <vt:lpstr>Calibri</vt:lpstr>
      <vt:lpstr>华文楷体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简约通用商务工作汇报PPT模板.pptx</dc:title>
  <dc:creator>lenovo123</dc:creator>
  <cp:lastModifiedBy>自私的背影</cp:lastModifiedBy>
  <cp:revision>57</cp:revision>
  <dcterms:created xsi:type="dcterms:W3CDTF">2019-08-10T21:52:00Z</dcterms:created>
  <dcterms:modified xsi:type="dcterms:W3CDTF">2020-09-28T09:01:22Z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