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6" r:id="rId3"/>
  </p:sldMasterIdLst>
  <p:notesMasterIdLst>
    <p:notesMasterId r:id="rId22"/>
  </p:notesMasterIdLst>
  <p:handoutMasterIdLst>
    <p:handoutMasterId r:id="rId23"/>
  </p:handoutMasterIdLst>
  <p:sldIdLst>
    <p:sldId id="829" r:id="rId4"/>
    <p:sldId id="860" r:id="rId5"/>
    <p:sldId id="859" r:id="rId6"/>
    <p:sldId id="831" r:id="rId7"/>
    <p:sldId id="864" r:id="rId8"/>
    <p:sldId id="850" r:id="rId9"/>
    <p:sldId id="863" r:id="rId10"/>
    <p:sldId id="845" r:id="rId11"/>
    <p:sldId id="846" r:id="rId12"/>
    <p:sldId id="849" r:id="rId13"/>
    <p:sldId id="709" r:id="rId14"/>
    <p:sldId id="858" r:id="rId15"/>
    <p:sldId id="839" r:id="rId16"/>
    <p:sldId id="840" r:id="rId17"/>
    <p:sldId id="843" r:id="rId18"/>
    <p:sldId id="841" r:id="rId19"/>
    <p:sldId id="828" r:id="rId20"/>
    <p:sldId id="844" r:id="rId21"/>
  </p:sldIdLst>
  <p:sldSz cx="9144000" cy="6858000" type="screen4x3"/>
  <p:notesSz cx="701040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40">
          <p15:clr>
            <a:srgbClr val="A4A3A4"/>
          </p15:clr>
        </p15:guide>
        <p15:guide id="2" pos="29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E9F9"/>
    <a:srgbClr val="E6F4FC"/>
    <a:srgbClr val="000099"/>
    <a:srgbClr val="C55E54"/>
    <a:srgbClr val="990000"/>
    <a:srgbClr val="3E6A54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25" autoAdjust="0"/>
    <p:restoredTop sz="75065" autoAdjust="0"/>
  </p:normalViewPr>
  <p:slideViewPr>
    <p:cSldViewPr showGuides="1">
      <p:cViewPr varScale="1">
        <p:scale>
          <a:sx n="85" d="100"/>
          <a:sy n="85" d="100"/>
        </p:scale>
        <p:origin x="-2472" y="-54"/>
      </p:cViewPr>
      <p:guideLst>
        <p:guide orient="horz" pos="2140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9588" cy="466725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t" anchorCtr="0" compatLnSpc="1"/>
          <a:lstStyle>
            <a:lvl1pPr algn="r"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>
            <a:lvl1pPr defTabSz="934720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347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58250"/>
            <a:ext cx="3049588" cy="465138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vert="horz" wrap="none" lIns="93488" tIns="46744" rIns="93488" bIns="46744" numCol="1" anchor="b" anchorCtr="0" compatLnSpc="1"/>
          <a:lstStyle/>
          <a:p>
            <a:pPr lvl="0" algn="r" defTabSz="935355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263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>
            <a:lvl1pPr algn="r" defTabSz="931545" eaLnBrk="1" hangingPunct="1">
              <a:buFontTx/>
              <a:buNone/>
              <a:defRPr sz="1200"/>
            </a:lvl1pPr>
          </a:lstStyle>
          <a:p>
            <a:pPr marL="0" marR="0" lvl="0" indent="0" algn="r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>
            <a:lvl1pPr defTabSz="931545" eaLnBrk="1" hangingPunct="1">
              <a:buFontTx/>
              <a:buNone/>
              <a:defRPr sz="1200"/>
            </a:lvl1pPr>
          </a:lstStyle>
          <a:p>
            <a:pPr marL="0" marR="0" lvl="0" indent="0" algn="l" defTabSz="9315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0" tIns="46586" rIns="93170" bIns="46586" numCol="1" anchor="b" anchorCtr="0" compatLnSpc="1"/>
          <a:lstStyle/>
          <a:p>
            <a:pPr lvl="0" algn="r" defTabSz="932180" eaLnBrk="1" fontAlgn="base" hangingPunct="1">
              <a:buFont typeface="Arial" panose="020B0604020202020204" pitchFamily="34" charset="0"/>
              <a:buNone/>
            </a:pPr>
            <a:fld id="{9A0DB2DC-4C9A-4742-B13C-FB6460FD3503}" type="slidenum">
              <a:rPr lang="en-US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200" strike="noStrike" noProof="1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0054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zh-CN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352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10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440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11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4269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0739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794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8125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216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947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17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116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18</a:t>
            </a:fld>
            <a:endParaRPr lang="en-US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6116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2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440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r>
              <a:rPr lang="en-US" altLang="zh-CN" dirty="0">
                <a:ea typeface="宋体" panose="02010600030101010101" pitchFamily="2" charset="-122"/>
              </a:rPr>
              <a:t>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3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440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4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7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5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768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6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31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84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3170" tIns="46586" rIns="93170" bIns="46586" anchor="b"/>
          <a:lstStyle/>
          <a:p>
            <a:pPr lvl="0" algn="r" defTabSz="932180" eaLnBrk="1" hangingPunct="1">
              <a:buFont typeface="Arial" panose="020B0604020202020204" pitchFamily="34" charset="0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7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58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8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0013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3170" tIns="46586" rIns="93170" bIns="46586" anchor="t"/>
          <a:lstStyle/>
          <a:p>
            <a:pPr lvl="0"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</a:ln>
        </p:spPr>
        <p:txBody>
          <a:bodyPr lIns="93170" tIns="46586" rIns="93170" bIns="46586" anchor="b"/>
          <a:lstStyle/>
          <a:p>
            <a:pPr lvl="0" algn="r" defTabSz="932180" eaLnBrk="1" hangingPunct="1"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  <a:t>9</a:t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44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9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1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0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1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5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>
              <a:buFont typeface="Arial" panose="020B0604020202020204" pitchFamily="34" charset="0"/>
            </a:pPr>
            <a:fld id="{9A0DB2DC-4C9A-4742-B13C-FB6460FD3503}" type="slidenum">
              <a:rPr lang="zh-CN" altLang="en-US" sz="1400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3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6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7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1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17"/>
          <p:cNvSpPr/>
          <p:nvPr/>
        </p:nvSpPr>
        <p:spPr>
          <a:xfrm>
            <a:off x="8694738" y="6553200"/>
            <a:ext cx="449262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eaLnBrk="1" hangingPunct="1"/>
            <a:fld id="{9A0DB2DC-4C9A-4742-B13C-FB6460FD3503}" type="slidenum">
              <a:rPr lang="zh-CN" altLang="en-US" sz="1400" dirty="0">
                <a:solidFill>
                  <a:srgbClr val="1C1C1C"/>
                </a:solidFill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‹#›</a:t>
            </a:fld>
            <a:endParaRPr lang="zh-CN" altLang="en-US" sz="1400" dirty="0">
              <a:solidFill>
                <a:srgbClr val="1C1C1C"/>
              </a:solidFill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245" name="Object 0"/>
          <p:cNvGraphicFramePr>
            <a:graphicFrameLocks noChangeAspect="1"/>
          </p:cNvGraphicFramePr>
          <p:nvPr userDrawn="1"/>
        </p:nvGraphicFramePr>
        <p:xfrm>
          <a:off x="3429000" y="4343400"/>
          <a:ext cx="190500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2" r:id="rId5" imgW="4006850" imgH="2857500" progId="MS_ClipArt_Gallery.2">
                  <p:embed/>
                </p:oleObj>
              </mc:Choice>
              <mc:Fallback>
                <p:oleObj r:id="rId5" imgW="4006850" imgH="2857500" progId="MS_ClipArt_Gallery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4343400"/>
                        <a:ext cx="1905000" cy="135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3" r:id="rId7" imgW="6858000" imgH="48895" progId="MS_ClipArt_Gallery.5">
                  <p:embed/>
                </p:oleObj>
              </mc:Choice>
              <mc:Fallback>
                <p:oleObj r:id="rId7" imgW="6858000" imgH="48895" progId="MS_ClipArt_Gallery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4582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r:id="rId3" imgW="6858000" imgH="48895" progId="MS_ClipArt_Gallery.5">
                  <p:embed/>
                </p:oleObj>
              </mc:Choice>
              <mc:Fallback>
                <p:oleObj r:id="rId3" imgW="6858000" imgH="48895" progId="MS_ClipArt_Gallery.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vmlDrawing" Target="../drawings/vmlDrawing5.v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vmlDrawing" Target="../drawings/vmlDrawing9.v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1030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2054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9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075" name="Rectangle 10"/>
          <p:cNvSpPr>
            <a:spLocks noGrp="1"/>
          </p:cNvSpPr>
          <p:nvPr>
            <p:ph type="body"/>
          </p:nvPr>
        </p:nvSpPr>
        <p:spPr>
          <a:xfrm>
            <a:off x="381000" y="1447800"/>
            <a:ext cx="8458200" cy="5105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2019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月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日周二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defRPr sz="140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trike="noStrike" noProof="1">
              <a:latin typeface="Tahoma" panose="020B0604030504040204" pitchFamily="34" charset="0"/>
            </a:endParaRPr>
          </a:p>
        </p:txBody>
      </p:sp>
      <p:graphicFrame>
        <p:nvGraphicFramePr>
          <p:cNvPr id="3078" name="Object 23"/>
          <p:cNvGraphicFramePr/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r:id="rId16" imgW="6858000" imgH="48895" progId="MS_ClipArt_Gallery.5">
                  <p:embed/>
                </p:oleObj>
              </mc:Choice>
              <mc:Fallback>
                <p:oleObj r:id="rId16" imgW="6858000" imgH="48895" progId="MS_ClipArt_Gallery.5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9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0.249.12.98:8000/#/cours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0.249.12.98:8000/#/cours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/>
          <p:nvPr/>
        </p:nvSpPr>
        <p:spPr>
          <a:xfrm>
            <a:off x="533400" y="1828842"/>
            <a:ext cx="7772400" cy="1142954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4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实验一</a:t>
            </a:r>
            <a:r>
              <a:rPr lang="en-US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  </a:t>
            </a: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线性结构及其应用</a:t>
            </a:r>
            <a:endParaRPr lang="en-US" altLang="zh-CN" sz="3200" b="1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5362" name="Rectangle 8"/>
          <p:cNvSpPr/>
          <p:nvPr/>
        </p:nvSpPr>
        <p:spPr>
          <a:xfrm>
            <a:off x="1295400" y="762000"/>
            <a:ext cx="6400800" cy="990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数据结构与算法</a:t>
            </a:r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》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b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3200" b="1" i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sz="1600" b="1" i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63" name="Object 11"/>
          <p:cNvGraphicFramePr/>
          <p:nvPr/>
        </p:nvGraphicFramePr>
        <p:xfrm>
          <a:off x="381000" y="1524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r:id="rId4" imgW="6858000" imgH="48895" progId="MS_ClipArt_Gallery.5">
                  <p:embed/>
                </p:oleObj>
              </mc:Choice>
              <mc:Fallback>
                <p:oleObj r:id="rId4" imgW="6858000" imgH="48895" progId="MS_ClipArt_Gallery.5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1524000"/>
                        <a:ext cx="83820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342900" y="5410200"/>
            <a:ext cx="8305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机电工程与自动化学院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哈尔滨工业大学（深圳）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65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6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fld>
            <a:endParaRPr lang="en-US" altLang="en-US" sz="14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276635" y="3632505"/>
            <a:ext cx="3200316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主讲教师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：任卫红</a:t>
            </a:r>
            <a:endParaRPr lang="en-US" altLang="zh-CN" sz="2000" b="1" dirty="0" smtClean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实验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教师：魏宇</a:t>
            </a:r>
            <a:r>
              <a:rPr lang="zh-CN" altLang="en-US" sz="2000" b="1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虹、华夏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10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7284" y="2349823"/>
            <a:ext cx="8005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buFont typeface="Arial" panose="020B0604020202020204" pitchFamily="34" charset="0"/>
            </a:pP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实验一</a:t>
            </a:r>
            <a:r>
              <a:rPr lang="en-US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  </a:t>
            </a: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线性结构及其应用</a:t>
            </a:r>
            <a:endParaRPr lang="en-US" altLang="zh-CN" sz="3200" b="1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377338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11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19460" name="Rectangle 3"/>
          <p:cNvSpPr>
            <a:spLocks noGrp="1"/>
          </p:cNvSpPr>
          <p:nvPr>
            <p:ph idx="1"/>
          </p:nvPr>
        </p:nvSpPr>
        <p:spPr>
          <a:xfrm>
            <a:off x="30436" y="1301727"/>
            <a:ext cx="8688387" cy="5105400"/>
          </a:xfrm>
        </p:spPr>
        <p:txBody>
          <a:bodyPr vert="horz" wrap="square" lIns="91440" tIns="45720" rIns="91440" bIns="45720" anchor="t"/>
          <a:lstStyle/>
          <a:p>
            <a:pPr marL="457200" lvl="1" indent="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</a:p>
          <a:p>
            <a:pPr marL="457200" lvl="1" indent="0" eaLnBrk="1" hangingPunct="1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</a:t>
            </a: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学期结束，辅导员需要收集两个班级的同学的C语言课程成绩信息并整理。请你为辅导员做一个成绩录入统计，帮助辅导员更好地工作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endParaRPr lang="en-US" altLang="zh-CN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1" indent="0" eaLnBrk="1" hangingPunct="1">
              <a:lnSpc>
                <a:spcPct val="10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需求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</a:p>
          <a:p>
            <a:pPr marL="457200" lvl="1" indent="0" eaLnBrk="1" hangingPunct="1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（1）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存储链表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：请按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头插法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将两个班的成绩存储到链表中。由于给出的输入总是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升序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的，此链表在存储后成绩将是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降序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的。</a:t>
            </a:r>
          </a:p>
          <a:p>
            <a:pPr marL="457200" lvl="1" indent="0" eaLnBrk="1" hangingPunct="1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（</a:t>
            </a:r>
            <a:r>
              <a:rPr lang="en-US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2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反转链表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：请将建立的两个降序存储的链表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按升序进行反转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。</a:t>
            </a:r>
            <a:endParaRPr lang="en-US" altLang="zh-CN" sz="20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1" indent="0" eaLnBrk="1" hangingPunct="1">
              <a:lnSpc>
                <a:spcPct val="15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en-US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链表交点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：编程找出两个链表的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第一个公共交点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，你只能拿到交叉链表中的两个头结点。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761F099-886D-401A-B8F1-A63731175730}"/>
              </a:ext>
            </a:extLst>
          </p:cNvPr>
          <p:cNvSpPr txBox="1"/>
          <p:nvPr/>
        </p:nvSpPr>
        <p:spPr>
          <a:xfrm>
            <a:off x="304912" y="1300145"/>
            <a:ext cx="274312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输入样例</a:t>
            </a:r>
            <a:endParaRPr lang="en-US" altLang="zh-CN" sz="2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gradeImport.in)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F823CC1-569B-40B4-8C11-D969D36B74BE}"/>
              </a:ext>
            </a:extLst>
          </p:cNvPr>
          <p:cNvSpPr txBox="1"/>
          <p:nvPr/>
        </p:nvSpPr>
        <p:spPr>
          <a:xfrm>
            <a:off x="2743248" y="1513214"/>
            <a:ext cx="5333860" cy="450187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10 11   </a:t>
            </a:r>
            <a:r>
              <a:rPr lang="en-US" altLang="zh-CN" sz="14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/*</a:t>
            </a:r>
            <a:r>
              <a:rPr lang="zh-CN" altLang="zh-CN" sz="14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班级</a:t>
            </a:r>
            <a:r>
              <a:rPr lang="en-US" altLang="zh-CN" sz="14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14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sz="14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zh-CN" sz="14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名同学，班级</a:t>
            </a:r>
            <a:r>
              <a:rPr lang="en-US" altLang="zh-CN" sz="14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zh-CN" sz="14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sz="14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</a:t>
            </a:r>
            <a:r>
              <a:rPr lang="zh-CN" altLang="zh-CN" sz="14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名同学</a:t>
            </a:r>
            <a:r>
              <a:rPr lang="en-US" altLang="zh-CN" sz="1400" b="1" kern="100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*/</a:t>
            </a:r>
            <a:endParaRPr lang="zh-CN" altLang="zh-CN" sz="1400" b="1" kern="100" dirty="0">
              <a:solidFill>
                <a:schemeClr val="accent5">
                  <a:lumMod val="50000"/>
                </a:schemeClr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 43  </a:t>
            </a:r>
            <a:r>
              <a:rPr lang="en-US" altLang="zh-CN" sz="1400" b="1" kern="1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/*</a:t>
            </a:r>
            <a:r>
              <a:rPr lang="zh-CN" altLang="en-US" sz="1400" b="1" kern="1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以下</a:t>
            </a:r>
            <a:r>
              <a:rPr lang="en-US" altLang="zh-CN" sz="1400" b="1" kern="1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lang="zh-CN" altLang="en-US" sz="1400" b="1" kern="1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行为</a:t>
            </a:r>
            <a:r>
              <a:rPr lang="zh-CN" altLang="zh-CN" sz="1400" b="1" kern="1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班级</a:t>
            </a:r>
            <a:r>
              <a:rPr lang="en-US" altLang="zh-CN" sz="1400" b="1" kern="1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1*/</a:t>
            </a:r>
            <a:endParaRPr lang="zh-CN" altLang="zh-CN" sz="1400" b="1" kern="100" dirty="0"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student5 58</a:t>
            </a:r>
            <a:endParaRPr lang="zh-CN" altLang="zh-CN" sz="1400" b="1" kern="100" dirty="0"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student4 61</a:t>
            </a:r>
            <a:endParaRPr lang="zh-CN" altLang="zh-CN" sz="1400" b="1" kern="100" dirty="0"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student2 77</a:t>
            </a:r>
            <a:endParaRPr lang="zh-CN" altLang="zh-CN" sz="1400" b="1" kern="100" dirty="0"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student3 86</a:t>
            </a:r>
            <a:endParaRPr lang="zh-CN" altLang="zh-CN" sz="1400" b="1" kern="100" dirty="0"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student6 87</a:t>
            </a:r>
            <a:endParaRPr lang="zh-CN" altLang="zh-CN" sz="1400" b="1" kern="100" dirty="0"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student7 95</a:t>
            </a:r>
            <a:endParaRPr lang="zh-CN" altLang="zh-CN" sz="1400" b="1" kern="100" dirty="0"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student9 96</a:t>
            </a:r>
            <a:endParaRPr lang="zh-CN" altLang="zh-CN" sz="1400" b="1" kern="100" dirty="0"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student8 99</a:t>
            </a:r>
            <a:endParaRPr lang="zh-CN" altLang="zh-CN" sz="1400" b="1" kern="100" dirty="0"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student10 100</a:t>
            </a:r>
            <a:endParaRPr lang="zh-CN" altLang="zh-CN" sz="1400" b="1" kern="100" dirty="0"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student18 56  </a:t>
            </a:r>
            <a:r>
              <a:rPr lang="en-US" altLang="zh-CN" sz="1400" b="1" kern="1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/*</a:t>
            </a:r>
            <a:r>
              <a:rPr lang="zh-CN" altLang="en-US" sz="1400" b="1" kern="1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以下</a:t>
            </a:r>
            <a:r>
              <a:rPr lang="en-US" altLang="zh-CN" sz="1400" b="1" kern="1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</a:t>
            </a:r>
            <a:r>
              <a:rPr lang="zh-CN" altLang="en-US" sz="1400" b="1" kern="1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行为</a:t>
            </a:r>
            <a:r>
              <a:rPr lang="zh-CN" altLang="zh-CN" sz="1400" b="1" kern="1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班级</a:t>
            </a:r>
            <a:r>
              <a:rPr lang="en-US" altLang="zh-CN" sz="1400" b="1" kern="100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2*/</a:t>
            </a:r>
            <a:endParaRPr lang="zh-CN" altLang="zh-CN" sz="1400" b="1" kern="100" dirty="0"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student11 58</a:t>
            </a:r>
            <a:endParaRPr lang="zh-CN" altLang="zh-CN" sz="1400" b="1" kern="100" dirty="0"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student17 66</a:t>
            </a:r>
            <a:endParaRPr lang="zh-CN" altLang="zh-CN" sz="1400" b="1" kern="100" dirty="0"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student13 76</a:t>
            </a:r>
            <a:endParaRPr lang="zh-CN" altLang="zh-CN" sz="1400" b="1" kern="100" dirty="0"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student15 89</a:t>
            </a:r>
            <a:endParaRPr lang="zh-CN" altLang="zh-CN" sz="1400" b="1" kern="100" dirty="0"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student16 91</a:t>
            </a:r>
            <a:endParaRPr lang="zh-CN" altLang="zh-CN" sz="1400" b="1" kern="100" dirty="0"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student19 93</a:t>
            </a:r>
            <a:endParaRPr lang="zh-CN" altLang="zh-CN" sz="1400" b="1" kern="100" dirty="0"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student20 95</a:t>
            </a:r>
            <a:endParaRPr lang="zh-CN" altLang="zh-CN" sz="1400" b="1" kern="100" dirty="0"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student14 96</a:t>
            </a:r>
            <a:endParaRPr lang="zh-CN" altLang="zh-CN" sz="1400" b="1" kern="100" dirty="0"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student12 99</a:t>
            </a:r>
            <a:endParaRPr lang="zh-CN" altLang="zh-CN" sz="1400" b="1" kern="100" dirty="0"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algn="just">
              <a:lnSpc>
                <a:spcPct val="89000"/>
              </a:lnSpc>
            </a:pPr>
            <a:r>
              <a:rPr lang="en-US" altLang="zh-CN" sz="1400" b="1" kern="100" dirty="0"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student21 100</a:t>
            </a:r>
            <a:endParaRPr lang="zh-CN" altLang="zh-CN" sz="1400" b="1" kern="100" dirty="0"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9000"/>
              </a:lnSpc>
            </a:pPr>
            <a:r>
              <a:rPr lang="en-US" altLang="zh-CN" sz="1400" b="1" kern="100" dirty="0"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8 9  </a:t>
            </a:r>
            <a:r>
              <a:rPr lang="en-US" altLang="zh-CN" sz="1400" b="1" kern="1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/*</a:t>
            </a:r>
            <a:r>
              <a:rPr lang="zh-CN" altLang="zh-CN" sz="1400" b="1" kern="1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链表的交叉位置：班级</a:t>
            </a:r>
            <a:r>
              <a:rPr lang="en-US" altLang="zh-CN" sz="1400" b="1" kern="1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zh-CN" sz="1400" b="1" kern="1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和班级</a:t>
            </a:r>
            <a:r>
              <a:rPr lang="en-US" altLang="zh-CN" sz="1400" b="1" kern="1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zh-CN" altLang="zh-CN" sz="1400" b="1" kern="1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交叉之前分别有几个结点</a:t>
            </a:r>
            <a:r>
              <a:rPr lang="zh-CN" altLang="en-US" sz="1400" b="1" kern="1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*</a:t>
            </a:r>
            <a:r>
              <a:rPr lang="en-US" altLang="zh-CN" sz="1400" b="1" kern="1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/</a:t>
            </a:r>
            <a:endParaRPr lang="zh-CN" altLang="en-US" sz="1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3" name="下箭头 2"/>
          <p:cNvSpPr/>
          <p:nvPr/>
        </p:nvSpPr>
        <p:spPr bwMode="auto">
          <a:xfrm>
            <a:off x="2327004" y="1810267"/>
            <a:ext cx="304792" cy="16763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2308583" y="3764150"/>
            <a:ext cx="304792" cy="179839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3303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2623876" y="2502388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457622" y="250588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95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969108" y="2504136"/>
            <a:ext cx="609584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807285" y="250413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99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939132" y="250413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77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34136" y="2504136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61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262776" y="2502388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87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100954" y="2502388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539290" y="2502388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58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8322857" y="2502388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43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801566" y="3576152"/>
            <a:ext cx="626740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619444" y="3579648"/>
            <a:ext cx="62416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95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89264" y="3576152"/>
            <a:ext cx="6643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student21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969107" y="3577900"/>
            <a:ext cx="619734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99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55" name="直接箭头连接符 54"/>
          <p:cNvCxnSpPr>
            <a:stCxn id="35" idx="3"/>
            <a:endCxn id="36" idx="1"/>
          </p:cNvCxnSpPr>
          <p:nvPr/>
        </p:nvCxnSpPr>
        <p:spPr bwMode="auto">
          <a:xfrm>
            <a:off x="1578692" y="2733604"/>
            <a:ext cx="2285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7" name="直接箭头连接符 56"/>
          <p:cNvCxnSpPr>
            <a:stCxn id="36" idx="3"/>
            <a:endCxn id="9" idx="1"/>
          </p:cNvCxnSpPr>
          <p:nvPr/>
        </p:nvCxnSpPr>
        <p:spPr bwMode="auto">
          <a:xfrm flipV="1">
            <a:off x="2399714" y="2731856"/>
            <a:ext cx="224162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9" name="直接箭头连接符 58"/>
          <p:cNvCxnSpPr>
            <a:stCxn id="9" idx="3"/>
            <a:endCxn id="20" idx="1"/>
          </p:cNvCxnSpPr>
          <p:nvPr/>
        </p:nvCxnSpPr>
        <p:spPr bwMode="auto">
          <a:xfrm>
            <a:off x="3216305" y="2731856"/>
            <a:ext cx="241317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1" name="直接箭头连接符 60"/>
          <p:cNvCxnSpPr>
            <a:stCxn id="20" idx="3"/>
            <a:endCxn id="39" idx="1"/>
          </p:cNvCxnSpPr>
          <p:nvPr/>
        </p:nvCxnSpPr>
        <p:spPr bwMode="auto">
          <a:xfrm flipV="1">
            <a:off x="4050051" y="2731856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3" name="直接箭头连接符 62"/>
          <p:cNvCxnSpPr>
            <a:stCxn id="39" idx="3"/>
            <a:endCxn id="40" idx="1"/>
          </p:cNvCxnSpPr>
          <p:nvPr/>
        </p:nvCxnSpPr>
        <p:spPr bwMode="auto">
          <a:xfrm>
            <a:off x="4855205" y="2731856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6" name="直接箭头连接符 65"/>
          <p:cNvCxnSpPr>
            <a:stCxn id="40" idx="3"/>
            <a:endCxn id="37" idx="1"/>
          </p:cNvCxnSpPr>
          <p:nvPr/>
        </p:nvCxnSpPr>
        <p:spPr bwMode="auto">
          <a:xfrm>
            <a:off x="5693383" y="2731856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8" name="直接箭头连接符 67"/>
          <p:cNvCxnSpPr>
            <a:stCxn id="37" idx="3"/>
            <a:endCxn id="38" idx="1"/>
          </p:cNvCxnSpPr>
          <p:nvPr/>
        </p:nvCxnSpPr>
        <p:spPr bwMode="auto">
          <a:xfrm>
            <a:off x="6531561" y="2733604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0" name="直接箭头连接符 69"/>
          <p:cNvCxnSpPr>
            <a:stCxn id="38" idx="3"/>
            <a:endCxn id="41" idx="1"/>
          </p:cNvCxnSpPr>
          <p:nvPr/>
        </p:nvCxnSpPr>
        <p:spPr bwMode="auto">
          <a:xfrm flipV="1">
            <a:off x="7326565" y="2731856"/>
            <a:ext cx="212725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2" name="直接箭头连接符 71"/>
          <p:cNvCxnSpPr>
            <a:stCxn id="41" idx="3"/>
            <a:endCxn id="42" idx="1"/>
          </p:cNvCxnSpPr>
          <p:nvPr/>
        </p:nvCxnSpPr>
        <p:spPr bwMode="auto">
          <a:xfrm>
            <a:off x="8131719" y="2731856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4" name="直接箭头连接符 73"/>
          <p:cNvCxnSpPr>
            <a:stCxn id="45" idx="3"/>
            <a:endCxn id="46" idx="1"/>
          </p:cNvCxnSpPr>
          <p:nvPr/>
        </p:nvCxnSpPr>
        <p:spPr bwMode="auto">
          <a:xfrm>
            <a:off x="753579" y="3805620"/>
            <a:ext cx="215528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5" name="矩形 74"/>
          <p:cNvSpPr/>
          <p:nvPr/>
        </p:nvSpPr>
        <p:spPr bwMode="auto">
          <a:xfrm>
            <a:off x="3457622" y="3577900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93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917546" y="3576152"/>
            <a:ext cx="61401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701112" y="3576152"/>
            <a:ext cx="625454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262776" y="3574404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91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100954" y="3574404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89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527854" y="3574404"/>
            <a:ext cx="60386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58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322857" y="3574404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student18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56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cxnSp>
        <p:nvCxnSpPr>
          <p:cNvPr id="82" name="直接箭头连接符 81"/>
          <p:cNvCxnSpPr>
            <a:stCxn id="75" idx="3"/>
            <a:endCxn id="78" idx="1"/>
          </p:cNvCxnSpPr>
          <p:nvPr/>
        </p:nvCxnSpPr>
        <p:spPr bwMode="auto">
          <a:xfrm flipV="1">
            <a:off x="4050051" y="3803872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3" name="直接箭头连接符 82"/>
          <p:cNvCxnSpPr>
            <a:stCxn id="78" idx="3"/>
            <a:endCxn id="79" idx="1"/>
          </p:cNvCxnSpPr>
          <p:nvPr/>
        </p:nvCxnSpPr>
        <p:spPr bwMode="auto">
          <a:xfrm>
            <a:off x="4855205" y="3803872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4" name="直接箭头连接符 83"/>
          <p:cNvCxnSpPr>
            <a:stCxn id="79" idx="3"/>
            <a:endCxn id="76" idx="1"/>
          </p:cNvCxnSpPr>
          <p:nvPr/>
        </p:nvCxnSpPr>
        <p:spPr bwMode="auto">
          <a:xfrm>
            <a:off x="5693383" y="3803872"/>
            <a:ext cx="224163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5" name="直接箭头连接符 84"/>
          <p:cNvCxnSpPr>
            <a:stCxn id="76" idx="3"/>
            <a:endCxn id="77" idx="1"/>
          </p:cNvCxnSpPr>
          <p:nvPr/>
        </p:nvCxnSpPr>
        <p:spPr bwMode="auto">
          <a:xfrm>
            <a:off x="6531562" y="3805620"/>
            <a:ext cx="1695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6" name="直接箭头连接符 85"/>
          <p:cNvCxnSpPr>
            <a:stCxn id="77" idx="3"/>
            <a:endCxn id="80" idx="1"/>
          </p:cNvCxnSpPr>
          <p:nvPr/>
        </p:nvCxnSpPr>
        <p:spPr bwMode="auto">
          <a:xfrm flipV="1">
            <a:off x="7326566" y="3803872"/>
            <a:ext cx="201288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7" name="直接箭头连接符 86"/>
          <p:cNvCxnSpPr>
            <a:stCxn id="80" idx="3"/>
            <a:endCxn id="81" idx="1"/>
          </p:cNvCxnSpPr>
          <p:nvPr/>
        </p:nvCxnSpPr>
        <p:spPr bwMode="auto">
          <a:xfrm>
            <a:off x="8131720" y="3803872"/>
            <a:ext cx="1911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8" name="直接箭头连接符 87"/>
          <p:cNvCxnSpPr>
            <a:stCxn id="46" idx="3"/>
          </p:cNvCxnSpPr>
          <p:nvPr/>
        </p:nvCxnSpPr>
        <p:spPr bwMode="auto">
          <a:xfrm flipV="1">
            <a:off x="1588841" y="3803872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0" name="直接箭头连接符 89"/>
          <p:cNvCxnSpPr/>
          <p:nvPr/>
        </p:nvCxnSpPr>
        <p:spPr bwMode="auto">
          <a:xfrm flipV="1">
            <a:off x="2406719" y="3799476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1" name="直接箭头连接符 90"/>
          <p:cNvCxnSpPr/>
          <p:nvPr/>
        </p:nvCxnSpPr>
        <p:spPr bwMode="auto">
          <a:xfrm flipV="1">
            <a:off x="3225525" y="3806494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2" name="Rectangle 2"/>
          <p:cNvSpPr>
            <a:spLocks noGrp="1"/>
          </p:cNvSpPr>
          <p:nvPr>
            <p:ph type="title"/>
          </p:nvPr>
        </p:nvSpPr>
        <p:spPr>
          <a:xfrm>
            <a:off x="771532" y="228684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实验内容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40A98ADD-AEEA-4B61-B32C-A532580DE074}"/>
              </a:ext>
            </a:extLst>
          </p:cNvPr>
          <p:cNvSpPr txBox="1"/>
          <p:nvPr/>
        </p:nvSpPr>
        <p:spPr>
          <a:xfrm>
            <a:off x="187112" y="1314632"/>
            <a:ext cx="322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需求（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存储链表</a:t>
            </a:r>
          </a:p>
        </p:txBody>
      </p:sp>
      <p:sp>
        <p:nvSpPr>
          <p:cNvPr id="4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9940" y="1776297"/>
            <a:ext cx="2318000" cy="461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头插法，降序</a:t>
            </a:r>
            <a:endParaRPr lang="zh-CN" altLang="en-US" sz="2400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783785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auto">
          <a:xfrm>
            <a:off x="2547678" y="3111972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61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381424" y="3115468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77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92910" y="3113720"/>
            <a:ext cx="609584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43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731087" y="3113720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862934" y="3113720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657938" y="3113720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186578" y="3111972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024756" y="3111972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87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7463092" y="3111972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8246659" y="3111972"/>
            <a:ext cx="649915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725368" y="4185736"/>
            <a:ext cx="626740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543246" y="4189232"/>
            <a:ext cx="62416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3066" y="4185736"/>
            <a:ext cx="6643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892909" y="4187484"/>
            <a:ext cx="619734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5" name="直接箭头连接符 54"/>
          <p:cNvCxnSpPr>
            <a:stCxn id="35" idx="3"/>
            <a:endCxn id="36" idx="1"/>
          </p:cNvCxnSpPr>
          <p:nvPr/>
        </p:nvCxnSpPr>
        <p:spPr bwMode="auto">
          <a:xfrm>
            <a:off x="1502494" y="3343188"/>
            <a:ext cx="2285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7" name="直接箭头连接符 56"/>
          <p:cNvCxnSpPr>
            <a:stCxn id="36" idx="3"/>
            <a:endCxn id="9" idx="1"/>
          </p:cNvCxnSpPr>
          <p:nvPr/>
        </p:nvCxnSpPr>
        <p:spPr bwMode="auto">
          <a:xfrm flipV="1">
            <a:off x="2323516" y="3341440"/>
            <a:ext cx="224162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59" name="直接箭头连接符 58"/>
          <p:cNvCxnSpPr>
            <a:stCxn id="9" idx="3"/>
            <a:endCxn id="20" idx="1"/>
          </p:cNvCxnSpPr>
          <p:nvPr/>
        </p:nvCxnSpPr>
        <p:spPr bwMode="auto">
          <a:xfrm>
            <a:off x="3140107" y="3341440"/>
            <a:ext cx="241317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1" name="直接箭头连接符 60"/>
          <p:cNvCxnSpPr>
            <a:stCxn id="20" idx="3"/>
            <a:endCxn id="39" idx="1"/>
          </p:cNvCxnSpPr>
          <p:nvPr/>
        </p:nvCxnSpPr>
        <p:spPr bwMode="auto">
          <a:xfrm flipV="1">
            <a:off x="3973853" y="3341440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3" name="直接箭头连接符 62"/>
          <p:cNvCxnSpPr>
            <a:stCxn id="39" idx="3"/>
            <a:endCxn id="40" idx="1"/>
          </p:cNvCxnSpPr>
          <p:nvPr/>
        </p:nvCxnSpPr>
        <p:spPr bwMode="auto">
          <a:xfrm>
            <a:off x="4779007" y="3341440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6" name="直接箭头连接符 65"/>
          <p:cNvCxnSpPr>
            <a:stCxn id="40" idx="3"/>
            <a:endCxn id="37" idx="1"/>
          </p:cNvCxnSpPr>
          <p:nvPr/>
        </p:nvCxnSpPr>
        <p:spPr bwMode="auto">
          <a:xfrm>
            <a:off x="5617185" y="3341440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8" name="直接箭头连接符 67"/>
          <p:cNvCxnSpPr>
            <a:stCxn id="37" idx="3"/>
            <a:endCxn id="38" idx="1"/>
          </p:cNvCxnSpPr>
          <p:nvPr/>
        </p:nvCxnSpPr>
        <p:spPr bwMode="auto">
          <a:xfrm>
            <a:off x="6455363" y="3343188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0" name="直接箭头连接符 69"/>
          <p:cNvCxnSpPr>
            <a:stCxn id="38" idx="3"/>
            <a:endCxn id="41" idx="1"/>
          </p:cNvCxnSpPr>
          <p:nvPr/>
        </p:nvCxnSpPr>
        <p:spPr bwMode="auto">
          <a:xfrm flipV="1">
            <a:off x="7250367" y="3341440"/>
            <a:ext cx="212725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2" name="直接箭头连接符 71"/>
          <p:cNvCxnSpPr>
            <a:stCxn id="41" idx="3"/>
            <a:endCxn id="42" idx="1"/>
          </p:cNvCxnSpPr>
          <p:nvPr/>
        </p:nvCxnSpPr>
        <p:spPr bwMode="auto">
          <a:xfrm>
            <a:off x="8055521" y="3341440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4" name="直接箭头连接符 73"/>
          <p:cNvCxnSpPr>
            <a:stCxn id="45" idx="3"/>
            <a:endCxn id="46" idx="1"/>
          </p:cNvCxnSpPr>
          <p:nvPr/>
        </p:nvCxnSpPr>
        <p:spPr bwMode="auto">
          <a:xfrm>
            <a:off x="677381" y="4415204"/>
            <a:ext cx="215528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75" name="矩形 74"/>
          <p:cNvSpPr/>
          <p:nvPr/>
        </p:nvSpPr>
        <p:spPr bwMode="auto">
          <a:xfrm>
            <a:off x="3381424" y="4187484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89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862934" y="4185736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657938" y="4185736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4186578" y="4183988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91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5024756" y="4183988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93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463092" y="4183988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246659" y="4183988"/>
            <a:ext cx="6499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2" name="直接箭头连接符 81"/>
          <p:cNvCxnSpPr>
            <a:stCxn id="75" idx="3"/>
            <a:endCxn id="78" idx="1"/>
          </p:cNvCxnSpPr>
          <p:nvPr/>
        </p:nvCxnSpPr>
        <p:spPr bwMode="auto">
          <a:xfrm flipV="1">
            <a:off x="3973853" y="4413456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3" name="直接箭头连接符 82"/>
          <p:cNvCxnSpPr>
            <a:stCxn id="78" idx="3"/>
            <a:endCxn id="79" idx="1"/>
          </p:cNvCxnSpPr>
          <p:nvPr/>
        </p:nvCxnSpPr>
        <p:spPr bwMode="auto">
          <a:xfrm>
            <a:off x="4779007" y="4413456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4" name="直接箭头连接符 83"/>
          <p:cNvCxnSpPr>
            <a:stCxn id="79" idx="3"/>
            <a:endCxn id="76" idx="1"/>
          </p:cNvCxnSpPr>
          <p:nvPr/>
        </p:nvCxnSpPr>
        <p:spPr bwMode="auto">
          <a:xfrm>
            <a:off x="5617185" y="4413456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5" name="直接箭头连接符 84"/>
          <p:cNvCxnSpPr>
            <a:stCxn id="76" idx="3"/>
            <a:endCxn id="77" idx="1"/>
          </p:cNvCxnSpPr>
          <p:nvPr/>
        </p:nvCxnSpPr>
        <p:spPr bwMode="auto">
          <a:xfrm>
            <a:off x="6455363" y="4415204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6" name="直接箭头连接符 85"/>
          <p:cNvCxnSpPr>
            <a:stCxn id="77" idx="3"/>
            <a:endCxn id="80" idx="1"/>
          </p:cNvCxnSpPr>
          <p:nvPr/>
        </p:nvCxnSpPr>
        <p:spPr bwMode="auto">
          <a:xfrm flipV="1">
            <a:off x="7250367" y="4413456"/>
            <a:ext cx="212725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7" name="直接箭头连接符 86"/>
          <p:cNvCxnSpPr>
            <a:stCxn id="80" idx="3"/>
            <a:endCxn id="81" idx="1"/>
          </p:cNvCxnSpPr>
          <p:nvPr/>
        </p:nvCxnSpPr>
        <p:spPr bwMode="auto">
          <a:xfrm>
            <a:off x="8055521" y="4413456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8" name="直接箭头连接符 87"/>
          <p:cNvCxnSpPr>
            <a:stCxn id="46" idx="3"/>
          </p:cNvCxnSpPr>
          <p:nvPr/>
        </p:nvCxnSpPr>
        <p:spPr bwMode="auto">
          <a:xfrm flipV="1">
            <a:off x="1512643" y="4413456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0" name="直接箭头连接符 89"/>
          <p:cNvCxnSpPr/>
          <p:nvPr/>
        </p:nvCxnSpPr>
        <p:spPr bwMode="auto">
          <a:xfrm flipV="1">
            <a:off x="2330521" y="4409060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1" name="直接箭头连接符 90"/>
          <p:cNvCxnSpPr/>
          <p:nvPr/>
        </p:nvCxnSpPr>
        <p:spPr bwMode="auto">
          <a:xfrm flipV="1">
            <a:off x="3149327" y="4416078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2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152516" y="1312880"/>
            <a:ext cx="322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需求（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反转链表</a:t>
            </a:r>
          </a:p>
        </p:txBody>
      </p:sp>
      <p:sp>
        <p:nvSpPr>
          <p:cNvPr id="10" name="左大括号 9"/>
          <p:cNvSpPr/>
          <p:nvPr/>
        </p:nvSpPr>
        <p:spPr bwMode="auto">
          <a:xfrm rot="5400000">
            <a:off x="3877892" y="-350330"/>
            <a:ext cx="387492" cy="635745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2" name="左大括号 51"/>
          <p:cNvSpPr/>
          <p:nvPr/>
        </p:nvSpPr>
        <p:spPr bwMode="auto">
          <a:xfrm rot="16200000">
            <a:off x="3437973" y="1283424"/>
            <a:ext cx="387492" cy="723730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21526" y="2283045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3499223" y="5105356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48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21288" y="1923046"/>
            <a:ext cx="123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升序</a:t>
            </a:r>
            <a:endParaRPr lang="zh-CN" altLang="en-US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4063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139406" y="1222173"/>
            <a:ext cx="3228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需求（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:链表交点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606718" y="2026661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61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3440464" y="2030157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77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951950" y="2028409"/>
            <a:ext cx="609584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43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1790127" y="2028409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921974" y="2028409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716978" y="2028409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4245618" y="2026661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5083796" y="2026661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87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7522132" y="2026661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305699" y="2026661"/>
            <a:ext cx="649915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1784408" y="3100425"/>
            <a:ext cx="626740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2602286" y="3103921"/>
            <a:ext cx="62416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2106" y="3100425"/>
            <a:ext cx="6643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951949" y="3102173"/>
            <a:ext cx="619734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67" name="直接箭头连接符 66"/>
          <p:cNvCxnSpPr>
            <a:stCxn id="49" idx="3"/>
            <a:endCxn id="50" idx="1"/>
          </p:cNvCxnSpPr>
          <p:nvPr/>
        </p:nvCxnSpPr>
        <p:spPr bwMode="auto">
          <a:xfrm>
            <a:off x="1561534" y="2257877"/>
            <a:ext cx="2285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69" name="直接箭头连接符 68"/>
          <p:cNvCxnSpPr>
            <a:stCxn id="50" idx="3"/>
            <a:endCxn id="47" idx="1"/>
          </p:cNvCxnSpPr>
          <p:nvPr/>
        </p:nvCxnSpPr>
        <p:spPr bwMode="auto">
          <a:xfrm flipV="1">
            <a:off x="2382556" y="2256129"/>
            <a:ext cx="224162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1" name="直接箭头连接符 70"/>
          <p:cNvCxnSpPr>
            <a:stCxn id="47" idx="3"/>
            <a:endCxn id="48" idx="1"/>
          </p:cNvCxnSpPr>
          <p:nvPr/>
        </p:nvCxnSpPr>
        <p:spPr bwMode="auto">
          <a:xfrm>
            <a:off x="3199147" y="2256129"/>
            <a:ext cx="241317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3" name="直接箭头连接符 72"/>
          <p:cNvCxnSpPr>
            <a:stCxn id="48" idx="3"/>
            <a:endCxn id="53" idx="1"/>
          </p:cNvCxnSpPr>
          <p:nvPr/>
        </p:nvCxnSpPr>
        <p:spPr bwMode="auto">
          <a:xfrm flipV="1">
            <a:off x="4032893" y="2256129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9" name="直接箭头连接符 88"/>
          <p:cNvCxnSpPr>
            <a:stCxn id="53" idx="3"/>
            <a:endCxn id="54" idx="1"/>
          </p:cNvCxnSpPr>
          <p:nvPr/>
        </p:nvCxnSpPr>
        <p:spPr bwMode="auto">
          <a:xfrm>
            <a:off x="4838047" y="2256129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3" name="直接箭头连接符 92"/>
          <p:cNvCxnSpPr>
            <a:stCxn id="54" idx="3"/>
            <a:endCxn id="51" idx="1"/>
          </p:cNvCxnSpPr>
          <p:nvPr/>
        </p:nvCxnSpPr>
        <p:spPr bwMode="auto">
          <a:xfrm>
            <a:off x="5676225" y="2256129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4" name="直接箭头连接符 93"/>
          <p:cNvCxnSpPr>
            <a:stCxn id="51" idx="3"/>
            <a:endCxn id="52" idx="1"/>
          </p:cNvCxnSpPr>
          <p:nvPr/>
        </p:nvCxnSpPr>
        <p:spPr bwMode="auto">
          <a:xfrm>
            <a:off x="6514403" y="2257877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5" name="直接箭头连接符 94"/>
          <p:cNvCxnSpPr>
            <a:stCxn id="52" idx="3"/>
            <a:endCxn id="56" idx="1"/>
          </p:cNvCxnSpPr>
          <p:nvPr/>
        </p:nvCxnSpPr>
        <p:spPr bwMode="auto">
          <a:xfrm flipV="1">
            <a:off x="7309407" y="2256129"/>
            <a:ext cx="212725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7" name="直接箭头连接符 96"/>
          <p:cNvCxnSpPr>
            <a:stCxn id="56" idx="3"/>
            <a:endCxn id="58" idx="1"/>
          </p:cNvCxnSpPr>
          <p:nvPr/>
        </p:nvCxnSpPr>
        <p:spPr bwMode="auto">
          <a:xfrm>
            <a:off x="8114561" y="2256129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8" name="直接箭头连接符 97"/>
          <p:cNvCxnSpPr>
            <a:stCxn id="64" idx="3"/>
            <a:endCxn id="65" idx="1"/>
          </p:cNvCxnSpPr>
          <p:nvPr/>
        </p:nvCxnSpPr>
        <p:spPr bwMode="auto">
          <a:xfrm>
            <a:off x="736421" y="3329893"/>
            <a:ext cx="215528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99" name="矩形 98"/>
          <p:cNvSpPr/>
          <p:nvPr/>
        </p:nvSpPr>
        <p:spPr bwMode="auto">
          <a:xfrm>
            <a:off x="3440464" y="3102173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89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5921974" y="3100425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6716978" y="3100425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4245618" y="3098677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91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5083796" y="3098677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93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7710398" y="3482102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8493965" y="3482102"/>
            <a:ext cx="6499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06" name="直接箭头连接符 105"/>
          <p:cNvCxnSpPr>
            <a:stCxn id="99" idx="3"/>
            <a:endCxn id="102" idx="1"/>
          </p:cNvCxnSpPr>
          <p:nvPr/>
        </p:nvCxnSpPr>
        <p:spPr bwMode="auto">
          <a:xfrm flipV="1">
            <a:off x="4032893" y="3328145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07" name="直接箭头连接符 106"/>
          <p:cNvCxnSpPr>
            <a:stCxn id="102" idx="3"/>
            <a:endCxn id="103" idx="1"/>
          </p:cNvCxnSpPr>
          <p:nvPr/>
        </p:nvCxnSpPr>
        <p:spPr bwMode="auto">
          <a:xfrm>
            <a:off x="4838047" y="3328145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08" name="直接箭头连接符 107"/>
          <p:cNvCxnSpPr>
            <a:stCxn id="103" idx="3"/>
            <a:endCxn id="100" idx="1"/>
          </p:cNvCxnSpPr>
          <p:nvPr/>
        </p:nvCxnSpPr>
        <p:spPr bwMode="auto">
          <a:xfrm>
            <a:off x="5676225" y="3328145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09" name="直接箭头连接符 108"/>
          <p:cNvCxnSpPr>
            <a:stCxn id="100" idx="3"/>
            <a:endCxn id="101" idx="1"/>
          </p:cNvCxnSpPr>
          <p:nvPr/>
        </p:nvCxnSpPr>
        <p:spPr bwMode="auto">
          <a:xfrm>
            <a:off x="6514403" y="3329893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11" name="直接箭头连接符 110"/>
          <p:cNvCxnSpPr>
            <a:stCxn id="104" idx="3"/>
            <a:endCxn id="105" idx="1"/>
          </p:cNvCxnSpPr>
          <p:nvPr/>
        </p:nvCxnSpPr>
        <p:spPr bwMode="auto">
          <a:xfrm>
            <a:off x="8302827" y="3711570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12" name="直接箭头连接符 111"/>
          <p:cNvCxnSpPr>
            <a:stCxn id="65" idx="3"/>
          </p:cNvCxnSpPr>
          <p:nvPr/>
        </p:nvCxnSpPr>
        <p:spPr bwMode="auto">
          <a:xfrm flipV="1">
            <a:off x="1571683" y="3328145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13" name="直接箭头连接符 112"/>
          <p:cNvCxnSpPr/>
          <p:nvPr/>
        </p:nvCxnSpPr>
        <p:spPr bwMode="auto">
          <a:xfrm flipV="1">
            <a:off x="2389561" y="3323749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14" name="直接箭头连接符 113"/>
          <p:cNvCxnSpPr/>
          <p:nvPr/>
        </p:nvCxnSpPr>
        <p:spPr bwMode="auto">
          <a:xfrm flipV="1">
            <a:off x="3208367" y="3330767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15" name="左大括号 114"/>
          <p:cNvSpPr/>
          <p:nvPr/>
        </p:nvSpPr>
        <p:spPr bwMode="auto">
          <a:xfrm rot="5400000">
            <a:off x="3999897" y="-1293565"/>
            <a:ext cx="182452" cy="6278346"/>
          </a:xfrm>
          <a:prstGeom prst="leftBrace">
            <a:avLst>
              <a:gd name="adj1" fmla="val 8333"/>
              <a:gd name="adj2" fmla="val 49154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6" name="左大括号 115"/>
          <p:cNvSpPr/>
          <p:nvPr/>
        </p:nvSpPr>
        <p:spPr bwMode="auto">
          <a:xfrm rot="16200000">
            <a:off x="3597151" y="55399"/>
            <a:ext cx="186972" cy="723730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3991008" y="1444867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118" name="文本框 117"/>
          <p:cNvSpPr txBox="1"/>
          <p:nvPr/>
        </p:nvSpPr>
        <p:spPr>
          <a:xfrm>
            <a:off x="3539042" y="3783654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9</a:t>
            </a:r>
            <a:endParaRPr lang="zh-CN" altLang="en-US" sz="1400" dirty="0"/>
          </a:p>
        </p:txBody>
      </p:sp>
      <p:cxnSp>
        <p:nvCxnSpPr>
          <p:cNvPr id="3" name="直接箭头连接符 2"/>
          <p:cNvCxnSpPr>
            <a:stCxn id="101" idx="3"/>
            <a:endCxn id="56" idx="2"/>
          </p:cNvCxnSpPr>
          <p:nvPr/>
        </p:nvCxnSpPr>
        <p:spPr bwMode="auto">
          <a:xfrm flipV="1">
            <a:off x="7309407" y="2485597"/>
            <a:ext cx="508940" cy="84429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5" name="矩形 4"/>
          <p:cNvSpPr/>
          <p:nvPr/>
        </p:nvSpPr>
        <p:spPr bwMode="auto">
          <a:xfrm>
            <a:off x="75562" y="1261479"/>
            <a:ext cx="9071894" cy="2777105"/>
          </a:xfrm>
          <a:prstGeom prst="rect">
            <a:avLst/>
          </a:prstGeom>
          <a:noFill/>
          <a:ln w="15875" cap="flat" cmpd="sng" algn="ctr">
            <a:solidFill>
              <a:schemeClr val="tx2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2455494" y="480056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61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3361351" y="4804060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77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872837" y="4802312"/>
            <a:ext cx="609584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43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1711014" y="4802312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5842861" y="4802312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4" name="矩形 123"/>
          <p:cNvSpPr/>
          <p:nvPr/>
        </p:nvSpPr>
        <p:spPr bwMode="auto">
          <a:xfrm>
            <a:off x="6637865" y="4802312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4166505" y="480056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5004683" y="4800564"/>
            <a:ext cx="592429" cy="45893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87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7543722" y="5391542"/>
            <a:ext cx="592429" cy="4589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99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8327289" y="5391542"/>
            <a:ext cx="649915" cy="458936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100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705295" y="5874328"/>
            <a:ext cx="626740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student17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2523173" y="5877824"/>
            <a:ext cx="624166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76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-7007" y="5874328"/>
            <a:ext cx="664315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student18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872836" y="5876076"/>
            <a:ext cx="619734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58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33" name="直接箭头连接符 132"/>
          <p:cNvCxnSpPr>
            <a:stCxn id="121" idx="3"/>
            <a:endCxn id="122" idx="1"/>
          </p:cNvCxnSpPr>
          <p:nvPr/>
        </p:nvCxnSpPr>
        <p:spPr bwMode="auto">
          <a:xfrm>
            <a:off x="1482421" y="5031780"/>
            <a:ext cx="22859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4" name="直接箭头连接符 133"/>
          <p:cNvCxnSpPr>
            <a:stCxn id="122" idx="3"/>
            <a:endCxn id="119" idx="1"/>
          </p:cNvCxnSpPr>
          <p:nvPr/>
        </p:nvCxnSpPr>
        <p:spPr bwMode="auto">
          <a:xfrm flipV="1">
            <a:off x="2303443" y="5030032"/>
            <a:ext cx="152051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5" name="直接箭头连接符 134"/>
          <p:cNvCxnSpPr>
            <a:stCxn id="119" idx="3"/>
            <a:endCxn id="120" idx="1"/>
          </p:cNvCxnSpPr>
          <p:nvPr/>
        </p:nvCxnSpPr>
        <p:spPr bwMode="auto">
          <a:xfrm>
            <a:off x="3047923" y="5030032"/>
            <a:ext cx="313428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6" name="直接箭头连接符 135"/>
          <p:cNvCxnSpPr>
            <a:stCxn id="120" idx="3"/>
            <a:endCxn id="125" idx="1"/>
          </p:cNvCxnSpPr>
          <p:nvPr/>
        </p:nvCxnSpPr>
        <p:spPr bwMode="auto">
          <a:xfrm flipV="1">
            <a:off x="3953780" y="5030032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7" name="直接箭头连接符 136"/>
          <p:cNvCxnSpPr>
            <a:stCxn id="125" idx="3"/>
            <a:endCxn id="126" idx="1"/>
          </p:cNvCxnSpPr>
          <p:nvPr/>
        </p:nvCxnSpPr>
        <p:spPr bwMode="auto">
          <a:xfrm>
            <a:off x="4758934" y="5030032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8" name="直接箭头连接符 137"/>
          <p:cNvCxnSpPr>
            <a:stCxn id="126" idx="3"/>
            <a:endCxn id="123" idx="1"/>
          </p:cNvCxnSpPr>
          <p:nvPr/>
        </p:nvCxnSpPr>
        <p:spPr bwMode="auto">
          <a:xfrm>
            <a:off x="5597112" y="5030032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9" name="直接箭头连接符 138"/>
          <p:cNvCxnSpPr>
            <a:stCxn id="123" idx="3"/>
            <a:endCxn id="124" idx="1"/>
          </p:cNvCxnSpPr>
          <p:nvPr/>
        </p:nvCxnSpPr>
        <p:spPr bwMode="auto">
          <a:xfrm>
            <a:off x="6435290" y="5031780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41" name="直接箭头连接符 140"/>
          <p:cNvCxnSpPr>
            <a:stCxn id="127" idx="3"/>
            <a:endCxn id="128" idx="1"/>
          </p:cNvCxnSpPr>
          <p:nvPr/>
        </p:nvCxnSpPr>
        <p:spPr bwMode="auto">
          <a:xfrm>
            <a:off x="8136151" y="5621010"/>
            <a:ext cx="1911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42" name="直接箭头连接符 141"/>
          <p:cNvCxnSpPr>
            <a:stCxn id="131" idx="3"/>
            <a:endCxn id="132" idx="1"/>
          </p:cNvCxnSpPr>
          <p:nvPr/>
        </p:nvCxnSpPr>
        <p:spPr bwMode="auto">
          <a:xfrm>
            <a:off x="657308" y="6103796"/>
            <a:ext cx="215528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43" name="矩形 142"/>
          <p:cNvSpPr/>
          <p:nvPr/>
        </p:nvSpPr>
        <p:spPr bwMode="auto">
          <a:xfrm>
            <a:off x="3361351" y="5876076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89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5842861" y="5874328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student20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95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6637865" y="5874328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96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4166505" y="5872580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student16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91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5004683" y="5872580"/>
            <a:ext cx="592429" cy="45893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student19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93</a:t>
            </a:r>
            <a:endParaRPr kumimoji="0" lang="zh-CN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48" name="直接箭头连接符 147"/>
          <p:cNvCxnSpPr>
            <a:stCxn id="143" idx="3"/>
            <a:endCxn id="146" idx="1"/>
          </p:cNvCxnSpPr>
          <p:nvPr/>
        </p:nvCxnSpPr>
        <p:spPr bwMode="auto">
          <a:xfrm flipV="1">
            <a:off x="3953780" y="6102048"/>
            <a:ext cx="212725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49" name="直接箭头连接符 148"/>
          <p:cNvCxnSpPr>
            <a:stCxn id="146" idx="3"/>
            <a:endCxn id="147" idx="1"/>
          </p:cNvCxnSpPr>
          <p:nvPr/>
        </p:nvCxnSpPr>
        <p:spPr bwMode="auto">
          <a:xfrm>
            <a:off x="4758934" y="6102048"/>
            <a:ext cx="2457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50" name="直接箭头连接符 149"/>
          <p:cNvCxnSpPr>
            <a:stCxn id="147" idx="3"/>
            <a:endCxn id="144" idx="1"/>
          </p:cNvCxnSpPr>
          <p:nvPr/>
        </p:nvCxnSpPr>
        <p:spPr bwMode="auto">
          <a:xfrm>
            <a:off x="5597112" y="6102048"/>
            <a:ext cx="245749" cy="17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51" name="直接箭头连接符 150"/>
          <p:cNvCxnSpPr>
            <a:stCxn id="144" idx="3"/>
            <a:endCxn id="145" idx="1"/>
          </p:cNvCxnSpPr>
          <p:nvPr/>
        </p:nvCxnSpPr>
        <p:spPr bwMode="auto">
          <a:xfrm>
            <a:off x="6435290" y="6103796"/>
            <a:ext cx="20257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53" name="直接箭头连接符 152"/>
          <p:cNvCxnSpPr>
            <a:stCxn id="132" idx="3"/>
          </p:cNvCxnSpPr>
          <p:nvPr/>
        </p:nvCxnSpPr>
        <p:spPr bwMode="auto">
          <a:xfrm flipV="1">
            <a:off x="1492570" y="6102048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54" name="直接箭头连接符 153"/>
          <p:cNvCxnSpPr/>
          <p:nvPr/>
        </p:nvCxnSpPr>
        <p:spPr bwMode="auto">
          <a:xfrm flipV="1">
            <a:off x="2310448" y="6097652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55" name="直接箭头连接符 154"/>
          <p:cNvCxnSpPr/>
          <p:nvPr/>
        </p:nvCxnSpPr>
        <p:spPr bwMode="auto">
          <a:xfrm flipV="1">
            <a:off x="3129254" y="6104670"/>
            <a:ext cx="240031" cy="34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7" name="直接箭头连接符 6"/>
          <p:cNvCxnSpPr>
            <a:stCxn id="124" idx="3"/>
            <a:endCxn id="127" idx="1"/>
          </p:cNvCxnSpPr>
          <p:nvPr/>
        </p:nvCxnSpPr>
        <p:spPr bwMode="auto">
          <a:xfrm>
            <a:off x="7230294" y="5031780"/>
            <a:ext cx="313428" cy="5892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0" name="直接箭头连接符 9"/>
          <p:cNvCxnSpPr>
            <a:stCxn id="145" idx="3"/>
            <a:endCxn id="127" idx="1"/>
          </p:cNvCxnSpPr>
          <p:nvPr/>
        </p:nvCxnSpPr>
        <p:spPr bwMode="auto">
          <a:xfrm flipV="1">
            <a:off x="7230294" y="5621010"/>
            <a:ext cx="313428" cy="482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1" name="矩形 10"/>
          <p:cNvSpPr/>
          <p:nvPr/>
        </p:nvSpPr>
        <p:spPr bwMode="auto">
          <a:xfrm>
            <a:off x="7421432" y="5259500"/>
            <a:ext cx="846700" cy="7212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7" name="左大括号 156"/>
          <p:cNvSpPr/>
          <p:nvPr/>
        </p:nvSpPr>
        <p:spPr bwMode="auto">
          <a:xfrm rot="16200000">
            <a:off x="3518157" y="2818503"/>
            <a:ext cx="186972" cy="723730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58" name="文本框 157"/>
          <p:cNvSpPr txBox="1"/>
          <p:nvPr/>
        </p:nvSpPr>
        <p:spPr>
          <a:xfrm>
            <a:off x="3460048" y="6546758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9</a:t>
            </a:r>
            <a:endParaRPr lang="zh-CN" altLang="en-US" sz="1400" dirty="0"/>
          </a:p>
        </p:txBody>
      </p:sp>
      <p:sp>
        <p:nvSpPr>
          <p:cNvPr id="159" name="左大括号 158"/>
          <p:cNvSpPr/>
          <p:nvPr/>
        </p:nvSpPr>
        <p:spPr bwMode="auto">
          <a:xfrm rot="5400000">
            <a:off x="3949814" y="1495481"/>
            <a:ext cx="182452" cy="6278346"/>
          </a:xfrm>
          <a:prstGeom prst="leftBrace">
            <a:avLst>
              <a:gd name="adj1" fmla="val 8333"/>
              <a:gd name="adj2" fmla="val 49154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3960840" y="4221972"/>
            <a:ext cx="580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</a:t>
            </a:r>
            <a:endParaRPr lang="zh-CN" altLang="en-US" sz="1400" dirty="0"/>
          </a:p>
        </p:txBody>
      </p:sp>
      <p:sp>
        <p:nvSpPr>
          <p:cNvPr id="91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75045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2"/>
          <p:cNvSpPr>
            <a:spLocks noGrp="1"/>
          </p:cNvSpPr>
          <p:nvPr>
            <p:ph type="title"/>
          </p:nvPr>
        </p:nvSpPr>
        <p:spPr>
          <a:xfrm>
            <a:off x="762000" y="228600"/>
            <a:ext cx="7716838" cy="7620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b="1" dirty="0">
                <a:ea typeface="宋体" panose="02010600030101010101" pitchFamily="2" charset="-122"/>
              </a:rPr>
              <a:t>实验内容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="" xmlns:a16="http://schemas.microsoft.com/office/drawing/2014/main" id="{D4A5D6AD-A9DD-49D2-9EEC-C3393BEE6ED0}"/>
              </a:ext>
            </a:extLst>
          </p:cNvPr>
          <p:cNvSpPr txBox="1"/>
          <p:nvPr/>
        </p:nvSpPr>
        <p:spPr>
          <a:xfrm>
            <a:off x="449668" y="1295456"/>
            <a:ext cx="4114692" cy="581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输出样例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zh-CN" altLang="en-US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文件</a:t>
            </a:r>
            <a:r>
              <a:rPr lang="en-US" altLang="zh-CN" sz="1600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gradeImport.out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sz="16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</a:t>
            </a:r>
            <a:endParaRPr lang="zh-CN" altLang="en-US" sz="16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69BA791E-64D7-4424-AFB2-8E18AA59DBDB}"/>
              </a:ext>
            </a:extLst>
          </p:cNvPr>
          <p:cNvSpPr txBox="1"/>
          <p:nvPr/>
        </p:nvSpPr>
        <p:spPr>
          <a:xfrm>
            <a:off x="209021" y="1880519"/>
            <a:ext cx="8822795" cy="46120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9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* part1:</a:t>
            </a:r>
          </a:p>
          <a:p>
            <a:pPr>
              <a:lnSpc>
                <a:spcPct val="89000"/>
              </a:lnSpc>
            </a:pPr>
            <a:r>
              <a:rPr lang="en-US" altLang="zh-CN" sz="15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class1:</a:t>
            </a:r>
          </a:p>
          <a:p>
            <a:pPr>
              <a:lnSpc>
                <a:spcPct val="89000"/>
              </a:lnSpc>
            </a:pPr>
            <a:r>
              <a:rPr lang="en-US" altLang="zh-CN" sz="15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{ID:student10, Grade:100}-&gt;{ID:student8, Grade:99}-&gt;{ID:student9, Grade:96}-&gt;{ID:student7, Grade:95}-&gt;{ID:student6, Grade:87}-&gt;{ID:student3, Grade:86}-&gt;{ID:student2, Grade:77}-&gt;{ID:student4, Grade:61}-&gt;{ID:student5, Grade:58}-&gt;{ID:student1, Grade:43}</a:t>
            </a:r>
          </a:p>
          <a:p>
            <a:pPr>
              <a:lnSpc>
                <a:spcPct val="89000"/>
              </a:lnSpc>
            </a:pPr>
            <a:r>
              <a:rPr lang="en-US" altLang="zh-CN" sz="15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class2:</a:t>
            </a:r>
          </a:p>
          <a:p>
            <a:pPr>
              <a:lnSpc>
                <a:spcPct val="89000"/>
              </a:lnSpc>
            </a:pPr>
            <a:r>
              <a:rPr lang="en-US" altLang="zh-CN" sz="15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{ID:student21, Grade:100}-&gt;{ID:student12, Grade:99}-&gt;{ID:student14, Grade:96}-&gt;{ID:student20, Grade:95}-&gt;{ID:student19, Grade:93}-&gt;{ID:student16, Grade:91}-&gt;{ID:student15, Grade:89}-&gt;{ID:student13, Grade:76}-&gt;{ID:student17, Grade:66}-&gt;{ID:student11, Grade:58}-&gt;{ID:student18, Grade:56}</a:t>
            </a:r>
          </a:p>
          <a:p>
            <a:pPr>
              <a:lnSpc>
                <a:spcPct val="89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* part2:</a:t>
            </a:r>
          </a:p>
          <a:p>
            <a:pPr>
              <a:lnSpc>
                <a:spcPct val="89000"/>
              </a:lnSpc>
            </a:pPr>
            <a:r>
              <a:rPr lang="en-US" altLang="zh-CN" sz="15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class1:</a:t>
            </a:r>
          </a:p>
          <a:p>
            <a:pPr>
              <a:lnSpc>
                <a:spcPct val="89000"/>
              </a:lnSpc>
            </a:pPr>
            <a:r>
              <a:rPr lang="en-US" altLang="zh-CN" sz="15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{ID:student1, Grade:43}-&gt;{ID:student5, Grade:58}-&gt;{ID:student4, Grade:61}-&gt;{ID:student2, Grade:77}-&gt;{ID:student3, Grade:86}-&gt;{ID:student6, Grade:87}-&gt;{ID:student7, Grade:95}-&gt;{ID:student9, Grade:96}-&gt;{ID:student8, Grade:99}-&gt;{ID:student10, Grade:100}</a:t>
            </a:r>
          </a:p>
          <a:p>
            <a:pPr>
              <a:lnSpc>
                <a:spcPct val="89000"/>
              </a:lnSpc>
            </a:pPr>
            <a:r>
              <a:rPr lang="en-US" altLang="zh-CN" sz="15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class2:</a:t>
            </a:r>
          </a:p>
          <a:p>
            <a:pPr>
              <a:lnSpc>
                <a:spcPct val="89000"/>
              </a:lnSpc>
            </a:pPr>
            <a:r>
              <a:rPr lang="en-US" altLang="zh-CN" sz="15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{ID:student18, Grade:56}-&gt;{ID:student11, Grade:58}-&gt;{ID:student17, Grade:66}-&gt;{ID:student13, Grade:76}-&gt;{ID:student15, Grade:89}-&gt;{ID:student16, Grade:91}-&gt;{ID:student19, Grade:93}-&gt;{ID:student20, Grade:95}-&gt;{ID:student14, Grade:96}-&gt;{ID:student12, Grade:99}-&gt;{ID:student21, Grade:100}</a:t>
            </a:r>
          </a:p>
          <a:p>
            <a:pPr>
              <a:lnSpc>
                <a:spcPct val="89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* part3:</a:t>
            </a:r>
          </a:p>
          <a:p>
            <a:pPr>
              <a:lnSpc>
                <a:spcPct val="89000"/>
              </a:lnSpc>
            </a:pPr>
            <a:r>
              <a:rPr lang="en-US" altLang="zh-CN" sz="15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{ID:student8, Grade:99}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16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66804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17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b="1" dirty="0"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76318" y="1295400"/>
            <a:ext cx="8648584" cy="5333916"/>
          </a:xfrm>
        </p:spPr>
        <p:txBody>
          <a:bodyPr vert="horz" wrap="square" lIns="91440" tIns="45720" rIns="91440" bIns="45720" numCol="1" anchor="t" anchorCtr="0" compatLnSpc="1"/>
          <a:lstStyle/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kumimoji="0" sz="2000" b="1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使用链表实现上述需求。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kumimoji="0" sz="2000" b="1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语言可使用C/C++，可不使用给出的代码模板，但请注意代码规范性。例如使用C++时最好</a:t>
            </a:r>
            <a:r>
              <a:rPr kumimoji="0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遵循面向对象编程三大特性</a:t>
            </a:r>
            <a:r>
              <a:rPr kumimoji="0" sz="2000" b="1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，规范性会作为评分标准。另外，程序的输入输出须遵循给出的格式。</a:t>
            </a:r>
            <a:r>
              <a:rPr kumimoji="0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核心代码须手写完成，不能调库</a:t>
            </a:r>
            <a:r>
              <a:rPr kumimoji="0" sz="2000" b="1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kumimoji="0" sz="2000" b="1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建表时要求成绩</a:t>
            </a:r>
            <a:r>
              <a:rPr kumimoji="0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降序</a:t>
            </a:r>
            <a:r>
              <a:rPr kumimoji="0" sz="2000" b="1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存储。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kumimoji="0" sz="2000" b="1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一个班级的成绩存在一个链表中。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kumimoji="0" sz="2000" b="1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main函数及部分函数已给出，</a:t>
            </a:r>
            <a:r>
              <a:rPr kumimoji="0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请不要改动</a:t>
            </a:r>
            <a:r>
              <a:rPr kumimoji="0" sz="2000" b="1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，你只需完成其他函数。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kumimoji="0" sz="2000" b="1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寻找链表交点时，</a:t>
            </a:r>
            <a:r>
              <a:rPr kumimoji="0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请不要使用学号和分数进行判断</a:t>
            </a:r>
            <a:r>
              <a:rPr kumimoji="0" sz="2000" b="1" i="0" u="none" strike="noStrike" kern="0" cap="none" spc="0" normalizeH="0" baseline="0" noProof="1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，且尽可能使用较少的比较次数</a:t>
            </a:r>
            <a:r>
              <a:rPr kumimoji="0" sz="2000" b="1" i="0" u="none" strike="noStrike" kern="0" cap="none" spc="0" normalizeH="0" baseline="0" noProof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。</a:t>
            </a:r>
            <a:endParaRPr kumimoji="0" sz="2000" b="1" i="0" u="none" strike="noStrike" kern="0" cap="none" spc="0" normalizeH="0" baseline="0" noProof="1">
              <a:ln>
                <a:noFill/>
              </a:ln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18</a:t>
            </a:fld>
            <a:endParaRPr lang="en-US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b="1" dirty="0">
                <a:ea typeface="宋体" panose="02010600030101010101" pitchFamily="2" charset="-122"/>
              </a:rPr>
              <a:t>实验一评分标准</a:t>
            </a:r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76318" y="1523994"/>
            <a:ext cx="8648584" cy="4724332"/>
          </a:xfrm>
        </p:spPr>
        <p:txBody>
          <a:bodyPr vert="horz" wrap="square" lIns="91440" tIns="45720" rIns="91440" bIns="45720" numCol="1" anchor="t" anchorCtr="0" compatLnSpc="1"/>
          <a:lstStyle/>
          <a:p>
            <a:pPr lvl="1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总分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100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按降序插入信息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40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分）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反转链表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20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分）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链表的第一个公共节点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（</a:t>
            </a:r>
            <a:r>
              <a:rPr lang="en-US" altLang="zh-CN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40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分）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ts val="0"/>
              </a:spcBef>
              <a:buClr>
                <a:schemeClr val="folHlink"/>
              </a:buClr>
              <a:buSzPct val="60000"/>
              <a:buNone/>
              <a:defRPr/>
            </a:pPr>
            <a:endParaRPr kumimoji="0" sz="2000" b="1" i="0" u="none" strike="noStrike" kern="0" cap="none" spc="0" normalizeH="0" baseline="0" noProof="1">
              <a:ln>
                <a:noFill/>
              </a:ln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4618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2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2743218"/>
            <a:ext cx="80055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3150" lvl="4" indent="-514350">
              <a:buFont typeface="Wingdings" pitchFamily="2" charset="2"/>
              <a:buChar char="n"/>
            </a:pPr>
            <a:r>
              <a:rPr lang="zh-CN" altLang="en-US" sz="3200" b="1" dirty="0">
                <a:solidFill>
                  <a:srgbClr val="000099"/>
                </a:solidFill>
                <a:ea typeface="宋体" panose="02010600030101010101" pitchFamily="2" charset="-122"/>
              </a:rPr>
              <a:t>数据结构与算法</a:t>
            </a: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ea typeface="宋体" panose="02010600030101010101" pitchFamily="2" charset="-122"/>
              </a:rPr>
              <a:t>总体介绍</a:t>
            </a:r>
            <a:endParaRPr lang="en-US" altLang="zh-CN" sz="3200" b="1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marL="2343150" lvl="4" indent="-514350">
              <a:buFont typeface="Wingdings" pitchFamily="2" charset="2"/>
              <a:buChar char="n"/>
            </a:pP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实验一</a:t>
            </a:r>
            <a:r>
              <a:rPr lang="en-US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  </a:t>
            </a: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线性结构及其应用</a:t>
            </a:r>
            <a:endParaRPr lang="en-US" altLang="zh-CN" sz="3200" b="1" dirty="0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4">
              <a:buFont typeface="Arial" panose="020B0604020202020204" pitchFamily="34" charset="0"/>
            </a:pPr>
            <a:endParaRPr lang="en-US" altLang="zh-CN" sz="3200" b="1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88" y="2003412"/>
            <a:ext cx="320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2"/>
                </a:solidFill>
                <a:latin typeface="宋体" pitchFamily="2" charset="-122"/>
                <a:ea typeface="宋体" pitchFamily="2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6315800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3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50825"/>
            <a:ext cx="1485900" cy="1130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193675"/>
            <a:ext cx="1244600" cy="124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-17284" y="2349823"/>
            <a:ext cx="80055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buFont typeface="Arial" panose="020B0604020202020204" pitchFamily="34" charset="0"/>
            </a:pPr>
            <a:r>
              <a:rPr lang="zh-CN" altLang="en-US" sz="3200" b="1" dirty="0">
                <a:solidFill>
                  <a:srgbClr val="000099"/>
                </a:solidFill>
                <a:ea typeface="宋体" panose="02010600030101010101" pitchFamily="2" charset="-122"/>
              </a:rPr>
              <a:t>数据结构与算法</a:t>
            </a:r>
            <a:r>
              <a:rPr lang="zh-CN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实验</a:t>
            </a:r>
            <a:r>
              <a:rPr lang="zh-CN" altLang="en-US" sz="3200" b="1" dirty="0">
                <a:solidFill>
                  <a:srgbClr val="000099"/>
                </a:solidFill>
                <a:ea typeface="宋体" panose="02010600030101010101" pitchFamily="2" charset="-122"/>
              </a:rPr>
              <a:t>总体介绍</a:t>
            </a:r>
            <a:endParaRPr lang="en-US" altLang="zh-CN" sz="3200" b="1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38073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4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实验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总体</a:t>
            </a:r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评分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方式及</a:t>
            </a:r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标准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152516" y="1447800"/>
            <a:ext cx="9013709" cy="5105400"/>
          </a:xfrm>
        </p:spPr>
        <p:txBody>
          <a:bodyPr vert="horz" wrap="square" lIns="91440" tIns="45720" rIns="91440" bIns="45720" anchor="t"/>
          <a:lstStyle/>
          <a:p>
            <a:pPr eaLnBrk="1" hangingPunct="1"/>
            <a:endParaRPr lang="en-US" altLang="en-US" sz="2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禁止抄袭</a:t>
            </a:r>
            <a:r>
              <a:rPr lang="en-US" altLang="en-US" sz="2000" b="1" dirty="0">
                <a:latin typeface="宋体" pitchFamily="2" charset="-122"/>
                <a:ea typeface="宋体" pitchFamily="2" charset="-122"/>
              </a:rPr>
              <a:t>，发现抄袭，一律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en-US" altLang="en-US" sz="2000" b="1" dirty="0" smtClean="0">
                <a:latin typeface="宋体" pitchFamily="2" charset="-122"/>
                <a:ea typeface="宋体" pitchFamily="2" charset="-122"/>
              </a:rPr>
              <a:t>分处理</a:t>
            </a:r>
            <a:endParaRPr lang="en-US" altLang="en-US" sz="2000" b="1" dirty="0">
              <a:latin typeface="宋体" pitchFamily="2" charset="-122"/>
              <a:ea typeface="宋体" pitchFamily="2" charset="-122"/>
            </a:endParaRPr>
          </a:p>
          <a:p>
            <a:pPr eaLnBrk="1" hangingPunct="1"/>
            <a:endParaRPr lang="en-US" altLang="en-US" sz="2000" b="1" dirty="0"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编程语言：</a:t>
            </a:r>
            <a:r>
              <a:rPr lang="en-US" altLang="zh-CN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</a:t>
            </a:r>
            <a:r>
              <a:rPr lang="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/C++</a:t>
            </a:r>
            <a:endParaRPr lang="en-US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上课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前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</a:rPr>
              <a:t>发布</a:t>
            </a:r>
            <a:r>
              <a:rPr lang="zh-CN" altLang="en-US" sz="2000" b="1" dirty="0">
                <a:latin typeface="宋体" pitchFamily="2" charset="-122"/>
                <a:ea typeface="宋体" pitchFamily="2" charset="-122"/>
              </a:rPr>
              <a:t>实验任务和测试程序输入样例，</a:t>
            </a:r>
            <a:r>
              <a:rPr lang="zh-CN" altLang="en-US" sz="20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同学们可以根据样例来验证程序的完整性和</a:t>
            </a:r>
            <a:r>
              <a:rPr lang="zh-CN" altLang="en-US" sz="2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sym typeface="+mn-ea"/>
              </a:rPr>
              <a:t>正确性</a:t>
            </a:r>
            <a:endParaRPr lang="zh-CN" altLang="en-US" sz="2000" b="1" dirty="0">
              <a:solidFill>
                <a:schemeClr val="tx1"/>
              </a:solidFill>
              <a:latin typeface="宋体" pitchFamily="2" charset="-122"/>
              <a:ea typeface="宋体" pitchFamily="2" charset="-122"/>
              <a:sym typeface="+mn-ea"/>
            </a:endParaRPr>
          </a:p>
          <a:p>
            <a:pPr marL="0" indent="0" eaLnBrk="1" hangingPunct="1">
              <a:buNone/>
            </a:pPr>
            <a:endParaRPr lang="zh-CN" altLang="en-US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eaLnBrk="1" hangingPunct="1"/>
            <a:r>
              <a:rPr lang="zh-CN" altLang="zh-CN" sz="2000" b="1" dirty="0" smtClean="0">
                <a:latin typeface="宋体" pitchFamily="2" charset="-122"/>
                <a:ea typeface="宋体" pitchFamily="2" charset="-122"/>
                <a:sym typeface="+mn-ea"/>
              </a:rPr>
              <a:t>通过</a:t>
            </a:r>
            <a:r>
              <a:rPr lang="en-US" altLang="zh-CN" sz="2000" b="1" dirty="0" err="1">
                <a:latin typeface="宋体" pitchFamily="2" charset="-122"/>
                <a:ea typeface="宋体" pitchFamily="2" charset="-122"/>
              </a:rPr>
              <a:t>HITsz</a:t>
            </a: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Grader</a:t>
            </a:r>
            <a:r>
              <a:rPr lang="zh-CN" altLang="zh-CN" sz="2000" b="1" dirty="0" smtClean="0">
                <a:latin typeface="宋体" pitchFamily="2" charset="-122"/>
                <a:ea typeface="宋体" pitchFamily="2" charset="-122"/>
                <a:sym typeface="+mn-ea"/>
              </a:rPr>
              <a:t>提交</a:t>
            </a:r>
            <a:r>
              <a:rPr lang="zh-CN" altLang="zh-CN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源代码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+mn-ea"/>
              </a:rPr>
              <a:t>和实验报告，实验报告在</a:t>
            </a:r>
            <a:r>
              <a:rPr lang="en-US" altLang="zh-CN" sz="2000" b="1" dirty="0" smtClean="0">
                <a:latin typeface="宋体" pitchFamily="2" charset="-122"/>
                <a:ea typeface="宋体" pitchFamily="2" charset="-122"/>
                <a:sym typeface="+mn-ea"/>
              </a:rPr>
              <a:t>4</a:t>
            </a:r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+mn-ea"/>
              </a:rPr>
              <a:t>次实验中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任选其一</a:t>
            </a:r>
            <a:endParaRPr lang="en-US" altLang="zh-CN" sz="2000" b="1" dirty="0" smtClean="0">
              <a:latin typeface="宋体" pitchFamily="2" charset="-122"/>
              <a:ea typeface="宋体" pitchFamily="2" charset="-122"/>
              <a:sym typeface="+mn-ea"/>
            </a:endParaRPr>
          </a:p>
          <a:p>
            <a:pPr eaLnBrk="1" hangingPunct="1"/>
            <a:endParaRPr lang="en-US" altLang="zh-CN" sz="2000" b="1" dirty="0">
              <a:latin typeface="宋体" pitchFamily="2" charset="-122"/>
              <a:ea typeface="宋体" pitchFamily="2" charset="-122"/>
              <a:sym typeface="+mn-ea"/>
            </a:endParaRPr>
          </a:p>
          <a:p>
            <a:pPr eaLnBrk="1" hangingPunct="1"/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+mn-ea"/>
              </a:rPr>
              <a:t>源代码提交截止时间：当次实验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课后一周内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  <a:ea typeface="宋体" pitchFamily="2" charset="-122"/>
              <a:sym typeface="+mn-ea"/>
            </a:endParaRPr>
          </a:p>
          <a:p>
            <a:pPr eaLnBrk="1" hangingPunct="1"/>
            <a:endParaRPr lang="en-US" altLang="zh-CN" sz="2000" b="1" dirty="0">
              <a:latin typeface="宋体" pitchFamily="2" charset="-122"/>
              <a:ea typeface="宋体" pitchFamily="2" charset="-122"/>
              <a:sym typeface="+mn-ea"/>
            </a:endParaRPr>
          </a:p>
          <a:p>
            <a:pPr eaLnBrk="1" hangingPunct="1"/>
            <a:r>
              <a:rPr lang="zh-CN" altLang="en-US" sz="2000" b="1" dirty="0" smtClean="0">
                <a:latin typeface="宋体" pitchFamily="2" charset="-122"/>
                <a:ea typeface="宋体" pitchFamily="2" charset="-122"/>
                <a:sym typeface="+mn-ea"/>
              </a:rPr>
              <a:t>实验报告提交截止时间：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  <a:sym typeface="+mn-ea"/>
              </a:rPr>
              <a:t>结课后一周内</a:t>
            </a:r>
            <a:endParaRPr lang="en-US" altLang="zh-CN" sz="20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000" b="1" dirty="0">
                <a:latin typeface="宋体" pitchFamily="2" charset="-122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5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5364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实验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总体</a:t>
            </a:r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评分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方式及</a:t>
            </a:r>
            <a:r>
              <a:rPr lang="zh-CN" altLang="zh-TW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标准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36426"/>
              </p:ext>
            </p:extLst>
          </p:nvPr>
        </p:nvGraphicFramePr>
        <p:xfrm>
          <a:off x="838298" y="2154569"/>
          <a:ext cx="7162614" cy="3865163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371564"/>
                <a:gridCol w="1126249"/>
                <a:gridCol w="1142970"/>
                <a:gridCol w="1134293"/>
                <a:gridCol w="1227845"/>
                <a:gridCol w="1159693"/>
              </a:tblGrid>
              <a:tr h="45718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序号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</a:tr>
              <a:tr h="457188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学时数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altLang="zh-CN" sz="1600" b="1" i="0" u="none" strike="noStrike" dirty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875374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实验项目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线性结构</a:t>
                      </a:r>
                      <a:endParaRPr lang="en-US" altLang="zh-CN" sz="1600" b="1" u="none" strike="noStrike" dirty="0" smtClean="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 rtl="0" fontAlgn="ctr"/>
                      <a:r>
                        <a:rPr lang="zh-CN" altLang="en-US" sz="1600" b="1" u="none" strike="noStrike" dirty="0" smtClean="0"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及其应用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树型结构</a:t>
                      </a:r>
                      <a:endParaRPr lang="en-US" altLang="zh-CN" sz="1600" b="1" i="0" u="none" strike="noStrike" dirty="0" smtClean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及其应用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图型结构</a:t>
                      </a:r>
                      <a:endParaRPr lang="en-US" altLang="zh-CN" sz="1600" b="1" i="0" u="none" strike="noStrike" dirty="0" smtClean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及其应用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查找排序</a:t>
                      </a:r>
                      <a:endParaRPr lang="en-US" altLang="zh-CN" sz="1600" b="1" i="0" u="none" strike="noStrike" dirty="0" smtClean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及其应用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i="0" u="none" strike="noStrike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实验报告</a:t>
                      </a:r>
                      <a:endParaRPr lang="zh-CN" altLang="en-US" sz="1600" b="1" i="0" u="none" strike="noStrike" dirty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</a:tr>
              <a:tr h="419992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CN" altLang="en-US" sz="1600" b="1" u="none" strike="noStrike" dirty="0">
                          <a:effectLst/>
                          <a:latin typeface="宋体" pitchFamily="2" charset="-122"/>
                          <a:ea typeface="宋体" pitchFamily="2" charset="-122"/>
                        </a:rPr>
                        <a:t>分数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600" b="1" u="none" strike="noStrike" dirty="0" smtClean="0"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endParaRPr lang="en-US" altLang="zh-CN" sz="1600" b="1" i="0" u="none" strike="noStrike" dirty="0"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  <a:tr h="91437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时间地点</a:t>
                      </a:r>
                      <a:endParaRPr lang="en-US" altLang="zh-CN" sz="1600" b="1" i="0" u="none" strike="noStrike" kern="1200" dirty="0" smtClean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第一组</a:t>
                      </a:r>
                      <a:endParaRPr lang="zh-CN" altLang="en-US" sz="1600" b="1" i="0" u="none" strike="noStrike" kern="1200" dirty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第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5</a:t>
                      </a:r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</a:t>
                      </a:r>
                      <a:endParaRPr lang="en-US" altLang="zh-CN" sz="1600" b="1" i="0" u="none" strike="noStrike" kern="1200" dirty="0" smtClean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周四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9-10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T2608</a:t>
                      </a: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第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</a:t>
                      </a:r>
                      <a:endParaRPr lang="en-US" altLang="zh-CN" sz="1600" b="1" i="0" u="none" strike="noStrike" kern="1200" dirty="0" smtClean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周四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11-12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T2608</a:t>
                      </a: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第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10</a:t>
                      </a:r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</a:t>
                      </a:r>
                      <a:endParaRPr lang="en-US" altLang="zh-CN" sz="1600" b="1" i="0" u="none" strike="noStrike" kern="1200" dirty="0" smtClean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周三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11-12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T2608</a:t>
                      </a: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第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12</a:t>
                      </a:r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</a:t>
                      </a:r>
                      <a:endParaRPr lang="en-US" altLang="zh-CN" sz="1600" b="1" i="0" u="none" strike="noStrike" kern="1200" dirty="0" smtClean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周四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9-10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T2608</a:t>
                      </a: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600" b="1" i="0" u="none" strike="noStrike" kern="1200" dirty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CBE9F9"/>
                    </a:solidFill>
                  </a:tcPr>
                </a:tc>
              </a:tr>
              <a:tr h="53548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时间地点</a:t>
                      </a:r>
                      <a:endParaRPr lang="en-US" altLang="zh-CN" sz="1600" b="1" i="0" u="none" strike="noStrike" kern="1200" dirty="0" smtClean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第二组</a:t>
                      </a:r>
                      <a:endParaRPr lang="zh-CN" altLang="en-US" sz="1600" b="1" i="0" u="none" strike="noStrike" kern="1200" dirty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第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5</a:t>
                      </a:r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</a:t>
                      </a:r>
                      <a:endParaRPr lang="en-US" altLang="zh-CN" sz="1600" b="1" i="0" u="none" strike="noStrike" kern="1200" dirty="0" smtClean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周一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9-10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T2608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第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8</a:t>
                      </a:r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</a:t>
                      </a:r>
                      <a:endParaRPr lang="en-US" altLang="zh-CN" sz="1600" b="1" i="0" u="none" strike="noStrike" kern="1200" dirty="0" smtClean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周一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9-10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T2608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第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10</a:t>
                      </a:r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</a:t>
                      </a:r>
                      <a:endParaRPr lang="en-US" altLang="zh-CN" sz="1600" b="1" i="0" u="none" strike="noStrike" kern="1200" dirty="0" smtClean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周五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3-4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T2608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第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12</a:t>
                      </a:r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</a:t>
                      </a:r>
                      <a:endParaRPr lang="en-US" altLang="zh-CN" sz="1600" b="1" i="0" u="none" strike="noStrike" kern="1200" dirty="0" smtClean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周五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3-4</a:t>
                      </a: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kern="1200" dirty="0" smtClean="0">
                          <a:solidFill>
                            <a:srgbClr val="01010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T2608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600" b="1" i="0" u="none" strike="noStrike" kern="1200" dirty="0">
                        <a:solidFill>
                          <a:srgbClr val="01010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圆角淘宝网chenying0907出品 1"/>
          <p:cNvSpPr/>
          <p:nvPr/>
        </p:nvSpPr>
        <p:spPr>
          <a:xfrm>
            <a:off x="838298" y="1295456"/>
            <a:ext cx="7162612" cy="624402"/>
          </a:xfrm>
          <a:prstGeom prst="roundRect">
            <a:avLst/>
          </a:prstGeom>
          <a:solidFill>
            <a:srgbClr val="CBE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实验课程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共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个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学时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个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实验项目，总成绩</a:t>
            </a:r>
            <a:r>
              <a:rPr lang="zh-CN" altLang="en-US" sz="2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为</a:t>
            </a:r>
            <a:r>
              <a:rPr lang="en-US" altLang="zh-CN" sz="2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20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1567911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6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b="1" dirty="0">
                <a:ea typeface="宋体" panose="02010600030101010101" pitchFamily="2" charset="-122"/>
              </a:rPr>
              <a:t>作业提交</a:t>
            </a: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-761860" y="952500"/>
            <a:ext cx="9296156" cy="5562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endParaRPr lang="en-US" altLang="zh-CN" sz="20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endParaRPr lang="en-US" altLang="en-US" b="1" dirty="0" err="1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en-US" altLang="en-US" sz="24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提交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网站：</a:t>
            </a:r>
            <a:r>
              <a:rPr lang="en-US" altLang="zh-CN" sz="2400" b="1" dirty="0">
                <a:latin typeface="Times New Roman" pitchFamily="18" charset="0"/>
                <a:ea typeface="宋体" pitchFamily="2" charset="-122"/>
                <a:cs typeface="Times New Roman" pitchFamily="18" charset="0"/>
                <a:hlinkClick r:id="rId3"/>
              </a:rPr>
              <a:t>http://10.249.12.98:8000/#/courses</a:t>
            </a:r>
            <a:endParaRPr lang="en-US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endParaRPr lang="en-US" altLang="zh-CN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714500" lvl="3" indent="-342900" eaLnBrk="1" hangingPunct="1">
              <a:buClr>
                <a:schemeClr val="folHlink"/>
              </a:buClr>
              <a:buSzPct val="60000"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提交内容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828800" lvl="4" indent="0" eaLnBrk="1" hangingPunct="1">
              <a:lnSpc>
                <a:spcPct val="125000"/>
              </a:lnSpc>
              <a:buClr>
                <a:schemeClr val="folHlink"/>
              </a:buClr>
              <a:buSzPct val="60000"/>
              <a:buNone/>
            </a:pPr>
            <a:r>
              <a:rPr lang="en-US" altLang="en-US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请把电子版实验报告及源代码打包成一个压缩包，命名格式如下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171700" lvl="4" indent="-342900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en-US" altLang="en-US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实验报告</a:t>
            </a:r>
            <a:r>
              <a:rPr lang="en-US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学号</a:t>
            </a:r>
            <a:r>
              <a:rPr lang="en-US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姓名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实验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</a:p>
          <a:p>
            <a:pPr marL="2171700" lvl="4" indent="-342900">
              <a:lnSpc>
                <a:spcPct val="125000"/>
              </a:lnSpc>
              <a:buClr>
                <a:schemeClr val="folHlink"/>
              </a:buClr>
              <a:buSzPct val="60000"/>
            </a:pPr>
            <a:r>
              <a:rPr lang="en-US" altLang="en-US" b="1" dirty="0" err="1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压缩包</a:t>
            </a:r>
            <a:r>
              <a:rPr lang="en-US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：    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学号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_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姓名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_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实验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X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828800" lvl="4" indent="0">
              <a:lnSpc>
                <a:spcPct val="125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上传到网站对应的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实验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zh-CN" altLang="en-US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任务下。</a:t>
            </a:r>
            <a:endParaRPr lang="en-US" altLang="zh-CN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828800" lvl="4" indent="0">
              <a:buClr>
                <a:schemeClr val="folHlink"/>
              </a:buClr>
              <a:buSzPct val="60000"/>
              <a:buNone/>
            </a:pPr>
            <a:endParaRPr lang="en-US" altLang="en-US" sz="2400" b="1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828800" lvl="7" indent="-342900">
              <a:buClr>
                <a:schemeClr val="folHlink"/>
              </a:buClr>
              <a:buSzPct val="60000"/>
            </a:pPr>
            <a:r>
              <a:rPr lang="en-US" altLang="zh-CN" sz="2400" b="1" dirty="0" err="1"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提交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截止时间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：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+mn-ea"/>
              </a:rPr>
              <a:t>课后一周内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371600" lvl="3" indent="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2171700" lvl="4" indent="-342900" eaLnBrk="1" hangingPunct="1">
              <a:buClr>
                <a:schemeClr val="folHlink"/>
              </a:buClr>
              <a:buSzPct val="60000"/>
              <a:buNone/>
            </a:pPr>
            <a:endParaRPr lang="en-US" altLang="en-US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buNone/>
            </a:pPr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en-US" altLang="zh-CN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/>
            <a:endParaRPr lang="en-US" altLang="en-US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446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7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17410" name="Rectangle 3074"/>
          <p:cNvSpPr>
            <a:spLocks noGrp="1"/>
          </p:cNvSpPr>
          <p:nvPr>
            <p:ph type="title"/>
          </p:nvPr>
        </p:nvSpPr>
        <p:spPr>
          <a:xfrm>
            <a:off x="533400" y="152400"/>
            <a:ext cx="8382000" cy="91440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HITsz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Grader</a:t>
            </a:r>
            <a:r>
              <a:rPr lang="zh-CN" altLang="en-US" sz="3600" b="1" dirty="0">
                <a:ea typeface="宋体" panose="02010600030101010101" pitchFamily="2" charset="-122"/>
              </a:rPr>
              <a:t>使用指南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="" xmlns:a16="http://schemas.microsoft.com/office/drawing/2014/main" id="{78656F73-44BF-4758-95DC-D1601D111090}"/>
              </a:ext>
            </a:extLst>
          </p:cNvPr>
          <p:cNvSpPr txBox="1"/>
          <p:nvPr/>
        </p:nvSpPr>
        <p:spPr>
          <a:xfrm>
            <a:off x="516406" y="1618301"/>
            <a:ext cx="7636899" cy="4345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登录网址：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http://10.249.12.98:8000/#/courses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推荐浏览器：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Chrome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初始用户名、密码均为学号，登录后请修改；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作业提交仅支持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zip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100MB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作业提交截止时间内，可以重新提交作业，不限次数；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p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作业提交截止时间之后，将无法提交作业！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en-US" altLang="zh-CN" sz="24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0590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8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600" b="1" dirty="0" err="1">
                <a:latin typeface="宋体" pitchFamily="2" charset="-122"/>
                <a:ea typeface="宋体" pitchFamily="2" charset="-122"/>
              </a:rPr>
              <a:t>源程序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代码评分标准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152516" y="1371686"/>
            <a:ext cx="8686572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程序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代码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总分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100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，各个功能点按百分比单独计分：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endParaRPr lang="en-US" altLang="zh-CN" sz="2000" b="1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just"/>
            <a:r>
              <a:rPr lang="zh-CN" altLang="zh-CN" sz="20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编译不通过，该部分直接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0</a:t>
            </a:r>
            <a:r>
              <a:rPr lang="zh-CN" altLang="zh-CN" sz="20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分</a:t>
            </a:r>
            <a:r>
              <a:rPr lang="zh-CN" altLang="zh-CN" sz="20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处理</a:t>
            </a:r>
            <a:endParaRPr lang="en-US" altLang="zh-CN" sz="2000" b="1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just"/>
            <a:endParaRPr lang="zh-CN" altLang="zh-CN" sz="2000" b="1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just"/>
            <a:r>
              <a:rPr lang="zh-CN" altLang="zh-CN" sz="20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编译通过，根据输入但得不到正确输出。</a:t>
            </a:r>
            <a:r>
              <a:rPr lang="zh-CN" altLang="zh-CN" sz="20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30%</a:t>
            </a:r>
            <a:r>
              <a:rPr lang="zh-CN" altLang="zh-CN" sz="20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just"/>
            <a:endParaRPr lang="zh-CN" altLang="zh-CN" sz="2000" b="1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just"/>
            <a:r>
              <a:rPr lang="zh-CN" altLang="zh-CN" sz="20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编译通过，根据指定输入能得到正确输出，但是无程序主要函数功能的注释，部分边界边界输入考虑不周全。</a:t>
            </a:r>
            <a:r>
              <a:rPr lang="zh-CN" altLang="zh-CN" sz="20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50%</a:t>
            </a:r>
            <a:r>
              <a:rPr lang="zh-CN" altLang="zh-CN" sz="20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just"/>
            <a:endParaRPr lang="zh-CN" altLang="zh-CN" sz="2000" b="1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just"/>
            <a:r>
              <a:rPr lang="zh-CN" altLang="zh-CN" sz="20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编译通过，根据指定输入能得到正确输出，程序主要函数功能的注释完整，边界情况考虑不周全。</a:t>
            </a:r>
            <a:r>
              <a:rPr lang="zh-CN" altLang="zh-CN" sz="20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60%</a:t>
            </a:r>
            <a:r>
              <a:rPr lang="zh-CN" altLang="zh-CN" sz="20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just"/>
            <a:endParaRPr lang="zh-CN" altLang="zh-CN" sz="2000" b="1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algn="just"/>
            <a:r>
              <a:rPr lang="zh-CN" altLang="zh-CN" sz="20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编译通过，根据输入能得到正确输出，程序健壮性、鲁棒性强，且程序函数注释详细。</a:t>
            </a:r>
            <a:r>
              <a:rPr lang="zh-CN" altLang="zh-CN" sz="20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100%</a:t>
            </a:r>
            <a:r>
              <a:rPr lang="zh-CN" altLang="zh-CN" sz="20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indent="0" eaLnBrk="1" hangingPunct="1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9406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灯片编号占位符 4"/>
          <p:cNvSpPr txBox="1">
            <a:spLocks noGrp="1"/>
          </p:cNvSpPr>
          <p:nvPr>
            <p:ph type="sldNum" sz="quarter" idx="11"/>
          </p:nvPr>
        </p:nvSpPr>
        <p:spPr/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400" dirty="0">
                <a:ea typeface="宋体" panose="02010600030101010101" pitchFamily="2" charset="-122"/>
              </a:rPr>
              <a:t>9</a:t>
            </a:fld>
            <a:endParaRPr lang="en-US" altLang="en-US" sz="1400" dirty="0">
              <a:ea typeface="宋体" panose="02010600030101010101" pitchFamily="2" charset="-122"/>
            </a:endParaRPr>
          </a:p>
        </p:txBody>
      </p:sp>
      <p:sp>
        <p:nvSpPr>
          <p:cNvPr id="20484" name="Rectangle 307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b="1" dirty="0">
                <a:ea typeface="宋体" panose="02010600030101010101" pitchFamily="2" charset="-122"/>
              </a:rPr>
              <a:t>实验报告评分标准</a:t>
            </a:r>
          </a:p>
        </p:txBody>
      </p:sp>
      <p:sp>
        <p:nvSpPr>
          <p:cNvPr id="20485" name="Rectangle 3075"/>
          <p:cNvSpPr>
            <a:spLocks noGrp="1"/>
          </p:cNvSpPr>
          <p:nvPr>
            <p:ph idx="1"/>
          </p:nvPr>
        </p:nvSpPr>
        <p:spPr>
          <a:xfrm>
            <a:off x="315119" y="1334088"/>
            <a:ext cx="8610600" cy="5257714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实验报告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总分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100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分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， 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个部分计分：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zh-CN" sz="2400" b="1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r>
              <a:rPr lang="zh-CN" altLang="zh-CN" sz="24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问题分析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20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分） 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lvl="1"/>
            <a:r>
              <a:rPr lang="zh-CN" altLang="zh-CN" sz="20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能将原题要解决的问题转换成用计算机要解决的问题</a:t>
            </a:r>
            <a:r>
              <a:rPr lang="zh-CN" altLang="en-US" sz="20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。</a:t>
            </a:r>
            <a:endParaRPr lang="en-US" altLang="zh-CN" sz="2000" b="1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endParaRPr lang="zh-CN" altLang="zh-CN" sz="2400" b="1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r>
              <a:rPr lang="zh-CN" altLang="zh-CN" sz="24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详细设计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40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分）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lvl="1" eaLnBrk="1" hangingPunct="1">
              <a:defRPr/>
            </a:pPr>
            <a:r>
              <a:rPr lang="zh-CN" altLang="en-US" sz="2000" b="1" noProof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设计思想</a:t>
            </a:r>
            <a:r>
              <a:rPr lang="zh-CN" altLang="en-US" sz="2000" b="1" noProof="1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000" b="1" noProof="1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10</a:t>
            </a:r>
            <a:r>
              <a:rPr lang="zh-CN" altLang="en-US" sz="2000" b="1" noProof="1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分</a:t>
            </a:r>
            <a:r>
              <a:rPr lang="zh-CN" altLang="en-US" sz="2000" b="1" noProof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</a:p>
          <a:p>
            <a:pPr lvl="1" eaLnBrk="1" hangingPunct="1">
              <a:defRPr/>
            </a:pPr>
            <a:r>
              <a:rPr lang="zh-CN" altLang="en-US" sz="2000" b="1" noProof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存储结构及操作</a:t>
            </a:r>
            <a:r>
              <a:rPr lang="zh-CN" altLang="en-US" sz="2000" b="1" noProof="1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000" b="1" noProof="1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10</a:t>
            </a:r>
            <a:r>
              <a:rPr lang="zh-CN" altLang="en-US" sz="2000" b="1" noProof="1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分</a:t>
            </a:r>
            <a:r>
              <a:rPr lang="zh-CN" altLang="en-US" sz="2000" b="1" noProof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</a:p>
          <a:p>
            <a:pPr lvl="1" eaLnBrk="1" hangingPunct="1">
              <a:defRPr/>
            </a:pPr>
            <a:r>
              <a:rPr lang="zh-CN" altLang="en-US" sz="2000" b="1" noProof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程序整体</a:t>
            </a:r>
            <a:r>
              <a:rPr lang="zh-CN" altLang="en-US" sz="2000" b="1" noProof="1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流程图</a:t>
            </a:r>
            <a:r>
              <a:rPr lang="zh-CN" altLang="en-US" sz="2000" b="1" noProof="1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000" b="1" noProof="1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20</a:t>
            </a:r>
            <a:r>
              <a:rPr lang="zh-CN" altLang="en-US" sz="2000" b="1" noProof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分</a:t>
            </a:r>
            <a:r>
              <a:rPr lang="zh-CN" altLang="en-US" sz="2000" b="1" noProof="1" smtClean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）</a:t>
            </a:r>
            <a:endParaRPr lang="zh-CN" altLang="en-US" sz="2000" b="1" noProof="1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indent="0">
              <a:buNone/>
            </a:pPr>
            <a:endParaRPr lang="zh-CN" altLang="zh-CN" sz="2400" b="1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r>
              <a:rPr lang="zh-CN" altLang="zh-CN" sz="24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用户使用手册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(20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)</a:t>
            </a:r>
          </a:p>
          <a:p>
            <a:pPr lvl="1"/>
            <a:r>
              <a:rPr lang="zh-CN" altLang="zh-CN" sz="20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描述具体，能够根据该手册进行程序的使用</a:t>
            </a:r>
            <a:r>
              <a:rPr lang="zh-CN" altLang="en-US" sz="20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。</a:t>
            </a:r>
            <a:endParaRPr lang="en-US" altLang="zh-CN" sz="2000" b="1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endParaRPr lang="zh-CN" altLang="zh-CN" sz="2400" b="1" dirty="0"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r>
              <a:rPr lang="zh-CN" altLang="zh-CN" sz="2400" b="1" dirty="0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总结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20</a:t>
            </a:r>
            <a:r>
              <a:rPr lang="zh-CN" altLang="zh-CN" sz="2400" b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分）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  <a:p>
            <a:pPr lvl="1"/>
            <a:r>
              <a:rPr lang="en-US" altLang="zh-CN" sz="2000" b="1" dirty="0" err="1"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总结出该实验涉及到的数据结构和算法，以及遇到的问题和收获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80867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4004</TotalTime>
  <Words>1218</Words>
  <Application>Microsoft Office PowerPoint</Application>
  <PresentationFormat>全屏显示(4:3)</PresentationFormat>
  <Paragraphs>414</Paragraphs>
  <Slides>18</Slides>
  <Notes>18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Blends</vt:lpstr>
      <vt:lpstr>2_Blends</vt:lpstr>
      <vt:lpstr>3_Blends</vt:lpstr>
      <vt:lpstr>MS_ClipArt_Gallery.5</vt:lpstr>
      <vt:lpstr>MS_ClipArt_Gallery.2</vt:lpstr>
      <vt:lpstr>PowerPoint 演示文稿</vt:lpstr>
      <vt:lpstr>PowerPoint 演示文稿</vt:lpstr>
      <vt:lpstr>PowerPoint 演示文稿</vt:lpstr>
      <vt:lpstr>实验总体评分方式及标准</vt:lpstr>
      <vt:lpstr>实验总体评分方式及标准</vt:lpstr>
      <vt:lpstr>作业提交</vt:lpstr>
      <vt:lpstr>HITsz Grader使用指南</vt:lpstr>
      <vt:lpstr>源程序代码评分标准</vt:lpstr>
      <vt:lpstr>实验报告评分标准</vt:lpstr>
      <vt:lpstr>PowerPoint 演示文稿</vt:lpstr>
      <vt:lpstr>实验内容</vt:lpstr>
      <vt:lpstr>实验内容</vt:lpstr>
      <vt:lpstr>实验内容</vt:lpstr>
      <vt:lpstr>实验内容</vt:lpstr>
      <vt:lpstr>实验内容</vt:lpstr>
      <vt:lpstr>实验内容</vt:lpstr>
      <vt:lpstr>实验要求</vt:lpstr>
      <vt:lpstr>实验一评分标准</vt:lpstr>
    </vt:vector>
  </TitlesOfParts>
  <Company>HITSZ-ICE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Mining</dc:title>
  <dc:creator>Yunming Ye</dc:creator>
  <cp:lastModifiedBy>lenovo</cp:lastModifiedBy>
  <cp:revision>682</cp:revision>
  <cp:lastPrinted>2021-03-25T13:56:36Z</cp:lastPrinted>
  <dcterms:created xsi:type="dcterms:W3CDTF">2021-03-25T13:56:36Z</dcterms:created>
  <dcterms:modified xsi:type="dcterms:W3CDTF">2023-03-17T02:48:39Z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