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97" r:id="rId4"/>
    <p:sldId id="339" r:id="rId5"/>
    <p:sldId id="298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40" r:id="rId14"/>
    <p:sldId id="334" r:id="rId15"/>
    <p:sldId id="341" r:id="rId17"/>
    <p:sldId id="335" r:id="rId18"/>
    <p:sldId id="336" r:id="rId19"/>
    <p:sldId id="337" r:id="rId20"/>
    <p:sldId id="338" r:id="rId21"/>
    <p:sldId id="342" r:id="rId2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CCFF"/>
    <a:srgbClr val="CC0000"/>
    <a:srgbClr val="0000CC"/>
    <a:srgbClr val="FF0066"/>
    <a:srgbClr val="000066"/>
    <a:srgbClr val="3333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en-US" dirty="0">
                <a:latin typeface="Garamond" panose="02020404030301010803" pitchFamily="18" charset="0"/>
              </a:rPr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en-US" dirty="0">
                <a:latin typeface="Garamond" panose="02020404030301010803" pitchFamily="18" charset="0"/>
              </a:rPr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Garamond" panose="02020404030301010803" pitchFamily="18" charset="0"/>
              </a:defRPr>
            </a:lvl1pPr>
          </a:lstStyle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Garamond" panose="02020404030301010803" pitchFamily="18" charset="0"/>
              </a:defRPr>
            </a:lvl1pPr>
          </a:lstStyle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6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37.wmf"/><Relationship Id="rId15" Type="http://schemas.openxmlformats.org/officeDocument/2006/relationships/vmlDrawing" Target="../drawings/vmlDrawing13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7.wmf"/><Relationship Id="rId12" Type="http://schemas.openxmlformats.org/officeDocument/2006/relationships/image" Target="../media/image46.wmf"/><Relationship Id="rId11" Type="http://schemas.openxmlformats.org/officeDocument/2006/relationships/image" Target="../media/image45.wmf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9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9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19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2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1752600" y="2330450"/>
            <a:ext cx="5943600" cy="32766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5.1</a:t>
            </a:r>
            <a:r>
              <a:rPr lang="zh-CN" altLang="en-US" b="1" dirty="0">
                <a:ea typeface="宋体" panose="02010600030101010101" pitchFamily="2" charset="-122"/>
              </a:rPr>
              <a:t> 约束优化问题的最优性条件</a:t>
            </a: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5.2</a:t>
            </a:r>
            <a:r>
              <a:rPr lang="zh-CN" altLang="en-US" b="1" dirty="0">
                <a:ea typeface="宋体" panose="02010600030101010101" pitchFamily="2" charset="-122"/>
              </a:rPr>
              <a:t> 罚函数法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5.3</a:t>
            </a:r>
            <a:r>
              <a:rPr lang="zh-CN" altLang="en-US" b="1" dirty="0">
                <a:ea typeface="宋体" panose="02010600030101010101" pitchFamily="2" charset="-122"/>
              </a:rPr>
              <a:t> 乘子法</a:t>
            </a: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5.4 </a:t>
            </a:r>
            <a:r>
              <a:rPr lang="zh-CN" altLang="en-US" b="1" dirty="0">
                <a:ea typeface="宋体" panose="02010600030101010101" pitchFamily="2" charset="-122"/>
              </a:rPr>
              <a:t>可行方向法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第五章 约束最优化问题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1600200" y="4047490"/>
            <a:ext cx="533400" cy="457200"/>
          </a:xfrm>
          <a:prstGeom prst="notchedRightArrow">
            <a:avLst>
              <a:gd name="adj1" fmla="val 50000"/>
              <a:gd name="adj2" fmla="val 29167"/>
            </a:avLst>
          </a:prstGeom>
          <a:solidFill>
            <a:srgbClr val="FF0000"/>
          </a:solidFill>
          <a:ln w="9525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602" name="Object 8"/>
          <p:cNvGraphicFramePr/>
          <p:nvPr/>
        </p:nvGraphicFramePr>
        <p:xfrm>
          <a:off x="648653" y="835343"/>
          <a:ext cx="4585335" cy="1207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43100" imgH="558800" progId="Equation.3">
                  <p:embed/>
                </p:oleObj>
              </mc:Choice>
              <mc:Fallback>
                <p:oleObj name="" r:id="rId1" imgW="1943100" imgH="558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8653" y="835343"/>
                        <a:ext cx="4585335" cy="1207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/>
          <p:nvPr/>
        </p:nvGraphicFramePr>
        <p:xfrm>
          <a:off x="764540" y="2245995"/>
          <a:ext cx="563943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057400" imgH="241300" progId="Equation.3">
                  <p:embed/>
                </p:oleObj>
              </mc:Choice>
              <mc:Fallback>
                <p:oleObj name="" r:id="rId3" imgW="2057400" imgH="2413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4540" y="2245995"/>
                        <a:ext cx="5639435" cy="553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/>
          <p:nvPr/>
        </p:nvGraphicFramePr>
        <p:xfrm>
          <a:off x="2408555" y="3002915"/>
          <a:ext cx="1948180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825500" imgH="228600" progId="Equation.3">
                  <p:embed/>
                </p:oleObj>
              </mc:Choice>
              <mc:Fallback>
                <p:oleObj name="" r:id="rId5" imgW="8255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8555" y="3002915"/>
                        <a:ext cx="1948180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64540" y="5500370"/>
            <a:ext cx="6988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至此，可以找到可行改进方向及步长。</a:t>
            </a:r>
            <a:endParaRPr lang="zh-CN" altLang="en-US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9" name="Object 5"/>
          <p:cNvGraphicFramePr/>
          <p:nvPr/>
        </p:nvGraphicFramePr>
        <p:xfrm>
          <a:off x="1529080" y="4228466"/>
          <a:ext cx="6379845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2730500" imgH="508000" progId="Equation.3">
                  <p:embed/>
                </p:oleObj>
              </mc:Choice>
              <mc:Fallback>
                <p:oleObj name="" r:id="rId7" imgW="2730500" imgH="5080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9080" y="4228466"/>
                        <a:ext cx="6379845" cy="1046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/>
          <p:nvPr/>
        </p:nvGraphicFramePr>
        <p:xfrm>
          <a:off x="849313" y="3674745"/>
          <a:ext cx="5222240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905000" imgH="241300" progId="Equation.3">
                  <p:embed/>
                </p:oleObj>
              </mc:Choice>
              <mc:Fallback>
                <p:oleObj name="" r:id="rId9" imgW="1905000" imgH="2413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9313" y="3674745"/>
                        <a:ext cx="5222240" cy="553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第五章 约束最优化问题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5" name="Text Box 3"/>
          <p:cNvSpPr txBox="1"/>
          <p:nvPr/>
        </p:nvSpPr>
        <p:spPr>
          <a:xfrm>
            <a:off x="762000" y="1979295"/>
            <a:ext cx="7086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可行方向法</a:t>
            </a:r>
            <a:endParaRPr lang="en-US" altLang="zh-CN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6" name="Rectangle 4"/>
          <p:cNvSpPr/>
          <p:nvPr/>
        </p:nvSpPr>
        <p:spPr>
          <a:xfrm>
            <a:off x="2895600" y="3200400"/>
            <a:ext cx="3505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迭代原理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迭代步骤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举例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2819400" y="3810000"/>
            <a:ext cx="533400" cy="457200"/>
          </a:xfrm>
          <a:prstGeom prst="notchedRightArrow">
            <a:avLst>
              <a:gd name="adj1" fmla="val 50000"/>
              <a:gd name="adj2" fmla="val 29167"/>
            </a:avLst>
          </a:prstGeom>
          <a:solidFill>
            <a:srgbClr val="FF0000"/>
          </a:solidFill>
          <a:ln w="9525">
            <a:noFill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40" name="Freeform 10"/>
          <p:cNvSpPr/>
          <p:nvPr/>
        </p:nvSpPr>
        <p:spPr>
          <a:xfrm>
            <a:off x="2895600" y="33528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600" name="对象 -2147482601"/>
          <p:cNvGraphicFramePr/>
          <p:nvPr/>
        </p:nvGraphicFramePr>
        <p:xfrm>
          <a:off x="390525" y="262890"/>
          <a:ext cx="8274050" cy="583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63365" imgH="2984500" progId="Equation.3">
                  <p:embed/>
                </p:oleObj>
              </mc:Choice>
              <mc:Fallback>
                <p:oleObj name="" r:id="rId1" imgW="4063365" imgH="298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525" y="262890"/>
                        <a:ext cx="8274050" cy="583184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/>
          <p:nvPr/>
        </p:nvGraphicFramePr>
        <p:xfrm>
          <a:off x="4541520" y="4511040"/>
          <a:ext cx="4511675" cy="107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730500" imgH="508000" progId="Equation.3">
                  <p:embed/>
                </p:oleObj>
              </mc:Choice>
              <mc:Fallback>
                <p:oleObj name="" r:id="rId3" imgW="2730500" imgH="5080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1520" y="4511040"/>
                        <a:ext cx="4511675" cy="107442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第五章 约束最优化问题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5" name="Text Box 3"/>
          <p:cNvSpPr txBox="1"/>
          <p:nvPr/>
        </p:nvSpPr>
        <p:spPr>
          <a:xfrm>
            <a:off x="762000" y="1979295"/>
            <a:ext cx="7086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可行方向法</a:t>
            </a:r>
            <a:endParaRPr lang="en-US" altLang="zh-CN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6" name="Rectangle 4"/>
          <p:cNvSpPr/>
          <p:nvPr/>
        </p:nvSpPr>
        <p:spPr>
          <a:xfrm>
            <a:off x="2895600" y="3200400"/>
            <a:ext cx="3505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迭代原理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迭代步骤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举例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2781300" y="4284345"/>
            <a:ext cx="533400" cy="457200"/>
          </a:xfrm>
          <a:prstGeom prst="notchedRightArrow">
            <a:avLst>
              <a:gd name="adj1" fmla="val 50000"/>
              <a:gd name="adj2" fmla="val 29167"/>
            </a:avLst>
          </a:prstGeom>
          <a:solidFill>
            <a:srgbClr val="FF0000"/>
          </a:solidFill>
          <a:ln w="9525">
            <a:noFill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40" name="Freeform 10"/>
          <p:cNvSpPr/>
          <p:nvPr/>
        </p:nvSpPr>
        <p:spPr>
          <a:xfrm>
            <a:off x="2895600" y="33528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Freeform 10"/>
          <p:cNvSpPr/>
          <p:nvPr/>
        </p:nvSpPr>
        <p:spPr>
          <a:xfrm>
            <a:off x="2960370" y="376428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599" name="Object 4"/>
          <p:cNvGraphicFramePr/>
          <p:nvPr/>
        </p:nvGraphicFramePr>
        <p:xfrm>
          <a:off x="603250" y="442595"/>
          <a:ext cx="6694805" cy="327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831465" imgH="1638300" progId="Equation.3">
                  <p:embed/>
                </p:oleObj>
              </mc:Choice>
              <mc:Fallback>
                <p:oleObj name="" r:id="rId1" imgW="2831465" imgH="1638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250" y="442595"/>
                        <a:ext cx="6694805" cy="3272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8" name="Object 5"/>
          <p:cNvGraphicFramePr/>
          <p:nvPr/>
        </p:nvGraphicFramePr>
        <p:xfrm>
          <a:off x="603250" y="3902075"/>
          <a:ext cx="6710045" cy="200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908300" imgH="965200" progId="Equation.3">
                  <p:embed/>
                </p:oleObj>
              </mc:Choice>
              <mc:Fallback>
                <p:oleObj name="" r:id="rId3" imgW="2908300" imgH="9652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" y="3902075"/>
                        <a:ext cx="6710045" cy="2005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595" name="对象 -2147482596"/>
          <p:cNvGraphicFramePr/>
          <p:nvPr/>
        </p:nvGraphicFramePr>
        <p:xfrm>
          <a:off x="449580" y="339090"/>
          <a:ext cx="8244840" cy="584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708400" imgH="2895600" progId="Equation.3">
                  <p:embed/>
                </p:oleObj>
              </mc:Choice>
              <mc:Fallback>
                <p:oleObj name="" r:id="rId1" imgW="3708400" imgH="2895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" y="339090"/>
                        <a:ext cx="8244840" cy="5840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594" name="Object 2"/>
          <p:cNvGraphicFramePr/>
          <p:nvPr/>
        </p:nvGraphicFramePr>
        <p:xfrm>
          <a:off x="423545" y="345440"/>
          <a:ext cx="8117840" cy="57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44900" imgH="2819400" progId="Equation.3">
                  <p:embed/>
                </p:oleObj>
              </mc:Choice>
              <mc:Fallback>
                <p:oleObj name="" r:id="rId1" imgW="3644900" imgH="2819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3545" y="345440"/>
                        <a:ext cx="8117840" cy="571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593" name="Object 4"/>
          <p:cNvGraphicFramePr/>
          <p:nvPr/>
        </p:nvGraphicFramePr>
        <p:xfrm>
          <a:off x="582930" y="549910"/>
          <a:ext cx="595693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79700" imgH="228600" progId="Equation.3">
                  <p:embed/>
                </p:oleObj>
              </mc:Choice>
              <mc:Fallback>
                <p:oleObj name="" r:id="rId1" imgW="26797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2930" y="549910"/>
                        <a:ext cx="595693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1" name="对象 -2147482592"/>
          <p:cNvGraphicFramePr/>
          <p:nvPr/>
        </p:nvGraphicFramePr>
        <p:xfrm>
          <a:off x="772160" y="1146810"/>
          <a:ext cx="5880100" cy="456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984500" imgH="2120900" progId="Equation.3">
                  <p:embed/>
                </p:oleObj>
              </mc:Choice>
              <mc:Fallback>
                <p:oleObj name="" r:id="rId3" imgW="2984500" imgH="21209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160" y="1146810"/>
                        <a:ext cx="5880100" cy="4564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0"/>
          <p:cNvGrpSpPr/>
          <p:nvPr/>
        </p:nvGrpSpPr>
        <p:grpSpPr>
          <a:xfrm>
            <a:off x="4415155" y="1282700"/>
            <a:ext cx="3567430" cy="3683000"/>
            <a:chOff x="3198" y="1026"/>
            <a:chExt cx="2247" cy="2320"/>
          </a:xfrm>
        </p:grpSpPr>
        <p:sp>
          <p:nvSpPr>
            <p:cNvPr id="7" name="Freeform 58"/>
            <p:cNvSpPr/>
            <p:nvPr/>
          </p:nvSpPr>
          <p:spPr>
            <a:xfrm>
              <a:off x="3606" y="1979"/>
              <a:ext cx="544" cy="1043"/>
            </a:xfrm>
            <a:custGeom>
              <a:avLst/>
              <a:gdLst>
                <a:gd name="txL" fmla="*/ 0 w 544"/>
                <a:gd name="txT" fmla="*/ 0 h 1043"/>
                <a:gd name="txR" fmla="*/ 544 w 544"/>
                <a:gd name="txB" fmla="*/ 1043 h 1043"/>
              </a:gdLst>
              <a:ahLst/>
              <a:cxnLst>
                <a:cxn ang="0">
                  <a:pos x="0" y="1043"/>
                </a:cxn>
                <a:cxn ang="0">
                  <a:pos x="544" y="544"/>
                </a:cxn>
                <a:cxn ang="0">
                  <a:pos x="0" y="0"/>
                </a:cxn>
                <a:cxn ang="0">
                  <a:pos x="0" y="1043"/>
                </a:cxn>
              </a:cxnLst>
              <a:rect l="txL" t="txT" r="txR" b="txB"/>
              <a:pathLst>
                <a:path w="544" h="1043">
                  <a:moveTo>
                    <a:pt x="0" y="1043"/>
                  </a:moveTo>
                  <a:lnTo>
                    <a:pt x="544" y="544"/>
                  </a:lnTo>
                  <a:lnTo>
                    <a:pt x="0" y="0"/>
                  </a:lnTo>
                  <a:lnTo>
                    <a:pt x="0" y="1043"/>
                  </a:lnTo>
                  <a:close/>
                </a:path>
              </a:pathLst>
            </a:custGeom>
            <a:solidFill>
              <a:srgbClr val="FFFF66">
                <a:alpha val="100000"/>
              </a:srgbClr>
            </a:solidFill>
            <a:ln w="952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" name="Line 6"/>
            <p:cNvCxnSpPr/>
            <p:nvPr/>
          </p:nvCxnSpPr>
          <p:spPr>
            <a:xfrm>
              <a:off x="3198" y="3022"/>
              <a:ext cx="21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" name="Line 7"/>
            <p:cNvCxnSpPr/>
            <p:nvPr/>
          </p:nvCxnSpPr>
          <p:spPr>
            <a:xfrm flipV="1">
              <a:off x="3606" y="1026"/>
              <a:ext cx="0" cy="23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0" name="Line 8"/>
            <p:cNvCxnSpPr/>
            <p:nvPr/>
          </p:nvCxnSpPr>
          <p:spPr>
            <a:xfrm flipV="1">
              <a:off x="4150" y="2976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1" name="Line 9"/>
            <p:cNvCxnSpPr/>
            <p:nvPr/>
          </p:nvCxnSpPr>
          <p:spPr>
            <a:xfrm flipV="1">
              <a:off x="4665" y="2976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2" name="Line 10"/>
            <p:cNvCxnSpPr/>
            <p:nvPr/>
          </p:nvCxnSpPr>
          <p:spPr>
            <a:xfrm>
              <a:off x="3606" y="2523"/>
              <a:ext cx="4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3" name="Line 11"/>
            <p:cNvCxnSpPr/>
            <p:nvPr/>
          </p:nvCxnSpPr>
          <p:spPr>
            <a:xfrm>
              <a:off x="3606" y="1979"/>
              <a:ext cx="4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" name="Line 12"/>
            <p:cNvCxnSpPr/>
            <p:nvPr/>
          </p:nvCxnSpPr>
          <p:spPr>
            <a:xfrm flipV="1">
              <a:off x="3878" y="2976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pic>
          <p:nvPicPr>
            <p:cNvPr id="15" name="图片 1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379" y="2387"/>
              <a:ext cx="143" cy="233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16" name="图片 1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059" y="3113"/>
              <a:ext cx="143" cy="233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17" name="图片 1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366" y="1842"/>
              <a:ext cx="179" cy="233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18" name="图片 1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604" y="3113"/>
              <a:ext cx="179" cy="233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19" name="图片 18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5239" y="3113"/>
              <a:ext cx="206" cy="227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20" name="图片 19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334" y="1026"/>
              <a:ext cx="227" cy="268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sp>
          <p:nvSpPr>
            <p:cNvPr id="21" name="Rectangle 21"/>
            <p:cNvSpPr/>
            <p:nvPr/>
          </p:nvSpPr>
          <p:spPr>
            <a:xfrm>
              <a:off x="3518" y="1909"/>
              <a:ext cx="164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algn="l" eaLnBrk="1"/>
              <a:r>
                <a:rPr lang="en-US" altLang="zh-CN" sz="900" kern="1200">
                  <a:solidFill>
                    <a:srgbClr val="0000FF"/>
                  </a:solidFill>
                  <a:latin typeface="Arial" panose="020B060402020202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●</a:t>
              </a:r>
              <a:endPara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" name="Rectangle 22"/>
            <p:cNvSpPr/>
            <p:nvPr/>
          </p:nvSpPr>
          <p:spPr>
            <a:xfrm>
              <a:off x="4051" y="2440"/>
              <a:ext cx="164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algn="l" eaLnBrk="1"/>
              <a:r>
                <a:rPr lang="en-US" altLang="zh-CN" sz="900" kern="1200">
                  <a:solidFill>
                    <a:srgbClr val="0000FF"/>
                  </a:solidFill>
                  <a:latin typeface="Arial" panose="020B060402020202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●</a:t>
              </a:r>
              <a:endPara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3" name="Line 24"/>
            <p:cNvCxnSpPr/>
            <p:nvPr/>
          </p:nvCxnSpPr>
          <p:spPr>
            <a:xfrm>
              <a:off x="3606" y="2251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4" name="Rectangle 26"/>
            <p:cNvSpPr/>
            <p:nvPr/>
          </p:nvSpPr>
          <p:spPr>
            <a:xfrm>
              <a:off x="3779" y="2176"/>
              <a:ext cx="164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algn="l" eaLnBrk="1"/>
              <a:r>
                <a:rPr lang="en-US" altLang="zh-CN" sz="900" kern="1200">
                  <a:solidFill>
                    <a:srgbClr val="CC0000"/>
                  </a:solidFill>
                  <a:latin typeface="Arial" panose="020B060402020202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●</a:t>
              </a:r>
              <a:endPara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" name="Rectangle 27"/>
            <p:cNvSpPr/>
            <p:nvPr/>
          </p:nvSpPr>
          <p:spPr>
            <a:xfrm>
              <a:off x="4059" y="1901"/>
              <a:ext cx="164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algn="l" eaLnBrk="1"/>
              <a:r>
                <a:rPr lang="en-US" altLang="zh-CN" sz="900" kern="1200">
                  <a:solidFill>
                    <a:srgbClr val="44546A"/>
                  </a:solidFill>
                  <a:latin typeface="Arial" panose="020B060402020202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●</a:t>
              </a:r>
              <a:endPara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6" name="Rectangle 29"/>
            <p:cNvSpPr/>
            <p:nvPr/>
          </p:nvSpPr>
          <p:spPr>
            <a:xfrm>
              <a:off x="3515" y="2947"/>
              <a:ext cx="164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algn="l" eaLnBrk="1"/>
              <a:r>
                <a:rPr lang="en-US" altLang="zh-CN" sz="900" kern="1200">
                  <a:solidFill>
                    <a:srgbClr val="0000FF"/>
                  </a:solidFill>
                  <a:latin typeface="Arial" panose="020B060402020202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●</a:t>
              </a:r>
              <a:endPara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7" name="Line 30"/>
            <p:cNvCxnSpPr/>
            <p:nvPr/>
          </p:nvCxnSpPr>
          <p:spPr>
            <a:xfrm flipV="1">
              <a:off x="3742" y="1071"/>
              <a:ext cx="1179" cy="21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8" name="Line 31"/>
            <p:cNvCxnSpPr/>
            <p:nvPr/>
          </p:nvCxnSpPr>
          <p:spPr>
            <a:xfrm>
              <a:off x="3470" y="1842"/>
              <a:ext cx="1360" cy="13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9" name="Oval 32"/>
            <p:cNvSpPr/>
            <p:nvPr/>
          </p:nvSpPr>
          <p:spPr>
            <a:xfrm>
              <a:off x="3945" y="1768"/>
              <a:ext cx="409" cy="409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" name="Oval 33"/>
            <p:cNvSpPr/>
            <p:nvPr/>
          </p:nvSpPr>
          <p:spPr>
            <a:xfrm>
              <a:off x="3750" y="1610"/>
              <a:ext cx="771" cy="72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31" name="Oval 34"/>
            <p:cNvSpPr/>
            <p:nvPr/>
          </p:nvSpPr>
          <p:spPr>
            <a:xfrm>
              <a:off x="3627" y="1464"/>
              <a:ext cx="1043" cy="99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pic>
          <p:nvPicPr>
            <p:cNvPr id="32" name="图片 31"/>
            <p:cNvPicPr/>
            <p:nvPr/>
          </p:nvPicPr>
          <p:blipFill>
            <a:blip r:embed="rId11">
              <a:clrChange>
                <a:clrFrom>
                  <a:srgbClr val="000000"/>
                </a:clrFrom>
                <a:clrTo>
                  <a:srgbClr val="0000FF"/>
                </a:clrTo>
              </a:clrChange>
            </a:blip>
            <a:stretch>
              <a:fillRect/>
            </a:stretch>
          </p:blipFill>
          <p:spPr>
            <a:xfrm>
              <a:off x="3288" y="3022"/>
              <a:ext cx="318" cy="254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33" name="图片 32"/>
            <p:cNvPicPr/>
            <p:nvPr/>
          </p:nvPicPr>
          <p:blipFill>
            <a:blip r:embed="rId12">
              <a:clrChange>
                <a:clrFrom>
                  <a:srgbClr val="000000"/>
                </a:clrFrom>
                <a:clrTo>
                  <a:srgbClr val="0000FF"/>
                </a:clrTo>
              </a:clrChange>
            </a:blip>
            <a:stretch>
              <a:fillRect/>
            </a:stretch>
          </p:blipFill>
          <p:spPr>
            <a:xfrm>
              <a:off x="4241" y="2387"/>
              <a:ext cx="318" cy="268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34" name="图片 33"/>
            <p:cNvPicPr/>
            <p:nvPr/>
          </p:nvPicPr>
          <p:blipFill>
            <a:blip r:embed="rId13">
              <a:clrChange>
                <a:clrFrom>
                  <a:srgbClr val="000000"/>
                </a:clrFrom>
                <a:clrTo>
                  <a:srgbClr val="0000FF"/>
                </a:clrTo>
              </a:clrChange>
            </a:blip>
            <a:stretch>
              <a:fillRect/>
            </a:stretch>
          </p:blipFill>
          <p:spPr>
            <a:xfrm>
              <a:off x="3606" y="2251"/>
              <a:ext cx="317" cy="253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cxnSp>
          <p:nvCxnSpPr>
            <p:cNvPr id="35" name="Line 38"/>
            <p:cNvCxnSpPr/>
            <p:nvPr/>
          </p:nvCxnSpPr>
          <p:spPr>
            <a:xfrm flipV="1">
              <a:off x="3606" y="2523"/>
              <a:ext cx="544" cy="499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6" name="Line 39"/>
            <p:cNvCxnSpPr/>
            <p:nvPr/>
          </p:nvCxnSpPr>
          <p:spPr>
            <a:xfrm flipH="1" flipV="1">
              <a:off x="3878" y="2251"/>
              <a:ext cx="272" cy="27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第五章 约束最优化问题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5" name="Text Box 3"/>
          <p:cNvSpPr txBox="1"/>
          <p:nvPr/>
        </p:nvSpPr>
        <p:spPr>
          <a:xfrm>
            <a:off x="762000" y="1979295"/>
            <a:ext cx="7086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可行方向法</a:t>
            </a:r>
            <a:endParaRPr lang="en-US" altLang="zh-CN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6" name="Rectangle 4"/>
          <p:cNvSpPr/>
          <p:nvPr/>
        </p:nvSpPr>
        <p:spPr>
          <a:xfrm>
            <a:off x="2895600" y="3200400"/>
            <a:ext cx="3505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迭代原理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迭代步骤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举例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40" name="Freeform 10"/>
          <p:cNvSpPr/>
          <p:nvPr/>
        </p:nvSpPr>
        <p:spPr>
          <a:xfrm>
            <a:off x="2895600" y="33528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Freeform 10"/>
          <p:cNvSpPr/>
          <p:nvPr/>
        </p:nvSpPr>
        <p:spPr>
          <a:xfrm>
            <a:off x="2960370" y="376428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Freeform 10"/>
          <p:cNvSpPr/>
          <p:nvPr/>
        </p:nvSpPr>
        <p:spPr>
          <a:xfrm>
            <a:off x="2980690" y="42291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4" name="Text Box 3"/>
          <p:cNvSpPr txBox="1"/>
          <p:nvPr/>
        </p:nvSpPr>
        <p:spPr>
          <a:xfrm>
            <a:off x="725805" y="1684020"/>
            <a:ext cx="7086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可行方向法</a:t>
            </a:r>
            <a:endParaRPr lang="en-US" altLang="zh-CN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2209800" y="2951480"/>
            <a:ext cx="3505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迭代原理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迭代步骤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举例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2057400" y="3027680"/>
            <a:ext cx="533400" cy="457200"/>
          </a:xfrm>
          <a:prstGeom prst="notchedRightArrow">
            <a:avLst>
              <a:gd name="adj1" fmla="val 50000"/>
              <a:gd name="adj2" fmla="val 29167"/>
            </a:avLst>
          </a:prstGeom>
          <a:solidFill>
            <a:srgbClr val="FF0000"/>
          </a:solidFill>
          <a:ln w="9525">
            <a:noFill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第五章 约束最优化问题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第五章 约束最优化问题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9290" y="2903220"/>
          <a:ext cx="114300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" imgH="215265" progId="Equation.KSEE3">
                  <p:embed/>
                </p:oleObj>
              </mc:Choice>
              <mc:Fallback>
                <p:oleObj name="" r:id="rId1" imgW="114300" imgH="2152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9290" y="2903220"/>
                        <a:ext cx="114300" cy="21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9290" y="2903220"/>
          <a:ext cx="114300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3" imgW="114300" imgH="215265" progId="Equation.KSEE3">
                  <p:embed/>
                </p:oleObj>
              </mc:Choice>
              <mc:Fallback>
                <p:oleObj name="" r:id="rId3" imgW="114300" imgH="215265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9290" y="2903220"/>
                        <a:ext cx="114300" cy="21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9290" y="2903220"/>
          <a:ext cx="114300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4" imgW="114300" imgH="215265" progId="Equation.KSEE3">
                  <p:embed/>
                </p:oleObj>
              </mc:Choice>
              <mc:Fallback>
                <p:oleObj name="" r:id="rId4" imgW="114300" imgH="215265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9290" y="2903220"/>
                        <a:ext cx="114300" cy="21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3" name="Object 6"/>
          <p:cNvGraphicFramePr/>
          <p:nvPr/>
        </p:nvGraphicFramePr>
        <p:xfrm>
          <a:off x="1083945" y="1574483"/>
          <a:ext cx="5607050" cy="207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540000" imgH="939800" progId="Equation.3">
                  <p:embed/>
                </p:oleObj>
              </mc:Choice>
              <mc:Fallback>
                <p:oleObj name="" r:id="rId5" imgW="2540000" imgH="939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3945" y="1574483"/>
                        <a:ext cx="5607050" cy="2074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1" name="Object 6"/>
          <p:cNvGraphicFramePr/>
          <p:nvPr/>
        </p:nvGraphicFramePr>
        <p:xfrm>
          <a:off x="1087438" y="3582988"/>
          <a:ext cx="6896735" cy="207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3124200" imgH="939800" progId="Equation.3">
                  <p:embed/>
                </p:oleObj>
              </mc:Choice>
              <mc:Fallback>
                <p:oleObj name="" r:id="rId7" imgW="3124200" imgH="939800" progId="Equation.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7438" y="3582988"/>
                        <a:ext cx="6896735" cy="2074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620" name="Object 5"/>
          <p:cNvGraphicFramePr/>
          <p:nvPr/>
        </p:nvGraphicFramePr>
        <p:xfrm>
          <a:off x="428625" y="950595"/>
          <a:ext cx="8108950" cy="166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44900" imgH="749300" progId="Equation.3">
                  <p:embed/>
                </p:oleObj>
              </mc:Choice>
              <mc:Fallback>
                <p:oleObj name="" r:id="rId1" imgW="3644900" imgH="749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25" y="950595"/>
                        <a:ext cx="8108950" cy="1666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9" name="Object 5"/>
          <p:cNvGraphicFramePr/>
          <p:nvPr/>
        </p:nvGraphicFramePr>
        <p:xfrm>
          <a:off x="658178" y="3670300"/>
          <a:ext cx="748728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365500" imgH="482600" progId="Equation.3">
                  <p:embed/>
                </p:oleObj>
              </mc:Choice>
              <mc:Fallback>
                <p:oleObj name="" r:id="rId3" imgW="3365500" imgH="4826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178" y="3670300"/>
                        <a:ext cx="7487285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下箭头 4"/>
          <p:cNvSpPr/>
          <p:nvPr/>
        </p:nvSpPr>
        <p:spPr>
          <a:xfrm>
            <a:off x="3531870" y="292608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618" name="Object 5"/>
          <p:cNvGraphicFramePr/>
          <p:nvPr/>
        </p:nvGraphicFramePr>
        <p:xfrm>
          <a:off x="697865" y="1005205"/>
          <a:ext cx="7614285" cy="116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87700" imgH="482600" progId="Equation.3">
                  <p:embed/>
                </p:oleObj>
              </mc:Choice>
              <mc:Fallback>
                <p:oleObj name="" r:id="rId1" imgW="3187700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7865" y="1005205"/>
                        <a:ext cx="7614285" cy="1162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98830" y="2896870"/>
            <a:ext cx="4540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问题：如何找到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？</a:t>
            </a:r>
            <a:endParaRPr lang="zh-CN" altLang="en-US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5" name="Object 5"/>
          <p:cNvGraphicFramePr/>
          <p:nvPr/>
        </p:nvGraphicFramePr>
        <p:xfrm>
          <a:off x="5200968" y="2896553"/>
          <a:ext cx="242887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091565" imgH="228600" progId="Equation.3">
                  <p:embed/>
                </p:oleObj>
              </mc:Choice>
              <mc:Fallback>
                <p:oleObj name="" r:id="rId3" imgW="1091565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968" y="2896553"/>
                        <a:ext cx="2428875" cy="508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4722813" y="3617278"/>
          <a:ext cx="2995295" cy="112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346200" imgH="508000" progId="Equation.3">
                  <p:embed/>
                </p:oleObj>
              </mc:Choice>
              <mc:Fallback>
                <p:oleObj name="" r:id="rId5" imgW="1346200" imgH="508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2813" y="3617278"/>
                        <a:ext cx="2995295" cy="1129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1215" y="5347970"/>
            <a:ext cx="7480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但这时还应对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</a:t>
            </a:r>
            <a:r>
              <a:rPr lang="zh-CN" altLang="zh-CN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进行控制，确保目标函数有界。</a:t>
            </a:r>
            <a:endParaRPr lang="zh-CN" altLang="zh-CN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Object 5"/>
          <p:cNvGraphicFramePr/>
          <p:nvPr/>
        </p:nvGraphicFramePr>
        <p:xfrm>
          <a:off x="1834198" y="883603"/>
          <a:ext cx="195008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76300" imgH="228600" progId="Equation.3">
                  <p:embed/>
                </p:oleObj>
              </mc:Choice>
              <mc:Fallback>
                <p:oleObj name="" r:id="rId1" imgW="8763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4198" y="883603"/>
                        <a:ext cx="1950085" cy="508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621983" y="1438910"/>
          <a:ext cx="398462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1790700" imgH="736600" progId="Equation.3">
                  <p:embed/>
                </p:oleObj>
              </mc:Choice>
              <mc:Fallback>
                <p:oleObj name="" r:id="rId3" imgW="1790700" imgH="736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983" y="1438910"/>
                        <a:ext cx="3984625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95605" y="87630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Object 5"/>
          <p:cNvGraphicFramePr/>
          <p:nvPr/>
        </p:nvGraphicFramePr>
        <p:xfrm>
          <a:off x="5818823" y="868363"/>
          <a:ext cx="195008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876300" imgH="228600" progId="Equation.3">
                  <p:embed/>
                </p:oleObj>
              </mc:Choice>
              <mc:Fallback>
                <p:oleObj name="" r:id="rId5" imgW="8763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823" y="868363"/>
                        <a:ext cx="1950085" cy="508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/>
          <p:nvPr/>
        </p:nvGraphicFramePr>
        <p:xfrm>
          <a:off x="5100956" y="1409383"/>
          <a:ext cx="299593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346200" imgH="749300" progId="Equation.3">
                  <p:embed/>
                </p:oleObj>
              </mc:Choice>
              <mc:Fallback>
                <p:oleObj name="" r:id="rId7" imgW="1346200" imgH="749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0956" y="1409383"/>
                        <a:ext cx="2995930" cy="166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380230" y="86106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Object 5"/>
          <p:cNvGraphicFramePr/>
          <p:nvPr/>
        </p:nvGraphicFramePr>
        <p:xfrm>
          <a:off x="3677603" y="3601403"/>
          <a:ext cx="195008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876300" imgH="228600" progId="Equation.3">
                  <p:embed/>
                </p:oleObj>
              </mc:Choice>
              <mc:Fallback>
                <p:oleObj name="" r:id="rId9" imgW="8763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77603" y="3601403"/>
                        <a:ext cx="1950085" cy="508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/>
          <p:nvPr/>
        </p:nvGraphicFramePr>
        <p:xfrm>
          <a:off x="2959736" y="4142423"/>
          <a:ext cx="299593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1346200" imgH="749300" progId="Equation.3">
                  <p:embed/>
                </p:oleObj>
              </mc:Choice>
              <mc:Fallback>
                <p:oleObj name="" r:id="rId11" imgW="1346200" imgH="749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59736" y="4142423"/>
                        <a:ext cx="2995930" cy="166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2239010" y="359410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3" grpId="0"/>
      <p:bldP spid="13" grpId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Object 5"/>
          <p:cNvGraphicFramePr/>
          <p:nvPr/>
        </p:nvGraphicFramePr>
        <p:xfrm>
          <a:off x="6195695" y="624840"/>
          <a:ext cx="1793240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76300" imgH="228600" progId="Equation.3">
                  <p:embed/>
                </p:oleObj>
              </mc:Choice>
              <mc:Fallback>
                <p:oleObj name="" r:id="rId1" imgW="8763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95695" y="624840"/>
                        <a:ext cx="1793240" cy="381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4983480" y="1179830"/>
          <a:ext cx="3663315" cy="122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1790700" imgH="736600" progId="Equation.3">
                  <p:embed/>
                </p:oleObj>
              </mc:Choice>
              <mc:Fallback>
                <p:oleObj name="" r:id="rId3" imgW="1790700" imgH="736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3480" y="1179830"/>
                        <a:ext cx="3663315" cy="1228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56785" y="617220"/>
            <a:ext cx="1156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-2147482616" name="Object 10"/>
          <p:cNvGraphicFramePr/>
          <p:nvPr/>
        </p:nvGraphicFramePr>
        <p:xfrm>
          <a:off x="614680" y="2618105"/>
          <a:ext cx="608076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552700" imgH="457200" progId="Equation.3">
                  <p:embed/>
                </p:oleObj>
              </mc:Choice>
              <mc:Fallback>
                <p:oleObj name="" r:id="rId5" imgW="25527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" y="2618105"/>
                        <a:ext cx="608076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4" name="Object 11"/>
          <p:cNvGraphicFramePr/>
          <p:nvPr/>
        </p:nvGraphicFramePr>
        <p:xfrm>
          <a:off x="659130" y="3776980"/>
          <a:ext cx="750824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3148965" imgH="228600" progId="Equation.3">
                  <p:embed/>
                </p:oleObj>
              </mc:Choice>
              <mc:Fallback>
                <p:oleObj name="" r:id="rId7" imgW="3148965" imgH="228600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130" y="3776980"/>
                        <a:ext cx="7508240" cy="523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48005" y="696595"/>
            <a:ext cx="3642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求解问题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，获得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11" name="Object 10"/>
          <p:cNvGraphicFramePr/>
          <p:nvPr/>
        </p:nvGraphicFramePr>
        <p:xfrm>
          <a:off x="984568" y="1485900"/>
          <a:ext cx="199707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838200" imgH="228600" progId="Equation.3">
                  <p:embed/>
                </p:oleObj>
              </mc:Choice>
              <mc:Fallback>
                <p:oleObj name="" r:id="rId9" imgW="8382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4568" y="1485900"/>
                        <a:ext cx="1997075" cy="490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2" name="Object 6"/>
          <p:cNvGraphicFramePr/>
          <p:nvPr/>
        </p:nvGraphicFramePr>
        <p:xfrm>
          <a:off x="886460" y="4585335"/>
          <a:ext cx="3304540" cy="141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1917065" imgH="736600" progId="Equation.3">
                  <p:embed/>
                </p:oleObj>
              </mc:Choice>
              <mc:Fallback>
                <p:oleObj name="" r:id="rId11" imgW="1917065" imgH="736600" progId="Equation.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6460" y="4585335"/>
                        <a:ext cx="3304540" cy="1414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左右箭头 13"/>
          <p:cNvSpPr/>
          <p:nvPr/>
        </p:nvSpPr>
        <p:spPr>
          <a:xfrm>
            <a:off x="4419600" y="4944110"/>
            <a:ext cx="1361440" cy="381000"/>
          </a:xfrm>
          <a:prstGeom prst="left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91555" y="4791710"/>
            <a:ext cx="2294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是原约束规划问题的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KT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点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30065" y="4487545"/>
            <a:ext cx="146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定理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5.9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4" grpId="0" animBg="1"/>
      <p:bldP spid="15" grpId="0"/>
      <p:bldP spid="16" grpId="0"/>
      <p:bldP spid="14" grpId="1" animBg="1"/>
      <p:bldP spid="15" grpId="1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610" name="对象 -2147482611"/>
          <p:cNvGraphicFramePr/>
          <p:nvPr/>
        </p:nvGraphicFramePr>
        <p:xfrm>
          <a:off x="552450" y="1820228"/>
          <a:ext cx="7185660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060065" imgH="215900" progId="Equation.3">
                  <p:embed/>
                </p:oleObj>
              </mc:Choice>
              <mc:Fallback>
                <p:oleObj name="" r:id="rId1" imgW="3060065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450" y="1820228"/>
                        <a:ext cx="7185660" cy="445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/>
          <p:nvPr/>
        </p:nvGraphicFramePr>
        <p:xfrm>
          <a:off x="552450" y="570865"/>
          <a:ext cx="608076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552700" imgH="457200" progId="Equation.3">
                  <p:embed/>
                </p:oleObj>
              </mc:Choice>
              <mc:Fallback>
                <p:oleObj name="" r:id="rId3" imgW="25527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570865"/>
                        <a:ext cx="6080760" cy="9810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8" name="对象 -2147482609"/>
          <p:cNvGraphicFramePr/>
          <p:nvPr/>
        </p:nvGraphicFramePr>
        <p:xfrm>
          <a:off x="639445" y="2472055"/>
          <a:ext cx="376110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320165" imgH="215900" progId="Equation.3">
                  <p:embed/>
                </p:oleObj>
              </mc:Choice>
              <mc:Fallback>
                <p:oleObj name="" r:id="rId5" imgW="1320165" imgH="2159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445" y="2472055"/>
                        <a:ext cx="3761105" cy="53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7" name="Object 6"/>
          <p:cNvGraphicFramePr/>
          <p:nvPr/>
        </p:nvGraphicFramePr>
        <p:xfrm>
          <a:off x="746760" y="3154680"/>
          <a:ext cx="7168515" cy="266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3111500" imgH="1257300" progId="Equation.3">
                  <p:embed/>
                </p:oleObj>
              </mc:Choice>
              <mc:Fallback>
                <p:oleObj name="" r:id="rId7" imgW="3111500" imgH="1257300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6760" y="3154680"/>
                        <a:ext cx="7168515" cy="2660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606" name="Object 6"/>
          <p:cNvGraphicFramePr/>
          <p:nvPr/>
        </p:nvGraphicFramePr>
        <p:xfrm>
          <a:off x="669925" y="528320"/>
          <a:ext cx="42735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62100" imgH="241300" progId="Equation.3">
                  <p:embed/>
                </p:oleObj>
              </mc:Choice>
              <mc:Fallback>
                <p:oleObj name="" r:id="rId1" imgW="156210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925" y="528320"/>
                        <a:ext cx="42735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5" name="Object 4"/>
          <p:cNvGraphicFramePr/>
          <p:nvPr/>
        </p:nvGraphicFramePr>
        <p:xfrm>
          <a:off x="835660" y="1282065"/>
          <a:ext cx="7212965" cy="104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073400" imgH="482600" progId="Equation.3">
                  <p:embed/>
                </p:oleObj>
              </mc:Choice>
              <mc:Fallback>
                <p:oleObj name="" r:id="rId3" imgW="3073400" imgH="4826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660" y="1282065"/>
                        <a:ext cx="7212965" cy="1040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4" name="Object 7"/>
          <p:cNvGraphicFramePr/>
          <p:nvPr/>
        </p:nvGraphicFramePr>
        <p:xfrm>
          <a:off x="826770" y="2487295"/>
          <a:ext cx="477837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714500" imgH="241300" progId="Equation.3">
                  <p:embed/>
                </p:oleObj>
              </mc:Choice>
              <mc:Fallback>
                <p:oleObj name="" r:id="rId5" imgW="1714500" imgH="2413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6770" y="2487295"/>
                        <a:ext cx="4778375" cy="553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3" name="Object 5"/>
          <p:cNvGraphicFramePr/>
          <p:nvPr/>
        </p:nvGraphicFramePr>
        <p:xfrm>
          <a:off x="1445260" y="3242628"/>
          <a:ext cx="5993765" cy="251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2565400" imgH="1219200" progId="Equation.3">
                  <p:embed/>
                </p:oleObj>
              </mc:Choice>
              <mc:Fallback>
                <p:oleObj name="" r:id="rId7" imgW="2565400" imgH="12192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5260" y="3242628"/>
                        <a:ext cx="5993765" cy="2510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7" name="Group 16"/>
          <p:cNvGrpSpPr/>
          <p:nvPr/>
        </p:nvGrpSpPr>
        <p:grpSpPr>
          <a:xfrm>
            <a:off x="5867400" y="6248400"/>
            <a:ext cx="2819400" cy="457200"/>
            <a:chOff x="3648" y="3936"/>
            <a:chExt cx="1776" cy="288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Text Box 4"/>
            <p:cNvSpPr txBox="1"/>
            <p:nvPr/>
          </p:nvSpPr>
          <p:spPr>
            <a:xfrm>
              <a:off x="3995" y="3936"/>
              <a:ext cx="142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约束问题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5-4</a:t>
              </a:r>
              <a:endParaRPr lang="en-US" altLang="zh-CN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366</Words>
  <Application>WPS 演示</Application>
  <PresentationFormat>全屏显示(4:3)</PresentationFormat>
  <Paragraphs>107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18</vt:i4>
      </vt:variant>
    </vt:vector>
  </HeadingPairs>
  <TitlesOfParts>
    <vt:vector size="80" baseType="lpstr">
      <vt:lpstr>Arial</vt:lpstr>
      <vt:lpstr>宋体</vt:lpstr>
      <vt:lpstr>Wingdings</vt:lpstr>
      <vt:lpstr>Garamond</vt:lpstr>
      <vt:lpstr>Calibri</vt:lpstr>
      <vt:lpstr>黑体</vt:lpstr>
      <vt:lpstr>Times New Roman</vt:lpstr>
      <vt:lpstr>微软雅黑</vt:lpstr>
      <vt:lpstr>Arial Unicode MS</vt:lpstr>
      <vt:lpstr>华文中宋</vt:lpstr>
      <vt:lpstr>华文宋体</vt:lpstr>
      <vt:lpstr>华文琥珀</vt:lpstr>
      <vt:lpstr>幼圆</vt:lpstr>
      <vt:lpstr>楷体</vt:lpstr>
      <vt:lpstr>Arial</vt:lpstr>
      <vt:lpstr>Times New Roman</vt:lpstr>
      <vt:lpstr>Calibri</vt:lpstr>
      <vt:lpstr>Edge</vt:lpstr>
      <vt:lpstr>1_Edge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第五章 约束最优化问题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 非线性规划 </vt:lpstr>
      <vt:lpstr>PowerPoint 演示文稿</vt:lpstr>
      <vt:lpstr>第三章 非线性规划 </vt:lpstr>
      <vt:lpstr>PowerPoint 演示文稿</vt:lpstr>
      <vt:lpstr>PowerPoint 演示文稿</vt:lpstr>
      <vt:lpstr>PowerPoint 演示文稿</vt:lpstr>
      <vt:lpstr>PowerPoint 演示文稿</vt:lpstr>
      <vt:lpstr>第五章 约束最优化问题 </vt:lpstr>
    </vt:vector>
  </TitlesOfParts>
  <Company>Beijing DianJi Technology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xuer</dc:creator>
  <cp:lastModifiedBy>Administrator</cp:lastModifiedBy>
  <cp:revision>72</cp:revision>
  <dcterms:created xsi:type="dcterms:W3CDTF">2006-09-06T01:20:23Z</dcterms:created>
  <dcterms:modified xsi:type="dcterms:W3CDTF">2022-05-04T12:09:59Z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