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56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3DB1"/>
    <a:srgbClr val="E9DCF3"/>
    <a:srgbClr val="EBE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3963" autoAdjust="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6E82-3F28-4E63-B3A2-73197D33BD69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6D0-F95E-4A84-89D6-8DD72F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0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6E82-3F28-4E63-B3A2-73197D33BD69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6D0-F95E-4A84-89D6-8DD72F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45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6E82-3F28-4E63-B3A2-73197D33BD69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6D0-F95E-4A84-89D6-8DD72F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4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6E82-3F28-4E63-B3A2-73197D33BD69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6D0-F95E-4A84-89D6-8DD72F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9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6E82-3F28-4E63-B3A2-73197D33BD69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6D0-F95E-4A84-89D6-8DD72F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0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6E82-3F28-4E63-B3A2-73197D33BD69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6D0-F95E-4A84-89D6-8DD72F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39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6E82-3F28-4E63-B3A2-73197D33BD69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6D0-F95E-4A84-89D6-8DD72F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3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6E82-3F28-4E63-B3A2-73197D33BD69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6D0-F95E-4A84-89D6-8DD72F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2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6E82-3F28-4E63-B3A2-73197D33BD69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6D0-F95E-4A84-89D6-8DD72F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39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6E82-3F28-4E63-B3A2-73197D33BD69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6D0-F95E-4A84-89D6-8DD72F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51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6E82-3F28-4E63-B3A2-73197D33BD69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76D0-F95E-4A84-89D6-8DD72F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6E82-3F28-4E63-B3A2-73197D33BD69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A76D0-F95E-4A84-89D6-8DD72F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47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52009" y="205232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机器视觉课程设计</a:t>
            </a:r>
            <a:endParaRPr lang="zh-CN" altLang="en-US" sz="5400" dirty="0">
              <a:solidFill>
                <a:srgbClr val="7F3DB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40960" y="3688080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自动化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班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吕家昊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自动化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b="1" smtClean="0">
                <a:latin typeface="仿宋" panose="02010609060101010101" pitchFamily="49" charset="-122"/>
                <a:ea typeface="仿宋" panose="02010609060101010101" pitchFamily="49" charset="-122"/>
              </a:rPr>
              <a:t>班  李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君程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09036" y="2975650"/>
            <a:ext cx="1210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选题</a:t>
            </a:r>
            <a:r>
              <a:rPr lang="en-US" altLang="zh-CN" sz="32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sz="3200" dirty="0">
              <a:solidFill>
                <a:srgbClr val="7F3DB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28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73529" y="14224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亚像素精度求解</a:t>
            </a:r>
            <a:endParaRPr lang="zh-CN" altLang="en-US" sz="3200" dirty="0">
              <a:solidFill>
                <a:srgbClr val="7F3DB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4463" y="1635327"/>
            <a:ext cx="12634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x=378</a:t>
            </a:r>
          </a:p>
          <a:p>
            <a:r>
              <a:rPr lang="en-US" altLang="zh-CN" sz="2400" dirty="0" smtClean="0"/>
              <a:t>y=328</a:t>
            </a:r>
          </a:p>
          <a:p>
            <a:r>
              <a:rPr lang="el-GR" altLang="zh-CN" sz="2400" dirty="0" smtClean="0"/>
              <a:t>θ</a:t>
            </a:r>
            <a:r>
              <a:rPr lang="en-US" altLang="zh-CN" sz="2400" dirty="0" smtClean="0"/>
              <a:t>=2° </a:t>
            </a:r>
          </a:p>
          <a:p>
            <a:r>
              <a:rPr lang="en-US" altLang="zh-CN" sz="2400" dirty="0" smtClean="0"/>
              <a:t>S=0.820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379" y="955494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层模板匹配结果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左上角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84028" y="5946066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±1°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8" t="51177" r="25318" b="12115"/>
          <a:stretch/>
        </p:blipFill>
        <p:spPr>
          <a:xfrm>
            <a:off x="2587148" y="5027926"/>
            <a:ext cx="706554" cy="6805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51833" y="4262175"/>
            <a:ext cx="711597" cy="687474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42" name="文本框 41"/>
          <p:cNvSpPr txBox="1"/>
          <p:nvPr/>
        </p:nvSpPr>
        <p:spPr>
          <a:xfrm>
            <a:off x="4915403" y="9554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匹配分值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884037" y="594980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拟合二次曲线求极值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4" name="上弧形箭头 83"/>
          <p:cNvSpPr/>
          <p:nvPr/>
        </p:nvSpPr>
        <p:spPr>
          <a:xfrm rot="19446224" flipV="1">
            <a:off x="4848809" y="4045566"/>
            <a:ext cx="1346200" cy="465325"/>
          </a:xfrm>
          <a:prstGeom prst="curvedDownArrow">
            <a:avLst/>
          </a:prstGeom>
          <a:solidFill>
            <a:srgbClr val="E9DCF3"/>
          </a:solidFill>
          <a:ln>
            <a:solidFill>
              <a:srgbClr val="7F3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上弧形箭头 84"/>
          <p:cNvSpPr/>
          <p:nvPr/>
        </p:nvSpPr>
        <p:spPr>
          <a:xfrm rot="1924798">
            <a:off x="7073642" y="2364575"/>
            <a:ext cx="1346200" cy="535347"/>
          </a:xfrm>
          <a:prstGeom prst="curvedDownArrow">
            <a:avLst/>
          </a:prstGeom>
          <a:solidFill>
            <a:srgbClr val="E9DCF3"/>
          </a:solidFill>
          <a:ln>
            <a:solidFill>
              <a:srgbClr val="7F3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上弧形箭头 85"/>
          <p:cNvSpPr/>
          <p:nvPr/>
        </p:nvSpPr>
        <p:spPr>
          <a:xfrm rot="1924798">
            <a:off x="2498683" y="2267834"/>
            <a:ext cx="1346200" cy="535347"/>
          </a:xfrm>
          <a:prstGeom prst="curvedDownArrow">
            <a:avLst/>
          </a:prstGeom>
          <a:solidFill>
            <a:srgbClr val="E9DCF3"/>
          </a:solidFill>
          <a:ln>
            <a:solidFill>
              <a:srgbClr val="7F3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96223" y="4262175"/>
            <a:ext cx="711597" cy="687474"/>
          </a:xfrm>
          <a:prstGeom prst="rect">
            <a:avLst/>
          </a:prstGeom>
          <a:scene3d>
            <a:camera prst="orthographicFront">
              <a:rot lat="0" lon="0" rev="60000"/>
            </a:camera>
            <a:lightRig rig="threePt" dir="t"/>
          </a:scene3d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06348" y="4262175"/>
            <a:ext cx="711597" cy="687474"/>
          </a:xfrm>
          <a:prstGeom prst="rect">
            <a:avLst/>
          </a:prstGeom>
          <a:scene3d>
            <a:camera prst="orthographicFront">
              <a:rot lat="0" lon="0" rev="2154000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003133" y="5369904"/>
                <a:ext cx="26368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33" y="5369904"/>
                <a:ext cx="263681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>
            <a:off x="4840229" y="2535507"/>
            <a:ext cx="1618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7716788" y="3591315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 smtClean="0"/>
              <a:t>θ</a:t>
            </a:r>
            <a:r>
              <a:rPr lang="en-US" altLang="zh-CN" sz="2400" dirty="0" smtClean="0"/>
              <a:t>=1.75°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5376719" y="2222455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0.820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4840229" y="2222455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0.809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5916955" y="2222454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0.804</a:t>
            </a:r>
            <a:endParaRPr lang="zh-CN" altLang="en-US" sz="1200" dirty="0"/>
          </a:p>
        </p:txBody>
      </p:sp>
      <p:sp>
        <p:nvSpPr>
          <p:cNvPr id="94" name="文本框 93"/>
          <p:cNvSpPr txBox="1"/>
          <p:nvPr/>
        </p:nvSpPr>
        <p:spPr>
          <a:xfrm>
            <a:off x="6432084" y="249374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θ</a:t>
            </a:r>
            <a:endParaRPr lang="zh-CN" altLang="en-US" sz="1200" dirty="0"/>
          </a:p>
        </p:txBody>
      </p:sp>
      <p:cxnSp>
        <p:nvCxnSpPr>
          <p:cNvPr id="95" name="直接箭头连接符 94"/>
          <p:cNvCxnSpPr/>
          <p:nvPr/>
        </p:nvCxnSpPr>
        <p:spPr>
          <a:xfrm>
            <a:off x="7625763" y="5202479"/>
            <a:ext cx="1618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8162253" y="488942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0.820</a:t>
            </a:r>
            <a:endParaRPr lang="zh-CN" altLang="en-US" sz="1200" dirty="0"/>
          </a:p>
        </p:txBody>
      </p:sp>
      <p:sp>
        <p:nvSpPr>
          <p:cNvPr id="97" name="文本框 96"/>
          <p:cNvSpPr txBox="1"/>
          <p:nvPr/>
        </p:nvSpPr>
        <p:spPr>
          <a:xfrm>
            <a:off x="7625763" y="488942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0.809</a:t>
            </a:r>
            <a:endParaRPr lang="zh-CN" altLang="en-US" sz="1200" dirty="0"/>
          </a:p>
        </p:txBody>
      </p:sp>
      <p:sp>
        <p:nvSpPr>
          <p:cNvPr id="98" name="文本框 97"/>
          <p:cNvSpPr txBox="1"/>
          <p:nvPr/>
        </p:nvSpPr>
        <p:spPr>
          <a:xfrm>
            <a:off x="8702489" y="4889426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0.804</a:t>
            </a:r>
            <a:endParaRPr lang="zh-CN" altLang="en-US" sz="1200" dirty="0"/>
          </a:p>
        </p:txBody>
      </p:sp>
      <p:sp>
        <p:nvSpPr>
          <p:cNvPr id="99" name="文本框 98"/>
          <p:cNvSpPr txBox="1"/>
          <p:nvPr/>
        </p:nvSpPr>
        <p:spPr>
          <a:xfrm>
            <a:off x="9217618" y="5160720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θ</a:t>
            </a:r>
            <a:endParaRPr lang="zh-CN" altLang="en-US" sz="1200" dirty="0"/>
          </a:p>
        </p:txBody>
      </p:sp>
      <p:sp>
        <p:nvSpPr>
          <p:cNvPr id="11" name="任意多边形 10"/>
          <p:cNvSpPr/>
          <p:nvPr/>
        </p:nvSpPr>
        <p:spPr>
          <a:xfrm>
            <a:off x="7809650" y="4196080"/>
            <a:ext cx="1143374" cy="904240"/>
          </a:xfrm>
          <a:custGeom>
            <a:avLst/>
            <a:gdLst>
              <a:gd name="connsiteX0" fmla="*/ 0 w 1143374"/>
              <a:gd name="connsiteY0" fmla="*/ 619760 h 904240"/>
              <a:gd name="connsiteX1" fmla="*/ 0 w 1143374"/>
              <a:gd name="connsiteY1" fmla="*/ 619760 h 904240"/>
              <a:gd name="connsiteX2" fmla="*/ 20320 w 1143374"/>
              <a:gd name="connsiteY2" fmla="*/ 579120 h 904240"/>
              <a:gd name="connsiteX3" fmla="*/ 30480 w 1143374"/>
              <a:gd name="connsiteY3" fmla="*/ 548640 h 904240"/>
              <a:gd name="connsiteX4" fmla="*/ 35560 w 1143374"/>
              <a:gd name="connsiteY4" fmla="*/ 528320 h 904240"/>
              <a:gd name="connsiteX5" fmla="*/ 50800 w 1143374"/>
              <a:gd name="connsiteY5" fmla="*/ 508000 h 904240"/>
              <a:gd name="connsiteX6" fmla="*/ 60960 w 1143374"/>
              <a:gd name="connsiteY6" fmla="*/ 482600 h 904240"/>
              <a:gd name="connsiteX7" fmla="*/ 86360 w 1143374"/>
              <a:gd name="connsiteY7" fmla="*/ 447040 h 904240"/>
              <a:gd name="connsiteX8" fmla="*/ 106680 w 1143374"/>
              <a:gd name="connsiteY8" fmla="*/ 406400 h 904240"/>
              <a:gd name="connsiteX9" fmla="*/ 127000 w 1143374"/>
              <a:gd name="connsiteY9" fmla="*/ 370840 h 904240"/>
              <a:gd name="connsiteX10" fmla="*/ 152400 w 1143374"/>
              <a:gd name="connsiteY10" fmla="*/ 335280 h 904240"/>
              <a:gd name="connsiteX11" fmla="*/ 167640 w 1143374"/>
              <a:gd name="connsiteY11" fmla="*/ 299720 h 904240"/>
              <a:gd name="connsiteX12" fmla="*/ 187960 w 1143374"/>
              <a:gd name="connsiteY12" fmla="*/ 259080 h 904240"/>
              <a:gd name="connsiteX13" fmla="*/ 203200 w 1143374"/>
              <a:gd name="connsiteY13" fmla="*/ 243840 h 904240"/>
              <a:gd name="connsiteX14" fmla="*/ 213360 w 1143374"/>
              <a:gd name="connsiteY14" fmla="*/ 228600 h 904240"/>
              <a:gd name="connsiteX15" fmla="*/ 228600 w 1143374"/>
              <a:gd name="connsiteY15" fmla="*/ 218440 h 904240"/>
              <a:gd name="connsiteX16" fmla="*/ 243840 w 1143374"/>
              <a:gd name="connsiteY16" fmla="*/ 203200 h 904240"/>
              <a:gd name="connsiteX17" fmla="*/ 264160 w 1143374"/>
              <a:gd name="connsiteY17" fmla="*/ 177800 h 904240"/>
              <a:gd name="connsiteX18" fmla="*/ 284480 w 1143374"/>
              <a:gd name="connsiteY18" fmla="*/ 147320 h 904240"/>
              <a:gd name="connsiteX19" fmla="*/ 314960 w 1143374"/>
              <a:gd name="connsiteY19" fmla="*/ 121920 h 904240"/>
              <a:gd name="connsiteX20" fmla="*/ 330200 w 1143374"/>
              <a:gd name="connsiteY20" fmla="*/ 91440 h 904240"/>
              <a:gd name="connsiteX21" fmla="*/ 345440 w 1143374"/>
              <a:gd name="connsiteY21" fmla="*/ 76200 h 904240"/>
              <a:gd name="connsiteX22" fmla="*/ 370840 w 1143374"/>
              <a:gd name="connsiteY22" fmla="*/ 50800 h 904240"/>
              <a:gd name="connsiteX23" fmla="*/ 396240 w 1143374"/>
              <a:gd name="connsiteY23" fmla="*/ 20320 h 904240"/>
              <a:gd name="connsiteX24" fmla="*/ 416560 w 1143374"/>
              <a:gd name="connsiteY24" fmla="*/ 15240 h 904240"/>
              <a:gd name="connsiteX25" fmla="*/ 431800 w 1143374"/>
              <a:gd name="connsiteY25" fmla="*/ 10160 h 904240"/>
              <a:gd name="connsiteX26" fmla="*/ 472440 w 1143374"/>
              <a:gd name="connsiteY26" fmla="*/ 0 h 904240"/>
              <a:gd name="connsiteX27" fmla="*/ 574040 w 1143374"/>
              <a:gd name="connsiteY27" fmla="*/ 10160 h 904240"/>
              <a:gd name="connsiteX28" fmla="*/ 604520 w 1143374"/>
              <a:gd name="connsiteY28" fmla="*/ 20320 h 904240"/>
              <a:gd name="connsiteX29" fmla="*/ 619760 w 1143374"/>
              <a:gd name="connsiteY29" fmla="*/ 30480 h 904240"/>
              <a:gd name="connsiteX30" fmla="*/ 660400 w 1143374"/>
              <a:gd name="connsiteY30" fmla="*/ 71120 h 904240"/>
              <a:gd name="connsiteX31" fmla="*/ 690880 w 1143374"/>
              <a:gd name="connsiteY31" fmla="*/ 101600 h 904240"/>
              <a:gd name="connsiteX32" fmla="*/ 706120 w 1143374"/>
              <a:gd name="connsiteY32" fmla="*/ 116840 h 904240"/>
              <a:gd name="connsiteX33" fmla="*/ 746760 w 1143374"/>
              <a:gd name="connsiteY33" fmla="*/ 137160 h 904240"/>
              <a:gd name="connsiteX34" fmla="*/ 797560 w 1143374"/>
              <a:gd name="connsiteY34" fmla="*/ 187960 h 904240"/>
              <a:gd name="connsiteX35" fmla="*/ 812800 w 1143374"/>
              <a:gd name="connsiteY35" fmla="*/ 203200 h 904240"/>
              <a:gd name="connsiteX36" fmla="*/ 843280 w 1143374"/>
              <a:gd name="connsiteY36" fmla="*/ 238760 h 904240"/>
              <a:gd name="connsiteX37" fmla="*/ 858520 w 1143374"/>
              <a:gd name="connsiteY37" fmla="*/ 269240 h 904240"/>
              <a:gd name="connsiteX38" fmla="*/ 873760 w 1143374"/>
              <a:gd name="connsiteY38" fmla="*/ 284480 h 904240"/>
              <a:gd name="connsiteX39" fmla="*/ 883920 w 1143374"/>
              <a:gd name="connsiteY39" fmla="*/ 304800 h 904240"/>
              <a:gd name="connsiteX40" fmla="*/ 899160 w 1143374"/>
              <a:gd name="connsiteY40" fmla="*/ 330200 h 904240"/>
              <a:gd name="connsiteX41" fmla="*/ 909320 w 1143374"/>
              <a:gd name="connsiteY41" fmla="*/ 355600 h 904240"/>
              <a:gd name="connsiteX42" fmla="*/ 944880 w 1143374"/>
              <a:gd name="connsiteY42" fmla="*/ 406400 h 904240"/>
              <a:gd name="connsiteX43" fmla="*/ 975360 w 1143374"/>
              <a:gd name="connsiteY43" fmla="*/ 452120 h 904240"/>
              <a:gd name="connsiteX44" fmla="*/ 990600 w 1143374"/>
              <a:gd name="connsiteY44" fmla="*/ 492760 h 904240"/>
              <a:gd name="connsiteX45" fmla="*/ 1000760 w 1143374"/>
              <a:gd name="connsiteY45" fmla="*/ 513080 h 904240"/>
              <a:gd name="connsiteX46" fmla="*/ 1021080 w 1143374"/>
              <a:gd name="connsiteY46" fmla="*/ 543560 h 904240"/>
              <a:gd name="connsiteX47" fmla="*/ 1026160 w 1143374"/>
              <a:gd name="connsiteY47" fmla="*/ 558800 h 904240"/>
              <a:gd name="connsiteX48" fmla="*/ 1036320 w 1143374"/>
              <a:gd name="connsiteY48" fmla="*/ 584200 h 904240"/>
              <a:gd name="connsiteX49" fmla="*/ 1041400 w 1143374"/>
              <a:gd name="connsiteY49" fmla="*/ 599440 h 904240"/>
              <a:gd name="connsiteX50" fmla="*/ 1061720 w 1143374"/>
              <a:gd name="connsiteY50" fmla="*/ 635000 h 904240"/>
              <a:gd name="connsiteX51" fmla="*/ 1071880 w 1143374"/>
              <a:gd name="connsiteY51" fmla="*/ 665480 h 904240"/>
              <a:gd name="connsiteX52" fmla="*/ 1076960 w 1143374"/>
              <a:gd name="connsiteY52" fmla="*/ 680720 h 904240"/>
              <a:gd name="connsiteX53" fmla="*/ 1082040 w 1143374"/>
              <a:gd name="connsiteY53" fmla="*/ 695960 h 904240"/>
              <a:gd name="connsiteX54" fmla="*/ 1087120 w 1143374"/>
              <a:gd name="connsiteY54" fmla="*/ 716280 h 904240"/>
              <a:gd name="connsiteX55" fmla="*/ 1097280 w 1143374"/>
              <a:gd name="connsiteY55" fmla="*/ 731520 h 904240"/>
              <a:gd name="connsiteX56" fmla="*/ 1107440 w 1143374"/>
              <a:gd name="connsiteY56" fmla="*/ 772160 h 904240"/>
              <a:gd name="connsiteX57" fmla="*/ 1112520 w 1143374"/>
              <a:gd name="connsiteY57" fmla="*/ 792480 h 904240"/>
              <a:gd name="connsiteX58" fmla="*/ 1122680 w 1143374"/>
              <a:gd name="connsiteY58" fmla="*/ 807720 h 904240"/>
              <a:gd name="connsiteX59" fmla="*/ 1132840 w 1143374"/>
              <a:gd name="connsiteY59" fmla="*/ 838200 h 904240"/>
              <a:gd name="connsiteX60" fmla="*/ 1143000 w 1143374"/>
              <a:gd name="connsiteY60" fmla="*/ 878840 h 904240"/>
              <a:gd name="connsiteX61" fmla="*/ 1143000 w 1143374"/>
              <a:gd name="connsiteY61" fmla="*/ 904240 h 90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143374" h="904240">
                <a:moveTo>
                  <a:pt x="0" y="619760"/>
                </a:moveTo>
                <a:lnTo>
                  <a:pt x="0" y="619760"/>
                </a:lnTo>
                <a:cubicBezTo>
                  <a:pt x="6773" y="606213"/>
                  <a:pt x="14354" y="593041"/>
                  <a:pt x="20320" y="579120"/>
                </a:cubicBezTo>
                <a:cubicBezTo>
                  <a:pt x="24539" y="569276"/>
                  <a:pt x="27883" y="559030"/>
                  <a:pt x="30480" y="548640"/>
                </a:cubicBezTo>
                <a:cubicBezTo>
                  <a:pt x="32173" y="541867"/>
                  <a:pt x="32438" y="534565"/>
                  <a:pt x="35560" y="528320"/>
                </a:cubicBezTo>
                <a:cubicBezTo>
                  <a:pt x="39346" y="520747"/>
                  <a:pt x="46688" y="515401"/>
                  <a:pt x="50800" y="508000"/>
                </a:cubicBezTo>
                <a:cubicBezTo>
                  <a:pt x="55229" y="500029"/>
                  <a:pt x="56882" y="490756"/>
                  <a:pt x="60960" y="482600"/>
                </a:cubicBezTo>
                <a:cubicBezTo>
                  <a:pt x="67993" y="468535"/>
                  <a:pt x="78306" y="460846"/>
                  <a:pt x="86360" y="447040"/>
                </a:cubicBezTo>
                <a:cubicBezTo>
                  <a:pt x="93991" y="433958"/>
                  <a:pt x="98279" y="419002"/>
                  <a:pt x="106680" y="406400"/>
                </a:cubicBezTo>
                <a:cubicBezTo>
                  <a:pt x="131433" y="369270"/>
                  <a:pt x="101219" y="415956"/>
                  <a:pt x="127000" y="370840"/>
                </a:cubicBezTo>
                <a:cubicBezTo>
                  <a:pt x="141329" y="345764"/>
                  <a:pt x="134228" y="364355"/>
                  <a:pt x="152400" y="335280"/>
                </a:cubicBezTo>
                <a:cubicBezTo>
                  <a:pt x="170679" y="306033"/>
                  <a:pt x="156117" y="325070"/>
                  <a:pt x="167640" y="299720"/>
                </a:cubicBezTo>
                <a:cubicBezTo>
                  <a:pt x="173907" y="285932"/>
                  <a:pt x="177250" y="269790"/>
                  <a:pt x="187960" y="259080"/>
                </a:cubicBezTo>
                <a:cubicBezTo>
                  <a:pt x="193040" y="254000"/>
                  <a:pt x="198601" y="249359"/>
                  <a:pt x="203200" y="243840"/>
                </a:cubicBezTo>
                <a:cubicBezTo>
                  <a:pt x="207109" y="239150"/>
                  <a:pt x="209043" y="232917"/>
                  <a:pt x="213360" y="228600"/>
                </a:cubicBezTo>
                <a:cubicBezTo>
                  <a:pt x="217677" y="224283"/>
                  <a:pt x="223910" y="222349"/>
                  <a:pt x="228600" y="218440"/>
                </a:cubicBezTo>
                <a:cubicBezTo>
                  <a:pt x="234119" y="213841"/>
                  <a:pt x="238760" y="208280"/>
                  <a:pt x="243840" y="203200"/>
                </a:cubicBezTo>
                <a:cubicBezTo>
                  <a:pt x="255280" y="168880"/>
                  <a:pt x="239414" y="206081"/>
                  <a:pt x="264160" y="177800"/>
                </a:cubicBezTo>
                <a:cubicBezTo>
                  <a:pt x="272201" y="168610"/>
                  <a:pt x="275846" y="155954"/>
                  <a:pt x="284480" y="147320"/>
                </a:cubicBezTo>
                <a:cubicBezTo>
                  <a:pt x="304037" y="127763"/>
                  <a:pt x="293742" y="136065"/>
                  <a:pt x="314960" y="121920"/>
                </a:cubicBezTo>
                <a:cubicBezTo>
                  <a:pt x="320051" y="106646"/>
                  <a:pt x="319258" y="104570"/>
                  <a:pt x="330200" y="91440"/>
                </a:cubicBezTo>
                <a:cubicBezTo>
                  <a:pt x="334799" y="85921"/>
                  <a:pt x="340841" y="81719"/>
                  <a:pt x="345440" y="76200"/>
                </a:cubicBezTo>
                <a:cubicBezTo>
                  <a:pt x="366607" y="50800"/>
                  <a:pt x="342900" y="69427"/>
                  <a:pt x="370840" y="50800"/>
                </a:cubicBezTo>
                <a:cubicBezTo>
                  <a:pt x="377314" y="41089"/>
                  <a:pt x="385709" y="26338"/>
                  <a:pt x="396240" y="20320"/>
                </a:cubicBezTo>
                <a:cubicBezTo>
                  <a:pt x="402302" y="16856"/>
                  <a:pt x="409847" y="17158"/>
                  <a:pt x="416560" y="15240"/>
                </a:cubicBezTo>
                <a:cubicBezTo>
                  <a:pt x="421709" y="13769"/>
                  <a:pt x="426634" y="11569"/>
                  <a:pt x="431800" y="10160"/>
                </a:cubicBezTo>
                <a:cubicBezTo>
                  <a:pt x="445272" y="6486"/>
                  <a:pt x="472440" y="0"/>
                  <a:pt x="472440" y="0"/>
                </a:cubicBezTo>
                <a:cubicBezTo>
                  <a:pt x="522498" y="3129"/>
                  <a:pt x="537207" y="-890"/>
                  <a:pt x="574040" y="10160"/>
                </a:cubicBezTo>
                <a:cubicBezTo>
                  <a:pt x="584298" y="13237"/>
                  <a:pt x="595609" y="14379"/>
                  <a:pt x="604520" y="20320"/>
                </a:cubicBezTo>
                <a:lnTo>
                  <a:pt x="619760" y="30480"/>
                </a:lnTo>
                <a:cubicBezTo>
                  <a:pt x="665870" y="99645"/>
                  <a:pt x="615769" y="35415"/>
                  <a:pt x="660400" y="71120"/>
                </a:cubicBezTo>
                <a:cubicBezTo>
                  <a:pt x="671620" y="80096"/>
                  <a:pt x="680720" y="91440"/>
                  <a:pt x="690880" y="101600"/>
                </a:cubicBezTo>
                <a:cubicBezTo>
                  <a:pt x="695960" y="106680"/>
                  <a:pt x="699694" y="113627"/>
                  <a:pt x="706120" y="116840"/>
                </a:cubicBezTo>
                <a:cubicBezTo>
                  <a:pt x="719667" y="123613"/>
                  <a:pt x="736050" y="126450"/>
                  <a:pt x="746760" y="137160"/>
                </a:cubicBezTo>
                <a:lnTo>
                  <a:pt x="797560" y="187960"/>
                </a:lnTo>
                <a:cubicBezTo>
                  <a:pt x="802640" y="193040"/>
                  <a:pt x="808489" y="197453"/>
                  <a:pt x="812800" y="203200"/>
                </a:cubicBezTo>
                <a:cubicBezTo>
                  <a:pt x="832351" y="229267"/>
                  <a:pt x="822053" y="217533"/>
                  <a:pt x="843280" y="238760"/>
                </a:cubicBezTo>
                <a:cubicBezTo>
                  <a:pt x="848371" y="254034"/>
                  <a:pt x="847578" y="256110"/>
                  <a:pt x="858520" y="269240"/>
                </a:cubicBezTo>
                <a:cubicBezTo>
                  <a:pt x="863119" y="274759"/>
                  <a:pt x="869584" y="278634"/>
                  <a:pt x="873760" y="284480"/>
                </a:cubicBezTo>
                <a:cubicBezTo>
                  <a:pt x="878162" y="290642"/>
                  <a:pt x="880242" y="298180"/>
                  <a:pt x="883920" y="304800"/>
                </a:cubicBezTo>
                <a:cubicBezTo>
                  <a:pt x="888715" y="313431"/>
                  <a:pt x="894744" y="321369"/>
                  <a:pt x="899160" y="330200"/>
                </a:cubicBezTo>
                <a:cubicBezTo>
                  <a:pt x="903238" y="338356"/>
                  <a:pt x="905242" y="347444"/>
                  <a:pt x="909320" y="355600"/>
                </a:cubicBezTo>
                <a:cubicBezTo>
                  <a:pt x="928320" y="393600"/>
                  <a:pt x="920389" y="369663"/>
                  <a:pt x="944880" y="406400"/>
                </a:cubicBezTo>
                <a:cubicBezTo>
                  <a:pt x="989907" y="473940"/>
                  <a:pt x="907330" y="367083"/>
                  <a:pt x="975360" y="452120"/>
                </a:cubicBezTo>
                <a:cubicBezTo>
                  <a:pt x="980946" y="468877"/>
                  <a:pt x="982501" y="474537"/>
                  <a:pt x="990600" y="492760"/>
                </a:cubicBezTo>
                <a:cubicBezTo>
                  <a:pt x="993676" y="499680"/>
                  <a:pt x="996864" y="506586"/>
                  <a:pt x="1000760" y="513080"/>
                </a:cubicBezTo>
                <a:cubicBezTo>
                  <a:pt x="1007042" y="523551"/>
                  <a:pt x="1015150" y="532886"/>
                  <a:pt x="1021080" y="543560"/>
                </a:cubicBezTo>
                <a:cubicBezTo>
                  <a:pt x="1023681" y="548241"/>
                  <a:pt x="1024280" y="553786"/>
                  <a:pt x="1026160" y="558800"/>
                </a:cubicBezTo>
                <a:cubicBezTo>
                  <a:pt x="1029362" y="567338"/>
                  <a:pt x="1033118" y="575662"/>
                  <a:pt x="1036320" y="584200"/>
                </a:cubicBezTo>
                <a:cubicBezTo>
                  <a:pt x="1038200" y="589214"/>
                  <a:pt x="1039005" y="594651"/>
                  <a:pt x="1041400" y="599440"/>
                </a:cubicBezTo>
                <a:cubicBezTo>
                  <a:pt x="1059729" y="636097"/>
                  <a:pt x="1043908" y="590470"/>
                  <a:pt x="1061720" y="635000"/>
                </a:cubicBezTo>
                <a:cubicBezTo>
                  <a:pt x="1065697" y="644944"/>
                  <a:pt x="1068493" y="655320"/>
                  <a:pt x="1071880" y="665480"/>
                </a:cubicBezTo>
                <a:lnTo>
                  <a:pt x="1076960" y="680720"/>
                </a:lnTo>
                <a:cubicBezTo>
                  <a:pt x="1078653" y="685800"/>
                  <a:pt x="1080741" y="690765"/>
                  <a:pt x="1082040" y="695960"/>
                </a:cubicBezTo>
                <a:cubicBezTo>
                  <a:pt x="1083733" y="702733"/>
                  <a:pt x="1084370" y="709863"/>
                  <a:pt x="1087120" y="716280"/>
                </a:cubicBezTo>
                <a:cubicBezTo>
                  <a:pt x="1089525" y="721892"/>
                  <a:pt x="1093893" y="726440"/>
                  <a:pt x="1097280" y="731520"/>
                </a:cubicBezTo>
                <a:cubicBezTo>
                  <a:pt x="1107608" y="783161"/>
                  <a:pt x="1097026" y="735711"/>
                  <a:pt x="1107440" y="772160"/>
                </a:cubicBezTo>
                <a:cubicBezTo>
                  <a:pt x="1109358" y="778873"/>
                  <a:pt x="1109770" y="786063"/>
                  <a:pt x="1112520" y="792480"/>
                </a:cubicBezTo>
                <a:cubicBezTo>
                  <a:pt x="1114925" y="798092"/>
                  <a:pt x="1120200" y="802141"/>
                  <a:pt x="1122680" y="807720"/>
                </a:cubicBezTo>
                <a:cubicBezTo>
                  <a:pt x="1127030" y="817507"/>
                  <a:pt x="1129453" y="828040"/>
                  <a:pt x="1132840" y="838200"/>
                </a:cubicBezTo>
                <a:cubicBezTo>
                  <a:pt x="1137935" y="853485"/>
                  <a:pt x="1141249" y="861325"/>
                  <a:pt x="1143000" y="878840"/>
                </a:cubicBezTo>
                <a:cubicBezTo>
                  <a:pt x="1143842" y="887265"/>
                  <a:pt x="1143000" y="895773"/>
                  <a:pt x="1143000" y="904240"/>
                </a:cubicBezTo>
              </a:path>
            </a:pathLst>
          </a:custGeom>
          <a:noFill/>
          <a:ln>
            <a:solidFill>
              <a:srgbClr val="7F3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5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03289" y="305816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运行结果</a:t>
            </a:r>
            <a:endParaRPr lang="zh-CN" altLang="en-US" sz="5400" dirty="0">
              <a:solidFill>
                <a:srgbClr val="7F3DB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26896" y="1198880"/>
            <a:ext cx="1107440" cy="1107440"/>
          </a:xfrm>
          <a:prstGeom prst="ellipse">
            <a:avLst/>
          </a:prstGeom>
          <a:solidFill>
            <a:srgbClr val="EBE5F1"/>
          </a:solidFill>
          <a:ln>
            <a:noFill/>
          </a:ln>
          <a:effectLst>
            <a:glow rad="228600">
              <a:srgbClr val="7F3DB1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solidFill>
                  <a:srgbClr val="7F3DB1"/>
                </a:solidFill>
              </a:rPr>
              <a:t>2</a:t>
            </a:r>
            <a:endParaRPr lang="zh-CN" altLang="en-US" sz="4800" b="1" dirty="0">
              <a:solidFill>
                <a:srgbClr val="7F3D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485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73529" y="1422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运行结果</a:t>
            </a:r>
            <a:endParaRPr lang="zh-CN" altLang="en-US" sz="3200" dirty="0">
              <a:solidFill>
                <a:srgbClr val="7F3DB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8" name="图片 27"/>
          <p:cNvPicPr/>
          <p:nvPr/>
        </p:nvPicPr>
        <p:blipFill>
          <a:blip r:embed="rId2"/>
          <a:stretch>
            <a:fillRect/>
          </a:stretch>
        </p:blipFill>
        <p:spPr>
          <a:xfrm>
            <a:off x="1748074" y="897088"/>
            <a:ext cx="9064306" cy="555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4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73529" y="1422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结果对比</a:t>
            </a:r>
            <a:endParaRPr lang="zh-CN" altLang="en-US" sz="3200" dirty="0">
              <a:solidFill>
                <a:srgbClr val="7F3DB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51446" y="123462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此模板匹配算法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7529" y="123462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Halcon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4007" y="2012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平均用时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00287" y="2012669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60.1688ms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17529" y="201266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1.32ms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4007" y="279071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最大用时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00287" y="2790711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115.806ms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17529" y="279071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1.74ms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84007" y="35291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最小用时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00287" y="3529154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55.1377ms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7529" y="352915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0.96ms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21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03288" y="3058160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总结体会</a:t>
            </a:r>
            <a:endParaRPr lang="zh-CN" altLang="en-US" sz="5400" dirty="0">
              <a:solidFill>
                <a:srgbClr val="7F3DB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26896" y="1198880"/>
            <a:ext cx="1107440" cy="1107440"/>
          </a:xfrm>
          <a:prstGeom prst="ellipse">
            <a:avLst/>
          </a:prstGeom>
          <a:solidFill>
            <a:srgbClr val="EBE5F1"/>
          </a:solidFill>
          <a:ln>
            <a:noFill/>
          </a:ln>
          <a:effectLst>
            <a:glow rad="228600">
              <a:srgbClr val="7F3DB1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>
                <a:solidFill>
                  <a:srgbClr val="7F3DB1"/>
                </a:solidFill>
              </a:rPr>
              <a:t>3</a:t>
            </a:r>
            <a:endParaRPr lang="zh-CN" altLang="en-US" sz="4800" b="1" dirty="0">
              <a:solidFill>
                <a:srgbClr val="7F3D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02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73529" y="1422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优化空间</a:t>
            </a:r>
            <a:endParaRPr lang="zh-CN" altLang="en-US" sz="3200" dirty="0">
              <a:solidFill>
                <a:srgbClr val="7F3DB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8900" y="1793427"/>
            <a:ext cx="9296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当识别一层后，下一层选取了较大的位置与角度范围进行匹配，事实上这一范围可进一步缩小。</a:t>
            </a:r>
          </a:p>
          <a:p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对于亚像素精度的位置匹配，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A(9×6)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矩阵为定值，因此可直接使用数组进行储存，减少代码运算量。</a:t>
            </a:r>
          </a:p>
          <a:p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第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层匹配后，可直接返回分值矩阵，便于下一步亚像素计算，而不需要重新计算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9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次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像素点的模板匹配（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3*3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邻域）。</a:t>
            </a:r>
          </a:p>
        </p:txBody>
      </p:sp>
    </p:spTree>
    <p:extLst>
      <p:ext uri="{BB962C8B-B14F-4D97-AF65-F5344CB8AC3E}">
        <p14:creationId xmlns:p14="http://schemas.microsoft.com/office/powerpoint/2010/main" val="3731923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49537" y="2753360"/>
            <a:ext cx="2262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谢谢！</a:t>
            </a:r>
            <a:endParaRPr lang="zh-CN" altLang="en-US" sz="5400" dirty="0">
              <a:solidFill>
                <a:srgbClr val="7F3DB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84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3529" y="14224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任务概述与要求</a:t>
            </a:r>
            <a:endParaRPr lang="zh-CN" altLang="en-US" sz="3200" dirty="0">
              <a:solidFill>
                <a:srgbClr val="7F3DB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9680" y="1863636"/>
            <a:ext cx="9398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en-US" altLang="zh-CN" sz="3200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zh-CN" sz="3200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zh-CN" altLang="zh-CN" sz="32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sz="3200" kern="100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zh-CN" sz="3200" kern="100" dirty="0">
                <a:latin typeface="仿宋" panose="02010609060101010101" pitchFamily="49" charset="-122"/>
                <a:ea typeface="仿宋" panose="02010609060101010101" pitchFamily="49" charset="-122"/>
              </a:rPr>
              <a:t>层金字塔</a:t>
            </a:r>
            <a:r>
              <a:rPr lang="en-US" altLang="zh-CN" sz="3200" kern="100" dirty="0">
                <a:latin typeface="仿宋" panose="02010609060101010101" pitchFamily="49" charset="-122"/>
                <a:ea typeface="仿宋" panose="02010609060101010101" pitchFamily="49" charset="-122"/>
              </a:rPr>
              <a:t>NCC</a:t>
            </a:r>
            <a:r>
              <a:rPr lang="zh-CN" altLang="zh-CN" sz="3200" kern="100" dirty="0">
                <a:latin typeface="仿宋" panose="02010609060101010101" pitchFamily="49" charset="-122"/>
                <a:ea typeface="仿宋" panose="02010609060101010101" pitchFamily="49" charset="-122"/>
              </a:rPr>
              <a:t>模板匹配算法基础上增加角度的输出，即模板匹配可以输出模板的</a:t>
            </a:r>
            <a:r>
              <a:rPr lang="en-US" altLang="zh-CN" sz="3200" kern="1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3200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x,y</a:t>
            </a:r>
            <a:r>
              <a:rPr lang="en-US" altLang="zh-CN" sz="3200" kern="1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zh-CN" sz="3200" kern="100" dirty="0">
                <a:latin typeface="仿宋" panose="02010609060101010101" pitchFamily="49" charset="-122"/>
                <a:ea typeface="仿宋" panose="02010609060101010101" pitchFamily="49" charset="-122"/>
              </a:rPr>
              <a:t>坐标以及模板和目标间的角度。</a:t>
            </a:r>
            <a:endParaRPr lang="zh-CN" altLang="zh-CN" sz="2400" kern="100" dirty="0" smtClean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  <a:tabLst>
                <a:tab pos="2315210" algn="l"/>
              </a:tabLst>
            </a:pPr>
            <a:r>
              <a:rPr lang="en-US" altLang="zh-CN" sz="3200" kern="100" dirty="0"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  <a:endParaRPr lang="zh-CN" altLang="zh-CN" sz="24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04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03289" y="305816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算法设计</a:t>
            </a:r>
            <a:endParaRPr lang="zh-CN" altLang="en-US" sz="5400" dirty="0">
              <a:solidFill>
                <a:srgbClr val="7F3DB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26896" y="1198880"/>
            <a:ext cx="1107440" cy="1107440"/>
          </a:xfrm>
          <a:prstGeom prst="ellipse">
            <a:avLst/>
          </a:prstGeom>
          <a:solidFill>
            <a:srgbClr val="EBE5F1"/>
          </a:solidFill>
          <a:ln>
            <a:noFill/>
          </a:ln>
          <a:effectLst>
            <a:glow rad="228600">
              <a:srgbClr val="7F3DB1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>
                <a:solidFill>
                  <a:srgbClr val="7F3DB1"/>
                </a:solidFill>
              </a:rPr>
              <a:t>1</a:t>
            </a:r>
            <a:endParaRPr lang="zh-CN" altLang="en-US" sz="4800" b="1" dirty="0">
              <a:solidFill>
                <a:srgbClr val="7F3D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1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2923" y="1381760"/>
            <a:ext cx="10453263" cy="5151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3529" y="1422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程序流程</a:t>
            </a:r>
            <a:endParaRPr lang="zh-CN" altLang="en-US" sz="3200" dirty="0">
              <a:solidFill>
                <a:srgbClr val="7F3DB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85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3529" y="1422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模板创建</a:t>
            </a:r>
            <a:endParaRPr lang="zh-CN" altLang="en-US" sz="3200" dirty="0">
              <a:solidFill>
                <a:srgbClr val="7F3DB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4890" y="862317"/>
            <a:ext cx="3825394" cy="4141901"/>
            <a:chOff x="769850" y="872477"/>
            <a:chExt cx="4546138" cy="492227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851" y="872477"/>
              <a:ext cx="2158537" cy="208536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451" y="872477"/>
              <a:ext cx="2158537" cy="2085366"/>
            </a:xfrm>
            <a:prstGeom prst="rect">
              <a:avLst/>
            </a:prstGeom>
            <a:effectLst>
              <a:glow rad="25400">
                <a:schemeClr val="accent1">
                  <a:alpha val="40000"/>
                </a:schemeClr>
              </a:glow>
            </a:effectLst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851" y="3380598"/>
              <a:ext cx="1063495" cy="1027444"/>
            </a:xfrm>
            <a:prstGeom prst="rect">
              <a:avLst/>
            </a:prstGeom>
            <a:effectLst>
              <a:glow rad="25400">
                <a:schemeClr val="accent1">
                  <a:alpha val="40000"/>
                </a:schemeClr>
              </a:glow>
            </a:effectLst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356" y="3380598"/>
              <a:ext cx="1063495" cy="1027444"/>
            </a:xfrm>
            <a:prstGeom prst="rect">
              <a:avLst/>
            </a:prstGeom>
            <a:effectLst>
              <a:glow rad="25400">
                <a:schemeClr val="accent1">
                  <a:alpha val="40000"/>
                </a:schemeClr>
              </a:glow>
            </a:effec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 radius="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850" y="4648534"/>
              <a:ext cx="579597" cy="559949"/>
            </a:xfrm>
            <a:prstGeom prst="rect">
              <a:avLst/>
            </a:prstGeom>
            <a:effectLst>
              <a:glow rad="25400">
                <a:schemeClr val="accent1">
                  <a:alpha val="40000"/>
                </a:schemeClr>
              </a:glow>
            </a:effectLst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 radius="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2047" y="4648533"/>
              <a:ext cx="579597" cy="559949"/>
            </a:xfrm>
            <a:prstGeom prst="rect">
              <a:avLst/>
            </a:prstGeom>
            <a:effectLst>
              <a:glow rad="25400">
                <a:schemeClr val="accent1">
                  <a:alpha val="40000"/>
                </a:schemeClr>
              </a:glow>
            </a:effectLst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Blur radius="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851" y="5448977"/>
              <a:ext cx="357910" cy="345778"/>
            </a:xfrm>
            <a:prstGeom prst="rect">
              <a:avLst/>
            </a:prstGeom>
            <a:effectLst>
              <a:glow rad="25400">
                <a:schemeClr val="accent1">
                  <a:alpha val="40000"/>
                </a:schemeClr>
              </a:glow>
            </a:effectLst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Blur radius="1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239" y="5448976"/>
              <a:ext cx="357910" cy="345777"/>
            </a:xfrm>
            <a:prstGeom prst="rect">
              <a:avLst/>
            </a:prstGeom>
            <a:effectLst>
              <a:glow rad="25400">
                <a:schemeClr val="accent1">
                  <a:alpha val="40000"/>
                </a:schemeClr>
              </a:glow>
            </a:effectLst>
          </p:spPr>
        </p:pic>
      </p:grpSp>
      <p:pic>
        <p:nvPicPr>
          <p:cNvPr id="13" name="图片 12"/>
          <p:cNvPicPr/>
          <p:nvPr/>
        </p:nvPicPr>
        <p:blipFill>
          <a:blip r:embed="rId12"/>
          <a:stretch>
            <a:fillRect/>
          </a:stretch>
        </p:blipFill>
        <p:spPr>
          <a:xfrm>
            <a:off x="5286375" y="862317"/>
            <a:ext cx="6441300" cy="4989958"/>
          </a:xfrm>
          <a:prstGeom prst="rect">
            <a:avLst/>
          </a:prstGeom>
        </p:spPr>
      </p:pic>
      <p:sp>
        <p:nvSpPr>
          <p:cNvPr id="15" name="上弧形箭头 14"/>
          <p:cNvSpPr/>
          <p:nvPr/>
        </p:nvSpPr>
        <p:spPr>
          <a:xfrm>
            <a:off x="2025922" y="421726"/>
            <a:ext cx="1346200" cy="427690"/>
          </a:xfrm>
          <a:prstGeom prst="curvedDownArrow">
            <a:avLst/>
          </a:prstGeom>
          <a:solidFill>
            <a:srgbClr val="E9DCF3"/>
          </a:solidFill>
          <a:ln>
            <a:solidFill>
              <a:srgbClr val="7F3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15805" y="133270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3x3  Gaussian Filter</a:t>
            </a:r>
            <a:endParaRPr lang="zh-CN" altLang="en-US" sz="2000" dirty="0"/>
          </a:p>
        </p:txBody>
      </p:sp>
      <p:sp>
        <p:nvSpPr>
          <p:cNvPr id="18" name="左弧形箭头 17"/>
          <p:cNvSpPr/>
          <p:nvPr/>
        </p:nvSpPr>
        <p:spPr>
          <a:xfrm rot="4526788">
            <a:off x="1557991" y="1564228"/>
            <a:ext cx="457200" cy="1879600"/>
          </a:xfrm>
          <a:prstGeom prst="curvedRightArrow">
            <a:avLst/>
          </a:prstGeom>
          <a:solidFill>
            <a:srgbClr val="E9DCF3"/>
          </a:solidFill>
          <a:ln>
            <a:solidFill>
              <a:srgbClr val="7F3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57870" y="2573560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x’=x/2, y’=y/2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515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8164" y="802350"/>
            <a:ext cx="1268087" cy="122510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28021" y="802349"/>
            <a:ext cx="1268087" cy="12251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1565" y="250573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-180°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9868366" y="2508589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180°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760297" y="1854855"/>
            <a:ext cx="5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06032" y="1842783"/>
            <a:ext cx="5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41" y="802350"/>
            <a:ext cx="1268087" cy="122510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603785" y="2508588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0°</a:t>
            </a:r>
            <a:endParaRPr lang="zh-CN" altLang="en-US" sz="24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4200025" y="3930157"/>
            <a:ext cx="3321284" cy="2490963"/>
            <a:chOff x="3276922" y="2615450"/>
            <a:chExt cx="1193839" cy="895379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922" y="2615450"/>
              <a:ext cx="1193839" cy="89537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87839" y="2634713"/>
              <a:ext cx="364942" cy="352571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18" name="右箭头 17"/>
            <p:cNvSpPr/>
            <p:nvPr/>
          </p:nvSpPr>
          <p:spPr>
            <a:xfrm>
              <a:off x="3727450" y="2788886"/>
              <a:ext cx="444500" cy="94014"/>
            </a:xfrm>
            <a:prstGeom prst="rightArrow">
              <a:avLst/>
            </a:prstGeom>
            <a:solidFill>
              <a:srgbClr val="E9DCF3"/>
            </a:solidFill>
            <a:ln>
              <a:solidFill>
                <a:srgbClr val="7F3D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下箭头 18"/>
            <p:cNvSpPr/>
            <p:nvPr/>
          </p:nvSpPr>
          <p:spPr>
            <a:xfrm>
              <a:off x="3425932" y="3028556"/>
              <a:ext cx="112112" cy="391261"/>
            </a:xfrm>
            <a:prstGeom prst="downArrow">
              <a:avLst/>
            </a:prstGeom>
            <a:solidFill>
              <a:srgbClr val="E9DCF3"/>
            </a:solidFill>
            <a:ln>
              <a:solidFill>
                <a:srgbClr val="7F3D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996803" y="3060417"/>
            <a:ext cx="995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x=45</a:t>
            </a:r>
          </a:p>
          <a:p>
            <a:r>
              <a:rPr lang="en-US" altLang="zh-CN" dirty="0" smtClean="0"/>
              <a:t>y=44 </a:t>
            </a:r>
          </a:p>
          <a:p>
            <a:r>
              <a:rPr lang="en-US" altLang="zh-CN" dirty="0" smtClean="0"/>
              <a:t>S=0.840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189949" y="2505738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-8°</a:t>
            </a:r>
            <a:endParaRPr lang="zh-CN" altLang="en-US" sz="2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504281" y="2505739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8°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409191" y="3060417"/>
            <a:ext cx="995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x=47</a:t>
            </a:r>
          </a:p>
          <a:p>
            <a:r>
              <a:rPr lang="en-US" altLang="zh-CN" dirty="0" smtClean="0"/>
              <a:t>y=41 </a:t>
            </a:r>
          </a:p>
          <a:p>
            <a:r>
              <a:rPr lang="en-US" altLang="zh-CN" dirty="0" smtClean="0"/>
              <a:t>S=0.882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238182" y="3060417"/>
            <a:ext cx="995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x=46</a:t>
            </a:r>
          </a:p>
          <a:p>
            <a:r>
              <a:rPr lang="en-US" altLang="zh-CN" dirty="0" smtClean="0"/>
              <a:t>y=41 </a:t>
            </a:r>
          </a:p>
          <a:p>
            <a:r>
              <a:rPr lang="en-US" altLang="zh-CN" dirty="0" smtClean="0"/>
              <a:t>S=0.863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771" y="760624"/>
            <a:ext cx="1333500" cy="126682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498" y="802348"/>
            <a:ext cx="1333500" cy="126682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8725256" y="4294596"/>
            <a:ext cx="12634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x=47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y=41</a:t>
            </a:r>
          </a:p>
          <a:p>
            <a:r>
              <a:rPr lang="el-GR" altLang="zh-CN" sz="2400" dirty="0" smtClean="0">
                <a:solidFill>
                  <a:srgbClr val="FF0000"/>
                </a:solidFill>
              </a:rPr>
              <a:t>θ</a:t>
            </a:r>
            <a:r>
              <a:rPr lang="en-US" altLang="zh-CN" sz="2400" dirty="0" smtClean="0">
                <a:solidFill>
                  <a:srgbClr val="FF0000"/>
                </a:solidFill>
              </a:rPr>
              <a:t>=0° 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S=0.882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7856109" y="5079426"/>
            <a:ext cx="627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3529" y="142240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32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32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层模板匹配</a:t>
            </a:r>
            <a:endParaRPr lang="zh-CN" altLang="en-US" sz="3200" dirty="0">
              <a:solidFill>
                <a:srgbClr val="7F3DB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67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73529" y="1422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图像变换</a:t>
            </a:r>
            <a:endParaRPr lang="zh-CN" altLang="en-US" sz="3200" dirty="0">
              <a:solidFill>
                <a:srgbClr val="7F3DB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52717" y="8010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三次插值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919220" y="1551268"/>
            <a:ext cx="2767580" cy="2767580"/>
            <a:chOff x="2555878" y="2346960"/>
            <a:chExt cx="1518282" cy="1518282"/>
          </a:xfrm>
        </p:grpSpPr>
        <p:sp>
          <p:nvSpPr>
            <p:cNvPr id="2" name="矩形 1"/>
            <p:cNvSpPr/>
            <p:nvPr/>
          </p:nvSpPr>
          <p:spPr>
            <a:xfrm>
              <a:off x="2555878" y="2346960"/>
              <a:ext cx="1518282" cy="1518282"/>
            </a:xfrm>
            <a:prstGeom prst="rect">
              <a:avLst/>
            </a:prstGeom>
            <a:solidFill>
              <a:srgbClr val="E9DCF3"/>
            </a:solidFill>
            <a:ln>
              <a:solidFill>
                <a:srgbClr val="7F3D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>
              <a:stCxn id="2" idx="1"/>
              <a:endCxn id="2" idx="3"/>
            </p:cNvCxnSpPr>
            <p:nvPr/>
          </p:nvCxnSpPr>
          <p:spPr>
            <a:xfrm>
              <a:off x="2555878" y="3106101"/>
              <a:ext cx="1518282" cy="0"/>
            </a:xfrm>
            <a:prstGeom prst="line">
              <a:avLst/>
            </a:prstGeom>
            <a:ln>
              <a:solidFill>
                <a:srgbClr val="7F3D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555878" y="2717800"/>
              <a:ext cx="1518282" cy="0"/>
            </a:xfrm>
            <a:prstGeom prst="line">
              <a:avLst/>
            </a:prstGeom>
            <a:ln>
              <a:solidFill>
                <a:srgbClr val="7F3D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55878" y="3505198"/>
              <a:ext cx="1518282" cy="0"/>
            </a:xfrm>
            <a:prstGeom prst="line">
              <a:avLst/>
            </a:prstGeom>
            <a:ln>
              <a:solidFill>
                <a:srgbClr val="7F3D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" idx="0"/>
              <a:endCxn id="2" idx="2"/>
            </p:cNvCxnSpPr>
            <p:nvPr/>
          </p:nvCxnSpPr>
          <p:spPr>
            <a:xfrm>
              <a:off x="3315019" y="2346960"/>
              <a:ext cx="0" cy="1518282"/>
            </a:xfrm>
            <a:prstGeom prst="line">
              <a:avLst/>
            </a:prstGeom>
            <a:ln>
              <a:solidFill>
                <a:srgbClr val="7F3D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937933" y="2346960"/>
              <a:ext cx="0" cy="1518282"/>
            </a:xfrm>
            <a:prstGeom prst="line">
              <a:avLst/>
            </a:prstGeom>
            <a:ln>
              <a:solidFill>
                <a:srgbClr val="7F3D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699933" y="2346960"/>
              <a:ext cx="0" cy="1518282"/>
            </a:xfrm>
            <a:prstGeom prst="line">
              <a:avLst/>
            </a:prstGeom>
            <a:ln>
              <a:solidFill>
                <a:srgbClr val="7F3D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31" y="1551268"/>
            <a:ext cx="1659547" cy="1603291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35" y="1551268"/>
            <a:ext cx="1745153" cy="1657895"/>
          </a:xfrm>
          <a:prstGeom prst="rect">
            <a:avLst/>
          </a:prstGeom>
        </p:spPr>
      </p:pic>
      <p:sp>
        <p:nvSpPr>
          <p:cNvPr id="48" name="上弧形箭头 47"/>
          <p:cNvSpPr/>
          <p:nvPr/>
        </p:nvSpPr>
        <p:spPr>
          <a:xfrm>
            <a:off x="1608666" y="1551268"/>
            <a:ext cx="2226733" cy="529223"/>
          </a:xfrm>
          <a:prstGeom prst="curvedDownArrow">
            <a:avLst/>
          </a:prstGeom>
          <a:solidFill>
            <a:srgbClr val="E9DCF3"/>
          </a:solidFill>
          <a:ln>
            <a:solidFill>
              <a:srgbClr val="7F3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88511" y="2128303"/>
            <a:ext cx="127000" cy="127000"/>
          </a:xfrm>
          <a:prstGeom prst="rect">
            <a:avLst/>
          </a:prstGeom>
          <a:solidFill>
            <a:srgbClr val="E9DCF3"/>
          </a:solidFill>
          <a:ln>
            <a:solidFill>
              <a:srgbClr val="7F3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944904" y="2064803"/>
            <a:ext cx="127000" cy="127000"/>
          </a:xfrm>
          <a:prstGeom prst="rect">
            <a:avLst/>
          </a:prstGeom>
          <a:solidFill>
            <a:srgbClr val="E9DCF3"/>
          </a:solidFill>
          <a:ln>
            <a:solidFill>
              <a:srgbClr val="7F3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715877" y="1089603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7095970" y="2236007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52" name="流程图: 接点 51"/>
          <p:cNvSpPr/>
          <p:nvPr/>
        </p:nvSpPr>
        <p:spPr>
          <a:xfrm>
            <a:off x="7155887" y="269821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29" y="3380040"/>
            <a:ext cx="4533557" cy="1197543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41" y="4748460"/>
            <a:ext cx="3141558" cy="856216"/>
          </a:xfrm>
          <a:prstGeom prst="rect">
            <a:avLst/>
          </a:prstGeom>
        </p:spPr>
      </p:pic>
      <p:sp>
        <p:nvSpPr>
          <p:cNvPr id="55" name="流程图: 接点 54"/>
          <p:cNvSpPr/>
          <p:nvPr/>
        </p:nvSpPr>
        <p:spPr>
          <a:xfrm>
            <a:off x="6963834" y="2568134"/>
            <a:ext cx="45719" cy="4571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接点 55"/>
          <p:cNvSpPr/>
          <p:nvPr/>
        </p:nvSpPr>
        <p:spPr>
          <a:xfrm>
            <a:off x="6239340" y="2568134"/>
            <a:ext cx="45719" cy="4571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接点 56"/>
          <p:cNvSpPr/>
          <p:nvPr/>
        </p:nvSpPr>
        <p:spPr>
          <a:xfrm>
            <a:off x="6963834" y="1863505"/>
            <a:ext cx="45719" cy="4571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/>
          <p:cNvSpPr/>
          <p:nvPr/>
        </p:nvSpPr>
        <p:spPr>
          <a:xfrm>
            <a:off x="6239340" y="1863505"/>
            <a:ext cx="45719" cy="4571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/>
          <p:cNvSpPr/>
          <p:nvPr/>
        </p:nvSpPr>
        <p:spPr>
          <a:xfrm>
            <a:off x="8397888" y="2566546"/>
            <a:ext cx="45719" cy="4571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/>
          <p:cNvSpPr/>
          <p:nvPr/>
        </p:nvSpPr>
        <p:spPr>
          <a:xfrm>
            <a:off x="7673394" y="2566546"/>
            <a:ext cx="45719" cy="4571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接点 60"/>
          <p:cNvSpPr/>
          <p:nvPr/>
        </p:nvSpPr>
        <p:spPr>
          <a:xfrm>
            <a:off x="8397888" y="1861917"/>
            <a:ext cx="45719" cy="4571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接点 61"/>
          <p:cNvSpPr/>
          <p:nvPr/>
        </p:nvSpPr>
        <p:spPr>
          <a:xfrm>
            <a:off x="7673394" y="1861917"/>
            <a:ext cx="45719" cy="4571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接点 62"/>
          <p:cNvSpPr/>
          <p:nvPr/>
        </p:nvSpPr>
        <p:spPr>
          <a:xfrm>
            <a:off x="6964689" y="3985533"/>
            <a:ext cx="45719" cy="4571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接点 63"/>
          <p:cNvSpPr/>
          <p:nvPr/>
        </p:nvSpPr>
        <p:spPr>
          <a:xfrm>
            <a:off x="6240195" y="3985533"/>
            <a:ext cx="45719" cy="4571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/>
          <p:cNvSpPr/>
          <p:nvPr/>
        </p:nvSpPr>
        <p:spPr>
          <a:xfrm>
            <a:off x="6964689" y="3280904"/>
            <a:ext cx="45719" cy="4571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/>
          <p:cNvSpPr/>
          <p:nvPr/>
        </p:nvSpPr>
        <p:spPr>
          <a:xfrm>
            <a:off x="6240195" y="3280904"/>
            <a:ext cx="45719" cy="4571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接点 66"/>
          <p:cNvSpPr/>
          <p:nvPr/>
        </p:nvSpPr>
        <p:spPr>
          <a:xfrm>
            <a:off x="8397888" y="3984919"/>
            <a:ext cx="45719" cy="4571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/>
          <p:cNvSpPr/>
          <p:nvPr/>
        </p:nvSpPr>
        <p:spPr>
          <a:xfrm>
            <a:off x="7673394" y="3984919"/>
            <a:ext cx="45719" cy="4571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接点 68"/>
          <p:cNvSpPr/>
          <p:nvPr/>
        </p:nvSpPr>
        <p:spPr>
          <a:xfrm>
            <a:off x="8397888" y="3280290"/>
            <a:ext cx="45719" cy="4571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流程图: 接点 69"/>
          <p:cNvSpPr/>
          <p:nvPr/>
        </p:nvSpPr>
        <p:spPr>
          <a:xfrm>
            <a:off x="7673394" y="3280290"/>
            <a:ext cx="45719" cy="4571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2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2030" y="1095252"/>
            <a:ext cx="4263992" cy="3099334"/>
            <a:chOff x="2156060" y="3176338"/>
            <a:chExt cx="4263992" cy="309933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12" t="-9331" r="-13775" b="-15094"/>
            <a:stretch/>
          </p:blipFill>
          <p:spPr>
            <a:xfrm>
              <a:off x="2156060" y="3176338"/>
              <a:ext cx="4263992" cy="3099334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3963289" y="4405805"/>
              <a:ext cx="1190750" cy="11907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965027" y="1487052"/>
            <a:ext cx="2388340" cy="2056863"/>
            <a:chOff x="3287837" y="2634715"/>
            <a:chExt cx="911626" cy="785102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68" t="41224" r="22726" b="10475"/>
            <a:stretch/>
          </p:blipFill>
          <p:spPr>
            <a:xfrm>
              <a:off x="3760067" y="2984560"/>
              <a:ext cx="439396" cy="43247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87837" y="2634715"/>
              <a:ext cx="364942" cy="352571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18" name="右箭头 17"/>
            <p:cNvSpPr/>
            <p:nvPr/>
          </p:nvSpPr>
          <p:spPr>
            <a:xfrm>
              <a:off x="3727448" y="2788887"/>
              <a:ext cx="444500" cy="94014"/>
            </a:xfrm>
            <a:prstGeom prst="rightArrow">
              <a:avLst/>
            </a:prstGeom>
            <a:solidFill>
              <a:srgbClr val="E9DCF3"/>
            </a:solidFill>
            <a:ln>
              <a:solidFill>
                <a:srgbClr val="7F3D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下箭头 18"/>
            <p:cNvSpPr/>
            <p:nvPr/>
          </p:nvSpPr>
          <p:spPr>
            <a:xfrm>
              <a:off x="3425932" y="3028556"/>
              <a:ext cx="112112" cy="391261"/>
            </a:xfrm>
            <a:prstGeom prst="downArrow">
              <a:avLst/>
            </a:prstGeom>
            <a:solidFill>
              <a:srgbClr val="E9DCF3"/>
            </a:solidFill>
            <a:ln>
              <a:solidFill>
                <a:srgbClr val="7F3D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942687" y="1646230"/>
            <a:ext cx="12634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x=47</a:t>
            </a:r>
            <a:r>
              <a:rPr lang="en-US" altLang="zh-CN" sz="2400" dirty="0" smtClean="0">
                <a:solidFill>
                  <a:srgbClr val="FF0000"/>
                </a:solidFill>
              </a:rPr>
              <a:t>*2</a:t>
            </a:r>
            <a:endParaRPr lang="en-US" altLang="zh-CN" sz="2400" dirty="0" smtClean="0"/>
          </a:p>
          <a:p>
            <a:r>
              <a:rPr lang="en-US" altLang="zh-CN" sz="2400" dirty="0" smtClean="0"/>
              <a:t>y=41</a:t>
            </a:r>
            <a:r>
              <a:rPr lang="en-US" altLang="zh-CN" sz="2400" dirty="0" smtClean="0">
                <a:solidFill>
                  <a:srgbClr val="FF0000"/>
                </a:solidFill>
              </a:rPr>
              <a:t>*2</a:t>
            </a:r>
            <a:endParaRPr lang="en-US" altLang="zh-CN" sz="2400" dirty="0" smtClean="0"/>
          </a:p>
          <a:p>
            <a:r>
              <a:rPr lang="el-GR" altLang="zh-CN" sz="2400" dirty="0" smtClean="0"/>
              <a:t>θ</a:t>
            </a:r>
            <a:r>
              <a:rPr lang="en-US" altLang="zh-CN" sz="2400" dirty="0" smtClean="0"/>
              <a:t>=0° </a:t>
            </a:r>
          </a:p>
          <a:p>
            <a:r>
              <a:rPr lang="en-US" altLang="zh-CN" sz="2400" dirty="0" smtClean="0"/>
              <a:t>S=0.882</a:t>
            </a:r>
            <a:endParaRPr lang="zh-CN" altLang="en-US" sz="2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273529" y="142240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32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32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层模板匹配</a:t>
            </a:r>
            <a:endParaRPr lang="zh-CN" altLang="en-US" sz="3200" dirty="0">
              <a:solidFill>
                <a:srgbClr val="7F3DB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5" name="流程图: 接点 34"/>
          <p:cNvSpPr/>
          <p:nvPr/>
        </p:nvSpPr>
        <p:spPr>
          <a:xfrm>
            <a:off x="4172974" y="2469765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33395" y="4194586"/>
            <a:ext cx="956100" cy="923689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37" name="文本框 36"/>
          <p:cNvSpPr txBox="1"/>
          <p:nvPr/>
        </p:nvSpPr>
        <p:spPr>
          <a:xfrm>
            <a:off x="3957469" y="4463746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-16°,  -12°, …, 0°,…,  16°</a:t>
            </a:r>
            <a:endParaRPr lang="zh-CN" altLang="en-US" sz="2400" dirty="0" smtClean="0"/>
          </a:p>
        </p:txBody>
      </p:sp>
      <p:cxnSp>
        <p:nvCxnSpPr>
          <p:cNvPr id="6" name="直接连接符 5"/>
          <p:cNvCxnSpPr/>
          <p:nvPr/>
        </p:nvCxnSpPr>
        <p:spPr>
          <a:xfrm>
            <a:off x="4009259" y="2682240"/>
            <a:ext cx="324767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334026" y="2324719"/>
            <a:ext cx="0" cy="35752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36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73529" y="14224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7F3DB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亚像素精度求解</a:t>
            </a:r>
            <a:endParaRPr lang="zh-CN" altLang="en-US" sz="3200" dirty="0">
              <a:solidFill>
                <a:srgbClr val="7F3DB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4463" y="1635327"/>
            <a:ext cx="12634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x=378</a:t>
            </a:r>
          </a:p>
          <a:p>
            <a:r>
              <a:rPr lang="en-US" altLang="zh-CN" sz="2400" dirty="0" smtClean="0"/>
              <a:t>y=328</a:t>
            </a:r>
          </a:p>
          <a:p>
            <a:r>
              <a:rPr lang="el-GR" altLang="zh-CN" sz="2400" dirty="0" smtClean="0"/>
              <a:t>θ</a:t>
            </a:r>
            <a:r>
              <a:rPr lang="en-US" altLang="zh-CN" sz="2400" dirty="0" smtClean="0"/>
              <a:t>=2° </a:t>
            </a:r>
          </a:p>
          <a:p>
            <a:r>
              <a:rPr lang="en-US" altLang="zh-CN" sz="2400" dirty="0" smtClean="0"/>
              <a:t>S=0.820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379" y="955494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层模板匹配结果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左上角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84028" y="59460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3*3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邻域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13560" y="3644404"/>
            <a:ext cx="3141915" cy="2070038"/>
            <a:chOff x="1815876" y="3420624"/>
            <a:chExt cx="4221471" cy="2781298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93" t="50242" r="26402" b="13560"/>
            <a:stretch/>
          </p:blipFill>
          <p:spPr>
            <a:xfrm>
              <a:off x="3183022" y="3420624"/>
              <a:ext cx="910167" cy="90170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98" t="50752" r="25318" b="13390"/>
            <a:stretch/>
          </p:blipFill>
          <p:spPr>
            <a:xfrm>
              <a:off x="4129171" y="3433323"/>
              <a:ext cx="949325" cy="893233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404" t="50752" r="26847" b="13390"/>
            <a:stretch/>
          </p:blipFill>
          <p:spPr>
            <a:xfrm>
              <a:off x="5147753" y="3433322"/>
              <a:ext cx="855133" cy="89323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385" t="51177" r="25987" b="12115"/>
            <a:stretch/>
          </p:blipFill>
          <p:spPr>
            <a:xfrm>
              <a:off x="3189372" y="4358306"/>
              <a:ext cx="917575" cy="9144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98" t="51177" r="25318" b="12115"/>
            <a:stretch/>
          </p:blipFill>
          <p:spPr>
            <a:xfrm>
              <a:off x="4129171" y="4358306"/>
              <a:ext cx="949325" cy="914400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41" t="51177" r="25031" b="12115"/>
            <a:stretch/>
          </p:blipFill>
          <p:spPr>
            <a:xfrm>
              <a:off x="5119772" y="4358306"/>
              <a:ext cx="917575" cy="91440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84" t="52962" r="26528" b="11350"/>
            <a:stretch/>
          </p:blipFill>
          <p:spPr>
            <a:xfrm>
              <a:off x="3179022" y="5304223"/>
              <a:ext cx="922865" cy="88900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98" t="52451" r="25318" b="11691"/>
            <a:stretch/>
          </p:blipFill>
          <p:spPr>
            <a:xfrm>
              <a:off x="4129171" y="5304456"/>
              <a:ext cx="949325" cy="893232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60" t="52451" r="25191" b="11520"/>
            <a:stretch/>
          </p:blipFill>
          <p:spPr>
            <a:xfrm>
              <a:off x="5130355" y="5304456"/>
              <a:ext cx="901700" cy="897466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15876" y="4322324"/>
              <a:ext cx="956100" cy="923689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</p:grpSp>
      <p:sp>
        <p:nvSpPr>
          <p:cNvPr id="42" name="文本框 41"/>
          <p:cNvSpPr txBox="1"/>
          <p:nvPr/>
        </p:nvSpPr>
        <p:spPr>
          <a:xfrm>
            <a:off x="4915403" y="9554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匹配分值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97794" y="1676759"/>
            <a:ext cx="1753451" cy="1675764"/>
            <a:chOff x="5919220" y="1551268"/>
            <a:chExt cx="2895882" cy="2767580"/>
          </a:xfrm>
        </p:grpSpPr>
        <p:grpSp>
          <p:nvGrpSpPr>
            <p:cNvPr id="43" name="组合 42"/>
            <p:cNvGrpSpPr/>
            <p:nvPr/>
          </p:nvGrpSpPr>
          <p:grpSpPr>
            <a:xfrm>
              <a:off x="5919220" y="1551268"/>
              <a:ext cx="2767580" cy="2767580"/>
              <a:chOff x="2555878" y="2346960"/>
              <a:chExt cx="1518282" cy="1518282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55878" y="2346960"/>
                <a:ext cx="1518282" cy="1518282"/>
              </a:xfrm>
              <a:prstGeom prst="rect">
                <a:avLst/>
              </a:prstGeom>
              <a:solidFill>
                <a:srgbClr val="E9DCF3"/>
              </a:solidFill>
              <a:ln>
                <a:solidFill>
                  <a:srgbClr val="7F3DB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2555878" y="2839245"/>
                <a:ext cx="1518282" cy="0"/>
              </a:xfrm>
              <a:prstGeom prst="line">
                <a:avLst/>
              </a:prstGeom>
              <a:ln>
                <a:solidFill>
                  <a:srgbClr val="7F3D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2555878" y="3346790"/>
                <a:ext cx="1518282" cy="0"/>
              </a:xfrm>
              <a:prstGeom prst="line">
                <a:avLst/>
              </a:prstGeom>
              <a:ln>
                <a:solidFill>
                  <a:srgbClr val="7F3D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3043544" y="2346960"/>
                <a:ext cx="0" cy="1518282"/>
              </a:xfrm>
              <a:prstGeom prst="line">
                <a:avLst/>
              </a:prstGeom>
              <a:ln>
                <a:solidFill>
                  <a:srgbClr val="7F3D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589047" y="2346960"/>
                <a:ext cx="0" cy="1518282"/>
              </a:xfrm>
              <a:prstGeom prst="line">
                <a:avLst/>
              </a:prstGeom>
              <a:ln>
                <a:solidFill>
                  <a:srgbClr val="7F3D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/>
            <p:cNvSpPr txBox="1"/>
            <p:nvPr/>
          </p:nvSpPr>
          <p:spPr>
            <a:xfrm>
              <a:off x="6002051" y="2726544"/>
              <a:ext cx="900650" cy="457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0.810</a:t>
              </a:r>
              <a:endParaRPr lang="zh-CN" altLang="en-US" sz="12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973816" y="2726544"/>
              <a:ext cx="900650" cy="457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0.820</a:t>
              </a:r>
              <a:endParaRPr lang="zh-CN" altLang="en-US" sz="12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907947" y="2723720"/>
              <a:ext cx="900650" cy="457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0.804</a:t>
              </a:r>
              <a:endParaRPr lang="zh-CN" altLang="en-US" sz="12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008556" y="1890387"/>
              <a:ext cx="900650" cy="457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0.799</a:t>
              </a:r>
              <a:endParaRPr lang="zh-CN" altLang="en-US" sz="12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980322" y="1890387"/>
              <a:ext cx="900650" cy="457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0.805</a:t>
              </a:r>
              <a:endParaRPr lang="zh-CN" altLang="en-US" sz="1200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914452" y="1887563"/>
              <a:ext cx="900650" cy="457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0.796</a:t>
              </a:r>
              <a:endParaRPr lang="zh-CN" altLang="en-US" sz="1200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996908" y="3663069"/>
              <a:ext cx="900650" cy="457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0.806</a:t>
              </a:r>
              <a:endParaRPr lang="zh-CN" altLang="en-US" sz="12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968672" y="3663069"/>
              <a:ext cx="900650" cy="457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0.811</a:t>
              </a:r>
              <a:endParaRPr lang="zh-CN" altLang="en-US" sz="1200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902804" y="3660243"/>
              <a:ext cx="900650" cy="457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0.802</a:t>
              </a:r>
              <a:endParaRPr lang="zh-CN" altLang="en-US" sz="1200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991588" y="4318009"/>
            <a:ext cx="1753451" cy="1675764"/>
            <a:chOff x="5919220" y="1551268"/>
            <a:chExt cx="2895882" cy="2767580"/>
          </a:xfrm>
          <a:scene3d>
            <a:camera prst="orthographicFront">
              <a:rot lat="3600000" lon="0" rev="0"/>
            </a:camera>
            <a:lightRig rig="threePt" dir="t"/>
          </a:scene3d>
        </p:grpSpPr>
        <p:grpSp>
          <p:nvGrpSpPr>
            <p:cNvPr id="63" name="组合 62"/>
            <p:cNvGrpSpPr/>
            <p:nvPr/>
          </p:nvGrpSpPr>
          <p:grpSpPr>
            <a:xfrm>
              <a:off x="5919220" y="1551268"/>
              <a:ext cx="2767580" cy="2767580"/>
              <a:chOff x="2555878" y="2346960"/>
              <a:chExt cx="1518282" cy="1518282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2555878" y="2346960"/>
                <a:ext cx="1518282" cy="1518282"/>
              </a:xfrm>
              <a:prstGeom prst="rect">
                <a:avLst/>
              </a:prstGeom>
              <a:solidFill>
                <a:srgbClr val="E9DCF3"/>
              </a:solidFill>
              <a:ln>
                <a:solidFill>
                  <a:srgbClr val="7F3DB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>
                <a:off x="2555878" y="2839245"/>
                <a:ext cx="1518282" cy="0"/>
              </a:xfrm>
              <a:prstGeom prst="line">
                <a:avLst/>
              </a:prstGeom>
              <a:ln>
                <a:solidFill>
                  <a:srgbClr val="7F3D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2555878" y="3346790"/>
                <a:ext cx="1518282" cy="0"/>
              </a:xfrm>
              <a:prstGeom prst="line">
                <a:avLst/>
              </a:prstGeom>
              <a:ln>
                <a:solidFill>
                  <a:srgbClr val="7F3D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3043544" y="2346960"/>
                <a:ext cx="0" cy="1518282"/>
              </a:xfrm>
              <a:prstGeom prst="line">
                <a:avLst/>
              </a:prstGeom>
              <a:ln>
                <a:solidFill>
                  <a:srgbClr val="7F3D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3589047" y="2346960"/>
                <a:ext cx="0" cy="1518282"/>
              </a:xfrm>
              <a:prstGeom prst="line">
                <a:avLst/>
              </a:prstGeom>
              <a:ln>
                <a:solidFill>
                  <a:srgbClr val="7F3D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文本框 63"/>
            <p:cNvSpPr txBox="1"/>
            <p:nvPr/>
          </p:nvSpPr>
          <p:spPr>
            <a:xfrm>
              <a:off x="6002051" y="2726544"/>
              <a:ext cx="900650" cy="457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0.810</a:t>
              </a:r>
              <a:endParaRPr lang="zh-CN" altLang="en-US" sz="12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973816" y="2726544"/>
              <a:ext cx="900650" cy="457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0.820</a:t>
              </a:r>
              <a:endParaRPr lang="zh-CN" altLang="en-US" sz="12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907947" y="2723720"/>
              <a:ext cx="900650" cy="457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0.804</a:t>
              </a:r>
              <a:endParaRPr lang="zh-CN" altLang="en-US" sz="12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008556" y="1890387"/>
              <a:ext cx="900650" cy="457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0.799</a:t>
              </a:r>
              <a:endParaRPr lang="zh-CN" altLang="en-US" sz="12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980322" y="1890387"/>
              <a:ext cx="900650" cy="457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0.805</a:t>
              </a:r>
              <a:endParaRPr lang="zh-CN" altLang="en-US" sz="12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914452" y="1887563"/>
              <a:ext cx="900650" cy="457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0.796</a:t>
              </a:r>
              <a:endParaRPr lang="zh-CN" altLang="en-US" sz="12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996908" y="3663069"/>
              <a:ext cx="900650" cy="457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0.806</a:t>
              </a:r>
              <a:endParaRPr lang="zh-CN" altLang="en-US" sz="12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68672" y="3663069"/>
              <a:ext cx="900650" cy="457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0.811</a:t>
              </a:r>
              <a:endParaRPr lang="zh-CN" altLang="en-US" sz="12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7902804" y="3660243"/>
              <a:ext cx="900650" cy="457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0.802</a:t>
              </a:r>
              <a:endParaRPr lang="zh-CN" altLang="en-US" sz="1200" dirty="0"/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6884037" y="59498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拟合二次曲面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929402" y="3975622"/>
            <a:ext cx="1800135" cy="1561443"/>
          </a:xfrm>
          <a:custGeom>
            <a:avLst/>
            <a:gdLst>
              <a:gd name="connsiteX0" fmla="*/ 11123 w 2110802"/>
              <a:gd name="connsiteY0" fmla="*/ 1590286 h 1830917"/>
              <a:gd name="connsiteX1" fmla="*/ 11123 w 2110802"/>
              <a:gd name="connsiteY1" fmla="*/ 1590286 h 1830917"/>
              <a:gd name="connsiteX2" fmla="*/ 11123 w 2110802"/>
              <a:gd name="connsiteY2" fmla="*/ 1320778 h 1830917"/>
              <a:gd name="connsiteX3" fmla="*/ 20749 w 2110802"/>
              <a:gd name="connsiteY3" fmla="*/ 1282277 h 1830917"/>
              <a:gd name="connsiteX4" fmla="*/ 39999 w 2110802"/>
              <a:gd name="connsiteY4" fmla="*/ 1253402 h 1830917"/>
              <a:gd name="connsiteX5" fmla="*/ 59250 w 2110802"/>
              <a:gd name="connsiteY5" fmla="*/ 1176399 h 1830917"/>
              <a:gd name="connsiteX6" fmla="*/ 68875 w 2110802"/>
              <a:gd name="connsiteY6" fmla="*/ 1137898 h 1830917"/>
              <a:gd name="connsiteX7" fmla="*/ 107376 w 2110802"/>
              <a:gd name="connsiteY7" fmla="*/ 1022395 h 1830917"/>
              <a:gd name="connsiteX8" fmla="*/ 117001 w 2110802"/>
              <a:gd name="connsiteY8" fmla="*/ 993519 h 1830917"/>
              <a:gd name="connsiteX9" fmla="*/ 136252 w 2110802"/>
              <a:gd name="connsiteY9" fmla="*/ 916517 h 1830917"/>
              <a:gd name="connsiteX10" fmla="*/ 165128 w 2110802"/>
              <a:gd name="connsiteY10" fmla="*/ 849140 h 1830917"/>
              <a:gd name="connsiteX11" fmla="*/ 184378 w 2110802"/>
              <a:gd name="connsiteY11" fmla="*/ 820265 h 1830917"/>
              <a:gd name="connsiteX12" fmla="*/ 242130 w 2110802"/>
              <a:gd name="connsiteY12" fmla="*/ 695136 h 1830917"/>
              <a:gd name="connsiteX13" fmla="*/ 261380 w 2110802"/>
              <a:gd name="connsiteY13" fmla="*/ 627759 h 1830917"/>
              <a:gd name="connsiteX14" fmla="*/ 280631 w 2110802"/>
              <a:gd name="connsiteY14" fmla="*/ 570008 h 1830917"/>
              <a:gd name="connsiteX15" fmla="*/ 319132 w 2110802"/>
              <a:gd name="connsiteY15" fmla="*/ 512256 h 1830917"/>
              <a:gd name="connsiteX16" fmla="*/ 367258 w 2110802"/>
              <a:gd name="connsiteY16" fmla="*/ 425629 h 1830917"/>
              <a:gd name="connsiteX17" fmla="*/ 396134 w 2110802"/>
              <a:gd name="connsiteY17" fmla="*/ 406378 h 1830917"/>
              <a:gd name="connsiteX18" fmla="*/ 415385 w 2110802"/>
              <a:gd name="connsiteY18" fmla="*/ 377503 h 1830917"/>
              <a:gd name="connsiteX19" fmla="*/ 444260 w 2110802"/>
              <a:gd name="connsiteY19" fmla="*/ 348627 h 1830917"/>
              <a:gd name="connsiteX20" fmla="*/ 482761 w 2110802"/>
              <a:gd name="connsiteY20" fmla="*/ 300500 h 1830917"/>
              <a:gd name="connsiteX21" fmla="*/ 502012 w 2110802"/>
              <a:gd name="connsiteY21" fmla="*/ 271625 h 1830917"/>
              <a:gd name="connsiteX22" fmla="*/ 559763 w 2110802"/>
              <a:gd name="connsiteY22" fmla="*/ 223498 h 1830917"/>
              <a:gd name="connsiteX23" fmla="*/ 579014 w 2110802"/>
              <a:gd name="connsiteY23" fmla="*/ 194623 h 1830917"/>
              <a:gd name="connsiteX24" fmla="*/ 607890 w 2110802"/>
              <a:gd name="connsiteY24" fmla="*/ 165747 h 1830917"/>
              <a:gd name="connsiteX25" fmla="*/ 627140 w 2110802"/>
              <a:gd name="connsiteY25" fmla="*/ 136871 h 1830917"/>
              <a:gd name="connsiteX26" fmla="*/ 656016 w 2110802"/>
              <a:gd name="connsiteY26" fmla="*/ 127246 h 1830917"/>
              <a:gd name="connsiteX27" fmla="*/ 684892 w 2110802"/>
              <a:gd name="connsiteY27" fmla="*/ 107995 h 1830917"/>
              <a:gd name="connsiteX28" fmla="*/ 704142 w 2110802"/>
              <a:gd name="connsiteY28" fmla="*/ 79119 h 1830917"/>
              <a:gd name="connsiteX29" fmla="*/ 761894 w 2110802"/>
              <a:gd name="connsiteY29" fmla="*/ 59869 h 1830917"/>
              <a:gd name="connsiteX30" fmla="*/ 790770 w 2110802"/>
              <a:gd name="connsiteY30" fmla="*/ 30993 h 1830917"/>
              <a:gd name="connsiteX31" fmla="*/ 887022 w 2110802"/>
              <a:gd name="connsiteY31" fmla="*/ 2117 h 1830917"/>
              <a:gd name="connsiteX32" fmla="*/ 1262408 w 2110802"/>
              <a:gd name="connsiteY32" fmla="*/ 21368 h 1830917"/>
              <a:gd name="connsiteX33" fmla="*/ 1291283 w 2110802"/>
              <a:gd name="connsiteY33" fmla="*/ 30993 h 1830917"/>
              <a:gd name="connsiteX34" fmla="*/ 1320159 w 2110802"/>
              <a:gd name="connsiteY34" fmla="*/ 50244 h 1830917"/>
              <a:gd name="connsiteX35" fmla="*/ 1377911 w 2110802"/>
              <a:gd name="connsiteY35" fmla="*/ 69494 h 1830917"/>
              <a:gd name="connsiteX36" fmla="*/ 1464538 w 2110802"/>
              <a:gd name="connsiteY36" fmla="*/ 117620 h 1830917"/>
              <a:gd name="connsiteX37" fmla="*/ 1522290 w 2110802"/>
              <a:gd name="connsiteY37" fmla="*/ 156122 h 1830917"/>
              <a:gd name="connsiteX38" fmla="*/ 1551166 w 2110802"/>
              <a:gd name="connsiteY38" fmla="*/ 175372 h 1830917"/>
              <a:gd name="connsiteX39" fmla="*/ 1608917 w 2110802"/>
              <a:gd name="connsiteY39" fmla="*/ 213873 h 1830917"/>
              <a:gd name="connsiteX40" fmla="*/ 1637793 w 2110802"/>
              <a:gd name="connsiteY40" fmla="*/ 242749 h 1830917"/>
              <a:gd name="connsiteX41" fmla="*/ 1666669 w 2110802"/>
              <a:gd name="connsiteY41" fmla="*/ 252374 h 1830917"/>
              <a:gd name="connsiteX42" fmla="*/ 1685919 w 2110802"/>
              <a:gd name="connsiteY42" fmla="*/ 281250 h 1830917"/>
              <a:gd name="connsiteX43" fmla="*/ 1724420 w 2110802"/>
              <a:gd name="connsiteY43" fmla="*/ 310126 h 1830917"/>
              <a:gd name="connsiteX44" fmla="*/ 1782172 w 2110802"/>
              <a:gd name="connsiteY44" fmla="*/ 367877 h 1830917"/>
              <a:gd name="connsiteX45" fmla="*/ 1801422 w 2110802"/>
              <a:gd name="connsiteY45" fmla="*/ 396753 h 1830917"/>
              <a:gd name="connsiteX46" fmla="*/ 1859174 w 2110802"/>
              <a:gd name="connsiteY46" fmla="*/ 454505 h 1830917"/>
              <a:gd name="connsiteX47" fmla="*/ 1897675 w 2110802"/>
              <a:gd name="connsiteY47" fmla="*/ 512256 h 1830917"/>
              <a:gd name="connsiteX48" fmla="*/ 1916926 w 2110802"/>
              <a:gd name="connsiteY48" fmla="*/ 541132 h 1830917"/>
              <a:gd name="connsiteX49" fmla="*/ 1945801 w 2110802"/>
              <a:gd name="connsiteY49" fmla="*/ 560383 h 1830917"/>
              <a:gd name="connsiteX50" fmla="*/ 1984302 w 2110802"/>
              <a:gd name="connsiteY50" fmla="*/ 608509 h 1830917"/>
              <a:gd name="connsiteX51" fmla="*/ 1993928 w 2110802"/>
              <a:gd name="connsiteY51" fmla="*/ 647010 h 1830917"/>
              <a:gd name="connsiteX52" fmla="*/ 2003553 w 2110802"/>
              <a:gd name="connsiteY52" fmla="*/ 675886 h 1830917"/>
              <a:gd name="connsiteX53" fmla="*/ 2022803 w 2110802"/>
              <a:gd name="connsiteY53" fmla="*/ 704762 h 1830917"/>
              <a:gd name="connsiteX54" fmla="*/ 2061305 w 2110802"/>
              <a:gd name="connsiteY54" fmla="*/ 772138 h 1830917"/>
              <a:gd name="connsiteX55" fmla="*/ 2080555 w 2110802"/>
              <a:gd name="connsiteY55" fmla="*/ 868391 h 1830917"/>
              <a:gd name="connsiteX56" fmla="*/ 2099806 w 2110802"/>
              <a:gd name="connsiteY56" fmla="*/ 1041646 h 1830917"/>
              <a:gd name="connsiteX57" fmla="*/ 2109431 w 2110802"/>
              <a:gd name="connsiteY57" fmla="*/ 1638412 h 1830917"/>
              <a:gd name="connsiteX58" fmla="*/ 2080555 w 2110802"/>
              <a:gd name="connsiteY58" fmla="*/ 1676913 h 1830917"/>
              <a:gd name="connsiteX59" fmla="*/ 1945801 w 2110802"/>
              <a:gd name="connsiteY59" fmla="*/ 1753915 h 1830917"/>
              <a:gd name="connsiteX60" fmla="*/ 1916926 w 2110802"/>
              <a:gd name="connsiteY60" fmla="*/ 1773166 h 1830917"/>
              <a:gd name="connsiteX61" fmla="*/ 1820673 w 2110802"/>
              <a:gd name="connsiteY61" fmla="*/ 1802042 h 1830917"/>
              <a:gd name="connsiteX62" fmla="*/ 1762921 w 2110802"/>
              <a:gd name="connsiteY62" fmla="*/ 1821292 h 1830917"/>
              <a:gd name="connsiteX63" fmla="*/ 1734046 w 2110802"/>
              <a:gd name="connsiteY63" fmla="*/ 1830917 h 1830917"/>
              <a:gd name="connsiteX64" fmla="*/ 838896 w 2110802"/>
              <a:gd name="connsiteY64" fmla="*/ 1821292 h 1830917"/>
              <a:gd name="connsiteX65" fmla="*/ 790770 w 2110802"/>
              <a:gd name="connsiteY65" fmla="*/ 1811667 h 1830917"/>
              <a:gd name="connsiteX66" fmla="*/ 684892 w 2110802"/>
              <a:gd name="connsiteY66" fmla="*/ 1802042 h 1830917"/>
              <a:gd name="connsiteX67" fmla="*/ 656016 w 2110802"/>
              <a:gd name="connsiteY67" fmla="*/ 1792416 h 1830917"/>
              <a:gd name="connsiteX68" fmla="*/ 550138 w 2110802"/>
              <a:gd name="connsiteY68" fmla="*/ 1773166 h 1830917"/>
              <a:gd name="connsiteX69" fmla="*/ 434635 w 2110802"/>
              <a:gd name="connsiteY69" fmla="*/ 1744290 h 1830917"/>
              <a:gd name="connsiteX70" fmla="*/ 405759 w 2110802"/>
              <a:gd name="connsiteY70" fmla="*/ 1734665 h 1830917"/>
              <a:gd name="connsiteX71" fmla="*/ 338382 w 2110802"/>
              <a:gd name="connsiteY71" fmla="*/ 1725039 h 1830917"/>
              <a:gd name="connsiteX72" fmla="*/ 299881 w 2110802"/>
              <a:gd name="connsiteY72" fmla="*/ 1715414 h 1830917"/>
              <a:gd name="connsiteX73" fmla="*/ 222879 w 2110802"/>
              <a:gd name="connsiteY73" fmla="*/ 1705789 h 1830917"/>
              <a:gd name="connsiteX74" fmla="*/ 194003 w 2110802"/>
              <a:gd name="connsiteY74" fmla="*/ 1696164 h 1830917"/>
              <a:gd name="connsiteX75" fmla="*/ 126627 w 2110802"/>
              <a:gd name="connsiteY75" fmla="*/ 1667288 h 1830917"/>
              <a:gd name="connsiteX76" fmla="*/ 97751 w 2110802"/>
              <a:gd name="connsiteY76" fmla="*/ 1638412 h 1830917"/>
              <a:gd name="connsiteX77" fmla="*/ 39999 w 2110802"/>
              <a:gd name="connsiteY77" fmla="*/ 1609536 h 1830917"/>
              <a:gd name="connsiteX78" fmla="*/ 11123 w 2110802"/>
              <a:gd name="connsiteY78" fmla="*/ 1590286 h 1830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110802" h="1830917">
                <a:moveTo>
                  <a:pt x="11123" y="1590286"/>
                </a:moveTo>
                <a:lnTo>
                  <a:pt x="11123" y="1590286"/>
                </a:lnTo>
                <a:cubicBezTo>
                  <a:pt x="-3301" y="1460466"/>
                  <a:pt x="-4109" y="1495946"/>
                  <a:pt x="11123" y="1320778"/>
                </a:cubicBezTo>
                <a:cubicBezTo>
                  <a:pt x="12269" y="1307599"/>
                  <a:pt x="15538" y="1294436"/>
                  <a:pt x="20749" y="1282277"/>
                </a:cubicBezTo>
                <a:cubicBezTo>
                  <a:pt x="25306" y="1271645"/>
                  <a:pt x="33582" y="1263027"/>
                  <a:pt x="39999" y="1253402"/>
                </a:cubicBezTo>
                <a:lnTo>
                  <a:pt x="59250" y="1176399"/>
                </a:lnTo>
                <a:cubicBezTo>
                  <a:pt x="62458" y="1163565"/>
                  <a:pt x="64692" y="1150448"/>
                  <a:pt x="68875" y="1137898"/>
                </a:cubicBezTo>
                <a:lnTo>
                  <a:pt x="107376" y="1022395"/>
                </a:lnTo>
                <a:cubicBezTo>
                  <a:pt x="110584" y="1012770"/>
                  <a:pt x="114540" y="1003362"/>
                  <a:pt x="117001" y="993519"/>
                </a:cubicBezTo>
                <a:cubicBezTo>
                  <a:pt x="123418" y="967852"/>
                  <a:pt x="127885" y="941617"/>
                  <a:pt x="136252" y="916517"/>
                </a:cubicBezTo>
                <a:cubicBezTo>
                  <a:pt x="143979" y="893336"/>
                  <a:pt x="154200" y="870995"/>
                  <a:pt x="165128" y="849140"/>
                </a:cubicBezTo>
                <a:cubicBezTo>
                  <a:pt x="170301" y="838793"/>
                  <a:pt x="179530" y="830768"/>
                  <a:pt x="184378" y="820265"/>
                </a:cubicBezTo>
                <a:cubicBezTo>
                  <a:pt x="248573" y="681176"/>
                  <a:pt x="196547" y="763509"/>
                  <a:pt x="242130" y="695136"/>
                </a:cubicBezTo>
                <a:cubicBezTo>
                  <a:pt x="274489" y="598054"/>
                  <a:pt x="225107" y="748669"/>
                  <a:pt x="261380" y="627759"/>
                </a:cubicBezTo>
                <a:cubicBezTo>
                  <a:pt x="267211" y="608323"/>
                  <a:pt x="269375" y="586892"/>
                  <a:pt x="280631" y="570008"/>
                </a:cubicBezTo>
                <a:lnTo>
                  <a:pt x="319132" y="512256"/>
                </a:lnTo>
                <a:cubicBezTo>
                  <a:pt x="329162" y="482165"/>
                  <a:pt x="338888" y="444542"/>
                  <a:pt x="367258" y="425629"/>
                </a:cubicBezTo>
                <a:lnTo>
                  <a:pt x="396134" y="406378"/>
                </a:lnTo>
                <a:cubicBezTo>
                  <a:pt x="402551" y="396753"/>
                  <a:pt x="407979" y="386390"/>
                  <a:pt x="415385" y="377503"/>
                </a:cubicBezTo>
                <a:cubicBezTo>
                  <a:pt x="424099" y="367046"/>
                  <a:pt x="436709" y="359953"/>
                  <a:pt x="444260" y="348627"/>
                </a:cubicBezTo>
                <a:cubicBezTo>
                  <a:pt x="481453" y="292837"/>
                  <a:pt x="418184" y="343553"/>
                  <a:pt x="482761" y="300500"/>
                </a:cubicBezTo>
                <a:cubicBezTo>
                  <a:pt x="489178" y="290875"/>
                  <a:pt x="493832" y="279805"/>
                  <a:pt x="502012" y="271625"/>
                </a:cubicBezTo>
                <a:cubicBezTo>
                  <a:pt x="577722" y="195916"/>
                  <a:pt x="480926" y="318102"/>
                  <a:pt x="559763" y="223498"/>
                </a:cubicBezTo>
                <a:cubicBezTo>
                  <a:pt x="567169" y="214611"/>
                  <a:pt x="571608" y="203510"/>
                  <a:pt x="579014" y="194623"/>
                </a:cubicBezTo>
                <a:cubicBezTo>
                  <a:pt x="587728" y="184166"/>
                  <a:pt x="599176" y="176204"/>
                  <a:pt x="607890" y="165747"/>
                </a:cubicBezTo>
                <a:cubicBezTo>
                  <a:pt x="615296" y="156860"/>
                  <a:pt x="618107" y="144098"/>
                  <a:pt x="627140" y="136871"/>
                </a:cubicBezTo>
                <a:cubicBezTo>
                  <a:pt x="635063" y="130533"/>
                  <a:pt x="646391" y="130454"/>
                  <a:pt x="656016" y="127246"/>
                </a:cubicBezTo>
                <a:cubicBezTo>
                  <a:pt x="665641" y="120829"/>
                  <a:pt x="676712" y="116175"/>
                  <a:pt x="684892" y="107995"/>
                </a:cubicBezTo>
                <a:cubicBezTo>
                  <a:pt x="693072" y="99815"/>
                  <a:pt x="694332" y="85250"/>
                  <a:pt x="704142" y="79119"/>
                </a:cubicBezTo>
                <a:cubicBezTo>
                  <a:pt x="721350" y="68364"/>
                  <a:pt x="761894" y="59869"/>
                  <a:pt x="761894" y="59869"/>
                </a:cubicBezTo>
                <a:cubicBezTo>
                  <a:pt x="771519" y="50244"/>
                  <a:pt x="778871" y="37604"/>
                  <a:pt x="790770" y="30993"/>
                </a:cubicBezTo>
                <a:cubicBezTo>
                  <a:pt x="809938" y="20344"/>
                  <a:pt x="862170" y="8330"/>
                  <a:pt x="887022" y="2117"/>
                </a:cubicBezTo>
                <a:cubicBezTo>
                  <a:pt x="1063156" y="7150"/>
                  <a:pt x="1135406" y="-14918"/>
                  <a:pt x="1262408" y="21368"/>
                </a:cubicBezTo>
                <a:cubicBezTo>
                  <a:pt x="1272163" y="24155"/>
                  <a:pt x="1281658" y="27785"/>
                  <a:pt x="1291283" y="30993"/>
                </a:cubicBezTo>
                <a:cubicBezTo>
                  <a:pt x="1300908" y="37410"/>
                  <a:pt x="1309588" y="45546"/>
                  <a:pt x="1320159" y="50244"/>
                </a:cubicBezTo>
                <a:cubicBezTo>
                  <a:pt x="1338702" y="58485"/>
                  <a:pt x="1377911" y="69494"/>
                  <a:pt x="1377911" y="69494"/>
                </a:cubicBezTo>
                <a:cubicBezTo>
                  <a:pt x="1444104" y="113623"/>
                  <a:pt x="1413713" y="100679"/>
                  <a:pt x="1464538" y="117620"/>
                </a:cubicBezTo>
                <a:lnTo>
                  <a:pt x="1522290" y="156122"/>
                </a:lnTo>
                <a:cubicBezTo>
                  <a:pt x="1531915" y="162539"/>
                  <a:pt x="1542986" y="167192"/>
                  <a:pt x="1551166" y="175372"/>
                </a:cubicBezTo>
                <a:cubicBezTo>
                  <a:pt x="1587215" y="211422"/>
                  <a:pt x="1567127" y="199944"/>
                  <a:pt x="1608917" y="213873"/>
                </a:cubicBezTo>
                <a:cubicBezTo>
                  <a:pt x="1618542" y="223498"/>
                  <a:pt x="1626467" y="235198"/>
                  <a:pt x="1637793" y="242749"/>
                </a:cubicBezTo>
                <a:cubicBezTo>
                  <a:pt x="1646235" y="248377"/>
                  <a:pt x="1658746" y="246036"/>
                  <a:pt x="1666669" y="252374"/>
                </a:cubicBezTo>
                <a:cubicBezTo>
                  <a:pt x="1675702" y="259601"/>
                  <a:pt x="1677739" y="273070"/>
                  <a:pt x="1685919" y="281250"/>
                </a:cubicBezTo>
                <a:cubicBezTo>
                  <a:pt x="1697262" y="292594"/>
                  <a:pt x="1713076" y="298782"/>
                  <a:pt x="1724420" y="310126"/>
                </a:cubicBezTo>
                <a:cubicBezTo>
                  <a:pt x="1796050" y="381756"/>
                  <a:pt x="1714123" y="322512"/>
                  <a:pt x="1782172" y="367877"/>
                </a:cubicBezTo>
                <a:cubicBezTo>
                  <a:pt x="1788589" y="377502"/>
                  <a:pt x="1793737" y="388107"/>
                  <a:pt x="1801422" y="396753"/>
                </a:cubicBezTo>
                <a:cubicBezTo>
                  <a:pt x="1819509" y="417101"/>
                  <a:pt x="1844072" y="431853"/>
                  <a:pt x="1859174" y="454505"/>
                </a:cubicBezTo>
                <a:lnTo>
                  <a:pt x="1897675" y="512256"/>
                </a:lnTo>
                <a:cubicBezTo>
                  <a:pt x="1904092" y="521881"/>
                  <a:pt x="1907301" y="534715"/>
                  <a:pt x="1916926" y="541132"/>
                </a:cubicBezTo>
                <a:lnTo>
                  <a:pt x="1945801" y="560383"/>
                </a:lnTo>
                <a:cubicBezTo>
                  <a:pt x="1977272" y="654785"/>
                  <a:pt x="1926250" y="521430"/>
                  <a:pt x="1984302" y="608509"/>
                </a:cubicBezTo>
                <a:cubicBezTo>
                  <a:pt x="1991640" y="619516"/>
                  <a:pt x="1990294" y="634290"/>
                  <a:pt x="1993928" y="647010"/>
                </a:cubicBezTo>
                <a:cubicBezTo>
                  <a:pt x="1996715" y="656766"/>
                  <a:pt x="1999016" y="666811"/>
                  <a:pt x="2003553" y="675886"/>
                </a:cubicBezTo>
                <a:cubicBezTo>
                  <a:pt x="2008726" y="686233"/>
                  <a:pt x="2017630" y="694415"/>
                  <a:pt x="2022803" y="704762"/>
                </a:cubicBezTo>
                <a:cubicBezTo>
                  <a:pt x="2059546" y="778247"/>
                  <a:pt x="1991487" y="679048"/>
                  <a:pt x="2061305" y="772138"/>
                </a:cubicBezTo>
                <a:cubicBezTo>
                  <a:pt x="2109929" y="1112513"/>
                  <a:pt x="2046957" y="700395"/>
                  <a:pt x="2080555" y="868391"/>
                </a:cubicBezTo>
                <a:cubicBezTo>
                  <a:pt x="2089198" y="911609"/>
                  <a:pt x="2097488" y="1005712"/>
                  <a:pt x="2099806" y="1041646"/>
                </a:cubicBezTo>
                <a:cubicBezTo>
                  <a:pt x="2116160" y="1295128"/>
                  <a:pt x="2109431" y="1324287"/>
                  <a:pt x="2109431" y="1638412"/>
                </a:cubicBezTo>
                <a:lnTo>
                  <a:pt x="2080555" y="1676913"/>
                </a:lnTo>
                <a:cubicBezTo>
                  <a:pt x="1973465" y="1751876"/>
                  <a:pt x="2022297" y="1734792"/>
                  <a:pt x="1945801" y="1753915"/>
                </a:cubicBezTo>
                <a:cubicBezTo>
                  <a:pt x="1936176" y="1760332"/>
                  <a:pt x="1927497" y="1768468"/>
                  <a:pt x="1916926" y="1773166"/>
                </a:cubicBezTo>
                <a:cubicBezTo>
                  <a:pt x="1869824" y="1794100"/>
                  <a:pt x="1863735" y="1789123"/>
                  <a:pt x="1820673" y="1802042"/>
                </a:cubicBezTo>
                <a:cubicBezTo>
                  <a:pt x="1801237" y="1807873"/>
                  <a:pt x="1782172" y="1814875"/>
                  <a:pt x="1762921" y="1821292"/>
                </a:cubicBezTo>
                <a:lnTo>
                  <a:pt x="1734046" y="1830917"/>
                </a:lnTo>
                <a:lnTo>
                  <a:pt x="838896" y="1821292"/>
                </a:lnTo>
                <a:cubicBezTo>
                  <a:pt x="822540" y="1820958"/>
                  <a:pt x="807003" y="1813696"/>
                  <a:pt x="790770" y="1811667"/>
                </a:cubicBezTo>
                <a:cubicBezTo>
                  <a:pt x="755605" y="1807272"/>
                  <a:pt x="720185" y="1805250"/>
                  <a:pt x="684892" y="1802042"/>
                </a:cubicBezTo>
                <a:cubicBezTo>
                  <a:pt x="675267" y="1798833"/>
                  <a:pt x="665859" y="1794877"/>
                  <a:pt x="656016" y="1792416"/>
                </a:cubicBezTo>
                <a:cubicBezTo>
                  <a:pt x="629113" y="1785690"/>
                  <a:pt x="575879" y="1777456"/>
                  <a:pt x="550138" y="1773166"/>
                </a:cubicBezTo>
                <a:cubicBezTo>
                  <a:pt x="492747" y="1734905"/>
                  <a:pt x="543662" y="1762461"/>
                  <a:pt x="434635" y="1744290"/>
                </a:cubicBezTo>
                <a:cubicBezTo>
                  <a:pt x="424627" y="1742622"/>
                  <a:pt x="415708" y="1736655"/>
                  <a:pt x="405759" y="1734665"/>
                </a:cubicBezTo>
                <a:cubicBezTo>
                  <a:pt x="383513" y="1730216"/>
                  <a:pt x="360703" y="1729097"/>
                  <a:pt x="338382" y="1725039"/>
                </a:cubicBezTo>
                <a:cubicBezTo>
                  <a:pt x="325367" y="1722673"/>
                  <a:pt x="312930" y="1717589"/>
                  <a:pt x="299881" y="1715414"/>
                </a:cubicBezTo>
                <a:cubicBezTo>
                  <a:pt x="274366" y="1711162"/>
                  <a:pt x="248546" y="1708997"/>
                  <a:pt x="222879" y="1705789"/>
                </a:cubicBezTo>
                <a:cubicBezTo>
                  <a:pt x="213254" y="1702581"/>
                  <a:pt x="203329" y="1700161"/>
                  <a:pt x="194003" y="1696164"/>
                </a:cubicBezTo>
                <a:cubicBezTo>
                  <a:pt x="110741" y="1660480"/>
                  <a:pt x="194347" y="1689861"/>
                  <a:pt x="126627" y="1667288"/>
                </a:cubicBezTo>
                <a:cubicBezTo>
                  <a:pt x="117002" y="1657663"/>
                  <a:pt x="109077" y="1645963"/>
                  <a:pt x="97751" y="1638412"/>
                </a:cubicBezTo>
                <a:cubicBezTo>
                  <a:pt x="80667" y="1627023"/>
                  <a:pt x="51359" y="1632256"/>
                  <a:pt x="39999" y="1609536"/>
                </a:cubicBezTo>
                <a:cubicBezTo>
                  <a:pt x="34260" y="1598057"/>
                  <a:pt x="15936" y="1593494"/>
                  <a:pt x="11123" y="1590286"/>
                </a:cubicBezTo>
                <a:close/>
              </a:path>
            </a:pathLst>
          </a:custGeom>
          <a:solidFill>
            <a:srgbClr val="E9DCF3">
              <a:alpha val="40000"/>
            </a:srgbClr>
          </a:solidFill>
          <a:ln>
            <a:solidFill>
              <a:srgbClr val="7F3DB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875109" y="5557721"/>
                <a:ext cx="37432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109" y="5557721"/>
                <a:ext cx="3743269" cy="307777"/>
              </a:xfrm>
              <a:prstGeom prst="rect">
                <a:avLst/>
              </a:prstGeom>
              <a:blipFill>
                <a:blip r:embed="rId4"/>
                <a:stretch>
                  <a:fillRect t="-104000" r="-9283" b="-16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184680" y="3581815"/>
                <a:ext cx="3124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680" y="3581815"/>
                <a:ext cx="31241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/>
          <p:cNvSpPr txBox="1"/>
          <p:nvPr/>
        </p:nvSpPr>
        <p:spPr>
          <a:xfrm>
            <a:off x="9183686" y="1768235"/>
            <a:ext cx="1572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x=378.662</a:t>
            </a:r>
          </a:p>
          <a:p>
            <a:r>
              <a:rPr lang="en-US" altLang="zh-CN" sz="2400" dirty="0" smtClean="0"/>
              <a:t>y=328.066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9056801" y="9554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求极值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2" name="流程图: 接点 81"/>
          <p:cNvSpPr/>
          <p:nvPr/>
        </p:nvSpPr>
        <p:spPr>
          <a:xfrm>
            <a:off x="7806609" y="3944738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上弧形箭头 82"/>
          <p:cNvSpPr/>
          <p:nvPr/>
        </p:nvSpPr>
        <p:spPr>
          <a:xfrm rot="19446224" flipV="1">
            <a:off x="9360445" y="3718485"/>
            <a:ext cx="1346200" cy="465325"/>
          </a:xfrm>
          <a:prstGeom prst="curvedDownArrow">
            <a:avLst/>
          </a:prstGeom>
          <a:solidFill>
            <a:srgbClr val="E9DCF3"/>
          </a:solidFill>
          <a:ln>
            <a:solidFill>
              <a:srgbClr val="7F3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上弧形箭头 83"/>
          <p:cNvSpPr/>
          <p:nvPr/>
        </p:nvSpPr>
        <p:spPr>
          <a:xfrm rot="19446224" flipV="1">
            <a:off x="4848809" y="4045566"/>
            <a:ext cx="1346200" cy="465325"/>
          </a:xfrm>
          <a:prstGeom prst="curvedDownArrow">
            <a:avLst/>
          </a:prstGeom>
          <a:solidFill>
            <a:srgbClr val="E9DCF3"/>
          </a:solidFill>
          <a:ln>
            <a:solidFill>
              <a:srgbClr val="7F3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上弧形箭头 84"/>
          <p:cNvSpPr/>
          <p:nvPr/>
        </p:nvSpPr>
        <p:spPr>
          <a:xfrm rot="1924798">
            <a:off x="7073642" y="2364575"/>
            <a:ext cx="1346200" cy="535347"/>
          </a:xfrm>
          <a:prstGeom prst="curvedDownArrow">
            <a:avLst/>
          </a:prstGeom>
          <a:solidFill>
            <a:srgbClr val="E9DCF3"/>
          </a:solidFill>
          <a:ln>
            <a:solidFill>
              <a:srgbClr val="7F3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上弧形箭头 85"/>
          <p:cNvSpPr/>
          <p:nvPr/>
        </p:nvSpPr>
        <p:spPr>
          <a:xfrm rot="1924798">
            <a:off x="2498683" y="2267834"/>
            <a:ext cx="1346200" cy="535347"/>
          </a:xfrm>
          <a:prstGeom prst="curvedDownArrow">
            <a:avLst/>
          </a:prstGeom>
          <a:solidFill>
            <a:srgbClr val="E9DCF3"/>
          </a:solidFill>
          <a:ln>
            <a:solidFill>
              <a:srgbClr val="7F3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58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455</Words>
  <Application>Microsoft Office PowerPoint</Application>
  <PresentationFormat>宽屏</PresentationFormat>
  <Paragraphs>117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仿宋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LJH</dc:creator>
  <cp:lastModifiedBy>LJH</cp:lastModifiedBy>
  <cp:revision>41</cp:revision>
  <dcterms:created xsi:type="dcterms:W3CDTF">2024-05-25T15:53:17Z</dcterms:created>
  <dcterms:modified xsi:type="dcterms:W3CDTF">2024-06-01T09:57:41Z</dcterms:modified>
</cp:coreProperties>
</file>