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476" r:id="rId3"/>
    <p:sldId id="391" r:id="rId4"/>
    <p:sldId id="478" r:id="rId5"/>
    <p:sldId id="47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03E"/>
    <a:srgbClr val="F9B359"/>
    <a:srgbClr val="D5D7D5"/>
    <a:srgbClr val="969F98"/>
    <a:srgbClr val="F9FAFB"/>
    <a:srgbClr val="FCFCFD"/>
    <a:srgbClr val="E0DFE6"/>
    <a:srgbClr val="F4F4F4"/>
    <a:srgbClr val="F2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8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728" y="114"/>
      </p:cViewPr>
      <p:guideLst>
        <p:guide orient="horz" pos="2160"/>
        <p:guide pos="3840"/>
        <p:guide pos="7242"/>
        <p:guide pos="438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2020/6/24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044A9-114F-4949-8D72-FBEB21250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33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 smtClean="0"/>
              <a:t>2020/6/24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D9EE1-4EA3-43EA-86CD-B0468E87CD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36989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zh-CN" smtClean="0"/>
              <a:t>2020/6/24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29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A0CE5-9BBF-4B0F-8419-84C4A33B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040E88-1C35-4C9C-B763-30DEDBEC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2F367-CB10-426F-9C24-BE0E648E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9139-E1C1-415B-9D9F-537CA093F62A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FD322-4C8C-4EDC-BA44-5452C809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CD708-2C70-4B9D-BF42-78FB9EDB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8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6DD19-863A-4173-A7DD-343666B6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9E998E-C471-4CE9-8D1D-DCDBC2627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5666F0-615B-4046-9A44-9BE1310A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F3DD-7F40-44AB-8B26-C6A01FA45F03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6DCCC-7181-46BF-978B-9D96A445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9F146-305D-428C-B06D-627ECEE1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1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0C0A29-BA35-4D37-B38D-A1D697072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80B562-8662-40FC-B4FD-9F6B037F0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698FC-2778-462B-9CB4-343D95B2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EF76-747B-4727-B987-AA0A2AA514F8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7B416-60A7-4FED-8C85-C2372A2C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29907B-D747-4776-8DF9-49A75218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01850-5E42-409C-A40B-429300FF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B5B5-56C2-445D-BAF5-B4940B41D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369C5-ADE1-4A9E-9BB4-B7B8762B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129B-5E5D-4B54-A30D-79AC7DE517D4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039A34-1B5E-4C64-9EBC-9D70B75E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50808B-1E80-4536-886A-3E7DF55A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3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5171A-B79C-422D-9F6B-235E3D81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C11C-2739-4645-A3E2-75A592435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C6FA-F97B-4A4C-915C-D626051D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9F1A5-162D-4A8B-BFBF-3E1A41DEE94E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E72DC-9317-435D-9AC2-84A22B64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FD245E-3865-458E-B77F-FF15090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29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087B-E063-4F30-9A75-DAA193F9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0BC0F-E395-4398-9508-3C65345EB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7DE1C-38E8-4657-90F5-CBEA7E26B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935ED2-89D0-4B2C-AA8D-F2738B00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7586-7467-4511-A7FA-B7BDB59BD573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E945BB-7CF4-48D2-BA1F-5ADD2038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B513F-2021-47EF-94C8-6B39BE7A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2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2CEF-1E81-4240-AFDE-E1D65B3F3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88AB64-8AA0-481A-91C6-91395E3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F12DF2-B199-4070-A5EF-1D66B1BAA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3A0C5E-AB2F-436B-98C0-904ECC8AB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8CAFD-4690-4E76-BA79-7FDF2F53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F39C9E-DB77-493C-B3ED-901141817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4D9-1C2D-4EBD-A5B3-0E3CE9993F31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63A30C-82BC-46DB-8F06-36D87050C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FD7E5C-3920-40C4-A1B3-C100EBF7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B88E-5BC7-4B28-A5F1-CA7165F1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AEBDB-B99D-49D8-8841-F295D024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2D890-CD22-4B92-9BBA-5639F21CE90B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0E1B7D-C6A8-443E-B341-7A653240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57A735-1833-40D3-B017-B4AC8278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5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673B50-E800-420B-8E03-335209D7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8AC8-06B1-48C8-AA53-FD5062B96CE8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90AA-59C8-475E-A80E-B3CBC55B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D38E6-0BD1-4C30-AFE1-4A17AEAB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65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72369-1EAC-45C0-A3A1-F5C62413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C33CC-1D49-48B9-AD8D-C026374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496AC-4EE6-49C3-8C9B-EF5DF2FA8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833486-B6E2-4A6A-8556-C93BA0BF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7518-68A7-4FC0-BA97-FAD3CA72157A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A03D7-D362-4D9A-A42F-E0B61F8E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E8C6E-626E-4B49-9AB5-8FDC322F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45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37C44-793F-49FD-B6FE-3B75D7DD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269EA-5160-427F-BF62-2693283B08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FCC153-328C-4C97-B267-6616D8AA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C4898A-9FFF-4726-9172-1B83945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BD98-D20F-41FB-984E-CED504C32A32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2ED8E6-A756-4AFF-BFCE-9AF96E483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B7512B-DEF3-4D01-B3EA-A828ABEA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2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EA0033-35E3-4536-ACBF-6F221974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DB2F9F-AF54-4AFA-9B8B-8EBF3585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97D46-B157-499C-AB41-0199B33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70B0B-22CB-4AB9-B627-5D1A4A4D64FC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4967-90A6-4AA8-B3D6-C97FC2058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1A15C-0235-420D-8AF3-0AB3601D5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A118-6545-41D3-8C8E-CA86BFE4F9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2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>
            <a:extLst>
              <a:ext uri="{FF2B5EF4-FFF2-40B4-BE49-F238E27FC236}">
                <a16:creationId xmlns:a16="http://schemas.microsoft.com/office/drawing/2014/main" id="{75125EC2-5400-48FD-A782-71AFE781AC8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3438045"/>
            <a:ext cx="12192000" cy="34289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PA_矩形 32">
            <a:extLst>
              <a:ext uri="{FF2B5EF4-FFF2-40B4-BE49-F238E27FC236}">
                <a16:creationId xmlns:a16="http://schemas.microsoft.com/office/drawing/2014/main" id="{7005A686-BF12-4283-95D7-82A11A7FC9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29368" y="1354007"/>
            <a:ext cx="9533262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PA_矩形 27">
            <a:extLst>
              <a:ext uri="{FF2B5EF4-FFF2-40B4-BE49-F238E27FC236}">
                <a16:creationId xmlns:a16="http://schemas.microsoft.com/office/drawing/2014/main" id="{D7B0DC96-49A4-48FA-85CA-B1571C912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4098" y="2396026"/>
            <a:ext cx="5963802" cy="1032974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PA_矩形 33">
            <a:extLst>
              <a:ext uri="{FF2B5EF4-FFF2-40B4-BE49-F238E27FC236}">
                <a16:creationId xmlns:a16="http://schemas.microsoft.com/office/drawing/2014/main" id="{2B44062B-2519-4645-BDBD-25E744EC4EA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V="1">
            <a:off x="4488024" y="3924278"/>
            <a:ext cx="3237723" cy="527799"/>
          </a:xfrm>
          <a:prstGeom prst="rect">
            <a:avLst/>
          </a:prstGeom>
          <a:solidFill>
            <a:srgbClr val="F9B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PA_文本框 26">
            <a:extLst>
              <a:ext uri="{FF2B5EF4-FFF2-40B4-BE49-F238E27FC236}">
                <a16:creationId xmlns:a16="http://schemas.microsoft.com/office/drawing/2014/main" id="{42B750DE-FFBC-4078-985A-FC71F5B5E76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90508" y="2872413"/>
            <a:ext cx="4808047" cy="1015663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3F403E"/>
                </a:solidFill>
                <a:latin typeface="+mj-ea"/>
                <a:ea typeface="+mj-ea"/>
              </a:rPr>
              <a:t>Presentation</a:t>
            </a:r>
            <a:endParaRPr lang="zh-CN" altLang="en-US" sz="6000" dirty="0">
              <a:solidFill>
                <a:srgbClr val="3F403E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1" name="PA_文本框 20">
            <a:extLst>
              <a:ext uri="{FF2B5EF4-FFF2-40B4-BE49-F238E27FC236}">
                <a16:creationId xmlns:a16="http://schemas.microsoft.com/office/drawing/2014/main" id="{78F4A048-D2DB-4E31-B55D-0777F6CC603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386523" y="1842028"/>
            <a:ext cx="7418954" cy="1107996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 smtClean="0">
                <a:solidFill>
                  <a:srgbClr val="F9B359"/>
                </a:solidFill>
                <a:latin typeface="+mj-ea"/>
                <a:ea typeface="+mj-ea"/>
              </a:rPr>
              <a:t>Machine Learning</a:t>
            </a:r>
            <a:endParaRPr lang="zh-CN" altLang="en-US" sz="6600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965E53-B42B-4553-AEB9-A1A8CC619FC5}"/>
              </a:ext>
            </a:extLst>
          </p:cNvPr>
          <p:cNvSpPr/>
          <p:nvPr/>
        </p:nvSpPr>
        <p:spPr>
          <a:xfrm>
            <a:off x="317498" y="1092200"/>
            <a:ext cx="7378702" cy="54356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692151"/>
            <a:ext cx="10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9B359"/>
                </a:solidFill>
                <a:latin typeface="+mj-ea"/>
                <a:ea typeface="+mj-ea"/>
              </a:rPr>
              <a:t>内</a:t>
            </a:r>
            <a:r>
              <a:rPr lang="zh-CN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容与形式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695325" y="1338482"/>
            <a:ext cx="10801350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形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式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从给出的范围中选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择机器学习相关主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题，在课上进行介绍。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分组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每组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2-3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人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时间安排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第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7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周起（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10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月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9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日），每次课安排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4-6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组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进行分享。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展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示形式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主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题介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绍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15-20min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；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问答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5min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1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965E53-B42B-4553-AEB9-A1A8CC619FC5}"/>
              </a:ext>
            </a:extLst>
          </p:cNvPr>
          <p:cNvSpPr/>
          <p:nvPr/>
        </p:nvSpPr>
        <p:spPr>
          <a:xfrm>
            <a:off x="317498" y="1092200"/>
            <a:ext cx="7378702" cy="54356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692151"/>
            <a:ext cx="10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9B359"/>
                </a:solidFill>
                <a:latin typeface="+mj-ea"/>
                <a:ea typeface="+mj-ea"/>
              </a:rPr>
              <a:t>评价规</a:t>
            </a:r>
            <a:r>
              <a:rPr lang="zh-CN" altLang="en-US" sz="3600" b="1" dirty="0">
                <a:solidFill>
                  <a:srgbClr val="F9B359"/>
                </a:solidFill>
                <a:latin typeface="+mj-ea"/>
                <a:ea typeface="+mj-ea"/>
              </a:rPr>
              <a:t>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695325" y="1338482"/>
            <a:ext cx="1080135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作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业评价规则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完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成分享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60%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；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分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享表现</a:t>
            </a:r>
            <a:r>
              <a:rPr lang="en-US" altLang="zh-CN" dirty="0" smtClean="0">
                <a:solidFill>
                  <a:srgbClr val="3F403E"/>
                </a:solidFill>
                <a:latin typeface="+mn-ea"/>
              </a:rPr>
              <a:t>40%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；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整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体分享效果；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1200150" lvl="2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F403E"/>
                </a:solidFill>
                <a:latin typeface="+mn-ea"/>
              </a:rPr>
              <a:t>个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人参与程度。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1657350" lvl="3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需说明参与成员分工，得到</a:t>
            </a:r>
            <a:r>
              <a:rPr lang="zh-CN" altLang="en-US" dirty="0">
                <a:solidFill>
                  <a:srgbClr val="3F403E"/>
                </a:solidFill>
                <a:latin typeface="+mn-ea"/>
              </a:rPr>
              <a:t>其他</a:t>
            </a: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成员认可。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1657350" lvl="3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参与程度低的成员该部分得分相应降低。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3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965E53-B42B-4553-AEB9-A1A8CC619FC5}"/>
              </a:ext>
            </a:extLst>
          </p:cNvPr>
          <p:cNvSpPr/>
          <p:nvPr/>
        </p:nvSpPr>
        <p:spPr>
          <a:xfrm>
            <a:off x="317498" y="1092200"/>
            <a:ext cx="7378702" cy="54356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692151"/>
            <a:ext cx="10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9B359"/>
                </a:solidFill>
                <a:latin typeface="+mj-ea"/>
                <a:ea typeface="+mj-ea"/>
              </a:rPr>
              <a:t>可选主题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695325" y="1338482"/>
            <a:ext cx="10801350" cy="481978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机器学习基础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TensorFlow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Pytorch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飞桨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可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解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释机器学习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图神经网络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GNN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机器视觉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YOLO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系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列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游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戏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围棋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AI-</a:t>
            </a: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AlphaGo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王者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荣耀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AI-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绝悟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机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器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人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Gazebo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Webots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rgbClr val="3F403E"/>
                </a:solidFill>
                <a:latin typeface="+mn-ea"/>
              </a:rPr>
              <a:t>MuJoCo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AI </a:t>
            </a:r>
            <a:r>
              <a:rPr lang="en-US" altLang="zh-CN" sz="1600" dirty="0">
                <a:solidFill>
                  <a:srgbClr val="3F403E"/>
                </a:solidFill>
                <a:latin typeface="+mn-ea"/>
              </a:rPr>
              <a:t>for q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uadruped robots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3F403E"/>
                </a:solidFill>
                <a:latin typeface="+mn-ea"/>
              </a:rPr>
              <a:t>AI 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for </a:t>
            </a:r>
            <a:r>
              <a:rPr lang="en-US" altLang="zh-CN" sz="1600" dirty="0" smtClean="0">
                <a:solidFill>
                  <a:srgbClr val="3F403E"/>
                </a:solidFill>
                <a:latin typeface="+mn-ea"/>
              </a:rPr>
              <a:t>drones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无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人驾驶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数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据处</a:t>
            </a: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理</a:t>
            </a: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疾</a:t>
            </a: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病诊断</a:t>
            </a: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自然语言处理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3F403E"/>
                </a:solidFill>
                <a:latin typeface="+mn-ea"/>
              </a:rPr>
              <a:t>文本生成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600" dirty="0" smtClean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 smtClean="0">
                <a:solidFill>
                  <a:srgbClr val="3F403E"/>
                </a:solidFill>
                <a:latin typeface="+mn-ea"/>
              </a:rPr>
              <a:t>自选主题</a:t>
            </a:r>
            <a:endParaRPr lang="en-US" altLang="zh-CN" sz="1600" dirty="0">
              <a:solidFill>
                <a:srgbClr val="3F403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55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965E53-B42B-4553-AEB9-A1A8CC619FC5}"/>
              </a:ext>
            </a:extLst>
          </p:cNvPr>
          <p:cNvSpPr/>
          <p:nvPr/>
        </p:nvSpPr>
        <p:spPr>
          <a:xfrm>
            <a:off x="317498" y="1092200"/>
            <a:ext cx="7378702" cy="5435600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244737-2B72-42F8-A7CD-A8339B6F5A2C}"/>
              </a:ext>
            </a:extLst>
          </p:cNvPr>
          <p:cNvSpPr/>
          <p:nvPr/>
        </p:nvSpPr>
        <p:spPr>
          <a:xfrm>
            <a:off x="5829300" y="0"/>
            <a:ext cx="5092700" cy="6858000"/>
          </a:xfrm>
          <a:prstGeom prst="rect">
            <a:avLst/>
          </a:prstGeom>
          <a:solidFill>
            <a:srgbClr val="F9B359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B49DF76-EBA8-4A59-8B55-940C6EA5A4B7}"/>
              </a:ext>
            </a:extLst>
          </p:cNvPr>
          <p:cNvSpPr/>
          <p:nvPr/>
        </p:nvSpPr>
        <p:spPr>
          <a:xfrm>
            <a:off x="695325" y="692151"/>
            <a:ext cx="10801350" cy="5437188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4A2DC60-A9C0-48BA-8345-E35E0AAF280C}"/>
              </a:ext>
            </a:extLst>
          </p:cNvPr>
          <p:cNvSpPr txBox="1"/>
          <p:nvPr/>
        </p:nvSpPr>
        <p:spPr>
          <a:xfrm>
            <a:off x="695325" y="692151"/>
            <a:ext cx="1080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9B359"/>
                </a:solidFill>
                <a:latin typeface="+mj-ea"/>
                <a:ea typeface="+mj-ea"/>
              </a:rPr>
              <a:t>主题选择规则</a:t>
            </a:r>
            <a:endParaRPr lang="zh-CN" altLang="en-US" sz="3600" b="1" dirty="0">
              <a:solidFill>
                <a:srgbClr val="F9B359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89F862-4C8A-489E-8F7A-4D3FB14471A1}"/>
              </a:ext>
            </a:extLst>
          </p:cNvPr>
          <p:cNvSpPr txBox="1"/>
          <p:nvPr/>
        </p:nvSpPr>
        <p:spPr>
          <a:xfrm>
            <a:off x="695325" y="1338482"/>
            <a:ext cx="10801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主题选择规则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先选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先得</a:t>
            </a:r>
            <a:endParaRPr lang="en-US" altLang="zh-CN" dirty="0" smtClean="0">
              <a:solidFill>
                <a:srgbClr val="3F403E"/>
              </a:solidFill>
              <a:latin typeface="+mn-ea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3F403E"/>
                </a:solidFill>
                <a:latin typeface="+mn-ea"/>
              </a:rPr>
              <a:t>先分享</a:t>
            </a:r>
            <a:endParaRPr lang="en-US" altLang="zh-CN" dirty="0">
              <a:solidFill>
                <a:srgbClr val="3F403E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dirty="0">
              <a:solidFill>
                <a:srgbClr val="3F403E"/>
              </a:solidFill>
              <a:latin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A118-6545-41D3-8C8E-CA86BFE4F9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0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渐变模板字体">
      <a:majorFont>
        <a:latin typeface="等线 Light"/>
        <a:ea typeface="微软雅黑"/>
        <a:cs typeface=""/>
      </a:majorFont>
      <a:minorFont>
        <a:latin typeface="等线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4657</TotalTime>
  <Words>269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等线 Light</vt:lpstr>
      <vt:lpstr>宋体</vt:lpstr>
      <vt:lpstr>微软雅黑</vt:lpstr>
      <vt:lpstr>微软雅黑 Light</vt:lpstr>
      <vt:lpstr>Arial</vt:lpstr>
      <vt:lpstr>Calibri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</dc:title>
  <dc:subject>tukuppt</dc:subject>
  <dc:creator>Hao Xiong</dc:creator>
  <cp:lastModifiedBy>Hao Xiong</cp:lastModifiedBy>
  <cp:revision>245</cp:revision>
  <cp:lastPrinted>2020-06-23T15:02:21Z</cp:lastPrinted>
  <dcterms:created xsi:type="dcterms:W3CDTF">2017-09-03T02:38:38Z</dcterms:created>
  <dcterms:modified xsi:type="dcterms:W3CDTF">2024-09-23T03:06:42Z</dcterms:modified>
</cp:coreProperties>
</file>