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gs" Target="tags/tag66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en-US"/>
              <a:t>嵌入式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GPIO</a:t>
            </a:r>
            <a:r>
              <a:rPr lang="zh-CN" altLang="en-US"/>
              <a:t>的八种</a:t>
            </a:r>
            <a:r>
              <a:rPr lang="zh-CN" altLang="en-US"/>
              <a:t>工作模式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73830" y="1638990"/>
            <a:ext cx="10969200" cy="4759200"/>
          </a:xfrm>
        </p:spPr>
        <p:txBody>
          <a:bodyPr/>
          <a:p>
            <a:r>
              <a:rPr lang="zh-CN" altLang="en-US"/>
              <a:t>输入</a:t>
            </a:r>
            <a:r>
              <a:rPr lang="zh-CN" altLang="en-US"/>
              <a:t>浮空</a:t>
            </a:r>
            <a:endParaRPr lang="zh-CN" altLang="en-US"/>
          </a:p>
          <a:p>
            <a:r>
              <a:rPr lang="zh-CN" altLang="en-US"/>
              <a:t>输入</a:t>
            </a:r>
            <a:r>
              <a:rPr lang="zh-CN" altLang="en-US"/>
              <a:t>上拉</a:t>
            </a:r>
            <a:endParaRPr lang="zh-CN" altLang="en-US"/>
          </a:p>
          <a:p>
            <a:r>
              <a:rPr lang="zh-CN" altLang="en-US"/>
              <a:t>输入下拉</a:t>
            </a:r>
            <a:endParaRPr lang="zh-CN" altLang="en-US"/>
          </a:p>
          <a:p>
            <a:r>
              <a:rPr lang="zh-CN" altLang="en-US"/>
              <a:t>模拟功能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开漏通用</a:t>
            </a:r>
            <a:r>
              <a:rPr lang="zh-CN" altLang="en-US"/>
              <a:t>输出</a:t>
            </a:r>
            <a:endParaRPr lang="zh-CN" altLang="en-US"/>
          </a:p>
          <a:p>
            <a:r>
              <a:rPr lang="zh-CN" altLang="en-US"/>
              <a:t>推挽</a:t>
            </a:r>
            <a:r>
              <a:rPr lang="zh-CN" altLang="en-US"/>
              <a:t>通用输出</a:t>
            </a:r>
            <a:endParaRPr lang="zh-CN" altLang="en-US"/>
          </a:p>
          <a:p>
            <a:r>
              <a:rPr lang="zh-CN" altLang="en-US" b="1"/>
              <a:t>复用推挽输出</a:t>
            </a:r>
            <a:endParaRPr lang="zh-CN" altLang="en-US" b="1"/>
          </a:p>
          <a:p>
            <a:r>
              <a:rPr lang="zh-CN" altLang="en-US" b="1"/>
              <a:t>复用开漏输出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GPIO</a:t>
            </a:r>
            <a:r>
              <a:rPr lang="zh-CN" altLang="en-US"/>
              <a:t>的</a:t>
            </a:r>
            <a:r>
              <a:rPr lang="zh-CN" altLang="en-US"/>
              <a:t>特点：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多种</a:t>
            </a:r>
            <a:r>
              <a:rPr lang="zh-CN" altLang="en-US"/>
              <a:t>工作模式</a:t>
            </a:r>
            <a:endParaRPr lang="zh-CN" altLang="en-US"/>
          </a:p>
          <a:p>
            <a:r>
              <a:rPr lang="zh-CN" altLang="en-US"/>
              <a:t>丰富的引脚复用功能，</a:t>
            </a:r>
            <a:r>
              <a:rPr lang="en-US" altLang="zh-CN"/>
              <a:t>GPIO</a:t>
            </a:r>
            <a:r>
              <a:rPr lang="zh-CN" altLang="en-US" b="1">
                <a:solidFill>
                  <a:srgbClr val="FF0000"/>
                </a:solidFill>
              </a:rPr>
              <a:t>可以配置为多个外设的输入或输出</a:t>
            </a:r>
            <a:r>
              <a:rPr lang="zh-CN" altLang="en-US"/>
              <a:t>，如</a:t>
            </a:r>
            <a:r>
              <a:rPr lang="en-US" altLang="zh-CN"/>
              <a:t>UART,PWM</a:t>
            </a:r>
            <a:endParaRPr lang="en-US" altLang="zh-CN"/>
          </a:p>
          <a:p>
            <a:r>
              <a:rPr lang="zh-CN" altLang="en-US"/>
              <a:t>可编程输出速度，高中低速，可适应不同的功耗与</a:t>
            </a:r>
            <a:r>
              <a:rPr lang="zh-CN" altLang="en-US">
                <a:solidFill>
                  <a:srgbClr val="FF0000"/>
                </a:solidFill>
              </a:rPr>
              <a:t>功能需求</a:t>
            </a:r>
            <a:r>
              <a:rPr lang="zh-CN" altLang="en-US"/>
              <a:t>。</a:t>
            </a:r>
            <a:endParaRPr lang="zh-CN" altLang="en-US"/>
          </a:p>
          <a:p>
            <a:r>
              <a:rPr lang="zh-CN" altLang="en-US"/>
              <a:t>可配置上拉</a:t>
            </a:r>
            <a:r>
              <a:rPr lang="en-US" altLang="zh-CN"/>
              <a:t>/</a:t>
            </a:r>
            <a:r>
              <a:rPr lang="zh-CN" altLang="en-US"/>
              <a:t>下拉电阻，减少了对外部电阻的</a:t>
            </a:r>
            <a:r>
              <a:rPr lang="zh-CN" altLang="en-US" b="1">
                <a:solidFill>
                  <a:srgbClr val="FF0000"/>
                </a:solidFill>
              </a:rPr>
              <a:t>需求</a:t>
            </a:r>
            <a:endParaRPr lang="zh-CN" altLang="en-US"/>
          </a:p>
          <a:p>
            <a:r>
              <a:rPr lang="zh-CN" altLang="en-US"/>
              <a:t>支持外部中断，可对</a:t>
            </a:r>
            <a:r>
              <a:rPr lang="en-US" altLang="zh-CN" b="1">
                <a:solidFill>
                  <a:srgbClr val="FF0000"/>
                </a:solidFill>
              </a:rPr>
              <a:t>GPIO</a:t>
            </a:r>
            <a:r>
              <a:rPr lang="zh-CN" altLang="en-US" b="1">
                <a:solidFill>
                  <a:srgbClr val="FF0000"/>
                </a:solidFill>
              </a:rPr>
              <a:t>引脚</a:t>
            </a:r>
            <a:r>
              <a:rPr lang="zh-CN" altLang="en-US"/>
              <a:t>配置</a:t>
            </a:r>
            <a:r>
              <a:rPr lang="zh-CN" altLang="en-US"/>
              <a:t>中断触发</a:t>
            </a:r>
            <a:endParaRPr lang="zh-CN" altLang="en-US"/>
          </a:p>
          <a:p>
            <a:r>
              <a:rPr lang="zh-CN" altLang="en-US"/>
              <a:t>寄存器</a:t>
            </a:r>
            <a:r>
              <a:rPr lang="zh-CN" altLang="en-US"/>
              <a:t>操作简便</a:t>
            </a:r>
            <a:endParaRPr lang="zh-CN" altLang="en-US"/>
          </a:p>
          <a:p>
            <a:r>
              <a:rPr lang="zh-CN" altLang="en-US"/>
              <a:t>低功耗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11575" y="304870"/>
            <a:ext cx="10969200" cy="705600"/>
          </a:xfrm>
        </p:spPr>
        <p:txBody>
          <a:bodyPr/>
          <a:p>
            <a:r>
              <a:rPr lang="zh-CN" altLang="en-US"/>
              <a:t>中断的机制与</a:t>
            </a:r>
            <a:r>
              <a:rPr lang="zh-CN" altLang="en-US"/>
              <a:t>特点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11505" y="1049655"/>
            <a:ext cx="11287125" cy="5513705"/>
          </a:xfrm>
        </p:spPr>
        <p:txBody>
          <a:bodyPr/>
          <a:p>
            <a:r>
              <a:rPr lang="zh-CN" altLang="en-US"/>
              <a:t>特点：</a:t>
            </a:r>
            <a:r>
              <a:rPr lang="zh-CN" altLang="en-US"/>
              <a:t>嵌套</a:t>
            </a:r>
            <a:endParaRPr lang="zh-CN" altLang="en-US"/>
          </a:p>
          <a:p>
            <a:r>
              <a:rPr lang="zh-CN" altLang="en-US"/>
              <a:t>机制：中断可以来自多个源，多个中断源都要被指定两种优先级，分别是抢占优先级和</a:t>
            </a:r>
            <a:r>
              <a:rPr lang="zh-CN" altLang="en-US"/>
              <a:t>响应优先级。</a:t>
            </a:r>
            <a:endParaRPr lang="zh-CN" altLang="en-US"/>
          </a:p>
          <a:p>
            <a:r>
              <a:rPr lang="zh-CN" altLang="en-US"/>
              <a:t>高抢占级的中断可以打断低抢占级的中断服务，构成中断嵌套，反之则</a:t>
            </a:r>
            <a:r>
              <a:rPr lang="zh-CN" altLang="en-US"/>
              <a:t>不能。</a:t>
            </a:r>
            <a:endParaRPr lang="zh-CN" altLang="en-US"/>
          </a:p>
          <a:p>
            <a:r>
              <a:rPr lang="zh-CN" altLang="en-US"/>
              <a:t>当两个中断源的抢占优先级相同时，这两个中断不会构成嵌套关系。当其中一个中断到达时，如果正在处理另外一个中断，则后来到的中断就要等到前一个处理完以后才能被处理。如他们同时到达，则先响应响应优先级高的中断，若他们的抢占优先级和响应优先级都相同，则根据他们在</a:t>
            </a:r>
            <a:r>
              <a:rPr lang="zh-CN" altLang="en-US" b="1">
                <a:solidFill>
                  <a:srgbClr val="FF0000"/>
                </a:solidFill>
              </a:rPr>
              <a:t>中断向量表中的</a:t>
            </a:r>
            <a:r>
              <a:rPr lang="zh-CN" altLang="en-US" b="1" u="sng">
                <a:solidFill>
                  <a:srgbClr val="FF0000"/>
                </a:solidFill>
              </a:rPr>
              <a:t>排位顺序</a:t>
            </a:r>
            <a:r>
              <a:rPr lang="zh-CN" altLang="en-US"/>
              <a:t>来决定先处理</a:t>
            </a:r>
            <a:r>
              <a:rPr lang="zh-CN" altLang="en-US"/>
              <a:t>哪个。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中断如何配置</a:t>
            </a:r>
            <a:r>
              <a:rPr lang="zh-CN" altLang="en-US"/>
              <a:t>的？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首先选择分组</a:t>
            </a:r>
            <a:endParaRPr lang="zh-CN" altLang="en-US"/>
          </a:p>
          <a:p>
            <a:r>
              <a:rPr lang="zh-CN" altLang="en-US"/>
              <a:t>配置抢占优先级，响应优先级级数</a:t>
            </a:r>
            <a:r>
              <a:rPr lang="en-US" altLang="zh-CN" b="1"/>
              <a:t>,STM32</a:t>
            </a:r>
            <a:r>
              <a:rPr lang="zh-CN" altLang="en-US" b="1"/>
              <a:t>用的高四位</a:t>
            </a:r>
            <a:r>
              <a:rPr lang="zh-CN" altLang="en-US"/>
              <a:t>，</a:t>
            </a:r>
            <a:r>
              <a:rPr lang="zh-CN" altLang="en-US" b="1"/>
              <a:t>可以有</a:t>
            </a:r>
            <a:r>
              <a:rPr lang="en-US" altLang="zh-CN" b="1"/>
              <a:t>2</a:t>
            </a:r>
            <a:r>
              <a:rPr lang="en-US" altLang="zh-CN" b="1" baseline="30000"/>
              <a:t>4</a:t>
            </a:r>
            <a:r>
              <a:rPr lang="en-US" altLang="zh-CN" b="1"/>
              <a:t>=16</a:t>
            </a:r>
            <a:r>
              <a:rPr lang="zh-CN" altLang="en-US" b="1"/>
              <a:t>级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回调函数与一般函数的</a:t>
            </a:r>
            <a:r>
              <a:rPr lang="zh-CN" altLang="en-US"/>
              <a:t>区别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一般函数由用户直接</a:t>
            </a:r>
            <a:r>
              <a:rPr lang="zh-CN" altLang="en-US"/>
              <a:t>调用。</a:t>
            </a:r>
            <a:endParaRPr lang="zh-CN" altLang="en-US"/>
          </a:p>
          <a:p>
            <a:r>
              <a:rPr lang="zh-CN" altLang="en-US"/>
              <a:t>回调函数是基于事件触发而被调用的函数，由用户准备好，中断产生时被调用，不由用户</a:t>
            </a:r>
            <a:r>
              <a:rPr lang="zh-CN" altLang="en-US"/>
              <a:t>直接调用。</a:t>
            </a:r>
            <a:endParaRPr lang="zh-CN" altLang="en-US"/>
          </a:p>
          <a:p>
            <a:r>
              <a:rPr lang="zh-CN" altLang="en-US"/>
              <a:t>共同点：由用户编写，是用户</a:t>
            </a:r>
            <a:r>
              <a:rPr lang="zh-CN" altLang="en-US">
                <a:solidFill>
                  <a:srgbClr val="FF0000"/>
                </a:solidFill>
              </a:rPr>
              <a:t>基于特点事件和需求而编写的功能模块</a:t>
            </a:r>
            <a:r>
              <a:rPr lang="zh-CN" altLang="en-US"/>
              <a:t>，与其他函数并没有</a:t>
            </a:r>
            <a:r>
              <a:rPr lang="zh-CN" altLang="en-US"/>
              <a:t>本质区别。</a:t>
            </a:r>
            <a:endParaRPr lang="zh-CN" altLang="en-US"/>
          </a:p>
          <a:p>
            <a:r>
              <a:rPr lang="zh-CN" altLang="en-US"/>
              <a:t>形式上讲，STM32 库预先为用户做了回调函数的</a:t>
            </a:r>
            <a:r>
              <a:rPr lang="zh-CN" altLang="en-US" u="sng"/>
              <a:t>弱定义</a:t>
            </a:r>
            <a:r>
              <a:rPr lang="zh-CN" altLang="en-US"/>
              <a:t>或基于事件的函数指针的定义。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串口</a:t>
            </a:r>
            <a:r>
              <a:rPr lang="zh-CN" altLang="en-US"/>
              <a:t>配置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同步</a:t>
            </a:r>
            <a:r>
              <a:rPr lang="en-US" altLang="zh-CN"/>
              <a:t>/</a:t>
            </a:r>
            <a:r>
              <a:rPr lang="zh-CN" altLang="en-US"/>
              <a:t>异步，一般选择</a:t>
            </a:r>
            <a:r>
              <a:rPr lang="zh-CN" altLang="en-US"/>
              <a:t>异步</a:t>
            </a:r>
            <a:endParaRPr lang="zh-CN" altLang="en-US"/>
          </a:p>
          <a:p>
            <a:r>
              <a:rPr lang="zh-CN" altLang="en-US"/>
              <a:t>基本参数：波特率，</a:t>
            </a:r>
            <a:r>
              <a:rPr lang="zh-CN" altLang="en-US" b="1"/>
              <a:t>字长</a:t>
            </a:r>
            <a:r>
              <a:rPr lang="zh-CN" altLang="en-US"/>
              <a:t>，校验位，</a:t>
            </a:r>
            <a:r>
              <a:rPr lang="zh-CN" altLang="en-US"/>
              <a:t>停止位</a:t>
            </a:r>
            <a:endParaRPr lang="zh-CN" altLang="en-US"/>
          </a:p>
          <a:p>
            <a:r>
              <a:rPr lang="zh-CN" altLang="en-US"/>
              <a:t>通信方式：接受</a:t>
            </a:r>
            <a:r>
              <a:rPr lang="en-US" altLang="zh-CN"/>
              <a:t>/</a:t>
            </a:r>
            <a:r>
              <a:rPr lang="zh-CN" altLang="en-US"/>
              <a:t>发送</a:t>
            </a:r>
            <a:r>
              <a:rPr lang="en-US" altLang="zh-CN"/>
              <a:t>/</a:t>
            </a:r>
            <a:r>
              <a:rPr lang="zh-CN" altLang="en-US"/>
              <a:t>接收发送</a:t>
            </a:r>
            <a:r>
              <a:rPr lang="zh-CN" altLang="en-US"/>
              <a:t>都可以</a:t>
            </a:r>
            <a:endParaRPr lang="zh-CN" altLang="en-US"/>
          </a:p>
          <a:p>
            <a:r>
              <a:rPr lang="zh-CN" altLang="en-US"/>
              <a:t>过采样方式，可选</a:t>
            </a:r>
            <a:r>
              <a:rPr lang="en-US" altLang="zh-CN"/>
              <a:t>8</a:t>
            </a:r>
            <a:r>
              <a:rPr lang="zh-CN" altLang="en-US"/>
              <a:t>或</a:t>
            </a:r>
            <a:r>
              <a:rPr lang="en-US" altLang="zh-CN"/>
              <a:t>16</a:t>
            </a:r>
            <a:r>
              <a:rPr lang="zh-CN" altLang="en-US"/>
              <a:t>位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DMA</a:t>
            </a:r>
            <a:r>
              <a:rPr lang="zh-CN" altLang="en-US"/>
              <a:t>的特点</a:t>
            </a:r>
            <a:r>
              <a:rPr lang="en-US" altLang="zh-CN"/>
              <a:t>+</a:t>
            </a:r>
            <a:r>
              <a:rPr lang="zh-CN" altLang="en-US"/>
              <a:t>工作过程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400" y="1651055"/>
            <a:ext cx="10969200" cy="4759200"/>
          </a:xfrm>
        </p:spPr>
        <p:txBody>
          <a:bodyPr/>
          <a:p>
            <a:r>
              <a:rPr lang="zh-CN" altLang="en-US"/>
              <a:t>特点：直接储存，不通过</a:t>
            </a:r>
            <a:r>
              <a:rPr lang="en-US" altLang="zh-CN"/>
              <a:t>CPU</a:t>
            </a:r>
            <a:r>
              <a:rPr lang="zh-CN" altLang="en-US"/>
              <a:t>，不经过CPU直接在存储器和外设之间进行批量数据交换</a:t>
            </a:r>
            <a:endParaRPr lang="zh-CN" altLang="en-US"/>
          </a:p>
          <a:p>
            <a:r>
              <a:rPr lang="zh-CN" altLang="en-US" b="1"/>
              <a:t>工作过程：</a:t>
            </a:r>
            <a:r>
              <a:rPr lang="zh-CN" altLang="en-US">
                <a:solidFill>
                  <a:srgbClr val="FF0000"/>
                </a:solidFill>
              </a:rPr>
              <a:t>在</a:t>
            </a:r>
            <a:r>
              <a:rPr lang="zh-CN" altLang="en-US" b="1">
                <a:solidFill>
                  <a:srgbClr val="FF0000"/>
                </a:solidFill>
              </a:rPr>
              <a:t>给触发信号时</a:t>
            </a:r>
            <a:r>
              <a:rPr lang="zh-CN" altLang="en-US"/>
              <a:t>，</a:t>
            </a:r>
            <a:r>
              <a:rPr lang="zh-CN" altLang="en-US" u="sng"/>
              <a:t>把数据</a:t>
            </a:r>
            <a:r>
              <a:rPr lang="zh-CN" altLang="en-US" b="1" u="sng"/>
              <a:t>从源地址</a:t>
            </a:r>
            <a:r>
              <a:rPr lang="zh-CN" altLang="en-US" b="1" u="sng">
                <a:solidFill>
                  <a:srgbClr val="FF0000"/>
                </a:solidFill>
              </a:rPr>
              <a:t>搬运</a:t>
            </a:r>
            <a:r>
              <a:rPr lang="zh-CN" altLang="en-US" b="1" u="sng"/>
              <a:t>到目的地址</a:t>
            </a:r>
            <a:r>
              <a:rPr lang="zh-CN" altLang="en-US"/>
              <a:t>，直到结束。若为循环模式，则搬完一次又</a:t>
            </a:r>
            <a:r>
              <a:rPr lang="zh-CN" altLang="en-US"/>
              <a:t>一次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400" y="201365"/>
            <a:ext cx="10969200" cy="705600"/>
          </a:xfrm>
        </p:spPr>
        <p:txBody>
          <a:bodyPr/>
          <a:p>
            <a:r>
              <a:rPr lang="en-US" altLang="zh-CN"/>
              <a:t>AD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980440"/>
            <a:ext cx="10968990" cy="6151245"/>
          </a:xfrm>
        </p:spPr>
        <p:txBody>
          <a:bodyPr>
            <a:normAutofit fontScale="90000"/>
          </a:bodyPr>
          <a:p>
            <a:r>
              <a:rPr lang="en-US" altLang="zh-CN"/>
              <a:t>STM32F407</a:t>
            </a:r>
            <a:r>
              <a:rPr lang="zh-CN" altLang="en-US"/>
              <a:t>内部集成</a:t>
            </a:r>
            <a:r>
              <a:rPr lang="en-US" altLang="zh-CN" b="1"/>
              <a:t>3</a:t>
            </a:r>
            <a:r>
              <a:rPr lang="zh-CN" altLang="en-US" b="1"/>
              <a:t>个</a:t>
            </a:r>
            <a:r>
              <a:rPr lang="zh-CN" altLang="en-US"/>
              <a:t>有最高</a:t>
            </a:r>
            <a:r>
              <a:rPr lang="zh-CN" altLang="en-US" b="1"/>
              <a:t>十二位</a:t>
            </a:r>
            <a:r>
              <a:rPr lang="zh-CN" altLang="en-US"/>
              <a:t>的</a:t>
            </a:r>
            <a:r>
              <a:rPr lang="en-US" altLang="zh-CN"/>
              <a:t>ADC(ADC1,ADC2,ADC3),</a:t>
            </a:r>
            <a:r>
              <a:rPr lang="zh-CN" altLang="en-US"/>
              <a:t>都是</a:t>
            </a:r>
            <a:r>
              <a:rPr lang="zh-CN" altLang="en-US" b="1"/>
              <a:t>逐次逼近型</a:t>
            </a:r>
            <a:r>
              <a:rPr lang="zh-CN" altLang="en-US"/>
              <a:t>数模转换器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主要特性：</a:t>
            </a:r>
            <a:endParaRPr lang="zh-CN" altLang="en-US"/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可配置的转换精度：6，8，10，12位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转换电压范围：0~Vref+，一般3.3</a:t>
            </a:r>
            <a:endParaRPr lang="en-US" altLang="zh-CN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19个转换通道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：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16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个外部通道（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IO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引脚）</a:t>
            </a: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+3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个内部通道（温度传感器，内部电压参考，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电池供电检测）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采样时间可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配置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扫描方向可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配置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多种转换模式：单词，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连续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数据存放对齐方式可配置：左对齐，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右对齐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启动转换方式可配置：软件触发，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硬件触发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可设置上下门限的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模拟看门狗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en-US" altLang="zh-CN" sz="1800">
                <a:solidFill>
                  <a:schemeClr val="tx1">
                    <a:lumMod val="65000"/>
                    <a:lumOff val="35000"/>
                  </a:schemeClr>
                </a:solidFill>
              </a:rPr>
              <a:t>DMA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功能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lvl="0" indent="-228600">
              <a:buFont typeface="Arial" panose="020B0604020202020204" pitchFamily="34" charset="0"/>
              <a:buChar char="●"/>
            </a:pP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在转换结束，注入转换结束以及发生模拟看门狗或溢出事件时</a:t>
            </a:r>
            <a:r>
              <a:rPr lang="zh-CN" altLang="en-US" sz="1800">
                <a:solidFill>
                  <a:schemeClr val="tx1">
                    <a:lumMod val="65000"/>
                    <a:lumOff val="35000"/>
                  </a:schemeClr>
                </a:solidFill>
              </a:rPr>
              <a:t>中断</a:t>
            </a:r>
            <a:endParaRPr lang="zh-CN" altLang="en-US" sz="18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ADC</a:t>
            </a:r>
            <a:r>
              <a:rPr lang="zh-CN" altLang="en-US"/>
              <a:t>通道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u="sng"/>
              <a:t>规则通道：最多十六条</a:t>
            </a:r>
            <a:endParaRPr lang="zh-CN" altLang="en-US" u="sng"/>
          </a:p>
          <a:p>
            <a:r>
              <a:rPr lang="zh-CN" altLang="en-US" u="sng"/>
              <a:t>注入通道：最多四条</a:t>
            </a:r>
            <a:endParaRPr lang="zh-CN" altLang="en-US" u="sng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DAC</a:t>
            </a:r>
            <a:r>
              <a:rPr lang="zh-CN" altLang="en-US"/>
              <a:t>的特色</a:t>
            </a:r>
            <a:r>
              <a:rPr lang="en-US" altLang="zh-CN"/>
              <a:t>?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特色：将数字量转化为</a:t>
                </a:r>
                <a:r>
                  <a:rPr lang="zh-CN" altLang="en-US"/>
                  <a:t>模拟量</a:t>
                </a:r>
                <a:endParaRPr lang="zh-CN" altLang="en-US"/>
              </a:p>
              <a:p>
                <a:r>
                  <a:rPr lang="zh-CN" altLang="en-US"/>
                  <a:t>数字量最高，最大输出：</a:t>
                </a:r>
                <a:r>
                  <a:rPr lang="en-US" altLang="zh-CN"/>
                  <a:t>4095</a:t>
                </a:r>
                <a:r>
                  <a:rPr lang="zh-CN" altLang="en-US"/>
                  <a:t>，</a:t>
                </a:r>
                <a:r>
                  <a:rPr lang="en-US" altLang="zh-CN"/>
                  <a:t>2</a:t>
                </a:r>
                <a:r>
                  <a:rPr lang="en-US" altLang="zh-CN" baseline="30000"/>
                  <a:t>12</a:t>
                </a:r>
                <a:r>
                  <a:rPr lang="en-US" altLang="zh-CN"/>
                  <a:t>=4096</a:t>
                </a:r>
                <a:r>
                  <a:rPr lang="zh-CN" altLang="en-US"/>
                  <a:t>，</a:t>
                </a:r>
                <a:r>
                  <a:rPr lang="en-US" altLang="zh-CN"/>
                  <a:t>0~4095</a:t>
                </a:r>
                <a:endParaRPr lang="en-US" altLang="zh-CN"/>
              </a:p>
              <a:p>
                <a:r>
                  <a:rPr lang="zh-CN" altLang="en-US"/>
                  <a:t>可按</a:t>
                </a:r>
                <a:r>
                  <a:rPr lang="en-US" altLang="zh-CN" b="1"/>
                  <a:t>8</a:t>
                </a:r>
                <a:r>
                  <a:rPr lang="zh-CN" altLang="en-US" b="1"/>
                  <a:t>或</a:t>
                </a:r>
                <a:r>
                  <a:rPr lang="en-US" altLang="zh-CN" b="1"/>
                  <a:t>12</a:t>
                </a:r>
                <a:r>
                  <a:rPr lang="zh-CN" altLang="en-US" b="1"/>
                  <a:t>位</a:t>
                </a:r>
                <a:r>
                  <a:rPr lang="zh-CN" altLang="en-US"/>
                  <a:t>模式进行</a:t>
                </a:r>
                <a:r>
                  <a:rPr lang="zh-CN" altLang="en-US"/>
                  <a:t>配置</a:t>
                </a:r>
                <a:endParaRPr lang="zh-CN" altLang="en-US"/>
              </a:p>
              <a:p>
                <a:r>
                  <a:rPr lang="zh-CN" altLang="en-US"/>
                  <a:t>计算</a:t>
                </a:r>
                <a:r>
                  <a:rPr lang="zh-CN" altLang="en-US"/>
                  <a:t>三角波：</a:t>
                </a:r>
                <a:endParaRPr lang="zh-CN" altLang="en-US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b="1" i="1">
                          <a:highlight>
                            <a:srgbClr val="FFFF00"/>
                          </a:highlight>
                          <a:latin typeface="Cambria Math" panose="02040503050406030204" charset="0"/>
                          <a:cs typeface="Cambria Math" panose="02040503050406030204" charset="0"/>
                        </a:rPr>
                        <m:t>频率</m:t>
                      </m:r>
                      <m:r>
                        <a:rPr lang="en-US" altLang="zh-CN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定时器对应的𝐴𝑃𝐵时钟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定时器预分频器</m:t>
                          </m:r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×计时器周期×三角波最高幅值</m:t>
                          </m:r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4095</m:t>
                          </m:r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</m:t>
                          </m:r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嵌入式系统的概念与</a:t>
            </a:r>
            <a:r>
              <a:rPr lang="zh-CN" altLang="en-US"/>
              <a:t>特点：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完全嵌入受控器件内部，为特定应用而设计的专用计算机</a:t>
            </a:r>
            <a:r>
              <a:rPr lang="zh-CN" altLang="en-US"/>
              <a:t>系统</a:t>
            </a:r>
            <a:endParaRPr lang="zh-CN" altLang="en-US"/>
          </a:p>
          <a:p>
            <a:r>
              <a:rPr lang="zh-CN" altLang="en-US"/>
              <a:t>以应用为中心</a:t>
            </a:r>
            <a:endParaRPr lang="zh-CN" altLang="en-US"/>
          </a:p>
          <a:p>
            <a:r>
              <a:rPr lang="zh-CN" altLang="en-US"/>
              <a:t>专用性</a:t>
            </a:r>
            <a:endParaRPr lang="zh-CN" altLang="en-US"/>
          </a:p>
          <a:p>
            <a:r>
              <a:rPr lang="zh-CN" altLang="en-US"/>
              <a:t>以现代计算机技术为</a:t>
            </a:r>
            <a:r>
              <a:rPr lang="zh-CN" altLang="en-US"/>
              <a:t>核心</a:t>
            </a:r>
            <a:endParaRPr lang="zh-CN" altLang="en-US"/>
          </a:p>
          <a:p>
            <a:r>
              <a:rPr lang="zh-CN" altLang="en-US"/>
              <a:t>软硬件</a:t>
            </a:r>
            <a:r>
              <a:rPr lang="zh-CN" altLang="en-US"/>
              <a:t>可剪裁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定时器</a:t>
            </a:r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p>
                <a:r>
                  <a:rPr lang="zh-CN" altLang="en-US"/>
                  <a:t>最重要的功能：</a:t>
                </a:r>
                <a:r>
                  <a:rPr lang="zh-CN" altLang="en-US"/>
                  <a:t>计时</a:t>
                </a:r>
                <a:endParaRPr lang="zh-CN" altLang="en-US"/>
              </a:p>
              <a:p>
                <a:r>
                  <a:rPr lang="zh-CN" altLang="en-US"/>
                  <a:t>问：基本定时器和通用定时器的</a:t>
                </a:r>
                <a:r>
                  <a:rPr lang="zh-CN" altLang="en-US"/>
                  <a:t>周期如何设定？</a:t>
                </a:r>
                <a:endParaRPr lang="zh-CN" altLang="en-US"/>
              </a:p>
              <a:p>
                <a:pPr marL="0" indent="457200">
                  <a:buNone/>
                </a:pPr>
                <a:r>
                  <a:rPr lang="zh-CN" altLang="en-US"/>
                  <a:t>先看时钟，再</a:t>
                </a:r>
                <a:r>
                  <a:rPr lang="zh-CN" altLang="en-US">
                    <a:highlight>
                      <a:srgbClr val="FFFF00"/>
                    </a:highlight>
                  </a:rPr>
                  <a:t>设置预分频器和重装载计数器</a:t>
                </a:r>
                <a:endParaRPr lang="zh-CN" altLang="en-US">
                  <a:highlight>
                    <a:srgbClr val="FFFF00"/>
                  </a:highlight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频率</m:t>
                      </m:r>
                      <m:r>
                        <a:rPr lang="zh-CN" altLang="en-US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定时器对应𝐴𝑃𝐵时钟</m:t>
                          </m:r>
                        </m:num>
                        <m:den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定时器预分频</m:t>
                          </m:r>
                          <m:r>
                            <a:rPr lang="zh-CN" altLang="en-US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×计数器周期</m:t>
                          </m:r>
                        </m:den>
                      </m:f>
                    </m:oMath>
                  </m:oMathPara>
                </a14:m>
                <a:endParaRPr lang="zh-CN" altLang="en-US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3200400" lvl="7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周期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 = 1/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频率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r>
                  <a:rPr lang="zh-CN" altLang="en-US"/>
                  <a:t>问：高级定时器的周期怎么算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？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457200">
                  <a:buNone/>
                </a:pP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高级定时器频率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= 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基本定时器频率</a:t>
                </a:r>
                <a:r>
                  <a:rPr lang="en-US" altLang="zh-CN">
                    <a:latin typeface="Cambria Math" panose="02040503050406030204" charset="0"/>
                    <a:cs typeface="Cambria Math" panose="02040503050406030204" charset="0"/>
                  </a:rPr>
                  <a:t>/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重复计数器</a:t>
                </a:r>
                <a:r>
                  <a:rPr lang="zh-CN" altLang="en-US">
                    <a:latin typeface="Cambria Math" panose="02040503050406030204" charset="0"/>
                    <a:cs typeface="Cambria Math" panose="02040503050406030204" charset="0"/>
                  </a:rPr>
                  <a:t>周期</a:t>
                </a: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marL="0" indent="0">
                  <a:buNone/>
                </a:pPr>
                <a:endParaRPr lang="zh-CN" altLang="en-US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l="-1" t="-1" r="3" b="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高级定时器的</a:t>
            </a:r>
            <a:r>
              <a:rPr lang="zh-CN" altLang="en-US"/>
              <a:t>功能模块：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驱动动力：</a:t>
            </a:r>
            <a:r>
              <a:rPr lang="zh-CN" altLang="en-US"/>
              <a:t>输入时钟</a:t>
            </a:r>
            <a:endParaRPr lang="zh-CN" altLang="en-US"/>
          </a:p>
          <a:p>
            <a:r>
              <a:rPr lang="zh-CN" altLang="en-US"/>
              <a:t>控制：定时器</a:t>
            </a:r>
            <a:r>
              <a:rPr lang="zh-CN" altLang="en-US"/>
              <a:t>控制器</a:t>
            </a:r>
            <a:endParaRPr lang="zh-CN" altLang="en-US"/>
          </a:p>
          <a:p>
            <a:r>
              <a:rPr lang="zh-CN" altLang="en-US"/>
              <a:t>核心：计数</a:t>
            </a:r>
            <a:r>
              <a:rPr lang="zh-CN" altLang="en-US"/>
              <a:t>部分</a:t>
            </a:r>
            <a:endParaRPr lang="zh-CN" altLang="en-US"/>
          </a:p>
          <a:p>
            <a:r>
              <a:rPr lang="zh-CN" altLang="en-US"/>
              <a:t>输入：霍尔传感器进行</a:t>
            </a:r>
            <a:r>
              <a:rPr lang="zh-CN" altLang="en-US"/>
              <a:t>输入捕获</a:t>
            </a:r>
            <a:endParaRPr lang="zh-CN" altLang="en-US"/>
          </a:p>
          <a:p>
            <a:r>
              <a:rPr lang="zh-CN" altLang="en-US"/>
              <a:t>输出比较：设定</a:t>
            </a:r>
            <a:r>
              <a:rPr lang="zh-CN" altLang="en-US" b="1"/>
              <a:t>输出比较寄存器中的值</a:t>
            </a:r>
            <a:r>
              <a:rPr lang="zh-CN" altLang="en-US"/>
              <a:t>与</a:t>
            </a:r>
            <a:r>
              <a:rPr lang="zh-CN" altLang="en-US" b="1"/>
              <a:t>定时器中</a:t>
            </a:r>
            <a:r>
              <a:rPr lang="zh-CN" altLang="en-US" b="1">
                <a:sym typeface="+mn-ea"/>
              </a:rPr>
              <a:t>计数器</a:t>
            </a:r>
            <a:r>
              <a:rPr lang="en-US" altLang="zh-CN" b="1"/>
              <a:t>CNT</a:t>
            </a:r>
            <a:r>
              <a:rPr lang="zh-CN" altLang="en-US" b="1"/>
              <a:t>的值</a:t>
            </a:r>
            <a:r>
              <a:rPr lang="zh-CN" altLang="en-US"/>
              <a:t>进行比较，确定</a:t>
            </a:r>
            <a:r>
              <a:rPr lang="en-US" altLang="zh-CN"/>
              <a:t>PWM</a:t>
            </a:r>
            <a:r>
              <a:rPr lang="zh-CN" altLang="en-US"/>
              <a:t>的</a:t>
            </a:r>
            <a:r>
              <a:rPr lang="zh-CN" altLang="en-US"/>
              <a:t>占空比</a:t>
            </a:r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/>
              <a:t>Cortex-M4</a:t>
            </a:r>
            <a:r>
              <a:rPr lang="zh-CN" altLang="en-US"/>
              <a:t>的特点</a:t>
            </a:r>
            <a:r>
              <a:rPr lang="en-US" altLang="zh-CN"/>
              <a:t>/</a:t>
            </a:r>
            <a:r>
              <a:rPr lang="zh-CN" altLang="en-US"/>
              <a:t>特色：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时钟</a:t>
            </a:r>
            <a:r>
              <a:rPr lang="en-US" altLang="zh-CN"/>
              <a:t>168M</a:t>
            </a:r>
            <a:r>
              <a:rPr lang="zh-CN" altLang="en-US"/>
              <a:t>很高，</a:t>
            </a: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zh-CN" altLang="en-US"/>
              <a:t>内核，高性能，</a:t>
            </a:r>
            <a:r>
              <a:rPr lang="zh-CN" altLang="en-US"/>
              <a:t>实时性高</a:t>
            </a:r>
            <a:endParaRPr lang="zh-CN" altLang="en-US"/>
          </a:p>
          <a:p>
            <a:r>
              <a:rPr lang="zh-CN" altLang="en-US" b="1"/>
              <a:t>可进行浮点运算</a:t>
            </a:r>
            <a:endParaRPr lang="zh-CN" altLang="en-US" b="1"/>
          </a:p>
          <a:p>
            <a:r>
              <a:rPr lang="zh-CN" altLang="en-US"/>
              <a:t>支持</a:t>
            </a:r>
            <a:r>
              <a:rPr lang="en-US" altLang="zh-CN"/>
              <a:t>DSP</a:t>
            </a:r>
            <a:r>
              <a:rPr lang="zh-CN" altLang="en-US"/>
              <a:t>功能，可进行</a:t>
            </a:r>
            <a:r>
              <a:rPr lang="zh-CN" altLang="en-US"/>
              <a:t>数字图像处理</a:t>
            </a:r>
            <a:endParaRPr lang="zh-CN" altLang="en-US"/>
          </a:p>
          <a:p>
            <a:r>
              <a:rPr lang="zh-CN" altLang="en-US" b="1">
                <a:solidFill>
                  <a:srgbClr val="FF0000"/>
                </a:solidFill>
              </a:rPr>
              <a:t>集成度高</a:t>
            </a:r>
            <a:endParaRPr lang="zh-CN" altLang="en-US" b="1">
              <a:solidFill>
                <a:srgbClr val="FF0000"/>
              </a:solidFill>
            </a:endParaRPr>
          </a:p>
          <a:p>
            <a:r>
              <a:rPr lang="zh-CN" altLang="en-US" b="1">
                <a:solidFill>
                  <a:srgbClr val="FF0000"/>
                </a:solidFill>
              </a:rPr>
              <a:t>具有易开发性</a:t>
            </a: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cortex-m4</a:t>
            </a:r>
            <a:r>
              <a:rPr lang="zh-CN" altLang="en-US"/>
              <a:t>内核有几级</a:t>
            </a:r>
            <a:r>
              <a:rPr lang="zh-CN" altLang="en-US"/>
              <a:t>流水线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3</a:t>
            </a:r>
            <a:r>
              <a:rPr lang="zh-CN" altLang="en-US"/>
              <a:t>级流水线，比单级流水线的速度快将近</a:t>
            </a:r>
            <a:r>
              <a:rPr lang="en-US" altLang="zh-CN"/>
              <a:t>3</a:t>
            </a:r>
            <a:r>
              <a:rPr lang="zh-CN" altLang="en-US"/>
              <a:t>倍，提高了</a:t>
            </a:r>
            <a:r>
              <a:rPr lang="zh-CN" altLang="en-US"/>
              <a:t>运算效率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cortex-m4</a:t>
            </a:r>
            <a:r>
              <a:rPr lang="zh-CN" altLang="en-US">
                <a:sym typeface="+mn-ea"/>
              </a:rPr>
              <a:t>总线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AHB</a:t>
            </a:r>
            <a:r>
              <a:rPr lang="zh-CN" altLang="en-US"/>
              <a:t>：高速总线，最高为：</a:t>
            </a:r>
            <a:r>
              <a:rPr lang="en-US" altLang="zh-CN">
                <a:highlight>
                  <a:srgbClr val="FFFF00"/>
                </a:highlight>
              </a:rPr>
              <a:t>168MHz</a:t>
            </a:r>
            <a:endParaRPr lang="en-US" altLang="zh-CN">
              <a:highlight>
                <a:srgbClr val="FFFF00"/>
              </a:highlight>
            </a:endParaRPr>
          </a:p>
          <a:p>
            <a:r>
              <a:rPr lang="en-US" altLang="zh-CN"/>
              <a:t>APB1</a:t>
            </a:r>
            <a:r>
              <a:rPr lang="zh-CN" altLang="en-US"/>
              <a:t>：低速总线，</a:t>
            </a:r>
            <a:r>
              <a:rPr lang="en-US" altLang="zh-CN">
                <a:highlight>
                  <a:srgbClr val="FFFF00"/>
                </a:highlight>
              </a:rPr>
              <a:t>42MHz</a:t>
            </a:r>
            <a:endParaRPr lang="en-US" altLang="zh-CN"/>
          </a:p>
          <a:p>
            <a:r>
              <a:rPr lang="en-US" altLang="zh-CN"/>
              <a:t>APB2</a:t>
            </a:r>
            <a:r>
              <a:rPr lang="zh-CN" altLang="en-US"/>
              <a:t>：</a:t>
            </a:r>
            <a:r>
              <a:rPr lang="en-US" altLang="zh-CN"/>
              <a:t>~</a:t>
            </a:r>
            <a:r>
              <a:rPr lang="zh-CN" altLang="en-US"/>
              <a:t>，</a:t>
            </a:r>
            <a:r>
              <a:rPr lang="en-US" altLang="zh-CN">
                <a:highlight>
                  <a:srgbClr val="FFFF00"/>
                </a:highlight>
              </a:rPr>
              <a:t>84MHz</a:t>
            </a:r>
            <a:endParaRPr lang="en-US" altLang="zh-CN">
              <a:highlight>
                <a:srgbClr val="FFFF00"/>
              </a:highligh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>
                <a:sym typeface="+mn-ea"/>
              </a:rPr>
              <a:t>cortex-m4</a:t>
            </a:r>
            <a:r>
              <a:rPr lang="zh-CN" altLang="en-US">
                <a:sym typeface="+mn-ea"/>
              </a:rPr>
              <a:t>的</a:t>
            </a:r>
            <a:r>
              <a:rPr lang="zh-CN" altLang="en-US">
                <a:sym typeface="+mn-ea"/>
              </a:rPr>
              <a:t>存储空间</a:t>
            </a:r>
            <a:endParaRPr lang="zh-CN" altLang="en-US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1490345"/>
            <a:ext cx="10968990" cy="560705"/>
          </a:xfrm>
        </p:spPr>
        <p:txBody>
          <a:bodyPr>
            <a:normAutofit lnSpcReduction="10000"/>
          </a:bodyPr>
          <a:p>
            <a:r>
              <a:rPr lang="en-US" altLang="zh-CN"/>
              <a:t>32</a:t>
            </a:r>
            <a:r>
              <a:rPr lang="zh-CN" altLang="en-US"/>
              <a:t>位内核：</a:t>
            </a:r>
            <a:r>
              <a:rPr lang="en-US" altLang="zh-CN"/>
              <a:t>4G</a:t>
            </a:r>
            <a:r>
              <a:rPr lang="zh-CN" altLang="en-US"/>
              <a:t>空间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608400" y="2051755"/>
            <a:ext cx="10969200" cy="70560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rm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>
                <a:sym typeface="+mn-ea"/>
              </a:rPr>
              <a:t>如何分配</a:t>
            </a:r>
            <a:r>
              <a:rPr lang="en-US" altLang="zh-CN">
                <a:sym typeface="+mn-ea"/>
              </a:rPr>
              <a:t>4G</a:t>
            </a:r>
            <a:r>
              <a:rPr lang="zh-CN" altLang="en-US">
                <a:sym typeface="+mn-ea"/>
              </a:rPr>
              <a:t>空间</a:t>
            </a:r>
            <a:endParaRPr lang="zh-CN" altLang="en-US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662375" y="269944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>
            <a:lvl1pPr marL="22860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●"/>
              <a:defRPr sz="18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  <a:tab pos="1609725" algn="l"/>
                <a:tab pos="1609725" algn="l"/>
                <a:tab pos="1609725" algn="l"/>
              </a:tabLst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sz="16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sz="1400" u="none" strike="noStrike" kern="1200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/>
              <a:t>512M</a:t>
            </a:r>
            <a:r>
              <a:rPr lang="zh-CN" altLang="en-US"/>
              <a:t>字节</a:t>
            </a:r>
            <a:r>
              <a:rPr lang="en-US" altLang="zh-CN"/>
              <a:t> 	code</a:t>
            </a:r>
            <a:r>
              <a:rPr lang="zh-CN" altLang="en-US"/>
              <a:t>空间</a:t>
            </a:r>
            <a:endParaRPr lang="zh-CN" altLang="en-US"/>
          </a:p>
          <a:p>
            <a:r>
              <a:rPr lang="en-US" altLang="zh-CN"/>
              <a:t>512M</a:t>
            </a:r>
            <a:r>
              <a:rPr lang="zh-CN" altLang="en-US"/>
              <a:t>字节</a:t>
            </a:r>
            <a:r>
              <a:rPr lang="en-US" altLang="zh-CN"/>
              <a:t> 	SRAM</a:t>
            </a:r>
            <a:r>
              <a:rPr lang="zh-CN" altLang="en-US"/>
              <a:t>区域</a:t>
            </a:r>
            <a:endParaRPr lang="zh-CN" altLang="en-US"/>
          </a:p>
          <a:p>
            <a:r>
              <a:rPr lang="en-US" altLang="zh-CN"/>
              <a:t>512M</a:t>
            </a:r>
            <a:r>
              <a:rPr lang="zh-CN" altLang="en-US"/>
              <a:t>字节</a:t>
            </a:r>
            <a:r>
              <a:rPr lang="en-US" altLang="zh-CN"/>
              <a:t>	</a:t>
            </a:r>
            <a:r>
              <a:rPr lang="zh-CN" altLang="en-US"/>
              <a:t>片上外设</a:t>
            </a:r>
            <a:r>
              <a:rPr lang="zh-CN" altLang="en-US"/>
              <a:t>区域</a:t>
            </a:r>
            <a:endParaRPr lang="zh-CN" altLang="en-US"/>
          </a:p>
          <a:p>
            <a:r>
              <a:rPr lang="en-US" altLang="zh-CN" b="1"/>
              <a:t>1G</a:t>
            </a:r>
            <a:r>
              <a:rPr lang="zh-CN" altLang="en-US" b="1"/>
              <a:t>字节</a:t>
            </a:r>
            <a:r>
              <a:rPr lang="en-US" altLang="zh-CN" b="1"/>
              <a:t>	</a:t>
            </a:r>
            <a:r>
              <a:rPr lang="zh-CN" altLang="en-US" b="1"/>
              <a:t>外部</a:t>
            </a:r>
            <a:r>
              <a:rPr lang="en-US" altLang="zh-CN" b="1"/>
              <a:t>RAM</a:t>
            </a:r>
            <a:endParaRPr lang="en-US" altLang="zh-CN" b="1"/>
          </a:p>
          <a:p>
            <a:r>
              <a:rPr lang="en-US" altLang="zh-CN" b="1"/>
              <a:t>1G</a:t>
            </a:r>
            <a:r>
              <a:rPr lang="zh-CN" altLang="en-US" b="1"/>
              <a:t>字节</a:t>
            </a:r>
            <a:r>
              <a:rPr lang="en-US" altLang="zh-CN" b="1"/>
              <a:t>·	</a:t>
            </a:r>
            <a:r>
              <a:rPr lang="zh-CN" altLang="en-US" b="1"/>
              <a:t>外部设备</a:t>
            </a:r>
            <a:endParaRPr lang="zh-CN" altLang="en-US" b="1"/>
          </a:p>
          <a:p>
            <a:r>
              <a:rPr lang="en-US" altLang="zh-CN" b="1"/>
              <a:t>512M</a:t>
            </a:r>
            <a:r>
              <a:rPr lang="zh-CN" altLang="en-US" b="1"/>
              <a:t>字节</a:t>
            </a:r>
            <a:r>
              <a:rPr lang="en-US" altLang="zh-CN" b="1"/>
              <a:t>	</a:t>
            </a:r>
            <a:r>
              <a:rPr lang="zh-CN" altLang="en-US" b="1">
                <a:solidFill>
                  <a:srgbClr val="FF0000"/>
                </a:solidFill>
              </a:rPr>
              <a:t>系统级组件、私有外设总线</a:t>
            </a:r>
            <a:endParaRPr lang="zh-CN" altLang="en-US" b="1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zh-CN" altLang="en-US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  <p:bldP spid="5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复位启动</a:t>
            </a:r>
            <a:r>
              <a:rPr lang="zh-CN" altLang="en-US"/>
              <a:t>流程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从向量表的</a:t>
            </a:r>
            <a:r>
              <a:rPr lang="en-US" altLang="zh-CN"/>
              <a:t>0</a:t>
            </a:r>
            <a:r>
              <a:rPr lang="zh-CN" altLang="en-US"/>
              <a:t>地址上取出</a:t>
            </a:r>
            <a:r>
              <a:rPr lang="en-US" altLang="zh-CN"/>
              <a:t>MSP</a:t>
            </a:r>
            <a:r>
              <a:rPr lang="zh-CN" altLang="en-US"/>
              <a:t>（主堆栈指针）的值，开辟堆栈空间，设定存储变量</a:t>
            </a:r>
            <a:r>
              <a:rPr lang="zh-CN" altLang="en-US"/>
              <a:t>等</a:t>
            </a:r>
            <a:endParaRPr lang="zh-CN" altLang="en-US"/>
          </a:p>
          <a:p>
            <a:r>
              <a:rPr lang="zh-CN" altLang="en-US"/>
              <a:t>从地址</a:t>
            </a:r>
            <a:r>
              <a:rPr lang="en-US" altLang="zh-CN"/>
              <a:t>0x0000 0004</a:t>
            </a:r>
            <a:r>
              <a:rPr lang="zh-CN" altLang="en-US"/>
              <a:t>取出复位向量（向量表中第三个）进行复位，再执行，</a:t>
            </a:r>
            <a:r>
              <a:rPr lang="en-US" altLang="zh-CN"/>
              <a:t>main</a:t>
            </a:r>
            <a:r>
              <a:rPr lang="zh-CN" altLang="en-US"/>
              <a:t>函数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启动时如何映射的？</a:t>
            </a:r>
            <a:r>
              <a:rPr lang="zh-CN" altLang="en-US"/>
              <a:t>程序从哪三个部分</a:t>
            </a:r>
            <a:r>
              <a:rPr lang="zh-CN" altLang="en-US"/>
              <a:t>运行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flash</a:t>
            </a:r>
            <a:r>
              <a:rPr lang="zh-CN" altLang="en-US"/>
              <a:t>，可擦写几百万</a:t>
            </a:r>
            <a:r>
              <a:rPr lang="zh-CN" altLang="en-US"/>
              <a:t>次</a:t>
            </a:r>
            <a:endParaRPr lang="zh-CN" altLang="en-US"/>
          </a:p>
          <a:p>
            <a:r>
              <a:rPr lang="en-US" altLang="zh-CN"/>
              <a:t>system </a:t>
            </a:r>
            <a:r>
              <a:rPr lang="en-US" altLang="zh-CN"/>
              <a:t>memory</a:t>
            </a:r>
            <a:endParaRPr lang="en-US" altLang="zh-CN"/>
          </a:p>
          <a:p>
            <a:r>
              <a:rPr lang="en-US" altLang="zh-CN"/>
              <a:t>sram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608330"/>
            <a:ext cx="10968990" cy="1986915"/>
          </a:xfrm>
        </p:spPr>
        <p:txBody>
          <a:bodyPr/>
          <a:p>
            <a:r>
              <a:rPr lang="zh-CN" altLang="en-US" sz="2800"/>
              <a:t>时钟树设置：</a:t>
            </a:r>
            <a:br>
              <a:rPr lang="zh-CN" altLang="en-US" sz="2800"/>
            </a:br>
            <a:r>
              <a:rPr lang="en-US" altLang="zh-CN" sz="2800"/>
              <a:t>1.</a:t>
            </a:r>
            <a:r>
              <a:rPr lang="zh-CN" altLang="en-US" sz="2800"/>
              <a:t>五个最重要的时钟源</a:t>
            </a:r>
            <a:br>
              <a:rPr lang="zh-CN" altLang="en-US" sz="2800"/>
            </a:br>
            <a:r>
              <a:rPr lang="en-US" altLang="zh-CN" sz="2800"/>
              <a:t>2.</a:t>
            </a:r>
            <a:r>
              <a:rPr lang="zh-CN" altLang="en-US" sz="2800"/>
              <a:t>高速哪些</a:t>
            </a:r>
            <a:r>
              <a:rPr lang="en-US" altLang="zh-CN" sz="2800"/>
              <a:t>3.</a:t>
            </a:r>
            <a:r>
              <a:rPr lang="zh-CN" altLang="en-US" sz="2800"/>
              <a:t>低速哪些</a:t>
            </a:r>
            <a:r>
              <a:rPr lang="en-US" altLang="zh-CN" sz="2800"/>
              <a:t>4.</a:t>
            </a:r>
            <a:r>
              <a:rPr lang="zh-CN" altLang="en-US" sz="2800"/>
              <a:t>内外部</a:t>
            </a:r>
            <a:r>
              <a:rPr lang="zh-CN" altLang="en-US" sz="2800"/>
              <a:t>哪些？</a:t>
            </a:r>
            <a:br>
              <a:rPr lang="zh-CN" altLang="en-US" sz="2800"/>
            </a:br>
            <a:endParaRPr lang="zh-CN" altLang="en-US" sz="280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8330" y="2409825"/>
            <a:ext cx="10968990" cy="3839845"/>
          </a:xfrm>
        </p:spPr>
        <p:txBody>
          <a:bodyPr/>
          <a:p>
            <a:r>
              <a:rPr lang="en-US" altLang="zh-CN"/>
              <a:t>HSI,HSE,LSI,LSE,PLL</a:t>
            </a:r>
            <a:endParaRPr lang="en-US" altLang="zh-CN"/>
          </a:p>
          <a:p>
            <a:r>
              <a:rPr lang="zh-CN" altLang="en-US"/>
              <a:t>高速：</a:t>
            </a:r>
            <a:r>
              <a:rPr lang="en-US" altLang="zh-CN"/>
              <a:t>HSI,HSE,PLL</a:t>
            </a:r>
            <a:endParaRPr lang="en-US" altLang="zh-CN"/>
          </a:p>
          <a:p>
            <a:r>
              <a:rPr lang="zh-CN" altLang="en-US"/>
              <a:t>低速：</a:t>
            </a:r>
            <a:r>
              <a:rPr lang="en-US" altLang="zh-CN"/>
              <a:t>LSI,LSE</a:t>
            </a:r>
            <a:endParaRPr lang="en-US" altLang="zh-CN"/>
          </a:p>
          <a:p>
            <a:r>
              <a:rPr lang="zh-CN" altLang="en-US"/>
              <a:t>外部时钟源：</a:t>
            </a:r>
            <a:r>
              <a:rPr lang="en-US" altLang="zh-CN"/>
              <a:t>HSE,LSE</a:t>
            </a:r>
            <a:endParaRPr lang="en-US" altLang="zh-CN"/>
          </a:p>
          <a:p>
            <a:r>
              <a:rPr lang="zh-CN" altLang="en-US"/>
              <a:t>内部：</a:t>
            </a:r>
            <a:r>
              <a:rPr lang="en-US" altLang="zh-CN"/>
              <a:t>HSI,LSI,PLL</a:t>
            </a:r>
            <a:endParaRPr lang="en-US" altLang="zh-CN"/>
          </a:p>
          <a:p>
            <a:pPr marL="0" indent="0">
              <a:buNone/>
            </a:pP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commondata" val="eyJoZGlkIjoiZGJjMTZjMjMwMWMzNzY3YzI4NjY5MTFkMmNjZjg0Zm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2016</Words>
  <Application>WPS 演示</Application>
  <PresentationFormat>宽屏</PresentationFormat>
  <Paragraphs>167</Paragraphs>
  <Slides>22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3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Cambria Math</vt:lpstr>
      <vt:lpstr>MS Mincho</vt:lpstr>
      <vt:lpstr>SWAstro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cortex-m4的存储空间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一易</cp:lastModifiedBy>
  <cp:revision>166</cp:revision>
  <dcterms:created xsi:type="dcterms:W3CDTF">2019-06-19T02:08:00Z</dcterms:created>
  <dcterms:modified xsi:type="dcterms:W3CDTF">2024-11-01T07:38:45Z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2052-12.1.0.18608</vt:lpwstr>
  </property>
  <property fmtid="{D5CDD505-2E9C-101B-9397-08002B2CF9AE}" pid="3" name="ICV">
    <vt:lpwstr>4B9AF698201940A080822A0DB2558E64_11</vt:lpwstr>
  </property>
</Properties>
</file>