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1.xml" ContentType="application/vnd.openxmlformats-officedocument.themeOverride+xml"/>
  <Override PartName="/ppt/notesSlides/notesSlide39.xml" ContentType="application/vnd.openxmlformats-officedocument.presentationml.notesSlide+xml"/>
  <Override PartName="/ppt/theme/themeOverride2.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1042"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1044" r:id="rId34"/>
    <p:sldId id="390" r:id="rId35"/>
    <p:sldId id="447" r:id="rId36"/>
    <p:sldId id="391" r:id="rId37"/>
    <p:sldId id="392" r:id="rId38"/>
    <p:sldId id="393" r:id="rId39"/>
    <p:sldId id="394" r:id="rId40"/>
    <p:sldId id="395" r:id="rId41"/>
    <p:sldId id="396" r:id="rId42"/>
    <p:sldId id="397" r:id="rId43"/>
    <p:sldId id="398" r:id="rId44"/>
    <p:sldId id="399" r:id="rId45"/>
    <p:sldId id="406" r:id="rId46"/>
    <p:sldId id="400" r:id="rId47"/>
    <p:sldId id="407" r:id="rId48"/>
    <p:sldId id="401" r:id="rId49"/>
    <p:sldId id="403" r:id="rId50"/>
    <p:sldId id="404" r:id="rId51"/>
    <p:sldId id="405"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5882" autoAdjust="0"/>
  </p:normalViewPr>
  <p:slideViewPr>
    <p:cSldViewPr snapToGrid="0">
      <p:cViewPr varScale="1">
        <p:scale>
          <a:sx n="59" d="100"/>
          <a:sy n="59" d="100"/>
        </p:scale>
        <p:origin x="60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7FA02-D3BC-4DF2-8AFD-A0CA5A1998D1}" type="doc">
      <dgm:prSet loTypeId="urn:microsoft.com/office/officeart/2005/8/layout/pyramid1" loCatId="pyramid" qsTypeId="urn:microsoft.com/office/officeart/2005/8/quickstyle/simple1" qsCatId="simple" csTypeId="urn:microsoft.com/office/officeart/2005/8/colors/accent1_2" csCatId="accent1"/>
      <dgm:spPr/>
    </dgm:pt>
    <dgm:pt modelId="{4A6E27E8-9CEA-4E74-9400-DDF5A781EC9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bg1"/>
              </a:solidFill>
              <a:effectLst/>
              <a:latin typeface="Verdana" panose="020B0604030504040204" pitchFamily="34" charset="0"/>
              <a:ea typeface="宋体" panose="02010600030101010101" pitchFamily="2" charset="-122"/>
            </a:rPr>
            <a:t>知识</a:t>
          </a:r>
          <a:endParaRPr kumimoji="0" lang="zh-CN" altLang="en-US" b="1" i="0" u="none" strike="noStrike" cap="none" normalizeH="0" baseline="0" dirty="0">
            <a:ln>
              <a:noFill/>
            </a:ln>
            <a:solidFill>
              <a:schemeClr val="bg1"/>
            </a:solidFill>
            <a:effectLst/>
            <a:latin typeface="Verdana" panose="020B0604030504040204" pitchFamily="34" charset="0"/>
            <a:ea typeface="宋体" panose="02010600030101010101" pitchFamily="2" charset="-122"/>
          </a:endParaRPr>
        </a:p>
      </dgm:t>
    </dgm:pt>
    <dgm:pt modelId="{4954AEDC-8CB9-4D21-9CFF-353DE3AE6017}" type="parTrans" cxnId="{A9E2FE1B-97BE-43C8-92CF-BE257E7953DC}">
      <dgm:prSet/>
      <dgm:spPr/>
      <dgm:t>
        <a:bodyPr/>
        <a:lstStyle/>
        <a:p>
          <a:endParaRPr lang="zh-CN" altLang="en-US"/>
        </a:p>
      </dgm:t>
    </dgm:pt>
    <dgm:pt modelId="{4409698F-E658-4DE1-B98C-38220CC08050}" type="sibTrans" cxnId="{A9E2FE1B-97BE-43C8-92CF-BE257E7953DC}">
      <dgm:prSet/>
      <dgm:spPr/>
      <dgm:t>
        <a:bodyPr/>
        <a:lstStyle/>
        <a:p>
          <a:endParaRPr lang="zh-CN" altLang="en-US"/>
        </a:p>
      </dgm:t>
    </dgm:pt>
    <dgm:pt modelId="{3B61BF8F-6D5A-4CC4-BB40-DD26AEE06F3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  识</a:t>
          </a:r>
        </a:p>
      </dgm:t>
    </dgm:pt>
    <dgm:pt modelId="{0B7D0672-F617-4D23-BCEF-8E94845B2A78}" type="parTrans" cxnId="{1836AF8D-92AE-4932-9FD1-E1EE86C8D46F}">
      <dgm:prSet/>
      <dgm:spPr/>
      <dgm:t>
        <a:bodyPr/>
        <a:lstStyle/>
        <a:p>
          <a:endParaRPr lang="zh-CN" altLang="en-US"/>
        </a:p>
      </dgm:t>
    </dgm:pt>
    <dgm:pt modelId="{5AEB95F9-FBC0-4D20-8F83-8A8676C23F1A}" type="sibTrans" cxnId="{1836AF8D-92AE-4932-9FD1-E1EE86C8D46F}">
      <dgm:prSet/>
      <dgm:spPr/>
      <dgm:t>
        <a:bodyPr/>
        <a:lstStyle/>
        <a:p>
          <a:endParaRPr lang="zh-CN" altLang="en-US"/>
        </a:p>
      </dgm:t>
    </dgm:pt>
    <dgm:pt modelId="{2A17C352-2E12-4B99-9579-A9F4535AC73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信  息</a:t>
          </a:r>
        </a:p>
      </dgm:t>
    </dgm:pt>
    <dgm:pt modelId="{D3CD3895-E81F-44B4-A116-D90A5C3142DE}" type="parTrans" cxnId="{EB5EF285-B73D-4DA8-9019-4BD3D0E387E6}">
      <dgm:prSet/>
      <dgm:spPr/>
      <dgm:t>
        <a:bodyPr/>
        <a:lstStyle/>
        <a:p>
          <a:endParaRPr lang="zh-CN" altLang="en-US"/>
        </a:p>
      </dgm:t>
    </dgm:pt>
    <dgm:pt modelId="{2F043F97-B1DA-48EF-9FF9-4425B6DCE43C}" type="sibTrans" cxnId="{EB5EF285-B73D-4DA8-9019-4BD3D0E387E6}">
      <dgm:prSet/>
      <dgm:spPr/>
      <dgm:t>
        <a:bodyPr/>
        <a:lstStyle/>
        <a:p>
          <a:endParaRPr lang="zh-CN" altLang="en-US"/>
        </a:p>
      </dgm:t>
    </dgm:pt>
    <dgm:pt modelId="{06980573-87D7-4501-A780-7DEA0619253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数  据</a:t>
          </a:r>
        </a:p>
      </dgm:t>
    </dgm:pt>
    <dgm:pt modelId="{176D1154-FD62-492A-97B0-DA3FF008C7AC}" type="parTrans" cxnId="{5B53186B-C552-417E-A50A-3D1E3C9D364B}">
      <dgm:prSet/>
      <dgm:spPr/>
      <dgm:t>
        <a:bodyPr/>
        <a:lstStyle/>
        <a:p>
          <a:endParaRPr lang="zh-CN" altLang="en-US"/>
        </a:p>
      </dgm:t>
    </dgm:pt>
    <dgm:pt modelId="{6895C019-811A-4A77-9F9B-DFF3E593818A}" type="sibTrans" cxnId="{5B53186B-C552-417E-A50A-3D1E3C9D364B}">
      <dgm:prSet/>
      <dgm:spPr/>
      <dgm:t>
        <a:bodyPr/>
        <a:lstStyle/>
        <a:p>
          <a:endParaRPr lang="zh-CN" altLang="en-US"/>
        </a:p>
      </dgm:t>
    </dgm:pt>
    <dgm:pt modelId="{6316E8E7-0FBA-44F8-AC52-D1708BD0A9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噪  声</a:t>
          </a:r>
        </a:p>
      </dgm:t>
    </dgm:pt>
    <dgm:pt modelId="{8FB35271-5F74-4802-AE17-69BA33D81628}" type="parTrans" cxnId="{478F137E-FDBD-4BDA-B754-9914505ACF49}">
      <dgm:prSet/>
      <dgm:spPr/>
      <dgm:t>
        <a:bodyPr/>
        <a:lstStyle/>
        <a:p>
          <a:endParaRPr lang="zh-CN" altLang="en-US"/>
        </a:p>
      </dgm:t>
    </dgm:pt>
    <dgm:pt modelId="{E312789F-7184-4863-8819-180D01F91A48}" type="sibTrans" cxnId="{478F137E-FDBD-4BDA-B754-9914505ACF49}">
      <dgm:prSet/>
      <dgm:spPr/>
      <dgm:t>
        <a:bodyPr/>
        <a:lstStyle/>
        <a:p>
          <a:endParaRPr lang="zh-CN" altLang="en-US"/>
        </a:p>
      </dgm:t>
    </dgm:pt>
    <dgm:pt modelId="{1F406C61-4111-4835-AB94-4D3484B1D793}" type="pres">
      <dgm:prSet presAssocID="{09E7FA02-D3BC-4DF2-8AFD-A0CA5A1998D1}" presName="Name0" presStyleCnt="0">
        <dgm:presLayoutVars>
          <dgm:dir/>
          <dgm:animLvl val="lvl"/>
          <dgm:resizeHandles val="exact"/>
        </dgm:presLayoutVars>
      </dgm:prSet>
      <dgm:spPr/>
    </dgm:pt>
    <dgm:pt modelId="{CCC0973E-265A-4F4E-923C-EE8BEB0D7CF3}" type="pres">
      <dgm:prSet presAssocID="{4A6E27E8-9CEA-4E74-9400-DDF5A781EC9C}" presName="Name8" presStyleCnt="0"/>
      <dgm:spPr/>
    </dgm:pt>
    <dgm:pt modelId="{D7B5346B-87FE-4D39-9A6B-9A28C05C62F6}" type="pres">
      <dgm:prSet presAssocID="{4A6E27E8-9CEA-4E74-9400-DDF5A781EC9C}" presName="level" presStyleLbl="node1" presStyleIdx="0" presStyleCnt="5">
        <dgm:presLayoutVars>
          <dgm:chMax val="1"/>
          <dgm:bulletEnabled val="1"/>
        </dgm:presLayoutVars>
      </dgm:prSet>
      <dgm:spPr/>
      <dgm:t>
        <a:bodyPr/>
        <a:lstStyle/>
        <a:p>
          <a:endParaRPr lang="en-US"/>
        </a:p>
      </dgm:t>
    </dgm:pt>
    <dgm:pt modelId="{24919CDA-6AE2-4A2C-9919-6DC8C045E1CD}" type="pres">
      <dgm:prSet presAssocID="{4A6E27E8-9CEA-4E74-9400-DDF5A781EC9C}" presName="levelTx" presStyleLbl="revTx" presStyleIdx="0" presStyleCnt="0">
        <dgm:presLayoutVars>
          <dgm:chMax val="1"/>
          <dgm:bulletEnabled val="1"/>
        </dgm:presLayoutVars>
      </dgm:prSet>
      <dgm:spPr/>
      <dgm:t>
        <a:bodyPr/>
        <a:lstStyle/>
        <a:p>
          <a:endParaRPr lang="en-US"/>
        </a:p>
      </dgm:t>
    </dgm:pt>
    <dgm:pt modelId="{41408045-71D8-4282-8CB8-6814555F0522}" type="pres">
      <dgm:prSet presAssocID="{3B61BF8F-6D5A-4CC4-BB40-DD26AEE06F33}" presName="Name8" presStyleCnt="0"/>
      <dgm:spPr/>
    </dgm:pt>
    <dgm:pt modelId="{23E888B1-FACC-440C-B63D-1A5FCE2762E7}" type="pres">
      <dgm:prSet presAssocID="{3B61BF8F-6D5A-4CC4-BB40-DD26AEE06F33}" presName="level" presStyleLbl="node1" presStyleIdx="1" presStyleCnt="5">
        <dgm:presLayoutVars>
          <dgm:chMax val="1"/>
          <dgm:bulletEnabled val="1"/>
        </dgm:presLayoutVars>
      </dgm:prSet>
      <dgm:spPr/>
      <dgm:t>
        <a:bodyPr/>
        <a:lstStyle/>
        <a:p>
          <a:endParaRPr lang="en-US"/>
        </a:p>
      </dgm:t>
    </dgm:pt>
    <dgm:pt modelId="{CF7D2A50-816D-4044-B7BA-604CEDB2B195}" type="pres">
      <dgm:prSet presAssocID="{3B61BF8F-6D5A-4CC4-BB40-DD26AEE06F33}" presName="levelTx" presStyleLbl="revTx" presStyleIdx="0" presStyleCnt="0">
        <dgm:presLayoutVars>
          <dgm:chMax val="1"/>
          <dgm:bulletEnabled val="1"/>
        </dgm:presLayoutVars>
      </dgm:prSet>
      <dgm:spPr/>
      <dgm:t>
        <a:bodyPr/>
        <a:lstStyle/>
        <a:p>
          <a:endParaRPr lang="en-US"/>
        </a:p>
      </dgm:t>
    </dgm:pt>
    <dgm:pt modelId="{52BEE01C-C20A-4D1D-8D35-6F10D5FD6C6E}" type="pres">
      <dgm:prSet presAssocID="{2A17C352-2E12-4B99-9579-A9F4535AC737}" presName="Name8" presStyleCnt="0"/>
      <dgm:spPr/>
    </dgm:pt>
    <dgm:pt modelId="{5D7AA214-F3F5-4A8A-A506-E532A24A8A99}" type="pres">
      <dgm:prSet presAssocID="{2A17C352-2E12-4B99-9579-A9F4535AC737}" presName="level" presStyleLbl="node1" presStyleIdx="2" presStyleCnt="5">
        <dgm:presLayoutVars>
          <dgm:chMax val="1"/>
          <dgm:bulletEnabled val="1"/>
        </dgm:presLayoutVars>
      </dgm:prSet>
      <dgm:spPr/>
      <dgm:t>
        <a:bodyPr/>
        <a:lstStyle/>
        <a:p>
          <a:endParaRPr lang="en-US"/>
        </a:p>
      </dgm:t>
    </dgm:pt>
    <dgm:pt modelId="{B070FE5B-7E11-4A38-A43E-5E164FBDF12D}" type="pres">
      <dgm:prSet presAssocID="{2A17C352-2E12-4B99-9579-A9F4535AC737}" presName="levelTx" presStyleLbl="revTx" presStyleIdx="0" presStyleCnt="0">
        <dgm:presLayoutVars>
          <dgm:chMax val="1"/>
          <dgm:bulletEnabled val="1"/>
        </dgm:presLayoutVars>
      </dgm:prSet>
      <dgm:spPr/>
      <dgm:t>
        <a:bodyPr/>
        <a:lstStyle/>
        <a:p>
          <a:endParaRPr lang="en-US"/>
        </a:p>
      </dgm:t>
    </dgm:pt>
    <dgm:pt modelId="{0FCA43E7-DD82-4549-A444-6D09ADF91011}" type="pres">
      <dgm:prSet presAssocID="{06980573-87D7-4501-A780-7DEA06192538}" presName="Name8" presStyleCnt="0"/>
      <dgm:spPr/>
    </dgm:pt>
    <dgm:pt modelId="{9A5959EA-3732-48A2-BD4B-F831B7D2B21E}" type="pres">
      <dgm:prSet presAssocID="{06980573-87D7-4501-A780-7DEA06192538}" presName="level" presStyleLbl="node1" presStyleIdx="3" presStyleCnt="5">
        <dgm:presLayoutVars>
          <dgm:chMax val="1"/>
          <dgm:bulletEnabled val="1"/>
        </dgm:presLayoutVars>
      </dgm:prSet>
      <dgm:spPr/>
      <dgm:t>
        <a:bodyPr/>
        <a:lstStyle/>
        <a:p>
          <a:endParaRPr lang="en-US"/>
        </a:p>
      </dgm:t>
    </dgm:pt>
    <dgm:pt modelId="{C16CAC61-C194-497D-88F1-19ECB45F5EFF}" type="pres">
      <dgm:prSet presAssocID="{06980573-87D7-4501-A780-7DEA06192538}" presName="levelTx" presStyleLbl="revTx" presStyleIdx="0" presStyleCnt="0">
        <dgm:presLayoutVars>
          <dgm:chMax val="1"/>
          <dgm:bulletEnabled val="1"/>
        </dgm:presLayoutVars>
      </dgm:prSet>
      <dgm:spPr/>
      <dgm:t>
        <a:bodyPr/>
        <a:lstStyle/>
        <a:p>
          <a:endParaRPr lang="en-US"/>
        </a:p>
      </dgm:t>
    </dgm:pt>
    <dgm:pt modelId="{D2189070-BE77-4F67-9A0B-AF1998045DA9}" type="pres">
      <dgm:prSet presAssocID="{6316E8E7-0FBA-44F8-AC52-D1708BD0A999}" presName="Name8" presStyleCnt="0"/>
      <dgm:spPr/>
    </dgm:pt>
    <dgm:pt modelId="{1FA92E77-C121-457B-AB22-3A999509B6E6}" type="pres">
      <dgm:prSet presAssocID="{6316E8E7-0FBA-44F8-AC52-D1708BD0A999}" presName="level" presStyleLbl="node1" presStyleIdx="4" presStyleCnt="5">
        <dgm:presLayoutVars>
          <dgm:chMax val="1"/>
          <dgm:bulletEnabled val="1"/>
        </dgm:presLayoutVars>
      </dgm:prSet>
      <dgm:spPr/>
      <dgm:t>
        <a:bodyPr/>
        <a:lstStyle/>
        <a:p>
          <a:endParaRPr lang="en-US"/>
        </a:p>
      </dgm:t>
    </dgm:pt>
    <dgm:pt modelId="{B4D94199-0F13-466B-BC78-CD8F76878328}" type="pres">
      <dgm:prSet presAssocID="{6316E8E7-0FBA-44F8-AC52-D1708BD0A999}" presName="levelTx" presStyleLbl="revTx" presStyleIdx="0" presStyleCnt="0">
        <dgm:presLayoutVars>
          <dgm:chMax val="1"/>
          <dgm:bulletEnabled val="1"/>
        </dgm:presLayoutVars>
      </dgm:prSet>
      <dgm:spPr/>
      <dgm:t>
        <a:bodyPr/>
        <a:lstStyle/>
        <a:p>
          <a:endParaRPr lang="en-US"/>
        </a:p>
      </dgm:t>
    </dgm:pt>
  </dgm:ptLst>
  <dgm:cxnLst>
    <dgm:cxn modelId="{36A09B53-B6FE-4CF4-A79C-18F097BE1B88}" type="presOf" srcId="{3B61BF8F-6D5A-4CC4-BB40-DD26AEE06F33}" destId="{23E888B1-FACC-440C-B63D-1A5FCE2762E7}" srcOrd="0" destOrd="0" presId="urn:microsoft.com/office/officeart/2005/8/layout/pyramid1"/>
    <dgm:cxn modelId="{478F137E-FDBD-4BDA-B754-9914505ACF49}" srcId="{09E7FA02-D3BC-4DF2-8AFD-A0CA5A1998D1}" destId="{6316E8E7-0FBA-44F8-AC52-D1708BD0A999}" srcOrd="4" destOrd="0" parTransId="{8FB35271-5F74-4802-AE17-69BA33D81628}" sibTransId="{E312789F-7184-4863-8819-180D01F91A48}"/>
    <dgm:cxn modelId="{5B53186B-C552-417E-A50A-3D1E3C9D364B}" srcId="{09E7FA02-D3BC-4DF2-8AFD-A0CA5A1998D1}" destId="{06980573-87D7-4501-A780-7DEA06192538}" srcOrd="3" destOrd="0" parTransId="{176D1154-FD62-492A-97B0-DA3FF008C7AC}" sibTransId="{6895C019-811A-4A77-9F9B-DFF3E593818A}"/>
    <dgm:cxn modelId="{A9E2FE1B-97BE-43C8-92CF-BE257E7953DC}" srcId="{09E7FA02-D3BC-4DF2-8AFD-A0CA5A1998D1}" destId="{4A6E27E8-9CEA-4E74-9400-DDF5A781EC9C}" srcOrd="0" destOrd="0" parTransId="{4954AEDC-8CB9-4D21-9CFF-353DE3AE6017}" sibTransId="{4409698F-E658-4DE1-B98C-38220CC08050}"/>
    <dgm:cxn modelId="{18D27E95-5838-4D84-8E9E-8306FE728888}" type="presOf" srcId="{6316E8E7-0FBA-44F8-AC52-D1708BD0A999}" destId="{B4D94199-0F13-466B-BC78-CD8F76878328}" srcOrd="1" destOrd="0" presId="urn:microsoft.com/office/officeart/2005/8/layout/pyramid1"/>
    <dgm:cxn modelId="{1836AF8D-92AE-4932-9FD1-E1EE86C8D46F}" srcId="{09E7FA02-D3BC-4DF2-8AFD-A0CA5A1998D1}" destId="{3B61BF8F-6D5A-4CC4-BB40-DD26AEE06F33}" srcOrd="1" destOrd="0" parTransId="{0B7D0672-F617-4D23-BCEF-8E94845B2A78}" sibTransId="{5AEB95F9-FBC0-4D20-8F83-8A8676C23F1A}"/>
    <dgm:cxn modelId="{0836907F-561A-4CD0-89D7-6670B59DEEC4}" type="presOf" srcId="{06980573-87D7-4501-A780-7DEA06192538}" destId="{9A5959EA-3732-48A2-BD4B-F831B7D2B21E}" srcOrd="0" destOrd="0" presId="urn:microsoft.com/office/officeart/2005/8/layout/pyramid1"/>
    <dgm:cxn modelId="{32203E95-0B2D-4A6B-B78F-59630D9809B4}" type="presOf" srcId="{2A17C352-2E12-4B99-9579-A9F4535AC737}" destId="{5D7AA214-F3F5-4A8A-A506-E532A24A8A99}" srcOrd="0" destOrd="0" presId="urn:microsoft.com/office/officeart/2005/8/layout/pyramid1"/>
    <dgm:cxn modelId="{B7EF09CF-2716-42F8-AA68-D3FFBBA90B60}" type="presOf" srcId="{09E7FA02-D3BC-4DF2-8AFD-A0CA5A1998D1}" destId="{1F406C61-4111-4835-AB94-4D3484B1D793}" srcOrd="0" destOrd="0" presId="urn:microsoft.com/office/officeart/2005/8/layout/pyramid1"/>
    <dgm:cxn modelId="{3331E46B-5AE2-41A5-91AF-CE37054FE08C}" type="presOf" srcId="{2A17C352-2E12-4B99-9579-A9F4535AC737}" destId="{B070FE5B-7E11-4A38-A43E-5E164FBDF12D}" srcOrd="1" destOrd="0" presId="urn:microsoft.com/office/officeart/2005/8/layout/pyramid1"/>
    <dgm:cxn modelId="{EB5EF285-B73D-4DA8-9019-4BD3D0E387E6}" srcId="{09E7FA02-D3BC-4DF2-8AFD-A0CA5A1998D1}" destId="{2A17C352-2E12-4B99-9579-A9F4535AC737}" srcOrd="2" destOrd="0" parTransId="{D3CD3895-E81F-44B4-A116-D90A5C3142DE}" sibTransId="{2F043F97-B1DA-48EF-9FF9-4425B6DCE43C}"/>
    <dgm:cxn modelId="{0F2C2077-8359-4DDC-BC93-8FB872B311BD}" type="presOf" srcId="{06980573-87D7-4501-A780-7DEA06192538}" destId="{C16CAC61-C194-497D-88F1-19ECB45F5EFF}" srcOrd="1" destOrd="0" presId="urn:microsoft.com/office/officeart/2005/8/layout/pyramid1"/>
    <dgm:cxn modelId="{0C555441-2237-448C-9CD7-2904B1A33226}" type="presOf" srcId="{4A6E27E8-9CEA-4E74-9400-DDF5A781EC9C}" destId="{D7B5346B-87FE-4D39-9A6B-9A28C05C62F6}" srcOrd="0" destOrd="0" presId="urn:microsoft.com/office/officeart/2005/8/layout/pyramid1"/>
    <dgm:cxn modelId="{2E542A45-5A16-432E-A0E0-65F3E898EBF9}" type="presOf" srcId="{4A6E27E8-9CEA-4E74-9400-DDF5A781EC9C}" destId="{24919CDA-6AE2-4A2C-9919-6DC8C045E1CD}" srcOrd="1" destOrd="0" presId="urn:microsoft.com/office/officeart/2005/8/layout/pyramid1"/>
    <dgm:cxn modelId="{9D6CACEE-C3F7-48D3-97B6-A807F136138D}" type="presOf" srcId="{3B61BF8F-6D5A-4CC4-BB40-DD26AEE06F33}" destId="{CF7D2A50-816D-4044-B7BA-604CEDB2B195}" srcOrd="1" destOrd="0" presId="urn:microsoft.com/office/officeart/2005/8/layout/pyramid1"/>
    <dgm:cxn modelId="{D1C535C0-6933-4897-B071-6F0022124B32}" type="presOf" srcId="{6316E8E7-0FBA-44F8-AC52-D1708BD0A999}" destId="{1FA92E77-C121-457B-AB22-3A999509B6E6}" srcOrd="0" destOrd="0" presId="urn:microsoft.com/office/officeart/2005/8/layout/pyramid1"/>
    <dgm:cxn modelId="{E567FA1B-65E2-4386-B396-BFD6490B1C38}" type="presParOf" srcId="{1F406C61-4111-4835-AB94-4D3484B1D793}" destId="{CCC0973E-265A-4F4E-923C-EE8BEB0D7CF3}" srcOrd="0" destOrd="0" presId="urn:microsoft.com/office/officeart/2005/8/layout/pyramid1"/>
    <dgm:cxn modelId="{91074CC4-49C8-4DFC-9CBE-23692732AF72}" type="presParOf" srcId="{CCC0973E-265A-4F4E-923C-EE8BEB0D7CF3}" destId="{D7B5346B-87FE-4D39-9A6B-9A28C05C62F6}" srcOrd="0" destOrd="0" presId="urn:microsoft.com/office/officeart/2005/8/layout/pyramid1"/>
    <dgm:cxn modelId="{F6AEB048-5584-4CB1-88FB-F5FEF70829D1}" type="presParOf" srcId="{CCC0973E-265A-4F4E-923C-EE8BEB0D7CF3}" destId="{24919CDA-6AE2-4A2C-9919-6DC8C045E1CD}" srcOrd="1" destOrd="0" presId="urn:microsoft.com/office/officeart/2005/8/layout/pyramid1"/>
    <dgm:cxn modelId="{7B08494C-5667-4C02-96B2-D6BA7154686A}" type="presParOf" srcId="{1F406C61-4111-4835-AB94-4D3484B1D793}" destId="{41408045-71D8-4282-8CB8-6814555F0522}" srcOrd="1" destOrd="0" presId="urn:microsoft.com/office/officeart/2005/8/layout/pyramid1"/>
    <dgm:cxn modelId="{9C9B6610-69D5-4234-A7A3-88AA38849C73}" type="presParOf" srcId="{41408045-71D8-4282-8CB8-6814555F0522}" destId="{23E888B1-FACC-440C-B63D-1A5FCE2762E7}" srcOrd="0" destOrd="0" presId="urn:microsoft.com/office/officeart/2005/8/layout/pyramid1"/>
    <dgm:cxn modelId="{3AE0F8EB-34D6-4CA9-8A2F-45EBDB54A5D2}" type="presParOf" srcId="{41408045-71D8-4282-8CB8-6814555F0522}" destId="{CF7D2A50-816D-4044-B7BA-604CEDB2B195}" srcOrd="1" destOrd="0" presId="urn:microsoft.com/office/officeart/2005/8/layout/pyramid1"/>
    <dgm:cxn modelId="{0535634E-CB12-45BD-8395-D9E568D65A88}" type="presParOf" srcId="{1F406C61-4111-4835-AB94-4D3484B1D793}" destId="{52BEE01C-C20A-4D1D-8D35-6F10D5FD6C6E}" srcOrd="2" destOrd="0" presId="urn:microsoft.com/office/officeart/2005/8/layout/pyramid1"/>
    <dgm:cxn modelId="{C1FABF25-CED2-477E-A569-43BA113789DA}" type="presParOf" srcId="{52BEE01C-C20A-4D1D-8D35-6F10D5FD6C6E}" destId="{5D7AA214-F3F5-4A8A-A506-E532A24A8A99}" srcOrd="0" destOrd="0" presId="urn:microsoft.com/office/officeart/2005/8/layout/pyramid1"/>
    <dgm:cxn modelId="{8296B28E-0128-43C2-A8FB-ECD025EB2827}" type="presParOf" srcId="{52BEE01C-C20A-4D1D-8D35-6F10D5FD6C6E}" destId="{B070FE5B-7E11-4A38-A43E-5E164FBDF12D}" srcOrd="1" destOrd="0" presId="urn:microsoft.com/office/officeart/2005/8/layout/pyramid1"/>
    <dgm:cxn modelId="{5D209B92-AE1B-420A-88F8-D6197D8C5341}" type="presParOf" srcId="{1F406C61-4111-4835-AB94-4D3484B1D793}" destId="{0FCA43E7-DD82-4549-A444-6D09ADF91011}" srcOrd="3" destOrd="0" presId="urn:microsoft.com/office/officeart/2005/8/layout/pyramid1"/>
    <dgm:cxn modelId="{63B1CE4C-F5B5-42A4-8856-148D59F91524}" type="presParOf" srcId="{0FCA43E7-DD82-4549-A444-6D09ADF91011}" destId="{9A5959EA-3732-48A2-BD4B-F831B7D2B21E}" srcOrd="0" destOrd="0" presId="urn:microsoft.com/office/officeart/2005/8/layout/pyramid1"/>
    <dgm:cxn modelId="{8EB4B868-5AE7-454D-852F-579620AEF0E6}" type="presParOf" srcId="{0FCA43E7-DD82-4549-A444-6D09ADF91011}" destId="{C16CAC61-C194-497D-88F1-19ECB45F5EFF}" srcOrd="1" destOrd="0" presId="urn:microsoft.com/office/officeart/2005/8/layout/pyramid1"/>
    <dgm:cxn modelId="{83F12622-42A5-4CB3-96AB-187F95BF1FB0}" type="presParOf" srcId="{1F406C61-4111-4835-AB94-4D3484B1D793}" destId="{D2189070-BE77-4F67-9A0B-AF1998045DA9}" srcOrd="4" destOrd="0" presId="urn:microsoft.com/office/officeart/2005/8/layout/pyramid1"/>
    <dgm:cxn modelId="{76C44E37-C1A6-4A32-8EFB-B5D522FB1B8D}" type="presParOf" srcId="{D2189070-BE77-4F67-9A0B-AF1998045DA9}" destId="{1FA92E77-C121-457B-AB22-3A999509B6E6}" srcOrd="0" destOrd="0" presId="urn:microsoft.com/office/officeart/2005/8/layout/pyramid1"/>
    <dgm:cxn modelId="{2EB7C766-17BD-49F3-9CDA-1E893A7C2837}" type="presParOf" srcId="{D2189070-BE77-4F67-9A0B-AF1998045DA9}" destId="{B4D94199-0F13-466B-BC78-CD8F7687832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5346B-87FE-4D39-9A6B-9A28C05C62F6}">
      <dsp:nvSpPr>
        <dsp:cNvPr id="0" name=""/>
        <dsp:cNvSpPr/>
      </dsp:nvSpPr>
      <dsp:spPr>
        <a:xfrm>
          <a:off x="3070860" y="0"/>
          <a:ext cx="153543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dirty="0" smtClean="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dirty="0" smtClean="0">
              <a:ln>
                <a:noFill/>
              </a:ln>
              <a:solidFill>
                <a:schemeClr val="bg1"/>
              </a:solidFill>
              <a:effectLst/>
              <a:latin typeface="Verdana" panose="020B0604030504040204" pitchFamily="34" charset="0"/>
              <a:ea typeface="宋体" panose="02010600030101010101" pitchFamily="2" charset="-122"/>
            </a:rPr>
            <a:t>知识</a:t>
          </a:r>
          <a:endParaRPr kumimoji="0" lang="zh-CN" altLang="en-US" sz="2600" b="1" i="0" u="none" strike="noStrike" kern="1200" cap="none" normalizeH="0" baseline="0" dirty="0">
            <a:ln>
              <a:noFill/>
            </a:ln>
            <a:solidFill>
              <a:schemeClr val="bg1"/>
            </a:solidFill>
            <a:effectLst/>
            <a:latin typeface="Verdana" panose="020B0604030504040204" pitchFamily="34" charset="0"/>
            <a:ea typeface="宋体" panose="02010600030101010101" pitchFamily="2" charset="-122"/>
          </a:endParaRPr>
        </a:p>
      </dsp:txBody>
      <dsp:txXfrm>
        <a:off x="3070860" y="0"/>
        <a:ext cx="1535430" cy="941705"/>
      </dsp:txXfrm>
    </dsp:sp>
    <dsp:sp modelId="{23E888B1-FACC-440C-B63D-1A5FCE2762E7}">
      <dsp:nvSpPr>
        <dsp:cNvPr id="0" name=""/>
        <dsp:cNvSpPr/>
      </dsp:nvSpPr>
      <dsp:spPr>
        <a:xfrm>
          <a:off x="2303145" y="941705"/>
          <a:ext cx="307086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  识</a:t>
          </a:r>
        </a:p>
      </dsp:txBody>
      <dsp:txXfrm>
        <a:off x="2840545" y="941705"/>
        <a:ext cx="1996059" cy="941705"/>
      </dsp:txXfrm>
    </dsp:sp>
    <dsp:sp modelId="{5D7AA214-F3F5-4A8A-A506-E532A24A8A99}">
      <dsp:nvSpPr>
        <dsp:cNvPr id="0" name=""/>
        <dsp:cNvSpPr/>
      </dsp:nvSpPr>
      <dsp:spPr>
        <a:xfrm>
          <a:off x="1535430" y="1883410"/>
          <a:ext cx="460629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信  息</a:t>
          </a:r>
        </a:p>
      </dsp:txBody>
      <dsp:txXfrm>
        <a:off x="2341530" y="1883410"/>
        <a:ext cx="2994088" cy="941705"/>
      </dsp:txXfrm>
    </dsp:sp>
    <dsp:sp modelId="{9A5959EA-3732-48A2-BD4B-F831B7D2B21E}">
      <dsp:nvSpPr>
        <dsp:cNvPr id="0" name=""/>
        <dsp:cNvSpPr/>
      </dsp:nvSpPr>
      <dsp:spPr>
        <a:xfrm>
          <a:off x="767715" y="2825115"/>
          <a:ext cx="614172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数  据</a:t>
          </a:r>
        </a:p>
      </dsp:txBody>
      <dsp:txXfrm>
        <a:off x="1842515" y="2825115"/>
        <a:ext cx="3992118" cy="941705"/>
      </dsp:txXfrm>
    </dsp:sp>
    <dsp:sp modelId="{1FA92E77-C121-457B-AB22-3A999509B6E6}">
      <dsp:nvSpPr>
        <dsp:cNvPr id="0" name=""/>
        <dsp:cNvSpPr/>
      </dsp:nvSpPr>
      <dsp:spPr>
        <a:xfrm>
          <a:off x="0" y="3766820"/>
          <a:ext cx="767715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噪  声</a:t>
          </a:r>
        </a:p>
      </dsp:txBody>
      <dsp:txXfrm>
        <a:off x="1343501" y="3766820"/>
        <a:ext cx="4990147" cy="941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18" Type="http://schemas.openxmlformats.org/officeDocument/2006/relationships/image" Target="../media/image45.wmf"/><Relationship Id="rId3" Type="http://schemas.openxmlformats.org/officeDocument/2006/relationships/image" Target="../media/image30.wmf"/><Relationship Id="rId21" Type="http://schemas.openxmlformats.org/officeDocument/2006/relationships/image" Target="../media/image48.wmf"/><Relationship Id="rId7" Type="http://schemas.openxmlformats.org/officeDocument/2006/relationships/image" Target="../media/image34.wmf"/><Relationship Id="rId12" Type="http://schemas.openxmlformats.org/officeDocument/2006/relationships/image" Target="../media/image39.wmf"/><Relationship Id="rId17" Type="http://schemas.openxmlformats.org/officeDocument/2006/relationships/image" Target="../media/image44.wmf"/><Relationship Id="rId2" Type="http://schemas.openxmlformats.org/officeDocument/2006/relationships/image" Target="../media/image29.wmf"/><Relationship Id="rId16" Type="http://schemas.openxmlformats.org/officeDocument/2006/relationships/image" Target="../media/image43.wmf"/><Relationship Id="rId20" Type="http://schemas.openxmlformats.org/officeDocument/2006/relationships/image" Target="../media/image47.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5" Type="http://schemas.openxmlformats.org/officeDocument/2006/relationships/image" Target="../media/image42.wmf"/><Relationship Id="rId10" Type="http://schemas.openxmlformats.org/officeDocument/2006/relationships/image" Target="../media/image37.wmf"/><Relationship Id="rId19" Type="http://schemas.openxmlformats.org/officeDocument/2006/relationships/image" Target="../media/image46.wmf"/><Relationship Id="rId4" Type="http://schemas.openxmlformats.org/officeDocument/2006/relationships/image" Target="../media/image31.emf"/><Relationship Id="rId9" Type="http://schemas.openxmlformats.org/officeDocument/2006/relationships/image" Target="../media/image36.wmf"/><Relationship Id="rId14" Type="http://schemas.openxmlformats.org/officeDocument/2006/relationships/image" Target="../media/image41.wmf"/><Relationship Id="rId22"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8D876-B2F8-473C-B87F-71971283F3EB}" type="datetimeFigureOut">
              <a:rPr lang="zh-CN" altLang="en-US" smtClean="0"/>
              <a:t>2020/9/3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8AC2-F9B1-418D-A21C-9C89F975ACC6}" type="slidenum">
              <a:rPr lang="zh-CN" altLang="en-US" smtClean="0"/>
              <a:t>‹#›</a:t>
            </a:fld>
            <a:endParaRPr lang="zh-CN" altLang="en-US"/>
          </a:p>
        </p:txBody>
      </p:sp>
    </p:spTree>
    <p:extLst>
      <p:ext uri="{BB962C8B-B14F-4D97-AF65-F5344CB8AC3E}">
        <p14:creationId xmlns:p14="http://schemas.microsoft.com/office/powerpoint/2010/main" val="74650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1</a:t>
            </a:fld>
            <a:endParaRPr lang="zh-CN" altLang="en-US"/>
          </a:p>
        </p:txBody>
      </p:sp>
    </p:spTree>
    <p:extLst>
      <p:ext uri="{BB962C8B-B14F-4D97-AF65-F5344CB8AC3E}">
        <p14:creationId xmlns:p14="http://schemas.microsoft.com/office/powerpoint/2010/main" val="1066009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D176D-703F-44B7-A3E7-31932E7634E2}" type="slidenum">
              <a:rPr lang="en-US" altLang="zh-CN"/>
              <a:pPr/>
              <a:t>17</a:t>
            </a:fld>
            <a:endParaRPr lang="en-US" altLang="zh-CN"/>
          </a:p>
        </p:txBody>
      </p:sp>
      <p:sp>
        <p:nvSpPr>
          <p:cNvPr id="404482" name="Rectangle 2"/>
          <p:cNvSpPr>
            <a:spLocks noGrp="1" noRot="1" noChangeAspect="1" noChangeArrowheads="1" noTextEdit="1"/>
          </p:cNvSpPr>
          <p:nvPr>
            <p:ph type="sldImg"/>
          </p:nvPr>
        </p:nvSpPr>
        <p:spPr>
          <a:xfrm>
            <a:off x="139700" y="768350"/>
            <a:ext cx="6819900" cy="3836988"/>
          </a:xfrm>
          <a:ln/>
        </p:spPr>
      </p:sp>
      <p:sp>
        <p:nvSpPr>
          <p:cNvPr id="404483" name="Rectangle 3"/>
          <p:cNvSpPr>
            <a:spLocks noGrp="1" noChangeArrowheads="1"/>
          </p:cNvSpPr>
          <p:nvPr>
            <p:ph type="body" idx="1"/>
          </p:nvPr>
        </p:nvSpPr>
        <p:spPr/>
        <p:txBody>
          <a:bodyPr/>
          <a:lstStyle/>
          <a:p>
            <a:r>
              <a:rPr lang="zh-CN" altLang="en-US" dirty="0"/>
              <a:t>所有知识的正确性是在一定的前提条件才能正确；例如</a:t>
            </a:r>
            <a:r>
              <a:rPr lang="en-US" altLang="zh-CN" dirty="0"/>
              <a:t>1+1=2</a:t>
            </a:r>
            <a:r>
              <a:rPr lang="zh-CN" altLang="en-US" dirty="0"/>
              <a:t>（十进制正确，二进制不正确）</a:t>
            </a:r>
          </a:p>
          <a:p>
            <a:r>
              <a:rPr lang="zh-CN" altLang="en-US" dirty="0"/>
              <a:t>信息和关联是构成知识的两大要素，信息有精确的，也有不</a:t>
            </a:r>
            <a:r>
              <a:rPr lang="zh-CN" altLang="en-US" dirty="0" smtClean="0"/>
              <a:t>精确的、</a:t>
            </a:r>
            <a:r>
              <a:rPr lang="zh-CN" altLang="en-US" dirty="0"/>
              <a:t>模糊的；关联可能确定也可能不确定；</a:t>
            </a:r>
          </a:p>
          <a:p>
            <a:r>
              <a:rPr lang="zh-CN" altLang="en-US" dirty="0"/>
              <a:t>知识可以用形式化的东西表示（如语言、文字、公式、图形等）；</a:t>
            </a:r>
          </a:p>
          <a:p>
            <a:r>
              <a:rPr lang="zh-CN" altLang="en-US" dirty="0"/>
              <a:t>利用知识解决问题。</a:t>
            </a:r>
          </a:p>
          <a:p>
            <a:endParaRPr lang="en-US" altLang="zh-CN" dirty="0"/>
          </a:p>
        </p:txBody>
      </p:sp>
    </p:spTree>
    <p:extLst>
      <p:ext uri="{BB962C8B-B14F-4D97-AF65-F5344CB8AC3E}">
        <p14:creationId xmlns:p14="http://schemas.microsoft.com/office/powerpoint/2010/main" val="3243781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0192B7-1D70-4CD7-A39B-3EBF0DDD09C2}" type="slidenum">
              <a:rPr lang="en-US" altLang="zh-CN"/>
              <a:pPr/>
              <a:t>18</a:t>
            </a:fld>
            <a:endParaRPr lang="en-US" altLang="zh-CN"/>
          </a:p>
        </p:txBody>
      </p:sp>
      <p:sp>
        <p:nvSpPr>
          <p:cNvPr id="460802" name="Rectangle 2"/>
          <p:cNvSpPr>
            <a:spLocks noGrp="1" noRot="1" noChangeAspect="1" noChangeArrowheads="1" noTextEdit="1"/>
          </p:cNvSpPr>
          <p:nvPr>
            <p:ph type="sldImg"/>
          </p:nvPr>
        </p:nvSpPr>
        <p:spPr>
          <a:xfrm>
            <a:off x="139700" y="768350"/>
            <a:ext cx="6819900" cy="3836988"/>
          </a:xfrm>
          <a:ln/>
        </p:spPr>
      </p:sp>
      <p:sp>
        <p:nvSpPr>
          <p:cNvPr id="460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957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622B7-2452-4325-B981-07C934B87BD5}" type="slidenum">
              <a:rPr lang="en-US" altLang="zh-CN"/>
              <a:pPr/>
              <a:t>19</a:t>
            </a:fld>
            <a:endParaRPr lang="en-US" altLang="zh-CN"/>
          </a:p>
        </p:txBody>
      </p:sp>
      <p:sp>
        <p:nvSpPr>
          <p:cNvPr id="461826" name="Rectangle 2"/>
          <p:cNvSpPr>
            <a:spLocks noGrp="1" noRot="1" noChangeAspect="1" noChangeArrowheads="1" noTextEdit="1"/>
          </p:cNvSpPr>
          <p:nvPr>
            <p:ph type="sldImg"/>
          </p:nvPr>
        </p:nvSpPr>
        <p:spPr>
          <a:xfrm>
            <a:off x="139700" y="768350"/>
            <a:ext cx="6819900" cy="3836988"/>
          </a:xfrm>
          <a:ln/>
        </p:spPr>
      </p:sp>
      <p:sp>
        <p:nvSpPr>
          <p:cNvPr id="461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36863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A43F0-3E99-440D-A766-31EEB8F9C2B5}" type="slidenum">
              <a:rPr lang="en-US" altLang="zh-CN"/>
              <a:pPr/>
              <a:t>20</a:t>
            </a:fld>
            <a:endParaRPr lang="en-US" altLang="zh-CN"/>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807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0ECA0-6287-4138-BC08-8DF83B24E54C}" type="slidenum">
              <a:rPr lang="en-US" altLang="zh-CN"/>
              <a:pPr/>
              <a:t>21</a:t>
            </a:fld>
            <a:endParaRPr lang="en-US" altLang="zh-CN"/>
          </a:p>
        </p:txBody>
      </p:sp>
      <p:sp>
        <p:nvSpPr>
          <p:cNvPr id="464898" name="Rectangle 2"/>
          <p:cNvSpPr>
            <a:spLocks noGrp="1" noRot="1" noChangeAspect="1" noChangeArrowheads="1" noTextEdit="1"/>
          </p:cNvSpPr>
          <p:nvPr>
            <p:ph type="sldImg"/>
          </p:nvPr>
        </p:nvSpPr>
        <p:spPr>
          <a:xfrm>
            <a:off x="139700" y="768350"/>
            <a:ext cx="6819900" cy="3836988"/>
          </a:xfrm>
          <a:ln/>
        </p:spPr>
      </p:sp>
      <p:sp>
        <p:nvSpPr>
          <p:cNvPr id="464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01378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E09D0-C7CA-4247-906D-CDB4EBB53A5F}" type="slidenum">
              <a:rPr lang="en-US" altLang="zh-CN"/>
              <a:pPr/>
              <a:t>22</a:t>
            </a:fld>
            <a:endParaRPr lang="en-US" altLang="zh-CN"/>
          </a:p>
        </p:txBody>
      </p:sp>
      <p:sp>
        <p:nvSpPr>
          <p:cNvPr id="465922" name="Rectangle 2"/>
          <p:cNvSpPr>
            <a:spLocks noGrp="1" noRot="1" noChangeAspect="1" noChangeArrowheads="1" noTextEdit="1"/>
          </p:cNvSpPr>
          <p:nvPr>
            <p:ph type="sldImg"/>
          </p:nvPr>
        </p:nvSpPr>
        <p:spPr>
          <a:xfrm>
            <a:off x="139700" y="768350"/>
            <a:ext cx="6819900" cy="3836988"/>
          </a:xfrm>
          <a:ln/>
        </p:spPr>
      </p:sp>
      <p:sp>
        <p:nvSpPr>
          <p:cNvPr id="465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2634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AF25A-87DE-4E2B-957C-0562CA3AC2C5}" type="slidenum">
              <a:rPr lang="en-US" altLang="zh-CN"/>
              <a:pPr/>
              <a:t>23</a:t>
            </a:fld>
            <a:endParaRPr lang="en-US" altLang="zh-CN"/>
          </a:p>
        </p:txBody>
      </p:sp>
      <p:sp>
        <p:nvSpPr>
          <p:cNvPr id="466946" name="Rectangle 2"/>
          <p:cNvSpPr>
            <a:spLocks noGrp="1" noRot="1" noChangeAspect="1" noChangeArrowheads="1" noTextEdit="1"/>
          </p:cNvSpPr>
          <p:nvPr>
            <p:ph type="sldImg"/>
          </p:nvPr>
        </p:nvSpPr>
        <p:spPr>
          <a:xfrm>
            <a:off x="139700" y="768350"/>
            <a:ext cx="6819900" cy="3836988"/>
          </a:xfrm>
          <a:ln/>
        </p:spPr>
      </p:sp>
      <p:sp>
        <p:nvSpPr>
          <p:cNvPr id="466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844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D6A61-764B-4318-B2F7-19AF393A1675}" type="slidenum">
              <a:rPr lang="en-US" altLang="zh-CN"/>
              <a:pPr/>
              <a:t>24</a:t>
            </a:fld>
            <a:endParaRPr lang="en-US" altLang="zh-CN"/>
          </a:p>
        </p:txBody>
      </p:sp>
      <p:sp>
        <p:nvSpPr>
          <p:cNvPr id="470018" name="Rectangle 2"/>
          <p:cNvSpPr>
            <a:spLocks noGrp="1" noRot="1" noChangeAspect="1" noChangeArrowheads="1" noTextEdit="1"/>
          </p:cNvSpPr>
          <p:nvPr>
            <p:ph type="sldImg"/>
          </p:nvPr>
        </p:nvSpPr>
        <p:spPr>
          <a:xfrm>
            <a:off x="139700" y="768350"/>
            <a:ext cx="6819900" cy="3836988"/>
          </a:xfrm>
          <a:ln/>
        </p:spPr>
      </p:sp>
      <p:sp>
        <p:nvSpPr>
          <p:cNvPr id="470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986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7D3F11-6AAD-489E-BA96-F1EA5936E894}" type="slidenum">
              <a:rPr lang="en-US" altLang="zh-CN"/>
              <a:pPr/>
              <a:t>25</a:t>
            </a:fld>
            <a:endParaRPr lang="en-US" altLang="zh-CN"/>
          </a:p>
        </p:txBody>
      </p:sp>
      <p:sp>
        <p:nvSpPr>
          <p:cNvPr id="468994" name="Rectangle 2"/>
          <p:cNvSpPr>
            <a:spLocks noGrp="1" noRot="1" noChangeAspect="1" noChangeArrowheads="1" noTextEdit="1"/>
          </p:cNvSpPr>
          <p:nvPr>
            <p:ph type="sldImg"/>
          </p:nvPr>
        </p:nvSpPr>
        <p:spPr>
          <a:xfrm>
            <a:off x="139700" y="768350"/>
            <a:ext cx="6819900" cy="3836988"/>
          </a:xfrm>
          <a:ln/>
        </p:spPr>
      </p:sp>
      <p:sp>
        <p:nvSpPr>
          <p:cNvPr id="468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98569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D54F8-E65A-4EFB-812C-91E158D8C25F}" type="slidenum">
              <a:rPr lang="en-US" altLang="zh-CN"/>
              <a:pPr/>
              <a:t>26</a:t>
            </a:fld>
            <a:endParaRPr lang="en-US" altLang="zh-CN"/>
          </a:p>
        </p:txBody>
      </p:sp>
      <p:sp>
        <p:nvSpPr>
          <p:cNvPr id="420866" name="Rectangle 2"/>
          <p:cNvSpPr>
            <a:spLocks noGrp="1" noRot="1" noChangeAspect="1" noChangeArrowheads="1" noTextEdit="1"/>
          </p:cNvSpPr>
          <p:nvPr>
            <p:ph type="sldImg"/>
          </p:nvPr>
        </p:nvSpPr>
        <p:spPr>
          <a:xfrm>
            <a:off x="139700" y="768350"/>
            <a:ext cx="6819900" cy="3836988"/>
          </a:xfrm>
          <a:ln/>
        </p:spPr>
      </p:sp>
      <p:sp>
        <p:nvSpPr>
          <p:cNvPr id="420867" name="Rectangle 3"/>
          <p:cNvSpPr>
            <a:spLocks noGrp="1" noChangeArrowheads="1"/>
          </p:cNvSpPr>
          <p:nvPr>
            <p:ph type="body" idx="1"/>
          </p:nvPr>
        </p:nvSpPr>
        <p:spPr/>
        <p:txBody>
          <a:bodyPr/>
          <a:lstStyle/>
          <a:p>
            <a:r>
              <a:rPr lang="zh-CN" altLang="en-US"/>
              <a:t>事实性知识：“张三是学生，李四也是学生” （∧合取符号，∨析取符号）</a:t>
            </a:r>
          </a:p>
          <a:p>
            <a:r>
              <a:rPr lang="zh-CN" altLang="en-US"/>
              <a:t>规则性知识：“如果</a:t>
            </a:r>
            <a:r>
              <a:rPr lang="en-US" altLang="zh-CN"/>
              <a:t>x</a:t>
            </a:r>
            <a:r>
              <a:rPr lang="zh-CN" altLang="en-US"/>
              <a:t>，则</a:t>
            </a:r>
            <a:r>
              <a:rPr lang="en-US" altLang="zh-CN"/>
              <a:t>y” </a:t>
            </a:r>
            <a:r>
              <a:rPr lang="zh-CN" altLang="en-US"/>
              <a:t>（</a:t>
            </a:r>
            <a:r>
              <a:rPr lang="zh-CN" altLang="en-US">
                <a:sym typeface="Wingdings" panose="05000000000000000000" pitchFamily="2" charset="2"/>
              </a:rPr>
              <a:t> 蕴含符号）</a:t>
            </a:r>
            <a:endParaRPr lang="zh-CN" altLang="en-US"/>
          </a:p>
        </p:txBody>
      </p:sp>
    </p:spTree>
    <p:extLst>
      <p:ext uri="{BB962C8B-B14F-4D97-AF65-F5344CB8AC3E}">
        <p14:creationId xmlns:p14="http://schemas.microsoft.com/office/powerpoint/2010/main" val="281343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29827-B254-47F7-A4F3-4CA9F62F1A61}" type="slidenum">
              <a:rPr lang="en-US" altLang="zh-CN"/>
              <a:pPr/>
              <a:t>2</a:t>
            </a:fld>
            <a:endParaRPr lang="en-US" altLang="zh-CN"/>
          </a:p>
        </p:txBody>
      </p:sp>
      <p:sp>
        <p:nvSpPr>
          <p:cNvPr id="452610" name="Rectangle 2"/>
          <p:cNvSpPr>
            <a:spLocks noGrp="1" noRot="1" noChangeAspect="1" noChangeArrowheads="1" noTextEdit="1"/>
          </p:cNvSpPr>
          <p:nvPr>
            <p:ph type="sldImg"/>
          </p:nvPr>
        </p:nvSpPr>
        <p:spPr>
          <a:xfrm>
            <a:off x="139700" y="768350"/>
            <a:ext cx="6819900" cy="3836988"/>
          </a:xfrm>
          <a:ln/>
        </p:spPr>
      </p:sp>
      <p:sp>
        <p:nvSpPr>
          <p:cNvPr id="45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3176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5F599-2A88-46D6-B342-B3FE63EDF408}" type="slidenum">
              <a:rPr lang="en-US" altLang="zh-CN"/>
              <a:pPr/>
              <a:t>27</a:t>
            </a:fld>
            <a:endParaRPr lang="en-US" altLang="zh-CN"/>
          </a:p>
        </p:txBody>
      </p:sp>
      <p:sp>
        <p:nvSpPr>
          <p:cNvPr id="471042" name="Rectangle 2"/>
          <p:cNvSpPr>
            <a:spLocks noGrp="1" noRot="1" noChangeAspect="1" noChangeArrowheads="1" noTextEdit="1"/>
          </p:cNvSpPr>
          <p:nvPr>
            <p:ph type="sldImg"/>
          </p:nvPr>
        </p:nvSpPr>
        <p:spPr>
          <a:xfrm>
            <a:off x="139700" y="768350"/>
            <a:ext cx="6819900" cy="3836988"/>
          </a:xfrm>
          <a:ln/>
        </p:spPr>
      </p:sp>
      <p:sp>
        <p:nvSpPr>
          <p:cNvPr id="47104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83370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BF3EE-259B-476B-AE75-4442C0C1D94E}" type="slidenum">
              <a:rPr lang="en-US" altLang="zh-CN"/>
              <a:pPr/>
              <a:t>28</a:t>
            </a:fld>
            <a:endParaRPr lang="en-US" altLang="zh-CN"/>
          </a:p>
        </p:txBody>
      </p:sp>
      <p:sp>
        <p:nvSpPr>
          <p:cNvPr id="472066" name="Rectangle 2"/>
          <p:cNvSpPr>
            <a:spLocks noGrp="1" noRot="1" noChangeAspect="1" noChangeArrowheads="1" noTextEdit="1"/>
          </p:cNvSpPr>
          <p:nvPr>
            <p:ph type="sldImg"/>
          </p:nvPr>
        </p:nvSpPr>
        <p:spPr>
          <a:xfrm>
            <a:off x="139700" y="768350"/>
            <a:ext cx="6819900" cy="3836988"/>
          </a:xfrm>
          <a:ln/>
        </p:spPr>
      </p:sp>
      <p:sp>
        <p:nvSpPr>
          <p:cNvPr id="472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799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940F4-97D9-4D35-983F-2272A5E6F4A9}" type="slidenum">
              <a:rPr lang="en-US" altLang="zh-CN"/>
              <a:pPr/>
              <a:t>29</a:t>
            </a:fld>
            <a:endParaRPr lang="en-US" altLang="zh-CN"/>
          </a:p>
        </p:txBody>
      </p:sp>
      <p:sp>
        <p:nvSpPr>
          <p:cNvPr id="473090" name="Rectangle 2"/>
          <p:cNvSpPr>
            <a:spLocks noGrp="1" noRot="1" noChangeAspect="1" noChangeArrowheads="1" noTextEdit="1"/>
          </p:cNvSpPr>
          <p:nvPr>
            <p:ph type="sldImg"/>
          </p:nvPr>
        </p:nvSpPr>
        <p:spPr>
          <a:xfrm>
            <a:off x="139700" y="768350"/>
            <a:ext cx="6819900" cy="3836988"/>
          </a:xfrm>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9231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04DFF-BB2E-4725-B405-548D2B20C1A9}" type="slidenum">
              <a:rPr lang="en-US" altLang="zh-CN"/>
              <a:pPr/>
              <a:t>30</a:t>
            </a:fld>
            <a:endParaRPr lang="en-US" altLang="zh-CN"/>
          </a:p>
        </p:txBody>
      </p:sp>
      <p:sp>
        <p:nvSpPr>
          <p:cNvPr id="512002" name="Rectangle 2"/>
          <p:cNvSpPr>
            <a:spLocks noGrp="1" noRot="1" noChangeAspect="1" noChangeArrowheads="1" noTextEdit="1"/>
          </p:cNvSpPr>
          <p:nvPr>
            <p:ph type="sldImg"/>
          </p:nvPr>
        </p:nvSpPr>
        <p:spPr>
          <a:xfrm>
            <a:off x="139700" y="768350"/>
            <a:ext cx="6819900" cy="3836988"/>
          </a:xfrm>
          <a:ln/>
        </p:spPr>
      </p:sp>
      <p:sp>
        <p:nvSpPr>
          <p:cNvPr id="512003" name="Rectangle 3"/>
          <p:cNvSpPr>
            <a:spLocks noGrp="1" noChangeArrowheads="1"/>
          </p:cNvSpPr>
          <p:nvPr>
            <p:ph type="body" idx="1"/>
          </p:nvPr>
        </p:nvSpPr>
        <p:spPr/>
        <p:txBody>
          <a:bodyPr/>
          <a:lstStyle/>
          <a:p>
            <a:r>
              <a:rPr lang="zh-CN" altLang="en-US" dirty="0" smtClean="0"/>
              <a:t>存在量词例子中，变元</a:t>
            </a:r>
            <a:r>
              <a:rPr lang="en-US" altLang="zh-CN" i="1" dirty="0" smtClean="0">
                <a:latin typeface="Times New Roman" panose="02020603050405020304" pitchFamily="18" charset="0"/>
                <a:cs typeface="Times New Roman" panose="02020603050405020304" pitchFamily="18" charset="0"/>
              </a:rPr>
              <a:t>x</a:t>
            </a:r>
            <a:r>
              <a:rPr lang="zh-CN" altLang="en-US" i="0" dirty="0" smtClean="0"/>
              <a:t>既是约束变元，也是自由变元</a:t>
            </a:r>
            <a:endParaRPr lang="zh-CN" altLang="zh-CN" i="0" dirty="0"/>
          </a:p>
        </p:txBody>
      </p:sp>
    </p:spTree>
    <p:extLst>
      <p:ext uri="{BB962C8B-B14F-4D97-AF65-F5344CB8AC3E}">
        <p14:creationId xmlns:p14="http://schemas.microsoft.com/office/powerpoint/2010/main" val="1742612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根据量词修饰情况和辖域将变元分成三大类：指导变元、约束变元和自由变元</a:t>
            </a:r>
            <a:endParaRPr kumimoji="1" lang="zh-CN" altLang="en-US" dirty="0"/>
          </a:p>
        </p:txBody>
      </p:sp>
      <p:sp>
        <p:nvSpPr>
          <p:cNvPr id="4" name="幻灯片编号占位符 3"/>
          <p:cNvSpPr>
            <a:spLocks noGrp="1"/>
          </p:cNvSpPr>
          <p:nvPr>
            <p:ph type="sldNum" sz="quarter" idx="10"/>
          </p:nvPr>
        </p:nvSpPr>
        <p:spPr/>
        <p:txBody>
          <a:bodyPr/>
          <a:lstStyle/>
          <a:p>
            <a:fld id="{F3B28AC2-F9B1-418D-A21C-9C89F975ACC6}" type="slidenum">
              <a:rPr lang="zh-CN" altLang="en-US" smtClean="0"/>
              <a:t>31</a:t>
            </a:fld>
            <a:endParaRPr lang="zh-CN" altLang="en-US"/>
          </a:p>
        </p:txBody>
      </p:sp>
    </p:spTree>
    <p:extLst>
      <p:ext uri="{BB962C8B-B14F-4D97-AF65-F5344CB8AC3E}">
        <p14:creationId xmlns:p14="http://schemas.microsoft.com/office/powerpoint/2010/main" val="2265932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约束变元和指导变元同时换成未出现过的变元符号</a:t>
            </a:r>
            <a:endParaRPr lang="en-US" altLang="zh-CN" dirty="0" smtClean="0"/>
          </a:p>
          <a:p>
            <a:endParaRPr lang="en-US" dirty="0" smtClean="0"/>
          </a:p>
          <a:p>
            <a:r>
              <a:rPr lang="zh-CN" altLang="en-US" dirty="0" smtClean="0"/>
              <a:t>自由变元用未出现过的变元符号代替</a:t>
            </a:r>
            <a:endParaRPr lang="en-US" dirty="0"/>
          </a:p>
        </p:txBody>
      </p:sp>
      <p:sp>
        <p:nvSpPr>
          <p:cNvPr id="4" name="灯片编号占位符 3"/>
          <p:cNvSpPr>
            <a:spLocks noGrp="1"/>
          </p:cNvSpPr>
          <p:nvPr>
            <p:ph type="sldNum" sz="quarter" idx="10"/>
          </p:nvPr>
        </p:nvSpPr>
        <p:spPr/>
        <p:txBody>
          <a:bodyPr/>
          <a:lstStyle/>
          <a:p>
            <a:fld id="{F3B28AC2-F9B1-418D-A21C-9C89F975ACC6}" type="slidenum">
              <a:rPr lang="zh-CN" altLang="en-US" smtClean="0"/>
              <a:t>32</a:t>
            </a:fld>
            <a:endParaRPr lang="zh-CN" altLang="en-US"/>
          </a:p>
        </p:txBody>
      </p:sp>
    </p:spTree>
    <p:extLst>
      <p:ext uri="{BB962C8B-B14F-4D97-AF65-F5344CB8AC3E}">
        <p14:creationId xmlns:p14="http://schemas.microsoft.com/office/powerpoint/2010/main" val="3755431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F3B28AC2-F9B1-418D-A21C-9C89F975ACC6}" type="slidenum">
              <a:rPr lang="zh-CN" altLang="en-US" smtClean="0"/>
              <a:t>33</a:t>
            </a:fld>
            <a:endParaRPr lang="zh-CN" altLang="en-US"/>
          </a:p>
        </p:txBody>
      </p:sp>
    </p:spTree>
    <p:extLst>
      <p:ext uri="{BB962C8B-B14F-4D97-AF65-F5344CB8AC3E}">
        <p14:creationId xmlns:p14="http://schemas.microsoft.com/office/powerpoint/2010/main" val="319763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cs typeface="Times New Roman" panose="02020603050405020304" pitchFamily="18" charset="0"/>
              </a:rPr>
              <a:t>全称量词的辖域为</a:t>
            </a:r>
            <a:r>
              <a:rPr lang="en-US" altLang="zh-CN" i="1" dirty="0" err="1" smtClean="0">
                <a:latin typeface="Times New Roman" panose="02020603050405020304" pitchFamily="18" charset="0"/>
                <a:cs typeface="Times New Roman" panose="02020603050405020304" pitchFamily="18" charset="0"/>
              </a:rPr>
              <a:t>xP</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x</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y</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z</a:t>
            </a:r>
            <a:r>
              <a:rPr lang="en-US" altLang="zh-CN" dirty="0" smtClean="0">
                <a:latin typeface="Times New Roman" panose="02020603050405020304" pitchFamily="18" charset="0"/>
                <a:cs typeface="Times New Roman" panose="02020603050405020304" pitchFamily="18" charset="0"/>
              </a:rPr>
              <a:t>)</a:t>
            </a:r>
          </a:p>
          <a:p>
            <a:r>
              <a:rPr lang="zh-CN" altLang="en-US" dirty="0" smtClean="0">
                <a:latin typeface="Times New Roman" panose="02020603050405020304" pitchFamily="18" charset="0"/>
                <a:cs typeface="Times New Roman" panose="02020603050405020304" pitchFamily="18" charset="0"/>
              </a:rPr>
              <a:t>存在量词的辖域为</a:t>
            </a:r>
            <a:r>
              <a:rPr lang="en-US" altLang="zh-CN" i="1" dirty="0" err="1" smtClean="0">
                <a:latin typeface="Times New Roman" panose="02020603050405020304" pitchFamily="18" charset="0"/>
                <a:cs typeface="Times New Roman" panose="02020603050405020304" pitchFamily="18" charset="0"/>
              </a:rPr>
              <a:t>yQ</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x</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y</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z</a:t>
            </a:r>
            <a:r>
              <a:rPr lang="en-US" altLang="zh-C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F3B28AC2-F9B1-418D-A21C-9C89F975ACC6}" type="slidenum">
              <a:rPr lang="zh-CN" altLang="en-US" smtClean="0"/>
              <a:t>34</a:t>
            </a:fld>
            <a:endParaRPr lang="zh-CN" altLang="en-US"/>
          </a:p>
        </p:txBody>
      </p:sp>
    </p:spTree>
    <p:extLst>
      <p:ext uri="{BB962C8B-B14F-4D97-AF65-F5344CB8AC3E}">
        <p14:creationId xmlns:p14="http://schemas.microsoft.com/office/powerpoint/2010/main" val="3197637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A43F0-3E99-440D-A766-31EEB8F9C2B5}" type="slidenum">
              <a:rPr lang="en-US" altLang="zh-CN"/>
              <a:pPr/>
              <a:t>35</a:t>
            </a:fld>
            <a:endParaRPr lang="en-US" altLang="zh-CN"/>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8343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3A99B-E12D-4F89-A228-F607F61A98BB}" type="slidenum">
              <a:rPr lang="en-US" altLang="zh-CN"/>
              <a:pPr/>
              <a:t>36</a:t>
            </a:fld>
            <a:endParaRPr lang="en-US" altLang="zh-CN"/>
          </a:p>
        </p:txBody>
      </p:sp>
      <p:sp>
        <p:nvSpPr>
          <p:cNvPr id="475138" name="Rectangle 2"/>
          <p:cNvSpPr>
            <a:spLocks noGrp="1" noRot="1" noChangeAspect="1" noChangeArrowheads="1" noTextEdit="1"/>
          </p:cNvSpPr>
          <p:nvPr>
            <p:ph type="sldImg"/>
          </p:nvPr>
        </p:nvSpPr>
        <p:spPr>
          <a:xfrm>
            <a:off x="139700" y="768350"/>
            <a:ext cx="6819900" cy="3836988"/>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4922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730073-E748-4830-B51C-10F25FB43C11}" type="slidenum">
              <a:rPr lang="en-US" altLang="zh-CN"/>
              <a:pPr/>
              <a:t>5</a:t>
            </a:fld>
            <a:endParaRPr lang="en-US" altLang="zh-CN"/>
          </a:p>
        </p:txBody>
      </p:sp>
      <p:sp>
        <p:nvSpPr>
          <p:cNvPr id="453634" name="Rectangle 2"/>
          <p:cNvSpPr>
            <a:spLocks noGrp="1" noRot="1" noChangeAspect="1" noChangeArrowheads="1" noTextEdit="1"/>
          </p:cNvSpPr>
          <p:nvPr>
            <p:ph type="sldImg"/>
          </p:nvPr>
        </p:nvSpPr>
        <p:spPr>
          <a:xfrm>
            <a:off x="139700" y="768350"/>
            <a:ext cx="6819900" cy="3836988"/>
          </a:xfrm>
          <a:ln/>
        </p:spPr>
      </p:sp>
      <p:sp>
        <p:nvSpPr>
          <p:cNvPr id="45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4231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66646-8475-42BA-9285-2E621675D080}" type="slidenum">
              <a:rPr lang="en-US" altLang="zh-CN"/>
              <a:pPr/>
              <a:t>37</a:t>
            </a:fld>
            <a:endParaRPr lang="en-US" altLang="zh-CN"/>
          </a:p>
        </p:txBody>
      </p:sp>
      <p:sp>
        <p:nvSpPr>
          <p:cNvPr id="47616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smtClean="0">
                    <a:latin typeface="楷体_GB2312" pitchFamily="49" charset="-122"/>
                    <a:ea typeface="楷体_GB2312" pitchFamily="49" charset="-122"/>
                  </a:rPr>
                  <a:t>：</a:t>
                </a:r>
              </a:p>
              <a:p>
                <a:pPr marL="457200" lvl="1" indent="0" algn="l">
                  <a:lnSpc>
                    <a:spcPct val="120000"/>
                  </a:lnSpc>
                  <a:spcBef>
                    <a:spcPct val="30000"/>
                  </a:spcBef>
                  <a:buClr>
                    <a:srgbClr val="0000FF"/>
                  </a:buClr>
                  <a:buFont typeface="+mj-ea"/>
                  <a:buNone/>
                </a:pPr>
                <a:r>
                  <a:rPr lang="zh-CN" altLang="en-US" sz="1200" b="1" dirty="0" smtClean="0">
                    <a:latin typeface="楷体_GB2312" pitchFamily="49" charset="-122"/>
                    <a:ea typeface="楷体_GB2312" pitchFamily="49" charset="-122"/>
                    <a:sym typeface="Wingdings" panose="05000000000000000000" pitchFamily="2" charset="2"/>
                  </a:rPr>
                  <a:t>步骤</a:t>
                </a:r>
                <a:r>
                  <a:rPr lang="en-US" altLang="zh-CN" sz="1200" b="1" dirty="0" smtClean="0">
                    <a:latin typeface="楷体_GB2312" pitchFamily="49" charset="-122"/>
                    <a:ea typeface="楷体_GB2312" pitchFamily="49" charset="-122"/>
                    <a:sym typeface="Wingdings" panose="05000000000000000000" pitchFamily="2" charset="2"/>
                  </a:rPr>
                  <a:t>1: </a:t>
                </a:r>
                <a:r>
                  <a:rPr lang="zh-CN" altLang="en-US" sz="1200" b="1" dirty="0" smtClean="0">
                    <a:latin typeface="楷体_GB2312" pitchFamily="49" charset="-122"/>
                    <a:ea typeface="楷体_GB2312" pitchFamily="49" charset="-122"/>
                    <a:sym typeface="Wingdings" panose="05000000000000000000" pitchFamily="2" charset="2"/>
                  </a:rPr>
                  <a:t>定义谓词： </a:t>
                </a:r>
                <a:r>
                  <a:rPr lang="en-US" altLang="zh-CN" sz="1200" b="1" dirty="0" smtClean="0">
                    <a:latin typeface="楷体_GB2312" pitchFamily="49" charset="-122"/>
                    <a:ea typeface="楷体_GB2312" pitchFamily="49" charset="-122"/>
                  </a:rPr>
                  <a:t>PLAY</a:t>
                </a:r>
                <a:r>
                  <a:rPr lang="zh-CN" altLang="en-US" sz="1200" b="1" dirty="0" smtClean="0">
                    <a:latin typeface="楷体_GB2312" pitchFamily="49" charset="-122"/>
                    <a:ea typeface="楷体_GB2312" pitchFamily="49" charset="-122"/>
                  </a:rPr>
                  <a:t>（</a:t>
                </a:r>
                <a:r>
                  <a:rPr lang="en-US" altLang="zh-CN" sz="1200" b="1" dirty="0" err="1" smtClean="0">
                    <a:latin typeface="楷体_GB2312" pitchFamily="49" charset="-122"/>
                    <a:ea typeface="楷体_GB2312" pitchFamily="49" charset="-122"/>
                  </a:rPr>
                  <a:t>x,y,z</a:t>
                </a:r>
                <a:r>
                  <a:rPr lang="en-US" altLang="zh-CN" sz="1200" b="1" dirty="0" smtClean="0">
                    <a:latin typeface="楷体_GB2312" pitchFamily="49" charset="-122"/>
                    <a:ea typeface="楷体_GB2312" pitchFamily="49" charset="-122"/>
                  </a:rPr>
                  <a:t>): x</a:t>
                </a:r>
                <a:r>
                  <a:rPr lang="zh-CN" altLang="en-US" sz="1200" b="1" dirty="0" smtClean="0">
                    <a:latin typeface="楷体_GB2312" pitchFamily="49" charset="-122"/>
                    <a:ea typeface="楷体_GB2312" pitchFamily="49" charset="-122"/>
                  </a:rPr>
                  <a:t>和</a:t>
                </a:r>
                <a:r>
                  <a:rPr lang="en-US" altLang="zh-CN" sz="1200" b="1" dirty="0" smtClean="0">
                    <a:latin typeface="楷体_GB2312" pitchFamily="49" charset="-122"/>
                    <a:ea typeface="楷体_GB2312" pitchFamily="49" charset="-122"/>
                  </a:rPr>
                  <a:t>y</a:t>
                </a:r>
                <a:r>
                  <a:rPr lang="zh-CN" altLang="en-US" sz="1200" b="1" dirty="0" smtClean="0">
                    <a:latin typeface="楷体_GB2312" pitchFamily="49" charset="-122"/>
                    <a:ea typeface="楷体_GB2312" pitchFamily="49" charset="-122"/>
                  </a:rPr>
                  <a:t>进行运动</a:t>
                </a:r>
                <a:r>
                  <a:rPr lang="en-US" altLang="zh-CN" sz="1200" b="1" dirty="0" smtClean="0">
                    <a:latin typeface="楷体_GB2312" pitchFamily="49" charset="-122"/>
                    <a:ea typeface="楷体_GB2312" pitchFamily="49" charset="-122"/>
                  </a:rPr>
                  <a:t>z</a:t>
                </a:r>
              </a:p>
              <a:p>
                <a:pPr marL="457200" lvl="1" indent="0" algn="l">
                  <a:lnSpc>
                    <a:spcPct val="120000"/>
                  </a:lnSpc>
                  <a:spcBef>
                    <a:spcPct val="30000"/>
                  </a:spcBef>
                  <a:buClr>
                    <a:srgbClr val="0000FF"/>
                  </a:buClr>
                  <a:buFont typeface="+mj-ea"/>
                  <a:buNone/>
                </a:pPr>
                <a:r>
                  <a:rPr lang="en-US" altLang="zh-CN" sz="1200" b="1" dirty="0" smtClean="0">
                    <a:latin typeface="楷体_GB2312" pitchFamily="49" charset="-122"/>
                    <a:ea typeface="楷体_GB2312" pitchFamily="49" charset="-122"/>
                  </a:rPr>
                  <a:t>	 </a:t>
                </a:r>
                <a:r>
                  <a:rPr lang="zh-CN" altLang="en-US" sz="1200" b="1" dirty="0" smtClean="0">
                    <a:latin typeface="楷体_GB2312" pitchFamily="49" charset="-122"/>
                    <a:ea typeface="楷体_GB2312" pitchFamily="49" charset="-122"/>
                  </a:rPr>
                  <a:t>定义个体： </a:t>
                </a:r>
                <a:r>
                  <a:rPr lang="en-US" altLang="zh-CN" sz="1200" b="1" dirty="0" smtClean="0">
                    <a:latin typeface="楷体_GB2312" pitchFamily="49" charset="-122"/>
                    <a:ea typeface="楷体_GB2312" pitchFamily="49" charset="-122"/>
                  </a:rPr>
                  <a:t>Zhang</a:t>
                </a:r>
                <a:r>
                  <a:rPr lang="zh-CN" altLang="en-US" sz="1200" b="1" dirty="0" smtClean="0">
                    <a:latin typeface="楷体_GB2312" pitchFamily="49" charset="-122"/>
                    <a:ea typeface="楷体_GB2312" pitchFamily="49" charset="-122"/>
                  </a:rPr>
                  <a:t>（张三）；</a:t>
                </a:r>
                <a:r>
                  <a:rPr lang="en-US" altLang="zh-CN" sz="1200" b="1" dirty="0" smtClean="0">
                    <a:latin typeface="楷体_GB2312" pitchFamily="49" charset="-122"/>
                    <a:ea typeface="楷体_GB2312" pitchFamily="49" charset="-122"/>
                  </a:rPr>
                  <a:t>Li</a:t>
                </a:r>
                <a:r>
                  <a:rPr lang="zh-CN" altLang="en-US" sz="1200" b="1" dirty="0" smtClean="0">
                    <a:latin typeface="楷体_GB2312" pitchFamily="49" charset="-122"/>
                    <a:ea typeface="楷体_GB2312" pitchFamily="49" charset="-122"/>
                  </a:rPr>
                  <a:t>（李四）； </a:t>
                </a:r>
                <a:r>
                  <a:rPr lang="en-US" altLang="zh-CN" sz="1200" b="1" dirty="0" smtClean="0">
                    <a:latin typeface="楷体_GB2312" pitchFamily="49" charset="-122"/>
                    <a:ea typeface="楷体_GB2312" pitchFamily="49" charset="-122"/>
                  </a:rPr>
                  <a:t>tennis</a:t>
                </a:r>
                <a:r>
                  <a:rPr lang="zh-CN" altLang="en-US" sz="1200" b="1" dirty="0" smtClean="0">
                    <a:latin typeface="楷体_GB2312" pitchFamily="49" charset="-122"/>
                    <a:ea typeface="楷体_GB2312" pitchFamily="49" charset="-122"/>
                  </a:rPr>
                  <a:t>（乒乓球）</a:t>
                </a:r>
                <a:endParaRPr lang="en-US" altLang="zh-CN" sz="1200" b="1" dirty="0" smtClean="0">
                  <a:latin typeface="楷体_GB2312" pitchFamily="49" charset="-122"/>
                  <a:ea typeface="楷体_GB2312" pitchFamily="49" charset="-122"/>
                </a:endParaRPr>
              </a:p>
              <a:p>
                <a:pPr marL="457200" lvl="1" indent="0" algn="l">
                  <a:lnSpc>
                    <a:spcPct val="120000"/>
                  </a:lnSpc>
                  <a:spcBef>
                    <a:spcPct val="30000"/>
                  </a:spcBef>
                  <a:buClr>
                    <a:srgbClr val="0000FF"/>
                  </a:buClr>
                  <a:buFont typeface="+mj-ea"/>
                  <a:buNone/>
                </a:pPr>
                <a:r>
                  <a:rPr lang="zh-CN" altLang="en-US" sz="1200" b="1" dirty="0" smtClean="0">
                    <a:latin typeface="楷体_GB2312" pitchFamily="49" charset="-122"/>
                    <a:ea typeface="楷体_GB2312" pitchFamily="49" charset="-122"/>
                  </a:rPr>
                  <a:t>步骤</a:t>
                </a:r>
                <a:r>
                  <a:rPr lang="en-US" altLang="zh-CN" sz="1200" b="1" dirty="0" smtClean="0">
                    <a:latin typeface="楷体_GB2312" pitchFamily="49" charset="-122"/>
                    <a:ea typeface="楷体_GB2312" pitchFamily="49" charset="-122"/>
                  </a:rPr>
                  <a:t>2: </a:t>
                </a:r>
                <a:r>
                  <a:rPr lang="zh-CN" altLang="en-US" sz="1200" b="1" dirty="0" smtClean="0">
                    <a:latin typeface="楷体_GB2312" pitchFamily="49" charset="-122"/>
                    <a:ea typeface="楷体_GB2312" pitchFamily="49" charset="-122"/>
                  </a:rPr>
                  <a:t>将个体代入谓词中</a:t>
                </a:r>
              </a:p>
              <a:p>
                <a:pPr lvl="1" algn="l">
                  <a:lnSpc>
                    <a:spcPct val="120000"/>
                  </a:lnSpc>
                  <a:spcBef>
                    <a:spcPct val="30000"/>
                  </a:spcBef>
                  <a:buClr>
                    <a:srgbClr val="0000FF"/>
                  </a:buClr>
                  <a:buFont typeface="仿宋_GB2312" pitchFamily="49" charset="-122"/>
                  <a:buNone/>
                </a:pPr>
                <a:r>
                  <a:rPr lang="zh-CN" altLang="en-US" sz="1200" b="1" dirty="0" smtClean="0">
                    <a:latin typeface="楷体_GB2312" pitchFamily="49" charset="-122"/>
                    <a:ea typeface="楷体_GB2312" pitchFamily="49" charset="-122"/>
                  </a:rPr>
                  <a:t>         </a:t>
                </a:r>
                <a:r>
                  <a:rPr lang="en-US" altLang="zh-CN" sz="1200" b="1" dirty="0" smtClean="0">
                    <a:latin typeface="楷体_GB2312" pitchFamily="49" charset="-122"/>
                    <a:ea typeface="楷体_GB2312" pitchFamily="49" charset="-122"/>
                  </a:rPr>
                  <a:t>  PLAY(</a:t>
                </a:r>
                <a:r>
                  <a:rPr lang="en-US" altLang="zh-CN" sz="1200" b="1" dirty="0" err="1" smtClean="0">
                    <a:latin typeface="楷体_GB2312" pitchFamily="49" charset="-122"/>
                    <a:ea typeface="楷体_GB2312" pitchFamily="49" charset="-122"/>
                  </a:rPr>
                  <a:t>Zhang,Li,tennis</a:t>
                </a:r>
                <a:r>
                  <a:rPr lang="en-US" altLang="zh-CN" sz="1200" b="1" dirty="0" smtClean="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smtClean="0">
                    <a:solidFill>
                      <a:srgbClr val="0066FF"/>
                    </a:solidFill>
                    <a:latin typeface="宋体" panose="02010600030101010101" pitchFamily="2" charset="-122"/>
                  </a:rPr>
                  <a:t>使用谓词逻辑表达为</a:t>
                </a:r>
                <a:r>
                  <a:rPr lang="zh-CN" altLang="en-US" sz="1200" b="1" dirty="0">
                    <a:solidFill>
                      <a:srgbClr val="0066FF"/>
                    </a:solidFill>
                    <a:latin typeface="宋体" panose="02010600030101010101" pitchFamily="2" charset="-122"/>
                  </a:rPr>
                  <a:t>：</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en-US" altLang="zh-CN" sz="1200" b="1" dirty="0" smtClean="0">
                    <a:solidFill>
                      <a:srgbClr val="000000"/>
                    </a:solidFill>
                    <a:latin typeface="宋体" panose="02010600030101010101" pitchFamily="2" charset="-122"/>
                    <a:sym typeface="Symbol"/>
                  </a:rPr>
                  <a:t></a:t>
                </a:r>
                <a:r>
                  <a:rPr lang="en-US" altLang="zh-CN" sz="1200" b="1" dirty="0" err="1" smtClean="0">
                    <a:solidFill>
                      <a:srgbClr val="000000"/>
                    </a:solidFill>
                    <a:latin typeface="宋体" panose="02010600030101010101" pitchFamily="2" charset="-122"/>
                  </a:rPr>
                  <a:t>xROMAN</a:t>
                </a:r>
                <a:r>
                  <a:rPr lang="en-US" altLang="zh-CN" sz="1200" b="1" dirty="0" smtClean="0">
                    <a:solidFill>
                      <a:srgbClr val="000000"/>
                    </a:solidFill>
                    <a:latin typeface="宋体" panose="02010600030101010101" pitchFamily="2" charset="-122"/>
                  </a:rPr>
                  <a:t>(x)---x</a:t>
                </a:r>
                <a:r>
                  <a:rPr lang="zh-CN" altLang="en-US" sz="1200" b="1" dirty="0" smtClean="0">
                    <a:solidFill>
                      <a:srgbClr val="000000"/>
                    </a:solidFill>
                    <a:latin typeface="宋体" panose="02010600030101010101" pitchFamily="2" charset="-122"/>
                  </a:rPr>
                  <a:t>表示庞贝人</a:t>
                </a:r>
                <a:endParaRPr lang="en-US" altLang="zh-CN" sz="1200" b="1" dirty="0" smtClean="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baseline="0" dirty="0" smtClean="0">
                    <a:solidFill>
                      <a:srgbClr val="000000"/>
                    </a:solidFill>
                    <a:latin typeface="宋体" panose="02010600030101010101" pitchFamily="2" charset="-122"/>
                  </a:rPr>
                  <a:t>       </a:t>
                </a:r>
                <a:r>
                  <a:rPr lang="zh-CN" altLang="en-US" sz="1200" b="1" dirty="0" smtClean="0">
                    <a:solidFill>
                      <a:srgbClr val="000000"/>
                    </a:solidFill>
                    <a:latin typeface="宋体" panose="02010600030101010101" pitchFamily="2" charset="-122"/>
                  </a:rPr>
                  <a:t>或者</a:t>
                </a:r>
                <a:r>
                  <a:rPr lang="en-US" altLang="zh-CN" sz="1200" b="1" dirty="0" smtClean="0">
                    <a:solidFill>
                      <a:srgbClr val="000000"/>
                    </a:solidFill>
                    <a:latin typeface="宋体" panose="02010600030101010101" pitchFamily="2" charset="-122"/>
                    <a:sym typeface="Symbol"/>
                  </a:rPr>
                  <a:t></a:t>
                </a:r>
                <a:r>
                  <a:rPr lang="en-US" altLang="zh-CN" sz="1200" b="1" dirty="0" smtClean="0">
                    <a:solidFill>
                      <a:srgbClr val="000000"/>
                    </a:solidFill>
                    <a:latin typeface="宋体" panose="02010600030101010101" pitchFamily="2" charset="-122"/>
                  </a:rPr>
                  <a:t>x(POMPEIAN(x)</a:t>
                </a:r>
                <a:r>
                  <a:rPr lang="en-US" altLang="zh-CN" sz="1200" b="1" dirty="0" smtClean="0">
                    <a:solidFill>
                      <a:srgbClr val="000000"/>
                    </a:solidFill>
                    <a:latin typeface="宋体" panose="02010600030101010101" pitchFamily="2" charset="-122"/>
                    <a:sym typeface="Wingdings"/>
                  </a:rPr>
                  <a:t>ROMAN(x))---x</a:t>
                </a:r>
                <a:r>
                  <a:rPr lang="zh-CN" altLang="en-US" sz="1200" b="1" dirty="0" smtClean="0">
                    <a:solidFill>
                      <a:srgbClr val="000000"/>
                    </a:solidFill>
                    <a:latin typeface="宋体" panose="02010600030101010101" pitchFamily="2" charset="-122"/>
                    <a:sym typeface="Wingdings"/>
                  </a:rPr>
                  <a:t>表示人</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en-US" altLang="zh-CN" sz="1200" b="1" dirty="0" smtClean="0">
                    <a:solidFill>
                      <a:srgbClr val="000000"/>
                    </a:solidFill>
                    <a:latin typeface="宋体" panose="02010600030101010101" pitchFamily="2" charset="-122"/>
                    <a:sym typeface="Symbol"/>
                  </a:rPr>
                  <a:t></a:t>
                </a:r>
                <a:r>
                  <a:rPr lang="en-US" altLang="zh-CN" sz="1200" b="1" dirty="0" smtClean="0">
                    <a:solidFill>
                      <a:srgbClr val="000000"/>
                    </a:solidFill>
                    <a:latin typeface="宋体" panose="02010600030101010101" pitchFamily="2" charset="-122"/>
                  </a:rPr>
                  <a:t>x(ROMAN(x)</a:t>
                </a:r>
                <a:r>
                  <a:rPr lang="en-US" altLang="zh-CN" sz="1200" b="1" dirty="0" smtClean="0">
                    <a:solidFill>
                      <a:srgbClr val="000000"/>
                    </a:solidFill>
                    <a:latin typeface="宋体" panose="02010600030101010101" pitchFamily="2" charset="-122"/>
                    <a:sym typeface="Wingdings"/>
                  </a:rPr>
                  <a:t>HASPARENT(x))---</a:t>
                </a:r>
                <a:r>
                  <a:rPr lang="zh-CN" altLang="en-US" sz="1200" b="1" dirty="0" smtClean="0">
                    <a:solidFill>
                      <a:srgbClr val="000000"/>
                    </a:solidFill>
                    <a:latin typeface="宋体" panose="02010600030101010101" pitchFamily="2" charset="-122"/>
                    <a:sym typeface="Wingdings"/>
                  </a:rPr>
                  <a:t>表示人</a:t>
                </a:r>
                <a:endParaRPr lang="en-US" altLang="zh-CN" sz="1200" b="1" dirty="0" smtClean="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smtClean="0">
                    <a:solidFill>
                      <a:srgbClr val="000000"/>
                    </a:solidFill>
                    <a:latin typeface="宋体" panose="02010600030101010101" pitchFamily="2" charset="-122"/>
                  </a:rPr>
                  <a:t>       </a:t>
                </a:r>
                <a:r>
                  <a:rPr lang="zh-CN" altLang="en-US" sz="1200" b="1" dirty="0" smtClean="0">
                    <a:solidFill>
                      <a:srgbClr val="000000"/>
                    </a:solidFill>
                    <a:latin typeface="宋体" panose="02010600030101010101" pitchFamily="2" charset="-122"/>
                  </a:rPr>
                  <a:t>或者</a:t>
                </a:r>
                <a:r>
                  <a:rPr lang="en-US" altLang="zh-CN" sz="1200" b="1" dirty="0" smtClean="0">
                    <a:solidFill>
                      <a:srgbClr val="000000"/>
                    </a:solidFill>
                    <a:latin typeface="宋体" panose="02010600030101010101" pitchFamily="2" charset="-122"/>
                    <a:sym typeface="Symbol"/>
                  </a:rPr>
                  <a:t></a:t>
                </a:r>
                <a:r>
                  <a:rPr lang="en-US" altLang="zh-CN" sz="1200" b="1" dirty="0" err="1" smtClean="0">
                    <a:solidFill>
                      <a:srgbClr val="000000"/>
                    </a:solidFill>
                    <a:latin typeface="宋体" panose="02010600030101010101" pitchFamily="2" charset="-122"/>
                  </a:rPr>
                  <a:t>xHASPARENT</a:t>
                </a:r>
                <a:r>
                  <a:rPr lang="en-US" altLang="zh-CN" sz="1200" b="1" dirty="0" smtClean="0">
                    <a:solidFill>
                      <a:srgbClr val="000000"/>
                    </a:solidFill>
                    <a:latin typeface="宋体" panose="02010600030101010101" pitchFamily="2" charset="-122"/>
                  </a:rPr>
                  <a:t>(x)---x</a:t>
                </a:r>
                <a:r>
                  <a:rPr lang="zh-CN" altLang="en-US" sz="1200" b="1" dirty="0" smtClean="0">
                    <a:solidFill>
                      <a:srgbClr val="000000"/>
                    </a:solidFill>
                    <a:latin typeface="宋体" panose="02010600030101010101" pitchFamily="2" charset="-122"/>
                  </a:rPr>
                  <a:t>表示罗马人</a:t>
                </a:r>
                <a:endParaRPr lang="en-US" altLang="zh-CN" sz="1200" b="1" dirty="0">
                  <a:latin typeface="楷体_GB2312" pitchFamily="49" charset="-122"/>
                  <a:ea typeface="楷体_GB2312" pitchFamily="49" charset="-122"/>
                </a:endParaRPr>
              </a:p>
              <a:p>
                <a:endParaRPr lang="zh-CN" altLang="zh-CN" dirty="0"/>
              </a:p>
            </p:txBody>
          </p:sp>
        </mc:Choice>
        <mc:Fallback xmlns="">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zh-CN" altLang="en-US" sz="1200" i="0" kern="1200">
                    <a:solidFill>
                      <a:schemeClr val="tx1"/>
                    </a:solidFill>
                    <a:latin typeface="+mn-lt"/>
                    <a:ea typeface="+mn-ea"/>
                    <a:cs typeface="+mn-cs"/>
                  </a:rPr>
                  <a:t>(∀𝑥)(𝑃𝑂𝑀𝑃𝐸𝐼𝐴𝑁(𝑥)→𝑅𝑂𝑀𝐴𝑁(𝑥));┤</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zh-CN" altLang="en-US" sz="1200" i="0" kern="1200">
                    <a:solidFill>
                      <a:schemeClr val="tx1"/>
                    </a:solidFill>
                    <a:latin typeface="+mn-lt"/>
                    <a:ea typeface="+mn-ea"/>
                    <a:cs typeface="+mn-cs"/>
                  </a:rPr>
                  <a:t>(∀𝑥)(∃𝑦)(𝑅𝑂𝑀𝐴𝑁(𝑥)→𝐹𝐴𝑇𝐻𝐸𝑅(𝑥,𝑦))</a:t>
                </a:r>
                <a:endParaRPr lang="en-US" altLang="zh-CN" sz="1200" b="1" dirty="0">
                  <a:latin typeface="楷体_GB2312" pitchFamily="49" charset="-122"/>
                  <a:ea typeface="楷体_GB2312" pitchFamily="49" charset="-122"/>
                </a:endParaRPr>
              </a:p>
              <a:p>
                <a:endParaRPr lang="zh-CN" altLang="zh-CN" dirty="0"/>
              </a:p>
            </p:txBody>
          </p:sp>
        </mc:Fallback>
      </mc:AlternateContent>
    </p:spTree>
    <p:extLst>
      <p:ext uri="{BB962C8B-B14F-4D97-AF65-F5344CB8AC3E}">
        <p14:creationId xmlns:p14="http://schemas.microsoft.com/office/powerpoint/2010/main" val="1476515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BFDC3-1153-4DEB-9642-93014BD0F37F}" type="slidenum">
              <a:rPr lang="en-US" altLang="zh-CN"/>
              <a:pPr/>
              <a:t>38</a:t>
            </a:fld>
            <a:endParaRPr lang="en-US" altLang="zh-CN"/>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smtClean="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smtClean="0">
                    <a:solidFill>
                      <a:srgbClr val="0066FF"/>
                    </a:solidFill>
                    <a:latin typeface="宋体" panose="02010600030101010101" pitchFamily="2" charset="-122"/>
                  </a:rPr>
                  <a:t>定义个体</a:t>
                </a:r>
                <a:r>
                  <a:rPr lang="zh-CN" altLang="en-US" sz="1200" b="1" dirty="0">
                    <a:solidFill>
                      <a:srgbClr val="0066FF"/>
                    </a:solidFill>
                    <a:latin typeface="宋体" panose="02010600030101010101" pitchFamily="2" charset="-122"/>
                  </a:rPr>
                  <a:t>：</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dirty="0" smtClean="0">
                    <a:latin typeface="宋体" panose="02010600030101010101" pitchFamily="2" charset="-122"/>
                  </a:rPr>
                  <a:t>y</a:t>
                </a:r>
                <a:r>
                  <a:rPr lang="zh-CN" altLang="en-US" sz="1200" b="1" dirty="0" smtClean="0">
                    <a:latin typeface="宋体" panose="02010600030101010101" pitchFamily="2" charset="-122"/>
                  </a:rPr>
                  <a:t>：</a:t>
                </a:r>
                <a:r>
                  <a:rPr lang="en-US" altLang="zh-CN" sz="1200" b="1" i="1" dirty="0" err="1" smtClean="0">
                    <a:latin typeface="Times New Roman" panose="02020603050405020304" pitchFamily="18" charset="0"/>
                  </a:rPr>
                  <a:t>meihua</a:t>
                </a:r>
                <a:r>
                  <a:rPr lang="zh-CN" altLang="zh-CN" sz="1200" b="1" i="0" dirty="0">
                    <a:latin typeface="宋体" panose="02010600030101010101" pitchFamily="2" charset="-122"/>
                  </a:rPr>
                  <a:t>（</a:t>
                </a:r>
                <a:r>
                  <a:rPr lang="zh-CN" altLang="en-US" sz="1200" b="1" dirty="0" smtClean="0">
                    <a:latin typeface="宋体" panose="02010600030101010101" pitchFamily="2" charset="-122"/>
                  </a:rPr>
                  <a:t>梅花）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smtClean="0">
                    <a:latin typeface="Times New Roman" panose="02020603050405020304" pitchFamily="18" charset="0"/>
                  </a:rPr>
                  <a:t>juhua</a:t>
                </a:r>
                <a:r>
                  <a:rPr lang="zh-CN" altLang="zh-CN" sz="1200" b="1" i="0" dirty="0">
                    <a:latin typeface="宋体" panose="02010600030101010101" pitchFamily="2" charset="-122"/>
                  </a:rPr>
                  <a:t>（</a:t>
                </a:r>
                <a:r>
                  <a:rPr lang="zh-CN" altLang="en-US" sz="1200" b="1" dirty="0" smtClean="0">
                    <a:latin typeface="宋体" panose="02010600030101010101" pitchFamily="2" charset="-122"/>
                  </a:rPr>
                  <a:t>菊花）</a:t>
                </a:r>
                <a:endParaRPr lang="zh-CN" altLang="en-US" sz="1200" b="1" dirty="0">
                  <a:latin typeface="宋体" panose="02010600030101010101" pitchFamily="2" charset="-122"/>
                </a:endParaRP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smtClean="0">
                    <a:solidFill>
                      <a:srgbClr val="006600"/>
                    </a:solidFill>
                    <a:latin typeface="宋体" panose="02010600030101010101" pitchFamily="2" charset="-122"/>
                  </a:rPr>
                  <a:t>谓词公式</a:t>
                </a:r>
                <a:r>
                  <a:rPr lang="zh-CN" altLang="en-US" sz="1200" b="1" dirty="0" smtClean="0">
                    <a:solidFill>
                      <a:srgbClr val="0066FF"/>
                    </a:solidFill>
                    <a:latin typeface="宋体" panose="02010600030101010101" pitchFamily="2" charset="-122"/>
                  </a:rPr>
                  <a:t>表示为</a:t>
                </a:r>
                <a:r>
                  <a:rPr lang="zh-CN" altLang="en-US" sz="1200" b="1" dirty="0">
                    <a:solidFill>
                      <a:srgbClr val="0066FF"/>
                    </a:solidFill>
                    <a:latin typeface="宋体" panose="02010600030101010101" pitchFamily="2" charset="-122"/>
                  </a:rPr>
                  <a:t>：</a:t>
                </a:r>
                <a:endParaRPr lang="en-US" altLang="zh-CN" b="1" dirty="0"/>
              </a:p>
              <a:p>
                <a:pPr algn="l">
                  <a:spcBef>
                    <a:spcPct val="20000"/>
                  </a:spcBef>
                  <a:buClr>
                    <a:srgbClr val="0000FF"/>
                  </a:buClr>
                  <a:buFont typeface="仿宋_GB2312" pitchFamily="49" charset="-122"/>
                  <a:buNone/>
                </a:pPr>
                <a:r>
                  <a:rPr lang="en-US" altLang="zh-CN" b="1" dirty="0" smtClean="0"/>
                  <a:t>     </a:t>
                </a:r>
                <a:r>
                  <a:rPr lang="en-US" altLang="zh-CN" b="1" dirty="0" smtClean="0">
                    <a:sym typeface="Symbol"/>
                  </a:rPr>
                  <a:t></a:t>
                </a:r>
                <a:r>
                  <a:rPr lang="en-US" altLang="zh-CN" b="1" dirty="0" smtClean="0"/>
                  <a:t>x(LIKE(</a:t>
                </a:r>
                <a:r>
                  <a:rPr lang="en-US" altLang="zh-CN" b="1" dirty="0" err="1" smtClean="0"/>
                  <a:t>x,meihua</a:t>
                </a:r>
                <a:r>
                  <a:rPr lang="en-US" altLang="zh-CN" b="1" dirty="0" smtClean="0"/>
                  <a:t>)∧LIKE(</a:t>
                </a:r>
                <a:r>
                  <a:rPr lang="en-US" altLang="zh-CN" b="1" dirty="0" err="1" smtClean="0"/>
                  <a:t>x,</a:t>
                </a:r>
                <a:r>
                  <a:rPr lang="en-US" altLang="zh-CN" b="1" baseline="0" dirty="0" err="1" smtClean="0"/>
                  <a:t>juhua</a:t>
                </a:r>
                <a:r>
                  <a:rPr lang="en-US" altLang="zh-CN" b="1" baseline="0" dirty="0" smtClean="0"/>
                  <a:t>))</a:t>
                </a:r>
                <a:endParaRPr lang="en-US" altLang="zh-CN" b="1" dirty="0" smtClean="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dirty="0" smtClean="0">
                    <a:solidFill>
                      <a:srgbClr val="0066FF"/>
                    </a:solidFill>
                    <a:latin typeface="宋体" panose="02010600030101010101" pitchFamily="2" charset="-122"/>
                  </a:rPr>
                  <a:t>I</a:t>
                </a:r>
                <a:r>
                  <a:rPr lang="en-US" altLang="zh-CN" sz="1200" b="1" dirty="0" smtClean="0">
                    <a:latin typeface="Arial" panose="020B0604020202020204" pitchFamily="34" charset="0"/>
                  </a:rPr>
                  <a:t>(</a:t>
                </a:r>
                <a:r>
                  <a:rPr lang="en-US" altLang="zh-CN" sz="1200" b="1" i="1" dirty="0" smtClean="0">
                    <a:latin typeface="Times New Roman" panose="02020603050405020304" pitchFamily="18" charset="0"/>
                  </a:rPr>
                  <a:t>x</a:t>
                </a:r>
                <a:r>
                  <a:rPr lang="en-US" altLang="zh-CN" sz="1200" b="1" dirty="0" smtClean="0">
                    <a:latin typeface="Arial" panose="020B0604020202020204" pitchFamily="34" charset="0"/>
                  </a:rPr>
                  <a:t>): </a:t>
                </a:r>
                <a:r>
                  <a:rPr lang="en-US" altLang="zh-CN" sz="1200" b="1" i="1" dirty="0" smtClean="0">
                    <a:latin typeface="Times New Roman" panose="02020603050405020304" pitchFamily="18" charset="0"/>
                  </a:rPr>
                  <a:t>x</a:t>
                </a:r>
                <a:r>
                  <a:rPr lang="zh-CN" altLang="en-US" sz="1200" b="1" i="1" dirty="0" smtClean="0">
                    <a:latin typeface="Times New Roman" panose="02020603050405020304" pitchFamily="18" charset="0"/>
                  </a:rPr>
                  <a:t>是整数</a:t>
                </a:r>
                <a:r>
                  <a:rPr lang="zh-CN" altLang="en-US" sz="1200" b="1" dirty="0" smtClean="0">
                    <a:latin typeface="Times New Roman" panose="02020603050405020304" pitchFamily="18" charset="0"/>
                  </a:rPr>
                  <a:t>。</a:t>
                </a:r>
                <a:endParaRPr lang="en-US" altLang="zh-CN" sz="1200" b="1" dirty="0" smtClean="0">
                  <a:latin typeface="Times New Roman" panose="02020603050405020304" pitchFamily="18" charset="0"/>
                </a:endParaRPr>
              </a:p>
              <a:p>
                <a:pPr algn="l">
                  <a:spcBef>
                    <a:spcPct val="50000"/>
                  </a:spcBef>
                  <a:buClr>
                    <a:srgbClr val="0000FF"/>
                  </a:buClr>
                  <a:buFont typeface="仿宋_GB2312" pitchFamily="49" charset="-122"/>
                  <a:buNone/>
                </a:pPr>
                <a:r>
                  <a:rPr lang="en-US" altLang="zh-CN" sz="1200" b="1" baseline="0" dirty="0" smtClean="0">
                    <a:latin typeface="Times New Roman" panose="02020603050405020304" pitchFamily="18" charset="0"/>
                  </a:rPr>
                  <a:t>     E(x)</a:t>
                </a:r>
                <a:r>
                  <a:rPr lang="zh-CN" altLang="en-US" sz="1200" b="1" baseline="0" dirty="0" smtClean="0">
                    <a:latin typeface="Times New Roman" panose="02020603050405020304" pitchFamily="18" charset="0"/>
                  </a:rPr>
                  <a:t>：</a:t>
                </a:r>
                <a:r>
                  <a:rPr lang="en-US" altLang="zh-CN" sz="1200" b="1" baseline="0" dirty="0" smtClean="0">
                    <a:latin typeface="Times New Roman" panose="02020603050405020304" pitchFamily="18" charset="0"/>
                  </a:rPr>
                  <a:t>x</a:t>
                </a:r>
                <a:r>
                  <a:rPr lang="zh-CN" altLang="en-US" sz="1200" b="1" baseline="0" dirty="0" smtClean="0">
                    <a:latin typeface="Times New Roman" panose="02020603050405020304" pitchFamily="18" charset="0"/>
                  </a:rPr>
                  <a:t>是偶数</a:t>
                </a:r>
                <a:endParaRPr lang="en-US" altLang="zh-CN" sz="1200" b="1" baseline="0" dirty="0" smtClean="0">
                  <a:latin typeface="Times New Roman" panose="02020603050405020304" pitchFamily="18" charset="0"/>
                </a:endParaRPr>
              </a:p>
              <a:p>
                <a:pPr algn="l">
                  <a:spcBef>
                    <a:spcPct val="50000"/>
                  </a:spcBef>
                  <a:buClr>
                    <a:srgbClr val="0000FF"/>
                  </a:buClr>
                  <a:buFont typeface="仿宋_GB2312" pitchFamily="49" charset="-122"/>
                  <a:buNone/>
                </a:pPr>
                <a:r>
                  <a:rPr lang="en-US" altLang="zh-CN" sz="1200" b="1" baseline="0" dirty="0" smtClean="0">
                    <a:latin typeface="Times New Roman" panose="02020603050405020304" pitchFamily="18" charset="0"/>
                  </a:rPr>
                  <a:t>     O(x)</a:t>
                </a:r>
                <a:r>
                  <a:rPr lang="zh-CN" altLang="en-US" sz="1200" b="1" baseline="0" dirty="0" smtClean="0">
                    <a:latin typeface="Times New Roman" panose="02020603050405020304" pitchFamily="18" charset="0"/>
                  </a:rPr>
                  <a:t>：</a:t>
                </a:r>
                <a:r>
                  <a:rPr lang="en-US" altLang="zh-CN" sz="1200" b="1" baseline="0" dirty="0" smtClean="0">
                    <a:latin typeface="Times New Roman" panose="02020603050405020304" pitchFamily="18" charset="0"/>
                  </a:rPr>
                  <a:t>x</a:t>
                </a:r>
                <a:r>
                  <a:rPr lang="zh-CN" altLang="en-US" sz="1200" b="1" baseline="0" dirty="0" smtClean="0">
                    <a:latin typeface="Times New Roman" panose="02020603050405020304" pitchFamily="18" charset="0"/>
                  </a:rPr>
                  <a:t>是奇数</a:t>
                </a:r>
                <a:endParaRPr lang="zh-CN" altLang="en-US" sz="1200" b="1" dirty="0">
                  <a:latin typeface="Times New Roman" panose="02020603050405020304" pitchFamily="18" charset="0"/>
                </a:endParaRP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dirty="0" smtClean="0">
                    <a:solidFill>
                      <a:srgbClr val="0066FF"/>
                    </a:solidFill>
                    <a:latin typeface="宋体" panose="02010600030101010101" pitchFamily="2" charset="-122"/>
                  </a:rPr>
                  <a:t>x</a:t>
                </a:r>
                <a:r>
                  <a:rPr lang="zh-CN" altLang="en-US" sz="1200" b="1" dirty="0" smtClean="0">
                    <a:solidFill>
                      <a:srgbClr val="0066FF"/>
                    </a:solidFill>
                    <a:latin typeface="宋体" panose="02010600030101010101" pitchFamily="2" charset="-122"/>
                  </a:rPr>
                  <a:t>：整数</a:t>
                </a:r>
                <a:endParaRPr lang="en-US" altLang="zh-CN" sz="1200" b="1" dirty="0" smtClean="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zh-CN" altLang="en-US" sz="1200" b="1" dirty="0" smtClean="0">
                    <a:solidFill>
                      <a:srgbClr val="0066FF"/>
                    </a:solidFill>
                    <a:latin typeface="宋体" panose="02010600030101010101" pitchFamily="2" charset="-122"/>
                  </a:rPr>
                  <a:t>谓词公式表示为</a:t>
                </a:r>
                <a:r>
                  <a:rPr lang="zh-CN" altLang="en-US" sz="1200" b="1" dirty="0">
                    <a:solidFill>
                      <a:srgbClr val="0066FF"/>
                    </a:solidFill>
                    <a:latin typeface="宋体" panose="02010600030101010101" pitchFamily="2" charset="-122"/>
                  </a:rPr>
                  <a:t>：</a:t>
                </a:r>
                <a:endParaRPr lang="en-US" altLang="zh-CN" b="1" dirty="0"/>
              </a:p>
              <a:p>
                <a:pPr algn="l">
                  <a:spcBef>
                    <a:spcPct val="20000"/>
                  </a:spcBef>
                  <a:buClr>
                    <a:srgbClr val="0000FF"/>
                  </a:buClr>
                  <a:buFont typeface="仿宋_GB2312" pitchFamily="49" charset="-122"/>
                  <a:buNone/>
                </a:pPr>
                <a:r>
                  <a:rPr lang="en-US" altLang="zh-CN" b="1" dirty="0" smtClean="0"/>
                  <a:t>     </a:t>
                </a:r>
                <a:r>
                  <a:rPr lang="en-US" altLang="zh-CN" sz="1200" b="1" dirty="0" smtClean="0">
                    <a:solidFill>
                      <a:srgbClr val="000000"/>
                    </a:solidFill>
                    <a:latin typeface="宋体" panose="02010600030101010101" pitchFamily="2" charset="-122"/>
                    <a:sym typeface="Symbol"/>
                  </a:rPr>
                  <a:t></a:t>
                </a:r>
                <a:r>
                  <a:rPr lang="en-US" altLang="zh-CN" b="1" dirty="0" smtClean="0"/>
                  <a:t>x(I(x)</a:t>
                </a:r>
                <a:r>
                  <a:rPr lang="en-US" altLang="zh-CN" b="1" dirty="0" smtClean="0">
                    <a:sym typeface="Wingdings"/>
                  </a:rPr>
                  <a:t>E(x)∨O(x))</a:t>
                </a:r>
                <a:endParaRPr lang="en-US" altLang="zh-CN" b="1" dirty="0" smtClean="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zh-CN" altLang="en-US" sz="1200" b="1" dirty="0" smtClean="0">
                    <a:solidFill>
                      <a:srgbClr val="0066FF"/>
                    </a:solidFill>
                    <a:latin typeface="宋体" panose="02010600030101010101" pitchFamily="2" charset="-122"/>
                  </a:rPr>
                  <a:t>：</a:t>
                </a:r>
                <a:endParaRPr lang="en-US" altLang="zh-CN" sz="1200" b="1" dirty="0" smtClean="0">
                  <a:solidFill>
                    <a:srgbClr val="0066FF"/>
                  </a:solidFill>
                  <a:latin typeface="宋体" panose="02010600030101010101" pitchFamily="2" charset="-122"/>
                </a:endParaRPr>
              </a:p>
              <a:p>
                <a:pPr algn="l">
                  <a:spcBef>
                    <a:spcPct val="50000"/>
                  </a:spcBef>
                  <a:buClr>
                    <a:srgbClr val="0000FF"/>
                  </a:buClr>
                  <a:buFont typeface="仿宋_GB2312" pitchFamily="49" charset="-122"/>
                  <a:buNone/>
                </a:pPr>
                <a:r>
                  <a:rPr lang="en-US" altLang="zh-CN" sz="1200" b="1" dirty="0" smtClean="0">
                    <a:solidFill>
                      <a:srgbClr val="0066FF"/>
                    </a:solidFill>
                    <a:latin typeface="宋体" panose="02010600030101010101" pitchFamily="2" charset="-122"/>
                  </a:rPr>
                  <a:t>           </a:t>
                </a:r>
                <a:r>
                  <a:rPr lang="en-US" altLang="zh-CN" sz="1200" b="1" dirty="0" smtClean="0">
                    <a:latin typeface="Times New Roman" panose="02020603050405020304" pitchFamily="18" charset="0"/>
                  </a:rPr>
                  <a:t>TAKES</a:t>
                </a:r>
                <a:r>
                  <a:rPr lang="en-US" altLang="zh-CN" sz="1200" b="1" dirty="0">
                    <a:latin typeface="Times New Roman" panose="02020603050405020304" pitchFamily="18" charset="0"/>
                  </a:rPr>
                  <a:t>(x,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a:t>
                </a:r>
                <a:r>
                  <a:rPr lang="en-US" altLang="zh-CN" sz="1200" b="1" dirty="0" smtClean="0">
                    <a:latin typeface="Times New Roman" panose="02020603050405020304" pitchFamily="18" charset="0"/>
                  </a:rPr>
                  <a:t>STUDENT</a:t>
                </a:r>
                <a:r>
                  <a:rPr lang="en-US" altLang="zh-CN" sz="1200" b="1" dirty="0">
                    <a:latin typeface="Times New Roman" panose="02020603050405020304" pitchFamily="18" charset="0"/>
                  </a:rPr>
                  <a: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endParaRPr lang="en-US" altLang="zh-CN" sz="1200" b="1" dirty="0" smtClean="0">
                  <a:latin typeface="Times New Roman" panose="02020603050405020304" pitchFamily="18" charset="0"/>
                </a:endParaRPr>
              </a:p>
              <a:p>
                <a:pPr algn="l">
                  <a:spcBef>
                    <a:spcPct val="20000"/>
                  </a:spcBef>
                  <a:buClr>
                    <a:srgbClr val="0000FF"/>
                  </a:buClr>
                  <a:buFont typeface="仿宋_GB2312" pitchFamily="49" charset="-122"/>
                  <a:buNone/>
                </a:pPr>
                <a:r>
                  <a:rPr lang="en-US" altLang="zh-CN" sz="1200" b="1" dirty="0" smtClean="0">
                    <a:latin typeface="Times New Roman" panose="02020603050405020304" pitchFamily="18" charset="0"/>
                  </a:rPr>
                  <a:t>           H</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smtClean="0">
                    <a:latin typeface="Times New Roman" panose="02020603050405020304" pitchFamily="18" charset="0"/>
                  </a:rPr>
                  <a:t>B</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smtClean="0">
                    <a:solidFill>
                      <a:srgbClr val="0066FF"/>
                    </a:solidFill>
                    <a:latin typeface="宋体" panose="02010600030101010101" pitchFamily="2" charset="-122"/>
                  </a:rPr>
                  <a:t>谓词公式表示为：</a:t>
                </a:r>
                <a:endParaRPr lang="en-US" altLang="zh-CN" sz="1200" b="1" dirty="0" smtClean="0">
                  <a:solidFill>
                    <a:srgbClr val="0066FF"/>
                  </a:solidFill>
                  <a:latin typeface="宋体" panose="02010600030101010101" pitchFamily="2" charset="-122"/>
                </a:endParaRPr>
              </a:p>
              <a:p>
                <a:pPr marL="0" marR="0" indent="0" algn="l" defTabSz="914400" rtl="0" eaLnBrk="1" fontAlgn="auto" latinLnBrk="0" hangingPunct="1">
                  <a:lnSpc>
                    <a:spcPct val="100000"/>
                  </a:lnSpc>
                  <a:spcBef>
                    <a:spcPct val="20000"/>
                  </a:spcBef>
                  <a:spcAft>
                    <a:spcPts val="0"/>
                  </a:spcAft>
                  <a:buClr>
                    <a:srgbClr val="0000FF"/>
                  </a:buClr>
                  <a:buSzTx/>
                  <a:buFont typeface="仿宋_GB2312" pitchFamily="49" charset="-122"/>
                  <a:buNone/>
                  <a:tabLst/>
                  <a:defRPr/>
                </a:pPr>
                <a:r>
                  <a:rPr lang="en-US" altLang="zh-CN" sz="1200" b="1" smtClean="0">
                    <a:solidFill>
                      <a:srgbClr val="0066FF"/>
                    </a:solidFill>
                    <a:latin typeface="宋体" panose="02010600030101010101" pitchFamily="2" charset="-122"/>
                  </a:rPr>
                  <a:t>           </a:t>
                </a:r>
                <a:r>
                  <a:rPr lang="en-US" altLang="zh-CN" sz="1200" b="1" smtClean="0">
                    <a:solidFill>
                      <a:srgbClr val="0066FF"/>
                    </a:solidFill>
                    <a:latin typeface="宋体" panose="02010600030101010101" pitchFamily="2" charset="-122"/>
                    <a:sym typeface="Symbol"/>
                  </a:rPr>
                  <a:t></a:t>
                </a:r>
                <a:r>
                  <a:rPr lang="en-US" altLang="zh-CN" sz="1200" b="1" smtClean="0">
                    <a:solidFill>
                      <a:srgbClr val="0066FF"/>
                    </a:solidFill>
                    <a:latin typeface="宋体" panose="02010600030101010101" pitchFamily="2" charset="-122"/>
                  </a:rPr>
                  <a:t>(</a:t>
                </a:r>
                <a:r>
                  <a:rPr lang="en-US" altLang="zh-CN" sz="1200" b="1" dirty="0" smtClean="0">
                    <a:solidFill>
                      <a:srgbClr val="000000"/>
                    </a:solidFill>
                    <a:latin typeface="宋体" panose="02010600030101010101" pitchFamily="2" charset="-122"/>
                    <a:sym typeface="Symbol"/>
                  </a:rPr>
                  <a:t>x)(STUDENT(x)</a:t>
                </a:r>
                <a:r>
                  <a:rPr lang="en-US" altLang="zh-CN" sz="1200" b="1" dirty="0" smtClean="0">
                    <a:solidFill>
                      <a:srgbClr val="000000"/>
                    </a:solidFill>
                    <a:latin typeface="宋体" panose="02010600030101010101" pitchFamily="2" charset="-122"/>
                    <a:sym typeface="Wingdings" panose="05000000000000000000" pitchFamily="2" charset="2"/>
                  </a:rPr>
                  <a:t></a:t>
                </a:r>
                <a:r>
                  <a:rPr lang="en-US" altLang="zh-CN" sz="1200" b="1" smtClean="0">
                    <a:solidFill>
                      <a:srgbClr val="000000"/>
                    </a:solidFill>
                    <a:latin typeface="宋体" panose="02010600030101010101" pitchFamily="2" charset="-122"/>
                    <a:sym typeface="Wingdings" panose="05000000000000000000" pitchFamily="2" charset="2"/>
                  </a:rPr>
                  <a:t>TAKES(</a:t>
                </a:r>
                <a:r>
                  <a:rPr lang="en-US" altLang="zh-CN" sz="1200" b="1" err="1" smtClean="0">
                    <a:solidFill>
                      <a:srgbClr val="000000"/>
                    </a:solidFill>
                    <a:latin typeface="宋体" panose="02010600030101010101" pitchFamily="2" charset="-122"/>
                    <a:sym typeface="Wingdings" panose="05000000000000000000" pitchFamily="2" charset="2"/>
                  </a:rPr>
                  <a:t>x</a:t>
                </a:r>
                <a:r>
                  <a:rPr lang="en-US" altLang="zh-CN" sz="1200" b="1" smtClean="0">
                    <a:solidFill>
                      <a:srgbClr val="000000"/>
                    </a:solidFill>
                    <a:latin typeface="宋体" panose="02010600030101010101" pitchFamily="2" charset="-122"/>
                    <a:sym typeface="Wingdings" panose="05000000000000000000" pitchFamily="2" charset="2"/>
                  </a:rPr>
                  <a:t>, H</a:t>
                </a:r>
                <a:r>
                  <a:rPr lang="en-US" altLang="zh-CN" sz="1200" b="1" dirty="0" smtClean="0">
                    <a:solidFill>
                      <a:srgbClr val="000000"/>
                    </a:solidFill>
                    <a:latin typeface="宋体" panose="02010600030101010101" pitchFamily="2" charset="-122"/>
                    <a:sym typeface="Wingdings" panose="05000000000000000000" pitchFamily="2" charset="2"/>
                  </a:rPr>
                  <a:t>)</a:t>
                </a:r>
                <a:r>
                  <a:rPr lang="en-US" altLang="zh-CN" sz="1200" b="1" dirty="0" smtClean="0">
                    <a:solidFill>
                      <a:srgbClr val="000000"/>
                    </a:solidFill>
                    <a:latin typeface="宋体" panose="02010600030101010101" pitchFamily="2" charset="-122"/>
                    <a:sym typeface="Symbol"/>
                  </a:rPr>
                  <a:t>TAKES(x, </a:t>
                </a:r>
                <a:r>
                  <a:rPr lang="en-US" altLang="zh-CN" sz="1200" b="1" smtClean="0">
                    <a:solidFill>
                      <a:srgbClr val="000000"/>
                    </a:solidFill>
                    <a:latin typeface="宋体" panose="02010600030101010101" pitchFamily="2" charset="-122"/>
                    <a:sym typeface="Symbol"/>
                  </a:rPr>
                  <a:t>B))</a:t>
                </a:r>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999803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BFDC3-1153-4DEB-9642-93014BD0F37F}" type="slidenum">
              <a:rPr lang="en-US" altLang="zh-CN"/>
              <a:pPr/>
              <a:t>39</a:t>
            </a:fld>
            <a:endParaRPr lang="en-US" altLang="zh-CN"/>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b="1" dirty="0" smtClean="0"/>
                  <a:t>假设在房间里，</a:t>
                </a:r>
                <a:r>
                  <a:rPr lang="en-US" altLang="zh-CN" b="1" dirty="0" smtClean="0"/>
                  <a:t>c</a:t>
                </a:r>
                <a:r>
                  <a:rPr lang="zh-CN" altLang="en-US" b="1" dirty="0" smtClean="0"/>
                  <a:t>处有一个机器人，</a:t>
                </a:r>
                <a:r>
                  <a:rPr lang="en-US" altLang="zh-CN" b="1" dirty="0" smtClean="0"/>
                  <a:t>a</a:t>
                </a:r>
                <a:r>
                  <a:rPr lang="zh-CN" altLang="en-US" b="1" dirty="0" smtClean="0"/>
                  <a:t>和</a:t>
                </a:r>
                <a:r>
                  <a:rPr lang="en-US" altLang="zh-CN" b="1" dirty="0" smtClean="0"/>
                  <a:t>b</a:t>
                </a:r>
                <a:r>
                  <a:rPr lang="zh-CN" altLang="en-US" b="1" dirty="0" smtClean="0"/>
                  <a:t>处各有一张桌子，分别称为</a:t>
                </a:r>
                <a:r>
                  <a:rPr lang="en-US" altLang="zh-CN" b="1" dirty="0" smtClean="0"/>
                  <a:t>a</a:t>
                </a:r>
                <a:r>
                  <a:rPr lang="zh-CN" altLang="en-US" b="1" dirty="0" smtClean="0"/>
                  <a:t>桌和</a:t>
                </a:r>
                <a:r>
                  <a:rPr lang="en-US" altLang="zh-CN" b="1" dirty="0" smtClean="0"/>
                  <a:t>b</a:t>
                </a:r>
                <a:r>
                  <a:rPr lang="zh-CN" altLang="en-US" b="1" dirty="0" smtClean="0"/>
                  <a:t>桌，</a:t>
                </a:r>
                <a:r>
                  <a:rPr lang="en-US" altLang="zh-CN" b="1" dirty="0" smtClean="0"/>
                  <a:t>a</a:t>
                </a:r>
                <a:r>
                  <a:rPr lang="zh-CN" altLang="en-US" b="1" dirty="0" smtClean="0"/>
                  <a:t>桌上有一盒子。要求机器人从</a:t>
                </a:r>
                <a:r>
                  <a:rPr lang="en-US" altLang="zh-CN" b="1" dirty="0" smtClean="0"/>
                  <a:t>c</a:t>
                </a:r>
                <a:r>
                  <a:rPr lang="zh-CN" altLang="en-US" b="1" dirty="0" smtClean="0"/>
                  <a:t>处出发把盒子从</a:t>
                </a:r>
                <a:r>
                  <a:rPr lang="en-US" altLang="zh-CN" b="1" dirty="0" smtClean="0"/>
                  <a:t>a</a:t>
                </a:r>
                <a:r>
                  <a:rPr lang="zh-CN" altLang="en-US" b="1" dirty="0" smtClean="0"/>
                  <a:t>桌上拿到</a:t>
                </a:r>
                <a:r>
                  <a:rPr lang="en-US" altLang="zh-CN" b="1" dirty="0" smtClean="0"/>
                  <a:t>b</a:t>
                </a:r>
                <a:r>
                  <a:rPr lang="zh-CN" altLang="en-US" b="1" dirty="0" smtClean="0"/>
                  <a:t>桌上，然后再回到</a:t>
                </a:r>
                <a:r>
                  <a:rPr lang="en-US" altLang="zh-CN" b="1" dirty="0" smtClean="0"/>
                  <a:t>c</a:t>
                </a:r>
                <a:r>
                  <a:rPr lang="zh-CN" altLang="en-US" b="1" dirty="0" smtClean="0"/>
                  <a:t>处。</a:t>
                </a:r>
                <a:endParaRPr lang="en-US" altLang="zh-CN" b="1" dirty="0" smtClean="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3644546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BFDC3-1153-4DEB-9642-93014BD0F37F}" type="slidenum">
              <a:rPr lang="en-US" altLang="zh-CN"/>
              <a:pPr/>
              <a:t>40</a:t>
            </a:fld>
            <a:endParaRPr lang="en-US" altLang="zh-CN"/>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840770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BFDC3-1153-4DEB-9642-93014BD0F37F}" type="slidenum">
              <a:rPr lang="en-US" altLang="zh-CN"/>
              <a:pPr/>
              <a:t>41</a:t>
            </a:fld>
            <a:endParaRPr lang="en-US" altLang="zh-CN"/>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3816040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BFDC3-1153-4DEB-9642-93014BD0F37F}" type="slidenum">
              <a:rPr lang="en-US" altLang="zh-CN"/>
              <a:pPr/>
              <a:t>42</a:t>
            </a:fld>
            <a:endParaRPr lang="en-US" altLang="zh-CN"/>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648039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BFDC3-1153-4DEB-9642-93014BD0F37F}" type="slidenum">
              <a:rPr lang="en-US" altLang="zh-CN"/>
              <a:pPr/>
              <a:t>43</a:t>
            </a:fld>
            <a:endParaRPr lang="en-US" altLang="zh-CN"/>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301030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E20E6-096E-4AEA-8AFD-ABC8786DE5C0}" type="slidenum">
              <a:rPr lang="en-US" altLang="zh-CN"/>
              <a:pPr/>
              <a:t>44</a:t>
            </a:fld>
            <a:endParaRPr lang="en-US" altLang="zh-CN"/>
          </a:p>
        </p:txBody>
      </p:sp>
      <p:sp>
        <p:nvSpPr>
          <p:cNvPr id="483330" name="Rectangle 2"/>
          <p:cNvSpPr>
            <a:spLocks noGrp="1" noRot="1" noChangeAspect="1" noChangeArrowheads="1" noTextEdit="1"/>
          </p:cNvSpPr>
          <p:nvPr>
            <p:ph type="sldImg"/>
          </p:nvPr>
        </p:nvSpPr>
        <p:spPr>
          <a:xfrm>
            <a:off x="139700" y="768350"/>
            <a:ext cx="6819900" cy="3836988"/>
          </a:xfrm>
          <a:ln/>
        </p:spPr>
      </p:sp>
      <p:sp>
        <p:nvSpPr>
          <p:cNvPr id="483331" name="Rectangle 3"/>
          <p:cNvSpPr>
            <a:spLocks noGrp="1" noChangeArrowheads="1"/>
          </p:cNvSpPr>
          <p:nvPr>
            <p:ph type="body" idx="1"/>
          </p:nvPr>
        </p:nvSpPr>
        <p:spPr/>
        <p:txBody>
          <a:bodyPr/>
          <a:lstStyle/>
          <a:p>
            <a:r>
              <a:rPr lang="zh-CN" altLang="en-US" dirty="0" smtClean="0"/>
              <a:t>假设房间里面有一只猴子（即机器人），位于</a:t>
            </a:r>
            <a:r>
              <a:rPr lang="en-US" altLang="zh-CN" dirty="0" smtClean="0"/>
              <a:t>A</a:t>
            </a:r>
            <a:r>
              <a:rPr lang="zh-CN" altLang="en-US" dirty="0" smtClean="0"/>
              <a:t>处。在</a:t>
            </a:r>
            <a:r>
              <a:rPr lang="en-US" altLang="zh-CN" dirty="0" smtClean="0"/>
              <a:t>B</a:t>
            </a:r>
            <a:r>
              <a:rPr lang="zh-CN" altLang="en-US" dirty="0" smtClean="0"/>
              <a:t>处上方的天花板上有一串香蕉，猴子想吃，但摘不到。房间</a:t>
            </a:r>
            <a:r>
              <a:rPr lang="en-US" altLang="zh-CN" dirty="0" smtClean="0"/>
              <a:t>C</a:t>
            </a:r>
            <a:r>
              <a:rPr lang="zh-CN" altLang="en-US" dirty="0" smtClean="0"/>
              <a:t>处还有一个箱子，如果猴子站在箱子上，就可以摸着天花板。</a:t>
            </a:r>
            <a:endParaRPr lang="zh-CN" altLang="zh-CN" dirty="0"/>
          </a:p>
        </p:txBody>
      </p:sp>
    </p:spTree>
    <p:extLst>
      <p:ext uri="{BB962C8B-B14F-4D97-AF65-F5344CB8AC3E}">
        <p14:creationId xmlns:p14="http://schemas.microsoft.com/office/powerpoint/2010/main" val="1951264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C4F69-D4EB-4181-AAD6-AE9155C0C4B2}" type="slidenum">
              <a:rPr lang="en-US" altLang="zh-CN"/>
              <a:pPr/>
              <a:t>45</a:t>
            </a:fld>
            <a:endParaRPr lang="en-US" altLang="zh-CN"/>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541650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C4F69-D4EB-4181-AAD6-AE9155C0C4B2}" type="slidenum">
              <a:rPr lang="en-US" altLang="zh-CN"/>
              <a:pPr/>
              <a:t>46</a:t>
            </a:fld>
            <a:endParaRPr lang="en-US" altLang="zh-CN"/>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2688227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7F47C-2EAD-472F-BFB7-42760D38020E}" type="slidenum">
              <a:rPr lang="en-US" altLang="zh-CN"/>
              <a:pPr/>
              <a:t>6</a:t>
            </a:fld>
            <a:endParaRPr lang="en-US" altLang="zh-CN"/>
          </a:p>
        </p:txBody>
      </p:sp>
      <p:sp>
        <p:nvSpPr>
          <p:cNvPr id="454658" name="Rectangle 2"/>
          <p:cNvSpPr>
            <a:spLocks noGrp="1" noRot="1" noChangeAspect="1" noChangeArrowheads="1" noTextEdit="1"/>
          </p:cNvSpPr>
          <p:nvPr>
            <p:ph type="sldImg"/>
          </p:nvPr>
        </p:nvSpPr>
        <p:spPr>
          <a:xfrm>
            <a:off x="139700" y="768350"/>
            <a:ext cx="6819900" cy="3836988"/>
          </a:xfrm>
          <a:ln/>
        </p:spPr>
      </p:sp>
      <p:sp>
        <p:nvSpPr>
          <p:cNvPr id="4546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59760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C4F69-D4EB-4181-AAD6-AE9155C0C4B2}" type="slidenum">
              <a:rPr lang="en-US" altLang="zh-CN"/>
              <a:pPr/>
              <a:t>47</a:t>
            </a:fld>
            <a:endParaRPr lang="en-US" altLang="zh-CN"/>
          </a:p>
        </p:txBody>
      </p:sp>
      <p:sp>
        <p:nvSpPr>
          <p:cNvPr id="434178" name="Rectangle 2"/>
          <p:cNvSpPr>
            <a:spLocks noGrp="1" noRot="1" noChangeAspect="1" noChangeArrowheads="1" noTextEdit="1"/>
          </p:cNvSpPr>
          <p:nvPr>
            <p:ph type="sldImg"/>
          </p:nvPr>
        </p:nvSpPr>
        <p:spPr>
          <a:xfrm>
            <a:off x="139700" y="768350"/>
            <a:ext cx="6819900" cy="3836988"/>
          </a:xfrm>
          <a:ln/>
        </p:spPr>
      </p:sp>
      <p:sp>
        <p:nvSpPr>
          <p:cNvPr id="434179" name="Rectangle 3"/>
          <p:cNvSpPr>
            <a:spLocks noGrp="1" noChangeArrowheads="1"/>
          </p:cNvSpPr>
          <p:nvPr>
            <p:ph type="body" idx="1"/>
          </p:nvPr>
        </p:nvSpPr>
        <p:spPr/>
        <p:txBody>
          <a:bodyPr/>
          <a:lstStyle/>
          <a:p>
            <a:r>
              <a:rPr lang="zh-CN" altLang="en-US"/>
              <a:t>初始状态：猴子在</a:t>
            </a:r>
            <a:r>
              <a:rPr lang="en-US" altLang="zh-CN"/>
              <a:t>A</a:t>
            </a:r>
            <a:r>
              <a:rPr lang="zh-CN" altLang="en-US"/>
              <a:t>处，香蕉悬挂在</a:t>
            </a:r>
            <a:r>
              <a:rPr lang="en-US" altLang="zh-CN"/>
              <a:t>B</a:t>
            </a:r>
            <a:r>
              <a:rPr lang="zh-CN" altLang="en-US"/>
              <a:t>处，箱子放在</a:t>
            </a:r>
            <a:r>
              <a:rPr lang="en-US" altLang="zh-CN"/>
              <a:t>C</a:t>
            </a:r>
            <a:r>
              <a:rPr lang="zh-CN" altLang="en-US"/>
              <a:t>处；</a:t>
            </a:r>
          </a:p>
          <a:p>
            <a:r>
              <a:rPr lang="zh-CN" altLang="en-US"/>
              <a:t>目标状态：猴子拿到香蕉，站在箱子上，箱子位于</a:t>
            </a:r>
            <a:r>
              <a:rPr lang="en-US" altLang="zh-CN"/>
              <a:t>B</a:t>
            </a:r>
            <a:r>
              <a:rPr lang="zh-CN" altLang="en-US"/>
              <a:t>处。</a:t>
            </a:r>
          </a:p>
        </p:txBody>
      </p:sp>
    </p:spTree>
    <p:extLst>
      <p:ext uri="{BB962C8B-B14F-4D97-AF65-F5344CB8AC3E}">
        <p14:creationId xmlns:p14="http://schemas.microsoft.com/office/powerpoint/2010/main" val="35605589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52861-C163-4A26-B7F2-116EFFA43D55}" type="slidenum">
              <a:rPr lang="en-US" altLang="zh-CN"/>
              <a:pPr/>
              <a:t>48</a:t>
            </a:fld>
            <a:endParaRPr lang="en-US" altLang="zh-CN"/>
          </a:p>
        </p:txBody>
      </p:sp>
      <p:sp>
        <p:nvSpPr>
          <p:cNvPr id="484354" name="Rectangle 2"/>
          <p:cNvSpPr>
            <a:spLocks noGrp="1" noRot="1" noChangeAspect="1" noChangeArrowheads="1" noTextEdit="1"/>
          </p:cNvSpPr>
          <p:nvPr>
            <p:ph type="sldImg"/>
          </p:nvPr>
        </p:nvSpPr>
        <p:spPr>
          <a:xfrm>
            <a:off x="139700" y="768350"/>
            <a:ext cx="6819900" cy="3836988"/>
          </a:xfrm>
          <a:ln/>
        </p:spPr>
      </p:sp>
      <p:sp>
        <p:nvSpPr>
          <p:cNvPr id="484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026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29D51-F4C7-4452-A3B7-3862EFA4C42C}" type="slidenum">
              <a:rPr lang="en-US" altLang="zh-CN"/>
              <a:pPr/>
              <a:t>49</a:t>
            </a:fld>
            <a:endParaRPr lang="en-US" altLang="zh-CN"/>
          </a:p>
        </p:txBody>
      </p:sp>
      <p:sp>
        <p:nvSpPr>
          <p:cNvPr id="486402" name="Rectangle 2"/>
          <p:cNvSpPr>
            <a:spLocks noGrp="1" noRot="1" noChangeAspect="1" noChangeArrowheads="1" noTextEdit="1"/>
          </p:cNvSpPr>
          <p:nvPr>
            <p:ph type="sldImg"/>
          </p:nvPr>
        </p:nvSpPr>
        <p:spPr>
          <a:xfrm>
            <a:off x="139700" y="768350"/>
            <a:ext cx="6819900" cy="3836988"/>
          </a:xfrm>
          <a:ln/>
        </p:spPr>
      </p:sp>
      <p:sp>
        <p:nvSpPr>
          <p:cNvPr id="486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5312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FCD5D-1C5D-4621-9390-051F8951CECE}" type="slidenum">
              <a:rPr lang="en-US" altLang="zh-CN"/>
              <a:pPr/>
              <a:t>50</a:t>
            </a:fld>
            <a:endParaRPr lang="en-US" altLang="zh-CN"/>
          </a:p>
        </p:txBody>
      </p:sp>
      <p:sp>
        <p:nvSpPr>
          <p:cNvPr id="487426" name="Rectangle 2"/>
          <p:cNvSpPr>
            <a:spLocks noGrp="1" noRot="1" noChangeAspect="1" noChangeArrowheads="1" noTextEdit="1"/>
          </p:cNvSpPr>
          <p:nvPr>
            <p:ph type="sldImg"/>
          </p:nvPr>
        </p:nvSpPr>
        <p:spPr>
          <a:xfrm>
            <a:off x="139700" y="768350"/>
            <a:ext cx="6819900" cy="3836988"/>
          </a:xfrm>
          <a:ln/>
        </p:spPr>
      </p:sp>
      <p:sp>
        <p:nvSpPr>
          <p:cNvPr id="487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2642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1D459-E58C-4CD8-AB92-A6F6A233E0DA}" type="slidenum">
              <a:rPr lang="en-US" altLang="zh-CN"/>
              <a:pPr/>
              <a:t>51</a:t>
            </a:fld>
            <a:endParaRPr lang="en-US" altLang="zh-CN"/>
          </a:p>
        </p:txBody>
      </p:sp>
      <p:sp>
        <p:nvSpPr>
          <p:cNvPr id="488450" name="Rectangle 2"/>
          <p:cNvSpPr>
            <a:spLocks noGrp="1" noRot="1" noChangeAspect="1" noChangeArrowheads="1" noTextEdit="1"/>
          </p:cNvSpPr>
          <p:nvPr>
            <p:ph type="sldImg"/>
          </p:nvPr>
        </p:nvSpPr>
        <p:spPr>
          <a:xfrm>
            <a:off x="139700" y="768350"/>
            <a:ext cx="6819900" cy="3836988"/>
          </a:xfrm>
          <a:ln/>
        </p:spPr>
      </p:sp>
      <p:sp>
        <p:nvSpPr>
          <p:cNvPr id="488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8343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293F08-97E6-481D-BBC1-74F4A2C4382F}" type="slidenum">
              <a:rPr lang="en-US" altLang="zh-CN"/>
              <a:pPr/>
              <a:t>7</a:t>
            </a:fld>
            <a:endParaRPr lang="en-US" altLang="zh-CN"/>
          </a:p>
        </p:txBody>
      </p:sp>
      <p:sp>
        <p:nvSpPr>
          <p:cNvPr id="457730" name="Rectangle 2"/>
          <p:cNvSpPr>
            <a:spLocks noGrp="1" noRot="1" noChangeAspect="1" noChangeArrowheads="1" noTextEdit="1"/>
          </p:cNvSpPr>
          <p:nvPr>
            <p:ph type="sldImg"/>
          </p:nvPr>
        </p:nvSpPr>
        <p:spPr>
          <a:xfrm>
            <a:off x="139700" y="768350"/>
            <a:ext cx="6819900" cy="3836988"/>
          </a:xfrm>
          <a:ln/>
        </p:spPr>
      </p:sp>
      <p:sp>
        <p:nvSpPr>
          <p:cNvPr id="457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6148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D7AD0-20E3-4562-853A-0B75027FF8A8}" type="slidenum">
              <a:rPr lang="en-US" altLang="zh-CN"/>
              <a:pPr/>
              <a:t>9</a:t>
            </a:fld>
            <a:endParaRPr lang="en-US" altLang="zh-CN"/>
          </a:p>
        </p:txBody>
      </p:sp>
      <p:sp>
        <p:nvSpPr>
          <p:cNvPr id="398338" name="Rectangle 2"/>
          <p:cNvSpPr>
            <a:spLocks noGrp="1" noRot="1" noChangeAspect="1" noChangeArrowheads="1" noTextEdit="1"/>
          </p:cNvSpPr>
          <p:nvPr>
            <p:ph type="sldImg"/>
          </p:nvPr>
        </p:nvSpPr>
        <p:spPr>
          <a:xfrm>
            <a:off x="139700" y="768350"/>
            <a:ext cx="6819900" cy="3836988"/>
          </a:xfrm>
          <a:ln/>
        </p:spPr>
      </p:sp>
      <p:sp>
        <p:nvSpPr>
          <p:cNvPr id="398339" name="Rectangle 3"/>
          <p:cNvSpPr>
            <a:spLocks noGrp="1" noChangeArrowheads="1"/>
          </p:cNvSpPr>
          <p:nvPr>
            <p:ph type="body" idx="1"/>
          </p:nvPr>
        </p:nvSpPr>
        <p:spPr/>
        <p:txBody>
          <a:bodyPr/>
          <a:lstStyle/>
          <a:p>
            <a:r>
              <a:rPr lang="en-US" altLang="zh-CN" dirty="0"/>
              <a:t>“100”</a:t>
            </a:r>
            <a:r>
              <a:rPr lang="zh-CN" altLang="en-US" dirty="0"/>
              <a:t>是数据，它可能表示“</a:t>
            </a:r>
            <a:r>
              <a:rPr lang="en-US" altLang="zh-CN" dirty="0"/>
              <a:t>100</a:t>
            </a:r>
            <a:r>
              <a:rPr lang="zh-CN" altLang="en-US" dirty="0"/>
              <a:t>元钱”、“</a:t>
            </a:r>
            <a:r>
              <a:rPr lang="en-US" altLang="zh-CN" dirty="0"/>
              <a:t>100</a:t>
            </a:r>
            <a:r>
              <a:rPr lang="zh-CN" altLang="en-US" dirty="0"/>
              <a:t>个人”、“</a:t>
            </a:r>
            <a:r>
              <a:rPr lang="en-US" altLang="zh-CN" dirty="0"/>
              <a:t>100</a:t>
            </a:r>
            <a:r>
              <a:rPr lang="zh-CN" altLang="en-US" dirty="0"/>
              <a:t>分”等信息。</a:t>
            </a:r>
          </a:p>
          <a:p>
            <a:r>
              <a:rPr lang="zh-CN" altLang="en-US" dirty="0"/>
              <a:t>相同的信息可以用不同的数据表示出来。例如用一首词或诗的每一句第一个字组成一句话，或用斜对角线上的字组成一句话来传达信息。也可能用同一个代码或数字来表示同一信息。</a:t>
            </a:r>
          </a:p>
          <a:p>
            <a:r>
              <a:rPr lang="zh-CN" altLang="en-US" dirty="0"/>
              <a:t>“</a:t>
            </a:r>
            <a:r>
              <a:rPr lang="en-US" altLang="zh-CN" dirty="0"/>
              <a:t>0451-5169000”</a:t>
            </a:r>
            <a:r>
              <a:rPr lang="zh-CN" altLang="en-US" dirty="0"/>
              <a:t>昆明市的一个电话号码</a:t>
            </a:r>
            <a:endParaRPr lang="en-US" altLang="zh-CN" dirty="0"/>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相同的数据在不同的环境下表示不同的含义，   蕴涵不同的信息；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并不是所有的数据都蕴涵着信息；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不同格式的数据所蕴涵的信息量是不同的。</a:t>
            </a:r>
          </a:p>
          <a:p>
            <a:endParaRPr lang="zh-CN" altLang="en-US" dirty="0"/>
          </a:p>
        </p:txBody>
      </p:sp>
    </p:spTree>
    <p:extLst>
      <p:ext uri="{BB962C8B-B14F-4D97-AF65-F5344CB8AC3E}">
        <p14:creationId xmlns:p14="http://schemas.microsoft.com/office/powerpoint/2010/main" val="174924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EB945B-A757-4D35-B55B-6FCBE1C2C87A}" type="slidenum">
              <a:rPr lang="en-US" altLang="zh-CN"/>
              <a:pPr/>
              <a:t>10</a:t>
            </a:fld>
            <a:endParaRPr lang="en-US" altLang="zh-CN"/>
          </a:p>
        </p:txBody>
      </p:sp>
      <p:sp>
        <p:nvSpPr>
          <p:cNvPr id="458754" name="Rectangle 2"/>
          <p:cNvSpPr>
            <a:spLocks noGrp="1" noRot="1" noChangeAspect="1" noChangeArrowheads="1" noTextEdit="1"/>
          </p:cNvSpPr>
          <p:nvPr>
            <p:ph type="sldImg"/>
          </p:nvPr>
        </p:nvSpPr>
        <p:spPr>
          <a:xfrm>
            <a:off x="139700" y="768350"/>
            <a:ext cx="6819900" cy="3836988"/>
          </a:xfrm>
          <a:ln/>
        </p:spPr>
      </p:sp>
      <p:sp>
        <p:nvSpPr>
          <p:cNvPr id="45875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8354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3B28AC2-F9B1-418D-A21C-9C89F975ACC6}" type="slidenum">
              <a:rPr lang="zh-CN" altLang="en-US" smtClean="0"/>
              <a:t>12</a:t>
            </a:fld>
            <a:endParaRPr lang="zh-CN" altLang="en-US"/>
          </a:p>
        </p:txBody>
      </p:sp>
    </p:spTree>
    <p:extLst>
      <p:ext uri="{BB962C8B-B14F-4D97-AF65-F5344CB8AC3E}">
        <p14:creationId xmlns:p14="http://schemas.microsoft.com/office/powerpoint/2010/main" val="14889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0FC65-254C-4681-AA61-3EFC03961851}" type="slidenum">
              <a:rPr lang="en-US" altLang="zh-CN"/>
              <a:pPr/>
              <a:t>16</a:t>
            </a:fld>
            <a:endParaRPr lang="en-US" altLang="zh-CN"/>
          </a:p>
        </p:txBody>
      </p:sp>
      <p:sp>
        <p:nvSpPr>
          <p:cNvPr id="459778" name="Rectangle 2"/>
          <p:cNvSpPr>
            <a:spLocks noGrp="1" noRot="1" noChangeAspect="1" noChangeArrowheads="1" noTextEdit="1"/>
          </p:cNvSpPr>
          <p:nvPr>
            <p:ph type="sldImg"/>
          </p:nvPr>
        </p:nvSpPr>
        <p:spPr>
          <a:xfrm>
            <a:off x="139700" y="768350"/>
            <a:ext cx="6819900" cy="3836988"/>
          </a:xfrm>
          <a:ln/>
        </p:spPr>
      </p:sp>
      <p:sp>
        <p:nvSpPr>
          <p:cNvPr id="459779" name="Rectangle 3"/>
          <p:cNvSpPr>
            <a:spLocks noGrp="1" noChangeArrowheads="1"/>
          </p:cNvSpPr>
          <p:nvPr>
            <p:ph type="body" idx="1"/>
          </p:nvPr>
        </p:nvSpPr>
        <p:spPr/>
        <p:txBody>
          <a:bodyPr/>
          <a:lstStyle/>
          <a:p>
            <a:r>
              <a:rPr lang="zh-CN" altLang="en-US" dirty="0"/>
              <a:t>适用类型：常识</a:t>
            </a:r>
            <a:r>
              <a:rPr lang="zh-CN" altLang="en-US" dirty="0" smtClean="0"/>
              <a:t>性，领域性。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就知识的层次而言，知识可以分为表层知识和深层知识。</a:t>
            </a:r>
          </a:p>
          <a:p>
            <a:endParaRPr lang="zh-CN" altLang="zh-CN" dirty="0"/>
          </a:p>
        </p:txBody>
      </p:sp>
    </p:spTree>
    <p:extLst>
      <p:ext uri="{BB962C8B-B14F-4D97-AF65-F5344CB8AC3E}">
        <p14:creationId xmlns:p14="http://schemas.microsoft.com/office/powerpoint/2010/main" val="38016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89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919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31225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2020/9/3</a:t>
            </a:fld>
            <a:endParaRPr lang="en-US" altLang="zh-CN"/>
          </a:p>
        </p:txBody>
      </p:sp>
    </p:spTree>
    <p:extLst>
      <p:ext uri="{BB962C8B-B14F-4D97-AF65-F5344CB8AC3E}">
        <p14:creationId xmlns:p14="http://schemas.microsoft.com/office/powerpoint/2010/main" val="116921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132365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6119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8517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46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60842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0143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1463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27669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2020/9/3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3675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2020/9/3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228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inceli@hi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0.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 Id="rId9"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2.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22.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 Id="rId9"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7.xml"/><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 Id="rId9" Type="http://schemas.openxmlformats.org/officeDocument/2006/relationships/image" Target="../media/image18.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slideLayout" Target="../slideLayouts/slideLayout7.xml"/><Relationship Id="rId7" Type="http://schemas.openxmlformats.org/officeDocument/2006/relationships/image" Target="../media/image26.wmf"/><Relationship Id="rId2" Type="http://schemas.openxmlformats.org/officeDocument/2006/relationships/vmlDrawing" Target="../drawings/vmlDrawing10.vml"/><Relationship Id="rId1" Type="http://schemas.openxmlformats.org/officeDocument/2006/relationships/themeOverride" Target="../theme/themeOverride1.xml"/><Relationship Id="rId6" Type="http://schemas.openxmlformats.org/officeDocument/2006/relationships/oleObject" Target="../embeddings/oleObject20.bin"/><Relationship Id="rId5" Type="http://schemas.openxmlformats.org/officeDocument/2006/relationships/image" Target="../media/image1.jpg"/><Relationship Id="rId4" Type="http://schemas.openxmlformats.org/officeDocument/2006/relationships/notesSlide" Target="../notesSlides/notesSlide39.xml"/><Relationship Id="rId9" Type="http://schemas.openxmlformats.org/officeDocument/2006/relationships/image" Target="../media/image27.wmf"/></Relationships>
</file>

<file path=ppt/slides/_rels/slide47.xml.rels><?xml version="1.0" encoding="UTF-8" standalone="yes"?>
<Relationships xmlns="http://schemas.openxmlformats.org/package/2006/relationships"><Relationship Id="rId13" Type="http://schemas.openxmlformats.org/officeDocument/2006/relationships/image" Target="../media/image31.e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4.wmf"/><Relationship Id="rId21" Type="http://schemas.openxmlformats.org/officeDocument/2006/relationships/image" Target="../media/image35.wmf"/><Relationship Id="rId34" Type="http://schemas.openxmlformats.org/officeDocument/2006/relationships/oleObject" Target="../embeddings/oleObject36.bin"/><Relationship Id="rId42" Type="http://schemas.openxmlformats.org/officeDocument/2006/relationships/oleObject" Target="../embeddings/oleObject40.bin"/><Relationship Id="rId47" Type="http://schemas.openxmlformats.org/officeDocument/2006/relationships/oleObject" Target="../embeddings/oleObject43.bin"/><Relationship Id="rId50" Type="http://schemas.openxmlformats.org/officeDocument/2006/relationships/image" Target="../media/image49.wmf"/><Relationship Id="rId7" Type="http://schemas.openxmlformats.org/officeDocument/2006/relationships/image" Target="../media/image28.wmf"/><Relationship Id="rId2" Type="http://schemas.openxmlformats.org/officeDocument/2006/relationships/vmlDrawing" Target="../drawings/vmlDrawing11.vml"/><Relationship Id="rId16" Type="http://schemas.openxmlformats.org/officeDocument/2006/relationships/oleObject" Target="../embeddings/oleObject27.bin"/><Relationship Id="rId29" Type="http://schemas.openxmlformats.org/officeDocument/2006/relationships/image" Target="../media/image39.wmf"/><Relationship Id="rId11" Type="http://schemas.openxmlformats.org/officeDocument/2006/relationships/image" Target="../media/image30.w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3.wmf"/><Relationship Id="rId40" Type="http://schemas.openxmlformats.org/officeDocument/2006/relationships/oleObject" Target="../embeddings/oleObject39.bin"/><Relationship Id="rId45" Type="http://schemas.openxmlformats.org/officeDocument/2006/relationships/image" Target="../media/image47.wmf"/><Relationship Id="rId5" Type="http://schemas.openxmlformats.org/officeDocument/2006/relationships/image" Target="../media/image1.jpg"/><Relationship Id="rId15" Type="http://schemas.openxmlformats.org/officeDocument/2006/relationships/image" Target="../media/image32.wmf"/><Relationship Id="rId23" Type="http://schemas.openxmlformats.org/officeDocument/2006/relationships/image" Target="../media/image36.wmf"/><Relationship Id="rId28" Type="http://schemas.openxmlformats.org/officeDocument/2006/relationships/oleObject" Target="../embeddings/oleObject33.bin"/><Relationship Id="rId36" Type="http://schemas.openxmlformats.org/officeDocument/2006/relationships/oleObject" Target="../embeddings/oleObject37.bin"/><Relationship Id="rId49" Type="http://schemas.openxmlformats.org/officeDocument/2006/relationships/oleObject" Target="../embeddings/oleObject44.bin"/><Relationship Id="rId10" Type="http://schemas.openxmlformats.org/officeDocument/2006/relationships/oleObject" Target="../embeddings/oleObject24.bin"/><Relationship Id="rId19" Type="http://schemas.openxmlformats.org/officeDocument/2006/relationships/image" Target="../media/image34.wmf"/><Relationship Id="rId31" Type="http://schemas.openxmlformats.org/officeDocument/2006/relationships/image" Target="../media/image40.wmf"/><Relationship Id="rId44" Type="http://schemas.openxmlformats.org/officeDocument/2006/relationships/oleObject" Target="../embeddings/oleObject41.bin"/><Relationship Id="rId4" Type="http://schemas.openxmlformats.org/officeDocument/2006/relationships/notesSlide" Target="../notesSlides/notesSlide40.xml"/><Relationship Id="rId9" Type="http://schemas.openxmlformats.org/officeDocument/2006/relationships/image" Target="../media/image29.w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8.wmf"/><Relationship Id="rId30" Type="http://schemas.openxmlformats.org/officeDocument/2006/relationships/oleObject" Target="../embeddings/oleObject34.bin"/><Relationship Id="rId35" Type="http://schemas.openxmlformats.org/officeDocument/2006/relationships/image" Target="../media/image42.wmf"/><Relationship Id="rId43" Type="http://schemas.openxmlformats.org/officeDocument/2006/relationships/image" Target="../media/image46.wmf"/><Relationship Id="rId48" Type="http://schemas.openxmlformats.org/officeDocument/2006/relationships/image" Target="../media/image48.wmf"/><Relationship Id="rId8" Type="http://schemas.openxmlformats.org/officeDocument/2006/relationships/oleObject" Target="../embeddings/oleObject23.bin"/><Relationship Id="rId3" Type="http://schemas.openxmlformats.org/officeDocument/2006/relationships/slideLayout" Target="../slideLayouts/slideLayout7.xml"/><Relationship Id="rId12" Type="http://schemas.openxmlformats.org/officeDocument/2006/relationships/oleObject" Target="../embeddings/oleObject25.bin"/><Relationship Id="rId17" Type="http://schemas.openxmlformats.org/officeDocument/2006/relationships/image" Target="../media/image33.wmf"/><Relationship Id="rId25" Type="http://schemas.openxmlformats.org/officeDocument/2006/relationships/image" Target="../media/image37.wmf"/><Relationship Id="rId33" Type="http://schemas.openxmlformats.org/officeDocument/2006/relationships/image" Target="../media/image41.wmf"/><Relationship Id="rId38" Type="http://schemas.openxmlformats.org/officeDocument/2006/relationships/oleObject" Target="../embeddings/oleObject38.bin"/><Relationship Id="rId46" Type="http://schemas.openxmlformats.org/officeDocument/2006/relationships/oleObject" Target="../embeddings/oleObject42.bin"/><Relationship Id="rId20" Type="http://schemas.openxmlformats.org/officeDocument/2006/relationships/oleObject" Target="../embeddings/oleObject29.bin"/><Relationship Id="rId41" Type="http://schemas.openxmlformats.org/officeDocument/2006/relationships/image" Target="../media/image45.wmf"/><Relationship Id="rId1" Type="http://schemas.openxmlformats.org/officeDocument/2006/relationships/themeOverride" Target="../theme/themeOverride2.xml"/><Relationship Id="rId6" Type="http://schemas.openxmlformats.org/officeDocument/2006/relationships/oleObject" Target="../embeddings/oleObject22.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41.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6.bin"/><Relationship Id="rId5" Type="http://schemas.openxmlformats.org/officeDocument/2006/relationships/image" Target="../media/image50.wmf"/><Relationship Id="rId4" Type="http://schemas.openxmlformats.org/officeDocument/2006/relationships/oleObject" Target="../embeddings/oleObject45.bin"/><Relationship Id="rId9" Type="http://schemas.openxmlformats.org/officeDocument/2006/relationships/image" Target="../media/image52.wmf"/></Relationships>
</file>

<file path=ppt/slides/_rels/slide4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42.xml"/><Relationship Id="rId7"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9.bin"/><Relationship Id="rId5" Type="http://schemas.openxmlformats.org/officeDocument/2006/relationships/image" Target="../media/image53.wmf"/><Relationship Id="rId10" Type="http://schemas.openxmlformats.org/officeDocument/2006/relationships/image" Target="../media/image55.wmf"/><Relationship Id="rId4" Type="http://schemas.openxmlformats.org/officeDocument/2006/relationships/oleObject" Target="../embeddings/oleObject48.bin"/><Relationship Id="rId9" Type="http://schemas.openxmlformats.org/officeDocument/2006/relationships/oleObject" Target="../embeddings/oleObject5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3AEEF62-A8CE-4D5E-A623-73D3D2A7063F}" type="slidenum">
              <a:rPr lang="en-US" altLang="zh-CN">
                <a:solidFill>
                  <a:srgbClr val="898989"/>
                </a:solidFill>
                <a:latin typeface="Times New Roman" panose="02020603050405020304" pitchFamily="18" charset="0"/>
              </a:rPr>
              <a:pPr algn="r"/>
              <a:t>1</a:t>
            </a:fld>
            <a:endParaRPr lang="en-US" altLang="zh-CN">
              <a:solidFill>
                <a:srgbClr val="898989"/>
              </a:solidFill>
              <a:latin typeface="Times New Roman" panose="02020603050405020304" pitchFamily="18" charset="0"/>
            </a:endParaRPr>
          </a:p>
        </p:txBody>
      </p:sp>
      <p:sp>
        <p:nvSpPr>
          <p:cNvPr id="6148" name="Text Box 2"/>
          <p:cNvSpPr txBox="1">
            <a:spLocks noChangeArrowheads="1"/>
          </p:cNvSpPr>
          <p:nvPr/>
        </p:nvSpPr>
        <p:spPr bwMode="auto">
          <a:xfrm>
            <a:off x="4393847" y="1773238"/>
            <a:ext cx="3331281"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6000" b="1" dirty="0" smtClean="0">
                <a:solidFill>
                  <a:srgbClr val="3333FF"/>
                </a:solidFill>
                <a:ea typeface="楷体_GB2312" pitchFamily="49" charset="-122"/>
              </a:rPr>
              <a:t>人工智能</a:t>
            </a:r>
            <a:endParaRPr lang="zh-CN" altLang="en-US" sz="6000" b="1" dirty="0">
              <a:solidFill>
                <a:srgbClr val="3333FF"/>
              </a:solidFill>
              <a:ea typeface="楷体_GB2312" pitchFamily="49" charset="-122"/>
            </a:endParaRPr>
          </a:p>
        </p:txBody>
      </p:sp>
      <p:sp>
        <p:nvSpPr>
          <p:cNvPr id="6149" name="Rectangle 3"/>
          <p:cNvSpPr>
            <a:spLocks noChangeArrowheads="1"/>
          </p:cNvSpPr>
          <p:nvPr/>
        </p:nvSpPr>
        <p:spPr bwMode="auto">
          <a:xfrm>
            <a:off x="3071813" y="3573464"/>
            <a:ext cx="59753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smtClean="0">
                <a:solidFill>
                  <a:srgbClr val="000000"/>
                </a:solidFill>
                <a:latin typeface="隶书" panose="02010509060101010101" pitchFamily="49" charset="-122"/>
                <a:ea typeface="隶书" panose="02010509060101010101" pitchFamily="49" charset="-122"/>
              </a:rPr>
              <a:t>哈尔滨工业大学（深圳）</a:t>
            </a:r>
            <a:endParaRPr lang="en-US" altLang="zh-CN" sz="2800" dirty="0">
              <a:solidFill>
                <a:srgbClr val="000000"/>
              </a:solidFill>
              <a:latin typeface="隶书" panose="02010509060101010101" pitchFamily="49" charset="-122"/>
              <a:ea typeface="隶书" panose="02010509060101010101" pitchFamily="49" charset="-122"/>
            </a:endParaRPr>
          </a:p>
          <a:p>
            <a:pPr eaLnBrk="1" hangingPunct="1">
              <a:spcBef>
                <a:spcPct val="50000"/>
              </a:spcBef>
            </a:pPr>
            <a:r>
              <a:rPr lang="zh-CN" altLang="en-US" sz="2800" dirty="0">
                <a:solidFill>
                  <a:srgbClr val="000000"/>
                </a:solidFill>
                <a:latin typeface="隶书" panose="02010509060101010101" pitchFamily="49" charset="-122"/>
                <a:ea typeface="隶书" panose="02010509060101010101" pitchFamily="49" charset="-122"/>
              </a:rPr>
              <a:t>计算机科学与技术学院  </a:t>
            </a:r>
            <a:r>
              <a:rPr lang="zh-CN" altLang="en-US" sz="2800" dirty="0" smtClean="0">
                <a:solidFill>
                  <a:srgbClr val="000000"/>
                </a:solidFill>
                <a:latin typeface="隶书" panose="02010509060101010101" pitchFamily="49" charset="-122"/>
                <a:ea typeface="隶书" panose="02010509060101010101" pitchFamily="49" charset="-122"/>
              </a:rPr>
              <a:t>汤步洲</a:t>
            </a:r>
            <a:endParaRPr lang="en-US" altLang="zh-CN" sz="2800" dirty="0">
              <a:solidFill>
                <a:srgbClr val="000000"/>
              </a:solidFill>
              <a:latin typeface="隶书" panose="02010509060101010101" pitchFamily="49" charset="-122"/>
              <a:ea typeface="隶书" panose="02010509060101010101" pitchFamily="49" charset="-122"/>
            </a:endParaRPr>
          </a:p>
          <a:p>
            <a:pPr>
              <a:spcBef>
                <a:spcPct val="50000"/>
              </a:spcBef>
            </a:pPr>
            <a:r>
              <a:rPr lang="en-US" altLang="zh-CN" sz="2800" b="1" dirty="0" smtClean="0">
                <a:solidFill>
                  <a:srgbClr val="000000"/>
                </a:solidFill>
                <a:latin typeface="隶书" panose="02010509060101010101" pitchFamily="49" charset="-122"/>
                <a:ea typeface="隶书" panose="02010509060101010101" pitchFamily="49" charset="-122"/>
                <a:hlinkClick r:id="rId3"/>
              </a:rPr>
              <a:t>tangbuzhou@hit.edu.cn</a:t>
            </a:r>
            <a:endParaRPr lang="en-US" altLang="zh-CN" sz="2800" b="1" dirty="0">
              <a:solidFill>
                <a:srgbClr val="000000"/>
              </a:solidFill>
              <a:latin typeface="隶书" panose="02010509060101010101" pitchFamily="49" charset="-122"/>
              <a:ea typeface="隶书" panose="02010509060101010101" pitchFamily="49" charset="-122"/>
            </a:endParaRPr>
          </a:p>
        </p:txBody>
      </p:sp>
      <p:sp>
        <p:nvSpPr>
          <p:cNvPr id="6" name="日期占位符 3"/>
          <p:cNvSpPr>
            <a:spLocks noGrp="1"/>
          </p:cNvSpPr>
          <p:nvPr>
            <p:ph type="dt" sz="quarter" idx="10"/>
          </p:nvPr>
        </p:nvSpPr>
        <p:spPr bwMode="auto">
          <a:xfrm>
            <a:off x="10749641" y="6492875"/>
            <a:ext cx="142602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6BE19A-82AB-4C05-B274-B4C35A87C754}" type="datetime1">
              <a:rPr lang="zh-CN" altLang="en-US" sz="1800">
                <a:solidFill>
                  <a:srgbClr val="003399"/>
                </a:solidFill>
                <a:latin typeface="微软雅黑" panose="020B0503020204020204" pitchFamily="34" charset="-122"/>
                <a:ea typeface="微软雅黑" panose="020B0503020204020204" pitchFamily="34" charset="-122"/>
              </a:rPr>
              <a:t>2020/9/3</a:t>
            </a:fld>
            <a:endParaRPr lang="en-US" altLang="zh-CN" sz="1800" dirty="0">
              <a:solidFill>
                <a:srgbClr val="00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4665229"/>
      </p:ext>
    </p:extLst>
  </p:cSld>
  <p:clrMapOvr>
    <a:masterClrMapping/>
  </p:clrMapOvr>
  <mc:AlternateContent xmlns:mc="http://schemas.openxmlformats.org/markup-compatibility/2006" xmlns:p14="http://schemas.microsoft.com/office/powerpoint/2010/main">
    <mc:Choice Requires="p14">
      <p:transition spd="slow" p14:dur="2000" advTm="27763"/>
    </mc:Choice>
    <mc:Fallback xmlns="">
      <p:transition spd="slow" advTm="2776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p:cNvSpPr>
          <p:nvPr>
            <p:ph type="title"/>
          </p:nvPr>
        </p:nvSpPr>
        <p:spPr>
          <a:xfrm>
            <a:off x="1847850" y="620714"/>
            <a:ext cx="8229600" cy="649287"/>
          </a:xfrm>
        </p:spPr>
        <p:txBody>
          <a:bodyPr/>
          <a:lstStyle/>
          <a:p>
            <a:pPr>
              <a:buSzPct val="90000"/>
              <a:buFont typeface="Wingdings" panose="05000000000000000000" pitchFamily="2" charset="2"/>
              <a:buChar char="v"/>
            </a:pPr>
            <a:r>
              <a:rPr lang="en-US" altLang="zh-CN" sz="2800" dirty="0">
                <a:solidFill>
                  <a:srgbClr val="009900"/>
                </a:solidFill>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rgbClr val="009900"/>
                </a:solidFill>
                <a:effectLst>
                  <a:outerShdw blurRad="38100" dist="38100" dir="2700000" algn="tl">
                    <a:srgbClr val="C0C0C0"/>
                  </a:outerShdw>
                </a:effectLst>
                <a:latin typeface="楷体_GB2312" pitchFamily="49" charset="-122"/>
                <a:ea typeface="楷体_GB2312" pitchFamily="49" charset="-122"/>
              </a:rPr>
              <a:t>知识</a:t>
            </a:r>
            <a:r>
              <a:rPr lang="zh-CN" altLang="en-US" sz="2800" dirty="0" smtClean="0">
                <a:solidFill>
                  <a:srgbClr val="009900"/>
                </a:solidFill>
                <a:effectLst>
                  <a:outerShdw blurRad="38100" dist="38100" dir="2700000" algn="tl">
                    <a:srgbClr val="C0C0C0"/>
                  </a:outerShdw>
                </a:effectLst>
                <a:latin typeface="楷体_GB2312" pitchFamily="49" charset="-122"/>
                <a:ea typeface="楷体_GB2312" pitchFamily="49" charset="-122"/>
              </a:rPr>
              <a:t>、</a:t>
            </a:r>
            <a:r>
              <a:rPr lang="zh-CN" altLang="en-US" sz="2800" dirty="0">
                <a:solidFill>
                  <a:srgbClr val="009900"/>
                </a:solidFill>
                <a:effectLst>
                  <a:outerShdw blurRad="38100" dist="38100" dir="2700000" algn="tl">
                    <a:srgbClr val="C0C0C0"/>
                  </a:outerShdw>
                </a:effectLst>
                <a:latin typeface="楷体_GB2312" pitchFamily="49" charset="-122"/>
                <a:ea typeface="楷体_GB2312" pitchFamily="49" charset="-122"/>
              </a:rPr>
              <a:t>信息</a:t>
            </a:r>
            <a:r>
              <a:rPr lang="zh-CN" altLang="en-US" sz="2800" dirty="0" smtClean="0">
                <a:solidFill>
                  <a:srgbClr val="009900"/>
                </a:solidFill>
                <a:effectLst>
                  <a:outerShdw blurRad="38100" dist="38100" dir="2700000" algn="tl">
                    <a:srgbClr val="C0C0C0"/>
                  </a:outerShdw>
                </a:effectLst>
                <a:latin typeface="楷体_GB2312" pitchFamily="49" charset="-122"/>
                <a:ea typeface="楷体_GB2312" pitchFamily="49" charset="-122"/>
              </a:rPr>
              <a:t>和数据</a:t>
            </a:r>
            <a:r>
              <a:rPr lang="zh-CN" altLang="en-US" sz="2800" dirty="0">
                <a:solidFill>
                  <a:srgbClr val="009900"/>
                </a:solidFill>
                <a:effectLst>
                  <a:outerShdw blurRad="38100" dist="38100" dir="2700000" algn="tl">
                    <a:srgbClr val="C0C0C0"/>
                  </a:outerShdw>
                </a:effectLst>
                <a:latin typeface="楷体_GB2312" pitchFamily="49" charset="-122"/>
                <a:ea typeface="楷体_GB2312" pitchFamily="49" charset="-122"/>
              </a:rPr>
              <a:t>的关系</a:t>
            </a:r>
          </a:p>
        </p:txBody>
      </p:sp>
      <p:sp>
        <p:nvSpPr>
          <p:cNvPr id="400387" name="Rectangle 3"/>
          <p:cNvSpPr>
            <a:spLocks noGrp="1"/>
          </p:cNvSpPr>
          <p:nvPr>
            <p:ph type="body" idx="1"/>
          </p:nvPr>
        </p:nvSpPr>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一般把有关信息关联在一起所形成的信息结构称为</a:t>
            </a:r>
            <a:r>
              <a:rPr lang="zh-CN" altLang="en-US" b="1" dirty="0">
                <a:solidFill>
                  <a:srgbClr val="990000"/>
                </a:solidFill>
                <a:ea typeface="楷体_GB2312" pitchFamily="49" charset="-122"/>
              </a:rPr>
              <a:t>知识</a:t>
            </a:r>
            <a:r>
              <a:rPr lang="zh-CN" altLang="en-US" b="1" dirty="0">
                <a:ea typeface="楷体_GB2312" pitchFamily="49" charset="-122"/>
              </a:rPr>
              <a:t>。</a:t>
            </a:r>
          </a:p>
          <a:p>
            <a:pPr>
              <a:lnSpc>
                <a:spcPct val="120000"/>
              </a:lnSpc>
              <a:spcBef>
                <a:spcPct val="30000"/>
              </a:spcBef>
              <a:buFont typeface="Wingdings" panose="05000000000000000000" pitchFamily="2" charset="2"/>
              <a:buNone/>
            </a:pPr>
            <a:r>
              <a:rPr lang="zh-CN" altLang="en-US" b="1" dirty="0">
                <a:ea typeface="楷体_GB2312" pitchFamily="49" charset="-122"/>
              </a:rPr>
              <a:t>           知识</a:t>
            </a:r>
            <a:r>
              <a:rPr lang="zh-CN" altLang="en-US" b="1" dirty="0" smtClean="0">
                <a:ea typeface="楷体_GB2312" pitchFamily="49" charset="-122"/>
              </a:rPr>
              <a:t>、信息、</a:t>
            </a:r>
            <a:r>
              <a:rPr lang="zh-CN" altLang="en-US" b="1" dirty="0">
                <a:ea typeface="楷体_GB2312" pitchFamily="49" charset="-122"/>
              </a:rPr>
              <a:t>数据是</a:t>
            </a:r>
            <a:r>
              <a:rPr lang="en-US" altLang="zh-CN" b="1" dirty="0">
                <a:ea typeface="楷体_GB2312" pitchFamily="49" charset="-122"/>
              </a:rPr>
              <a:t>3</a:t>
            </a:r>
            <a:r>
              <a:rPr lang="zh-CN" altLang="en-US" b="1" dirty="0">
                <a:ea typeface="楷体_GB2312" pitchFamily="49" charset="-122"/>
              </a:rPr>
              <a:t>个层次的概念。</a:t>
            </a:r>
          </a:p>
        </p:txBody>
      </p:sp>
      <p:grpSp>
        <p:nvGrpSpPr>
          <p:cNvPr id="400395" name="Group 11"/>
          <p:cNvGrpSpPr>
            <a:grpSpLocks/>
          </p:cNvGrpSpPr>
          <p:nvPr/>
        </p:nvGrpSpPr>
        <p:grpSpPr bwMode="auto">
          <a:xfrm>
            <a:off x="3935413" y="3573463"/>
            <a:ext cx="3833812" cy="2881312"/>
            <a:chOff x="1519" y="2069"/>
            <a:chExt cx="2415" cy="1815"/>
          </a:xfrm>
        </p:grpSpPr>
        <p:sp>
          <p:nvSpPr>
            <p:cNvPr id="400388" name="Rectangle 4"/>
            <p:cNvSpPr>
              <a:spLocks noChangeArrowheads="1"/>
            </p:cNvSpPr>
            <p:nvPr/>
          </p:nvSpPr>
          <p:spPr bwMode="auto">
            <a:xfrm>
              <a:off x="1519" y="347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有格式的数据</a:t>
              </a:r>
            </a:p>
          </p:txBody>
        </p:sp>
        <p:sp>
          <p:nvSpPr>
            <p:cNvPr id="400389" name="Rectangle 5"/>
            <p:cNvSpPr>
              <a:spLocks noChangeArrowheads="1"/>
            </p:cNvSpPr>
            <p:nvPr/>
          </p:nvSpPr>
          <p:spPr bwMode="auto">
            <a:xfrm>
              <a:off x="1519" y="279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信    息</a:t>
              </a:r>
            </a:p>
          </p:txBody>
        </p:sp>
        <p:sp>
          <p:nvSpPr>
            <p:cNvPr id="400390" name="Rectangle 6"/>
            <p:cNvSpPr>
              <a:spLocks noChangeArrowheads="1"/>
            </p:cNvSpPr>
            <p:nvPr/>
          </p:nvSpPr>
          <p:spPr bwMode="auto">
            <a:xfrm>
              <a:off x="1519" y="2069"/>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知   识</a:t>
              </a:r>
            </a:p>
          </p:txBody>
        </p:sp>
        <p:sp>
          <p:nvSpPr>
            <p:cNvPr id="400391" name="AutoShape 7"/>
            <p:cNvSpPr>
              <a:spLocks noChangeArrowheads="1"/>
            </p:cNvSpPr>
            <p:nvPr/>
          </p:nvSpPr>
          <p:spPr bwMode="auto">
            <a:xfrm>
              <a:off x="2154" y="3203"/>
              <a:ext cx="227" cy="272"/>
            </a:xfrm>
            <a:prstGeom prst="upArrow">
              <a:avLst>
                <a:gd name="adj1" fmla="val 50000"/>
                <a:gd name="adj2" fmla="val 29956"/>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p>
          </p:txBody>
        </p:sp>
        <p:sp>
          <p:nvSpPr>
            <p:cNvPr id="400392" name="AutoShape 8"/>
            <p:cNvSpPr>
              <a:spLocks noChangeArrowheads="1"/>
            </p:cNvSpPr>
            <p:nvPr/>
          </p:nvSpPr>
          <p:spPr bwMode="auto">
            <a:xfrm>
              <a:off x="2154" y="2478"/>
              <a:ext cx="227" cy="317"/>
            </a:xfrm>
            <a:prstGeom prst="upArrow">
              <a:avLst>
                <a:gd name="adj1" fmla="val 50000"/>
                <a:gd name="adj2" fmla="val 34912"/>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p>
          </p:txBody>
        </p:sp>
        <p:sp>
          <p:nvSpPr>
            <p:cNvPr id="400393" name="Line 9"/>
            <p:cNvSpPr>
              <a:spLocks noChangeShapeType="1"/>
            </p:cNvSpPr>
            <p:nvPr/>
          </p:nvSpPr>
          <p:spPr bwMode="auto">
            <a:xfrm flipV="1">
              <a:off x="3334" y="2296"/>
              <a:ext cx="0" cy="1497"/>
            </a:xfrm>
            <a:prstGeom prst="line">
              <a:avLst/>
            </a:prstGeom>
            <a:noFill/>
            <a:ln w="762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400394" name="Text Box 10"/>
            <p:cNvSpPr txBox="1">
              <a:spLocks noChangeArrowheads="1"/>
            </p:cNvSpPr>
            <p:nvPr/>
          </p:nvSpPr>
          <p:spPr bwMode="auto">
            <a:xfrm>
              <a:off x="3366" y="2847"/>
              <a:ext cx="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FF6600"/>
                  </a:solidFill>
                  <a:ea typeface="楷体_GB2312" pitchFamily="49" charset="-122"/>
                </a:rPr>
                <a:t>抽 象</a:t>
              </a:r>
            </a:p>
          </p:txBody>
        </p:sp>
      </p:grpSp>
    </p:spTree>
    <p:extLst>
      <p:ext uri="{BB962C8B-B14F-4D97-AF65-F5344CB8AC3E}">
        <p14:creationId xmlns:p14="http://schemas.microsoft.com/office/powerpoint/2010/main" val="1938483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EED0D136-95C0-4DF4-9C55-7CD260AAAFBB}" type="slidenum">
              <a:rPr lang="en-US" altLang="zh-CN"/>
              <a:pPr/>
              <a:t>11</a:t>
            </a:fld>
            <a:endParaRPr lang="en-US" altLang="zh-CN"/>
          </a:p>
        </p:txBody>
      </p:sp>
      <p:sp>
        <p:nvSpPr>
          <p:cNvPr id="515074" name="Rectangle 2"/>
          <p:cNvSpPr>
            <a:spLocks noGrp="1"/>
          </p:cNvSpPr>
          <p:nvPr>
            <p:ph type="title"/>
          </p:nvPr>
        </p:nvSpPr>
        <p:spPr>
          <a:xfrm>
            <a:off x="1847850" y="692150"/>
            <a:ext cx="8229600" cy="649288"/>
          </a:xfrm>
        </p:spPr>
        <p:txBody>
          <a:bodyPr/>
          <a:lstStyle/>
          <a:p>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实例</a:t>
            </a:r>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知识的形成</a:t>
            </a:r>
          </a:p>
        </p:txBody>
      </p:sp>
      <p:sp>
        <p:nvSpPr>
          <p:cNvPr id="515075" name="Rectangle 3"/>
          <p:cNvSpPr>
            <a:spLocks noGrp="1"/>
          </p:cNvSpPr>
          <p:nvPr>
            <p:ph type="body" idx="1"/>
          </p:nvPr>
        </p:nvSpPr>
        <p:spPr>
          <a:xfrm>
            <a:off x="2135188" y="2781300"/>
            <a:ext cx="8229600" cy="781050"/>
          </a:xfrm>
          <a:solidFill>
            <a:srgbClr val="FFFF66"/>
          </a:solidFill>
        </p:spPr>
        <p:txBody>
          <a:bodyPr/>
          <a:lstStyle/>
          <a:p>
            <a:pPr algn="ctr">
              <a:buFont typeface="Wingdings" panose="05000000000000000000" pitchFamily="2" charset="2"/>
              <a:buNone/>
            </a:pPr>
            <a:r>
              <a:rPr lang="en-US" altLang="zh-CN" sz="4400" b="1" smtClean="0"/>
              <a:t>137179766832525156430015</a:t>
            </a:r>
            <a:endParaRPr lang="en-US" altLang="zh-CN" sz="4400" b="1"/>
          </a:p>
        </p:txBody>
      </p:sp>
    </p:spTree>
    <p:extLst>
      <p:ext uri="{BB962C8B-B14F-4D97-AF65-F5344CB8AC3E}">
        <p14:creationId xmlns:p14="http://schemas.microsoft.com/office/powerpoint/2010/main" val="3619112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p:cNvSpPr>
          <p:nvPr>
            <p:ph type="body" idx="1"/>
          </p:nvPr>
        </p:nvSpPr>
        <p:spPr>
          <a:xfrm>
            <a:off x="1992313" y="718058"/>
            <a:ext cx="8229600" cy="4525962"/>
          </a:xfrm>
        </p:spPr>
        <p:txBody>
          <a:bodyPr/>
          <a:lstStyle/>
          <a:p>
            <a:pPr marL="381000" indent="-381000">
              <a:lnSpc>
                <a:spcPct val="130000"/>
              </a:lnSpc>
              <a:spcBef>
                <a:spcPct val="30000"/>
              </a:spcBef>
            </a:pPr>
            <a:r>
              <a:rPr lang="en-US" altLang="zh-CN" sz="3600" b="1" dirty="0">
                <a:solidFill>
                  <a:schemeClr val="accent1"/>
                </a:solidFill>
                <a:ea typeface="楷体_GB2312" pitchFamily="49" charset="-122"/>
              </a:rPr>
              <a:t>  </a:t>
            </a:r>
            <a:r>
              <a:rPr lang="zh-CN" altLang="en-US" sz="3600" b="1" dirty="0">
                <a:solidFill>
                  <a:schemeClr val="accent1"/>
                </a:solidFill>
                <a:ea typeface="楷体_GB2312" pitchFamily="49" charset="-122"/>
              </a:rPr>
              <a:t>数据加工</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将每两位数字分为一组；</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忽略那些小于</a:t>
            </a:r>
            <a:r>
              <a:rPr lang="en-US" altLang="zh-CN" b="1" dirty="0">
                <a:ea typeface="楷体_GB2312" pitchFamily="49" charset="-122"/>
              </a:rPr>
              <a:t>32</a:t>
            </a:r>
            <a:r>
              <a:rPr lang="zh-CN" altLang="en-US" b="1" dirty="0">
                <a:ea typeface="楷体_GB2312" pitchFamily="49" charset="-122"/>
              </a:rPr>
              <a:t>的两位数；</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把余下的每组两位数用</a:t>
            </a:r>
            <a:r>
              <a:rPr lang="en-US" altLang="zh-CN" b="1" dirty="0">
                <a:ea typeface="楷体_GB2312" pitchFamily="49" charset="-122"/>
              </a:rPr>
              <a:t>ASCII</a:t>
            </a:r>
            <a:r>
              <a:rPr lang="zh-CN" altLang="en-US" b="1" dirty="0">
                <a:ea typeface="楷体_GB2312" pitchFamily="49" charset="-122"/>
              </a:rPr>
              <a:t>字符代替。</a:t>
            </a:r>
          </a:p>
        </p:txBody>
      </p:sp>
      <p:sp>
        <p:nvSpPr>
          <p:cNvPr id="4" name="Rectangle 3"/>
          <p:cNvSpPr txBox="1">
            <a:spLocks/>
          </p:cNvSpPr>
          <p:nvPr/>
        </p:nvSpPr>
        <p:spPr>
          <a:xfrm>
            <a:off x="1554795" y="3547559"/>
            <a:ext cx="9722941" cy="781050"/>
          </a:xfrm>
          <a:prstGeom prst="rect">
            <a:avLst/>
          </a:prstGeom>
          <a:solidFill>
            <a:srgbClr val="FFFF66"/>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altLang="zh-CN" sz="4400" b="1" u="sng" dirty="0" smtClean="0"/>
              <a:t>13</a:t>
            </a:r>
            <a:r>
              <a:rPr lang="en-US" altLang="zh-CN" sz="4400" b="1" dirty="0" smtClean="0"/>
              <a:t> </a:t>
            </a:r>
            <a:r>
              <a:rPr lang="en-US" altLang="zh-CN" sz="4400" b="1" u="sng" dirty="0" smtClean="0"/>
              <a:t>71</a:t>
            </a:r>
            <a:r>
              <a:rPr lang="en-US" altLang="zh-CN" sz="4400" b="1" dirty="0" smtClean="0"/>
              <a:t> </a:t>
            </a:r>
            <a:r>
              <a:rPr lang="en-US" altLang="zh-CN" sz="4400" b="1" u="sng" dirty="0" smtClean="0"/>
              <a:t>79</a:t>
            </a:r>
            <a:r>
              <a:rPr lang="en-US" altLang="zh-CN" sz="4400" b="1" dirty="0" smtClean="0"/>
              <a:t> </a:t>
            </a:r>
            <a:r>
              <a:rPr lang="en-US" altLang="zh-CN" sz="4400" b="1" u="sng" dirty="0" smtClean="0"/>
              <a:t>76</a:t>
            </a:r>
            <a:r>
              <a:rPr lang="en-US" altLang="zh-CN" sz="4400" b="1" dirty="0" smtClean="0"/>
              <a:t> </a:t>
            </a:r>
            <a:r>
              <a:rPr lang="en-US" altLang="zh-CN" sz="4400" b="1" u="sng" dirty="0" smtClean="0"/>
              <a:t>68</a:t>
            </a:r>
            <a:r>
              <a:rPr lang="en-US" altLang="zh-CN" sz="4400" b="1" dirty="0" smtClean="0"/>
              <a:t> </a:t>
            </a:r>
            <a:r>
              <a:rPr lang="en-US" altLang="zh-CN" sz="4400" b="1" u="sng" dirty="0" smtClean="0"/>
              <a:t>32</a:t>
            </a:r>
            <a:r>
              <a:rPr lang="en-US" altLang="zh-CN" sz="4400" b="1" dirty="0" smtClean="0"/>
              <a:t> </a:t>
            </a:r>
            <a:r>
              <a:rPr lang="en-US" altLang="zh-CN" sz="4400" b="1" u="sng" dirty="0" smtClean="0"/>
              <a:t>52</a:t>
            </a:r>
            <a:r>
              <a:rPr lang="en-US" altLang="zh-CN" sz="4400" b="1" dirty="0" smtClean="0"/>
              <a:t> </a:t>
            </a:r>
            <a:r>
              <a:rPr lang="en-US" altLang="zh-CN" sz="4400" b="1" u="sng" dirty="0" smtClean="0"/>
              <a:t>51</a:t>
            </a:r>
            <a:r>
              <a:rPr lang="en-US" altLang="zh-CN" sz="4400" b="1" dirty="0" smtClean="0"/>
              <a:t> </a:t>
            </a:r>
            <a:r>
              <a:rPr lang="en-US" altLang="zh-CN" sz="4400" b="1" u="sng" dirty="0" smtClean="0"/>
              <a:t>56</a:t>
            </a:r>
            <a:r>
              <a:rPr lang="en-US" altLang="zh-CN" sz="4400" b="1" dirty="0" smtClean="0"/>
              <a:t> </a:t>
            </a:r>
            <a:r>
              <a:rPr lang="en-US" altLang="zh-CN" sz="4400" b="1" u="sng" dirty="0" smtClean="0"/>
              <a:t>43</a:t>
            </a:r>
            <a:r>
              <a:rPr lang="en-US" altLang="zh-CN" sz="4400" b="1" dirty="0" smtClean="0"/>
              <a:t> </a:t>
            </a:r>
            <a:r>
              <a:rPr lang="en-US" altLang="zh-CN" sz="4400" b="1" u="sng" dirty="0" smtClean="0"/>
              <a:t>00</a:t>
            </a:r>
            <a:r>
              <a:rPr lang="en-US" altLang="zh-CN" sz="4400" b="1" dirty="0" smtClean="0"/>
              <a:t> </a:t>
            </a:r>
            <a:r>
              <a:rPr lang="en-US" altLang="zh-CN" sz="4400" b="1" u="sng" dirty="0" smtClean="0"/>
              <a:t>15</a:t>
            </a:r>
            <a:endParaRPr lang="en-US" altLang="zh-CN" sz="4400" b="1" u="sng" dirty="0"/>
          </a:p>
        </p:txBody>
      </p:sp>
      <p:sp>
        <p:nvSpPr>
          <p:cNvPr id="5" name="Rectangle 3"/>
          <p:cNvSpPr txBox="1">
            <a:spLocks/>
          </p:cNvSpPr>
          <p:nvPr/>
        </p:nvSpPr>
        <p:spPr>
          <a:xfrm>
            <a:off x="1553905" y="4553788"/>
            <a:ext cx="9722941" cy="781050"/>
          </a:xfrm>
          <a:prstGeom prst="rect">
            <a:avLst/>
          </a:prstGeom>
          <a:solidFill>
            <a:srgbClr val="FFFF66"/>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altLang="zh-CN" sz="4400" b="1" u="sng" strike="sngStrike" dirty="0" smtClean="0"/>
              <a:t>13</a:t>
            </a:r>
            <a:r>
              <a:rPr lang="en-US" altLang="zh-CN" sz="4400" b="1" dirty="0" smtClean="0"/>
              <a:t> </a:t>
            </a:r>
            <a:r>
              <a:rPr lang="en-US" altLang="zh-CN" sz="4400" b="1" u="sng" dirty="0" smtClean="0"/>
              <a:t>71</a:t>
            </a:r>
            <a:r>
              <a:rPr lang="en-US" altLang="zh-CN" sz="4400" b="1" dirty="0" smtClean="0"/>
              <a:t> </a:t>
            </a:r>
            <a:r>
              <a:rPr lang="en-US" altLang="zh-CN" sz="4400" b="1" u="sng" dirty="0" smtClean="0"/>
              <a:t>79</a:t>
            </a:r>
            <a:r>
              <a:rPr lang="en-US" altLang="zh-CN" sz="4400" b="1" dirty="0" smtClean="0"/>
              <a:t> </a:t>
            </a:r>
            <a:r>
              <a:rPr lang="en-US" altLang="zh-CN" sz="4400" b="1" u="sng" dirty="0" smtClean="0"/>
              <a:t>76</a:t>
            </a:r>
            <a:r>
              <a:rPr lang="en-US" altLang="zh-CN" sz="4400" b="1" dirty="0" smtClean="0"/>
              <a:t> </a:t>
            </a:r>
            <a:r>
              <a:rPr lang="en-US" altLang="zh-CN" sz="4400" b="1" u="sng" dirty="0" smtClean="0"/>
              <a:t>68</a:t>
            </a:r>
            <a:r>
              <a:rPr lang="en-US" altLang="zh-CN" sz="4400" b="1" dirty="0" smtClean="0"/>
              <a:t> </a:t>
            </a:r>
            <a:r>
              <a:rPr lang="en-US" altLang="zh-CN" sz="4400" b="1" u="sng" dirty="0" smtClean="0"/>
              <a:t>32</a:t>
            </a:r>
            <a:r>
              <a:rPr lang="en-US" altLang="zh-CN" sz="4400" b="1" dirty="0" smtClean="0"/>
              <a:t> </a:t>
            </a:r>
            <a:r>
              <a:rPr lang="en-US" altLang="zh-CN" sz="4400" b="1" u="sng" dirty="0" smtClean="0"/>
              <a:t>52</a:t>
            </a:r>
            <a:r>
              <a:rPr lang="en-US" altLang="zh-CN" sz="4400" b="1" dirty="0" smtClean="0"/>
              <a:t> </a:t>
            </a:r>
            <a:r>
              <a:rPr lang="en-US" altLang="zh-CN" sz="4400" b="1" u="sng" dirty="0" smtClean="0"/>
              <a:t>51</a:t>
            </a:r>
            <a:r>
              <a:rPr lang="en-US" altLang="zh-CN" sz="4400" b="1" dirty="0" smtClean="0"/>
              <a:t> </a:t>
            </a:r>
            <a:r>
              <a:rPr lang="en-US" altLang="zh-CN" sz="4400" b="1" u="sng" dirty="0" smtClean="0"/>
              <a:t>56</a:t>
            </a:r>
            <a:r>
              <a:rPr lang="en-US" altLang="zh-CN" sz="4400" b="1" dirty="0" smtClean="0"/>
              <a:t> </a:t>
            </a:r>
            <a:r>
              <a:rPr lang="en-US" altLang="zh-CN" sz="4400" b="1" u="sng" dirty="0" smtClean="0"/>
              <a:t>43</a:t>
            </a:r>
            <a:r>
              <a:rPr lang="en-US" altLang="zh-CN" sz="4400" b="1" dirty="0" smtClean="0"/>
              <a:t> </a:t>
            </a:r>
            <a:r>
              <a:rPr lang="en-US" altLang="zh-CN" sz="4400" b="1" u="sng" strike="sngStrike" dirty="0" smtClean="0"/>
              <a:t>00</a:t>
            </a:r>
            <a:r>
              <a:rPr lang="en-US" altLang="zh-CN" sz="4400" b="1" dirty="0" smtClean="0"/>
              <a:t> </a:t>
            </a:r>
            <a:r>
              <a:rPr lang="en-US" altLang="zh-CN" sz="4400" b="1" u="sng" strike="sngStrike" dirty="0" smtClean="0"/>
              <a:t>15</a:t>
            </a:r>
            <a:endParaRPr lang="en-US" altLang="zh-CN" sz="4400" b="1" u="sng" strike="sngStrike" dirty="0"/>
          </a:p>
        </p:txBody>
      </p:sp>
      <p:sp>
        <p:nvSpPr>
          <p:cNvPr id="6" name="Rectangle 3"/>
          <p:cNvSpPr txBox="1">
            <a:spLocks/>
          </p:cNvSpPr>
          <p:nvPr/>
        </p:nvSpPr>
        <p:spPr>
          <a:xfrm>
            <a:off x="1553016" y="5560018"/>
            <a:ext cx="9722941" cy="781050"/>
          </a:xfrm>
          <a:prstGeom prst="rect">
            <a:avLst/>
          </a:prstGeom>
          <a:solidFill>
            <a:srgbClr val="FFFF66"/>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altLang="zh-CN" sz="4400" b="1" dirty="0" smtClean="0"/>
              <a:t>GOLD 438</a:t>
            </a:r>
            <a:r>
              <a:rPr lang="en-US" altLang="zh-CN" sz="4400" b="1" dirty="0" smtClean="0"/>
              <a:t>+</a:t>
            </a:r>
            <a:endParaRPr lang="en-US" altLang="zh-CN" sz="4400" b="1" u="sng" dirty="0" smtClean="0"/>
          </a:p>
        </p:txBody>
      </p:sp>
      <p:cxnSp>
        <p:nvCxnSpPr>
          <p:cNvPr id="7" name="直线箭头连接符 6"/>
          <p:cNvCxnSpPr/>
          <p:nvPr/>
        </p:nvCxnSpPr>
        <p:spPr>
          <a:xfrm>
            <a:off x="2934401" y="5166761"/>
            <a:ext cx="1992766" cy="613006"/>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p:nvPr/>
        </p:nvCxnSpPr>
        <p:spPr>
          <a:xfrm>
            <a:off x="3722748" y="5210547"/>
            <a:ext cx="1751882" cy="525434"/>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p:nvPr/>
        </p:nvCxnSpPr>
        <p:spPr>
          <a:xfrm>
            <a:off x="4445399" y="5188654"/>
            <a:ext cx="1423404" cy="547327"/>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a:off x="5321340" y="5210547"/>
            <a:ext cx="985433" cy="503541"/>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a:off x="6065890" y="5188654"/>
            <a:ext cx="525564" cy="525434"/>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p:nvPr/>
        </p:nvCxnSpPr>
        <p:spPr>
          <a:xfrm>
            <a:off x="6810440" y="5166761"/>
            <a:ext cx="21898" cy="525434"/>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线箭头连接符 29"/>
          <p:cNvCxnSpPr/>
          <p:nvPr/>
        </p:nvCxnSpPr>
        <p:spPr>
          <a:xfrm flipH="1">
            <a:off x="7117018" y="5166761"/>
            <a:ext cx="459870" cy="547327"/>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直线箭头连接符 32"/>
          <p:cNvCxnSpPr/>
          <p:nvPr/>
        </p:nvCxnSpPr>
        <p:spPr>
          <a:xfrm flipH="1">
            <a:off x="7511192" y="5166761"/>
            <a:ext cx="854042" cy="525434"/>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H="1">
            <a:off x="7861568" y="5166761"/>
            <a:ext cx="1313912" cy="547327"/>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9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par>
                                <p:cTn id="26" presetID="22" presetClass="entr" presetSubtype="1"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par>
                                <p:cTn id="29" presetID="22" presetClass="entr" presetSubtype="1"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par>
                                <p:cTn id="32" presetID="22" presetClass="entr" presetSubtype="1"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up)">
                                      <p:cBhvr>
                                        <p:cTn id="34" dur="500"/>
                                        <p:tgtEl>
                                          <p:spTgt spid="30"/>
                                        </p:tgtEl>
                                      </p:cBhvr>
                                    </p:animEffect>
                                  </p:childTnLst>
                                </p:cTn>
                              </p:par>
                              <p:par>
                                <p:cTn id="35" presetID="22" presetClass="entr" presetSubtype="1"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par>
                                <p:cTn id="38" presetID="22" presetClass="entr" presetSubtype="1"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加工后的信息</a:t>
            </a:r>
          </a:p>
          <a:p>
            <a:pPr marL="990600" lvl="1" indent="-533400">
              <a:lnSpc>
                <a:spcPct val="130000"/>
              </a:lnSpc>
              <a:spcBef>
                <a:spcPct val="30000"/>
              </a:spcBef>
              <a:buNone/>
            </a:pPr>
            <a:endParaRPr lang="en-US" altLang="zh-CN" b="1">
              <a:ea typeface="楷体_GB2312" pitchFamily="49" charset="-122"/>
            </a:endParaRPr>
          </a:p>
        </p:txBody>
      </p:sp>
      <p:sp>
        <p:nvSpPr>
          <p:cNvPr id="517123" name="Text Box 3"/>
          <p:cNvSpPr txBox="1">
            <a:spLocks noChangeArrowheads="1"/>
          </p:cNvSpPr>
          <p:nvPr/>
        </p:nvSpPr>
        <p:spPr bwMode="auto">
          <a:xfrm>
            <a:off x="4059238" y="2801939"/>
            <a:ext cx="4195762" cy="100647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b="1" dirty="0">
                <a:solidFill>
                  <a:srgbClr val="FFFF00"/>
                </a:solidFill>
                <a:latin typeface="Times New Roman" panose="02020603050405020304" pitchFamily="18" charset="0"/>
              </a:rPr>
              <a:t>GOLD 438+</a:t>
            </a:r>
          </a:p>
        </p:txBody>
      </p:sp>
    </p:spTree>
    <p:extLst>
      <p:ext uri="{BB962C8B-B14F-4D97-AF65-F5344CB8AC3E}">
        <p14:creationId xmlns:p14="http://schemas.microsoft.com/office/powerpoint/2010/main" val="1553845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p:cNvSpPr>
          <p:nvPr>
            <p:ph type="body" idx="1"/>
          </p:nvPr>
        </p:nvSpPr>
        <p:spPr>
          <a:xfrm>
            <a:off x="1992313" y="1484313"/>
            <a:ext cx="8229600" cy="1223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信息所表示的知识</a:t>
            </a:r>
          </a:p>
        </p:txBody>
      </p:sp>
      <p:sp>
        <p:nvSpPr>
          <p:cNvPr id="518148" name="Rectangle 4"/>
          <p:cNvSpPr>
            <a:spLocks noChangeArrowheads="1"/>
          </p:cNvSpPr>
          <p:nvPr/>
        </p:nvSpPr>
        <p:spPr bwMode="auto">
          <a:xfrm>
            <a:off x="2106614" y="2887663"/>
            <a:ext cx="8061822" cy="710387"/>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nSpc>
                <a:spcPct val="130000"/>
              </a:lnSpc>
              <a:spcBef>
                <a:spcPct val="30000"/>
              </a:spcBef>
              <a:buFont typeface="Wingdings" panose="05000000000000000000" pitchFamily="2" charset="2"/>
              <a:buNone/>
            </a:pPr>
            <a:r>
              <a:rPr lang="zh-CN" altLang="en-US" sz="3600" b="1" dirty="0">
                <a:solidFill>
                  <a:srgbClr val="FFFF00"/>
                </a:solidFill>
                <a:latin typeface="楷体_GB2312" pitchFamily="49" charset="-122"/>
                <a:ea typeface="楷体_GB2312" pitchFamily="49" charset="-122"/>
              </a:rPr>
              <a:t>黄金价格为</a:t>
            </a:r>
            <a:r>
              <a:rPr lang="en-US" altLang="zh-CN" sz="3600" b="1" dirty="0">
                <a:solidFill>
                  <a:srgbClr val="FFFF00"/>
                </a:solidFill>
                <a:latin typeface="楷体_GB2312" pitchFamily="49" charset="-122"/>
                <a:ea typeface="楷体_GB2312" pitchFamily="49" charset="-122"/>
              </a:rPr>
              <a:t>438</a:t>
            </a:r>
            <a:r>
              <a:rPr lang="zh-CN" altLang="en-US" sz="3600" b="1" dirty="0">
                <a:solidFill>
                  <a:srgbClr val="FFFF00"/>
                </a:solidFill>
                <a:latin typeface="楷体_GB2312" pitchFamily="49" charset="-122"/>
                <a:ea typeface="楷体_GB2312" pitchFamily="49" charset="-122"/>
              </a:rPr>
              <a:t>，并且在升值（</a:t>
            </a:r>
            <a:r>
              <a:rPr lang="en-US" altLang="zh-CN" sz="3600" b="1" dirty="0">
                <a:solidFill>
                  <a:srgbClr val="FFFF00"/>
                </a:solidFill>
                <a:latin typeface="楷体_GB2312" pitchFamily="49" charset="-122"/>
                <a:ea typeface="楷体_GB2312" pitchFamily="49" charset="-122"/>
              </a:rPr>
              <a:t>+</a:t>
            </a:r>
            <a:r>
              <a:rPr lang="zh-CN" altLang="en-US" sz="3600" b="1" dirty="0">
                <a:solidFill>
                  <a:srgbClr val="FFFF00"/>
                </a:solidFill>
                <a:latin typeface="楷体_GB2312" pitchFamily="49" charset="-122"/>
                <a:ea typeface="楷体_GB2312" pitchFamily="49" charset="-122"/>
              </a:rPr>
              <a:t>）。</a:t>
            </a:r>
          </a:p>
        </p:txBody>
      </p:sp>
    </p:spTree>
    <p:extLst>
      <p:ext uri="{BB962C8B-B14F-4D97-AF65-F5344CB8AC3E}">
        <p14:creationId xmlns:p14="http://schemas.microsoft.com/office/powerpoint/2010/main" val="1848812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p:cNvSpPr>
          <p:nvPr>
            <p:ph type="body" idx="1"/>
          </p:nvPr>
        </p:nvSpPr>
        <p:spPr>
          <a:xfrm>
            <a:off x="1992313" y="692151"/>
            <a:ext cx="8229600" cy="2016125"/>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元知识</a:t>
            </a:r>
          </a:p>
          <a:p>
            <a:pPr marL="381000" indent="-381000">
              <a:lnSpc>
                <a:spcPct val="130000"/>
              </a:lnSpc>
              <a:spcBef>
                <a:spcPct val="30000"/>
              </a:spcBef>
              <a:buNone/>
            </a:pPr>
            <a:r>
              <a:rPr lang="zh-CN" altLang="en-US" b="1">
                <a:solidFill>
                  <a:schemeClr val="accent1"/>
                </a:solidFill>
                <a:ea typeface="楷体_GB2312" pitchFamily="49" charset="-122"/>
              </a:rPr>
              <a:t>      所谓元知识，就是指使用知识的知识。</a:t>
            </a:r>
          </a:p>
        </p:txBody>
      </p:sp>
      <p:sp>
        <p:nvSpPr>
          <p:cNvPr id="519171" name="Rectangle 3"/>
          <p:cNvSpPr>
            <a:spLocks noChangeArrowheads="1"/>
          </p:cNvSpPr>
          <p:nvPr/>
        </p:nvSpPr>
        <p:spPr bwMode="auto">
          <a:xfrm>
            <a:off x="2640014" y="2420938"/>
            <a:ext cx="6911975" cy="25654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130000"/>
              </a:lnSpc>
              <a:spcBef>
                <a:spcPct val="30000"/>
              </a:spcBef>
              <a:buFont typeface="Wingdings" panose="05000000000000000000" pitchFamily="2" charset="2"/>
              <a:buNone/>
            </a:pPr>
            <a:r>
              <a:rPr lang="zh-CN" altLang="en-US" sz="3600" b="1" dirty="0">
                <a:solidFill>
                  <a:srgbClr val="FFFF00"/>
                </a:solidFill>
                <a:latin typeface="楷体_GB2312" pitchFamily="49" charset="-122"/>
                <a:ea typeface="楷体_GB2312" pitchFamily="49" charset="-122"/>
              </a:rPr>
              <a:t>如果：黄金价格低于</a:t>
            </a:r>
            <a:r>
              <a:rPr lang="en-US" altLang="zh-CN" sz="3600" b="1" dirty="0">
                <a:solidFill>
                  <a:srgbClr val="FFFF00"/>
                </a:solidFill>
                <a:latin typeface="楷体_GB2312" pitchFamily="49" charset="-122"/>
                <a:ea typeface="楷体_GB2312" pitchFamily="49" charset="-122"/>
              </a:rPr>
              <a:t>500</a:t>
            </a:r>
          </a:p>
          <a:p>
            <a:pPr lvl="1" algn="l">
              <a:lnSpc>
                <a:spcPct val="130000"/>
              </a:lnSpc>
              <a:spcBef>
                <a:spcPct val="30000"/>
              </a:spcBef>
              <a:buFont typeface="Wingdings" panose="05000000000000000000" pitchFamily="2" charset="2"/>
              <a:buNone/>
            </a:pPr>
            <a:r>
              <a:rPr lang="en-US" altLang="zh-CN" sz="3600" b="1" dirty="0">
                <a:solidFill>
                  <a:srgbClr val="FFFF00"/>
                </a:solidFill>
                <a:latin typeface="楷体_GB2312" pitchFamily="49" charset="-122"/>
                <a:ea typeface="楷体_GB2312" pitchFamily="49" charset="-122"/>
              </a:rPr>
              <a:t>      </a:t>
            </a:r>
            <a:r>
              <a:rPr lang="zh-CN" altLang="en-US" sz="3600" b="1" dirty="0">
                <a:solidFill>
                  <a:srgbClr val="FFFF00"/>
                </a:solidFill>
                <a:latin typeface="楷体_GB2312" pitchFamily="49" charset="-122"/>
                <a:ea typeface="楷体_GB2312" pitchFamily="49" charset="-122"/>
              </a:rPr>
              <a:t>且价格正在上涨（</a:t>
            </a:r>
            <a:r>
              <a:rPr lang="en-US" altLang="zh-CN" sz="3600" b="1" dirty="0">
                <a:solidFill>
                  <a:srgbClr val="FFFF00"/>
                </a:solidFill>
                <a:latin typeface="楷体_GB2312" pitchFamily="49" charset="-122"/>
                <a:ea typeface="楷体_GB2312" pitchFamily="49" charset="-122"/>
              </a:rPr>
              <a:t>+</a:t>
            </a:r>
            <a:r>
              <a:rPr lang="zh-CN" altLang="en-US" sz="3600" b="1" dirty="0">
                <a:solidFill>
                  <a:srgbClr val="FFFF00"/>
                </a:solidFill>
                <a:latin typeface="楷体_GB2312" pitchFamily="49" charset="-122"/>
                <a:ea typeface="楷体_GB2312" pitchFamily="49" charset="-122"/>
              </a:rPr>
              <a:t>）</a:t>
            </a:r>
          </a:p>
          <a:p>
            <a:pPr lvl="1" algn="l">
              <a:lnSpc>
                <a:spcPct val="130000"/>
              </a:lnSpc>
              <a:spcBef>
                <a:spcPct val="30000"/>
              </a:spcBef>
              <a:buFont typeface="Wingdings" panose="05000000000000000000" pitchFamily="2" charset="2"/>
              <a:buNone/>
            </a:pPr>
            <a:r>
              <a:rPr lang="zh-CN" altLang="en-US" sz="3600" b="1" dirty="0">
                <a:solidFill>
                  <a:srgbClr val="FFFF00"/>
                </a:solidFill>
                <a:latin typeface="楷体_GB2312" pitchFamily="49" charset="-122"/>
                <a:ea typeface="楷体_GB2312" pitchFamily="49" charset="-122"/>
              </a:rPr>
              <a:t>那么：购买黄金</a:t>
            </a:r>
          </a:p>
        </p:txBody>
      </p:sp>
    </p:spTree>
    <p:extLst>
      <p:ext uri="{BB962C8B-B14F-4D97-AF65-F5344CB8AC3E}">
        <p14:creationId xmlns:p14="http://schemas.microsoft.com/office/powerpoint/2010/main" val="235864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99" name="Rectangle 35"/>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知识的种类</a:t>
            </a:r>
          </a:p>
        </p:txBody>
      </p:sp>
      <p:sp>
        <p:nvSpPr>
          <p:cNvPr id="190501" name="Rectangle 37"/>
          <p:cNvSpPr>
            <a:spLocks noChangeArrowheads="1"/>
          </p:cNvSpPr>
          <p:nvPr/>
        </p:nvSpPr>
        <p:spPr bwMode="auto">
          <a:xfrm>
            <a:off x="5146833" y="1844675"/>
            <a:ext cx="2232025" cy="5762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知  识</a:t>
            </a:r>
          </a:p>
        </p:txBody>
      </p:sp>
      <p:sp>
        <p:nvSpPr>
          <p:cNvPr id="190502" name="Rectangle 38"/>
          <p:cNvSpPr>
            <a:spLocks noChangeArrowheads="1"/>
          </p:cNvSpPr>
          <p:nvPr/>
        </p:nvSpPr>
        <p:spPr bwMode="auto">
          <a:xfrm>
            <a:off x="933919" y="2924175"/>
            <a:ext cx="1295400" cy="5762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形式</a:t>
            </a:r>
          </a:p>
        </p:txBody>
      </p:sp>
      <p:sp>
        <p:nvSpPr>
          <p:cNvPr id="190503" name="Rectangle 39"/>
          <p:cNvSpPr>
            <a:spLocks noChangeArrowheads="1"/>
          </p:cNvSpPr>
          <p:nvPr/>
        </p:nvSpPr>
        <p:spPr bwMode="auto">
          <a:xfrm>
            <a:off x="2577761" y="2924175"/>
            <a:ext cx="1800225" cy="5762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pitchFamily="49" charset="-122"/>
              </a:rPr>
              <a:t>严密性</a:t>
            </a:r>
          </a:p>
          <a:p>
            <a:pPr algn="ctr"/>
            <a:r>
              <a:rPr lang="zh-CN" altLang="en-US" sz="2000" b="1">
                <a:ea typeface="楷体_GB2312" pitchFamily="49" charset="-122"/>
              </a:rPr>
              <a:t>与可靠性</a:t>
            </a:r>
          </a:p>
        </p:txBody>
      </p:sp>
      <p:sp>
        <p:nvSpPr>
          <p:cNvPr id="190504" name="Rectangle 40"/>
          <p:cNvSpPr>
            <a:spLocks noChangeArrowheads="1"/>
          </p:cNvSpPr>
          <p:nvPr/>
        </p:nvSpPr>
        <p:spPr bwMode="auto">
          <a:xfrm>
            <a:off x="4768639" y="2924175"/>
            <a:ext cx="1223963" cy="5762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确定性</a:t>
            </a:r>
          </a:p>
        </p:txBody>
      </p:sp>
      <p:sp>
        <p:nvSpPr>
          <p:cNvPr id="190505" name="Rectangle 41"/>
          <p:cNvSpPr>
            <a:spLocks noChangeArrowheads="1"/>
          </p:cNvSpPr>
          <p:nvPr/>
        </p:nvSpPr>
        <p:spPr bwMode="auto">
          <a:xfrm>
            <a:off x="6535044" y="2924175"/>
            <a:ext cx="1223963" cy="5762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ea typeface="楷体_GB2312" pitchFamily="49" charset="-122"/>
              </a:rPr>
              <a:t>确切性</a:t>
            </a:r>
          </a:p>
        </p:txBody>
      </p:sp>
      <p:sp>
        <p:nvSpPr>
          <p:cNvPr id="190506" name="Text Box 42"/>
          <p:cNvSpPr txBox="1">
            <a:spLocks noChangeArrowheads="1"/>
          </p:cNvSpPr>
          <p:nvPr/>
        </p:nvSpPr>
        <p:spPr bwMode="auto">
          <a:xfrm>
            <a:off x="948816" y="4175125"/>
            <a:ext cx="554038" cy="1570038"/>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a:ea typeface="楷体_GB2312" pitchFamily="49" charset="-122"/>
              </a:rPr>
              <a:t>显式知识</a:t>
            </a:r>
          </a:p>
        </p:txBody>
      </p:sp>
      <p:sp>
        <p:nvSpPr>
          <p:cNvPr id="190507" name="Text Box 43"/>
          <p:cNvSpPr txBox="1">
            <a:spLocks noChangeArrowheads="1"/>
          </p:cNvSpPr>
          <p:nvPr/>
        </p:nvSpPr>
        <p:spPr bwMode="auto">
          <a:xfrm>
            <a:off x="1817547" y="4175125"/>
            <a:ext cx="554038" cy="1570038"/>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a:ea typeface="楷体_GB2312" pitchFamily="49" charset="-122"/>
              </a:rPr>
              <a:t>隐式知识</a:t>
            </a:r>
          </a:p>
        </p:txBody>
      </p:sp>
      <p:sp>
        <p:nvSpPr>
          <p:cNvPr id="190508" name="Text Box 44"/>
          <p:cNvSpPr txBox="1">
            <a:spLocks noChangeArrowheads="1"/>
          </p:cNvSpPr>
          <p:nvPr/>
        </p:nvSpPr>
        <p:spPr bwMode="auto">
          <a:xfrm>
            <a:off x="2794880" y="4175125"/>
            <a:ext cx="554038" cy="1570038"/>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a:ea typeface="楷体_GB2312" pitchFamily="49" charset="-122"/>
              </a:rPr>
              <a:t>理论知识</a:t>
            </a:r>
          </a:p>
        </p:txBody>
      </p:sp>
      <p:sp>
        <p:nvSpPr>
          <p:cNvPr id="190509" name="Text Box 45"/>
          <p:cNvSpPr txBox="1">
            <a:spLocks noChangeArrowheads="1"/>
          </p:cNvSpPr>
          <p:nvPr/>
        </p:nvSpPr>
        <p:spPr bwMode="auto">
          <a:xfrm>
            <a:off x="3684617" y="4175125"/>
            <a:ext cx="554038" cy="1570038"/>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a:ea typeface="楷体_GB2312" pitchFamily="49" charset="-122"/>
              </a:rPr>
              <a:t>经验知识</a:t>
            </a:r>
          </a:p>
        </p:txBody>
      </p:sp>
      <p:sp>
        <p:nvSpPr>
          <p:cNvPr id="190510" name="Text Box 46"/>
          <p:cNvSpPr txBox="1">
            <a:spLocks noChangeArrowheads="1"/>
          </p:cNvSpPr>
          <p:nvPr/>
        </p:nvSpPr>
        <p:spPr bwMode="auto">
          <a:xfrm>
            <a:off x="4654622" y="4175125"/>
            <a:ext cx="554038" cy="1938338"/>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a:ea typeface="楷体_GB2312" pitchFamily="49" charset="-122"/>
              </a:rPr>
              <a:t>确定性知识</a:t>
            </a:r>
          </a:p>
        </p:txBody>
      </p:sp>
      <p:sp>
        <p:nvSpPr>
          <p:cNvPr id="190511" name="Text Box 47"/>
          <p:cNvSpPr txBox="1">
            <a:spLocks noChangeArrowheads="1"/>
          </p:cNvSpPr>
          <p:nvPr/>
        </p:nvSpPr>
        <p:spPr bwMode="auto">
          <a:xfrm>
            <a:off x="5487493" y="4175125"/>
            <a:ext cx="554038" cy="1938338"/>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a:ea typeface="楷体_GB2312" pitchFamily="49" charset="-122"/>
              </a:rPr>
              <a:t>不确定知识</a:t>
            </a:r>
          </a:p>
        </p:txBody>
      </p:sp>
      <p:sp>
        <p:nvSpPr>
          <p:cNvPr id="190512" name="Text Box 48"/>
          <p:cNvSpPr txBox="1">
            <a:spLocks noChangeArrowheads="1"/>
          </p:cNvSpPr>
          <p:nvPr/>
        </p:nvSpPr>
        <p:spPr bwMode="auto">
          <a:xfrm>
            <a:off x="6482940" y="4148138"/>
            <a:ext cx="492125" cy="1938338"/>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000" b="1" dirty="0" smtClean="0">
                <a:ea typeface="楷体_GB2312" pitchFamily="49" charset="-122"/>
              </a:rPr>
              <a:t>确切</a:t>
            </a:r>
            <a:r>
              <a:rPr lang="zh-CN" altLang="en-US" sz="2000" b="1" dirty="0">
                <a:ea typeface="楷体_GB2312" pitchFamily="49" charset="-122"/>
              </a:rPr>
              <a:t>描述知识</a:t>
            </a:r>
          </a:p>
        </p:txBody>
      </p:sp>
      <p:sp>
        <p:nvSpPr>
          <p:cNvPr id="190513" name="Text Box 49"/>
          <p:cNvSpPr txBox="1">
            <a:spLocks noChangeArrowheads="1"/>
          </p:cNvSpPr>
          <p:nvPr/>
        </p:nvSpPr>
        <p:spPr bwMode="auto">
          <a:xfrm>
            <a:off x="7315811" y="4175125"/>
            <a:ext cx="492125" cy="224631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000" b="1" dirty="0">
                <a:ea typeface="楷体_GB2312" pitchFamily="49" charset="-122"/>
              </a:rPr>
              <a:t>不确切描述知识</a:t>
            </a:r>
          </a:p>
        </p:txBody>
      </p:sp>
      <p:cxnSp>
        <p:nvCxnSpPr>
          <p:cNvPr id="190515" name="AutoShape 51"/>
          <p:cNvCxnSpPr>
            <a:cxnSpLocks noChangeShapeType="1"/>
            <a:stCxn id="190502" idx="0"/>
            <a:endCxn id="39" idx="0"/>
          </p:cNvCxnSpPr>
          <p:nvPr/>
        </p:nvCxnSpPr>
        <p:spPr bwMode="auto">
          <a:xfrm rot="5400000" flipH="1" flipV="1">
            <a:off x="6134775" y="-1630683"/>
            <a:ext cx="1702" cy="9108015"/>
          </a:xfrm>
          <a:prstGeom prst="bentConnector3">
            <a:avLst>
              <a:gd name="adj1" fmla="val 13531257"/>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16" name="Line 52"/>
          <p:cNvSpPr>
            <a:spLocks noChangeShapeType="1"/>
          </p:cNvSpPr>
          <p:nvPr/>
        </p:nvSpPr>
        <p:spPr bwMode="auto">
          <a:xfrm>
            <a:off x="3585824" y="2708275"/>
            <a:ext cx="0" cy="2159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90517" name="Line 53"/>
          <p:cNvSpPr>
            <a:spLocks noChangeShapeType="1"/>
          </p:cNvSpPr>
          <p:nvPr/>
        </p:nvSpPr>
        <p:spPr bwMode="auto">
          <a:xfrm>
            <a:off x="5344901" y="2708275"/>
            <a:ext cx="0" cy="2159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90518" name="Line 54"/>
          <p:cNvSpPr>
            <a:spLocks noChangeShapeType="1"/>
          </p:cNvSpPr>
          <p:nvPr/>
        </p:nvSpPr>
        <p:spPr bwMode="auto">
          <a:xfrm>
            <a:off x="6226333" y="2420938"/>
            <a:ext cx="0" cy="287338"/>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cxnSp>
        <p:nvCxnSpPr>
          <p:cNvPr id="190519" name="AutoShape 55"/>
          <p:cNvCxnSpPr>
            <a:cxnSpLocks noChangeShapeType="1"/>
            <a:stCxn id="190506" idx="0"/>
            <a:endCxn id="190507" idx="0"/>
          </p:cNvCxnSpPr>
          <p:nvPr/>
        </p:nvCxnSpPr>
        <p:spPr bwMode="auto">
          <a:xfrm rot="5400000" flipH="1" flipV="1">
            <a:off x="1660200" y="3740760"/>
            <a:ext cx="12700" cy="868731"/>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0" name="Line 56"/>
          <p:cNvSpPr>
            <a:spLocks noChangeShapeType="1"/>
          </p:cNvSpPr>
          <p:nvPr/>
        </p:nvSpPr>
        <p:spPr bwMode="auto">
          <a:xfrm flipV="1">
            <a:off x="1653057" y="3500438"/>
            <a:ext cx="0" cy="43180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cxnSp>
        <p:nvCxnSpPr>
          <p:cNvPr id="190521" name="AutoShape 57"/>
          <p:cNvCxnSpPr>
            <a:cxnSpLocks noChangeShapeType="1"/>
          </p:cNvCxnSpPr>
          <p:nvPr/>
        </p:nvCxnSpPr>
        <p:spPr bwMode="auto">
          <a:xfrm rot="5400000" flipV="1">
            <a:off x="3508036" y="3667125"/>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2" name="Line 58"/>
          <p:cNvSpPr>
            <a:spLocks noChangeShapeType="1"/>
          </p:cNvSpPr>
          <p:nvPr/>
        </p:nvSpPr>
        <p:spPr bwMode="auto">
          <a:xfrm flipV="1">
            <a:off x="3509624" y="3500438"/>
            <a:ext cx="0" cy="43180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cxnSp>
        <p:nvCxnSpPr>
          <p:cNvPr id="190523" name="AutoShape 59"/>
          <p:cNvCxnSpPr>
            <a:cxnSpLocks noChangeShapeType="1"/>
          </p:cNvCxnSpPr>
          <p:nvPr/>
        </p:nvCxnSpPr>
        <p:spPr bwMode="auto">
          <a:xfrm rot="5400000" flipV="1">
            <a:off x="5340139" y="3667125"/>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4" name="Line 60"/>
          <p:cNvSpPr>
            <a:spLocks noChangeShapeType="1"/>
          </p:cNvSpPr>
          <p:nvPr/>
        </p:nvSpPr>
        <p:spPr bwMode="auto">
          <a:xfrm flipV="1">
            <a:off x="5341726" y="3500438"/>
            <a:ext cx="0" cy="43180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cxnSp>
        <p:nvCxnSpPr>
          <p:cNvPr id="190525" name="AutoShape 61"/>
          <p:cNvCxnSpPr>
            <a:cxnSpLocks noChangeShapeType="1"/>
          </p:cNvCxnSpPr>
          <p:nvPr/>
        </p:nvCxnSpPr>
        <p:spPr bwMode="auto">
          <a:xfrm rot="5400000" flipV="1">
            <a:off x="7104957" y="3667125"/>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6" name="Line 62"/>
          <p:cNvSpPr>
            <a:spLocks noChangeShapeType="1"/>
          </p:cNvSpPr>
          <p:nvPr/>
        </p:nvSpPr>
        <p:spPr bwMode="auto">
          <a:xfrm flipV="1">
            <a:off x="7106544" y="3500438"/>
            <a:ext cx="0" cy="43180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30" name="Rectangle 38"/>
          <p:cNvSpPr>
            <a:spLocks noChangeArrowheads="1"/>
          </p:cNvSpPr>
          <p:nvPr/>
        </p:nvSpPr>
        <p:spPr bwMode="auto">
          <a:xfrm>
            <a:off x="8225210" y="2923324"/>
            <a:ext cx="1295400" cy="5762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smtClean="0">
                <a:ea typeface="楷体_GB2312" pitchFamily="49" charset="-122"/>
              </a:rPr>
              <a:t>适用类型</a:t>
            </a:r>
            <a:endParaRPr lang="zh-CN" altLang="en-US" sz="2400" b="1" dirty="0">
              <a:ea typeface="楷体_GB2312" pitchFamily="49" charset="-122"/>
            </a:endParaRPr>
          </a:p>
        </p:txBody>
      </p:sp>
      <p:sp>
        <p:nvSpPr>
          <p:cNvPr id="31" name="Text Box 42"/>
          <p:cNvSpPr txBox="1">
            <a:spLocks noChangeArrowheads="1"/>
          </p:cNvSpPr>
          <p:nvPr/>
        </p:nvSpPr>
        <p:spPr bwMode="auto">
          <a:xfrm>
            <a:off x="8262006" y="4174274"/>
            <a:ext cx="554038" cy="156966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smtClean="0">
                <a:ea typeface="楷体_GB2312" pitchFamily="49" charset="-122"/>
              </a:rPr>
              <a:t>常识知识</a:t>
            </a:r>
            <a:endParaRPr lang="zh-CN" altLang="en-US" sz="2400" b="1" dirty="0">
              <a:ea typeface="楷体_GB2312" pitchFamily="49" charset="-122"/>
            </a:endParaRPr>
          </a:p>
        </p:txBody>
      </p:sp>
      <p:sp>
        <p:nvSpPr>
          <p:cNvPr id="32" name="Text Box 43"/>
          <p:cNvSpPr txBox="1">
            <a:spLocks noChangeArrowheads="1"/>
          </p:cNvSpPr>
          <p:nvPr/>
        </p:nvSpPr>
        <p:spPr bwMode="auto">
          <a:xfrm>
            <a:off x="9086939" y="4174274"/>
            <a:ext cx="554038" cy="156966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smtClean="0">
                <a:ea typeface="楷体_GB2312" pitchFamily="49" charset="-122"/>
              </a:rPr>
              <a:t>领域知识</a:t>
            </a:r>
            <a:endParaRPr lang="zh-CN" altLang="en-US" sz="2400" b="1" dirty="0">
              <a:ea typeface="楷体_GB2312" pitchFamily="49" charset="-122"/>
            </a:endParaRPr>
          </a:p>
        </p:txBody>
      </p:sp>
      <p:cxnSp>
        <p:nvCxnSpPr>
          <p:cNvPr id="33" name="AutoShape 55"/>
          <p:cNvCxnSpPr>
            <a:cxnSpLocks noChangeShapeType="1"/>
            <a:stCxn id="31" idx="0"/>
            <a:endCxn id="32" idx="0"/>
          </p:cNvCxnSpPr>
          <p:nvPr/>
        </p:nvCxnSpPr>
        <p:spPr bwMode="auto">
          <a:xfrm rot="5400000" flipH="1" flipV="1">
            <a:off x="8951491" y="3761808"/>
            <a:ext cx="12700" cy="824933"/>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Line 56"/>
          <p:cNvSpPr>
            <a:spLocks noChangeShapeType="1"/>
          </p:cNvSpPr>
          <p:nvPr/>
        </p:nvSpPr>
        <p:spPr bwMode="auto">
          <a:xfrm flipV="1">
            <a:off x="8944348" y="3499587"/>
            <a:ext cx="0" cy="43180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39" name="Rectangle 38"/>
          <p:cNvSpPr>
            <a:spLocks noChangeArrowheads="1"/>
          </p:cNvSpPr>
          <p:nvPr/>
        </p:nvSpPr>
        <p:spPr bwMode="auto">
          <a:xfrm>
            <a:off x="10041934" y="2922473"/>
            <a:ext cx="1295400" cy="5762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smtClean="0">
                <a:ea typeface="楷体_GB2312" pitchFamily="49" charset="-122"/>
              </a:rPr>
              <a:t>层次</a:t>
            </a:r>
            <a:endParaRPr lang="zh-CN" altLang="en-US" sz="2400" b="1" dirty="0">
              <a:ea typeface="楷体_GB2312" pitchFamily="49" charset="-122"/>
            </a:endParaRPr>
          </a:p>
        </p:txBody>
      </p:sp>
      <p:sp>
        <p:nvSpPr>
          <p:cNvPr id="40" name="Text Box 42"/>
          <p:cNvSpPr txBox="1">
            <a:spLocks noChangeArrowheads="1"/>
          </p:cNvSpPr>
          <p:nvPr/>
        </p:nvSpPr>
        <p:spPr bwMode="auto">
          <a:xfrm>
            <a:off x="10078730" y="4173423"/>
            <a:ext cx="554038" cy="156966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smtClean="0">
                <a:ea typeface="楷体_GB2312" pitchFamily="49" charset="-122"/>
              </a:rPr>
              <a:t>表层知识</a:t>
            </a:r>
            <a:endParaRPr lang="zh-CN" altLang="en-US" sz="2400" b="1" dirty="0">
              <a:ea typeface="楷体_GB2312" pitchFamily="49" charset="-122"/>
            </a:endParaRPr>
          </a:p>
        </p:txBody>
      </p:sp>
      <p:sp>
        <p:nvSpPr>
          <p:cNvPr id="41" name="Text Box 43"/>
          <p:cNvSpPr txBox="1">
            <a:spLocks noChangeArrowheads="1"/>
          </p:cNvSpPr>
          <p:nvPr/>
        </p:nvSpPr>
        <p:spPr bwMode="auto">
          <a:xfrm>
            <a:off x="10903663" y="4173423"/>
            <a:ext cx="554038" cy="156966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spAutoFit/>
          </a:bodyPr>
          <a:lstStyle/>
          <a:p>
            <a:pPr algn="ctr"/>
            <a:r>
              <a:rPr lang="zh-CN" altLang="en-US" sz="2400" b="1" dirty="0" smtClean="0">
                <a:ea typeface="楷体_GB2312" pitchFamily="49" charset="-122"/>
              </a:rPr>
              <a:t>深层知识</a:t>
            </a:r>
            <a:endParaRPr lang="zh-CN" altLang="en-US" sz="2400" b="1" dirty="0">
              <a:ea typeface="楷体_GB2312" pitchFamily="49" charset="-122"/>
            </a:endParaRPr>
          </a:p>
        </p:txBody>
      </p:sp>
      <p:cxnSp>
        <p:nvCxnSpPr>
          <p:cNvPr id="42" name="AutoShape 55"/>
          <p:cNvCxnSpPr>
            <a:cxnSpLocks noChangeShapeType="1"/>
            <a:stCxn id="40" idx="0"/>
            <a:endCxn id="41" idx="0"/>
          </p:cNvCxnSpPr>
          <p:nvPr/>
        </p:nvCxnSpPr>
        <p:spPr bwMode="auto">
          <a:xfrm rot="5400000" flipH="1" flipV="1">
            <a:off x="10768215" y="3760957"/>
            <a:ext cx="12700" cy="824933"/>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Line 56"/>
          <p:cNvSpPr>
            <a:spLocks noChangeShapeType="1"/>
          </p:cNvSpPr>
          <p:nvPr/>
        </p:nvSpPr>
        <p:spPr bwMode="auto">
          <a:xfrm flipV="1">
            <a:off x="10761072" y="3498736"/>
            <a:ext cx="0" cy="43180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44" name="Line 53"/>
          <p:cNvSpPr>
            <a:spLocks noChangeShapeType="1"/>
          </p:cNvSpPr>
          <p:nvPr/>
        </p:nvSpPr>
        <p:spPr bwMode="auto">
          <a:xfrm>
            <a:off x="7117827" y="2707424"/>
            <a:ext cx="0" cy="2159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46" name="Line 53"/>
          <p:cNvSpPr>
            <a:spLocks noChangeShapeType="1"/>
          </p:cNvSpPr>
          <p:nvPr/>
        </p:nvSpPr>
        <p:spPr bwMode="auto">
          <a:xfrm>
            <a:off x="8912652" y="2706573"/>
            <a:ext cx="0" cy="21590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Tree>
    <p:extLst>
      <p:ext uri="{BB962C8B-B14F-4D97-AF65-F5344CB8AC3E}">
        <p14:creationId xmlns:p14="http://schemas.microsoft.com/office/powerpoint/2010/main" val="1307185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7" name="Text Box 9"/>
          <p:cNvSpPr txBox="1">
            <a:spLocks noChangeArrowheads="1"/>
          </p:cNvSpPr>
          <p:nvPr/>
        </p:nvSpPr>
        <p:spPr bwMode="auto">
          <a:xfrm>
            <a:off x="1800482" y="1166250"/>
            <a:ext cx="9998227"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30000"/>
              </a:spcBef>
              <a:buClr>
                <a:schemeClr val="tx1"/>
              </a:buClr>
              <a:buFont typeface="仿宋_GB2312" pitchFamily="49" charset="-122"/>
              <a:buChar cha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相对正确性</a:t>
            </a:r>
            <a:endParaRPr lang="en-US" altLang="zh-CN" sz="2800" b="1" dirty="0">
              <a:latin typeface="楷体_GB2312" pitchFamily="49" charset="-122"/>
              <a:ea typeface="楷体_GB2312" pitchFamily="49" charset="-122"/>
            </a:endParaRPr>
          </a:p>
          <a:p>
            <a:pPr>
              <a:lnSpc>
                <a:spcPct val="120000"/>
              </a:lnSpc>
              <a:spcBef>
                <a:spcPct val="30000"/>
              </a:spcBef>
              <a:buClr>
                <a:schemeClr val="tx1"/>
              </a:buClr>
            </a:pPr>
            <a:r>
              <a:rPr lang="en-US" altLang="zh-CN" sz="2800" dirty="0"/>
              <a:t>    </a:t>
            </a:r>
            <a:r>
              <a:rPr lang="zh-CN" altLang="en-US" sz="2800" dirty="0"/>
              <a:t>例如：</a:t>
            </a:r>
            <a:r>
              <a:rPr lang="en-US" altLang="zh-CN" sz="2800" dirty="0"/>
              <a:t>1</a:t>
            </a:r>
            <a:r>
              <a:rPr lang="zh-CN" altLang="en-US" sz="2800" dirty="0"/>
              <a:t>＋</a:t>
            </a:r>
            <a:r>
              <a:rPr lang="en-US" altLang="zh-CN" sz="2800" dirty="0"/>
              <a:t>1</a:t>
            </a:r>
            <a:r>
              <a:rPr lang="zh-CN" altLang="en-US" sz="2800" dirty="0"/>
              <a:t>＝</a:t>
            </a:r>
            <a:r>
              <a:rPr lang="en-US" altLang="zh-CN" sz="2800" dirty="0"/>
              <a:t>10</a:t>
            </a:r>
            <a:r>
              <a:rPr lang="zh-CN" altLang="en-US" sz="2800" dirty="0"/>
              <a:t>在不同的进制下有不同的正确性。</a:t>
            </a:r>
            <a:endParaRPr lang="zh-CN" altLang="en-US" sz="2800" b="1" dirty="0">
              <a:latin typeface="楷体_GB2312" pitchFamily="49" charset="-122"/>
              <a:ea typeface="楷体_GB2312" pitchFamily="49" charset="-122"/>
            </a:endParaRPr>
          </a:p>
          <a:p>
            <a:pPr algn="l">
              <a:lnSpc>
                <a:spcPct val="120000"/>
              </a:lnSpc>
              <a:spcBef>
                <a:spcPct val="30000"/>
              </a:spcBef>
              <a:buClr>
                <a:schemeClr val="tx1"/>
              </a:buClr>
              <a:buFont typeface="仿宋_GB2312" pitchFamily="49" charset="-122"/>
              <a:buChar char="＊"/>
            </a:pPr>
            <a:r>
              <a:rPr lang="zh-CN" altLang="en-US" sz="2800" b="1" dirty="0">
                <a:latin typeface="楷体_GB2312" pitchFamily="49" charset="-122"/>
                <a:ea typeface="楷体_GB2312" pitchFamily="49" charset="-122"/>
              </a:rPr>
              <a:t>  不确定性</a:t>
            </a:r>
            <a:endParaRPr lang="en-US" altLang="zh-CN" sz="2800" b="1" dirty="0">
              <a:latin typeface="楷体_GB2312" pitchFamily="49" charset="-122"/>
              <a:ea typeface="楷体_GB2312" pitchFamily="49" charset="-122"/>
            </a:endParaRPr>
          </a:p>
          <a:p>
            <a:pPr marL="609600" indent="-609600"/>
            <a:r>
              <a:rPr lang="en-US" altLang="zh-CN" sz="2400" dirty="0"/>
              <a:t>     </a:t>
            </a:r>
            <a:r>
              <a:rPr lang="zh-CN" altLang="en-US" sz="2400" dirty="0"/>
              <a:t>知识并不总是只有“真”和“假”两种状态。引起知识不确定性的原因有：</a:t>
            </a:r>
          </a:p>
          <a:p>
            <a:pPr marL="990600" lvl="1" indent="-533400">
              <a:buFont typeface="Wingdings" panose="05000000000000000000" pitchFamily="2" charset="2"/>
              <a:buAutoNum type="arabicParenR"/>
            </a:pPr>
            <a:r>
              <a:rPr lang="zh-CN" altLang="en-US" sz="2400" dirty="0"/>
              <a:t>随机性：我有八成的把握打中目标。</a:t>
            </a:r>
          </a:p>
          <a:p>
            <a:pPr marL="990600" lvl="1" indent="-533400">
              <a:buFont typeface="Wingdings" panose="05000000000000000000" pitchFamily="2" charset="2"/>
              <a:buAutoNum type="arabicParenR"/>
            </a:pPr>
            <a:r>
              <a:rPr lang="zh-CN" altLang="en-US" sz="2400" dirty="0"/>
              <a:t>模糊性：高个子适合于打篮球。</a:t>
            </a:r>
          </a:p>
          <a:p>
            <a:pPr marL="990600" lvl="1" indent="-533400">
              <a:buFont typeface="Wingdings" panose="05000000000000000000" pitchFamily="2" charset="2"/>
              <a:buAutoNum type="arabicParenR"/>
            </a:pPr>
            <a:r>
              <a:rPr lang="zh-CN" altLang="en-US" sz="2400" dirty="0"/>
              <a:t>不完全性：这种药可能会治疗</a:t>
            </a:r>
            <a:r>
              <a:rPr lang="en-US" altLang="zh-CN" sz="2400" dirty="0"/>
              <a:t>SARS</a:t>
            </a:r>
            <a:r>
              <a:rPr lang="zh-CN" altLang="en-US" sz="2400" dirty="0"/>
              <a:t>。</a:t>
            </a:r>
          </a:p>
          <a:p>
            <a:pPr marL="990600" lvl="1" indent="-533400">
              <a:buFont typeface="Wingdings" panose="05000000000000000000" pitchFamily="2" charset="2"/>
              <a:buAutoNum type="arabicParenR"/>
            </a:pPr>
            <a:r>
              <a:rPr lang="zh-CN" altLang="en-US" sz="2400" dirty="0"/>
              <a:t>经验性：土干了就给花浇水。</a:t>
            </a:r>
            <a:endParaRPr lang="zh-CN" altLang="en-US" sz="2800" b="1" dirty="0">
              <a:latin typeface="楷体_GB2312" pitchFamily="49" charset="-122"/>
              <a:ea typeface="楷体_GB2312" pitchFamily="49" charset="-122"/>
            </a:endParaRPr>
          </a:p>
          <a:p>
            <a:pPr algn="l">
              <a:lnSpc>
                <a:spcPct val="120000"/>
              </a:lnSpc>
              <a:spcBef>
                <a:spcPct val="30000"/>
              </a:spcBef>
              <a:buClr>
                <a:schemeClr val="tx1"/>
              </a:buClr>
              <a:buFont typeface="仿宋_GB2312" pitchFamily="49" charset="-122"/>
              <a:buChar char="＊"/>
            </a:pPr>
            <a:r>
              <a:rPr lang="zh-CN" altLang="en-US" sz="2800" b="1" dirty="0">
                <a:latin typeface="楷体_GB2312" pitchFamily="49" charset="-122"/>
                <a:ea typeface="楷体_GB2312" pitchFamily="49" charset="-122"/>
              </a:rPr>
              <a:t>  可表示性</a:t>
            </a:r>
          </a:p>
          <a:p>
            <a:pPr algn="l">
              <a:lnSpc>
                <a:spcPct val="120000"/>
              </a:lnSpc>
              <a:spcBef>
                <a:spcPct val="30000"/>
              </a:spcBef>
              <a:buClr>
                <a:schemeClr val="tx1"/>
              </a:buClr>
              <a:buFont typeface="仿宋_GB2312" pitchFamily="49" charset="-122"/>
              <a:buChar char="＊"/>
            </a:pPr>
            <a:r>
              <a:rPr lang="zh-CN" altLang="en-US" sz="2800" b="1" dirty="0">
                <a:latin typeface="楷体_GB2312" pitchFamily="49" charset="-122"/>
                <a:ea typeface="楷体_GB2312" pitchFamily="49" charset="-122"/>
              </a:rPr>
              <a:t>  可利用</a:t>
            </a:r>
            <a:r>
              <a:rPr lang="zh-CN" altLang="en-US" sz="2800" b="1" dirty="0" smtClean="0">
                <a:latin typeface="楷体_GB2312" pitchFamily="49" charset="-122"/>
                <a:ea typeface="楷体_GB2312" pitchFamily="49" charset="-122"/>
              </a:rPr>
              <a:t>性</a:t>
            </a:r>
            <a:endParaRPr lang="zh-CN" altLang="en-US" sz="2800" b="1" dirty="0">
              <a:latin typeface="楷体_GB2312" pitchFamily="49" charset="-122"/>
              <a:ea typeface="楷体_GB2312" pitchFamily="49" charset="-122"/>
            </a:endParaRPr>
          </a:p>
        </p:txBody>
      </p:sp>
      <p:sp>
        <p:nvSpPr>
          <p:cNvPr id="191500" name="Rectangle 12"/>
          <p:cNvSpPr>
            <a:spLocks noGrp="1"/>
          </p:cNvSpPr>
          <p:nvPr>
            <p:ph type="title"/>
          </p:nvPr>
        </p:nvSpPr>
        <p:spPr>
          <a:xfrm>
            <a:off x="1096399" y="414237"/>
            <a:ext cx="8229600" cy="649287"/>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知识的特性</a:t>
            </a:r>
          </a:p>
        </p:txBody>
      </p:sp>
    </p:spTree>
    <p:extLst>
      <p:ext uri="{BB962C8B-B14F-4D97-AF65-F5344CB8AC3E}">
        <p14:creationId xmlns:p14="http://schemas.microsoft.com/office/powerpoint/2010/main" val="21683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 calcmode="lin" valueType="num">
                                      <p:cBhvr>
                                        <p:cTn id="7" dur="1000" fill="hold"/>
                                        <p:tgtEl>
                                          <p:spTgt spid="191497"/>
                                        </p:tgtEl>
                                        <p:attrNameLst>
                                          <p:attrName>ppt_w</p:attrName>
                                        </p:attrNameLst>
                                      </p:cBhvr>
                                      <p:tavLst>
                                        <p:tav tm="0">
                                          <p:val>
                                            <p:strVal val="#ppt_w*0.70"/>
                                          </p:val>
                                        </p:tav>
                                        <p:tav tm="100000">
                                          <p:val>
                                            <p:strVal val="#ppt_w"/>
                                          </p:val>
                                        </p:tav>
                                      </p:tavLst>
                                    </p:anim>
                                    <p:anim calcmode="lin" valueType="num">
                                      <p:cBhvr>
                                        <p:cTn id="8" dur="1000" fill="hold"/>
                                        <p:tgtEl>
                                          <p:spTgt spid="191497"/>
                                        </p:tgtEl>
                                        <p:attrNameLst>
                                          <p:attrName>ppt_h</p:attrName>
                                        </p:attrNameLst>
                                      </p:cBhvr>
                                      <p:tavLst>
                                        <p:tav tm="0">
                                          <p:val>
                                            <p:strVal val="#ppt_h"/>
                                          </p:val>
                                        </p:tav>
                                        <p:tav tm="100000">
                                          <p:val>
                                            <p:strVal val="#ppt_h"/>
                                          </p:val>
                                        </p:tav>
                                      </p:tavLst>
                                    </p:anim>
                                    <p:animEffect transition="in" filter="fade">
                                      <p:cBhvr>
                                        <p:cTn id="9" dur="10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3" name="Text Box 11"/>
          <p:cNvSpPr txBox="1">
            <a:spLocks noChangeArrowheads="1"/>
          </p:cNvSpPr>
          <p:nvPr/>
        </p:nvSpPr>
        <p:spPr bwMode="auto">
          <a:xfrm>
            <a:off x="2063750" y="2349500"/>
            <a:ext cx="8280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buFontTx/>
              <a:buChar char="•"/>
            </a:pPr>
            <a:r>
              <a:rPr lang="en-US" altLang="zh-CN" sz="2800" b="1" dirty="0">
                <a:latin typeface="仿宋_GB2312" pitchFamily="49" charset="-122"/>
                <a:ea typeface="仿宋_GB2312" pitchFamily="49" charset="-122"/>
              </a:rPr>
              <a:t> </a:t>
            </a:r>
            <a:r>
              <a:rPr lang="zh-CN" altLang="en-US" sz="2800" b="1" dirty="0">
                <a:latin typeface="仿宋_GB2312" pitchFamily="49" charset="-122"/>
                <a:ea typeface="仿宋_GB2312" pitchFamily="49" charset="-122"/>
              </a:rPr>
              <a:t>面向计算机的知识描述或表达的形式和方法。</a:t>
            </a:r>
          </a:p>
          <a:p>
            <a:pPr algn="l">
              <a:spcBef>
                <a:spcPct val="50000"/>
              </a:spcBef>
              <a:buClr>
                <a:schemeClr val="tx1"/>
              </a:buClr>
              <a:buFontTx/>
              <a:buChar char="•"/>
            </a:pPr>
            <a:r>
              <a:rPr lang="zh-CN" altLang="en-US" sz="2800" b="1" dirty="0">
                <a:latin typeface="仿宋_GB2312" pitchFamily="49" charset="-122"/>
                <a:ea typeface="仿宋_GB2312" pitchFamily="49" charset="-122"/>
              </a:rPr>
              <a:t> 知识表示的过程就是把知识编码成某种数据结构的过程。</a:t>
            </a:r>
          </a:p>
        </p:txBody>
      </p:sp>
      <p:sp>
        <p:nvSpPr>
          <p:cNvPr id="192524" name="Rectangle 12"/>
          <p:cNvSpPr>
            <a:spLocks noChangeArrowheads="1"/>
          </p:cNvSpPr>
          <p:nvPr/>
        </p:nvSpPr>
        <p:spPr bwMode="auto">
          <a:xfrm>
            <a:off x="2058194" y="1701800"/>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800000"/>
              </a:buClr>
              <a:buFont typeface="Arial" panose="020B0604020202020204" pitchFamily="34" charset="0"/>
              <a:buChar char="–"/>
            </a:pPr>
            <a:r>
              <a:rPr lang="en-US" altLang="zh-CN" sz="2800" b="1" dirty="0">
                <a:solidFill>
                  <a:srgbClr val="800000"/>
                </a:solidFill>
                <a:latin typeface="黑体" panose="02010609060101010101" pitchFamily="49" charset="-122"/>
                <a:ea typeface="黑体" panose="02010609060101010101" pitchFamily="49" charset="-122"/>
              </a:rPr>
              <a:t> </a:t>
            </a:r>
            <a:r>
              <a:rPr lang="zh-CN" altLang="en-US" sz="2800" b="1" dirty="0">
                <a:solidFill>
                  <a:srgbClr val="800000"/>
                </a:solidFill>
                <a:latin typeface="黑体" panose="02010609060101010101" pitchFamily="49" charset="-122"/>
                <a:ea typeface="黑体" panose="02010609060101010101" pitchFamily="49" charset="-122"/>
              </a:rPr>
              <a:t>什么是知识表示？</a:t>
            </a:r>
          </a:p>
        </p:txBody>
      </p:sp>
      <p:sp>
        <p:nvSpPr>
          <p:cNvPr id="192528" name="Rectangle 16"/>
          <p:cNvSpPr>
            <a:spLocks noChangeArrowheads="1"/>
          </p:cNvSpPr>
          <p:nvPr/>
        </p:nvSpPr>
        <p:spPr bwMode="auto">
          <a:xfrm>
            <a:off x="2135188" y="4278313"/>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800000"/>
              </a:buClr>
              <a:buFont typeface="Arial" panose="020B0604020202020204" pitchFamily="34" charset="0"/>
              <a:buChar char="–"/>
            </a:pPr>
            <a:r>
              <a:rPr lang="en-US" altLang="zh-CN" sz="2800" b="1" dirty="0">
                <a:solidFill>
                  <a:srgbClr val="800000"/>
                </a:solidFill>
                <a:latin typeface="黑体" panose="02010609060101010101" pitchFamily="49" charset="-122"/>
                <a:ea typeface="黑体" panose="02010609060101010101" pitchFamily="49" charset="-122"/>
              </a:rPr>
              <a:t> </a:t>
            </a:r>
            <a:r>
              <a:rPr lang="zh-CN" altLang="en-US" sz="2800" b="1" dirty="0">
                <a:solidFill>
                  <a:srgbClr val="800000"/>
                </a:solidFill>
                <a:latin typeface="黑体" panose="02010609060101010101" pitchFamily="49" charset="-122"/>
                <a:ea typeface="黑体" panose="02010609060101010101" pitchFamily="49" charset="-122"/>
              </a:rPr>
              <a:t>研究的主要内容</a:t>
            </a:r>
          </a:p>
        </p:txBody>
      </p:sp>
      <p:sp>
        <p:nvSpPr>
          <p:cNvPr id="192529" name="Text Box 17"/>
          <p:cNvSpPr txBox="1">
            <a:spLocks noChangeArrowheads="1"/>
          </p:cNvSpPr>
          <p:nvPr/>
        </p:nvSpPr>
        <p:spPr bwMode="auto">
          <a:xfrm>
            <a:off x="2135188" y="5087937"/>
            <a:ext cx="3600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buFontTx/>
              <a:buChar char="•"/>
            </a:pPr>
            <a:r>
              <a:rPr lang="zh-CN" altLang="en-US" sz="2800" b="1" dirty="0">
                <a:latin typeface="仿宋_GB2312" pitchFamily="49" charset="-122"/>
                <a:ea typeface="仿宋_GB2312" pitchFamily="49" charset="-122"/>
              </a:rPr>
              <a:t> 表示方法</a:t>
            </a:r>
          </a:p>
        </p:txBody>
      </p:sp>
      <p:sp>
        <p:nvSpPr>
          <p:cNvPr id="192530" name="Rectangle 18"/>
          <p:cNvSpPr>
            <a:spLocks noGrp="1"/>
          </p:cNvSpPr>
          <p:nvPr>
            <p:ph type="title"/>
          </p:nvPr>
        </p:nvSpPr>
        <p:spPr>
          <a:xfrm>
            <a:off x="1919288"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知识表示</a:t>
            </a:r>
          </a:p>
        </p:txBody>
      </p:sp>
    </p:spTree>
    <p:extLst>
      <p:ext uri="{BB962C8B-B14F-4D97-AF65-F5344CB8AC3E}">
        <p14:creationId xmlns:p14="http://schemas.microsoft.com/office/powerpoint/2010/main" val="109012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2523"/>
                                        </p:tgtEl>
                                        <p:attrNameLst>
                                          <p:attrName>style.visibility</p:attrName>
                                        </p:attrNameLst>
                                      </p:cBhvr>
                                      <p:to>
                                        <p:strVal val="visible"/>
                                      </p:to>
                                    </p:set>
                                    <p:animEffect transition="in" filter="strips(upRight)">
                                      <p:cBhvr>
                                        <p:cTn id="7" dur="1000"/>
                                        <p:tgtEl>
                                          <p:spTgt spid="192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2528"/>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3" grpId="0"/>
      <p:bldP spid="192528" grpId="0"/>
      <p:bldP spid="1925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21" name="Rectangle 45"/>
          <p:cNvSpPr>
            <a:spLocks noGrp="1"/>
          </p:cNvSpPr>
          <p:nvPr>
            <p:ph type="title"/>
          </p:nvPr>
        </p:nvSpPr>
        <p:spPr>
          <a:xfrm>
            <a:off x="1283366" y="4618122"/>
            <a:ext cx="8229600" cy="649288"/>
          </a:xfrm>
        </p:spPr>
        <p:txBody>
          <a:bodyPr/>
          <a:lstStyle/>
          <a:p>
            <a:pPr>
              <a:buClr>
                <a:srgbClr val="009900"/>
              </a:buClr>
              <a:buSzPct val="90000"/>
              <a:buFontTx/>
              <a:buChar char="•"/>
            </a:pPr>
            <a:r>
              <a:rPr lang="en-US" altLang="zh-CN" sz="2800" dirty="0">
                <a:solidFill>
                  <a:srgbClr val="009900"/>
                </a:solidFill>
                <a:latin typeface="楷体_GB2312" pitchFamily="49" charset="-122"/>
                <a:ea typeface="楷体_GB2312" pitchFamily="49" charset="-122"/>
              </a:rPr>
              <a:t> </a:t>
            </a:r>
            <a:r>
              <a:rPr lang="zh-CN" altLang="en-US" sz="2800" dirty="0">
                <a:solidFill>
                  <a:srgbClr val="009900"/>
                </a:solidFill>
                <a:latin typeface="楷体_GB2312" pitchFamily="49" charset="-122"/>
                <a:ea typeface="楷体_GB2312" pitchFamily="49" charset="-122"/>
              </a:rPr>
              <a:t>知识表示方法</a:t>
            </a:r>
          </a:p>
        </p:txBody>
      </p:sp>
      <p:grpSp>
        <p:nvGrpSpPr>
          <p:cNvPr id="280629" name="Group 53"/>
          <p:cNvGrpSpPr>
            <a:grpSpLocks/>
          </p:cNvGrpSpPr>
          <p:nvPr/>
        </p:nvGrpSpPr>
        <p:grpSpPr bwMode="auto">
          <a:xfrm>
            <a:off x="4615528" y="4823705"/>
            <a:ext cx="5111751" cy="1176337"/>
            <a:chOff x="1338" y="3113"/>
            <a:chExt cx="3220" cy="741"/>
          </a:xfrm>
        </p:grpSpPr>
        <p:sp>
          <p:nvSpPr>
            <p:cNvPr id="280595" name="Text Box 19"/>
            <p:cNvSpPr txBox="1">
              <a:spLocks noChangeArrowheads="1"/>
            </p:cNvSpPr>
            <p:nvPr/>
          </p:nvSpPr>
          <p:spPr bwMode="auto">
            <a:xfrm>
              <a:off x="1338" y="3566"/>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dirty="0">
                  <a:solidFill>
                    <a:srgbClr val="000000"/>
                  </a:solidFill>
                  <a:latin typeface="Arial" panose="020B0604020202020204" pitchFamily="34" charset="0"/>
                </a:rPr>
                <a:t>语义网络表示</a:t>
              </a:r>
            </a:p>
          </p:txBody>
        </p:sp>
        <p:sp>
          <p:nvSpPr>
            <p:cNvPr id="280596" name="Text Box 20"/>
            <p:cNvSpPr txBox="1">
              <a:spLocks noChangeArrowheads="1"/>
            </p:cNvSpPr>
            <p:nvPr/>
          </p:nvSpPr>
          <p:spPr bwMode="auto">
            <a:xfrm>
              <a:off x="3243" y="3566"/>
              <a:ext cx="1315" cy="288"/>
            </a:xfrm>
            <a:prstGeom prst="rect">
              <a:avLst/>
            </a:prstGeom>
            <a:solidFill>
              <a:srgbClr val="009900">
                <a:alpha val="72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000000"/>
                  </a:solidFill>
                  <a:latin typeface="Arial" panose="020B0604020202020204" pitchFamily="34" charset="0"/>
                </a:rPr>
                <a:t>框架表示</a:t>
              </a:r>
            </a:p>
          </p:txBody>
        </p:sp>
        <p:sp>
          <p:nvSpPr>
            <p:cNvPr id="280626" name="Text Box 50"/>
            <p:cNvSpPr txBox="1">
              <a:spLocks noChangeArrowheads="1"/>
            </p:cNvSpPr>
            <p:nvPr/>
          </p:nvSpPr>
          <p:spPr bwMode="auto">
            <a:xfrm>
              <a:off x="1338" y="3113"/>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dirty="0">
                  <a:solidFill>
                    <a:srgbClr val="000000"/>
                  </a:solidFill>
                  <a:latin typeface="Arial" panose="020B0604020202020204" pitchFamily="34" charset="0"/>
                </a:rPr>
                <a:t>谓词逻辑表示</a:t>
              </a:r>
            </a:p>
          </p:txBody>
        </p:sp>
        <p:sp>
          <p:nvSpPr>
            <p:cNvPr id="280627" name="Text Box 51"/>
            <p:cNvSpPr txBox="1">
              <a:spLocks noChangeArrowheads="1"/>
            </p:cNvSpPr>
            <p:nvPr/>
          </p:nvSpPr>
          <p:spPr bwMode="auto">
            <a:xfrm>
              <a:off x="3243" y="3113"/>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dirty="0">
                  <a:solidFill>
                    <a:srgbClr val="000000"/>
                  </a:solidFill>
                  <a:latin typeface="Arial" panose="020B0604020202020204" pitchFamily="34" charset="0"/>
                </a:rPr>
                <a:t>产生式表示</a:t>
              </a:r>
            </a:p>
          </p:txBody>
        </p:sp>
      </p:grpSp>
      <p:sp>
        <p:nvSpPr>
          <p:cNvPr id="33" name="Rectangle 13"/>
          <p:cNvSpPr txBox="1">
            <a:spLocks/>
          </p:cNvSpPr>
          <p:nvPr/>
        </p:nvSpPr>
        <p:spPr>
          <a:xfrm>
            <a:off x="1283366" y="45166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Tx/>
              <a:buChar char="•"/>
            </a:pPr>
            <a:r>
              <a:rPr lang="zh-CN" altLang="en-US" sz="2800" dirty="0">
                <a:solidFill>
                  <a:srgbClr val="009900"/>
                </a:solidFill>
                <a:latin typeface="楷体_GB2312" pitchFamily="49" charset="-122"/>
                <a:ea typeface="楷体_GB2312" pitchFamily="49" charset="-122"/>
              </a:rPr>
              <a:t>知识表示的要求：</a:t>
            </a:r>
          </a:p>
        </p:txBody>
      </p:sp>
      <p:pic>
        <p:nvPicPr>
          <p:cNvPr id="3" name="图片 2"/>
          <p:cNvPicPr>
            <a:picLocks noChangeAspect="1"/>
          </p:cNvPicPr>
          <p:nvPr/>
        </p:nvPicPr>
        <p:blipFill>
          <a:blip r:embed="rId3"/>
          <a:stretch>
            <a:fillRect/>
          </a:stretch>
        </p:blipFill>
        <p:spPr>
          <a:xfrm>
            <a:off x="1423423" y="1318590"/>
            <a:ext cx="9972675" cy="2943225"/>
          </a:xfrm>
          <a:prstGeom prst="rect">
            <a:avLst/>
          </a:prstGeom>
        </p:spPr>
      </p:pic>
    </p:spTree>
    <p:extLst>
      <p:ext uri="{BB962C8B-B14F-4D97-AF65-F5344CB8AC3E}">
        <p14:creationId xmlns:p14="http://schemas.microsoft.com/office/powerpoint/2010/main" val="197143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0629"/>
                                        </p:tgtEl>
                                        <p:attrNameLst>
                                          <p:attrName>style.visibility</p:attrName>
                                        </p:attrNameLst>
                                      </p:cBhvr>
                                      <p:to>
                                        <p:strVal val="visible"/>
                                      </p:to>
                                    </p:set>
                                    <p:animEffect transition="in" filter="wipe(up)">
                                      <p:cBhvr>
                                        <p:cTn id="7" dur="2000"/>
                                        <p:tgtEl>
                                          <p:spTgt spid="28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12301BA4-44F0-49EF-B0F4-35405C75E646}" type="slidenum">
              <a:rPr lang="en-US" altLang="zh-CN"/>
              <a:pPr/>
              <a:t>2</a:t>
            </a:fld>
            <a:endParaRPr lang="en-US" altLang="zh-CN"/>
          </a:p>
        </p:txBody>
      </p:sp>
      <p:sp>
        <p:nvSpPr>
          <p:cNvPr id="335874" name="Text Box 2"/>
          <p:cNvSpPr txBox="1">
            <a:spLocks noChangeArrowheads="1"/>
          </p:cNvSpPr>
          <p:nvPr/>
        </p:nvSpPr>
        <p:spPr bwMode="auto">
          <a:xfrm>
            <a:off x="2782889" y="2276476"/>
            <a:ext cx="66960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6000" b="1" dirty="0">
                <a:solidFill>
                  <a:srgbClr val="000099"/>
                </a:solidFill>
                <a:effectLst>
                  <a:outerShdw blurRad="38100" dist="38100" dir="2700000" algn="tl">
                    <a:srgbClr val="C0C0C0"/>
                  </a:outerShdw>
                </a:effectLst>
                <a:latin typeface="Arial" panose="020B0604020202020204" pitchFamily="34" charset="0"/>
                <a:ea typeface="楷体_GB2312" pitchFamily="49" charset="-122"/>
              </a:rPr>
              <a:t>第 </a:t>
            </a:r>
            <a:r>
              <a:rPr lang="en-US" altLang="zh-CN" sz="6000" b="1" dirty="0">
                <a:solidFill>
                  <a:srgbClr val="000099"/>
                </a:solidFill>
                <a:effectLst>
                  <a:outerShdw blurRad="38100" dist="38100" dir="2700000" algn="tl">
                    <a:srgbClr val="C0C0C0"/>
                  </a:outerShdw>
                </a:effectLst>
                <a:latin typeface="Arial" panose="020B0604020202020204" pitchFamily="34" charset="0"/>
                <a:ea typeface="楷体_GB2312" pitchFamily="49" charset="-122"/>
              </a:rPr>
              <a:t>2 </a:t>
            </a:r>
            <a:r>
              <a:rPr lang="zh-CN" altLang="en-US" sz="6000" b="1" dirty="0">
                <a:solidFill>
                  <a:srgbClr val="000099"/>
                </a:solidFill>
                <a:effectLst>
                  <a:outerShdw blurRad="38100" dist="38100" dir="2700000" algn="tl">
                    <a:srgbClr val="C0C0C0"/>
                  </a:outerShdw>
                </a:effectLst>
                <a:latin typeface="Arial" panose="020B0604020202020204" pitchFamily="34" charset="0"/>
                <a:ea typeface="楷体_GB2312" pitchFamily="49" charset="-122"/>
              </a:rPr>
              <a:t>章    知识表示</a:t>
            </a:r>
          </a:p>
        </p:txBody>
      </p:sp>
    </p:spTree>
    <p:extLst>
      <p:ext uri="{BB962C8B-B14F-4D97-AF65-F5344CB8AC3E}">
        <p14:creationId xmlns:p14="http://schemas.microsoft.com/office/powerpoint/2010/main" val="266113295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DB0F922-B1B4-4945-9EDD-6114A2618941}" type="slidenum">
              <a:rPr lang="en-US" altLang="zh-CN"/>
              <a:pPr/>
              <a:t>20</a:t>
            </a:fld>
            <a:endParaRPr lang="en-US" altLang="zh-CN"/>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20000"/>
              </a:spcBef>
            </a:pPr>
            <a:r>
              <a:rPr lang="en-US" altLang="zh-CN" sz="3200" b="1" dirty="0">
                <a:solidFill>
                  <a:srgbClr val="FF0000"/>
                </a:solidFill>
                <a:latin typeface="宋体" panose="02010600030101010101" pitchFamily="2" charset="-122"/>
              </a:rPr>
              <a:t>2.2  </a:t>
            </a:r>
            <a:r>
              <a:rPr lang="zh-CN" altLang="en-US" sz="3200" b="1" dirty="0">
                <a:solidFill>
                  <a:srgbClr val="FF0000"/>
                </a:solidFill>
                <a:latin typeface="宋体" panose="02010600030101010101" pitchFamily="2" charset="-122"/>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latin typeface="宋体" panose="02010600030101010101" pitchFamily="2" charset="-122"/>
              </a:rPr>
              <a:t>2.1  </a:t>
            </a:r>
            <a:r>
              <a:rPr lang="zh-CN" altLang="en-US" sz="3200" b="1" dirty="0">
                <a:latin typeface="宋体" panose="02010600030101010101" pitchFamily="2" charset="-122"/>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kumimoji="1" lang="en-US" altLang="zh-CN" sz="3200" b="1" dirty="0">
                <a:latin typeface="宋体" panose="02010600030101010101" pitchFamily="2" charset="-122"/>
              </a:rPr>
              <a:t>2.3  </a:t>
            </a:r>
            <a:r>
              <a:rPr kumimoji="1" lang="zh-CN" altLang="en-US" sz="3200" b="1" dirty="0">
                <a:latin typeface="宋体" panose="02010600030101010101" pitchFamily="2" charset="-122"/>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3200" b="1" dirty="0">
                <a:latin typeface="宋体" panose="02010600030101010101" pitchFamily="2" charset="-122"/>
              </a:rPr>
              <a:t>2.4  </a:t>
            </a:r>
            <a:r>
              <a:rPr lang="zh-CN" altLang="en-US" sz="3200" b="1" dirty="0">
                <a:latin typeface="宋体" panose="02010600030101010101" pitchFamily="2" charset="-122"/>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latin typeface="宋体" panose="02010600030101010101" pitchFamily="2" charset="-122"/>
              </a:rPr>
              <a:t>2.5  </a:t>
            </a:r>
            <a:r>
              <a:rPr lang="zh-CN" altLang="en-US" sz="3200" b="1" dirty="0">
                <a:latin typeface="宋体" panose="02010600030101010101" pitchFamily="2" charset="-122"/>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018552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94" name="Rectangle 22"/>
          <p:cNvSpPr>
            <a:spLocks noGrp="1"/>
          </p:cNvSpPr>
          <p:nvPr>
            <p:ph type="title"/>
          </p:nvPr>
        </p:nvSpPr>
        <p:spPr>
          <a:xfrm>
            <a:off x="1847850" y="908050"/>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12695" name="Text Box 23"/>
          <p:cNvSpPr txBox="1">
            <a:spLocks noChangeArrowheads="1"/>
          </p:cNvSpPr>
          <p:nvPr/>
        </p:nvSpPr>
        <p:spPr bwMode="auto">
          <a:xfrm>
            <a:off x="2111743" y="1889615"/>
            <a:ext cx="75088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spcBef>
                <a:spcPct val="30000"/>
              </a:spcBef>
            </a:pPr>
            <a:r>
              <a:rPr lang="en-US" altLang="zh-CN" sz="2800" b="1" dirty="0">
                <a:ea typeface="楷体_GB2312" pitchFamily="49" charset="-122"/>
              </a:rPr>
              <a:t>      </a:t>
            </a:r>
            <a:r>
              <a:rPr lang="zh-CN" altLang="en-US" sz="2800" b="1" dirty="0">
                <a:ea typeface="楷体_GB2312" pitchFamily="49" charset="-122"/>
              </a:rPr>
              <a:t>一阶谓词逻辑表示法是一种重要的知识表示方法，它以</a:t>
            </a:r>
            <a:r>
              <a:rPr lang="zh-CN" altLang="en-US" sz="2800" b="1" dirty="0">
                <a:solidFill>
                  <a:srgbClr val="990000"/>
                </a:solidFill>
                <a:ea typeface="楷体_GB2312" pitchFamily="49" charset="-122"/>
              </a:rPr>
              <a:t>数理逻辑</a:t>
            </a:r>
            <a:r>
              <a:rPr lang="zh-CN" altLang="en-US" sz="2800" b="1" dirty="0">
                <a:ea typeface="楷体_GB2312" pitchFamily="49" charset="-122"/>
              </a:rPr>
              <a:t>为基础，是到目前为止能够表达人类思维活动规律的一种最精确的形式语言。</a:t>
            </a:r>
          </a:p>
        </p:txBody>
      </p:sp>
      <p:pic>
        <p:nvPicPr>
          <p:cNvPr id="5" name="图片 4"/>
          <p:cNvPicPr>
            <a:picLocks noChangeAspect="1"/>
          </p:cNvPicPr>
          <p:nvPr/>
        </p:nvPicPr>
        <p:blipFill rotWithShape="1">
          <a:blip r:embed="rId3"/>
          <a:srcRect b="60110"/>
          <a:stretch/>
        </p:blipFill>
        <p:spPr>
          <a:xfrm>
            <a:off x="2111743" y="4509221"/>
            <a:ext cx="6879975" cy="1760949"/>
          </a:xfrm>
          <a:prstGeom prst="rect">
            <a:avLst/>
          </a:prstGeom>
        </p:spPr>
      </p:pic>
    </p:spTree>
    <p:extLst>
      <p:ext uri="{BB962C8B-B14F-4D97-AF65-F5344CB8AC3E}">
        <p14:creationId xmlns:p14="http://schemas.microsoft.com/office/powerpoint/2010/main" val="361386861"/>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18" name="Rectangle 34"/>
          <p:cNvSpPr>
            <a:spLocks noGrp="1"/>
          </p:cNvSpPr>
          <p:nvPr>
            <p:ph type="title"/>
          </p:nvPr>
        </p:nvSpPr>
        <p:spPr>
          <a:xfrm>
            <a:off x="1919288" y="620714"/>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谓词、函数、量词</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95619" name="Rectangle 35"/>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P</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195620" name="Rectangle 36"/>
          <p:cNvSpPr>
            <a:spLocks/>
          </p:cNvSpPr>
          <p:nvPr/>
        </p:nvSpPr>
        <p:spPr bwMode="auto">
          <a:xfrm>
            <a:off x="2566988" y="1412875"/>
            <a:ext cx="4895850" cy="781050"/>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a:lnSpc>
                <a:spcPct val="120000"/>
              </a:lnSpc>
              <a:spcBef>
                <a:spcPct val="30000"/>
              </a:spcBef>
              <a:buFont typeface="Wingdings" panose="05000000000000000000" pitchFamily="2" charset="2"/>
              <a:buNone/>
            </a:pPr>
            <a:r>
              <a:rPr lang="zh-CN" altLang="en-US" sz="3200" b="1">
                <a:latin typeface="Times New Roman" panose="02020603050405020304" pitchFamily="18" charset="0"/>
                <a:ea typeface="楷体_GB2312" pitchFamily="49" charset="-122"/>
              </a:rPr>
              <a:t>谓词逻辑中的</a:t>
            </a:r>
            <a:r>
              <a:rPr lang="en-US" altLang="zh-CN" sz="3200" b="1">
                <a:latin typeface="Times New Roman" panose="02020603050405020304" pitchFamily="18" charset="0"/>
                <a:ea typeface="楷体_GB2312" pitchFamily="49" charset="-122"/>
              </a:rPr>
              <a:t>n</a:t>
            </a:r>
            <a:r>
              <a:rPr lang="zh-CN" altLang="en-US" sz="3200" b="1">
                <a:latin typeface="Times New Roman" panose="02020603050405020304" pitchFamily="18" charset="0"/>
                <a:ea typeface="楷体_GB2312" pitchFamily="49" charset="-122"/>
              </a:rPr>
              <a:t>元</a:t>
            </a:r>
            <a:r>
              <a:rPr lang="zh-CN" altLang="en-US" sz="3200" b="1">
                <a:solidFill>
                  <a:srgbClr val="990000"/>
                </a:solidFill>
                <a:latin typeface="Times New Roman" panose="02020603050405020304" pitchFamily="18" charset="0"/>
                <a:ea typeface="楷体_GB2312" pitchFamily="49" charset="-122"/>
              </a:rPr>
              <a:t>谓词</a:t>
            </a:r>
            <a:r>
              <a:rPr lang="zh-CN" altLang="en-US" sz="3200" b="1">
                <a:latin typeface="Times New Roman" panose="02020603050405020304" pitchFamily="18" charset="0"/>
                <a:ea typeface="楷体_GB2312" pitchFamily="49" charset="-122"/>
              </a:rPr>
              <a:t>：</a:t>
            </a:r>
          </a:p>
        </p:txBody>
      </p:sp>
      <p:sp>
        <p:nvSpPr>
          <p:cNvPr id="195621" name="AutoShape 37"/>
          <p:cNvSpPr>
            <a:spLocks/>
          </p:cNvSpPr>
          <p:nvPr/>
        </p:nvSpPr>
        <p:spPr bwMode="auto">
          <a:xfrm>
            <a:off x="5092701" y="4970463"/>
            <a:ext cx="3451225" cy="540000"/>
          </a:xfrm>
          <a:prstGeom prst="borderCallout2">
            <a:avLst>
              <a:gd name="adj1" fmla="val 18750"/>
              <a:gd name="adj2" fmla="val -2208"/>
              <a:gd name="adj3" fmla="val 18750"/>
              <a:gd name="adj4" fmla="val -12468"/>
              <a:gd name="adj5" fmla="val -395402"/>
              <a:gd name="adj6" fmla="val -22147"/>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ea typeface="楷体_GB2312" pitchFamily="49" charset="-122"/>
              </a:rPr>
              <a:t>谓词符号</a:t>
            </a:r>
            <a:r>
              <a:rPr lang="zh-CN" altLang="en-US" sz="2400" b="1">
                <a:solidFill>
                  <a:srgbClr val="FF0000"/>
                </a:solidFill>
                <a:ea typeface="楷体_GB2312" pitchFamily="49" charset="-122"/>
              </a:rPr>
              <a:t>（大写字母）</a:t>
            </a:r>
          </a:p>
        </p:txBody>
      </p:sp>
      <p:sp>
        <p:nvSpPr>
          <p:cNvPr id="195622" name="AutoShape 38"/>
          <p:cNvSpPr>
            <a:spLocks/>
          </p:cNvSpPr>
          <p:nvPr/>
        </p:nvSpPr>
        <p:spPr bwMode="auto">
          <a:xfrm>
            <a:off x="6096001" y="3860800"/>
            <a:ext cx="2663825" cy="540000"/>
          </a:xfrm>
          <a:prstGeom prst="borderCallout2">
            <a:avLst>
              <a:gd name="adj1" fmla="val 18750"/>
              <a:gd name="adj2" fmla="val -2861"/>
              <a:gd name="adj3" fmla="val 18750"/>
              <a:gd name="adj4" fmla="val -8167"/>
              <a:gd name="adj5" fmla="val -158333"/>
              <a:gd name="adj6" fmla="val -13708"/>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ea typeface="楷体_GB2312" pitchFamily="49" charset="-122"/>
              </a:rPr>
              <a:t>参量（项</a:t>
            </a:r>
            <a:r>
              <a:rPr lang="en-US" altLang="zh-CN" sz="2400" b="1" dirty="0">
                <a:ea typeface="楷体_GB2312" pitchFamily="49" charset="-122"/>
              </a:rPr>
              <a:t>/</a:t>
            </a:r>
            <a:r>
              <a:rPr lang="zh-CN" altLang="en-US" sz="2400" b="1" dirty="0">
                <a:ea typeface="楷体_GB2312" pitchFamily="49" charset="-122"/>
              </a:rPr>
              <a:t>个体）</a:t>
            </a:r>
          </a:p>
        </p:txBody>
      </p:sp>
      <p:sp>
        <p:nvSpPr>
          <p:cNvPr id="195623" name="Line 39"/>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50079109"/>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f</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414724" name="Rectangle 4"/>
          <p:cNvSpPr>
            <a:spLocks/>
          </p:cNvSpPr>
          <p:nvPr/>
        </p:nvSpPr>
        <p:spPr bwMode="auto">
          <a:xfrm>
            <a:off x="2208213" y="981076"/>
            <a:ext cx="7848600" cy="1368425"/>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a:lnSpc>
                <a:spcPct val="120000"/>
              </a:lnSpc>
              <a:spcBef>
                <a:spcPct val="30000"/>
              </a:spcBef>
              <a:buFont typeface="Wingdings" panose="05000000000000000000" pitchFamily="2" charset="2"/>
              <a:buNone/>
            </a:pPr>
            <a:r>
              <a:rPr lang="en-US" altLang="zh-CN" sz="3200" b="1" dirty="0">
                <a:latin typeface="Times New Roman" panose="02020603050405020304" pitchFamily="18" charset="0"/>
                <a:ea typeface="楷体_GB2312" pitchFamily="49" charset="-122"/>
              </a:rPr>
              <a:t>	</a:t>
            </a:r>
            <a:r>
              <a:rPr lang="zh-CN" altLang="en-US" sz="3200" b="1" dirty="0" smtClean="0">
                <a:latin typeface="Times New Roman" panose="02020603050405020304" pitchFamily="18" charset="0"/>
                <a:ea typeface="楷体_GB2312" pitchFamily="49" charset="-122"/>
              </a:rPr>
              <a:t>为了</a:t>
            </a:r>
            <a:r>
              <a:rPr lang="zh-CN" altLang="en-US" sz="3200" b="1" dirty="0">
                <a:latin typeface="Times New Roman" panose="02020603050405020304" pitchFamily="18" charset="0"/>
                <a:ea typeface="楷体_GB2312" pitchFamily="49" charset="-122"/>
              </a:rPr>
              <a:t>表达个体之间的对应关系，引入</a:t>
            </a:r>
            <a:r>
              <a:rPr lang="en-US" altLang="zh-CN" sz="3200" b="1" dirty="0">
                <a:latin typeface="Times New Roman" panose="02020603050405020304" pitchFamily="18" charset="0"/>
                <a:ea typeface="楷体_GB2312" pitchFamily="49" charset="-122"/>
              </a:rPr>
              <a:t>n</a:t>
            </a:r>
            <a:r>
              <a:rPr lang="zh-CN" altLang="en-US" sz="3200" b="1" dirty="0">
                <a:latin typeface="Times New Roman" panose="02020603050405020304" pitchFamily="18" charset="0"/>
                <a:ea typeface="楷体_GB2312" pitchFamily="49" charset="-122"/>
              </a:rPr>
              <a:t>元个体函数，简称</a:t>
            </a:r>
            <a:r>
              <a:rPr lang="zh-CN" altLang="en-US" sz="3200" b="1" dirty="0">
                <a:solidFill>
                  <a:srgbClr val="990000"/>
                </a:solidFill>
                <a:latin typeface="Times New Roman" panose="02020603050405020304" pitchFamily="18" charset="0"/>
                <a:ea typeface="楷体_GB2312" pitchFamily="49" charset="-122"/>
              </a:rPr>
              <a:t>函数</a:t>
            </a:r>
            <a:r>
              <a:rPr lang="zh-CN" altLang="en-US" sz="3200" b="1" dirty="0">
                <a:latin typeface="Times New Roman" panose="02020603050405020304" pitchFamily="18" charset="0"/>
                <a:ea typeface="楷体_GB2312" pitchFamily="49" charset="-122"/>
              </a:rPr>
              <a:t>：</a:t>
            </a:r>
          </a:p>
        </p:txBody>
      </p:sp>
      <p:sp>
        <p:nvSpPr>
          <p:cNvPr id="414725" name="AutoShape 5"/>
          <p:cNvSpPr>
            <a:spLocks/>
          </p:cNvSpPr>
          <p:nvPr/>
        </p:nvSpPr>
        <p:spPr bwMode="auto">
          <a:xfrm>
            <a:off x="5087938" y="4941886"/>
            <a:ext cx="3452400" cy="540000"/>
          </a:xfrm>
          <a:prstGeom prst="borderCallout2">
            <a:avLst>
              <a:gd name="adj1" fmla="val 18750"/>
              <a:gd name="adj2" fmla="val -2116"/>
              <a:gd name="adj3" fmla="val 18750"/>
              <a:gd name="adj4" fmla="val -11903"/>
              <a:gd name="adj5" fmla="val -386165"/>
              <a:gd name="adj6" fmla="val -19884"/>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ea typeface="楷体_GB2312" pitchFamily="49" charset="-122"/>
              </a:rPr>
              <a:t>函数符号</a:t>
            </a:r>
            <a:r>
              <a:rPr lang="zh-CN" altLang="en-US" sz="2400" b="1" dirty="0">
                <a:solidFill>
                  <a:srgbClr val="FF0000"/>
                </a:solidFill>
                <a:ea typeface="楷体_GB2312" pitchFamily="49" charset="-122"/>
              </a:rPr>
              <a:t>（小写字母）</a:t>
            </a:r>
          </a:p>
        </p:txBody>
      </p:sp>
      <p:sp>
        <p:nvSpPr>
          <p:cNvPr id="414726" name="AutoShape 6"/>
          <p:cNvSpPr>
            <a:spLocks/>
          </p:cNvSpPr>
          <p:nvPr/>
        </p:nvSpPr>
        <p:spPr bwMode="auto">
          <a:xfrm>
            <a:off x="6096001" y="3860800"/>
            <a:ext cx="1724025" cy="540000"/>
          </a:xfrm>
          <a:prstGeom prst="borderCallout2">
            <a:avLst>
              <a:gd name="adj1" fmla="val 18750"/>
              <a:gd name="adj2" fmla="val -4421"/>
              <a:gd name="adj3" fmla="val 18750"/>
              <a:gd name="adj4" fmla="val -12616"/>
              <a:gd name="adj5" fmla="val -158333"/>
              <a:gd name="adj6" fmla="val -21181"/>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ea typeface="楷体_GB2312" pitchFamily="49" charset="-122"/>
              </a:rPr>
              <a:t>个体变元</a:t>
            </a:r>
          </a:p>
        </p:txBody>
      </p:sp>
      <p:sp>
        <p:nvSpPr>
          <p:cNvPr id="414727" name="Line 7"/>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39034373"/>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fld id="{7C71C7BD-A3D3-4D3D-832B-8F0F74A7DDCC}" type="slidenum">
              <a:rPr lang="en-US" altLang="zh-CN"/>
              <a:pPr/>
              <a:t>24</a:t>
            </a:fld>
            <a:endParaRPr lang="en-US" altLang="zh-CN"/>
          </a:p>
        </p:txBody>
      </p:sp>
      <p:pic>
        <p:nvPicPr>
          <p:cNvPr id="2" name="图片 1"/>
          <p:cNvPicPr>
            <a:picLocks noChangeAspect="1"/>
          </p:cNvPicPr>
          <p:nvPr/>
        </p:nvPicPr>
        <p:blipFill>
          <a:blip r:embed="rId3"/>
          <a:stretch>
            <a:fillRect/>
          </a:stretch>
        </p:blipFill>
        <p:spPr>
          <a:xfrm>
            <a:off x="2066345" y="844061"/>
            <a:ext cx="8258120" cy="5406782"/>
          </a:xfrm>
          <a:prstGeom prst="rect">
            <a:avLst/>
          </a:prstGeom>
        </p:spPr>
      </p:pic>
    </p:spTree>
    <p:extLst>
      <p:ext uri="{BB962C8B-B14F-4D97-AF65-F5344CB8AC3E}">
        <p14:creationId xmlns:p14="http://schemas.microsoft.com/office/powerpoint/2010/main" val="182279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Text Box 3"/>
          <p:cNvSpPr txBox="1">
            <a:spLocks noChangeArrowheads="1"/>
          </p:cNvSpPr>
          <p:nvPr/>
        </p:nvSpPr>
        <p:spPr bwMode="auto">
          <a:xfrm>
            <a:off x="1847851" y="890589"/>
            <a:ext cx="8207375"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Clr>
                <a:srgbClr val="0000FF"/>
              </a:buClr>
              <a:buFont typeface="Wingdings" panose="05000000000000000000" pitchFamily="2" charset="2"/>
              <a:buNone/>
            </a:pPr>
            <a:endParaRPr lang="en-US" altLang="zh-CN" sz="3200" b="1">
              <a:solidFill>
                <a:srgbClr val="006600"/>
              </a:solidFill>
              <a:latin typeface="宋体" panose="02010600030101010101" pitchFamily="2" charset="-122"/>
            </a:endParaRPr>
          </a:p>
          <a:p>
            <a:pPr>
              <a:lnSpc>
                <a:spcPct val="130000"/>
              </a:lnSpc>
              <a:spcBef>
                <a:spcPct val="20000"/>
              </a:spcBef>
              <a:buClr>
                <a:srgbClr val="0000FF"/>
              </a:buClr>
              <a:buFont typeface="Wingdings" panose="05000000000000000000" pitchFamily="2" charset="2"/>
              <a:buNone/>
            </a:pPr>
            <a:r>
              <a:rPr lang="en-US" altLang="zh-CN" sz="3200" b="1">
                <a:latin typeface="宋体" panose="02010600030101010101" pitchFamily="2" charset="-122"/>
              </a:rPr>
              <a:t>  (1) </a:t>
            </a:r>
            <a:r>
              <a:rPr lang="zh-CN" altLang="en-US" sz="3200" b="1">
                <a:latin typeface="宋体" panose="02010600030101010101" pitchFamily="2" charset="-122"/>
              </a:rPr>
              <a:t>所有的人都是要死的。</a:t>
            </a:r>
          </a:p>
          <a:p>
            <a:pPr>
              <a:lnSpc>
                <a:spcPct val="130000"/>
              </a:lnSpc>
              <a:spcBef>
                <a:spcPct val="20000"/>
              </a:spcBef>
              <a:buClr>
                <a:srgbClr val="0000FF"/>
              </a:buClr>
              <a:buFont typeface="Wingdings" panose="05000000000000000000" pitchFamily="2" charset="2"/>
              <a:buNone/>
            </a:pPr>
            <a:r>
              <a:rPr lang="zh-CN" altLang="en-US" sz="3200" b="1">
                <a:latin typeface="宋体" panose="02010600030101010101" pitchFamily="2" charset="-122"/>
              </a:rPr>
              <a:t>  </a:t>
            </a:r>
            <a:r>
              <a:rPr lang="en-US" altLang="zh-CN" sz="3200" b="1">
                <a:latin typeface="宋体" panose="02010600030101010101" pitchFamily="2" charset="-122"/>
              </a:rPr>
              <a:t>(2) </a:t>
            </a:r>
            <a:r>
              <a:rPr lang="zh-CN" altLang="en-US" sz="3200" b="1">
                <a:latin typeface="宋体" panose="02010600030101010101" pitchFamily="2" charset="-122"/>
              </a:rPr>
              <a:t>有的人活到</a:t>
            </a:r>
            <a:r>
              <a:rPr lang="en-US" altLang="zh-CN" sz="3200" b="1">
                <a:latin typeface="宋体" panose="02010600030101010101" pitchFamily="2" charset="-122"/>
              </a:rPr>
              <a:t>100</a:t>
            </a:r>
            <a:r>
              <a:rPr lang="zh-CN" altLang="en-US" sz="3200" b="1">
                <a:latin typeface="宋体" panose="02010600030101010101" pitchFamily="2" charset="-122"/>
              </a:rPr>
              <a:t>岁以上。</a:t>
            </a:r>
          </a:p>
          <a:p>
            <a:pPr>
              <a:lnSpc>
                <a:spcPct val="130000"/>
              </a:lnSpc>
              <a:spcBef>
                <a:spcPct val="20000"/>
              </a:spcBef>
              <a:buClr>
                <a:srgbClr val="0000FF"/>
              </a:buClr>
              <a:buFont typeface="Wingdings" panose="05000000000000000000" pitchFamily="2" charset="2"/>
              <a:buNone/>
            </a:pPr>
            <a:r>
              <a:rPr lang="zh-CN" altLang="en-US" sz="3200" b="1">
                <a:solidFill>
                  <a:srgbClr val="006600"/>
                </a:solidFill>
                <a:latin typeface="宋体" panose="02010600030101010101" pitchFamily="2" charset="-122"/>
              </a:rPr>
              <a:t>在个体域</a:t>
            </a:r>
            <a:r>
              <a:rPr lang="en-US" altLang="zh-CN" sz="3200" b="1">
                <a:solidFill>
                  <a:srgbClr val="006600"/>
                </a:solidFill>
                <a:latin typeface="宋体" panose="02010600030101010101" pitchFamily="2" charset="-122"/>
              </a:rPr>
              <a:t>D</a:t>
            </a:r>
            <a:r>
              <a:rPr lang="zh-CN" altLang="en-US" sz="3200" b="1">
                <a:solidFill>
                  <a:srgbClr val="006600"/>
                </a:solidFill>
                <a:latin typeface="宋体" panose="02010600030101010101" pitchFamily="2" charset="-122"/>
              </a:rPr>
              <a:t>为人类集合时，可符号化为：</a:t>
            </a:r>
          </a:p>
        </p:txBody>
      </p:sp>
      <p:grpSp>
        <p:nvGrpSpPr>
          <p:cNvPr id="421892" name="Group 4"/>
          <p:cNvGrpSpPr>
            <a:grpSpLocks/>
          </p:cNvGrpSpPr>
          <p:nvPr/>
        </p:nvGrpSpPr>
        <p:grpSpPr bwMode="auto">
          <a:xfrm>
            <a:off x="2279650" y="3987801"/>
            <a:ext cx="9091760" cy="593725"/>
            <a:chOff x="567" y="2478"/>
            <a:chExt cx="4792" cy="374"/>
          </a:xfrm>
        </p:grpSpPr>
        <p:graphicFrame>
          <p:nvGraphicFramePr>
            <p:cNvPr id="421893" name="Object 5"/>
            <p:cNvGraphicFramePr>
              <a:graphicFrameLocks noChangeAspect="1"/>
            </p:cNvGraphicFramePr>
            <p:nvPr/>
          </p:nvGraphicFramePr>
          <p:xfrm>
            <a:off x="918" y="2541"/>
            <a:ext cx="1023" cy="299"/>
          </p:xfrm>
          <a:graphic>
            <a:graphicData uri="http://schemas.openxmlformats.org/presentationml/2006/ole">
              <mc:AlternateContent xmlns:mc="http://schemas.openxmlformats.org/markup-compatibility/2006">
                <mc:Choice xmlns:v="urn:schemas-microsoft-com:vml" Requires="v">
                  <p:oleObj spid="_x0000_s118827" name="公式" r:id="rId4" imgW="698400" imgH="203040" progId="Equation.3">
                    <p:embed/>
                  </p:oleObj>
                </mc:Choice>
                <mc:Fallback>
                  <p:oleObj name="公式" r:id="rId4" imgW="698400" imgH="203040" progId="Equation.3">
                    <p:embed/>
                    <p:pic>
                      <p:nvPicPr>
                        <p:cNvPr id="4218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 y="2541"/>
                          <a:ext cx="102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4" name="Text Box 6"/>
            <p:cNvSpPr txBox="1">
              <a:spLocks noChangeArrowheads="1"/>
            </p:cNvSpPr>
            <p:nvPr/>
          </p:nvSpPr>
          <p:spPr bwMode="auto">
            <a:xfrm>
              <a:off x="567" y="2478"/>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宋体" panose="02010600030101010101" pitchFamily="2" charset="-122"/>
                </a:rPr>
                <a:t>(1)</a:t>
              </a:r>
              <a:r>
                <a:rPr lang="en-US" altLang="zh-CN" sz="2800" b="1">
                  <a:latin typeface="宋体" panose="02010600030101010101" pitchFamily="2" charset="-122"/>
                </a:rPr>
                <a:t> </a:t>
              </a:r>
            </a:p>
          </p:txBody>
        </p:sp>
        <p:sp>
          <p:nvSpPr>
            <p:cNvPr id="421895" name="Text Box 7"/>
            <p:cNvSpPr txBox="1">
              <a:spLocks noChangeArrowheads="1"/>
            </p:cNvSpPr>
            <p:nvPr/>
          </p:nvSpPr>
          <p:spPr bwMode="auto">
            <a:xfrm>
              <a:off x="1912" y="2487"/>
              <a:ext cx="3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dirty="0">
                  <a:latin typeface="宋体" panose="02010600030101010101" pitchFamily="2" charset="-122"/>
                </a:rPr>
                <a:t>其中</a:t>
              </a:r>
              <a:r>
                <a:rPr lang="en-US" altLang="zh-CN" sz="3200" b="1" i="1" dirty="0">
                  <a:latin typeface="Times New Roman" panose="02020603050405020304" pitchFamily="18" charset="0"/>
                </a:rPr>
                <a:t>P</a:t>
              </a:r>
              <a:r>
                <a:rPr lang="en-US" altLang="zh-CN" sz="3200" b="1" dirty="0">
                  <a:latin typeface="宋体" panose="02010600030101010101" pitchFamily="2" charset="-122"/>
                </a:rPr>
                <a:t>(</a:t>
              </a:r>
              <a:r>
                <a:rPr lang="en-US" altLang="zh-CN" sz="3200" b="1" i="1" dirty="0">
                  <a:latin typeface="Times New Roman" panose="02020603050405020304" pitchFamily="18" charset="0"/>
                </a:rPr>
                <a:t>x</a:t>
              </a:r>
              <a:r>
                <a:rPr lang="en-US" altLang="zh-CN" sz="3200" b="1" dirty="0">
                  <a:latin typeface="宋体" panose="02010600030101010101" pitchFamily="2" charset="-122"/>
                </a:rPr>
                <a:t>)</a:t>
              </a:r>
              <a:r>
                <a:rPr lang="zh-CN" altLang="en-US" sz="3200" b="1" dirty="0">
                  <a:latin typeface="宋体" panose="02010600030101010101" pitchFamily="2" charset="-122"/>
                </a:rPr>
                <a:t>表示 </a:t>
              </a:r>
              <a:r>
                <a:rPr lang="en-US" altLang="zh-CN" sz="3200" b="1" i="1" dirty="0">
                  <a:latin typeface="Times New Roman" panose="02020603050405020304" pitchFamily="18" charset="0"/>
                </a:rPr>
                <a:t>x </a:t>
              </a:r>
              <a:r>
                <a:rPr lang="zh-CN" altLang="en-US" sz="3200" b="1" dirty="0">
                  <a:latin typeface="宋体" panose="02010600030101010101" pitchFamily="2" charset="-122"/>
                </a:rPr>
                <a:t>是要死的。</a:t>
              </a:r>
            </a:p>
          </p:txBody>
        </p:sp>
      </p:grpSp>
      <p:grpSp>
        <p:nvGrpSpPr>
          <p:cNvPr id="421896" name="Group 8"/>
          <p:cNvGrpSpPr>
            <a:grpSpLocks/>
          </p:cNvGrpSpPr>
          <p:nvPr/>
        </p:nvGrpSpPr>
        <p:grpSpPr bwMode="auto">
          <a:xfrm>
            <a:off x="2279650" y="4635501"/>
            <a:ext cx="9409544" cy="593725"/>
            <a:chOff x="340" y="2976"/>
            <a:chExt cx="5257" cy="374"/>
          </a:xfrm>
        </p:grpSpPr>
        <p:graphicFrame>
          <p:nvGraphicFramePr>
            <p:cNvPr id="421897" name="Object 9"/>
            <p:cNvGraphicFramePr>
              <a:graphicFrameLocks noChangeAspect="1"/>
            </p:cNvGraphicFramePr>
            <p:nvPr/>
          </p:nvGraphicFramePr>
          <p:xfrm>
            <a:off x="728" y="3048"/>
            <a:ext cx="986" cy="299"/>
          </p:xfrm>
          <a:graphic>
            <a:graphicData uri="http://schemas.openxmlformats.org/presentationml/2006/ole">
              <mc:AlternateContent xmlns:mc="http://schemas.openxmlformats.org/markup-compatibility/2006">
                <mc:Choice xmlns:v="urn:schemas-microsoft-com:vml" Requires="v">
                  <p:oleObj spid="_x0000_s118828" name="公式" r:id="rId6" imgW="672840" imgH="203040" progId="Equation.3">
                    <p:embed/>
                  </p:oleObj>
                </mc:Choice>
                <mc:Fallback>
                  <p:oleObj name="公式" r:id="rId6" imgW="672840" imgH="203040" progId="Equation.3">
                    <p:embed/>
                    <p:pic>
                      <p:nvPicPr>
                        <p:cNvPr id="42189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 y="3048"/>
                          <a:ext cx="98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8" name="Text Box 10"/>
            <p:cNvSpPr txBox="1">
              <a:spLocks noChangeArrowheads="1"/>
            </p:cNvSpPr>
            <p:nvPr/>
          </p:nvSpPr>
          <p:spPr bwMode="auto">
            <a:xfrm>
              <a:off x="340" y="2976"/>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b="1">
                  <a:latin typeface="宋体" panose="02010600030101010101" pitchFamily="2" charset="-122"/>
                </a:rPr>
                <a:t>(2)</a:t>
              </a:r>
              <a:r>
                <a:rPr lang="en-US" altLang="zh-CN" sz="2800" b="1">
                  <a:latin typeface="宋体" panose="02010600030101010101" pitchFamily="2" charset="-122"/>
                </a:rPr>
                <a:t> </a:t>
              </a:r>
            </a:p>
          </p:txBody>
        </p:sp>
        <p:sp>
          <p:nvSpPr>
            <p:cNvPr id="421899" name="Text Box 11"/>
            <p:cNvSpPr txBox="1">
              <a:spLocks noChangeArrowheads="1"/>
            </p:cNvSpPr>
            <p:nvPr/>
          </p:nvSpPr>
          <p:spPr bwMode="auto">
            <a:xfrm>
              <a:off x="1733" y="2985"/>
              <a:ext cx="3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dirty="0">
                  <a:latin typeface="宋体" panose="02010600030101010101" pitchFamily="2" charset="-122"/>
                </a:rPr>
                <a:t>其中</a:t>
              </a:r>
              <a:r>
                <a:rPr lang="en-US" altLang="zh-CN" sz="3200" b="1" i="1" dirty="0">
                  <a:latin typeface="Times New Roman" panose="02020603050405020304" pitchFamily="18" charset="0"/>
                </a:rPr>
                <a:t>Q</a:t>
              </a:r>
              <a:r>
                <a:rPr lang="en-US" altLang="zh-CN" sz="3200" b="1" dirty="0">
                  <a:latin typeface="宋体" panose="02010600030101010101" pitchFamily="2" charset="-122"/>
                </a:rPr>
                <a:t>(</a:t>
              </a:r>
              <a:r>
                <a:rPr lang="en-US" altLang="zh-CN" sz="3200" b="1" i="1" dirty="0">
                  <a:latin typeface="Times New Roman" panose="02020603050405020304" pitchFamily="18" charset="0"/>
                </a:rPr>
                <a:t>x</a:t>
              </a:r>
              <a:r>
                <a:rPr lang="en-US" altLang="zh-CN" sz="3200" b="1" dirty="0">
                  <a:latin typeface="宋体" panose="02010600030101010101" pitchFamily="2" charset="-122"/>
                </a:rPr>
                <a:t>)</a:t>
              </a:r>
              <a:r>
                <a:rPr lang="zh-CN" altLang="en-US" sz="3200" b="1" dirty="0">
                  <a:latin typeface="宋体" panose="02010600030101010101" pitchFamily="2" charset="-122"/>
                </a:rPr>
                <a:t>表示 </a:t>
              </a:r>
              <a:r>
                <a:rPr lang="en-US" altLang="zh-CN" sz="3200" b="1" i="1" dirty="0">
                  <a:latin typeface="Times New Roman" panose="02020603050405020304" pitchFamily="18" charset="0"/>
                </a:rPr>
                <a:t>x </a:t>
              </a:r>
              <a:r>
                <a:rPr lang="zh-CN" altLang="en-US" sz="3200" b="1" dirty="0">
                  <a:latin typeface="Times New Roman" panose="02020603050405020304" pitchFamily="18" charset="0"/>
                </a:rPr>
                <a:t>活到</a:t>
              </a:r>
              <a:r>
                <a:rPr lang="en-US" altLang="zh-CN" sz="3200" b="1" dirty="0">
                  <a:latin typeface="Times New Roman" panose="02020603050405020304" pitchFamily="18" charset="0"/>
                </a:rPr>
                <a:t>100</a:t>
              </a:r>
              <a:r>
                <a:rPr lang="zh-CN" altLang="en-US" sz="3200" b="1" dirty="0">
                  <a:latin typeface="Times New Roman" panose="02020603050405020304" pitchFamily="18" charset="0"/>
                </a:rPr>
                <a:t>岁以上。</a:t>
              </a:r>
              <a:endParaRPr lang="zh-CN" altLang="en-US" sz="3200" b="1" dirty="0">
                <a:latin typeface="宋体" panose="02010600030101010101" pitchFamily="2" charset="-122"/>
              </a:endParaRPr>
            </a:p>
          </p:txBody>
        </p:sp>
      </p:grpSp>
      <p:sp>
        <p:nvSpPr>
          <p:cNvPr id="421900" name="Rectangle 12"/>
          <p:cNvSpPr>
            <a:spLocks noGrp="1"/>
          </p:cNvSpPr>
          <p:nvPr>
            <p:ph type="title"/>
          </p:nvPr>
        </p:nvSpPr>
        <p:spPr>
          <a:xfrm>
            <a:off x="1847850" y="692150"/>
            <a:ext cx="8229600" cy="649288"/>
          </a:xfrm>
        </p:spPr>
        <p:txBody>
          <a:bodyPr/>
          <a:lstStyle/>
          <a:p>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实例</a:t>
            </a:r>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关于量词的使用</a:t>
            </a:r>
          </a:p>
        </p:txBody>
      </p:sp>
    </p:spTree>
    <p:extLst>
      <p:ext uri="{BB962C8B-B14F-4D97-AF65-F5344CB8AC3E}">
        <p14:creationId xmlns:p14="http://schemas.microsoft.com/office/powerpoint/2010/main" val="332271599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20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6"/>
                                        </p:tgtEl>
                                        <p:attrNameLst>
                                          <p:attrName>style.visibility</p:attrName>
                                        </p:attrNameLst>
                                      </p:cBhvr>
                                      <p:to>
                                        <p:strVal val="visible"/>
                                      </p:to>
                                    </p:set>
                                    <p:animEffect transition="in" filter="wipe(left)">
                                      <p:cBhvr>
                                        <p:cTn id="12" dur="2000"/>
                                        <p:tgtEl>
                                          <p:spTgt spid="42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fld id="{0A22C15A-F4A8-4143-A28E-E4FEA5911CAF}" type="slidenum">
              <a:rPr lang="en-US" altLang="zh-CN"/>
              <a:pPr/>
              <a:t>26</a:t>
            </a:fld>
            <a:endParaRPr lang="en-US" altLang="zh-CN"/>
          </a:p>
        </p:txBody>
      </p:sp>
      <p:sp>
        <p:nvSpPr>
          <p:cNvPr id="418818" name="Rectangle 2"/>
          <p:cNvSpPr>
            <a:spLocks noGrp="1"/>
          </p:cNvSpPr>
          <p:nvPr>
            <p:ph type="title"/>
          </p:nvPr>
        </p:nvSpPr>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谓词公式</a:t>
            </a:r>
          </a:p>
        </p:txBody>
      </p:sp>
      <p:sp>
        <p:nvSpPr>
          <p:cNvPr id="418819" name="Rectangle 3"/>
          <p:cNvSpPr>
            <a:spLocks noGrp="1"/>
          </p:cNvSpPr>
          <p:nvPr>
            <p:ph type="body" sz="half" idx="1"/>
          </p:nvPr>
        </p:nvSpPr>
        <p:spPr>
          <a:xfrm>
            <a:off x="2063751" y="1125538"/>
            <a:ext cx="8075613" cy="2735262"/>
          </a:xfrm>
        </p:spPr>
        <p:txBody>
          <a:bodyPr/>
          <a:lstStyle/>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用谓词联接符号将一些谓词联接起来所形成的公式。</a:t>
            </a:r>
          </a:p>
          <a:p>
            <a:pPr>
              <a:lnSpc>
                <a:spcPct val="120000"/>
              </a:lnSpc>
              <a:spcBef>
                <a:spcPct val="30000"/>
              </a:spcBef>
              <a:buFont typeface="Wingdings" panose="05000000000000000000" pitchFamily="2" charset="2"/>
              <a:buNone/>
            </a:pPr>
            <a:endParaRPr lang="zh-CN" altLang="en-US" b="1">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例如：</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ISSTUDENT(</a:t>
            </a:r>
            <a:r>
              <a:rPr lang="zh-CN" altLang="en-US" b="1">
                <a:latin typeface="楷体_GB2312" pitchFamily="49" charset="-122"/>
                <a:ea typeface="楷体_GB2312" pitchFamily="49" charset="-122"/>
              </a:rPr>
              <a:t>张三）</a:t>
            </a:r>
            <a:r>
              <a:rPr lang="zh-CN" altLang="en-US" b="1"/>
              <a:t>∧ </a:t>
            </a:r>
            <a:r>
              <a:rPr lang="en-US" altLang="zh-CN" b="1">
                <a:latin typeface="楷体_GB2312" pitchFamily="49" charset="-122"/>
                <a:ea typeface="楷体_GB2312" pitchFamily="49" charset="-122"/>
              </a:rPr>
              <a:t>ISSTUDENT(</a:t>
            </a:r>
            <a:r>
              <a:rPr lang="zh-CN" altLang="en-US" b="1">
                <a:latin typeface="楷体_GB2312" pitchFamily="49" charset="-122"/>
                <a:ea typeface="楷体_GB2312" pitchFamily="49" charset="-122"/>
              </a:rPr>
              <a:t>李四）</a:t>
            </a:r>
          </a:p>
        </p:txBody>
      </p:sp>
      <p:graphicFrame>
        <p:nvGraphicFramePr>
          <p:cNvPr id="418820" name="Object 4"/>
          <p:cNvGraphicFramePr>
            <a:graphicFrameLocks noGrp="1" noChangeAspect="1"/>
          </p:cNvGraphicFramePr>
          <p:nvPr>
            <p:ph sz="half" idx="2"/>
            <p:extLst>
              <p:ext uri="{D42A27DB-BD31-4B8C-83A1-F6EECF244321}">
                <p14:modId xmlns:p14="http://schemas.microsoft.com/office/powerpoint/2010/main" val="3638473514"/>
              </p:ext>
            </p:extLst>
          </p:nvPr>
        </p:nvGraphicFramePr>
        <p:xfrm>
          <a:off x="4656138" y="4237038"/>
          <a:ext cx="2374900" cy="661987"/>
        </p:xfrm>
        <a:graphic>
          <a:graphicData uri="http://schemas.openxmlformats.org/presentationml/2006/ole">
            <mc:AlternateContent xmlns:mc="http://schemas.openxmlformats.org/markup-compatibility/2006">
              <mc:Choice xmlns:v="urn:schemas-microsoft-com:vml" Requires="v">
                <p:oleObj spid="_x0000_s114712" name="公式" r:id="rId4" imgW="545760" imgH="152280" progId="Equation.3">
                  <p:embed/>
                </p:oleObj>
              </mc:Choice>
              <mc:Fallback>
                <p:oleObj name="公式" r:id="rId4" imgW="545760" imgH="152280" progId="Equation.3">
                  <p:embed/>
                  <p:pic>
                    <p:nvPicPr>
                      <p:cNvPr id="418820" name="Object 4"/>
                      <p:cNvPicPr>
                        <a:picLocks noChangeAspect="1" noChangeArrowheads="1"/>
                      </p:cNvPicPr>
                      <p:nvPr/>
                    </p:nvPicPr>
                    <p:blipFill>
                      <a:blip r:embed="rId5"/>
                      <a:srcRect/>
                      <a:stretch>
                        <a:fillRect/>
                      </a:stretch>
                    </p:blipFill>
                    <p:spPr bwMode="auto">
                      <a:xfrm>
                        <a:off x="4656138" y="4237038"/>
                        <a:ext cx="237490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Line 7"/>
          <p:cNvSpPr>
            <a:spLocks noChangeShapeType="1"/>
          </p:cNvSpPr>
          <p:nvPr/>
        </p:nvSpPr>
        <p:spPr bwMode="auto">
          <a:xfrm>
            <a:off x="3059145"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4" name="Line 8"/>
          <p:cNvSpPr>
            <a:spLocks noChangeShapeType="1"/>
          </p:cNvSpPr>
          <p:nvPr/>
        </p:nvSpPr>
        <p:spPr bwMode="auto">
          <a:xfrm>
            <a:off x="6390286"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5" name="Oval 9"/>
          <p:cNvSpPr>
            <a:spLocks noChangeArrowheads="1"/>
          </p:cNvSpPr>
          <p:nvPr/>
        </p:nvSpPr>
        <p:spPr bwMode="auto">
          <a:xfrm>
            <a:off x="5840729" y="2997200"/>
            <a:ext cx="503238" cy="863600"/>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26" name="Line 10"/>
          <p:cNvSpPr>
            <a:spLocks noChangeShapeType="1"/>
          </p:cNvSpPr>
          <p:nvPr/>
        </p:nvSpPr>
        <p:spPr bwMode="auto">
          <a:xfrm>
            <a:off x="4656139"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7" name="Line 11"/>
          <p:cNvSpPr>
            <a:spLocks noChangeShapeType="1"/>
          </p:cNvSpPr>
          <p:nvPr/>
        </p:nvSpPr>
        <p:spPr bwMode="auto">
          <a:xfrm>
            <a:off x="6240464"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28" name="Oval 12"/>
          <p:cNvSpPr>
            <a:spLocks noChangeArrowheads="1"/>
          </p:cNvSpPr>
          <p:nvPr/>
        </p:nvSpPr>
        <p:spPr bwMode="auto">
          <a:xfrm>
            <a:off x="5293631" y="4037922"/>
            <a:ext cx="936625" cy="936625"/>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29" name="AutoShape 13"/>
          <p:cNvSpPr>
            <a:spLocks/>
          </p:cNvSpPr>
          <p:nvPr/>
        </p:nvSpPr>
        <p:spPr bwMode="auto">
          <a:xfrm>
            <a:off x="3089275" y="5546725"/>
            <a:ext cx="914400" cy="609600"/>
          </a:xfrm>
          <a:prstGeom prst="borderCallout2">
            <a:avLst>
              <a:gd name="adj1" fmla="val 18750"/>
              <a:gd name="adj2" fmla="val 108333"/>
              <a:gd name="adj3" fmla="val 18750"/>
              <a:gd name="adj4" fmla="val 158509"/>
              <a:gd name="adj5" fmla="val -134898"/>
              <a:gd name="adj6" fmla="val 210764"/>
            </a:avLst>
          </a:prstGeom>
          <a:solidFill>
            <a:srgbClr val="FFCC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ea typeface="楷体_GB2312" pitchFamily="49" charset="-122"/>
              </a:rPr>
              <a:t>谓词</a:t>
            </a:r>
          </a:p>
        </p:txBody>
      </p:sp>
      <p:sp>
        <p:nvSpPr>
          <p:cNvPr id="418830" name="AutoShape 14"/>
          <p:cNvSpPr>
            <a:spLocks/>
          </p:cNvSpPr>
          <p:nvPr/>
        </p:nvSpPr>
        <p:spPr bwMode="auto">
          <a:xfrm>
            <a:off x="7324726" y="5330825"/>
            <a:ext cx="1724025" cy="609600"/>
          </a:xfrm>
          <a:prstGeom prst="borderCallout2">
            <a:avLst>
              <a:gd name="adj1" fmla="val 18750"/>
              <a:gd name="adj2" fmla="val -4421"/>
              <a:gd name="adj3" fmla="val 18750"/>
              <a:gd name="adj4" fmla="val -41343"/>
              <a:gd name="adj5" fmla="val -63801"/>
              <a:gd name="adj6" fmla="val -79648"/>
            </a:avLst>
          </a:prstGeom>
          <a:solidFill>
            <a:srgbClr val="FFFF99"/>
          </a:solidFill>
          <a:ln w="2857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3399"/>
                </a:solidFill>
                <a:ea typeface="楷体_GB2312" pitchFamily="49" charset="-122"/>
              </a:rPr>
              <a:t>联接符号</a:t>
            </a:r>
          </a:p>
        </p:txBody>
      </p:sp>
    </p:spTree>
    <p:extLst>
      <p:ext uri="{BB962C8B-B14F-4D97-AF65-F5344CB8AC3E}">
        <p14:creationId xmlns:p14="http://schemas.microsoft.com/office/powerpoint/2010/main" val="1785804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63" name="Text Box 15"/>
          <p:cNvSpPr txBox="1">
            <a:spLocks noChangeArrowheads="1"/>
          </p:cNvSpPr>
          <p:nvPr/>
        </p:nvSpPr>
        <p:spPr bwMode="auto">
          <a:xfrm>
            <a:off x="2640013" y="305435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en-US" altLang="zh-CN" sz="2800" b="1">
                <a:solidFill>
                  <a:srgbClr val="000000"/>
                </a:solidFill>
                <a:latin typeface="Arial" panose="020B0604020202020204" pitchFamily="34" charset="0"/>
              </a:rPr>
              <a:t>∧</a:t>
            </a:r>
            <a:r>
              <a:rPr lang="en-US" altLang="zh-CN">
                <a:solidFill>
                  <a:srgbClr val="000000"/>
                </a:solidFill>
                <a:latin typeface="Arial" panose="020B0604020202020204" pitchFamily="34" charset="0"/>
              </a:rPr>
              <a:t> </a:t>
            </a:r>
            <a:r>
              <a:rPr lang="zh-CN" altLang="en-US" sz="2800" b="1">
                <a:solidFill>
                  <a:srgbClr val="000000"/>
                </a:solidFill>
                <a:latin typeface="Times New Roman" panose="02020603050405020304" pitchFamily="18" charset="0"/>
                <a:ea typeface="黑体" panose="02010609060101010101" pitchFamily="49" charset="-122"/>
              </a:rPr>
              <a:t>：</a:t>
            </a:r>
            <a:r>
              <a:rPr lang="zh-CN" altLang="en-US" sz="2800" b="1">
                <a:solidFill>
                  <a:srgbClr val="000000"/>
                </a:solidFill>
                <a:latin typeface="Times New Roman" panose="02020603050405020304" pitchFamily="18" charset="0"/>
              </a:rPr>
              <a:t>合取（与）</a:t>
            </a:r>
          </a:p>
        </p:txBody>
      </p:sp>
      <p:sp>
        <p:nvSpPr>
          <p:cNvPr id="283664" name="Text Box 16"/>
          <p:cNvSpPr txBox="1">
            <a:spLocks noChangeArrowheads="1"/>
          </p:cNvSpPr>
          <p:nvPr/>
        </p:nvSpPr>
        <p:spPr bwMode="auto">
          <a:xfrm>
            <a:off x="2640013" y="386080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en-US" altLang="zh-CN" sz="2800" b="1"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 </a:t>
            </a:r>
            <a:r>
              <a:rPr lang="zh-CN" altLang="en-US" sz="2800" b="1" dirty="0">
                <a:solidFill>
                  <a:srgbClr val="000000"/>
                </a:solidFill>
                <a:latin typeface="Times New Roman" panose="02020603050405020304" pitchFamily="18" charset="0"/>
                <a:ea typeface="黑体" panose="02010609060101010101" pitchFamily="49" charset="-122"/>
              </a:rPr>
              <a:t>：</a:t>
            </a:r>
            <a:r>
              <a:rPr lang="zh-CN" altLang="en-US" sz="2800" b="1" dirty="0">
                <a:solidFill>
                  <a:srgbClr val="000000"/>
                </a:solidFill>
                <a:latin typeface="Times New Roman" panose="02020603050405020304" pitchFamily="18" charset="0"/>
              </a:rPr>
              <a:t>析取（或）</a:t>
            </a:r>
          </a:p>
        </p:txBody>
      </p:sp>
      <p:grpSp>
        <p:nvGrpSpPr>
          <p:cNvPr id="283671" name="Group 23"/>
          <p:cNvGrpSpPr>
            <a:grpSpLocks/>
          </p:cNvGrpSpPr>
          <p:nvPr/>
        </p:nvGrpSpPr>
        <p:grpSpPr bwMode="auto">
          <a:xfrm>
            <a:off x="2484439" y="5357813"/>
            <a:ext cx="4891087" cy="519112"/>
            <a:chOff x="650" y="2749"/>
            <a:chExt cx="3081" cy="327"/>
          </a:xfrm>
        </p:grpSpPr>
        <p:graphicFrame>
          <p:nvGraphicFramePr>
            <p:cNvPr id="283660" name="Object 12"/>
            <p:cNvGraphicFramePr>
              <a:graphicFrameLocks noChangeAspect="1"/>
            </p:cNvGraphicFramePr>
            <p:nvPr>
              <p:extLst>
                <p:ext uri="{D42A27DB-BD31-4B8C-83A1-F6EECF244321}">
                  <p14:modId xmlns:p14="http://schemas.microsoft.com/office/powerpoint/2010/main" val="2267785348"/>
                </p:ext>
              </p:extLst>
            </p:nvPr>
          </p:nvGraphicFramePr>
          <p:xfrm>
            <a:off x="650" y="2795"/>
            <a:ext cx="350" cy="247"/>
          </p:xfrm>
          <a:graphic>
            <a:graphicData uri="http://schemas.openxmlformats.org/presentationml/2006/ole">
              <mc:AlternateContent xmlns:mc="http://schemas.openxmlformats.org/markup-compatibility/2006">
                <mc:Choice xmlns:v="urn:schemas-microsoft-com:vml" Requires="v">
                  <p:oleObj spid="_x0000_s124990" name="公式" r:id="rId4" imgW="215640" imgH="152280" progId="Equation.3">
                    <p:embed/>
                  </p:oleObj>
                </mc:Choice>
                <mc:Fallback>
                  <p:oleObj name="公式" r:id="rId4" imgW="215640" imgH="152280" progId="Equation.3">
                    <p:embed/>
                    <p:pic>
                      <p:nvPicPr>
                        <p:cNvPr id="28366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 y="2795"/>
                          <a:ext cx="35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6" name="Text Box 18"/>
            <p:cNvSpPr txBox="1">
              <a:spLocks noChangeArrowheads="1"/>
            </p:cNvSpPr>
            <p:nvPr/>
          </p:nvSpPr>
          <p:spPr bwMode="auto">
            <a:xfrm>
              <a:off x="1146" y="2749"/>
              <a:ext cx="2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zh-CN" altLang="en-US" sz="2800" b="1" dirty="0">
                  <a:solidFill>
                    <a:srgbClr val="000000"/>
                  </a:solidFill>
                  <a:latin typeface="黑体"/>
                  <a:ea typeface="黑体"/>
                  <a:cs typeface="黑体"/>
                </a:rPr>
                <a:t>：</a:t>
              </a:r>
              <a:r>
                <a:rPr lang="zh-CN" altLang="en-US" sz="2800" b="1" dirty="0">
                  <a:solidFill>
                    <a:srgbClr val="000000"/>
                  </a:solidFill>
                  <a:latin typeface="Times New Roman" panose="02020603050405020304" pitchFamily="18" charset="0"/>
                </a:rPr>
                <a:t>等价（当且仅当）</a:t>
              </a:r>
              <a:endParaRPr lang="zh-CN" altLang="en-US" sz="2800" b="1" dirty="0">
                <a:solidFill>
                  <a:srgbClr val="000000"/>
                </a:solidFill>
                <a:latin typeface="仿宋_GB2312" pitchFamily="49" charset="-122"/>
              </a:endParaRPr>
            </a:p>
          </p:txBody>
        </p:sp>
      </p:grpSp>
      <p:grpSp>
        <p:nvGrpSpPr>
          <p:cNvPr id="283670" name="Group 22"/>
          <p:cNvGrpSpPr>
            <a:grpSpLocks/>
          </p:cNvGrpSpPr>
          <p:nvPr/>
        </p:nvGrpSpPr>
        <p:grpSpPr bwMode="auto">
          <a:xfrm>
            <a:off x="2506663" y="4548189"/>
            <a:ext cx="4886325" cy="579437"/>
            <a:chOff x="655" y="2296"/>
            <a:chExt cx="3078" cy="365"/>
          </a:xfrm>
        </p:grpSpPr>
        <p:sp>
          <p:nvSpPr>
            <p:cNvPr id="283665" name="Text Box 17"/>
            <p:cNvSpPr txBox="1">
              <a:spLocks noChangeArrowheads="1"/>
            </p:cNvSpPr>
            <p:nvPr/>
          </p:nvSpPr>
          <p:spPr bwMode="auto">
            <a:xfrm>
              <a:off x="1148" y="2296"/>
              <a:ext cx="258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zh-CN" altLang="en-US" sz="3200" b="1" dirty="0">
                  <a:solidFill>
                    <a:srgbClr val="000000"/>
                  </a:solidFill>
                  <a:latin typeface="Times New Roman" panose="02020603050405020304" pitchFamily="18" charset="0"/>
                  <a:ea typeface="黑体" panose="02010609060101010101" pitchFamily="49" charset="-122"/>
                </a:rPr>
                <a:t>：</a:t>
              </a:r>
              <a:r>
                <a:rPr lang="zh-CN" altLang="en-US" sz="2800" b="1" dirty="0">
                  <a:solidFill>
                    <a:srgbClr val="000000"/>
                  </a:solidFill>
                  <a:latin typeface="Times New Roman" panose="02020603050405020304" pitchFamily="18" charset="0"/>
                </a:rPr>
                <a:t>蕴含（</a:t>
              </a:r>
              <a:r>
                <a:rPr lang="en-US" altLang="zh-CN" sz="2800" b="1" dirty="0">
                  <a:solidFill>
                    <a:srgbClr val="000000"/>
                  </a:solidFill>
                  <a:latin typeface="Times New Roman" panose="02020603050405020304" pitchFamily="18" charset="0"/>
                </a:rPr>
                <a:t>IF</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 THEN</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仿宋_GB2312" pitchFamily="49" charset="-122"/>
              </a:endParaRPr>
            </a:p>
          </p:txBody>
        </p:sp>
        <p:graphicFrame>
          <p:nvGraphicFramePr>
            <p:cNvPr id="283667" name="Object 19"/>
            <p:cNvGraphicFramePr>
              <a:graphicFrameLocks noChangeAspect="1"/>
            </p:cNvGraphicFramePr>
            <p:nvPr>
              <p:extLst>
                <p:ext uri="{D42A27DB-BD31-4B8C-83A1-F6EECF244321}">
                  <p14:modId xmlns:p14="http://schemas.microsoft.com/office/powerpoint/2010/main" val="2277549148"/>
                </p:ext>
              </p:extLst>
            </p:nvPr>
          </p:nvGraphicFramePr>
          <p:xfrm>
            <a:off x="655" y="2387"/>
            <a:ext cx="329" cy="247"/>
          </p:xfrm>
          <a:graphic>
            <a:graphicData uri="http://schemas.openxmlformats.org/presentationml/2006/ole">
              <mc:AlternateContent xmlns:mc="http://schemas.openxmlformats.org/markup-compatibility/2006">
                <mc:Choice xmlns:v="urn:schemas-microsoft-com:vml" Requires="v">
                  <p:oleObj spid="_x0000_s124991" name="公式" r:id="rId6" imgW="203040" imgH="152280" progId="Equation.3">
                    <p:embed/>
                  </p:oleObj>
                </mc:Choice>
                <mc:Fallback>
                  <p:oleObj name="公式" r:id="rId6" imgW="203040" imgH="152280" progId="Equation.3">
                    <p:embed/>
                    <p:pic>
                      <p:nvPicPr>
                        <p:cNvPr id="28366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 y="2387"/>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3673" name="Group 25"/>
          <p:cNvGrpSpPr>
            <a:grpSpLocks/>
          </p:cNvGrpSpPr>
          <p:nvPr/>
        </p:nvGrpSpPr>
        <p:grpSpPr bwMode="auto">
          <a:xfrm>
            <a:off x="2522539" y="2347913"/>
            <a:ext cx="5445125" cy="520700"/>
            <a:chOff x="629" y="1479"/>
            <a:chExt cx="3430" cy="328"/>
          </a:xfrm>
        </p:grpSpPr>
        <p:sp>
          <p:nvSpPr>
            <p:cNvPr id="283662" name="Text Box 14"/>
            <p:cNvSpPr txBox="1">
              <a:spLocks noChangeArrowheads="1"/>
            </p:cNvSpPr>
            <p:nvPr/>
          </p:nvSpPr>
          <p:spPr bwMode="auto">
            <a:xfrm>
              <a:off x="1129" y="1479"/>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zh-CN" altLang="en-US"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rPr>
                <a:t>否定（非）</a:t>
              </a:r>
              <a:endParaRPr lang="zh-CN" altLang="en-US" sz="2800" b="1" dirty="0">
                <a:latin typeface="仿宋_GB2312" pitchFamily="49" charset="-122"/>
              </a:endParaRPr>
            </a:p>
          </p:txBody>
        </p:sp>
        <p:graphicFrame>
          <p:nvGraphicFramePr>
            <p:cNvPr id="283668" name="Object 20"/>
            <p:cNvGraphicFramePr>
              <a:graphicFrameLocks noChangeAspect="1"/>
            </p:cNvGraphicFramePr>
            <p:nvPr>
              <p:extLst>
                <p:ext uri="{D42A27DB-BD31-4B8C-83A1-F6EECF244321}">
                  <p14:modId xmlns:p14="http://schemas.microsoft.com/office/powerpoint/2010/main" val="1160477552"/>
                </p:ext>
              </p:extLst>
            </p:nvPr>
          </p:nvGraphicFramePr>
          <p:xfrm>
            <a:off x="629" y="1508"/>
            <a:ext cx="408" cy="271"/>
          </p:xfrm>
          <a:graphic>
            <a:graphicData uri="http://schemas.openxmlformats.org/presentationml/2006/ole">
              <mc:AlternateContent xmlns:mc="http://schemas.openxmlformats.org/markup-compatibility/2006">
                <mc:Choice xmlns:v="urn:schemas-microsoft-com:vml" Requires="v">
                  <p:oleObj spid="_x0000_s124992" name="公式" r:id="rId8" imgW="152280" imgH="101520" progId="Equation.3">
                    <p:embed/>
                  </p:oleObj>
                </mc:Choice>
                <mc:Fallback>
                  <p:oleObj name="公式" r:id="rId8" imgW="152280" imgH="101520" progId="Equation.3">
                    <p:embed/>
                    <p:pic>
                      <p:nvPicPr>
                        <p:cNvPr id="28366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 y="1508"/>
                          <a:ext cx="40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72" name="Text Box 24"/>
            <p:cNvSpPr txBox="1">
              <a:spLocks noChangeArrowheads="1"/>
            </p:cNvSpPr>
            <p:nvPr/>
          </p:nvSpPr>
          <p:spPr bwMode="auto">
            <a:xfrm>
              <a:off x="2562" y="1480"/>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endParaRPr lang="en-US" altLang="zh-CN" sz="2800" b="1" dirty="0">
                <a:latin typeface="仿宋_GB2312" pitchFamily="49" charset="-122"/>
              </a:endParaRPr>
            </a:p>
          </p:txBody>
        </p:sp>
      </p:grpSp>
      <p:sp>
        <p:nvSpPr>
          <p:cNvPr id="283674" name="Rectangle 26"/>
          <p:cNvSpPr>
            <a:spLocks noGrp="1"/>
          </p:cNvSpPr>
          <p:nvPr>
            <p:ph type="title"/>
          </p:nvPr>
        </p:nvSpPr>
        <p:spPr>
          <a:xfrm>
            <a:off x="1847850" y="1125539"/>
            <a:ext cx="8229600" cy="649287"/>
          </a:xfrm>
        </p:spPr>
        <p:txBody>
          <a:bodyPr/>
          <a:lstStyle/>
          <a:p>
            <a:pPr>
              <a:buFontTx/>
              <a:buChar char="•"/>
            </a:pPr>
            <a:r>
              <a:rPr lang="en-US" altLang="zh-CN" sz="2800">
                <a:solidFill>
                  <a:srgbClr val="00CC00"/>
                </a:solidFill>
                <a:latin typeface="黑体" panose="02010609060101010101" pitchFamily="49" charset="-122"/>
                <a:ea typeface="黑体" panose="02010609060101010101" pitchFamily="49" charset="-122"/>
              </a:rPr>
              <a:t> </a:t>
            </a:r>
            <a:r>
              <a:rPr lang="zh-CN" altLang="en-US" sz="2800">
                <a:solidFill>
                  <a:srgbClr val="00CC00"/>
                </a:solidFill>
                <a:latin typeface="黑体" panose="02010609060101010101" pitchFamily="49" charset="-122"/>
                <a:ea typeface="黑体" panose="02010609060101010101" pitchFamily="49" charset="-122"/>
              </a:rPr>
              <a:t>常用的谓词联接符号：</a:t>
            </a:r>
          </a:p>
        </p:txBody>
      </p:sp>
      <p:cxnSp>
        <p:nvCxnSpPr>
          <p:cNvPr id="3" name="直接箭头连接符 2"/>
          <p:cNvCxnSpPr/>
          <p:nvPr/>
        </p:nvCxnSpPr>
        <p:spPr>
          <a:xfrm flipH="1">
            <a:off x="7912580" y="2485629"/>
            <a:ext cx="3" cy="3269456"/>
          </a:xfrm>
          <a:prstGeom prst="straightConnector1">
            <a:avLst/>
          </a:prstGeom>
          <a:ln w="19050">
            <a:solidFill>
              <a:srgbClr val="C00000"/>
            </a:solidFill>
            <a:tailEnd type="arrow"/>
          </a:ln>
        </p:spPr>
        <p:style>
          <a:lnRef idx="1">
            <a:schemeClr val="accent2"/>
          </a:lnRef>
          <a:fillRef idx="0">
            <a:schemeClr val="accent2"/>
          </a:fillRef>
          <a:effectRef idx="0">
            <a:schemeClr val="accent2"/>
          </a:effectRef>
          <a:fontRef idx="minor">
            <a:schemeClr val="tx1"/>
          </a:fontRef>
        </p:style>
      </p:cxnSp>
      <p:sp>
        <p:nvSpPr>
          <p:cNvPr id="12" name="矩形 11"/>
          <p:cNvSpPr/>
          <p:nvPr/>
        </p:nvSpPr>
        <p:spPr>
          <a:xfrm>
            <a:off x="7912583" y="3427859"/>
            <a:ext cx="438581" cy="1384995"/>
          </a:xfrm>
          <a:prstGeom prst="rect">
            <a:avLst/>
          </a:prstGeom>
        </p:spPr>
        <p:txBody>
          <a:bodyPr wrap="square">
            <a:spAutoFit/>
          </a:bodyPr>
          <a:lstStyle/>
          <a:p>
            <a:r>
              <a:rPr lang="zh-CN" altLang="en-US" sz="2800" b="1" dirty="0">
                <a:solidFill>
                  <a:srgbClr val="C00000"/>
                </a:solidFill>
                <a:latin typeface="Times New Roman" panose="02020603050405020304" pitchFamily="18" charset="0"/>
                <a:cs typeface="Times New Roman" panose="02020603050405020304" pitchFamily="18" charset="0"/>
              </a:rPr>
              <a:t>优先级</a:t>
            </a:r>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134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6" name="Text Box 10"/>
          <p:cNvSpPr txBox="1">
            <a:spLocks noChangeArrowheads="1"/>
          </p:cNvSpPr>
          <p:nvPr/>
        </p:nvSpPr>
        <p:spPr bwMode="auto">
          <a:xfrm>
            <a:off x="1919288" y="2924176"/>
            <a:ext cx="8280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en-US" altLang="zh-CN" sz="2800" b="1" dirty="0">
                <a:solidFill>
                  <a:srgbClr val="000000"/>
                </a:solidFill>
                <a:latin typeface="Times New Roman" panose="02020603050405020304" pitchFamily="18" charset="0"/>
              </a:rPr>
              <a:t>∧</a:t>
            </a:r>
            <a:r>
              <a:rPr lang="en-US" altLang="zh-CN" dirty="0">
                <a:latin typeface="Arial" panose="020B0604020202020204" pitchFamily="34" charset="0"/>
              </a:rPr>
              <a:t> </a:t>
            </a:r>
            <a:r>
              <a:rPr lang="zh-CN" altLang="en-US"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仿宋_GB2312" pitchFamily="49" charset="-122"/>
              </a:rPr>
              <a:t>“我喜欢音乐和绘画</a:t>
            </a:r>
            <a:r>
              <a:rPr lang="zh-CN" altLang="en-US" sz="2800" b="1" dirty="0">
                <a:latin typeface="宋体" panose="02010600030101010101" pitchFamily="2" charset="-122"/>
                <a:ea typeface="仿宋_GB2312" pitchFamily="49" charset="-122"/>
              </a:rPr>
              <a:t>”</a:t>
            </a:r>
            <a:r>
              <a:rPr lang="zh-CN" altLang="en-US" sz="2800" b="1" dirty="0">
                <a:latin typeface="Times New Roman" panose="02020603050405020304" pitchFamily="18" charset="0"/>
                <a:ea typeface="仿宋_GB2312" pitchFamily="49" charset="-122"/>
              </a:rPr>
              <a:t>，</a:t>
            </a:r>
            <a:r>
              <a:rPr lang="zh-CN" altLang="en-US" sz="2800" b="1" dirty="0">
                <a:latin typeface="Arial" panose="020B0604020202020204" pitchFamily="34" charset="0"/>
                <a:ea typeface="仿宋_GB2312" pitchFamily="49" charset="-122"/>
              </a:rPr>
              <a:t>可表示为：</a:t>
            </a:r>
          </a:p>
          <a:p>
            <a:pPr algn="l">
              <a:spcBef>
                <a:spcPct val="10000"/>
              </a:spcBef>
              <a:buClr>
                <a:srgbClr val="0000FF"/>
              </a:buClr>
              <a:buFont typeface="Wingdings" panose="05000000000000000000" pitchFamily="2" charset="2"/>
              <a:buNone/>
            </a:pPr>
            <a:r>
              <a:rPr lang="zh-CN" altLang="en-US" sz="2800" b="1" dirty="0">
                <a:latin typeface="Arial" panose="020B0604020202020204" pitchFamily="34" charset="0"/>
                <a:ea typeface="仿宋_GB2312" pitchFamily="49" charset="-122"/>
              </a:rPr>
              <a:t>                     </a:t>
            </a:r>
            <a:r>
              <a:rPr lang="zh-CN" altLang="en-US" sz="2800" b="1" dirty="0">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p:txBody>
      </p:sp>
      <p:sp>
        <p:nvSpPr>
          <p:cNvPr id="295947" name="Text Box 11"/>
          <p:cNvSpPr txBox="1">
            <a:spLocks noChangeArrowheads="1"/>
          </p:cNvSpPr>
          <p:nvPr/>
        </p:nvSpPr>
        <p:spPr bwMode="auto">
          <a:xfrm>
            <a:off x="1919289" y="4508501"/>
            <a:ext cx="85693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en-US" altLang="zh-CN" sz="2800" b="1" dirty="0">
                <a:solidFill>
                  <a:srgbClr val="000000"/>
                </a:solidFill>
                <a:latin typeface="Arial" panose="020B0604020202020204" pitchFamily="34" charset="0"/>
              </a:rPr>
              <a:t>∨</a:t>
            </a:r>
            <a:r>
              <a:rPr lang="en-US" altLang="zh-CN" dirty="0">
                <a:latin typeface="Arial" panose="020B0604020202020204" pitchFamily="34" charset="0"/>
              </a:rPr>
              <a:t> </a:t>
            </a:r>
            <a:r>
              <a:rPr lang="zh-CN" altLang="en-US" sz="2800" b="1" dirty="0">
                <a:latin typeface="Times New Roman" panose="02020603050405020304" pitchFamily="18" charset="0"/>
                <a:ea typeface="仿宋_GB2312" pitchFamily="49" charset="-122"/>
              </a:rPr>
              <a:t>：“小张打篮球或踢足球”，可表示为：</a:t>
            </a:r>
          </a:p>
          <a:p>
            <a:pPr algn="l">
              <a:spcBef>
                <a:spcPct val="20000"/>
              </a:spcBef>
              <a:buClr>
                <a:srgbClr val="0000FF"/>
              </a:buClr>
              <a:buFont typeface="Wingdings" panose="05000000000000000000" pitchFamily="2" charset="2"/>
              <a:buNone/>
            </a:pPr>
            <a:r>
              <a:rPr lang="zh-CN" altLang="en-US" sz="2800" b="1" dirty="0">
                <a:latin typeface="Times New Roman" panose="02020603050405020304" pitchFamily="18" charset="0"/>
                <a:ea typeface="仿宋_GB2312" pitchFamily="49" charset="-122"/>
              </a:rPr>
              <a:t>      </a:t>
            </a:r>
            <a:endParaRPr lang="en-US" altLang="zh-CN" sz="2800" b="1" dirty="0">
              <a:solidFill>
                <a:srgbClr val="000000"/>
              </a:solidFill>
              <a:latin typeface="Times New Roman" panose="02020603050405020304" pitchFamily="18" charset="0"/>
              <a:ea typeface="仿宋_GB2312" pitchFamily="49" charset="-122"/>
            </a:endParaRPr>
          </a:p>
        </p:txBody>
      </p:sp>
      <p:grpSp>
        <p:nvGrpSpPr>
          <p:cNvPr id="295958" name="Group 22"/>
          <p:cNvGrpSpPr>
            <a:grpSpLocks/>
          </p:cNvGrpSpPr>
          <p:nvPr/>
        </p:nvGrpSpPr>
        <p:grpSpPr bwMode="auto">
          <a:xfrm>
            <a:off x="1920875" y="1397001"/>
            <a:ext cx="7562067" cy="519113"/>
            <a:chOff x="250" y="784"/>
            <a:chExt cx="4387" cy="327"/>
          </a:xfrm>
        </p:grpSpPr>
        <p:sp>
          <p:nvSpPr>
            <p:cNvPr id="295945" name="Text Box 9"/>
            <p:cNvSpPr txBox="1">
              <a:spLocks noChangeArrowheads="1"/>
            </p:cNvSpPr>
            <p:nvPr/>
          </p:nvSpPr>
          <p:spPr bwMode="auto">
            <a:xfrm>
              <a:off x="687" y="784"/>
              <a:ext cx="3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zh-CN" altLang="en-US" sz="2800" b="1" dirty="0">
                  <a:latin typeface="Times New Roman" panose="02020603050405020304" pitchFamily="18" charset="0"/>
                  <a:ea typeface="仿宋_GB2312" pitchFamily="49" charset="-122"/>
                </a:rPr>
                <a:t>：</a:t>
              </a:r>
              <a:r>
                <a:rPr lang="zh-CN" altLang="en-US" sz="2800" dirty="0">
                  <a:latin typeface="宋体" panose="02010600030101010101" pitchFamily="2" charset="-122"/>
                </a:rPr>
                <a:t>“</a:t>
              </a:r>
              <a:r>
                <a:rPr lang="zh-CN" altLang="en-US" sz="2800" b="1" dirty="0">
                  <a:latin typeface="仿宋_GB2312" pitchFamily="49" charset="-122"/>
                  <a:ea typeface="仿宋_GB2312" pitchFamily="49" charset="-122"/>
                </a:rPr>
                <a:t>机器人不在</a:t>
              </a:r>
              <a:r>
                <a:rPr lang="en-US" altLang="zh-CN" sz="2800" b="1" dirty="0">
                  <a:latin typeface="仿宋_GB2312" pitchFamily="49" charset="-122"/>
                  <a:ea typeface="仿宋_GB2312" pitchFamily="49" charset="-122"/>
                </a:rPr>
                <a:t>2</a:t>
              </a:r>
              <a:r>
                <a:rPr lang="zh-CN" altLang="en-US" sz="2800" b="1" dirty="0">
                  <a:latin typeface="仿宋_GB2312" pitchFamily="49" charset="-122"/>
                  <a:ea typeface="仿宋_GB2312" pitchFamily="49" charset="-122"/>
                </a:rPr>
                <a:t>号房间</a:t>
              </a:r>
              <a:r>
                <a:rPr lang="zh-CN" altLang="en-US" sz="2800" dirty="0">
                  <a:latin typeface="宋体" panose="02010600030101010101" pitchFamily="2" charset="-122"/>
                </a:rPr>
                <a:t>”</a:t>
              </a:r>
              <a:r>
                <a:rPr lang="zh-CN" altLang="en-US" sz="2800" dirty="0">
                  <a:latin typeface="Times New Roman" panose="02020603050405020304" pitchFamily="18" charset="0"/>
                </a:rPr>
                <a:t>，</a:t>
              </a:r>
              <a:r>
                <a:rPr lang="zh-CN" altLang="en-US" sz="2800" b="1" dirty="0">
                  <a:latin typeface="Times New Roman" panose="02020603050405020304" pitchFamily="18" charset="0"/>
                  <a:ea typeface="仿宋_GB2312" pitchFamily="49" charset="-122"/>
                </a:rPr>
                <a:t>可表示为：</a:t>
              </a:r>
              <a:endParaRPr lang="zh-CN" altLang="en-US" sz="2800" b="1" dirty="0">
                <a:latin typeface="仿宋_GB2312" pitchFamily="49" charset="-122"/>
                <a:ea typeface="仿宋_GB2312" pitchFamily="49" charset="-122"/>
              </a:endParaRPr>
            </a:p>
          </p:txBody>
        </p:sp>
        <p:graphicFrame>
          <p:nvGraphicFramePr>
            <p:cNvPr id="295951" name="Object 15"/>
            <p:cNvGraphicFramePr>
              <a:graphicFrameLocks noChangeAspect="1"/>
            </p:cNvGraphicFramePr>
            <p:nvPr/>
          </p:nvGraphicFramePr>
          <p:xfrm>
            <a:off x="250" y="845"/>
            <a:ext cx="357" cy="237"/>
          </p:xfrm>
          <a:graphic>
            <a:graphicData uri="http://schemas.openxmlformats.org/presentationml/2006/ole">
              <mc:AlternateContent xmlns:mc="http://schemas.openxmlformats.org/markup-compatibility/2006">
                <mc:Choice xmlns:v="urn:schemas-microsoft-com:vml" Requires="v">
                  <p:oleObj spid="_x0000_s119851" name="公式" r:id="rId4" imgW="152280" imgH="101520" progId="Equation.3">
                    <p:embed/>
                  </p:oleObj>
                </mc:Choice>
                <mc:Fallback>
                  <p:oleObj name="公式" r:id="rId4" imgW="152280" imgH="101520" progId="Equation.3">
                    <p:embed/>
                    <p:pic>
                      <p:nvPicPr>
                        <p:cNvPr id="29595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 y="845"/>
                          <a:ext cx="35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5952" name="Object 16"/>
          <p:cNvGraphicFramePr>
            <a:graphicFrameLocks noChangeAspect="1"/>
          </p:cNvGraphicFramePr>
          <p:nvPr>
            <p:extLst/>
          </p:nvPr>
        </p:nvGraphicFramePr>
        <p:xfrm>
          <a:off x="4310177" y="2076779"/>
          <a:ext cx="4040187" cy="609600"/>
        </p:xfrm>
        <a:graphic>
          <a:graphicData uri="http://schemas.openxmlformats.org/presentationml/2006/ole">
            <mc:AlternateContent xmlns:mc="http://schemas.openxmlformats.org/markup-compatibility/2006">
              <mc:Choice xmlns:v="urn:schemas-microsoft-com:vml" Requires="v">
                <p:oleObj spid="_x0000_s119852" name="公式" r:id="rId6" imgW="1257120" imgH="190440" progId="Equation.3">
                  <p:embed/>
                </p:oleObj>
              </mc:Choice>
              <mc:Fallback>
                <p:oleObj name="公式" r:id="rId6" imgW="1257120" imgH="190440" progId="Equation.3">
                  <p:embed/>
                  <p:pic>
                    <p:nvPicPr>
                      <p:cNvPr id="295952"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0177" y="2076779"/>
                        <a:ext cx="4040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59" name="Rectangle 23"/>
          <p:cNvSpPr>
            <a:spLocks noGrp="1"/>
          </p:cNvSpPr>
          <p:nvPr>
            <p:ph type="title"/>
          </p:nvPr>
        </p:nvSpPr>
        <p:spPr>
          <a:xfrm>
            <a:off x="883208" y="538466"/>
            <a:ext cx="8229600" cy="649288"/>
          </a:xfrm>
        </p:spPr>
        <p:txBody>
          <a:bodyPr/>
          <a:lstStyle/>
          <a:p>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实例</a:t>
            </a:r>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联接符号的使用</a:t>
            </a:r>
          </a:p>
        </p:txBody>
      </p:sp>
      <p:sp>
        <p:nvSpPr>
          <p:cNvPr id="4" name="矩形 3"/>
          <p:cNvSpPr/>
          <p:nvPr/>
        </p:nvSpPr>
        <p:spPr>
          <a:xfrm>
            <a:off x="3717615" y="3536346"/>
            <a:ext cx="5612434" cy="523220"/>
          </a:xfrm>
          <a:prstGeom prst="rect">
            <a:avLst/>
          </a:prstGeom>
        </p:spPr>
        <p:txBody>
          <a:bodyPr wrap="none">
            <a:spAutoFit/>
          </a:bodyPr>
          <a:lstStyle/>
          <a:p>
            <a:r>
              <a:rPr lang="en-US" altLang="zh-CN" sz="2800" b="1" i="1" dirty="0">
                <a:solidFill>
                  <a:srgbClr val="000000"/>
                </a:solidFill>
                <a:latin typeface="Times New Roman" panose="02020603050405020304" pitchFamily="18" charset="0"/>
              </a:rPr>
              <a:t>LIKE</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I</a:t>
            </a:r>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Music</a:t>
            </a:r>
            <a:r>
              <a:rPr lang="en-US" altLang="zh-CN" sz="2800" b="1" dirty="0">
                <a:solidFill>
                  <a:srgbClr val="000000"/>
                </a:solidFill>
                <a:latin typeface="Times New Roman" panose="02020603050405020304" pitchFamily="18" charset="0"/>
              </a:rPr>
              <a:t>) </a:t>
            </a:r>
            <a:r>
              <a:rPr lang="en-US" altLang="zh-CN" sz="2800" b="1" dirty="0">
                <a:solidFill>
                  <a:srgbClr val="000000"/>
                </a:solidFill>
                <a:latin typeface="Arial" panose="020B0604020202020204" pitchFamily="34" charset="0"/>
              </a:rPr>
              <a:t>∧</a:t>
            </a:r>
            <a:r>
              <a:rPr lang="en-US" altLang="zh-CN" sz="2800" i="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LIKE</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I</a:t>
            </a:r>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Painting</a:t>
            </a:r>
            <a:r>
              <a:rPr lang="en-US" altLang="zh-CN" sz="2800" b="1" dirty="0">
                <a:solidFill>
                  <a:srgbClr val="000000"/>
                </a:solidFill>
                <a:latin typeface="Times New Roman" panose="02020603050405020304" pitchFamily="18" charset="0"/>
              </a:rPr>
              <a:t>)</a:t>
            </a:r>
            <a:endParaRPr lang="zh-CN" altLang="en-US" dirty="0"/>
          </a:p>
        </p:txBody>
      </p:sp>
      <p:sp>
        <p:nvSpPr>
          <p:cNvPr id="6" name="矩形 5"/>
          <p:cNvSpPr/>
          <p:nvPr/>
        </p:nvSpPr>
        <p:spPr>
          <a:xfrm>
            <a:off x="2171928" y="5278766"/>
            <a:ext cx="8316686" cy="523220"/>
          </a:xfrm>
          <a:prstGeom prst="rect">
            <a:avLst/>
          </a:prstGeom>
        </p:spPr>
        <p:txBody>
          <a:bodyPr wrap="square">
            <a:spAutoFit/>
          </a:bodyPr>
          <a:lstStyle/>
          <a:p>
            <a:r>
              <a:rPr lang="en-US" altLang="zh-CN" sz="2800" b="1" i="1" dirty="0">
                <a:solidFill>
                  <a:srgbClr val="000000"/>
                </a:solidFill>
                <a:latin typeface="Times New Roman" panose="02020603050405020304" pitchFamily="18" charset="0"/>
                <a:ea typeface="仿宋_GB2312" pitchFamily="49" charset="-122"/>
              </a:rPr>
              <a:t>PLAY</a:t>
            </a:r>
            <a:r>
              <a:rPr lang="en-US" altLang="zh-CN" sz="2800" b="1" dirty="0">
                <a:solidFill>
                  <a:srgbClr val="000000"/>
                </a:solidFill>
                <a:latin typeface="Times New Roman" panose="02020603050405020304" pitchFamily="18" charset="0"/>
                <a:ea typeface="仿宋_GB2312" pitchFamily="49" charset="-122"/>
              </a:rPr>
              <a:t>(</a:t>
            </a:r>
            <a:r>
              <a:rPr lang="en-US" altLang="zh-CN" sz="2800" b="1" i="1" dirty="0">
                <a:solidFill>
                  <a:srgbClr val="000000"/>
                </a:solidFill>
                <a:latin typeface="Times New Roman" panose="02020603050405020304" pitchFamily="18" charset="0"/>
                <a:ea typeface="仿宋_GB2312" pitchFamily="49" charset="-122"/>
              </a:rPr>
              <a:t>Zhang</a:t>
            </a:r>
            <a:r>
              <a:rPr lang="en-US" altLang="zh-CN" sz="2800" b="1" dirty="0">
                <a:solidFill>
                  <a:srgbClr val="000000"/>
                </a:solidFill>
                <a:latin typeface="Times New Roman" panose="02020603050405020304" pitchFamily="18" charset="0"/>
                <a:ea typeface="仿宋_GB2312" pitchFamily="49" charset="-122"/>
              </a:rPr>
              <a:t>, </a:t>
            </a:r>
            <a:r>
              <a:rPr lang="en-US" altLang="zh-CN" sz="2800" b="1" i="1" dirty="0">
                <a:solidFill>
                  <a:srgbClr val="000000"/>
                </a:solidFill>
                <a:latin typeface="Times New Roman" panose="02020603050405020304" pitchFamily="18" charset="0"/>
                <a:ea typeface="仿宋_GB2312" pitchFamily="49" charset="-122"/>
              </a:rPr>
              <a:t>Basketball </a:t>
            </a:r>
            <a:r>
              <a:rPr lang="en-US" altLang="zh-CN" sz="2800" b="1" dirty="0">
                <a:solidFill>
                  <a:srgbClr val="000000"/>
                </a:solidFill>
                <a:latin typeface="Times New Roman" panose="02020603050405020304" pitchFamily="18" charset="0"/>
                <a:ea typeface="仿宋_GB2312" pitchFamily="49" charset="-122"/>
              </a:rPr>
              <a:t>) </a:t>
            </a:r>
            <a:r>
              <a:rPr lang="en-US" altLang="zh-CN" sz="2800" b="1"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 </a:t>
            </a:r>
            <a:r>
              <a:rPr lang="en-US" altLang="zh-CN" sz="2800" b="1" i="1" dirty="0">
                <a:solidFill>
                  <a:srgbClr val="000000"/>
                </a:solidFill>
                <a:latin typeface="Times New Roman" panose="02020603050405020304" pitchFamily="18" charset="0"/>
              </a:rPr>
              <a:t>PLAY</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Zhang</a:t>
            </a:r>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football </a:t>
            </a:r>
            <a:r>
              <a:rPr lang="en-US" altLang="zh-CN" sz="2800" b="1" dirty="0">
                <a:solidFill>
                  <a:srgbClr val="000000"/>
                </a:solidFill>
                <a:latin typeface="Times New Roman" panose="02020603050405020304" pitchFamily="18" charset="0"/>
              </a:rPr>
              <a:t>)</a:t>
            </a:r>
            <a:endParaRPr lang="zh-CN" altLang="en-US" dirty="0"/>
          </a:p>
        </p:txBody>
      </p:sp>
    </p:spTree>
    <p:extLst>
      <p:ext uri="{BB962C8B-B14F-4D97-AF65-F5344CB8AC3E}">
        <p14:creationId xmlns:p14="http://schemas.microsoft.com/office/powerpoint/2010/main" val="420182414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935" name="Group 23"/>
          <p:cNvGrpSpPr>
            <a:grpSpLocks/>
          </p:cNvGrpSpPr>
          <p:nvPr/>
        </p:nvGrpSpPr>
        <p:grpSpPr bwMode="auto">
          <a:xfrm>
            <a:off x="1919288" y="1389064"/>
            <a:ext cx="8758237" cy="1031875"/>
            <a:chOff x="249" y="875"/>
            <a:chExt cx="5517" cy="650"/>
          </a:xfrm>
        </p:grpSpPr>
        <p:sp>
          <p:nvSpPr>
            <p:cNvPr id="294931" name="Text Box 19"/>
            <p:cNvSpPr txBox="1">
              <a:spLocks noChangeArrowheads="1"/>
            </p:cNvSpPr>
            <p:nvPr/>
          </p:nvSpPr>
          <p:spPr bwMode="auto">
            <a:xfrm>
              <a:off x="714" y="875"/>
              <a:ext cx="50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zh-CN" altLang="en-US" sz="2800" b="1" dirty="0">
                  <a:latin typeface="Times New Roman" panose="02020603050405020304" pitchFamily="18" charset="0"/>
                  <a:ea typeface="仿宋_GB2312" pitchFamily="49" charset="-122"/>
                </a:rPr>
                <a:t>：“如果小王跑得最快，那么他获得冠军。” </a:t>
              </a:r>
            </a:p>
            <a:p>
              <a:pPr algn="l">
                <a:spcBef>
                  <a:spcPct val="20000"/>
                </a:spcBef>
                <a:buClr>
                  <a:srgbClr val="0000FF"/>
                </a:buClr>
                <a:buFont typeface="Wingdings" panose="05000000000000000000" pitchFamily="2" charset="2"/>
                <a:buNone/>
              </a:pPr>
              <a:r>
                <a:rPr lang="zh-CN" altLang="en-US" sz="2800" b="1" dirty="0">
                  <a:latin typeface="Times New Roman" panose="02020603050405020304" pitchFamily="18" charset="0"/>
                  <a:ea typeface="仿宋_GB2312" pitchFamily="49" charset="-122"/>
                </a:rPr>
                <a:t>　</a:t>
              </a:r>
              <a:endParaRPr lang="en-US" altLang="zh-CN" sz="2800" b="1" dirty="0">
                <a:latin typeface="Arial" panose="020B0604020202020204" pitchFamily="34" charset="0"/>
                <a:ea typeface="仿宋_GB2312" pitchFamily="49" charset="-122"/>
              </a:endParaRPr>
            </a:p>
          </p:txBody>
        </p:sp>
        <p:graphicFrame>
          <p:nvGraphicFramePr>
            <p:cNvPr id="294932" name="Object 20"/>
            <p:cNvGraphicFramePr>
              <a:graphicFrameLocks noChangeAspect="1"/>
            </p:cNvGraphicFramePr>
            <p:nvPr/>
          </p:nvGraphicFramePr>
          <p:xfrm>
            <a:off x="249" y="915"/>
            <a:ext cx="329" cy="247"/>
          </p:xfrm>
          <a:graphic>
            <a:graphicData uri="http://schemas.openxmlformats.org/presentationml/2006/ole">
              <mc:AlternateContent xmlns:mc="http://schemas.openxmlformats.org/markup-compatibility/2006">
                <mc:Choice xmlns:v="urn:schemas-microsoft-com:vml" Requires="v">
                  <p:oleObj spid="_x0000_s126033" name="公式" r:id="rId4" imgW="203040" imgH="152280" progId="Equation.3">
                    <p:embed/>
                  </p:oleObj>
                </mc:Choice>
                <mc:Fallback>
                  <p:oleObj name="公式" r:id="rId4" imgW="203040" imgH="152280" progId="Equation.3">
                    <p:embed/>
                    <p:pic>
                      <p:nvPicPr>
                        <p:cNvPr id="294932"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915"/>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
          <p:cNvGrpSpPr/>
          <p:nvPr/>
        </p:nvGrpSpPr>
        <p:grpSpPr>
          <a:xfrm>
            <a:off x="2737879" y="2105989"/>
            <a:ext cx="8988547" cy="523220"/>
            <a:chOff x="2737879" y="2105989"/>
            <a:chExt cx="8988547" cy="523220"/>
          </a:xfrm>
        </p:grpSpPr>
        <p:sp>
          <p:nvSpPr>
            <p:cNvPr id="3" name="矩形 2"/>
            <p:cNvSpPr/>
            <p:nvPr/>
          </p:nvSpPr>
          <p:spPr>
            <a:xfrm>
              <a:off x="2737879" y="2105989"/>
              <a:ext cx="8988547" cy="523220"/>
            </a:xfrm>
            <a:prstGeom prst="rect">
              <a:avLst/>
            </a:prstGeom>
          </p:spPr>
          <p:txBody>
            <a:bodyPr wrap="square">
              <a:spAutoFit/>
            </a:bodyPr>
            <a:lstStyle/>
            <a:p>
              <a:r>
                <a:rPr lang="en-US" altLang="zh-CN" sz="2800" b="1" i="1" dirty="0">
                  <a:solidFill>
                    <a:srgbClr val="000000"/>
                  </a:solidFill>
                  <a:latin typeface="Times New Roman" panose="02020603050405020304" pitchFamily="18" charset="0"/>
                  <a:ea typeface="仿宋_GB2312" pitchFamily="49" charset="-122"/>
                </a:rPr>
                <a:t>RUN</a:t>
              </a:r>
              <a:r>
                <a:rPr lang="en-US" altLang="zh-CN" sz="2800" b="1" dirty="0">
                  <a:solidFill>
                    <a:srgbClr val="000000"/>
                  </a:solidFill>
                  <a:latin typeface="Times New Roman" panose="02020603050405020304" pitchFamily="18" charset="0"/>
                  <a:ea typeface="仿宋_GB2312" pitchFamily="49" charset="-122"/>
                </a:rPr>
                <a:t>(</a:t>
              </a:r>
              <a:r>
                <a:rPr lang="en-US" altLang="zh-CN" sz="2800" b="1" i="1" dirty="0">
                  <a:solidFill>
                    <a:srgbClr val="000000"/>
                  </a:solidFill>
                  <a:latin typeface="Times New Roman" panose="02020603050405020304" pitchFamily="18" charset="0"/>
                  <a:ea typeface="仿宋_GB2312" pitchFamily="49" charset="-122"/>
                </a:rPr>
                <a:t>Wang</a:t>
              </a:r>
              <a:r>
                <a:rPr lang="en-US" altLang="zh-CN" sz="2800" b="1" dirty="0">
                  <a:solidFill>
                    <a:srgbClr val="000000"/>
                  </a:solidFill>
                  <a:latin typeface="Times New Roman" panose="02020603050405020304" pitchFamily="18" charset="0"/>
                  <a:ea typeface="仿宋_GB2312" pitchFamily="49" charset="-122"/>
                </a:rPr>
                <a:t>, </a:t>
              </a:r>
              <a:r>
                <a:rPr lang="en-US" altLang="zh-CN" sz="2800" b="1" i="1" dirty="0">
                  <a:solidFill>
                    <a:srgbClr val="000000"/>
                  </a:solidFill>
                  <a:latin typeface="Times New Roman" panose="02020603050405020304" pitchFamily="18" charset="0"/>
                  <a:ea typeface="仿宋_GB2312" pitchFamily="49" charset="-122"/>
                </a:rPr>
                <a:t>Fastest</a:t>
              </a:r>
              <a:r>
                <a:rPr lang="en-US" altLang="zh-CN" sz="2800" b="1" dirty="0">
                  <a:solidFill>
                    <a:srgbClr val="000000"/>
                  </a:solidFill>
                  <a:latin typeface="Times New Roman" panose="02020603050405020304" pitchFamily="18" charset="0"/>
                  <a:ea typeface="仿宋_GB2312" pitchFamily="49" charset="-122"/>
                </a:rPr>
                <a:t>)        </a:t>
              </a:r>
              <a:r>
                <a:rPr lang="en-US" altLang="zh-CN" sz="2800" b="1" i="1" dirty="0">
                  <a:solidFill>
                    <a:srgbClr val="000000"/>
                  </a:solidFill>
                  <a:latin typeface="Times New Roman" panose="02020603050405020304" pitchFamily="18" charset="0"/>
                  <a:ea typeface="仿宋_GB2312" pitchFamily="49" charset="-122"/>
                </a:rPr>
                <a:t>WIN</a:t>
              </a:r>
              <a:r>
                <a:rPr lang="en-US" altLang="zh-CN" sz="2800" b="1" dirty="0">
                  <a:solidFill>
                    <a:srgbClr val="000000"/>
                  </a:solidFill>
                  <a:latin typeface="Times New Roman" panose="02020603050405020304" pitchFamily="18" charset="0"/>
                  <a:ea typeface="仿宋_GB2312" pitchFamily="49" charset="-122"/>
                </a:rPr>
                <a:t>(</a:t>
              </a:r>
              <a:r>
                <a:rPr lang="en-US" altLang="zh-CN" sz="2800" b="1" i="1" dirty="0">
                  <a:solidFill>
                    <a:srgbClr val="000000"/>
                  </a:solidFill>
                  <a:latin typeface="Times New Roman" panose="02020603050405020304" pitchFamily="18" charset="0"/>
                  <a:ea typeface="仿宋_GB2312" pitchFamily="49" charset="-122"/>
                </a:rPr>
                <a:t>Wang</a:t>
              </a:r>
              <a:r>
                <a:rPr lang="en-US" altLang="zh-CN" sz="2800" b="1" dirty="0">
                  <a:solidFill>
                    <a:srgbClr val="000000"/>
                  </a:solidFill>
                  <a:latin typeface="Times New Roman" panose="02020603050405020304" pitchFamily="18" charset="0"/>
                  <a:ea typeface="仿宋_GB2312" pitchFamily="49" charset="-122"/>
                </a:rPr>
                <a:t>, </a:t>
              </a:r>
              <a:r>
                <a:rPr lang="en-US" altLang="zh-CN" sz="2800" b="1" i="1" dirty="0">
                  <a:solidFill>
                    <a:srgbClr val="000000"/>
                  </a:solidFill>
                  <a:latin typeface="Times New Roman" panose="02020603050405020304" pitchFamily="18" charset="0"/>
                  <a:ea typeface="仿宋_GB2312" pitchFamily="49" charset="-122"/>
                </a:rPr>
                <a:t>Champion</a:t>
              </a:r>
              <a:r>
                <a:rPr lang="en-US" altLang="zh-CN" sz="2800" b="1" dirty="0">
                  <a:solidFill>
                    <a:srgbClr val="000000"/>
                  </a:solidFill>
                  <a:latin typeface="Times New Roman" panose="02020603050405020304" pitchFamily="18" charset="0"/>
                  <a:ea typeface="仿宋_GB2312" pitchFamily="49" charset="-122"/>
                </a:rPr>
                <a:t>)</a:t>
              </a:r>
              <a:r>
                <a:rPr lang="en-US" altLang="zh-CN" sz="2800" b="1" dirty="0">
                  <a:solidFill>
                    <a:prstClr val="black"/>
                  </a:solidFill>
                  <a:latin typeface="Times New Roman" panose="02020603050405020304" pitchFamily="18" charset="0"/>
                  <a:ea typeface="仿宋_GB2312" pitchFamily="49" charset="-122"/>
                </a:rPr>
                <a:t> </a:t>
              </a:r>
              <a:endParaRPr lang="zh-CN" altLang="en-US" dirty="0"/>
            </a:p>
          </p:txBody>
        </p:sp>
        <p:graphicFrame>
          <p:nvGraphicFramePr>
            <p:cNvPr id="294933" name="Object 21"/>
            <p:cNvGraphicFramePr>
              <a:graphicFrameLocks noChangeAspect="1"/>
            </p:cNvGraphicFramePr>
            <p:nvPr>
              <p:extLst>
                <p:ext uri="{D42A27DB-BD31-4B8C-83A1-F6EECF244321}">
                  <p14:modId xmlns:p14="http://schemas.microsoft.com/office/powerpoint/2010/main" val="4030326923"/>
                </p:ext>
              </p:extLst>
            </p:nvPr>
          </p:nvGraphicFramePr>
          <p:xfrm>
            <a:off x="5933749" y="2184427"/>
            <a:ext cx="522287" cy="392112"/>
          </p:xfrm>
          <a:graphic>
            <a:graphicData uri="http://schemas.openxmlformats.org/presentationml/2006/ole">
              <mc:AlternateContent xmlns:mc="http://schemas.openxmlformats.org/markup-compatibility/2006">
                <mc:Choice xmlns:v="urn:schemas-microsoft-com:vml" Requires="v">
                  <p:oleObj spid="_x0000_s126034" name="公式" r:id="rId6" imgW="203040" imgH="152280" progId="Equation.3">
                    <p:embed/>
                  </p:oleObj>
                </mc:Choice>
                <mc:Fallback>
                  <p:oleObj name="公式" r:id="rId6" imgW="203040" imgH="152280" progId="Equation.3">
                    <p:embed/>
                    <p:pic>
                      <p:nvPicPr>
                        <p:cNvPr id="29493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3749" y="2184427"/>
                          <a:ext cx="5222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4939" name="Group 27"/>
          <p:cNvGrpSpPr>
            <a:grpSpLocks/>
          </p:cNvGrpSpPr>
          <p:nvPr/>
        </p:nvGrpSpPr>
        <p:grpSpPr bwMode="auto">
          <a:xfrm>
            <a:off x="1847850" y="3141664"/>
            <a:ext cx="8180388" cy="1031875"/>
            <a:chOff x="204" y="1979"/>
            <a:chExt cx="5153" cy="650"/>
          </a:xfrm>
        </p:grpSpPr>
        <p:graphicFrame>
          <p:nvGraphicFramePr>
            <p:cNvPr id="294928" name="Object 16"/>
            <p:cNvGraphicFramePr>
              <a:graphicFrameLocks noChangeAspect="1"/>
            </p:cNvGraphicFramePr>
            <p:nvPr/>
          </p:nvGraphicFramePr>
          <p:xfrm>
            <a:off x="204" y="2069"/>
            <a:ext cx="453" cy="234"/>
          </p:xfrm>
          <a:graphic>
            <a:graphicData uri="http://schemas.openxmlformats.org/presentationml/2006/ole">
              <mc:AlternateContent xmlns:mc="http://schemas.openxmlformats.org/markup-compatibility/2006">
                <mc:Choice xmlns:v="urn:schemas-microsoft-com:vml" Requires="v">
                  <p:oleObj spid="_x0000_s126035" name="公式" r:id="rId7" imgW="215640" imgH="152280" progId="Equation.3">
                    <p:embed/>
                  </p:oleObj>
                </mc:Choice>
                <mc:Fallback>
                  <p:oleObj name="公式" r:id="rId7" imgW="215640" imgH="152280" progId="Equation.3">
                    <p:embed/>
                    <p:pic>
                      <p:nvPicPr>
                        <p:cNvPr id="29492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2069"/>
                          <a:ext cx="4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9" name="Text Box 17"/>
            <p:cNvSpPr txBox="1">
              <a:spLocks noChangeArrowheads="1"/>
            </p:cNvSpPr>
            <p:nvPr/>
          </p:nvSpPr>
          <p:spPr bwMode="auto">
            <a:xfrm>
              <a:off x="724" y="1979"/>
              <a:ext cx="463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rgbClr val="0000FF"/>
                </a:buClr>
                <a:buFont typeface="Wingdings" panose="05000000000000000000" pitchFamily="2" charset="2"/>
                <a:buNone/>
              </a:pPr>
              <a:r>
                <a:rPr lang="zh-CN" altLang="en-US" sz="2800" b="1" dirty="0">
                  <a:latin typeface="Times New Roman" panose="02020603050405020304" pitchFamily="18" charset="0"/>
                  <a:ea typeface="仿宋_GB2312" pitchFamily="49" charset="-122"/>
                </a:rPr>
                <a:t>：</a:t>
              </a:r>
              <a:r>
                <a:rPr lang="zh-CN" altLang="en-US" sz="2800" b="1" dirty="0">
                  <a:latin typeface="宋体" panose="02010600030101010101" pitchFamily="2" charset="-122"/>
                  <a:ea typeface="仿宋_GB2312" pitchFamily="49" charset="-122"/>
                </a:rPr>
                <a:t>“</a:t>
              </a:r>
              <a:r>
                <a:rPr lang="zh-CN" altLang="en-US" sz="2800" b="1" dirty="0">
                  <a:latin typeface="Times New Roman" panose="02020603050405020304" pitchFamily="18" charset="0"/>
                  <a:ea typeface="仿宋_GB2312" pitchFamily="49" charset="-122"/>
                </a:rPr>
                <a:t>燕子飞回南方，春天来了。</a:t>
              </a:r>
              <a:r>
                <a:rPr lang="zh-CN" altLang="en-US" sz="2800" b="1" dirty="0">
                  <a:latin typeface="宋体" panose="02010600030101010101" pitchFamily="2" charset="-122"/>
                  <a:ea typeface="仿宋_GB2312" pitchFamily="49" charset="-122"/>
                </a:rPr>
                <a:t>”</a:t>
              </a:r>
              <a:r>
                <a:rPr lang="zh-CN" altLang="en-US" sz="2800" b="1" dirty="0">
                  <a:latin typeface="Times New Roman" panose="02020603050405020304" pitchFamily="18" charset="0"/>
                  <a:ea typeface="仿宋_GB2312" pitchFamily="49" charset="-122"/>
                </a:rPr>
                <a:t>，表示为：</a:t>
              </a:r>
            </a:p>
            <a:p>
              <a:pPr algn="l">
                <a:spcBef>
                  <a:spcPct val="20000"/>
                </a:spcBef>
                <a:buClr>
                  <a:srgbClr val="0000FF"/>
                </a:buClr>
                <a:buFont typeface="Wingdings" panose="05000000000000000000" pitchFamily="2" charset="2"/>
                <a:buNone/>
              </a:pPr>
              <a:r>
                <a:rPr lang="zh-CN" altLang="en-US" sz="2800" b="1" dirty="0">
                  <a:latin typeface="Times New Roman" panose="02020603050405020304" pitchFamily="18" charset="0"/>
                  <a:ea typeface="仿宋_GB2312" pitchFamily="49" charset="-122"/>
                </a:rPr>
                <a:t>        </a:t>
              </a:r>
              <a:endParaRPr lang="en-US" altLang="zh-CN" sz="2800" b="1" dirty="0">
                <a:solidFill>
                  <a:srgbClr val="000000"/>
                </a:solidFill>
                <a:latin typeface="仿宋_GB2312" pitchFamily="49" charset="-122"/>
                <a:ea typeface="仿宋_GB2312" pitchFamily="49" charset="-122"/>
              </a:endParaRPr>
            </a:p>
          </p:txBody>
        </p:sp>
      </p:grpSp>
      <p:sp>
        <p:nvSpPr>
          <p:cNvPr id="294938" name="Text Box 26"/>
          <p:cNvSpPr txBox="1">
            <a:spLocks noChangeArrowheads="1"/>
          </p:cNvSpPr>
          <p:nvPr/>
        </p:nvSpPr>
        <p:spPr bwMode="auto">
          <a:xfrm>
            <a:off x="5735638" y="42211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7" name="组合 6"/>
          <p:cNvGrpSpPr/>
          <p:nvPr/>
        </p:nvGrpSpPr>
        <p:grpSpPr>
          <a:xfrm>
            <a:off x="3098242" y="4050438"/>
            <a:ext cx="7834364" cy="523220"/>
            <a:chOff x="3098242" y="4050438"/>
            <a:chExt cx="7834364" cy="523220"/>
          </a:xfrm>
        </p:grpSpPr>
        <p:sp>
          <p:nvSpPr>
            <p:cNvPr id="6" name="矩形 5"/>
            <p:cNvSpPr/>
            <p:nvPr/>
          </p:nvSpPr>
          <p:spPr>
            <a:xfrm>
              <a:off x="3098242" y="4050438"/>
              <a:ext cx="7834364" cy="523220"/>
            </a:xfrm>
            <a:prstGeom prst="rect">
              <a:avLst/>
            </a:prstGeom>
          </p:spPr>
          <p:txBody>
            <a:bodyPr wrap="square">
              <a:spAutoFit/>
            </a:bodyPr>
            <a:lstStyle/>
            <a:p>
              <a:r>
                <a:rPr lang="en-US" altLang="zh-CN" sz="2800" b="1" i="1" dirty="0">
                  <a:solidFill>
                    <a:srgbClr val="000000"/>
                  </a:solidFill>
                  <a:latin typeface="Times New Roman" panose="02020603050405020304" pitchFamily="18" charset="0"/>
                  <a:ea typeface="仿宋_GB2312" pitchFamily="49" charset="-122"/>
                </a:rPr>
                <a:t>FLY</a:t>
              </a:r>
              <a:r>
                <a:rPr lang="en-US" altLang="zh-CN" sz="2800" b="1" dirty="0">
                  <a:solidFill>
                    <a:srgbClr val="000000"/>
                  </a:solidFill>
                  <a:latin typeface="Times New Roman" panose="02020603050405020304" pitchFamily="18" charset="0"/>
                  <a:ea typeface="仿宋_GB2312" pitchFamily="49" charset="-122"/>
                </a:rPr>
                <a:t>(</a:t>
              </a:r>
              <a:r>
                <a:rPr lang="en-US" altLang="zh-CN" sz="2800" b="1" i="1" dirty="0">
                  <a:solidFill>
                    <a:srgbClr val="000000"/>
                  </a:solidFill>
                  <a:latin typeface="Times New Roman" panose="02020603050405020304" pitchFamily="18" charset="0"/>
                  <a:ea typeface="仿宋_GB2312" pitchFamily="49" charset="-122"/>
                </a:rPr>
                <a:t>Swallow</a:t>
              </a:r>
              <a:r>
                <a:rPr lang="en-US" altLang="zh-CN" sz="2800" b="1" dirty="0">
                  <a:solidFill>
                    <a:srgbClr val="000000"/>
                  </a:solidFill>
                  <a:latin typeface="Times New Roman" panose="02020603050405020304" pitchFamily="18" charset="0"/>
                  <a:ea typeface="仿宋_GB2312" pitchFamily="49" charset="-122"/>
                </a:rPr>
                <a:t>, </a:t>
              </a:r>
              <a:r>
                <a:rPr lang="en-US" altLang="zh-CN" sz="2800" b="1" i="1" dirty="0">
                  <a:solidFill>
                    <a:srgbClr val="000000"/>
                  </a:solidFill>
                  <a:latin typeface="Times New Roman" panose="02020603050405020304" pitchFamily="18" charset="0"/>
                  <a:ea typeface="仿宋_GB2312" pitchFamily="49" charset="-122"/>
                </a:rPr>
                <a:t>South</a:t>
              </a:r>
              <a:r>
                <a:rPr lang="en-US" altLang="zh-CN" sz="2800" b="1" dirty="0">
                  <a:solidFill>
                    <a:srgbClr val="000000"/>
                  </a:solidFill>
                  <a:latin typeface="Times New Roman" panose="02020603050405020304" pitchFamily="18" charset="0"/>
                  <a:ea typeface="仿宋_GB2312" pitchFamily="49" charset="-122"/>
                </a:rPr>
                <a:t>)       </a:t>
              </a:r>
              <a:r>
                <a:rPr lang="en-US" altLang="zh-CN" sz="2800" b="1" i="1" dirty="0">
                  <a:solidFill>
                    <a:srgbClr val="000000"/>
                  </a:solidFill>
                  <a:latin typeface="Times New Roman" panose="02020603050405020304" pitchFamily="18" charset="0"/>
                  <a:ea typeface="仿宋_GB2312" pitchFamily="49" charset="-122"/>
                </a:rPr>
                <a:t>COME</a:t>
              </a:r>
              <a:r>
                <a:rPr lang="en-US" altLang="zh-CN" sz="2800" b="1" dirty="0">
                  <a:solidFill>
                    <a:srgbClr val="000000"/>
                  </a:solidFill>
                  <a:latin typeface="Times New Roman" panose="02020603050405020304" pitchFamily="18" charset="0"/>
                  <a:ea typeface="仿宋_GB2312" pitchFamily="49" charset="-122"/>
                </a:rPr>
                <a:t>(</a:t>
              </a:r>
              <a:r>
                <a:rPr lang="en-US" altLang="zh-CN" sz="2800" b="1" i="1" dirty="0">
                  <a:solidFill>
                    <a:srgbClr val="000000"/>
                  </a:solidFill>
                  <a:latin typeface="Times New Roman" panose="02020603050405020304" pitchFamily="18" charset="0"/>
                  <a:ea typeface="仿宋_GB2312" pitchFamily="49" charset="-122"/>
                </a:rPr>
                <a:t>Spring</a:t>
              </a:r>
              <a:r>
                <a:rPr lang="en-US" altLang="zh-CN" sz="2800" b="1" dirty="0">
                  <a:solidFill>
                    <a:srgbClr val="000000"/>
                  </a:solidFill>
                  <a:latin typeface="Times New Roman" panose="02020603050405020304" pitchFamily="18" charset="0"/>
                  <a:ea typeface="仿宋_GB2312" pitchFamily="49" charset="-122"/>
                </a:rPr>
                <a:t>)</a:t>
              </a:r>
              <a:endParaRPr lang="zh-CN" altLang="en-US" dirty="0"/>
            </a:p>
          </p:txBody>
        </p:sp>
        <p:graphicFrame>
          <p:nvGraphicFramePr>
            <p:cNvPr id="17" name="Object 24"/>
            <p:cNvGraphicFramePr>
              <a:graphicFrameLocks noChangeAspect="1"/>
            </p:cNvGraphicFramePr>
            <p:nvPr/>
          </p:nvGraphicFramePr>
          <p:xfrm>
            <a:off x="6343650" y="4102103"/>
            <a:ext cx="889000" cy="419100"/>
          </p:xfrm>
          <a:graphic>
            <a:graphicData uri="http://schemas.openxmlformats.org/presentationml/2006/ole">
              <mc:AlternateContent xmlns:mc="http://schemas.openxmlformats.org/markup-compatibility/2006">
                <mc:Choice xmlns:v="urn:schemas-microsoft-com:vml" Requires="v">
                  <p:oleObj spid="_x0000_s126036" name="公式" r:id="rId9" imgW="215640" imgH="152280" progId="Equation.3">
                    <p:embed/>
                  </p:oleObj>
                </mc:Choice>
                <mc:Fallback>
                  <p:oleObj name="公式" r:id="rId9" imgW="215640" imgH="152280" progId="Equation.3">
                    <p:embed/>
                    <p:pic>
                      <p:nvPicPr>
                        <p:cNvPr id="17"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3650" y="4102103"/>
                          <a:ext cx="889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265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C1912498-E520-4C08-86B3-EC77454F9DEF}" type="slidenum">
              <a:rPr lang="en-US" altLang="zh-CN"/>
              <a:pPr/>
              <a:t>3</a:t>
            </a:fld>
            <a:endParaRPr lang="en-US" altLang="zh-CN"/>
          </a:p>
        </p:txBody>
      </p:sp>
      <p:sp>
        <p:nvSpPr>
          <p:cNvPr id="520194" name="Rectangle 2"/>
          <p:cNvSpPr>
            <a:spLocks noGrp="1"/>
          </p:cNvSpPr>
          <p:nvPr>
            <p:ph type="title"/>
          </p:nvPr>
        </p:nvSpPr>
        <p:spPr>
          <a:xfrm>
            <a:off x="1871663" y="590550"/>
            <a:ext cx="8229600" cy="649288"/>
          </a:xfrm>
        </p:spPr>
        <p:txBody>
          <a:bodyPr/>
          <a:lstStyle/>
          <a:p>
            <a:pPr algn="ctr"/>
            <a:r>
              <a:rPr lang="zh-CN" altLang="en-US" sz="3600">
                <a:solidFill>
                  <a:srgbClr val="990000"/>
                </a:solidFill>
                <a:effectLst>
                  <a:outerShdw blurRad="38100" dist="38100" dir="2700000" algn="tl">
                    <a:srgbClr val="C0C0C0"/>
                  </a:outerShdw>
                </a:effectLst>
                <a:ea typeface="华文隶书" panose="02010800040101010101" pitchFamily="2" charset="-122"/>
              </a:rPr>
              <a:t>本章知识结构</a:t>
            </a:r>
          </a:p>
        </p:txBody>
      </p:sp>
      <p:grpSp>
        <p:nvGrpSpPr>
          <p:cNvPr id="2" name="Organization Chart 2"/>
          <p:cNvGrpSpPr>
            <a:grpSpLocks noChangeAspect="1"/>
          </p:cNvGrpSpPr>
          <p:nvPr/>
        </p:nvGrpSpPr>
        <p:grpSpPr bwMode="auto">
          <a:xfrm>
            <a:off x="2495550" y="1341438"/>
            <a:ext cx="7632700" cy="4811712"/>
            <a:chOff x="1152" y="1066"/>
            <a:chExt cx="1440" cy="2448"/>
          </a:xfrm>
        </p:grpSpPr>
        <p:cxnSp>
          <p:nvCxnSpPr>
            <p:cNvPr id="26628" name="_s26628"/>
            <p:cNvCxnSpPr>
              <a:cxnSpLocks noChangeShapeType="1"/>
              <a:stCxn id="9" idx="1"/>
              <a:endCxn id="3" idx="2"/>
            </p:cNvCxnSpPr>
            <p:nvPr/>
          </p:nvCxnSpPr>
          <p:spPr bwMode="auto">
            <a:xfrm rot="10800000">
              <a:off x="1584" y="1354"/>
              <a:ext cx="144" cy="20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29" name="_s26629"/>
            <p:cNvCxnSpPr>
              <a:cxnSpLocks noChangeShapeType="1"/>
              <a:stCxn id="8" idx="1"/>
              <a:endCxn id="3" idx="2"/>
            </p:cNvCxnSpPr>
            <p:nvPr/>
          </p:nvCxnSpPr>
          <p:spPr bwMode="auto">
            <a:xfrm rot="10800000">
              <a:off x="1584" y="1354"/>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0" name="_s26630"/>
            <p:cNvCxnSpPr>
              <a:cxnSpLocks noChangeShapeType="1"/>
              <a:stCxn id="7" idx="1"/>
              <a:endCxn id="3" idx="2"/>
            </p:cNvCxnSpPr>
            <p:nvPr/>
          </p:nvCxnSpPr>
          <p:spPr bwMode="auto">
            <a:xfrm rot="10800000">
              <a:off x="1584" y="1354"/>
              <a:ext cx="144" cy="158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1" name="_s26631"/>
            <p:cNvCxnSpPr>
              <a:cxnSpLocks noChangeShapeType="1"/>
              <a:stCxn id="5" idx="1"/>
              <a:endCxn id="3" idx="2"/>
            </p:cNvCxnSpPr>
            <p:nvPr/>
          </p:nvCxnSpPr>
          <p:spPr bwMode="auto">
            <a:xfrm rot="10800000">
              <a:off x="1584" y="1354"/>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2" name="_s26632"/>
            <p:cNvCxnSpPr>
              <a:cxnSpLocks noChangeShapeType="1"/>
              <a:stCxn id="4" idx="1"/>
              <a:endCxn id="3" idx="2"/>
            </p:cNvCxnSpPr>
            <p:nvPr/>
          </p:nvCxnSpPr>
          <p:spPr bwMode="auto">
            <a:xfrm rot="10800000">
              <a:off x="1584" y="1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6633"/>
            <p:cNvSpPr>
              <a:spLocks noChangeArrowheads="1"/>
            </p:cNvSpPr>
            <p:nvPr/>
          </p:nvSpPr>
          <p:spPr bwMode="auto">
            <a:xfrm>
              <a:off x="1152"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知识的表示</a:t>
              </a:r>
            </a:p>
          </p:txBody>
        </p:sp>
        <p:sp>
          <p:nvSpPr>
            <p:cNvPr id="4" name="_s26634"/>
            <p:cNvSpPr>
              <a:spLocks noChangeArrowheads="1"/>
            </p:cNvSpPr>
            <p:nvPr/>
          </p:nvSpPr>
          <p:spPr bwMode="auto">
            <a:xfrm>
              <a:off x="172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知识与知识表示基本概念</a:t>
              </a:r>
            </a:p>
          </p:txBody>
        </p:sp>
        <p:sp>
          <p:nvSpPr>
            <p:cNvPr id="5" name="_s26635"/>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一阶谓词逻辑表示法</a:t>
              </a:r>
            </a:p>
          </p:txBody>
        </p:sp>
        <p:sp>
          <p:nvSpPr>
            <p:cNvPr id="7" name="_s26636"/>
            <p:cNvSpPr>
              <a:spLocks noChangeArrowheads="1"/>
            </p:cNvSpPr>
            <p:nvPr/>
          </p:nvSpPr>
          <p:spPr bwMode="auto">
            <a:xfrm>
              <a:off x="1728"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语义网络表示法</a:t>
              </a:r>
            </a:p>
          </p:txBody>
        </p:sp>
        <p:sp>
          <p:nvSpPr>
            <p:cNvPr id="8" name="_s26637"/>
            <p:cNvSpPr>
              <a:spLocks noChangeArrowheads="1"/>
            </p:cNvSpPr>
            <p:nvPr/>
          </p:nvSpPr>
          <p:spPr bwMode="auto">
            <a:xfrm>
              <a:off x="1728"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产生式规则表示法</a:t>
              </a:r>
            </a:p>
          </p:txBody>
        </p:sp>
        <p:sp>
          <p:nvSpPr>
            <p:cNvPr id="9" name="_s26638"/>
            <p:cNvSpPr>
              <a:spLocks noChangeArrowheads="1"/>
            </p:cNvSpPr>
            <p:nvPr/>
          </p:nvSpPr>
          <p:spPr bwMode="auto">
            <a:xfrm>
              <a:off x="1728"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lgn="ctr">
              <a:solidFill>
                <a:srgbClr val="0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框架表示法</a:t>
              </a:r>
            </a:p>
          </p:txBody>
        </p:sp>
      </p:grpSp>
    </p:spTree>
    <p:extLst>
      <p:ext uri="{BB962C8B-B14F-4D97-AF65-F5344CB8AC3E}">
        <p14:creationId xmlns:p14="http://schemas.microsoft.com/office/powerpoint/2010/main" val="902611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fld id="{10F85917-C382-4D7B-8C0A-729F04152528}" type="slidenum">
              <a:rPr lang="en-US" altLang="zh-CN"/>
              <a:pPr/>
              <a:t>30</a:t>
            </a:fld>
            <a:endParaRPr lang="en-US" altLang="zh-CN"/>
          </a:p>
        </p:txBody>
      </p:sp>
      <p:sp>
        <p:nvSpPr>
          <p:cNvPr id="510978" name="Rectangle 2"/>
          <p:cNvSpPr>
            <a:spLocks noGrp="1"/>
          </p:cNvSpPr>
          <p:nvPr>
            <p:ph type="body" sz="half" idx="1"/>
          </p:nvPr>
        </p:nvSpPr>
        <p:spPr>
          <a:xfrm>
            <a:off x="1981200" y="1495426"/>
            <a:ext cx="8002588" cy="4525963"/>
          </a:xfrm>
        </p:spPr>
        <p:txBody>
          <a:bodyPr/>
          <a:lstStyle/>
          <a:p>
            <a:pPr>
              <a:lnSpc>
                <a:spcPct val="130000"/>
              </a:lnSpc>
              <a:spcBef>
                <a:spcPct val="30000"/>
              </a:spcBef>
              <a:buSzPct val="80000"/>
              <a:buFont typeface="Wingdings" panose="05000000000000000000" pitchFamily="2" charset="2"/>
              <a:buNone/>
            </a:pPr>
            <a:r>
              <a:rPr lang="en-US" altLang="zh-CN" b="1">
                <a:ea typeface="楷体_GB2312" pitchFamily="49" charset="-122"/>
              </a:rPr>
              <a:t>           </a:t>
            </a:r>
            <a:r>
              <a:rPr lang="zh-CN" altLang="en-US" b="1">
                <a:ea typeface="楷体_GB2312" pitchFamily="49" charset="-122"/>
              </a:rPr>
              <a:t>紧接于量词之后被量词作用（即说明）的谓词公式称为该量词的辖域。</a:t>
            </a:r>
          </a:p>
          <a:p>
            <a:pPr>
              <a:lnSpc>
                <a:spcPct val="130000"/>
              </a:lnSpc>
              <a:spcBef>
                <a:spcPct val="30000"/>
              </a:spcBef>
              <a:buSzPct val="80000"/>
              <a:buFont typeface="Wingdings" panose="05000000000000000000" pitchFamily="2" charset="2"/>
              <a:buNone/>
            </a:pPr>
            <a:endParaRPr lang="zh-CN" altLang="en-US" b="1">
              <a:ea typeface="楷体_GB2312" pitchFamily="49" charset="-122"/>
            </a:endParaRPr>
          </a:p>
          <a:p>
            <a:pPr>
              <a:lnSpc>
                <a:spcPct val="130000"/>
              </a:lnSpc>
              <a:spcBef>
                <a:spcPct val="30000"/>
              </a:spcBef>
              <a:buSzPct val="80000"/>
              <a:buFont typeface="Wingdings" panose="05000000000000000000" pitchFamily="2" charset="2"/>
              <a:buNone/>
            </a:pPr>
            <a:r>
              <a:rPr lang="zh-CN" altLang="en-US" b="1">
                <a:ea typeface="楷体_GB2312" pitchFamily="49" charset="-122"/>
              </a:rPr>
              <a:t>（</a:t>
            </a:r>
            <a:r>
              <a:rPr lang="en-US" altLang="zh-CN" b="1">
                <a:ea typeface="楷体_GB2312" pitchFamily="49" charset="-122"/>
              </a:rPr>
              <a:t>1</a:t>
            </a:r>
            <a:r>
              <a:rPr lang="zh-CN" altLang="en-US" b="1">
                <a:ea typeface="楷体_GB2312" pitchFamily="49" charset="-122"/>
              </a:rPr>
              <a:t>）对于全称量词：</a:t>
            </a:r>
          </a:p>
          <a:p>
            <a:pPr>
              <a:lnSpc>
                <a:spcPct val="130000"/>
              </a:lnSpc>
              <a:spcBef>
                <a:spcPct val="30000"/>
              </a:spcBef>
              <a:buSzPct val="80000"/>
              <a:buFont typeface="Wingdings" panose="05000000000000000000" pitchFamily="2" charset="2"/>
              <a:buNone/>
            </a:pPr>
            <a:endParaRPr lang="zh-CN" altLang="en-US" b="1">
              <a:ea typeface="楷体_GB2312" pitchFamily="49" charset="-122"/>
            </a:endParaRPr>
          </a:p>
          <a:p>
            <a:pPr>
              <a:lnSpc>
                <a:spcPct val="130000"/>
              </a:lnSpc>
              <a:spcBef>
                <a:spcPct val="30000"/>
              </a:spcBef>
              <a:buSzPct val="80000"/>
              <a:buFont typeface="Wingdings" panose="05000000000000000000" pitchFamily="2" charset="2"/>
              <a:buNone/>
            </a:pPr>
            <a:r>
              <a:rPr lang="zh-CN" altLang="en-US" b="1">
                <a:ea typeface="楷体_GB2312" pitchFamily="49" charset="-122"/>
              </a:rPr>
              <a:t>（</a:t>
            </a:r>
            <a:r>
              <a:rPr lang="en-US" altLang="zh-CN" b="1">
                <a:ea typeface="楷体_GB2312" pitchFamily="49" charset="-122"/>
              </a:rPr>
              <a:t>2</a:t>
            </a:r>
            <a:r>
              <a:rPr lang="zh-CN" altLang="en-US" b="1">
                <a:ea typeface="楷体_GB2312" pitchFamily="49" charset="-122"/>
              </a:rPr>
              <a:t>）对于存在量词：</a:t>
            </a:r>
          </a:p>
        </p:txBody>
      </p:sp>
      <p:sp>
        <p:nvSpPr>
          <p:cNvPr id="510979" name="Text Box 3"/>
          <p:cNvSpPr txBox="1">
            <a:spLocks noChangeArrowheads="1"/>
          </p:cNvSpPr>
          <p:nvPr/>
        </p:nvSpPr>
        <p:spPr bwMode="auto">
          <a:xfrm>
            <a:off x="2135188" y="692151"/>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rgbClr val="990000"/>
                </a:solidFill>
                <a:ea typeface="楷体_GB2312" pitchFamily="49" charset="-122"/>
              </a:rPr>
              <a:t>辖域：</a:t>
            </a:r>
            <a:endParaRPr lang="zh-CN" altLang="en-US" sz="2800" b="1" dirty="0">
              <a:solidFill>
                <a:srgbClr val="990000"/>
              </a:solidFill>
              <a:latin typeface="楷体_GB2312" pitchFamily="49" charset="-122"/>
              <a:ea typeface="楷体_GB2312" pitchFamily="49" charset="-122"/>
            </a:endParaRPr>
          </a:p>
        </p:txBody>
      </p:sp>
      <p:graphicFrame>
        <p:nvGraphicFramePr>
          <p:cNvPr id="510980" name="Object 4"/>
          <p:cNvGraphicFramePr>
            <a:graphicFrameLocks noGrp="1" noChangeAspect="1"/>
          </p:cNvGraphicFramePr>
          <p:nvPr>
            <p:ph sz="half" idx="2"/>
          </p:nvPr>
        </p:nvGraphicFramePr>
        <p:xfrm>
          <a:off x="4224338" y="4221163"/>
          <a:ext cx="2952750" cy="527050"/>
        </p:xfrm>
        <a:graphic>
          <a:graphicData uri="http://schemas.openxmlformats.org/presentationml/2006/ole">
            <mc:AlternateContent xmlns:mc="http://schemas.openxmlformats.org/markup-compatibility/2006">
              <mc:Choice xmlns:v="urn:schemas-microsoft-com:vml" Requires="v">
                <p:oleObj spid="_x0000_s120876" name="公式" r:id="rId4" imgW="1066680" imgH="190440" progId="Equation.3">
                  <p:embed/>
                </p:oleObj>
              </mc:Choice>
              <mc:Fallback>
                <p:oleObj name="公式" r:id="rId4" imgW="1066680" imgH="190440" progId="Equation.3">
                  <p:embed/>
                  <p:pic>
                    <p:nvPicPr>
                      <p:cNvPr id="510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4221163"/>
                        <a:ext cx="29527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0981" name="Object 5"/>
          <p:cNvGraphicFramePr>
            <a:graphicFrameLocks noChangeAspect="1"/>
          </p:cNvGraphicFramePr>
          <p:nvPr/>
        </p:nvGraphicFramePr>
        <p:xfrm>
          <a:off x="4357688" y="5445126"/>
          <a:ext cx="2470150" cy="608013"/>
        </p:xfrm>
        <a:graphic>
          <a:graphicData uri="http://schemas.openxmlformats.org/presentationml/2006/ole">
            <mc:AlternateContent xmlns:mc="http://schemas.openxmlformats.org/markup-compatibility/2006">
              <mc:Choice xmlns:v="urn:schemas-microsoft-com:vml" Requires="v">
                <p:oleObj spid="_x0000_s120877" name="公式" r:id="rId6" imgW="774360" imgH="190440" progId="Equation.3">
                  <p:embed/>
                </p:oleObj>
              </mc:Choice>
              <mc:Fallback>
                <p:oleObj name="公式" r:id="rId6" imgW="774360" imgH="190440" progId="Equation.3">
                  <p:embed/>
                  <p:pic>
                    <p:nvPicPr>
                      <p:cNvPr id="5109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688" y="5445126"/>
                        <a:ext cx="24701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2" name="AutoShape 6"/>
          <p:cNvSpPr>
            <a:spLocks noChangeArrowheads="1"/>
          </p:cNvSpPr>
          <p:nvPr/>
        </p:nvSpPr>
        <p:spPr bwMode="auto">
          <a:xfrm>
            <a:off x="6024563" y="3068638"/>
            <a:ext cx="2951162" cy="647700"/>
          </a:xfrm>
          <a:prstGeom prst="wedgeEllipseCallout">
            <a:avLst>
              <a:gd name="adj1" fmla="val -45856"/>
              <a:gd name="adj2" fmla="val 113972"/>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0000"/>
                </a:solidFill>
                <a:ea typeface="楷体_GB2312" pitchFamily="49" charset="-122"/>
              </a:rPr>
              <a:t>全称量词辖域</a:t>
            </a:r>
          </a:p>
        </p:txBody>
      </p:sp>
      <p:sp>
        <p:nvSpPr>
          <p:cNvPr id="510983" name="AutoShape 7"/>
          <p:cNvSpPr>
            <a:spLocks noChangeArrowheads="1"/>
          </p:cNvSpPr>
          <p:nvPr/>
        </p:nvSpPr>
        <p:spPr bwMode="auto">
          <a:xfrm>
            <a:off x="6096000" y="4868864"/>
            <a:ext cx="3024188" cy="719137"/>
          </a:xfrm>
          <a:prstGeom prst="wedgeEllipseCallout">
            <a:avLst>
              <a:gd name="adj1" fmla="val -66222"/>
              <a:gd name="adj2" fmla="val 40727"/>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0000"/>
                </a:solidFill>
                <a:ea typeface="楷体_GB2312" pitchFamily="49" charset="-122"/>
              </a:rPr>
              <a:t>存在量词辖域</a:t>
            </a:r>
          </a:p>
        </p:txBody>
      </p:sp>
      <p:sp>
        <p:nvSpPr>
          <p:cNvPr id="510984" name="Rectangle 8"/>
          <p:cNvSpPr>
            <a:spLocks noChangeArrowheads="1"/>
          </p:cNvSpPr>
          <p:nvPr/>
        </p:nvSpPr>
        <p:spPr bwMode="auto">
          <a:xfrm>
            <a:off x="4727575" y="4149726"/>
            <a:ext cx="2376488"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85" name="Rectangle 9"/>
          <p:cNvSpPr>
            <a:spLocks noChangeArrowheads="1"/>
          </p:cNvSpPr>
          <p:nvPr/>
        </p:nvSpPr>
        <p:spPr bwMode="auto">
          <a:xfrm>
            <a:off x="4800601" y="5445126"/>
            <a:ext cx="792163"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61928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fld id="{B9F289C0-84F9-4413-8AE7-947CDE3631AB}" type="slidenum">
              <a:rPr lang="en-US" altLang="zh-CN"/>
              <a:pPr/>
              <a:t>31</a:t>
            </a:fld>
            <a:endParaRPr lang="en-US" altLang="zh-CN"/>
          </a:p>
        </p:txBody>
      </p:sp>
      <p:sp>
        <p:nvSpPr>
          <p:cNvPr id="521218" name="Rectangle 2"/>
          <p:cNvSpPr>
            <a:spLocks noGrp="1"/>
          </p:cNvSpPr>
          <p:nvPr>
            <p:ph type="title"/>
          </p:nvPr>
        </p:nvSpPr>
        <p:spPr>
          <a:xfrm>
            <a:off x="1847850" y="908050"/>
            <a:ext cx="8229600" cy="649288"/>
          </a:xfrm>
        </p:spPr>
        <p:txBody>
          <a:bodyPr>
            <a:normAutofit/>
          </a:bodyPr>
          <a:lstStyle/>
          <a:p>
            <a:pPr>
              <a:buFontTx/>
              <a:buChar char="•"/>
            </a:pPr>
            <a:r>
              <a:rPr lang="en-US" altLang="zh-CN" sz="2800" dirty="0">
                <a:solidFill>
                  <a:srgbClr val="990000"/>
                </a:solidFill>
                <a:latin typeface="Verdana" panose="020B0604030504040204" pitchFamily="34" charset="0"/>
                <a:ea typeface="楷体_GB2312" pitchFamily="49" charset="-122"/>
              </a:rPr>
              <a:t> </a:t>
            </a:r>
            <a:r>
              <a:rPr lang="zh-CN" altLang="en-US" sz="2800" dirty="0">
                <a:solidFill>
                  <a:srgbClr val="990000"/>
                </a:solidFill>
                <a:latin typeface="Verdana" panose="020B0604030504040204" pitchFamily="34" charset="0"/>
                <a:ea typeface="楷体_GB2312" pitchFamily="49" charset="-122"/>
              </a:rPr>
              <a:t>指导变元、约束变元、自由变元</a:t>
            </a:r>
            <a:endParaRPr lang="zh-CN" altLang="en-US" dirty="0">
              <a:solidFill>
                <a:srgbClr val="990000"/>
              </a:solidFill>
              <a:latin typeface="Times New Roman" panose="02020603050405020304" pitchFamily="18" charset="0"/>
              <a:ea typeface="楷体_GB2312" pitchFamily="49" charset="-122"/>
            </a:endParaRPr>
          </a:p>
        </p:txBody>
      </p:sp>
      <p:sp>
        <p:nvSpPr>
          <p:cNvPr id="521219" name="Rectangle 3"/>
          <p:cNvSpPr>
            <a:spLocks noGrp="1"/>
          </p:cNvSpPr>
          <p:nvPr>
            <p:ph type="body" sz="half" idx="1"/>
          </p:nvPr>
        </p:nvSpPr>
        <p:spPr>
          <a:xfrm>
            <a:off x="1992313" y="1773239"/>
            <a:ext cx="8362950" cy="2447925"/>
          </a:xfrm>
        </p:spPr>
        <p:txBody>
          <a:bodyPr/>
          <a:lstStyle/>
          <a:p>
            <a:pPr>
              <a:lnSpc>
                <a:spcPct val="130000"/>
              </a:lnSpc>
            </a:pPr>
            <a:r>
              <a:rPr lang="zh-CN" altLang="en-US" sz="2400" b="1">
                <a:solidFill>
                  <a:srgbClr val="CC0000"/>
                </a:solidFill>
                <a:ea typeface="楷体_GB2312" pitchFamily="49" charset="-122"/>
              </a:rPr>
              <a:t>指导变元</a:t>
            </a:r>
            <a:r>
              <a:rPr lang="zh-CN" altLang="en-US" sz="2400" b="1">
                <a:ea typeface="楷体_GB2312" pitchFamily="49" charset="-122"/>
              </a:rPr>
              <a:t>：量词后面的变元称为量词的指导变元；</a:t>
            </a:r>
          </a:p>
          <a:p>
            <a:pPr>
              <a:lnSpc>
                <a:spcPct val="130000"/>
              </a:lnSpc>
            </a:pPr>
            <a:r>
              <a:rPr lang="zh-CN" altLang="en-US" sz="2400" b="1">
                <a:solidFill>
                  <a:srgbClr val="CC0000"/>
                </a:solidFill>
                <a:ea typeface="楷体_GB2312" pitchFamily="49" charset="-122"/>
              </a:rPr>
              <a:t>约束变元</a:t>
            </a:r>
            <a:r>
              <a:rPr lang="zh-CN" altLang="en-US" sz="2400" b="1">
                <a:ea typeface="楷体_GB2312" pitchFamily="49" charset="-122"/>
              </a:rPr>
              <a:t>：在一个量词的辖域中的与该量词的指导变元相同的变元称为约束变元；</a:t>
            </a:r>
          </a:p>
          <a:p>
            <a:pPr>
              <a:lnSpc>
                <a:spcPct val="130000"/>
              </a:lnSpc>
              <a:buClr>
                <a:srgbClr val="CC0000"/>
              </a:buClr>
            </a:pPr>
            <a:r>
              <a:rPr lang="zh-CN" altLang="en-US" sz="2400" b="1">
                <a:ea typeface="楷体_GB2312" pitchFamily="49" charset="-122"/>
              </a:rPr>
              <a:t> </a:t>
            </a:r>
            <a:r>
              <a:rPr lang="zh-CN" altLang="en-US" sz="2400" b="1">
                <a:solidFill>
                  <a:srgbClr val="CC0000"/>
                </a:solidFill>
                <a:ea typeface="楷体_GB2312" pitchFamily="49" charset="-122"/>
              </a:rPr>
              <a:t>自由变元</a:t>
            </a:r>
            <a:r>
              <a:rPr lang="zh-CN" altLang="en-US" sz="2400" b="1">
                <a:ea typeface="楷体_GB2312" pitchFamily="49" charset="-122"/>
              </a:rPr>
              <a:t>：其它的变元称为自由变元；</a:t>
            </a:r>
          </a:p>
        </p:txBody>
      </p:sp>
      <p:graphicFrame>
        <p:nvGraphicFramePr>
          <p:cNvPr id="521220" name="Object 4"/>
          <p:cNvGraphicFramePr>
            <a:graphicFrameLocks noGrp="1" noChangeAspect="1"/>
          </p:cNvGraphicFramePr>
          <p:nvPr>
            <p:ph sz="half" idx="2"/>
            <p:extLst>
              <p:ext uri="{D42A27DB-BD31-4B8C-83A1-F6EECF244321}">
                <p14:modId xmlns:p14="http://schemas.microsoft.com/office/powerpoint/2010/main" val="2962982405"/>
              </p:ext>
            </p:extLst>
          </p:nvPr>
        </p:nvGraphicFramePr>
        <p:xfrm>
          <a:off x="3359150" y="4281488"/>
          <a:ext cx="4111625" cy="677862"/>
        </p:xfrm>
        <a:graphic>
          <a:graphicData uri="http://schemas.openxmlformats.org/presentationml/2006/ole">
            <mc:AlternateContent xmlns:mc="http://schemas.openxmlformats.org/markup-compatibility/2006">
              <mc:Choice xmlns:v="urn:schemas-microsoft-com:vml" Requires="v">
                <p:oleObj spid="_x0000_s115736" name="公式" r:id="rId4" imgW="1231900" imgH="203200" progId="Equation.3">
                  <p:embed/>
                </p:oleObj>
              </mc:Choice>
              <mc:Fallback>
                <p:oleObj name="公式" r:id="rId4" imgW="1231900" imgH="203200" progId="Equation.3">
                  <p:embed/>
                  <p:pic>
                    <p:nvPicPr>
                      <p:cNvPr id="521220" name="Object 4"/>
                      <p:cNvPicPr>
                        <a:picLocks noChangeAspect="1" noChangeArrowheads="1"/>
                      </p:cNvPicPr>
                      <p:nvPr/>
                    </p:nvPicPr>
                    <p:blipFill>
                      <a:blip r:embed="rId5"/>
                      <a:srcRect/>
                      <a:stretch>
                        <a:fillRect/>
                      </a:stretch>
                    </p:blipFill>
                    <p:spPr bwMode="auto">
                      <a:xfrm>
                        <a:off x="3359150" y="4281488"/>
                        <a:ext cx="4111625"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1229" name="Group 13"/>
          <p:cNvGrpSpPr>
            <a:grpSpLocks/>
          </p:cNvGrpSpPr>
          <p:nvPr/>
        </p:nvGrpSpPr>
        <p:grpSpPr bwMode="auto">
          <a:xfrm>
            <a:off x="2782888" y="5013325"/>
            <a:ext cx="6051550" cy="647700"/>
            <a:chOff x="793" y="3158"/>
            <a:chExt cx="3812" cy="408"/>
          </a:xfrm>
        </p:grpSpPr>
        <p:sp>
          <p:nvSpPr>
            <p:cNvPr id="521223" name="AutoShape 7"/>
            <p:cNvSpPr>
              <a:spLocks noChangeArrowheads="1"/>
            </p:cNvSpPr>
            <p:nvPr/>
          </p:nvSpPr>
          <p:spPr bwMode="auto">
            <a:xfrm>
              <a:off x="793" y="3203"/>
              <a:ext cx="772" cy="363"/>
            </a:xfrm>
            <a:prstGeom prst="wedgeRectCallout">
              <a:avLst>
                <a:gd name="adj1" fmla="val 37435"/>
                <a:gd name="adj2" fmla="val -112810"/>
              </a:avLst>
            </a:prstGeom>
            <a:solidFill>
              <a:srgbClr val="FF99CC"/>
            </a:solidFill>
            <a:ln w="12700"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ea typeface="楷体_GB2312" pitchFamily="49" charset="-122"/>
                </a:rPr>
                <a:t>指导变元</a:t>
              </a:r>
            </a:p>
          </p:txBody>
        </p:sp>
        <p:sp>
          <p:nvSpPr>
            <p:cNvPr id="521224" name="AutoShape 8"/>
            <p:cNvSpPr>
              <a:spLocks noChangeArrowheads="1"/>
            </p:cNvSpPr>
            <p:nvPr/>
          </p:nvSpPr>
          <p:spPr bwMode="auto">
            <a:xfrm>
              <a:off x="2245" y="3203"/>
              <a:ext cx="772" cy="363"/>
            </a:xfrm>
            <a:prstGeom prst="wedgeRectCallout">
              <a:avLst>
                <a:gd name="adj1" fmla="val -73833"/>
                <a:gd name="adj2" fmla="val -103995"/>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ea typeface="楷体_GB2312" pitchFamily="49" charset="-122"/>
                </a:rPr>
                <a:t>约束变元</a:t>
              </a:r>
            </a:p>
          </p:txBody>
        </p:sp>
        <p:sp>
          <p:nvSpPr>
            <p:cNvPr id="521226" name="AutoShape 10"/>
            <p:cNvSpPr>
              <a:spLocks noChangeArrowheads="1"/>
            </p:cNvSpPr>
            <p:nvPr/>
          </p:nvSpPr>
          <p:spPr bwMode="auto">
            <a:xfrm>
              <a:off x="3833" y="3158"/>
              <a:ext cx="772" cy="363"/>
            </a:xfrm>
            <a:prstGeom prst="wedgeRectCallout">
              <a:avLst>
                <a:gd name="adj1" fmla="val -237565"/>
                <a:gd name="adj2" fmla="val -88569"/>
              </a:avLst>
            </a:prstGeom>
            <a:solidFill>
              <a:srgbClr val="FFFF00"/>
            </a:solidFill>
            <a:ln w="127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ea typeface="楷体_GB2312" pitchFamily="49" charset="-122"/>
                </a:rPr>
                <a:t>自由变元</a:t>
              </a:r>
            </a:p>
          </p:txBody>
        </p:sp>
        <p:sp>
          <p:nvSpPr>
            <p:cNvPr id="521228" name="AutoShape 12"/>
            <p:cNvSpPr>
              <a:spLocks noChangeArrowheads="1"/>
            </p:cNvSpPr>
            <p:nvPr/>
          </p:nvSpPr>
          <p:spPr bwMode="auto">
            <a:xfrm>
              <a:off x="2245" y="3203"/>
              <a:ext cx="772" cy="363"/>
            </a:xfrm>
            <a:prstGeom prst="wedgeRectCallout">
              <a:avLst>
                <a:gd name="adj1" fmla="val 93782"/>
                <a:gd name="adj2" fmla="val -109778"/>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ea typeface="楷体_GB2312" pitchFamily="49" charset="-122"/>
                </a:rPr>
                <a:t>约束变元</a:t>
              </a:r>
            </a:p>
          </p:txBody>
        </p:sp>
      </p:grpSp>
    </p:spTree>
    <p:extLst>
      <p:ext uri="{BB962C8B-B14F-4D97-AF65-F5344CB8AC3E}">
        <p14:creationId xmlns:p14="http://schemas.microsoft.com/office/powerpoint/2010/main" val="2449609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1229"/>
                                        </p:tgtEl>
                                        <p:attrNameLst>
                                          <p:attrName>style.visibility</p:attrName>
                                        </p:attrNameLst>
                                      </p:cBhvr>
                                      <p:to>
                                        <p:strVal val="visible"/>
                                      </p:to>
                                    </p:set>
                                    <p:animEffect transition="in" filter="wipe(left)">
                                      <p:cBhvr>
                                        <p:cTn id="7" dur="2000"/>
                                        <p:tgtEl>
                                          <p:spTgt spid="52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p:cNvSpPr>
          <p:nvPr>
            <p:ph type="title"/>
          </p:nvPr>
        </p:nvSpPr>
        <p:spPr>
          <a:xfrm>
            <a:off x="1919288" y="4048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a:t>
            </a:r>
            <a:r>
              <a:rPr lang="en-US" altLang="zh-CN" sz="2800">
                <a:solidFill>
                  <a:srgbClr val="009900"/>
                </a:solidFill>
                <a:ea typeface="黑体" panose="02010609060101010101" pitchFamily="49" charset="-122"/>
              </a:rPr>
              <a:t>】</a:t>
            </a:r>
          </a:p>
        </p:txBody>
      </p:sp>
      <p:sp>
        <p:nvSpPr>
          <p:cNvPr id="523267" name="Rectangle 3"/>
          <p:cNvSpPr>
            <a:spLocks noGrp="1"/>
          </p:cNvSpPr>
          <p:nvPr>
            <p:ph type="body" idx="1"/>
          </p:nvPr>
        </p:nvSpPr>
        <p:spPr>
          <a:xfrm>
            <a:off x="1981200" y="1052513"/>
            <a:ext cx="8229600" cy="5472112"/>
          </a:xfrm>
        </p:spPr>
        <p:txBody>
          <a:bodyPr>
            <a:normAutofit/>
          </a:bodyPr>
          <a:lstStyle/>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一个变元在一个谓词</a:t>
            </a:r>
            <a:r>
              <a:rPr lang="zh-CN" altLang="en-US" sz="2400" b="1" dirty="0" smtClean="0">
                <a:ea typeface="楷体_GB2312" pitchFamily="49" charset="-122"/>
              </a:rPr>
              <a:t>公式中既可约束出现</a:t>
            </a:r>
            <a:r>
              <a:rPr lang="zh-CN" altLang="en-US" sz="2400" b="1" dirty="0">
                <a:ea typeface="楷体_GB2312" pitchFamily="49" charset="-122"/>
              </a:rPr>
              <a:t>，又可自由出现，为了避免混淆，通常通过改名规则，使得一个谓词公式中一个变元仅以一种形式出现。</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换名规则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约束变元</a:t>
            </a:r>
            <a:r>
              <a:rPr lang="zh-CN" altLang="en-US" sz="2400" b="1" dirty="0">
                <a:ea typeface="楷体_GB2312" pitchFamily="49" charset="-122"/>
              </a:rPr>
              <a:t>以及对应的</a:t>
            </a:r>
            <a:r>
              <a:rPr lang="zh-CN" altLang="en-US" sz="2400" b="1" dirty="0">
                <a:solidFill>
                  <a:srgbClr val="CC0000"/>
                </a:solidFill>
                <a:ea typeface="楷体_GB2312" pitchFamily="49" charset="-122"/>
              </a:rPr>
              <a:t>指导变元</a:t>
            </a:r>
            <a:r>
              <a:rPr lang="zh-CN" altLang="en-US" sz="2400" b="1" dirty="0">
                <a:ea typeface="楷体_GB2312" pitchFamily="49" charset="-122"/>
              </a:rPr>
              <a:t>更改为本辖域中没有出现过的个体变元符号，公式其它部分不变，谓词公式的等价性不变。</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代替规则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自由变元</a:t>
            </a:r>
            <a:r>
              <a:rPr lang="zh-CN" altLang="en-US" sz="2400" b="1" dirty="0">
                <a:ea typeface="楷体_GB2312" pitchFamily="49" charset="-122"/>
              </a:rPr>
              <a:t>的所有出现用本辖域中未曾出现过的某个个体变元符号代替，谓词公式的等价性不变。</a:t>
            </a:r>
          </a:p>
        </p:txBody>
      </p:sp>
    </p:spTree>
    <p:extLst>
      <p:ext uri="{BB962C8B-B14F-4D97-AF65-F5344CB8AC3E}">
        <p14:creationId xmlns:p14="http://schemas.microsoft.com/office/powerpoint/2010/main" val="1476577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p:cNvSpPr>
          <p:nvPr>
            <p:ph type="title"/>
          </p:nvPr>
        </p:nvSpPr>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改名规则的应用实例</a:t>
            </a:r>
            <a:r>
              <a:rPr lang="en-US" altLang="zh-CN" sz="2800">
                <a:solidFill>
                  <a:srgbClr val="009900"/>
                </a:solidFill>
                <a:ea typeface="黑体" panose="02010609060101010101" pitchFamily="49" charset="-122"/>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4000162968"/>
              </p:ext>
            </p:extLst>
          </p:nvPr>
        </p:nvGraphicFramePr>
        <p:xfrm>
          <a:off x="4699505" y="1776512"/>
          <a:ext cx="2470150" cy="608013"/>
        </p:xfrm>
        <a:graphic>
          <a:graphicData uri="http://schemas.openxmlformats.org/presentationml/2006/ole">
            <mc:AlternateContent xmlns:mc="http://schemas.openxmlformats.org/markup-compatibility/2006">
              <mc:Choice xmlns:v="urn:schemas-microsoft-com:vml" Requires="v">
                <p:oleObj spid="_x0000_s113751" name="公式" r:id="rId4" imgW="774364" imgH="190417" progId="Equation.3">
                  <p:embed/>
                </p:oleObj>
              </mc:Choice>
              <mc:Fallback>
                <p:oleObj name="公式" r:id="rId4" imgW="774364" imgH="19041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505" y="1776512"/>
                        <a:ext cx="24701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 name="矩形 6"/>
              <p:cNvSpPr/>
              <p:nvPr/>
            </p:nvSpPr>
            <p:spPr>
              <a:xfrm>
                <a:off x="2731152" y="3779254"/>
                <a:ext cx="2409569" cy="52322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800" i="1">
                          <a:solidFill>
                            <a:prstClr val="black"/>
                          </a:solidFill>
                          <a:latin typeface="Cambria Math"/>
                          <a:ea typeface="Cambria Math"/>
                        </a:rPr>
                        <m:t>∃</m:t>
                      </m:r>
                      <m:r>
                        <a:rPr lang="en-US" altLang="zh-CN" sz="2800" i="1">
                          <a:solidFill>
                            <a:prstClr val="black"/>
                          </a:solidFill>
                          <a:latin typeface="Cambria Math"/>
                          <a:ea typeface="Cambria Math"/>
                        </a:rPr>
                        <m:t>𝑢𝑃</m:t>
                      </m:r>
                      <m:r>
                        <a:rPr lang="en-US" altLang="zh-CN" sz="2800" i="1">
                          <a:solidFill>
                            <a:prstClr val="black"/>
                          </a:solidFill>
                          <a:latin typeface="Cambria Math"/>
                          <a:ea typeface="Cambria Math"/>
                        </a:rPr>
                        <m:t>(</m:t>
                      </m:r>
                      <m:r>
                        <a:rPr lang="en-US" altLang="zh-CN" sz="2800" i="1">
                          <a:solidFill>
                            <a:prstClr val="black"/>
                          </a:solidFill>
                          <a:latin typeface="Cambria Math"/>
                          <a:ea typeface="Cambria Math"/>
                        </a:rPr>
                        <m:t>𝑢</m:t>
                      </m:r>
                      <m:r>
                        <a:rPr lang="en-US" altLang="zh-CN" sz="2800" i="1">
                          <a:solidFill>
                            <a:prstClr val="black"/>
                          </a:solidFill>
                          <a:latin typeface="Cambria Math"/>
                          <a:ea typeface="Cambria Math"/>
                        </a:rPr>
                        <m:t>)⋀</m:t>
                      </m:r>
                      <m:r>
                        <a:rPr lang="en-US" altLang="zh-CN" sz="2800" i="1">
                          <a:solidFill>
                            <a:prstClr val="black"/>
                          </a:solidFill>
                          <a:latin typeface="Cambria Math"/>
                          <a:ea typeface="Cambria Math"/>
                        </a:rPr>
                        <m:t>𝐵</m:t>
                      </m:r>
                      <m:r>
                        <a:rPr lang="en-US" altLang="zh-CN" sz="2800" i="1">
                          <a:solidFill>
                            <a:prstClr val="black"/>
                          </a:solidFill>
                          <a:latin typeface="Cambria Math"/>
                          <a:ea typeface="Cambria Math"/>
                        </a:rPr>
                        <m:t>(</m:t>
                      </m:r>
                      <m:r>
                        <a:rPr lang="en-US" altLang="zh-CN" sz="2800" i="1">
                          <a:solidFill>
                            <a:prstClr val="black"/>
                          </a:solidFill>
                          <a:latin typeface="Cambria Math"/>
                          <a:ea typeface="Cambria Math"/>
                        </a:rPr>
                        <m:t>𝑥</m:t>
                      </m:r>
                      <m:r>
                        <a:rPr lang="en-US" altLang="zh-CN" sz="2800" i="1">
                          <a:solidFill>
                            <a:prstClr val="black"/>
                          </a:solidFill>
                          <a:latin typeface="Cambria Math"/>
                          <a:ea typeface="Cambria Math"/>
                        </a:rPr>
                        <m:t>)</m:t>
                      </m:r>
                    </m:oMath>
                  </m:oMathPara>
                </a14:m>
                <a:endParaRPr lang="en-US" sz="2800" i="1" dirty="0">
                  <a:solidFill>
                    <a:prstClr val="black"/>
                  </a:solidFill>
                  <a:latin typeface="Cambria Math"/>
                  <a:ea typeface="Cambria Math"/>
                </a:endParaRPr>
              </a:p>
            </p:txBody>
          </p:sp>
        </mc:Choice>
        <mc:Fallback xmlns="">
          <p:sp>
            <p:nvSpPr>
              <p:cNvPr id="7" name="矩形 6"/>
              <p:cNvSpPr>
                <a:spLocks noRot="1" noChangeAspect="1" noMove="1" noResize="1" noEditPoints="1" noAdjustHandles="1" noChangeArrowheads="1" noChangeShapeType="1" noTextEdit="1"/>
              </p:cNvSpPr>
              <p:nvPr/>
            </p:nvSpPr>
            <p:spPr>
              <a:xfrm>
                <a:off x="2731152" y="3779254"/>
                <a:ext cx="2409569" cy="52322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728439" y="3779254"/>
                <a:ext cx="2393540" cy="52322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800" i="1" smtClean="0">
                          <a:solidFill>
                            <a:prstClr val="black"/>
                          </a:solidFill>
                          <a:latin typeface="Cambria Math"/>
                          <a:ea typeface="Cambria Math"/>
                        </a:rPr>
                        <m:t>∃</m:t>
                      </m:r>
                      <m:r>
                        <a:rPr lang="en-US" altLang="zh-CN" sz="2800" b="0" i="1" smtClean="0">
                          <a:solidFill>
                            <a:prstClr val="black"/>
                          </a:solidFill>
                          <a:latin typeface="Cambria Math"/>
                          <a:ea typeface="Cambria Math"/>
                        </a:rPr>
                        <m:t>𝑥</m:t>
                      </m:r>
                      <m:r>
                        <a:rPr lang="en-US" altLang="zh-CN" sz="2800" i="1">
                          <a:solidFill>
                            <a:prstClr val="black"/>
                          </a:solidFill>
                          <a:latin typeface="Cambria Math"/>
                          <a:ea typeface="Cambria Math"/>
                        </a:rPr>
                        <m:t>𝑃</m:t>
                      </m:r>
                      <m:r>
                        <a:rPr lang="en-US" altLang="zh-CN" sz="2800" i="1">
                          <a:solidFill>
                            <a:prstClr val="black"/>
                          </a:solidFill>
                          <a:latin typeface="Cambria Math"/>
                          <a:ea typeface="Cambria Math"/>
                        </a:rPr>
                        <m:t>(</m:t>
                      </m:r>
                      <m:r>
                        <a:rPr lang="en-US" altLang="zh-CN" sz="2800" b="0" i="1" smtClean="0">
                          <a:solidFill>
                            <a:prstClr val="black"/>
                          </a:solidFill>
                          <a:latin typeface="Cambria Math"/>
                          <a:ea typeface="Cambria Math"/>
                        </a:rPr>
                        <m:t>𝑥</m:t>
                      </m:r>
                      <m:r>
                        <a:rPr lang="en-US" altLang="zh-CN" sz="2800" i="1">
                          <a:solidFill>
                            <a:prstClr val="black"/>
                          </a:solidFill>
                          <a:latin typeface="Cambria Math"/>
                          <a:ea typeface="Cambria Math"/>
                        </a:rPr>
                        <m:t>)⋀</m:t>
                      </m:r>
                      <m:r>
                        <a:rPr lang="en-US" altLang="zh-CN" sz="2800" i="1">
                          <a:solidFill>
                            <a:prstClr val="black"/>
                          </a:solidFill>
                          <a:latin typeface="Cambria Math"/>
                          <a:ea typeface="Cambria Math"/>
                        </a:rPr>
                        <m:t>𝐵</m:t>
                      </m:r>
                      <m:r>
                        <a:rPr lang="en-US" altLang="zh-CN" sz="2800" i="1">
                          <a:solidFill>
                            <a:prstClr val="black"/>
                          </a:solidFill>
                          <a:latin typeface="Cambria Math"/>
                          <a:ea typeface="Cambria Math"/>
                        </a:rPr>
                        <m:t>(</m:t>
                      </m:r>
                      <m:r>
                        <a:rPr lang="en-US" altLang="zh-CN" sz="2800" b="0" i="1" smtClean="0">
                          <a:solidFill>
                            <a:prstClr val="black"/>
                          </a:solidFill>
                          <a:latin typeface="Cambria Math"/>
                          <a:ea typeface="Cambria Math"/>
                        </a:rPr>
                        <m:t>𝑢</m:t>
                      </m:r>
                      <m:r>
                        <a:rPr lang="en-US" altLang="zh-CN" sz="2800" i="1">
                          <a:solidFill>
                            <a:prstClr val="black"/>
                          </a:solidFill>
                          <a:latin typeface="Cambria Math"/>
                          <a:ea typeface="Cambria Math"/>
                        </a:rPr>
                        <m:t>)</m:t>
                      </m:r>
                    </m:oMath>
                  </m:oMathPara>
                </a14:m>
                <a:endParaRPr lang="en-US" sz="2800" i="1" dirty="0">
                  <a:solidFill>
                    <a:prstClr val="black"/>
                  </a:solidFill>
                  <a:latin typeface="Cambria Math"/>
                  <a:ea typeface="Cambria Math"/>
                </a:endParaRPr>
              </a:p>
            </p:txBody>
          </p:sp>
        </mc:Choice>
        <mc:Fallback xmlns="">
          <p:sp>
            <p:nvSpPr>
              <p:cNvPr id="12" name="矩形 11"/>
              <p:cNvSpPr>
                <a:spLocks noRot="1" noChangeAspect="1" noMove="1" noResize="1" noEditPoints="1" noAdjustHandles="1" noChangeArrowheads="1" noChangeShapeType="1" noTextEdit="1"/>
              </p:cNvSpPr>
              <p:nvPr/>
            </p:nvSpPr>
            <p:spPr>
              <a:xfrm>
                <a:off x="6728439" y="3779254"/>
                <a:ext cx="2393540" cy="523220"/>
              </a:xfrm>
              <a:prstGeom prst="rect">
                <a:avLst/>
              </a:prstGeom>
              <a:blipFill rotWithShape="1">
                <a:blip r:embed="rId7"/>
                <a:stretch>
                  <a:fillRect/>
                </a:stretch>
              </a:blipFill>
            </p:spPr>
            <p:txBody>
              <a:bodyPr/>
              <a:lstStyle/>
              <a:p>
                <a:r>
                  <a:rPr lang="en-US">
                    <a:noFill/>
                  </a:rPr>
                  <a:t> </a:t>
                </a:r>
              </a:p>
            </p:txBody>
          </p:sp>
        </mc:Fallback>
      </mc:AlternateContent>
      <p:cxnSp>
        <p:nvCxnSpPr>
          <p:cNvPr id="13" name="直接箭头连接符 12"/>
          <p:cNvCxnSpPr>
            <a:stCxn id="4" idx="2"/>
            <a:endCxn id="7" idx="0"/>
          </p:cNvCxnSpPr>
          <p:nvPr/>
        </p:nvCxnSpPr>
        <p:spPr>
          <a:xfrm flipH="1">
            <a:off x="3935937" y="2384525"/>
            <a:ext cx="1998643" cy="1394729"/>
          </a:xfrm>
          <a:prstGeom prst="straightConnector1">
            <a:avLst/>
          </a:prstGeom>
          <a:ln w="19050">
            <a:solidFill>
              <a:srgbClr val="C00000"/>
            </a:solidFill>
            <a:tailEnd type="arrow"/>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4" idx="2"/>
            <a:endCxn id="12" idx="0"/>
          </p:cNvCxnSpPr>
          <p:nvPr/>
        </p:nvCxnSpPr>
        <p:spPr>
          <a:xfrm>
            <a:off x="5934580" y="2384525"/>
            <a:ext cx="1990629" cy="1394729"/>
          </a:xfrm>
          <a:prstGeom prst="straightConnector1">
            <a:avLst/>
          </a:prstGeom>
          <a:ln w="19050">
            <a:solidFill>
              <a:srgbClr val="C00000"/>
            </a:solidFill>
            <a:tailEnd type="arrow"/>
          </a:ln>
        </p:spPr>
        <p:style>
          <a:lnRef idx="1">
            <a:schemeClr val="accent2"/>
          </a:lnRef>
          <a:fillRef idx="0">
            <a:schemeClr val="accent2"/>
          </a:fillRef>
          <a:effectRef idx="0">
            <a:schemeClr val="accent2"/>
          </a:effectRef>
          <a:fontRef idx="minor">
            <a:schemeClr val="tx1"/>
          </a:fontRef>
        </p:style>
      </p:cxnSp>
      <p:sp>
        <p:nvSpPr>
          <p:cNvPr id="21" name="矩形 20"/>
          <p:cNvSpPr/>
          <p:nvPr/>
        </p:nvSpPr>
        <p:spPr>
          <a:xfrm>
            <a:off x="3125457" y="2712557"/>
            <a:ext cx="1620957" cy="523220"/>
          </a:xfrm>
          <a:prstGeom prst="rect">
            <a:avLst/>
          </a:prstGeom>
        </p:spPr>
        <p:txBody>
          <a:bodyPr wrap="none">
            <a:spAutoFit/>
          </a:bodyPr>
          <a:lstStyle/>
          <a:p>
            <a:r>
              <a:rPr lang="zh-CN" altLang="en-US" sz="2800" dirty="0">
                <a:solidFill>
                  <a:srgbClr val="C00000"/>
                </a:solidFill>
              </a:rPr>
              <a:t>换名规则</a:t>
            </a:r>
            <a:endParaRPr lang="en-US" sz="2800" dirty="0">
              <a:solidFill>
                <a:srgbClr val="C00000"/>
              </a:solidFill>
            </a:endParaRPr>
          </a:p>
        </p:txBody>
      </p:sp>
      <p:sp>
        <p:nvSpPr>
          <p:cNvPr id="26" name="矩形 25"/>
          <p:cNvSpPr/>
          <p:nvPr/>
        </p:nvSpPr>
        <p:spPr>
          <a:xfrm>
            <a:off x="7114730" y="2712557"/>
            <a:ext cx="1620957" cy="523220"/>
          </a:xfrm>
          <a:prstGeom prst="rect">
            <a:avLst/>
          </a:prstGeom>
        </p:spPr>
        <p:txBody>
          <a:bodyPr wrap="none">
            <a:spAutoFit/>
          </a:bodyPr>
          <a:lstStyle/>
          <a:p>
            <a:r>
              <a:rPr lang="zh-CN" altLang="en-US" sz="2800" dirty="0">
                <a:solidFill>
                  <a:srgbClr val="C00000"/>
                </a:solidFill>
              </a:rPr>
              <a:t>替换</a:t>
            </a:r>
            <a:r>
              <a:rPr lang="zh-CN" altLang="en-US" sz="2800" dirty="0" smtClean="0">
                <a:solidFill>
                  <a:srgbClr val="C00000"/>
                </a:solidFill>
              </a:rPr>
              <a:t>规则</a:t>
            </a:r>
            <a:endParaRPr lang="en-US" sz="2800" dirty="0">
              <a:solidFill>
                <a:srgbClr val="C00000"/>
              </a:solidFill>
            </a:endParaRPr>
          </a:p>
        </p:txBody>
      </p:sp>
    </p:spTree>
    <p:extLst>
      <p:ext uri="{BB962C8B-B14F-4D97-AF65-F5344CB8AC3E}">
        <p14:creationId xmlns:p14="http://schemas.microsoft.com/office/powerpoint/2010/main" val="1409270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p:cNvSpPr>
          <p:nvPr>
            <p:ph type="title"/>
          </p:nvPr>
        </p:nvSpPr>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改名规则的应用实例</a:t>
            </a:r>
            <a:r>
              <a:rPr lang="en-US" altLang="zh-CN" sz="2800">
                <a:solidFill>
                  <a:srgbClr val="009900"/>
                </a:solidFill>
                <a:ea typeface="黑体" panose="02010609060101010101" pitchFamily="49" charset="-122"/>
              </a:rPr>
              <a:t>】</a:t>
            </a:r>
          </a:p>
        </p:txBody>
      </p:sp>
      <p:graphicFrame>
        <p:nvGraphicFramePr>
          <p:cNvPr id="524292" name="Object 4"/>
          <p:cNvGraphicFramePr>
            <a:graphicFrameLocks noGrp="1" noChangeAspect="1"/>
          </p:cNvGraphicFramePr>
          <p:nvPr>
            <p:ph sz="half" idx="1"/>
          </p:nvPr>
        </p:nvGraphicFramePr>
        <p:xfrm>
          <a:off x="3503613" y="1196976"/>
          <a:ext cx="4824412" cy="639763"/>
        </p:xfrm>
        <a:graphic>
          <a:graphicData uri="http://schemas.openxmlformats.org/presentationml/2006/ole">
            <mc:AlternateContent xmlns:mc="http://schemas.openxmlformats.org/markup-compatibility/2006">
              <mc:Choice xmlns:v="urn:schemas-microsoft-com:vml" Requires="v">
                <p:oleObj spid="_x0000_s121920" name="公式" r:id="rId4" imgW="1434960" imgH="190440" progId="Equation.3">
                  <p:embed/>
                </p:oleObj>
              </mc:Choice>
              <mc:Fallback>
                <p:oleObj name="公式" r:id="rId4" imgW="1434960" imgH="190440" progId="Equation.3">
                  <p:embed/>
                  <p:pic>
                    <p:nvPicPr>
                      <p:cNvPr id="524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613" y="1196976"/>
                        <a:ext cx="482441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4" name="Object 6"/>
          <p:cNvGraphicFramePr>
            <a:graphicFrameLocks noGrp="1" noChangeAspect="1"/>
          </p:cNvGraphicFramePr>
          <p:nvPr>
            <p:ph sz="half" idx="2"/>
          </p:nvPr>
        </p:nvGraphicFramePr>
        <p:xfrm>
          <a:off x="2063751" y="2205038"/>
          <a:ext cx="5197475" cy="1916112"/>
        </p:xfrm>
        <a:graphic>
          <a:graphicData uri="http://schemas.openxmlformats.org/presentationml/2006/ole">
            <mc:AlternateContent xmlns:mc="http://schemas.openxmlformats.org/markup-compatibility/2006">
              <mc:Choice xmlns:v="urn:schemas-microsoft-com:vml" Requires="v">
                <p:oleObj spid="_x0000_s121921" name="公式" r:id="rId6" imgW="1549080" imgH="571320" progId="Equation.3">
                  <p:embed/>
                </p:oleObj>
              </mc:Choice>
              <mc:Fallback>
                <p:oleObj name="公式" r:id="rId6" imgW="1549080" imgH="571320" progId="Equation.3">
                  <p:embed/>
                  <p:pic>
                    <p:nvPicPr>
                      <p:cNvPr id="5242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1" y="2205038"/>
                        <a:ext cx="5197475" cy="1916112"/>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6" name="Object 8"/>
          <p:cNvGraphicFramePr>
            <a:graphicFrameLocks noChangeAspect="1"/>
          </p:cNvGraphicFramePr>
          <p:nvPr/>
        </p:nvGraphicFramePr>
        <p:xfrm>
          <a:off x="4583113" y="4292601"/>
          <a:ext cx="5111750" cy="1916113"/>
        </p:xfrm>
        <a:graphic>
          <a:graphicData uri="http://schemas.openxmlformats.org/presentationml/2006/ole">
            <mc:AlternateContent xmlns:mc="http://schemas.openxmlformats.org/markup-compatibility/2006">
              <mc:Choice xmlns:v="urn:schemas-microsoft-com:vml" Requires="v">
                <p:oleObj spid="_x0000_s121922" name="公式" r:id="rId8" imgW="1523880" imgH="571320" progId="Equation.3">
                  <p:embed/>
                </p:oleObj>
              </mc:Choice>
              <mc:Fallback>
                <p:oleObj name="公式" r:id="rId8" imgW="1523880" imgH="571320" progId="Equation.3">
                  <p:embed/>
                  <p:pic>
                    <p:nvPicPr>
                      <p:cNvPr id="52429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3113" y="4292601"/>
                        <a:ext cx="5111750" cy="19161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8156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DB0F922-B1B4-4945-9EDD-6114A2618941}" type="slidenum">
              <a:rPr lang="en-US" altLang="zh-CN"/>
              <a:pPr/>
              <a:t>35</a:t>
            </a:fld>
            <a:endParaRPr lang="en-US" altLang="zh-CN"/>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20000"/>
              </a:spcBef>
            </a:pPr>
            <a:r>
              <a:rPr lang="en-US" altLang="zh-CN" sz="3200" b="1" dirty="0">
                <a:solidFill>
                  <a:srgbClr val="FF0000"/>
                </a:solidFill>
                <a:latin typeface="宋体" panose="02010600030101010101" pitchFamily="2" charset="-122"/>
              </a:rPr>
              <a:t>2.2  </a:t>
            </a:r>
            <a:r>
              <a:rPr lang="zh-CN" altLang="en-US" sz="3200" b="1" dirty="0">
                <a:solidFill>
                  <a:srgbClr val="FF0000"/>
                </a:solidFill>
                <a:latin typeface="宋体" panose="02010600030101010101" pitchFamily="2" charset="-122"/>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latin typeface="宋体" panose="02010600030101010101" pitchFamily="2" charset="-122"/>
              </a:rPr>
              <a:t>2.1  </a:t>
            </a:r>
            <a:r>
              <a:rPr lang="zh-CN" altLang="en-US" sz="3200" b="1" dirty="0">
                <a:latin typeface="宋体" panose="02010600030101010101" pitchFamily="2" charset="-122"/>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kumimoji="1" lang="en-US" altLang="zh-CN" sz="3200" b="1" dirty="0">
                <a:latin typeface="宋体" panose="02010600030101010101" pitchFamily="2" charset="-122"/>
              </a:rPr>
              <a:t>2.3  </a:t>
            </a:r>
            <a:r>
              <a:rPr kumimoji="1" lang="zh-CN" altLang="en-US" sz="3200" b="1" dirty="0">
                <a:latin typeface="宋体" panose="02010600030101010101" pitchFamily="2" charset="-122"/>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3200" b="1" dirty="0">
                <a:latin typeface="宋体" panose="02010600030101010101" pitchFamily="2" charset="-122"/>
              </a:rPr>
              <a:t>2.4  </a:t>
            </a:r>
            <a:r>
              <a:rPr lang="zh-CN" altLang="en-US" sz="3200" b="1" dirty="0">
                <a:latin typeface="宋体" panose="02010600030101010101" pitchFamily="2" charset="-122"/>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latin typeface="宋体" panose="02010600030101010101" pitchFamily="2" charset="-122"/>
              </a:rPr>
              <a:t>2.5  </a:t>
            </a:r>
            <a:r>
              <a:rPr lang="zh-CN" altLang="en-US" sz="3200" b="1" dirty="0">
                <a:latin typeface="宋体" panose="02010600030101010101" pitchFamily="2" charset="-122"/>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90960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582ADEB6-2C6F-4DCC-A209-7AF49B14C4B1}" type="slidenum">
              <a:rPr lang="en-US" altLang="zh-CN"/>
              <a:pPr/>
              <a:t>36</a:t>
            </a:fld>
            <a:endParaRPr lang="en-US" altLang="zh-CN"/>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定义谓词及个体，确定每个谓词及个体的确切含义；</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p>
        </p:txBody>
      </p:sp>
    </p:spTree>
    <p:extLst>
      <p:ext uri="{BB962C8B-B14F-4D97-AF65-F5344CB8AC3E}">
        <p14:creationId xmlns:p14="http://schemas.microsoft.com/office/powerpoint/2010/main" val="1767843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7" name="Rectangle 11"/>
          <p:cNvSpPr>
            <a:spLocks noGrp="1"/>
          </p:cNvSpPr>
          <p:nvPr>
            <p:ph type="title"/>
          </p:nvPr>
        </p:nvSpPr>
        <p:spPr>
          <a:xfrm>
            <a:off x="934549" y="375661"/>
            <a:ext cx="8229600" cy="649287"/>
          </a:xfrm>
        </p:spPr>
        <p:txBody>
          <a:bodyPr/>
          <a:lstStyle/>
          <a:p>
            <a:pPr>
              <a:buClr>
                <a:srgbClr val="00CC00"/>
              </a:buClr>
              <a:buSzPct val="90000"/>
              <a:buFont typeface="Wingdings" panose="05000000000000000000" pitchFamily="2" charset="2"/>
              <a:buNone/>
            </a:pPr>
            <a:r>
              <a:rPr lang="en-US" altLang="zh-CN" sz="2800" dirty="0">
                <a:solidFill>
                  <a:srgbClr val="00CC00"/>
                </a:solidFill>
                <a:latin typeface="黑体" panose="02010609060101010101" pitchFamily="49" charset="-122"/>
                <a:ea typeface="黑体" panose="02010609060101010101" pitchFamily="49" charset="-122"/>
              </a:rPr>
              <a:t>【</a:t>
            </a:r>
            <a:r>
              <a:rPr lang="zh-CN" altLang="en-US" sz="2800" dirty="0">
                <a:solidFill>
                  <a:srgbClr val="00CC00"/>
                </a:solidFill>
                <a:latin typeface="黑体" panose="02010609060101010101" pitchFamily="49" charset="-122"/>
                <a:ea typeface="黑体" panose="02010609060101010101" pitchFamily="49" charset="-122"/>
              </a:rPr>
              <a:t>实例</a:t>
            </a: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一阶谓词逻辑表示</a:t>
            </a:r>
          </a:p>
        </p:txBody>
      </p:sp>
      <p:sp>
        <p:nvSpPr>
          <p:cNvPr id="3" name="矩形 2"/>
          <p:cNvSpPr/>
          <p:nvPr/>
        </p:nvSpPr>
        <p:spPr>
          <a:xfrm>
            <a:off x="1430216" y="1170493"/>
            <a:ext cx="6096000" cy="1040285"/>
          </a:xfrm>
          <a:prstGeom prst="rect">
            <a:avLst/>
          </a:prstGeom>
        </p:spPr>
        <p:txBody>
          <a:bodyPr>
            <a:spAutoFit/>
          </a:bodyPr>
          <a:lstStyle/>
          <a:p>
            <a:pPr lvl="0">
              <a:lnSpc>
                <a:spcPct val="120000"/>
              </a:lnSpc>
              <a:buClr>
                <a:srgbClr val="0000FF"/>
              </a:buClr>
            </a:pPr>
            <a:r>
              <a:rPr lang="zh-CN" altLang="en-US" sz="2800" b="1" dirty="0">
                <a:solidFill>
                  <a:srgbClr val="0066FF"/>
                </a:solidFill>
                <a:latin typeface="宋体" panose="02010600030101010101" pitchFamily="2" charset="-122"/>
              </a:rPr>
              <a:t>例</a:t>
            </a:r>
            <a:r>
              <a:rPr lang="en-US" altLang="zh-CN" sz="2800" b="1" dirty="0">
                <a:solidFill>
                  <a:srgbClr val="0066FF"/>
                </a:solidFill>
                <a:latin typeface="宋体" panose="02010600030101010101" pitchFamily="2" charset="-122"/>
              </a:rPr>
              <a:t>1</a:t>
            </a:r>
            <a:r>
              <a:rPr lang="zh-CN" altLang="en-US" sz="2800" b="1" dirty="0">
                <a:solidFill>
                  <a:srgbClr val="0066FF"/>
                </a:solidFill>
                <a:latin typeface="宋体" panose="02010600030101010101" pitchFamily="2" charset="-122"/>
              </a:rPr>
              <a:t>：</a:t>
            </a:r>
            <a:r>
              <a:rPr lang="zh-CN" altLang="en-US" sz="2800" b="1" dirty="0">
                <a:solidFill>
                  <a:srgbClr val="000000"/>
                </a:solidFill>
                <a:latin typeface="宋体" panose="02010600030101010101" pitchFamily="2" charset="-122"/>
              </a:rPr>
              <a:t>张三与李四打网球</a:t>
            </a:r>
          </a:p>
          <a:p>
            <a:pPr lvl="0">
              <a:buClr>
                <a:srgbClr val="0000FF"/>
              </a:buClr>
            </a:pPr>
            <a:r>
              <a:rPr lang="zh-CN" altLang="en-US" sz="2800" b="1" dirty="0">
                <a:solidFill>
                  <a:prstClr val="black"/>
                </a:solidFill>
                <a:latin typeface="宋体" panose="02010600030101010101" pitchFamily="2" charset="-122"/>
              </a:rPr>
              <a:t>     </a:t>
            </a:r>
            <a:r>
              <a:rPr lang="en-US" altLang="zh-CN" sz="2800" b="1" dirty="0">
                <a:solidFill>
                  <a:prstClr val="black"/>
                </a:solidFill>
                <a:latin typeface="宋体" panose="02010600030101010101" pitchFamily="2" charset="-122"/>
              </a:rPr>
              <a:t>(Zhang and Li play tennis)</a:t>
            </a:r>
          </a:p>
        </p:txBody>
      </p:sp>
      <p:sp>
        <p:nvSpPr>
          <p:cNvPr id="6" name="矩形 5"/>
          <p:cNvSpPr/>
          <p:nvPr/>
        </p:nvSpPr>
        <p:spPr>
          <a:xfrm>
            <a:off x="1430216" y="3293250"/>
            <a:ext cx="6096000" cy="2160591"/>
          </a:xfrm>
          <a:prstGeom prst="rect">
            <a:avLst/>
          </a:prstGeom>
        </p:spPr>
        <p:txBody>
          <a:bodyPr>
            <a:spAutoFit/>
          </a:bodyPr>
          <a:lstStyle/>
          <a:p>
            <a:pPr lvl="0">
              <a:lnSpc>
                <a:spcPct val="120000"/>
              </a:lnSpc>
              <a:buClr>
                <a:srgbClr val="0000FF"/>
              </a:buClr>
            </a:pPr>
            <a:r>
              <a:rPr lang="zh-CN" altLang="en-US" sz="2800" b="1" dirty="0">
                <a:solidFill>
                  <a:srgbClr val="0066FF"/>
                </a:solidFill>
                <a:latin typeface="宋体" panose="02010600030101010101" pitchFamily="2" charset="-122"/>
              </a:rPr>
              <a:t>例</a:t>
            </a:r>
            <a:r>
              <a:rPr lang="en-US" altLang="zh-CN" sz="2800" b="1" dirty="0">
                <a:solidFill>
                  <a:srgbClr val="0066FF"/>
                </a:solidFill>
                <a:latin typeface="宋体" panose="02010600030101010101" pitchFamily="2" charset="-122"/>
              </a:rPr>
              <a:t>2:</a:t>
            </a:r>
            <a:r>
              <a:rPr lang="en-US" altLang="zh-CN" sz="2800" b="1" dirty="0">
                <a:solidFill>
                  <a:srgbClr val="006600"/>
                </a:solidFill>
                <a:latin typeface="宋体" panose="02010600030101010101" pitchFamily="2" charset="-122"/>
              </a:rPr>
              <a:t> </a:t>
            </a:r>
            <a:r>
              <a:rPr lang="en-US" altLang="zh-CN" sz="2800" b="1" dirty="0" smtClean="0">
                <a:solidFill>
                  <a:prstClr val="black"/>
                </a:solidFill>
                <a:latin typeface="宋体" panose="02010600030101010101" pitchFamily="2" charset="-122"/>
              </a:rPr>
              <a:t>(</a:t>
            </a:r>
            <a:r>
              <a:rPr lang="en-US" altLang="zh-CN" sz="2800" b="1" dirty="0">
                <a:solidFill>
                  <a:prstClr val="black"/>
                </a:solidFill>
                <a:latin typeface="宋体" panose="02010600030101010101" pitchFamily="2" charset="-122"/>
              </a:rPr>
              <a:t>1) </a:t>
            </a:r>
            <a:r>
              <a:rPr lang="zh-CN" altLang="en-US" sz="2800" b="1" dirty="0">
                <a:solidFill>
                  <a:prstClr val="black"/>
                </a:solidFill>
                <a:latin typeface="宋体" panose="02010600030101010101" pitchFamily="2" charset="-122"/>
              </a:rPr>
              <a:t>马科斯是男人。</a:t>
            </a:r>
          </a:p>
          <a:p>
            <a:pPr lvl="0">
              <a:lnSpc>
                <a:spcPct val="120000"/>
              </a:lnSpc>
              <a:buClr>
                <a:srgbClr val="0000FF"/>
              </a:buClr>
            </a:pPr>
            <a:r>
              <a:rPr lang="zh-CN" altLang="en-US" sz="2800" b="1" dirty="0">
                <a:solidFill>
                  <a:prstClr val="black"/>
                </a:solidFill>
                <a:latin typeface="宋体" panose="02010600030101010101" pitchFamily="2" charset="-122"/>
              </a:rPr>
              <a:t>     </a:t>
            </a:r>
            <a:r>
              <a:rPr lang="en-US" altLang="zh-CN" sz="2800" b="1" dirty="0" smtClean="0">
                <a:solidFill>
                  <a:prstClr val="black"/>
                </a:solidFill>
                <a:latin typeface="宋体" panose="02010600030101010101" pitchFamily="2" charset="-122"/>
              </a:rPr>
              <a:t>	(</a:t>
            </a:r>
            <a:r>
              <a:rPr lang="en-US" altLang="zh-CN" sz="2800" b="1" dirty="0">
                <a:solidFill>
                  <a:prstClr val="black"/>
                </a:solidFill>
                <a:latin typeface="宋体" panose="02010600030101010101" pitchFamily="2" charset="-122"/>
              </a:rPr>
              <a:t>2) </a:t>
            </a:r>
            <a:r>
              <a:rPr lang="zh-CN" altLang="en-US" sz="2800" b="1" dirty="0">
                <a:solidFill>
                  <a:prstClr val="black"/>
                </a:solidFill>
                <a:latin typeface="宋体" panose="02010600030101010101" pitchFamily="2" charset="-122"/>
              </a:rPr>
              <a:t>马科斯是庞贝人。</a:t>
            </a:r>
          </a:p>
          <a:p>
            <a:pPr lvl="0">
              <a:lnSpc>
                <a:spcPct val="120000"/>
              </a:lnSpc>
              <a:buClr>
                <a:srgbClr val="0000FF"/>
              </a:buClr>
            </a:pPr>
            <a:r>
              <a:rPr lang="zh-CN" altLang="en-US" sz="2800" b="1" dirty="0">
                <a:solidFill>
                  <a:prstClr val="black"/>
                </a:solidFill>
                <a:latin typeface="宋体" panose="02010600030101010101" pitchFamily="2" charset="-122"/>
              </a:rPr>
              <a:t>     </a:t>
            </a:r>
            <a:r>
              <a:rPr lang="en-US" altLang="zh-CN" sz="2800" b="1" dirty="0" smtClean="0">
                <a:solidFill>
                  <a:prstClr val="black"/>
                </a:solidFill>
                <a:latin typeface="宋体" panose="02010600030101010101" pitchFamily="2" charset="-122"/>
              </a:rPr>
              <a:t>	(</a:t>
            </a:r>
            <a:r>
              <a:rPr lang="en-US" altLang="zh-CN" sz="2800" b="1" dirty="0">
                <a:solidFill>
                  <a:prstClr val="black"/>
                </a:solidFill>
                <a:latin typeface="宋体" panose="02010600030101010101" pitchFamily="2" charset="-122"/>
              </a:rPr>
              <a:t>3) </a:t>
            </a:r>
            <a:r>
              <a:rPr lang="zh-CN" altLang="en-US" sz="2800" b="1" dirty="0">
                <a:solidFill>
                  <a:prstClr val="black"/>
                </a:solidFill>
                <a:latin typeface="宋体" panose="02010600030101010101" pitchFamily="2" charset="-122"/>
              </a:rPr>
              <a:t>所有庞贝人都是罗马人。</a:t>
            </a:r>
          </a:p>
          <a:p>
            <a:pPr lvl="0">
              <a:lnSpc>
                <a:spcPct val="120000"/>
              </a:lnSpc>
              <a:buClr>
                <a:srgbClr val="0000FF"/>
              </a:buClr>
            </a:pPr>
            <a:r>
              <a:rPr lang="zh-CN" altLang="en-US" sz="2800" b="1" dirty="0">
                <a:solidFill>
                  <a:prstClr val="black"/>
                </a:solidFill>
                <a:latin typeface="宋体" panose="02010600030101010101" pitchFamily="2" charset="-122"/>
              </a:rPr>
              <a:t>     </a:t>
            </a:r>
            <a:r>
              <a:rPr lang="en-US" altLang="zh-CN" sz="2800" b="1" dirty="0" smtClean="0">
                <a:solidFill>
                  <a:prstClr val="black"/>
                </a:solidFill>
                <a:latin typeface="宋体" panose="02010600030101010101" pitchFamily="2" charset="-122"/>
              </a:rPr>
              <a:t>	(</a:t>
            </a:r>
            <a:r>
              <a:rPr lang="en-US" altLang="zh-CN" sz="2800" b="1" dirty="0">
                <a:solidFill>
                  <a:prstClr val="black"/>
                </a:solidFill>
                <a:latin typeface="宋体" panose="02010600030101010101" pitchFamily="2" charset="-122"/>
              </a:rPr>
              <a:t>4) </a:t>
            </a:r>
            <a:r>
              <a:rPr lang="zh-CN" altLang="en-US" sz="2800" b="1" dirty="0">
                <a:solidFill>
                  <a:prstClr val="black"/>
                </a:solidFill>
                <a:latin typeface="宋体" panose="02010600030101010101" pitchFamily="2" charset="-122"/>
              </a:rPr>
              <a:t>每个罗马人都有一个父亲。</a:t>
            </a:r>
          </a:p>
        </p:txBody>
      </p:sp>
    </p:spTree>
    <p:extLst>
      <p:ext uri="{BB962C8B-B14F-4D97-AF65-F5344CB8AC3E}">
        <p14:creationId xmlns:p14="http://schemas.microsoft.com/office/powerpoint/2010/main" val="693858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Text Box 5"/>
          <p:cNvSpPr txBox="1">
            <a:spLocks noChangeArrowheads="1"/>
          </p:cNvSpPr>
          <p:nvPr/>
        </p:nvSpPr>
        <p:spPr bwMode="auto">
          <a:xfrm>
            <a:off x="2078945" y="1143820"/>
            <a:ext cx="8642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0000FF"/>
              </a:buClr>
              <a:buFont typeface="仿宋_GB2312" pitchFamily="49" charset="-122"/>
              <a:buNone/>
            </a:pPr>
            <a:r>
              <a:rPr lang="zh-CN" altLang="en-US" sz="3200" b="1" dirty="0">
                <a:solidFill>
                  <a:srgbClr val="0066FF"/>
                </a:solidFill>
                <a:latin typeface="宋体" panose="02010600030101010101" pitchFamily="2" charset="-122"/>
              </a:rPr>
              <a:t>例</a:t>
            </a:r>
            <a:r>
              <a:rPr lang="en-US" altLang="zh-CN" sz="3200" b="1" dirty="0">
                <a:solidFill>
                  <a:srgbClr val="0066FF"/>
                </a:solidFill>
                <a:latin typeface="宋体" panose="02010600030101010101" pitchFamily="2" charset="-122"/>
              </a:rPr>
              <a:t>3</a:t>
            </a:r>
            <a:r>
              <a:rPr lang="zh-CN" altLang="en-US" sz="3200" b="1" dirty="0">
                <a:solidFill>
                  <a:srgbClr val="0066FF"/>
                </a:solidFill>
                <a:latin typeface="宋体" panose="02010600030101010101" pitchFamily="2" charset="-122"/>
              </a:rPr>
              <a:t>：</a:t>
            </a:r>
          </a:p>
          <a:p>
            <a:pPr algn="l">
              <a:buClr>
                <a:srgbClr val="0000FF"/>
              </a:buClr>
              <a:buFont typeface="仿宋_GB2312" pitchFamily="49" charset="-122"/>
              <a:buNone/>
            </a:pPr>
            <a:r>
              <a:rPr lang="zh-CN" altLang="en-US" sz="2800" b="1" dirty="0">
                <a:solidFill>
                  <a:srgbClr val="000066"/>
                </a:solidFill>
                <a:latin typeface="宋体" panose="02010600030101010101" pitchFamily="2" charset="-122"/>
              </a:rPr>
              <a:t>   </a:t>
            </a:r>
            <a:r>
              <a:rPr lang="en-US" altLang="zh-CN" sz="2800" b="1" dirty="0" smtClean="0">
                <a:solidFill>
                  <a:srgbClr val="000066"/>
                </a:solidFill>
                <a:latin typeface="宋体" panose="02010600030101010101" pitchFamily="2" charset="-122"/>
              </a:rPr>
              <a:t>  </a:t>
            </a:r>
            <a:r>
              <a:rPr lang="zh-CN" altLang="en-US" sz="2800" b="1" dirty="0" smtClean="0">
                <a:solidFill>
                  <a:srgbClr val="000066"/>
                </a:solidFill>
                <a:latin typeface="宋体" panose="02010600030101010101" pitchFamily="2" charset="-122"/>
              </a:rPr>
              <a:t>①</a:t>
            </a:r>
            <a:r>
              <a:rPr lang="en-US" altLang="zh-CN" sz="2800" b="1" dirty="0" smtClean="0">
                <a:solidFill>
                  <a:srgbClr val="000066"/>
                </a:solidFill>
                <a:latin typeface="宋体" panose="02010600030101010101" pitchFamily="2" charset="-122"/>
              </a:rPr>
              <a:t> </a:t>
            </a:r>
            <a:r>
              <a:rPr lang="zh-CN" altLang="en-US" sz="2800" b="1" dirty="0" smtClean="0">
                <a:solidFill>
                  <a:srgbClr val="000066"/>
                </a:solidFill>
                <a:latin typeface="宋体" panose="02010600030101010101" pitchFamily="2" charset="-122"/>
              </a:rPr>
              <a:t>有的人既喜欢梅花又喜欢</a:t>
            </a:r>
            <a:r>
              <a:rPr lang="zh-CN" altLang="en-US" sz="2800" b="1" dirty="0">
                <a:solidFill>
                  <a:srgbClr val="000066"/>
                </a:solidFill>
                <a:latin typeface="宋体" panose="02010600030101010101" pitchFamily="2" charset="-122"/>
              </a:rPr>
              <a:t>菊花。</a:t>
            </a:r>
          </a:p>
        </p:txBody>
      </p:sp>
      <p:sp>
        <p:nvSpPr>
          <p:cNvPr id="9" name="Text Box 3"/>
          <p:cNvSpPr txBox="1">
            <a:spLocks noChangeArrowheads="1"/>
          </p:cNvSpPr>
          <p:nvPr/>
        </p:nvSpPr>
        <p:spPr bwMode="auto">
          <a:xfrm>
            <a:off x="2636402" y="2750684"/>
            <a:ext cx="8785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0000FF"/>
              </a:buClr>
              <a:buFont typeface="仿宋_GB2312" pitchFamily="49" charset="-122"/>
              <a:buNone/>
            </a:pPr>
            <a:r>
              <a:rPr lang="en-US" altLang="zh-CN" sz="2800" b="1" dirty="0">
                <a:solidFill>
                  <a:srgbClr val="000066"/>
                </a:solidFill>
                <a:latin typeface="宋体" panose="02010600030101010101" pitchFamily="2" charset="-122"/>
              </a:rPr>
              <a:t>② </a:t>
            </a:r>
            <a:r>
              <a:rPr lang="zh-CN" altLang="en-US" sz="2800" b="1" dirty="0">
                <a:solidFill>
                  <a:srgbClr val="000066"/>
                </a:solidFill>
                <a:latin typeface="宋体" panose="02010600030101010101" pitchFamily="2" charset="-122"/>
              </a:rPr>
              <a:t>所有整数不是偶数就是奇数。</a:t>
            </a:r>
          </a:p>
        </p:txBody>
      </p:sp>
      <p:sp>
        <p:nvSpPr>
          <p:cNvPr id="10" name="Text Box 3"/>
          <p:cNvSpPr txBox="1">
            <a:spLocks noChangeArrowheads="1"/>
          </p:cNvSpPr>
          <p:nvPr/>
        </p:nvSpPr>
        <p:spPr bwMode="auto">
          <a:xfrm>
            <a:off x="2636402" y="4038826"/>
            <a:ext cx="849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FF"/>
              </a:buClr>
            </a:pPr>
            <a:r>
              <a:rPr lang="en-US" altLang="zh-CN" sz="2800" b="1" dirty="0">
                <a:solidFill>
                  <a:srgbClr val="000066"/>
                </a:solidFill>
              </a:rPr>
              <a:t>③</a:t>
            </a:r>
            <a:r>
              <a:rPr lang="en-US" altLang="zh-CN" sz="2800" b="1" dirty="0">
                <a:solidFill>
                  <a:srgbClr val="000066"/>
                </a:solidFill>
                <a:latin typeface="宋体" panose="02010600030101010101" pitchFamily="2" charset="-122"/>
              </a:rPr>
              <a:t> </a:t>
            </a:r>
            <a:r>
              <a:rPr lang="zh-CN" altLang="en-US" sz="2800" b="1" dirty="0">
                <a:solidFill>
                  <a:srgbClr val="000066"/>
                </a:solidFill>
                <a:latin typeface="宋体" panose="02010600030101010101" pitchFamily="2" charset="-122"/>
              </a:rPr>
              <a:t>并不是所有的学生选修了历史和生物。</a:t>
            </a:r>
          </a:p>
        </p:txBody>
      </p:sp>
    </p:spTree>
    <p:extLst>
      <p:ext uri="{BB962C8B-B14F-4D97-AF65-F5344CB8AC3E}">
        <p14:creationId xmlns:p14="http://schemas.microsoft.com/office/powerpoint/2010/main" val="32429302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0000FF"/>
              </a:buClr>
              <a:buFont typeface="仿宋_GB2312" pitchFamily="49" charset="-122"/>
              <a:buNone/>
            </a:pPr>
            <a:r>
              <a:rPr lang="zh-CN" altLang="en-US" sz="3200" b="1" dirty="0">
                <a:solidFill>
                  <a:srgbClr val="0066FF"/>
                </a:solidFill>
                <a:latin typeface="宋体" panose="02010600030101010101" pitchFamily="2" charset="-122"/>
              </a:rPr>
              <a:t>例</a:t>
            </a:r>
            <a:r>
              <a:rPr lang="en-US" altLang="zh-CN" sz="3200" b="1" dirty="0">
                <a:solidFill>
                  <a:srgbClr val="0066FF"/>
                </a:solidFill>
                <a:latin typeface="宋体" panose="02010600030101010101" pitchFamily="2" charset="-122"/>
              </a:rPr>
              <a:t>4</a:t>
            </a:r>
            <a:r>
              <a:rPr lang="zh-CN" altLang="en-US" sz="3200" b="1" dirty="0">
                <a:solidFill>
                  <a:srgbClr val="0066FF"/>
                </a:solidFill>
                <a:latin typeface="宋体" panose="02010600030101010101" pitchFamily="2" charset="-122"/>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788411" y="1603459"/>
            <a:ext cx="4169755" cy="4496190"/>
          </a:xfrm>
          <a:prstGeom prst="rect">
            <a:avLst/>
          </a:prstGeom>
        </p:spPr>
      </p:pic>
    </p:spTree>
    <p:extLst>
      <p:ext uri="{BB962C8B-B14F-4D97-AF65-F5344CB8AC3E}">
        <p14:creationId xmlns:p14="http://schemas.microsoft.com/office/powerpoint/2010/main" val="416873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E1E5122-0ECA-4A22-BB2E-7DE5BA407D6B}" type="slidenum">
              <a:rPr lang="en-US" altLang="zh-CN"/>
              <a:pPr/>
              <a:t>4</a:t>
            </a:fld>
            <a:endParaRPr lang="en-US" altLang="zh-CN"/>
          </a:p>
        </p:txBody>
      </p:sp>
      <p:sp>
        <p:nvSpPr>
          <p:cNvPr id="507906"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507907" name="Rectangle 3"/>
          <p:cNvSpPr>
            <a:spLocks noGrp="1"/>
          </p:cNvSpPr>
          <p:nvPr>
            <p:ph type="body" idx="1"/>
          </p:nvPr>
        </p:nvSpPr>
        <p:spPr>
          <a:xfrm>
            <a:off x="1992313" y="1923334"/>
            <a:ext cx="8646190" cy="4525963"/>
          </a:xfrm>
        </p:spPr>
        <p:txBody>
          <a:bodyPr/>
          <a:lstStyle/>
          <a:p>
            <a:pPr>
              <a:lnSpc>
                <a:spcPct val="130000"/>
              </a:lnSpc>
              <a:spcBef>
                <a:spcPct val="30000"/>
              </a:spcBef>
            </a:pPr>
            <a:r>
              <a:rPr lang="zh-CN" altLang="en-US" b="1" dirty="0">
                <a:solidFill>
                  <a:srgbClr val="0033CC"/>
                </a:solidFill>
              </a:rPr>
              <a:t>了解知识、信息和数据的概念，以及它们之间的关系。</a:t>
            </a:r>
          </a:p>
          <a:p>
            <a:pPr>
              <a:lnSpc>
                <a:spcPct val="130000"/>
              </a:lnSpc>
              <a:spcBef>
                <a:spcPct val="30000"/>
              </a:spcBef>
            </a:pPr>
            <a:r>
              <a:rPr lang="zh-CN" altLang="en-US" b="1" dirty="0">
                <a:solidFill>
                  <a:srgbClr val="0033CC"/>
                </a:solidFill>
              </a:rPr>
              <a:t>了解知识的特性、分类及它们的表示方法。</a:t>
            </a:r>
          </a:p>
          <a:p>
            <a:pPr>
              <a:lnSpc>
                <a:spcPct val="130000"/>
              </a:lnSpc>
              <a:spcBef>
                <a:spcPct val="30000"/>
              </a:spcBef>
            </a:pPr>
            <a:r>
              <a:rPr lang="zh-CN" altLang="en-US" b="1" dirty="0">
                <a:solidFill>
                  <a:srgbClr val="0033CC"/>
                </a:solidFill>
              </a:rPr>
              <a:t>掌握各种知识表示法表示知识的步骤和方法。 </a:t>
            </a:r>
          </a:p>
          <a:p>
            <a:pPr>
              <a:lnSpc>
                <a:spcPct val="130000"/>
              </a:lnSpc>
              <a:spcBef>
                <a:spcPct val="30000"/>
              </a:spcBef>
            </a:pPr>
            <a:r>
              <a:rPr lang="zh-CN" altLang="en-US" b="1" dirty="0">
                <a:solidFill>
                  <a:srgbClr val="0033CC"/>
                </a:solidFill>
              </a:rPr>
              <a:t>了解各种知识表示方法具体表示形式的优缺点及适宜的应用对象。</a:t>
            </a:r>
          </a:p>
        </p:txBody>
      </p:sp>
    </p:spTree>
    <p:extLst>
      <p:ext uri="{BB962C8B-B14F-4D97-AF65-F5344CB8AC3E}">
        <p14:creationId xmlns:p14="http://schemas.microsoft.com/office/powerpoint/2010/main" val="3088409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738092" y="622538"/>
            <a:ext cx="9198137" cy="5753599"/>
          </a:xfrm>
          <a:prstGeom prst="rect">
            <a:avLst/>
          </a:prstGeom>
        </p:spPr>
      </p:pic>
    </p:spTree>
    <p:extLst>
      <p:ext uri="{BB962C8B-B14F-4D97-AF65-F5344CB8AC3E}">
        <p14:creationId xmlns:p14="http://schemas.microsoft.com/office/powerpoint/2010/main" val="1120216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83360" y="411214"/>
            <a:ext cx="9746825" cy="5776461"/>
          </a:xfrm>
          <a:prstGeom prst="rect">
            <a:avLst/>
          </a:prstGeom>
        </p:spPr>
      </p:pic>
    </p:spTree>
    <p:extLst>
      <p:ext uri="{BB962C8B-B14F-4D97-AF65-F5344CB8AC3E}">
        <p14:creationId xmlns:p14="http://schemas.microsoft.com/office/powerpoint/2010/main" val="7658324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880392" y="393887"/>
            <a:ext cx="8451312" cy="5989839"/>
          </a:xfrm>
          <a:prstGeom prst="rect">
            <a:avLst/>
          </a:prstGeom>
        </p:spPr>
      </p:pic>
    </p:spTree>
    <p:extLst>
      <p:ext uri="{BB962C8B-B14F-4D97-AF65-F5344CB8AC3E}">
        <p14:creationId xmlns:p14="http://schemas.microsoft.com/office/powerpoint/2010/main" val="11593151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75734" y="636736"/>
            <a:ext cx="7460627" cy="5685013"/>
          </a:xfrm>
          <a:prstGeom prst="rect">
            <a:avLst/>
          </a:prstGeom>
        </p:spPr>
      </p:pic>
    </p:spTree>
    <p:extLst>
      <p:ext uri="{BB962C8B-B14F-4D97-AF65-F5344CB8AC3E}">
        <p14:creationId xmlns:p14="http://schemas.microsoft.com/office/powerpoint/2010/main" val="1154587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5" name="Text Box 7"/>
          <p:cNvSpPr txBox="1">
            <a:spLocks noChangeArrowheads="1"/>
          </p:cNvSpPr>
          <p:nvPr/>
        </p:nvSpPr>
        <p:spPr bwMode="auto">
          <a:xfrm>
            <a:off x="570616" y="324655"/>
            <a:ext cx="44735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buClr>
                <a:srgbClr val="0000FF"/>
              </a:buClr>
              <a:buFont typeface="仿宋_GB2312" pitchFamily="49" charset="-122"/>
              <a:buNone/>
              <a:defRPr sz="3200" b="1">
                <a:solidFill>
                  <a:srgbClr val="0066FF"/>
                </a:solidFill>
                <a:latin typeface="宋体" panose="02010600030101010101" pitchFamily="2" charset="-122"/>
              </a:defRPr>
            </a:lvl1pPr>
          </a:lstStyle>
          <a:p>
            <a:r>
              <a:rPr lang="zh-CN" altLang="en-US" dirty="0"/>
              <a:t>例</a:t>
            </a:r>
            <a:r>
              <a:rPr lang="en-US" altLang="zh-CN" dirty="0"/>
              <a:t>5: </a:t>
            </a:r>
            <a:r>
              <a:rPr lang="zh-CN" altLang="en-US" dirty="0"/>
              <a:t>猴子摘香蕉问题   </a:t>
            </a:r>
          </a:p>
        </p:txBody>
      </p:sp>
      <p:pic>
        <p:nvPicPr>
          <p:cNvPr id="3" name="图片 2"/>
          <p:cNvPicPr>
            <a:picLocks noChangeAspect="1"/>
          </p:cNvPicPr>
          <p:nvPr/>
        </p:nvPicPr>
        <p:blipFill>
          <a:blip r:embed="rId3"/>
          <a:stretch>
            <a:fillRect/>
          </a:stretch>
        </p:blipFill>
        <p:spPr>
          <a:xfrm>
            <a:off x="2048719" y="1406291"/>
            <a:ext cx="8315870" cy="4541112"/>
          </a:xfrm>
          <a:prstGeom prst="rect">
            <a:avLst/>
          </a:prstGeom>
        </p:spPr>
      </p:pic>
    </p:spTree>
    <p:extLst>
      <p:ext uri="{BB962C8B-B14F-4D97-AF65-F5344CB8AC3E}">
        <p14:creationId xmlns:p14="http://schemas.microsoft.com/office/powerpoint/2010/main" val="735293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80" name="Text Box 48"/>
          <p:cNvSpPr txBox="1">
            <a:spLocks noChangeArrowheads="1"/>
          </p:cNvSpPr>
          <p:nvPr/>
        </p:nvSpPr>
        <p:spPr bwMode="auto">
          <a:xfrm>
            <a:off x="910302" y="641048"/>
            <a:ext cx="107685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rgbClr val="0000FF"/>
              </a:buClr>
            </a:pPr>
            <a:r>
              <a:rPr lang="zh-CN" altLang="en-US" sz="2800" dirty="0">
                <a:solidFill>
                  <a:srgbClr val="B52A2F"/>
                </a:solidFill>
                <a:latin typeface="HiddenHorzOCR"/>
              </a:rPr>
              <a:t>解</a:t>
            </a:r>
            <a:r>
              <a:rPr lang="en-US" altLang="zh-CN" sz="2800" dirty="0">
                <a:solidFill>
                  <a:srgbClr val="B52A2F"/>
                </a:solidFill>
                <a:latin typeface="HiddenHorzOCR"/>
              </a:rPr>
              <a:t>: </a:t>
            </a:r>
            <a:r>
              <a:rPr lang="zh-CN" altLang="en-US" sz="2800" dirty="0">
                <a:solidFill>
                  <a:srgbClr val="343F94"/>
                </a:solidFill>
                <a:latin typeface="HiddenHorzOCR"/>
              </a:rPr>
              <a:t>分别定义描述状态谓词</a:t>
            </a:r>
            <a:endParaRPr lang="en-US" altLang="zh-CN" sz="2800" dirty="0">
              <a:solidFill>
                <a:srgbClr val="343F94"/>
              </a:solidFill>
              <a:latin typeface="HiddenHorzOCR"/>
            </a:endParaRPr>
          </a:p>
          <a:p>
            <a:pPr>
              <a:spcBef>
                <a:spcPct val="50000"/>
              </a:spcBef>
              <a:buClr>
                <a:srgbClr val="0000FF"/>
              </a:buClr>
            </a:pPr>
            <a:r>
              <a:rPr lang="en-US" altLang="zh-CN" sz="2400" b="1" i="1" dirty="0">
                <a:latin typeface="Times New Roman" panose="02020603050405020304" pitchFamily="18" charset="0"/>
              </a:rPr>
              <a:t>	</a:t>
            </a:r>
            <a:r>
              <a:rPr lang="en-US" altLang="zh-CN" sz="2800" b="1" dirty="0">
                <a:solidFill>
                  <a:srgbClr val="000066"/>
                </a:solidFill>
                <a:latin typeface="Times New Roman" panose="02020603050405020304" pitchFamily="18" charset="0"/>
              </a:rPr>
              <a:t>SITE(x, y): x</a:t>
            </a:r>
            <a:r>
              <a:rPr lang="zh-CN" altLang="en-US" sz="2800" b="1" dirty="0">
                <a:solidFill>
                  <a:srgbClr val="000066"/>
                </a:solidFill>
                <a:latin typeface="Times New Roman" panose="02020603050405020304" pitchFamily="18" charset="0"/>
              </a:rPr>
              <a:t>在</a:t>
            </a:r>
            <a:r>
              <a:rPr lang="en-US" altLang="zh-CN" sz="2800" b="1" dirty="0">
                <a:solidFill>
                  <a:srgbClr val="000066"/>
                </a:solidFill>
                <a:latin typeface="Times New Roman" panose="02020603050405020304" pitchFamily="18" charset="0"/>
              </a:rPr>
              <a:t>y </a:t>
            </a:r>
            <a:r>
              <a:rPr lang="zh-CN" altLang="en-US" sz="2800" b="1" dirty="0">
                <a:solidFill>
                  <a:srgbClr val="000066"/>
                </a:solidFill>
                <a:latin typeface="Times New Roman" panose="02020603050405020304" pitchFamily="18" charset="0"/>
              </a:rPr>
              <a:t>处；</a:t>
            </a:r>
            <a:r>
              <a:rPr lang="en-US" altLang="zh-CN" sz="2800" b="1" dirty="0">
                <a:solidFill>
                  <a:srgbClr val="000066"/>
                </a:solidFill>
                <a:latin typeface="Times New Roman" panose="02020603050405020304" pitchFamily="18" charset="0"/>
              </a:rPr>
              <a:t>HANG(</a:t>
            </a:r>
            <a:r>
              <a:rPr lang="en-US" altLang="zh-CN" sz="2800" b="1" dirty="0" err="1">
                <a:solidFill>
                  <a:srgbClr val="000066"/>
                </a:solidFill>
                <a:latin typeface="Times New Roman" panose="02020603050405020304" pitchFamily="18" charset="0"/>
              </a:rPr>
              <a:t>w,y</a:t>
            </a:r>
            <a:r>
              <a:rPr lang="en-US" altLang="zh-CN" sz="2800" b="1" dirty="0">
                <a:solidFill>
                  <a:srgbClr val="000066"/>
                </a:solidFill>
                <a:latin typeface="Times New Roman" panose="02020603050405020304" pitchFamily="18" charset="0"/>
              </a:rPr>
              <a:t>):w</a:t>
            </a:r>
            <a:r>
              <a:rPr lang="zh-CN" altLang="en-US" sz="2800" b="1" dirty="0">
                <a:solidFill>
                  <a:srgbClr val="000066"/>
                </a:solidFill>
                <a:latin typeface="Times New Roman" panose="02020603050405020304" pitchFamily="18" charset="0"/>
              </a:rPr>
              <a:t>悬挂在</a:t>
            </a:r>
            <a:r>
              <a:rPr lang="en-US" altLang="zh-CN" sz="2800" b="1" dirty="0">
                <a:solidFill>
                  <a:srgbClr val="000066"/>
                </a:solidFill>
                <a:latin typeface="Times New Roman" panose="02020603050405020304" pitchFamily="18" charset="0"/>
              </a:rPr>
              <a:t>y</a:t>
            </a:r>
            <a:r>
              <a:rPr lang="zh-CN" altLang="en-US" sz="2800" b="1" dirty="0">
                <a:solidFill>
                  <a:srgbClr val="000066"/>
                </a:solidFill>
                <a:latin typeface="Times New Roman" panose="02020603050405020304" pitchFamily="18" charset="0"/>
              </a:rPr>
              <a:t>处</a:t>
            </a:r>
            <a:endParaRPr lang="en-US" altLang="zh-CN" sz="2800" b="1" dirty="0">
              <a:solidFill>
                <a:srgbClr val="000066"/>
              </a:solidFill>
              <a:latin typeface="Times New Roman" panose="02020603050405020304" pitchFamily="18" charset="0"/>
            </a:endParaRPr>
          </a:p>
          <a:p>
            <a:pPr>
              <a:spcBef>
                <a:spcPct val="50000"/>
              </a:spcBef>
              <a:buClr>
                <a:srgbClr val="0000FF"/>
              </a:buClr>
            </a:pPr>
            <a:r>
              <a:rPr lang="en-US" altLang="zh-CN" sz="2800" b="1" dirty="0">
                <a:solidFill>
                  <a:srgbClr val="000066"/>
                </a:solidFill>
                <a:latin typeface="Times New Roman" panose="02020603050405020304" pitchFamily="18" charset="0"/>
              </a:rPr>
              <a:t>	ON (z): z</a:t>
            </a:r>
            <a:r>
              <a:rPr lang="zh-CN" altLang="en-US" sz="2800" b="1" dirty="0">
                <a:solidFill>
                  <a:srgbClr val="000066"/>
                </a:solidFill>
                <a:latin typeface="Times New Roman" panose="02020603050405020304" pitchFamily="18" charset="0"/>
              </a:rPr>
              <a:t>站在箱子上；  </a:t>
            </a:r>
            <a:r>
              <a:rPr lang="en-US" altLang="zh-CN" sz="2800" b="1" dirty="0">
                <a:solidFill>
                  <a:srgbClr val="000066"/>
                </a:solidFill>
                <a:latin typeface="Times New Roman" panose="02020603050405020304" pitchFamily="18" charset="0"/>
              </a:rPr>
              <a:t>HOLDS(z): z</a:t>
            </a:r>
            <a:r>
              <a:rPr lang="zh-CN" altLang="en-US" sz="2800" b="1" dirty="0">
                <a:solidFill>
                  <a:srgbClr val="000066"/>
                </a:solidFill>
                <a:latin typeface="Times New Roman" panose="02020603050405020304" pitchFamily="18" charset="0"/>
              </a:rPr>
              <a:t>手里拿着香蕉</a:t>
            </a:r>
            <a:endParaRPr lang="en-US" altLang="zh-CN" sz="2800" b="1" dirty="0">
              <a:solidFill>
                <a:srgbClr val="000066"/>
              </a:solidFill>
              <a:latin typeface="Times New Roman" panose="02020603050405020304" pitchFamily="18" charset="0"/>
            </a:endParaRPr>
          </a:p>
        </p:txBody>
      </p:sp>
      <p:sp>
        <p:nvSpPr>
          <p:cNvPr id="5" name="矩形 4"/>
          <p:cNvSpPr/>
          <p:nvPr/>
        </p:nvSpPr>
        <p:spPr>
          <a:xfrm>
            <a:off x="1786359" y="2775306"/>
            <a:ext cx="6096000" cy="2246769"/>
          </a:xfrm>
          <a:prstGeom prst="rect">
            <a:avLst/>
          </a:prstGeom>
        </p:spPr>
        <p:txBody>
          <a:bodyPr>
            <a:spAutoFit/>
          </a:bodyPr>
          <a:lstStyle/>
          <a:p>
            <a:r>
              <a:rPr lang="zh-CN" altLang="en-US" sz="2800" dirty="0">
                <a:solidFill>
                  <a:srgbClr val="B52A2F"/>
                </a:solidFill>
                <a:latin typeface="HiddenHorzOCR"/>
              </a:rPr>
              <a:t>变元的个体域</a:t>
            </a:r>
            <a:r>
              <a:rPr lang="en-US" altLang="zh-CN" sz="2800" dirty="0">
                <a:solidFill>
                  <a:srgbClr val="B52A2F"/>
                </a:solidFill>
                <a:latin typeface="HiddenHorzOCR"/>
              </a:rPr>
              <a:t>:</a:t>
            </a:r>
          </a:p>
          <a:p>
            <a:r>
              <a:rPr lang="en-US" altLang="zh-CN" sz="2800" b="1" dirty="0">
                <a:solidFill>
                  <a:srgbClr val="000066"/>
                </a:solidFill>
                <a:latin typeface="Times New Roman" panose="02020603050405020304" pitchFamily="18" charset="0"/>
              </a:rPr>
              <a:t>x</a:t>
            </a:r>
            <a:r>
              <a:rPr lang="zh-CN" altLang="en-US" sz="2800" b="1" dirty="0">
                <a:solidFill>
                  <a:srgbClr val="000066"/>
                </a:solidFill>
                <a:latin typeface="Times New Roman" panose="02020603050405020304" pitchFamily="18" charset="0"/>
              </a:rPr>
              <a:t>的个体域是</a:t>
            </a:r>
            <a:r>
              <a:rPr lang="en-US" altLang="zh-CN" sz="2800" b="1" dirty="0">
                <a:solidFill>
                  <a:srgbClr val="000066"/>
                </a:solidFill>
                <a:latin typeface="Times New Roman" panose="02020603050405020304" pitchFamily="18" charset="0"/>
              </a:rPr>
              <a:t>{monkey, box}</a:t>
            </a:r>
          </a:p>
          <a:p>
            <a:r>
              <a:rPr lang="en-US" altLang="zh-CN" sz="2800" b="1" dirty="0">
                <a:solidFill>
                  <a:srgbClr val="000066"/>
                </a:solidFill>
                <a:latin typeface="Times New Roman" panose="02020603050405020304" pitchFamily="18" charset="0"/>
              </a:rPr>
              <a:t>y</a:t>
            </a:r>
            <a:r>
              <a:rPr lang="zh-CN" altLang="en-US" sz="2800" b="1" dirty="0">
                <a:solidFill>
                  <a:srgbClr val="000066"/>
                </a:solidFill>
                <a:latin typeface="Times New Roman" panose="02020603050405020304" pitchFamily="18" charset="0"/>
              </a:rPr>
              <a:t>的个体域是</a:t>
            </a:r>
            <a:r>
              <a:rPr lang="en-US" altLang="zh-CN" sz="2800" b="1" dirty="0">
                <a:solidFill>
                  <a:srgbClr val="000066"/>
                </a:solidFill>
                <a:latin typeface="Times New Roman" panose="02020603050405020304" pitchFamily="18" charset="0"/>
              </a:rPr>
              <a:t>{a, b, c}</a:t>
            </a:r>
          </a:p>
          <a:p>
            <a:r>
              <a:rPr lang="en-US" altLang="zh-CN" sz="2800" b="1" dirty="0">
                <a:solidFill>
                  <a:srgbClr val="000066"/>
                </a:solidFill>
                <a:latin typeface="Times New Roman" panose="02020603050405020304" pitchFamily="18" charset="0"/>
              </a:rPr>
              <a:t>z</a:t>
            </a:r>
            <a:r>
              <a:rPr lang="zh-CN" altLang="en-US" sz="2800" b="1" dirty="0">
                <a:solidFill>
                  <a:srgbClr val="000066"/>
                </a:solidFill>
                <a:latin typeface="Times New Roman" panose="02020603050405020304" pitchFamily="18" charset="0"/>
              </a:rPr>
              <a:t>的个体域</a:t>
            </a:r>
            <a:r>
              <a:rPr lang="zh-CN" altLang="en-US" sz="2800" b="1" dirty="0" smtClean="0">
                <a:solidFill>
                  <a:srgbClr val="000066"/>
                </a:solidFill>
                <a:latin typeface="Times New Roman" panose="02020603050405020304" pitchFamily="18" charset="0"/>
              </a:rPr>
              <a:t>是</a:t>
            </a:r>
            <a:r>
              <a:rPr lang="en-US" altLang="zh-CN" sz="2800" b="1" dirty="0" smtClean="0">
                <a:solidFill>
                  <a:srgbClr val="000066"/>
                </a:solidFill>
                <a:latin typeface="Times New Roman" panose="02020603050405020304" pitchFamily="18" charset="0"/>
              </a:rPr>
              <a:t>{</a:t>
            </a:r>
            <a:r>
              <a:rPr lang="en-US" altLang="zh-CN" sz="2800" b="1" dirty="0">
                <a:solidFill>
                  <a:srgbClr val="000066"/>
                </a:solidFill>
                <a:latin typeface="Times New Roman" panose="02020603050405020304" pitchFamily="18" charset="0"/>
              </a:rPr>
              <a:t>monkey}</a:t>
            </a:r>
          </a:p>
          <a:p>
            <a:r>
              <a:rPr lang="en-US" altLang="zh-CN" sz="2800" b="1" dirty="0">
                <a:solidFill>
                  <a:srgbClr val="000066"/>
                </a:solidFill>
                <a:latin typeface="Times New Roman" panose="02020603050405020304" pitchFamily="18" charset="0"/>
              </a:rPr>
              <a:t>w</a:t>
            </a:r>
            <a:r>
              <a:rPr lang="zh-CN" altLang="en-US" sz="2800" b="1" dirty="0">
                <a:solidFill>
                  <a:srgbClr val="000066"/>
                </a:solidFill>
                <a:latin typeface="Times New Roman" panose="02020603050405020304" pitchFamily="18" charset="0"/>
              </a:rPr>
              <a:t>的个体域是</a:t>
            </a:r>
            <a:r>
              <a:rPr lang="en-US" altLang="zh-CN" sz="2800" b="1" dirty="0">
                <a:solidFill>
                  <a:srgbClr val="000066"/>
                </a:solidFill>
                <a:latin typeface="Times New Roman" panose="02020603050405020304" pitchFamily="18" charset="0"/>
              </a:rPr>
              <a:t>{banana}</a:t>
            </a:r>
            <a:endParaRPr lang="zh-CN" altLang="en-US" sz="2800" b="1" dirty="0">
              <a:solidFill>
                <a:srgbClr val="000066"/>
              </a:solidFill>
              <a:latin typeface="Times New Roman" panose="02020603050405020304" pitchFamily="18" charset="0"/>
            </a:endParaRPr>
          </a:p>
        </p:txBody>
      </p:sp>
    </p:spTree>
    <p:extLst>
      <p:ext uri="{BB962C8B-B14F-4D97-AF65-F5344CB8AC3E}">
        <p14:creationId xmlns:p14="http://schemas.microsoft.com/office/powerpoint/2010/main" val="843607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8" name="灯片编号占位符 2"/>
          <p:cNvSpPr>
            <a:spLocks noGrp="1"/>
          </p:cNvSpPr>
          <p:nvPr>
            <p:ph type="sldNum" sz="quarter" idx="12"/>
          </p:nvPr>
        </p:nvSpPr>
        <p:spPr/>
        <p:txBody>
          <a:bodyPr/>
          <a:lstStyle/>
          <a:p>
            <a:fld id="{98A34378-EC03-4C04-B32D-D661D0DFDFD2}" type="slidenum">
              <a:rPr lang="en-US" altLang="zh-CN"/>
              <a:pPr/>
              <a:t>46</a:t>
            </a:fld>
            <a:endParaRPr lang="en-US" altLang="zh-CN"/>
          </a:p>
        </p:txBody>
      </p:sp>
      <p:sp>
        <p:nvSpPr>
          <p:cNvPr id="300081" name="Text Box 49"/>
          <p:cNvSpPr txBox="1">
            <a:spLocks noChangeArrowheads="1"/>
          </p:cNvSpPr>
          <p:nvPr/>
        </p:nvSpPr>
        <p:spPr bwMode="auto">
          <a:xfrm>
            <a:off x="2009775" y="525673"/>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FF"/>
              </a:buClr>
              <a:buFontTx/>
              <a:buChar char="•"/>
            </a:pPr>
            <a:r>
              <a:rPr lang="en-US" altLang="zh-CN" sz="3200" b="1" dirty="0">
                <a:solidFill>
                  <a:srgbClr val="0000FF"/>
                </a:solidFill>
                <a:latin typeface="Arial" panose="020B0604020202020204" pitchFamily="34" charset="0"/>
              </a:rPr>
              <a:t> </a:t>
            </a:r>
            <a:r>
              <a:rPr lang="zh-CN" altLang="en-US" sz="3200" b="1" dirty="0">
                <a:solidFill>
                  <a:srgbClr val="0000FF"/>
                </a:solidFill>
                <a:latin typeface="Arial" panose="020B0604020202020204" pitchFamily="34" charset="0"/>
              </a:rPr>
              <a:t>初始状态</a:t>
            </a:r>
            <a:r>
              <a:rPr lang="en-US" altLang="zh-CN" sz="3200" b="1" i="1" dirty="0">
                <a:solidFill>
                  <a:srgbClr val="0000FF"/>
                </a:solidFill>
                <a:latin typeface="Times New Roman" panose="02020603050405020304" pitchFamily="18" charset="0"/>
              </a:rPr>
              <a:t>S</a:t>
            </a:r>
            <a:r>
              <a:rPr lang="en-US" altLang="zh-CN" sz="3200" b="1" baseline="-25000" dirty="0">
                <a:solidFill>
                  <a:srgbClr val="0000FF"/>
                </a:solidFill>
                <a:latin typeface="Times New Roman" panose="02020603050405020304" pitchFamily="18" charset="0"/>
              </a:rPr>
              <a:t>0</a:t>
            </a:r>
            <a:r>
              <a:rPr lang="en-US" altLang="zh-CN" sz="3200" b="1" dirty="0">
                <a:solidFill>
                  <a:srgbClr val="0000FF"/>
                </a:solidFill>
                <a:latin typeface="Arial" panose="020B0604020202020204" pitchFamily="34" charset="0"/>
              </a:rPr>
              <a:t>:</a:t>
            </a:r>
            <a:endParaRPr lang="en-US" altLang="zh-CN" sz="2800" b="1" dirty="0">
              <a:latin typeface="Arial" panose="020B0604020202020204" pitchFamily="34" charset="0"/>
            </a:endParaRPr>
          </a:p>
        </p:txBody>
      </p:sp>
      <p:graphicFrame>
        <p:nvGraphicFramePr>
          <p:cNvPr id="300082" name="Object 50"/>
          <p:cNvGraphicFramePr>
            <a:graphicFrameLocks noChangeAspect="1"/>
          </p:cNvGraphicFramePr>
          <p:nvPr>
            <p:extLst>
              <p:ext uri="{D42A27DB-BD31-4B8C-83A1-F6EECF244321}">
                <p14:modId xmlns:p14="http://schemas.microsoft.com/office/powerpoint/2010/main" val="1567316422"/>
              </p:ext>
            </p:extLst>
          </p:nvPr>
        </p:nvGraphicFramePr>
        <p:xfrm>
          <a:off x="2009775" y="965200"/>
          <a:ext cx="3900488" cy="2803525"/>
        </p:xfrm>
        <a:graphic>
          <a:graphicData uri="http://schemas.openxmlformats.org/presentationml/2006/ole">
            <mc:AlternateContent xmlns:mc="http://schemas.openxmlformats.org/markup-compatibility/2006">
              <mc:Choice xmlns:v="urn:schemas-microsoft-com:vml" Requires="v">
                <p:oleObj spid="_x0000_s122923" name="Equation" r:id="rId6" imgW="1574640" imgH="1130040" progId="Equation.DSMT4">
                  <p:embed/>
                </p:oleObj>
              </mc:Choice>
              <mc:Fallback>
                <p:oleObj name="Equation" r:id="rId6" imgW="1574640" imgH="1130040" progId="Equation.DSMT4">
                  <p:embed/>
                  <p:pic>
                    <p:nvPicPr>
                      <p:cNvPr id="300082" name="Object 50"/>
                      <p:cNvPicPr>
                        <a:picLocks noChangeAspect="1" noChangeArrowheads="1"/>
                      </p:cNvPicPr>
                      <p:nvPr/>
                    </p:nvPicPr>
                    <p:blipFill>
                      <a:blip r:embed="rId7"/>
                      <a:srcRect/>
                      <a:stretch>
                        <a:fillRect/>
                      </a:stretch>
                    </p:blipFill>
                    <p:spPr bwMode="auto">
                      <a:xfrm>
                        <a:off x="2009775" y="965200"/>
                        <a:ext cx="3900488" cy="280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0088" name="Group 56"/>
          <p:cNvGrpSpPr>
            <a:grpSpLocks/>
          </p:cNvGrpSpPr>
          <p:nvPr/>
        </p:nvGrpSpPr>
        <p:grpSpPr bwMode="auto">
          <a:xfrm>
            <a:off x="6155532" y="528215"/>
            <a:ext cx="3994150" cy="3351213"/>
            <a:chOff x="3020" y="1842"/>
            <a:chExt cx="2516" cy="2111"/>
          </a:xfrm>
        </p:grpSpPr>
        <p:sp>
          <p:nvSpPr>
            <p:cNvPr id="300083" name="Text Box 51"/>
            <p:cNvSpPr txBox="1">
              <a:spLocks noChangeArrowheads="1"/>
            </p:cNvSpPr>
            <p:nvPr/>
          </p:nvSpPr>
          <p:spPr bwMode="auto">
            <a:xfrm>
              <a:off x="3172" y="1842"/>
              <a:ext cx="1935" cy="36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FF"/>
                </a:buClr>
                <a:buFontTx/>
                <a:buChar char="•"/>
              </a:pPr>
              <a:r>
                <a:rPr lang="en-US" altLang="zh-CN" sz="3200" b="1" dirty="0">
                  <a:solidFill>
                    <a:srgbClr val="0000FF"/>
                  </a:solidFill>
                  <a:latin typeface="Arial" panose="020B0604020202020204" pitchFamily="34" charset="0"/>
                </a:rPr>
                <a:t> </a:t>
              </a:r>
              <a:r>
                <a:rPr lang="zh-CN" altLang="en-US" sz="3200" b="1" dirty="0">
                  <a:solidFill>
                    <a:srgbClr val="0000FF"/>
                  </a:solidFill>
                  <a:latin typeface="Arial" panose="020B0604020202020204" pitchFamily="34" charset="0"/>
                </a:rPr>
                <a:t>目标状态</a:t>
              </a:r>
              <a:r>
                <a:rPr lang="en-US" altLang="zh-CN" sz="3200" b="1" i="1" dirty="0">
                  <a:solidFill>
                    <a:srgbClr val="0000FF"/>
                  </a:solidFill>
                  <a:latin typeface="Times New Roman" panose="02020603050405020304" pitchFamily="18" charset="0"/>
                </a:rPr>
                <a:t>S</a:t>
              </a:r>
              <a:r>
                <a:rPr lang="en-US" altLang="zh-CN" sz="3200" b="1" i="1" baseline="-25000" dirty="0">
                  <a:solidFill>
                    <a:srgbClr val="0000FF"/>
                  </a:solidFill>
                  <a:latin typeface="Times New Roman" panose="02020603050405020304" pitchFamily="18" charset="0"/>
                </a:rPr>
                <a:t>g</a:t>
              </a:r>
              <a:r>
                <a:rPr lang="en-US" altLang="zh-CN" sz="3200" b="1" dirty="0">
                  <a:solidFill>
                    <a:srgbClr val="0000FF"/>
                  </a:solidFill>
                  <a:latin typeface="Arial" panose="020B0604020202020204" pitchFamily="34" charset="0"/>
                </a:rPr>
                <a:t>:</a:t>
              </a:r>
              <a:endParaRPr lang="en-US" altLang="zh-CN" sz="2800" b="1" dirty="0">
                <a:latin typeface="Arial" panose="020B0604020202020204" pitchFamily="34" charset="0"/>
              </a:endParaRPr>
            </a:p>
          </p:txBody>
        </p:sp>
        <p:graphicFrame>
          <p:nvGraphicFramePr>
            <p:cNvPr id="300086" name="Object 54"/>
            <p:cNvGraphicFramePr>
              <a:graphicFrameLocks noChangeAspect="1"/>
            </p:cNvGraphicFramePr>
            <p:nvPr>
              <p:extLst>
                <p:ext uri="{D42A27DB-BD31-4B8C-83A1-F6EECF244321}">
                  <p14:modId xmlns:p14="http://schemas.microsoft.com/office/powerpoint/2010/main" val="851423815"/>
                </p:ext>
              </p:extLst>
            </p:nvPr>
          </p:nvGraphicFramePr>
          <p:xfrm>
            <a:off x="3020" y="2207"/>
            <a:ext cx="2516" cy="1746"/>
          </p:xfrm>
          <a:graphic>
            <a:graphicData uri="http://schemas.openxmlformats.org/presentationml/2006/ole">
              <mc:AlternateContent xmlns:mc="http://schemas.openxmlformats.org/markup-compatibility/2006">
                <mc:Choice xmlns:v="urn:schemas-microsoft-com:vml" Requires="v">
                  <p:oleObj spid="_x0000_s122924" name="Equation" r:id="rId8" imgW="1625400" imgH="1117440" progId="Equation.DSMT4">
                    <p:embed/>
                  </p:oleObj>
                </mc:Choice>
                <mc:Fallback>
                  <p:oleObj name="Equation" r:id="rId8" imgW="1625400" imgH="1117440" progId="Equation.DSMT4">
                    <p:embed/>
                    <p:pic>
                      <p:nvPicPr>
                        <p:cNvPr id="300086" name="Object 54"/>
                        <p:cNvPicPr>
                          <a:picLocks noChangeAspect="1" noChangeArrowheads="1"/>
                        </p:cNvPicPr>
                        <p:nvPr/>
                      </p:nvPicPr>
                      <p:blipFill>
                        <a:blip r:embed="rId9"/>
                        <a:srcRect/>
                        <a:stretch>
                          <a:fillRect/>
                        </a:stretch>
                      </p:blipFill>
                      <p:spPr bwMode="auto">
                        <a:xfrm>
                          <a:off x="3020" y="2207"/>
                          <a:ext cx="2516" cy="1746"/>
                        </a:xfrm>
                        <a:prstGeom prst="rect">
                          <a:avLst/>
                        </a:prstGeom>
                        <a:solidFill>
                          <a:srgbClr val="FF99CC"/>
                        </a:solidFill>
                        <a:ln>
                          <a:noFill/>
                        </a:ln>
                        <a:effectLst/>
                        <a:extLst/>
                      </p:spPr>
                    </p:pic>
                  </p:oleObj>
                </mc:Fallback>
              </mc:AlternateContent>
            </a:graphicData>
          </a:graphic>
        </p:graphicFrame>
      </p:grpSp>
      <p:sp>
        <p:nvSpPr>
          <p:cNvPr id="9" name="Text Box 3"/>
          <p:cNvSpPr txBox="1">
            <a:spLocks noChangeArrowheads="1"/>
          </p:cNvSpPr>
          <p:nvPr/>
        </p:nvSpPr>
        <p:spPr bwMode="auto">
          <a:xfrm>
            <a:off x="1625600" y="3918533"/>
            <a:ext cx="856932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FF"/>
              </a:buClr>
            </a:pPr>
            <a:r>
              <a:rPr lang="zh-CN" altLang="en-US" sz="2800" dirty="0">
                <a:solidFill>
                  <a:srgbClr val="B52A2F"/>
                </a:solidFill>
                <a:latin typeface="HiddenHorzOCR"/>
              </a:rPr>
              <a:t>定义四个操作</a:t>
            </a:r>
            <a:r>
              <a:rPr lang="en-US" altLang="zh-CN" sz="2800" dirty="0">
                <a:solidFill>
                  <a:srgbClr val="B52A2F"/>
                </a:solidFill>
                <a:latin typeface="HiddenHorzOCR"/>
              </a:rPr>
              <a:t>:</a:t>
            </a:r>
          </a:p>
          <a:p>
            <a:pPr algn="l">
              <a:spcBef>
                <a:spcPct val="10000"/>
              </a:spcBef>
              <a:buClr>
                <a:srgbClr val="0000FF"/>
              </a:buClr>
              <a:buFont typeface="Wingdings" panose="05000000000000000000" pitchFamily="2" charset="2"/>
              <a:buNone/>
            </a:pPr>
            <a:r>
              <a:rPr lang="en-US" altLang="zh-CN" sz="2800" b="1" dirty="0">
                <a:latin typeface="楷体_GB2312" pitchFamily="49" charset="-122"/>
                <a:ea typeface="楷体_GB2312" pitchFamily="49" charset="-122"/>
              </a:rPr>
              <a:t>   </a:t>
            </a:r>
            <a:r>
              <a:rPr lang="en-US" altLang="zh-CN" sz="2800" i="1" dirty="0" err="1">
                <a:latin typeface="楷体_GB2312" pitchFamily="49" charset="-122"/>
                <a:ea typeface="楷体_GB2312" pitchFamily="49" charset="-122"/>
              </a:rPr>
              <a:t>Goto</a:t>
            </a:r>
            <a:r>
              <a:rPr lang="en-US" altLang="zh-CN" sz="2800" dirty="0">
                <a:latin typeface="楷体_GB2312" pitchFamily="49" charset="-122"/>
                <a:ea typeface="楷体_GB2312" pitchFamily="49" charset="-122"/>
              </a:rPr>
              <a:t>(</a:t>
            </a:r>
            <a:r>
              <a:rPr lang="en-US" altLang="zh-CN" sz="2800" i="1" dirty="0" err="1">
                <a:latin typeface="楷体_GB2312" pitchFamily="49" charset="-122"/>
                <a:ea typeface="楷体_GB2312" pitchFamily="49" charset="-122"/>
              </a:rPr>
              <a:t>u</a:t>
            </a:r>
            <a:r>
              <a:rPr lang="en-US" altLang="zh-CN" sz="2800" dirty="0" err="1">
                <a:latin typeface="楷体_GB2312" pitchFamily="49" charset="-122"/>
                <a:ea typeface="楷体_GB2312" pitchFamily="49" charset="-122"/>
              </a:rPr>
              <a:t>,</a:t>
            </a:r>
            <a:r>
              <a:rPr lang="en-US" altLang="zh-CN" sz="2800" i="1" dirty="0" err="1">
                <a:latin typeface="楷体_GB2312" pitchFamily="49" charset="-122"/>
                <a:ea typeface="楷体_GB2312" pitchFamily="49" charset="-122"/>
              </a:rPr>
              <a:t>v</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猴子从 </a:t>
            </a:r>
            <a:r>
              <a:rPr lang="en-US" altLang="zh-CN" sz="2800" i="1" dirty="0">
                <a:latin typeface="楷体_GB2312" pitchFamily="49" charset="-122"/>
                <a:ea typeface="楷体_GB2312" pitchFamily="49" charset="-122"/>
              </a:rPr>
              <a:t>u </a:t>
            </a:r>
            <a:r>
              <a:rPr lang="zh-CN" altLang="en-US" sz="2800" dirty="0">
                <a:latin typeface="楷体_GB2312" pitchFamily="49" charset="-122"/>
                <a:ea typeface="楷体_GB2312" pitchFamily="49" charset="-122"/>
              </a:rPr>
              <a:t>走到 </a:t>
            </a:r>
            <a:r>
              <a:rPr lang="en-US" altLang="zh-CN" sz="2800" i="1" dirty="0">
                <a:latin typeface="楷体_GB2312" pitchFamily="49" charset="-122"/>
                <a:ea typeface="楷体_GB2312" pitchFamily="49" charset="-122"/>
              </a:rPr>
              <a:t>v </a:t>
            </a:r>
            <a:r>
              <a:rPr lang="zh-CN" altLang="en-US" sz="2800" dirty="0">
                <a:latin typeface="楷体_GB2312" pitchFamily="49" charset="-122"/>
                <a:ea typeface="楷体_GB2312" pitchFamily="49" charset="-122"/>
              </a:rPr>
              <a:t>处。</a:t>
            </a:r>
          </a:p>
          <a:p>
            <a:pPr algn="l">
              <a:spcBef>
                <a:spcPct val="10000"/>
              </a:spcBef>
              <a:buClr>
                <a:srgbClr val="0000FF"/>
              </a:buClr>
              <a:buFont typeface="Wingdings" panose="05000000000000000000" pitchFamily="2" charset="2"/>
              <a:buNone/>
            </a:pPr>
            <a:r>
              <a:rPr lang="zh-CN" altLang="en-US" sz="2800" dirty="0">
                <a:latin typeface="楷体_GB2312" pitchFamily="49" charset="-122"/>
                <a:ea typeface="楷体_GB2312" pitchFamily="49" charset="-122"/>
              </a:rPr>
              <a:t>   </a:t>
            </a:r>
            <a:r>
              <a:rPr lang="en-US" altLang="zh-CN" sz="2800" i="1" dirty="0" err="1">
                <a:latin typeface="楷体_GB2312" pitchFamily="49" charset="-122"/>
                <a:ea typeface="楷体_GB2312" pitchFamily="49" charset="-122"/>
              </a:rPr>
              <a:t>Pushbox</a:t>
            </a:r>
            <a:r>
              <a:rPr lang="en-US" altLang="zh-CN" sz="2800" dirty="0">
                <a:latin typeface="楷体_GB2312" pitchFamily="49" charset="-122"/>
                <a:ea typeface="楷体_GB2312" pitchFamily="49" charset="-122"/>
              </a:rPr>
              <a:t>(</a:t>
            </a:r>
            <a:r>
              <a:rPr lang="en-US" altLang="zh-CN" sz="2800" i="1" dirty="0" err="1">
                <a:latin typeface="楷体_GB2312" pitchFamily="49" charset="-122"/>
                <a:ea typeface="楷体_GB2312" pitchFamily="49" charset="-122"/>
              </a:rPr>
              <a:t>v</a:t>
            </a:r>
            <a:r>
              <a:rPr lang="en-US" altLang="zh-CN" sz="2800" dirty="0" err="1">
                <a:latin typeface="楷体_GB2312" pitchFamily="49" charset="-122"/>
                <a:ea typeface="楷体_GB2312" pitchFamily="49" charset="-122"/>
              </a:rPr>
              <a:t>,</a:t>
            </a:r>
            <a:r>
              <a:rPr lang="en-US" altLang="zh-CN" sz="2800" i="1" dirty="0" err="1">
                <a:latin typeface="楷体_GB2312" pitchFamily="49" charset="-122"/>
                <a:ea typeface="楷体_GB2312" pitchFamily="49" charset="-122"/>
              </a:rPr>
              <a:t>w</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猴子推着箱子从</a:t>
            </a:r>
            <a:r>
              <a:rPr lang="en-US" altLang="zh-CN" sz="2800" i="1" dirty="0">
                <a:latin typeface="楷体_GB2312" pitchFamily="49" charset="-122"/>
                <a:ea typeface="楷体_GB2312" pitchFamily="49" charset="-122"/>
              </a:rPr>
              <a:t>v </a:t>
            </a:r>
            <a:r>
              <a:rPr lang="zh-CN" altLang="en-US" sz="2800" dirty="0">
                <a:latin typeface="楷体_GB2312" pitchFamily="49" charset="-122"/>
                <a:ea typeface="楷体_GB2312" pitchFamily="49" charset="-122"/>
              </a:rPr>
              <a:t>走到</a:t>
            </a:r>
            <a:r>
              <a:rPr lang="en-US" altLang="zh-CN" sz="2800" i="1" dirty="0">
                <a:latin typeface="楷体_GB2312" pitchFamily="49" charset="-122"/>
                <a:ea typeface="楷体_GB2312" pitchFamily="49" charset="-122"/>
              </a:rPr>
              <a:t>w </a:t>
            </a:r>
            <a:r>
              <a:rPr lang="zh-CN" altLang="en-US" sz="2800" dirty="0">
                <a:latin typeface="楷体_GB2312" pitchFamily="49" charset="-122"/>
                <a:ea typeface="楷体_GB2312" pitchFamily="49" charset="-122"/>
              </a:rPr>
              <a:t>处。</a:t>
            </a:r>
          </a:p>
          <a:p>
            <a:pPr algn="l">
              <a:spcBef>
                <a:spcPct val="10000"/>
              </a:spcBef>
              <a:buClr>
                <a:srgbClr val="0000FF"/>
              </a:buClr>
              <a:buFont typeface="Wingdings" panose="05000000000000000000" pitchFamily="2" charset="2"/>
              <a:buNone/>
            </a:pPr>
            <a:r>
              <a:rPr lang="zh-CN" altLang="en-US" sz="2800" dirty="0">
                <a:latin typeface="楷体_GB2312" pitchFamily="49" charset="-122"/>
                <a:ea typeface="楷体_GB2312" pitchFamily="49" charset="-122"/>
              </a:rPr>
              <a:t>   </a:t>
            </a:r>
            <a:r>
              <a:rPr lang="en-US" altLang="zh-CN" sz="2800" i="1" dirty="0" err="1">
                <a:latin typeface="楷体_GB2312" pitchFamily="49" charset="-122"/>
                <a:ea typeface="楷体_GB2312" pitchFamily="49" charset="-122"/>
              </a:rPr>
              <a:t>Climbbox</a:t>
            </a:r>
            <a:r>
              <a:rPr lang="en-US" altLang="zh-CN" sz="2800" i="1"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猴子爬上箱子。</a:t>
            </a:r>
          </a:p>
          <a:p>
            <a:pPr algn="l">
              <a:spcBef>
                <a:spcPct val="10000"/>
              </a:spcBef>
              <a:buClr>
                <a:srgbClr val="0000FF"/>
              </a:buClr>
              <a:buFont typeface="Wingdings" panose="05000000000000000000" pitchFamily="2" charset="2"/>
              <a:buNone/>
            </a:pPr>
            <a:r>
              <a:rPr lang="zh-CN" altLang="en-US" sz="2800" i="1" dirty="0">
                <a:latin typeface="楷体_GB2312" pitchFamily="49" charset="-122"/>
                <a:ea typeface="楷体_GB2312" pitchFamily="49" charset="-122"/>
              </a:rPr>
              <a:t>   </a:t>
            </a:r>
            <a:r>
              <a:rPr lang="en-US" altLang="zh-CN" sz="2800" i="1" dirty="0">
                <a:latin typeface="楷体_GB2312" pitchFamily="49" charset="-122"/>
                <a:ea typeface="楷体_GB2312" pitchFamily="49" charset="-122"/>
              </a:rPr>
              <a:t>Grasp:</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猴子摘到香蕉。</a:t>
            </a:r>
          </a:p>
        </p:txBody>
      </p:sp>
    </p:spTree>
    <p:extLst>
      <p:ext uri="{BB962C8B-B14F-4D97-AF65-F5344CB8AC3E}">
        <p14:creationId xmlns:p14="http://schemas.microsoft.com/office/powerpoint/2010/main" val="7664837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537511" y="0"/>
            <a:ext cx="8569325" cy="70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FF"/>
              </a:buClr>
            </a:pPr>
            <a:r>
              <a:rPr lang="zh-CN" altLang="en-US" sz="2800" dirty="0">
                <a:solidFill>
                  <a:srgbClr val="B52A2F"/>
                </a:solidFill>
                <a:latin typeface="HiddenHorzOCR"/>
              </a:rPr>
              <a:t>各操作的条件和动作</a:t>
            </a:r>
            <a:r>
              <a:rPr lang="en-US" altLang="zh-CN" sz="2800" dirty="0">
                <a:solidFill>
                  <a:srgbClr val="B52A2F"/>
                </a:solidFill>
                <a:latin typeface="HiddenHorzOCR"/>
              </a:rPr>
              <a:t>:</a:t>
            </a:r>
          </a:p>
          <a:p>
            <a:pPr algn="l">
              <a:spcBef>
                <a:spcPct val="10000"/>
              </a:spcBef>
              <a:buClr>
                <a:srgbClr val="0000FF"/>
              </a:buClr>
              <a:buFont typeface="Wingdings" panose="05000000000000000000" pitchFamily="2" charset="2"/>
              <a:buNone/>
            </a:pPr>
            <a:r>
              <a:rPr lang="en-US" altLang="zh-CN" sz="2400" b="1" dirty="0" err="1">
                <a:solidFill>
                  <a:srgbClr val="000066"/>
                </a:solidFill>
                <a:latin typeface="Times New Roman" panose="02020603050405020304" pitchFamily="18" charset="0"/>
              </a:rPr>
              <a:t>Goto</a:t>
            </a:r>
            <a:r>
              <a:rPr lang="en-US" altLang="zh-CN" sz="2400" b="1" dirty="0">
                <a:solidFill>
                  <a:srgbClr val="000066"/>
                </a:solidFill>
                <a:latin typeface="Times New Roman" panose="02020603050405020304" pitchFamily="18" charset="0"/>
              </a:rPr>
              <a:t>(</a:t>
            </a:r>
            <a:r>
              <a:rPr lang="en-US" altLang="zh-CN" sz="2400" b="1" dirty="0" err="1">
                <a:solidFill>
                  <a:srgbClr val="000066"/>
                </a:solidFill>
                <a:latin typeface="Times New Roman" panose="02020603050405020304" pitchFamily="18" charset="0"/>
              </a:rPr>
              <a:t>u,v</a:t>
            </a:r>
            <a:r>
              <a:rPr lang="en-US" altLang="zh-CN" sz="2400" b="1" dirty="0">
                <a:solidFill>
                  <a:srgbClr val="000066"/>
                </a:solidFill>
                <a:latin typeface="Times New Roman" panose="02020603050405020304" pitchFamily="18" charset="0"/>
              </a:rPr>
              <a:t>)</a:t>
            </a:r>
          </a:p>
          <a:p>
            <a:pPr algn="l">
              <a:spcBef>
                <a:spcPct val="10000"/>
              </a:spcBef>
              <a:buClr>
                <a:srgbClr val="0000FF"/>
              </a:buClr>
              <a:buFont typeface="Wingdings" panose="05000000000000000000" pitchFamily="2" charset="2"/>
              <a:buNone/>
            </a:pPr>
            <a:r>
              <a:rPr lang="zh-CN" altLang="en-US" sz="2400" b="1" dirty="0">
                <a:solidFill>
                  <a:srgbClr val="000066"/>
                </a:solidFill>
                <a:latin typeface="Times New Roman" panose="02020603050405020304" pitchFamily="18" charset="0"/>
              </a:rPr>
              <a:t>条件：</a:t>
            </a:r>
            <a:endParaRPr lang="en-US" altLang="zh-CN" sz="2400" b="1" dirty="0">
              <a:solidFill>
                <a:srgbClr val="000066"/>
              </a:solidFill>
              <a:latin typeface="Times New Roman" panose="02020603050405020304" pitchFamily="18" charset="0"/>
            </a:endParaRPr>
          </a:p>
          <a:p>
            <a:pPr>
              <a:spcBef>
                <a:spcPct val="10000"/>
              </a:spcBef>
              <a:buClr>
                <a:srgbClr val="0000FF"/>
              </a:buClr>
            </a:pPr>
            <a:r>
              <a:rPr lang="zh-CN" altLang="en-US" sz="2400" b="1" dirty="0">
                <a:solidFill>
                  <a:srgbClr val="000066"/>
                </a:solidFill>
                <a:latin typeface="Times New Roman" panose="02020603050405020304" pitchFamily="18" charset="0"/>
              </a:rPr>
              <a:t>动作：删除表：</a:t>
            </a:r>
            <a:r>
              <a:rPr lang="en-US" altLang="zh-CN" sz="2400" b="1" dirty="0">
                <a:solidFill>
                  <a:srgbClr val="000066"/>
                </a:solidFill>
                <a:latin typeface="Times New Roman" panose="02020603050405020304" pitchFamily="18" charset="0"/>
              </a:rPr>
              <a:t>					</a:t>
            </a:r>
            <a:r>
              <a:rPr lang="zh-CN" altLang="en-US" sz="2400" b="1" dirty="0">
                <a:solidFill>
                  <a:srgbClr val="000066"/>
                </a:solidFill>
                <a:latin typeface="Times New Roman" panose="02020603050405020304" pitchFamily="18" charset="0"/>
              </a:rPr>
              <a:t>添加表：</a:t>
            </a:r>
            <a:endParaRPr lang="en-US" altLang="zh-CN" sz="2400" b="1" dirty="0">
              <a:solidFill>
                <a:srgbClr val="000066"/>
              </a:solidFill>
              <a:latin typeface="Times New Roman" panose="02020603050405020304" pitchFamily="18" charset="0"/>
            </a:endParaRPr>
          </a:p>
          <a:p>
            <a:pPr algn="l">
              <a:spcBef>
                <a:spcPct val="10000"/>
              </a:spcBef>
              <a:buClr>
                <a:srgbClr val="0000FF"/>
              </a:buClr>
              <a:buFont typeface="Wingdings" panose="05000000000000000000" pitchFamily="2" charset="2"/>
              <a:buNone/>
            </a:pPr>
            <a:r>
              <a:rPr lang="en-US" altLang="zh-CN" sz="2400" b="1" dirty="0" err="1">
                <a:solidFill>
                  <a:srgbClr val="000066"/>
                </a:solidFill>
                <a:latin typeface="Times New Roman" panose="02020603050405020304" pitchFamily="18" charset="0"/>
              </a:rPr>
              <a:t>Pushbox</a:t>
            </a:r>
            <a:r>
              <a:rPr lang="en-US" altLang="zh-CN" sz="2400" b="1" dirty="0">
                <a:solidFill>
                  <a:srgbClr val="000066"/>
                </a:solidFill>
                <a:latin typeface="Times New Roman" panose="02020603050405020304" pitchFamily="18" charset="0"/>
              </a:rPr>
              <a:t>(</a:t>
            </a:r>
            <a:r>
              <a:rPr lang="en-US" altLang="zh-CN" sz="2400" b="1" dirty="0" err="1">
                <a:solidFill>
                  <a:srgbClr val="000066"/>
                </a:solidFill>
                <a:latin typeface="Times New Roman" panose="02020603050405020304" pitchFamily="18" charset="0"/>
              </a:rPr>
              <a:t>v,w</a:t>
            </a:r>
            <a:r>
              <a:rPr lang="en-US" altLang="zh-CN" sz="2400" b="1" dirty="0">
                <a:solidFill>
                  <a:srgbClr val="000066"/>
                </a:solidFill>
                <a:latin typeface="Times New Roman" panose="02020603050405020304" pitchFamily="18" charset="0"/>
              </a:rPr>
              <a:t>)</a:t>
            </a:r>
            <a:r>
              <a:rPr lang="zh-CN" altLang="en-US" sz="2400" b="1" dirty="0">
                <a:solidFill>
                  <a:srgbClr val="000066"/>
                </a:solidFill>
                <a:latin typeface="Times New Roman" panose="02020603050405020304" pitchFamily="18" charset="0"/>
              </a:rPr>
              <a:t>  </a:t>
            </a:r>
            <a:endParaRPr lang="en-US" altLang="zh-CN" sz="2400" b="1" dirty="0">
              <a:solidFill>
                <a:srgbClr val="000066"/>
              </a:solidFill>
              <a:latin typeface="Times New Roman" panose="02020603050405020304" pitchFamily="18" charset="0"/>
            </a:endParaRPr>
          </a:p>
          <a:p>
            <a:pPr>
              <a:spcBef>
                <a:spcPct val="10000"/>
              </a:spcBef>
              <a:buClr>
                <a:srgbClr val="0000FF"/>
              </a:buClr>
            </a:pPr>
            <a:r>
              <a:rPr lang="zh-CN" altLang="en-US" sz="2400" b="1" dirty="0">
                <a:solidFill>
                  <a:srgbClr val="000066"/>
                </a:solidFill>
                <a:latin typeface="Times New Roman" panose="02020603050405020304" pitchFamily="18" charset="0"/>
              </a:rPr>
              <a:t>条件：</a:t>
            </a:r>
            <a:endParaRPr lang="en-US" altLang="zh-CN" sz="2400" b="1" dirty="0">
              <a:solidFill>
                <a:srgbClr val="000066"/>
              </a:solidFill>
              <a:latin typeface="Times New Roman" panose="02020603050405020304" pitchFamily="18" charset="0"/>
            </a:endParaRPr>
          </a:p>
          <a:p>
            <a:pPr>
              <a:spcBef>
                <a:spcPct val="10000"/>
              </a:spcBef>
              <a:buClr>
                <a:srgbClr val="0000FF"/>
              </a:buClr>
            </a:pPr>
            <a:r>
              <a:rPr lang="zh-CN" altLang="en-US" sz="2400" b="1" dirty="0">
                <a:solidFill>
                  <a:srgbClr val="000066"/>
                </a:solidFill>
                <a:latin typeface="Times New Roman" panose="02020603050405020304" pitchFamily="18" charset="0"/>
              </a:rPr>
              <a:t>动作：删除表：</a:t>
            </a:r>
            <a:r>
              <a:rPr lang="en-US" altLang="zh-CN" sz="2400" b="1" dirty="0">
                <a:solidFill>
                  <a:srgbClr val="000066"/>
                </a:solidFill>
                <a:latin typeface="Times New Roman" panose="02020603050405020304" pitchFamily="18" charset="0"/>
              </a:rPr>
              <a:t>				</a:t>
            </a:r>
          </a:p>
          <a:p>
            <a:pPr>
              <a:spcBef>
                <a:spcPct val="10000"/>
              </a:spcBef>
              <a:buClr>
                <a:srgbClr val="0000FF"/>
              </a:buClr>
            </a:pPr>
            <a:r>
              <a:rPr lang="en-US" altLang="zh-CN" sz="2400" b="1" dirty="0">
                <a:solidFill>
                  <a:srgbClr val="000066"/>
                </a:solidFill>
                <a:latin typeface="Times New Roman" panose="02020603050405020304" pitchFamily="18" charset="0"/>
              </a:rPr>
              <a:t> 	 </a:t>
            </a:r>
            <a:r>
              <a:rPr lang="zh-CN" altLang="en-US" sz="2400" b="1" dirty="0">
                <a:solidFill>
                  <a:srgbClr val="000066"/>
                </a:solidFill>
                <a:latin typeface="Times New Roman" panose="02020603050405020304" pitchFamily="18" charset="0"/>
              </a:rPr>
              <a:t>添加表：</a:t>
            </a:r>
            <a:endParaRPr lang="en-US" altLang="zh-CN" sz="2400" b="1" dirty="0">
              <a:solidFill>
                <a:srgbClr val="000066"/>
              </a:solidFill>
              <a:latin typeface="Times New Roman" panose="02020603050405020304" pitchFamily="18" charset="0"/>
            </a:endParaRPr>
          </a:p>
          <a:p>
            <a:pPr algn="l">
              <a:spcBef>
                <a:spcPct val="10000"/>
              </a:spcBef>
              <a:buClr>
                <a:srgbClr val="0000FF"/>
              </a:buClr>
              <a:buFont typeface="Wingdings" panose="05000000000000000000" pitchFamily="2" charset="2"/>
              <a:buNone/>
            </a:pPr>
            <a:r>
              <a:rPr lang="en-US" altLang="zh-CN" sz="2400" b="1" dirty="0" err="1">
                <a:solidFill>
                  <a:srgbClr val="000066"/>
                </a:solidFill>
                <a:latin typeface="Times New Roman" panose="02020603050405020304" pitchFamily="18" charset="0"/>
              </a:rPr>
              <a:t>Climbbox</a:t>
            </a:r>
            <a:r>
              <a:rPr lang="en-US" altLang="zh-CN" sz="2400" b="1" dirty="0">
                <a:solidFill>
                  <a:srgbClr val="000066"/>
                </a:solidFill>
                <a:latin typeface="Times New Roman" panose="02020603050405020304" pitchFamily="18" charset="0"/>
              </a:rPr>
              <a:t> </a:t>
            </a:r>
          </a:p>
          <a:p>
            <a:pPr>
              <a:spcBef>
                <a:spcPct val="10000"/>
              </a:spcBef>
              <a:buClr>
                <a:srgbClr val="0000FF"/>
              </a:buClr>
            </a:pPr>
            <a:r>
              <a:rPr lang="zh-CN" altLang="en-US" sz="2400" b="1" dirty="0">
                <a:solidFill>
                  <a:srgbClr val="000066"/>
                </a:solidFill>
                <a:latin typeface="Times New Roman" panose="02020603050405020304" pitchFamily="18" charset="0"/>
              </a:rPr>
              <a:t>条件：</a:t>
            </a:r>
            <a:endParaRPr lang="en-US" altLang="zh-CN" sz="2400" b="1" dirty="0">
              <a:solidFill>
                <a:srgbClr val="000066"/>
              </a:solidFill>
              <a:latin typeface="Times New Roman" panose="02020603050405020304" pitchFamily="18" charset="0"/>
            </a:endParaRPr>
          </a:p>
          <a:p>
            <a:pPr>
              <a:spcBef>
                <a:spcPct val="10000"/>
              </a:spcBef>
              <a:buClr>
                <a:srgbClr val="0000FF"/>
              </a:buClr>
            </a:pPr>
            <a:r>
              <a:rPr lang="zh-CN" altLang="en-US" sz="2400" b="1" dirty="0">
                <a:solidFill>
                  <a:srgbClr val="000066"/>
                </a:solidFill>
                <a:latin typeface="Times New Roman" panose="02020603050405020304" pitchFamily="18" charset="0"/>
              </a:rPr>
              <a:t>动作：删除表：</a:t>
            </a:r>
            <a:r>
              <a:rPr lang="en-US" altLang="zh-CN" sz="2400" b="1" dirty="0">
                <a:solidFill>
                  <a:srgbClr val="000066"/>
                </a:solidFill>
                <a:latin typeface="Times New Roman" panose="02020603050405020304" pitchFamily="18" charset="0"/>
              </a:rPr>
              <a:t>				</a:t>
            </a:r>
          </a:p>
          <a:p>
            <a:pPr>
              <a:spcBef>
                <a:spcPct val="10000"/>
              </a:spcBef>
              <a:buClr>
                <a:srgbClr val="0000FF"/>
              </a:buClr>
            </a:pPr>
            <a:r>
              <a:rPr lang="en-US" altLang="zh-CN" sz="2400" b="1" dirty="0">
                <a:solidFill>
                  <a:srgbClr val="000066"/>
                </a:solidFill>
                <a:latin typeface="Times New Roman" panose="02020603050405020304" pitchFamily="18" charset="0"/>
              </a:rPr>
              <a:t> 	 </a:t>
            </a:r>
            <a:r>
              <a:rPr lang="zh-CN" altLang="en-US" sz="2400" b="1" dirty="0">
                <a:solidFill>
                  <a:srgbClr val="000066"/>
                </a:solidFill>
                <a:latin typeface="Times New Roman" panose="02020603050405020304" pitchFamily="18" charset="0"/>
              </a:rPr>
              <a:t>添加表：</a:t>
            </a:r>
            <a:endParaRPr lang="en-US" altLang="zh-CN" sz="2400" b="1" dirty="0">
              <a:solidFill>
                <a:srgbClr val="000066"/>
              </a:solidFill>
              <a:latin typeface="Times New Roman" panose="02020603050405020304" pitchFamily="18" charset="0"/>
            </a:endParaRPr>
          </a:p>
          <a:p>
            <a:pPr algn="l">
              <a:spcBef>
                <a:spcPct val="10000"/>
              </a:spcBef>
              <a:buClr>
                <a:srgbClr val="0000FF"/>
              </a:buClr>
              <a:buFont typeface="Wingdings" panose="05000000000000000000" pitchFamily="2" charset="2"/>
              <a:buNone/>
            </a:pPr>
            <a:r>
              <a:rPr lang="en-US" altLang="zh-CN" sz="2400" b="1" dirty="0">
                <a:solidFill>
                  <a:srgbClr val="000066"/>
                </a:solidFill>
                <a:latin typeface="Times New Roman" panose="02020603050405020304" pitchFamily="18" charset="0"/>
              </a:rPr>
              <a:t>Grasp:</a:t>
            </a:r>
          </a:p>
          <a:p>
            <a:pPr>
              <a:spcBef>
                <a:spcPct val="10000"/>
              </a:spcBef>
              <a:buClr>
                <a:srgbClr val="0000FF"/>
              </a:buClr>
            </a:pPr>
            <a:r>
              <a:rPr lang="zh-CN" altLang="en-US" sz="2400" b="1" dirty="0">
                <a:solidFill>
                  <a:srgbClr val="000066"/>
                </a:solidFill>
                <a:latin typeface="Times New Roman" panose="02020603050405020304" pitchFamily="18" charset="0"/>
              </a:rPr>
              <a:t>条件：</a:t>
            </a:r>
            <a:endParaRPr lang="en-US" altLang="zh-CN" sz="2400" b="1" dirty="0">
              <a:solidFill>
                <a:srgbClr val="000066"/>
              </a:solidFill>
              <a:latin typeface="Times New Roman" panose="02020603050405020304" pitchFamily="18" charset="0"/>
            </a:endParaRPr>
          </a:p>
          <a:p>
            <a:pPr>
              <a:spcBef>
                <a:spcPct val="10000"/>
              </a:spcBef>
              <a:buClr>
                <a:srgbClr val="0000FF"/>
              </a:buClr>
            </a:pPr>
            <a:r>
              <a:rPr lang="zh-CN" altLang="en-US" sz="2400" b="1" dirty="0">
                <a:solidFill>
                  <a:srgbClr val="000066"/>
                </a:solidFill>
                <a:latin typeface="Times New Roman" panose="02020603050405020304" pitchFamily="18" charset="0"/>
              </a:rPr>
              <a:t>动作：删除表：</a:t>
            </a:r>
            <a:r>
              <a:rPr lang="en-US" altLang="zh-CN" sz="2400" b="1" dirty="0">
                <a:solidFill>
                  <a:srgbClr val="000066"/>
                </a:solidFill>
                <a:latin typeface="Times New Roman" panose="02020603050405020304" pitchFamily="18" charset="0"/>
              </a:rPr>
              <a:t>				</a:t>
            </a:r>
          </a:p>
          <a:p>
            <a:pPr>
              <a:spcBef>
                <a:spcPct val="10000"/>
              </a:spcBef>
              <a:buClr>
                <a:srgbClr val="0000FF"/>
              </a:buClr>
            </a:pPr>
            <a:r>
              <a:rPr lang="en-US" altLang="zh-CN" sz="2400" b="1" dirty="0">
                <a:solidFill>
                  <a:srgbClr val="000066"/>
                </a:solidFill>
                <a:latin typeface="Times New Roman" panose="02020603050405020304" pitchFamily="18" charset="0"/>
              </a:rPr>
              <a:t> 	 </a:t>
            </a:r>
            <a:r>
              <a:rPr lang="zh-CN" altLang="en-US" sz="2400" b="1" dirty="0">
                <a:solidFill>
                  <a:srgbClr val="000066"/>
                </a:solidFill>
                <a:latin typeface="Times New Roman" panose="02020603050405020304" pitchFamily="18" charset="0"/>
              </a:rPr>
              <a:t>添加表：</a:t>
            </a:r>
            <a:endParaRPr lang="en-US" altLang="zh-CN" sz="2400" b="1" dirty="0">
              <a:solidFill>
                <a:srgbClr val="000066"/>
              </a:solidFill>
              <a:latin typeface="Times New Roman" panose="02020603050405020304" pitchFamily="18" charset="0"/>
            </a:endParaRPr>
          </a:p>
          <a:p>
            <a:pPr algn="l">
              <a:spcBef>
                <a:spcPct val="10000"/>
              </a:spcBef>
              <a:buClr>
                <a:srgbClr val="0000FF"/>
              </a:buClr>
              <a:buFont typeface="Wingdings" panose="05000000000000000000" pitchFamily="2" charset="2"/>
              <a:buNone/>
            </a:pPr>
            <a:endParaRPr lang="zh-CN" altLang="en-US" sz="2400" b="1" dirty="0">
              <a:solidFill>
                <a:srgbClr val="000066"/>
              </a:solidFill>
              <a:latin typeface="Times New Roman" panose="02020603050405020304" pitchFamily="18" charset="0"/>
            </a:endParaRPr>
          </a:p>
        </p:txBody>
      </p:sp>
      <p:sp>
        <p:nvSpPr>
          <p:cNvPr id="8" name="灯片编号占位符 2"/>
          <p:cNvSpPr>
            <a:spLocks noGrp="1"/>
          </p:cNvSpPr>
          <p:nvPr>
            <p:ph type="sldNum" sz="quarter" idx="12"/>
          </p:nvPr>
        </p:nvSpPr>
        <p:spPr>
          <a:xfrm>
            <a:off x="8240210" y="5912312"/>
            <a:ext cx="2743200" cy="365125"/>
          </a:xfrm>
        </p:spPr>
        <p:txBody>
          <a:bodyPr/>
          <a:lstStyle/>
          <a:p>
            <a:fld id="{98A34378-EC03-4C04-B32D-D661D0DFDFD2}" type="slidenum">
              <a:rPr lang="en-US" altLang="zh-CN"/>
              <a:pPr/>
              <a:t>47</a:t>
            </a:fld>
            <a:endParaRPr lang="en-US" altLang="zh-CN"/>
          </a:p>
        </p:txBody>
      </p:sp>
      <p:graphicFrame>
        <p:nvGraphicFramePr>
          <p:cNvPr id="300082" name="Object 50"/>
          <p:cNvGraphicFramePr>
            <a:graphicFrameLocks noChangeAspect="1"/>
          </p:cNvGraphicFramePr>
          <p:nvPr>
            <p:extLst>
              <p:ext uri="{D42A27DB-BD31-4B8C-83A1-F6EECF244321}">
                <p14:modId xmlns:p14="http://schemas.microsoft.com/office/powerpoint/2010/main" val="1826455274"/>
              </p:ext>
            </p:extLst>
          </p:nvPr>
        </p:nvGraphicFramePr>
        <p:xfrm>
          <a:off x="1726922" y="803422"/>
          <a:ext cx="2286163" cy="915908"/>
        </p:xfrm>
        <a:graphic>
          <a:graphicData uri="http://schemas.openxmlformats.org/presentationml/2006/ole">
            <mc:AlternateContent xmlns:mc="http://schemas.openxmlformats.org/markup-compatibility/2006">
              <mc:Choice xmlns:v="urn:schemas-microsoft-com:vml" Requires="v">
                <p:oleObj spid="_x0000_s128149" name="Equation" r:id="rId6" imgW="1015920" imgH="406080" progId="Equation.DSMT4">
                  <p:embed/>
                </p:oleObj>
              </mc:Choice>
              <mc:Fallback>
                <p:oleObj name="Equation" r:id="rId6" imgW="1015920" imgH="406080" progId="Equation.DSMT4">
                  <p:embed/>
                  <p:pic>
                    <p:nvPicPr>
                      <p:cNvPr id="300082" name="Object 50"/>
                      <p:cNvPicPr>
                        <a:picLocks noChangeAspect="1" noChangeArrowheads="1"/>
                      </p:cNvPicPr>
                      <p:nvPr/>
                    </p:nvPicPr>
                    <p:blipFill>
                      <a:blip r:embed="rId7"/>
                      <a:srcRect/>
                      <a:stretch>
                        <a:fillRect/>
                      </a:stretch>
                    </p:blipFill>
                    <p:spPr bwMode="auto">
                      <a:xfrm>
                        <a:off x="1726922" y="803422"/>
                        <a:ext cx="2286163" cy="915908"/>
                      </a:xfrm>
                      <a:prstGeom prst="rect">
                        <a:avLst/>
                      </a:prstGeom>
                      <a:noFill/>
                      <a:ln>
                        <a:noFill/>
                      </a:ln>
                      <a:effectLst/>
                      <a:extLst/>
                    </p:spPr>
                  </p:pic>
                </p:oleObj>
              </mc:Fallback>
            </mc:AlternateContent>
          </a:graphicData>
        </a:graphic>
      </p:graphicFrame>
      <p:graphicFrame>
        <p:nvGraphicFramePr>
          <p:cNvPr id="13" name="Object 50"/>
          <p:cNvGraphicFramePr>
            <a:graphicFrameLocks noChangeAspect="1"/>
          </p:cNvGraphicFramePr>
          <p:nvPr>
            <p:extLst>
              <p:ext uri="{D42A27DB-BD31-4B8C-83A1-F6EECF244321}">
                <p14:modId xmlns:p14="http://schemas.microsoft.com/office/powerpoint/2010/main" val="1531906703"/>
              </p:ext>
            </p:extLst>
          </p:nvPr>
        </p:nvGraphicFramePr>
        <p:xfrm>
          <a:off x="4386308" y="803422"/>
          <a:ext cx="2457805" cy="915907"/>
        </p:xfrm>
        <a:graphic>
          <a:graphicData uri="http://schemas.openxmlformats.org/presentationml/2006/ole">
            <mc:AlternateContent xmlns:mc="http://schemas.openxmlformats.org/markup-compatibility/2006">
              <mc:Choice xmlns:v="urn:schemas-microsoft-com:vml" Requires="v">
                <p:oleObj spid="_x0000_s128150" name="Equation" r:id="rId8" imgW="1091880" imgH="406080" progId="Equation.DSMT4">
                  <p:embed/>
                </p:oleObj>
              </mc:Choice>
              <mc:Fallback>
                <p:oleObj name="Equation" r:id="rId8" imgW="1091880" imgH="406080" progId="Equation.DSMT4">
                  <p:embed/>
                  <p:pic>
                    <p:nvPicPr>
                      <p:cNvPr id="300082" name="Object 50"/>
                      <p:cNvPicPr>
                        <a:picLocks noChangeAspect="1" noChangeArrowheads="1"/>
                      </p:cNvPicPr>
                      <p:nvPr/>
                    </p:nvPicPr>
                    <p:blipFill>
                      <a:blip r:embed="rId9"/>
                      <a:srcRect/>
                      <a:stretch>
                        <a:fillRect/>
                      </a:stretch>
                    </p:blipFill>
                    <p:spPr bwMode="auto">
                      <a:xfrm>
                        <a:off x="4386308" y="803422"/>
                        <a:ext cx="2457805" cy="915907"/>
                      </a:xfrm>
                      <a:prstGeom prst="rect">
                        <a:avLst/>
                      </a:prstGeom>
                      <a:noFill/>
                      <a:ln>
                        <a:noFill/>
                      </a:ln>
                      <a:effectLs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96874011"/>
              </p:ext>
            </p:extLst>
          </p:nvPr>
        </p:nvGraphicFramePr>
        <p:xfrm>
          <a:off x="6323060" y="5316767"/>
          <a:ext cx="2914135" cy="446309"/>
        </p:xfrm>
        <a:graphic>
          <a:graphicData uri="http://schemas.openxmlformats.org/presentationml/2006/ole">
            <mc:AlternateContent xmlns:mc="http://schemas.openxmlformats.org/markup-compatibility/2006">
              <mc:Choice xmlns:v="urn:schemas-microsoft-com:vml" Requires="v">
                <p:oleObj spid="_x0000_s128151" name="Equation" r:id="rId10" imgW="1409400" imgH="215640" progId="Equation.DSMT4">
                  <p:embed/>
                </p:oleObj>
              </mc:Choice>
              <mc:Fallback>
                <p:oleObj name="Equation" r:id="rId10" imgW="1409400" imgH="215640" progId="Equation.DSMT4">
                  <p:embed/>
                  <p:pic>
                    <p:nvPicPr>
                      <p:cNvPr id="0" name=""/>
                      <p:cNvPicPr/>
                      <p:nvPr/>
                    </p:nvPicPr>
                    <p:blipFill>
                      <a:blip r:embed="rId11"/>
                      <a:stretch>
                        <a:fillRect/>
                      </a:stretch>
                    </p:blipFill>
                    <p:spPr>
                      <a:xfrm>
                        <a:off x="6323060" y="5316767"/>
                        <a:ext cx="2914135" cy="446309"/>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828734450"/>
              </p:ext>
            </p:extLst>
          </p:nvPr>
        </p:nvGraphicFramePr>
        <p:xfrm>
          <a:off x="2893789" y="1294477"/>
          <a:ext cx="2695575" cy="1000125"/>
        </p:xfrm>
        <a:graphic>
          <a:graphicData uri="http://schemas.openxmlformats.org/presentationml/2006/ole">
            <mc:AlternateContent xmlns:mc="http://schemas.openxmlformats.org/markup-compatibility/2006">
              <mc:Choice xmlns:v="urn:schemas-microsoft-com:vml" Requires="v">
                <p:oleObj spid="_x0000_s128152" name="Equation" r:id="rId12" imgW="2695680" imgH="1000285" progId="Equation.DSMT4">
                  <p:embed/>
                </p:oleObj>
              </mc:Choice>
              <mc:Fallback>
                <p:oleObj name="Equation" r:id="rId12" imgW="2695680" imgH="1000285" progId="Equation.DSMT4">
                  <p:embed/>
                  <p:pic>
                    <p:nvPicPr>
                      <p:cNvPr id="0" name=""/>
                      <p:cNvPicPr/>
                      <p:nvPr/>
                    </p:nvPicPr>
                    <p:blipFill>
                      <a:blip r:embed="rId13"/>
                      <a:stretch>
                        <a:fillRect/>
                      </a:stretch>
                    </p:blipFill>
                    <p:spPr>
                      <a:xfrm>
                        <a:off x="2893789" y="1294477"/>
                        <a:ext cx="2695575" cy="100012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068812263"/>
              </p:ext>
            </p:extLst>
          </p:nvPr>
        </p:nvGraphicFramePr>
        <p:xfrm>
          <a:off x="8411556" y="1294477"/>
          <a:ext cx="2400507" cy="893212"/>
        </p:xfrm>
        <a:graphic>
          <a:graphicData uri="http://schemas.openxmlformats.org/presentationml/2006/ole">
            <mc:AlternateContent xmlns:mc="http://schemas.openxmlformats.org/markup-compatibility/2006">
              <mc:Choice xmlns:v="urn:schemas-microsoft-com:vml" Requires="v">
                <p:oleObj spid="_x0000_s128153" name="Equation" r:id="rId14" imgW="1091880" imgH="406080" progId="Equation.DSMT4">
                  <p:embed/>
                </p:oleObj>
              </mc:Choice>
              <mc:Fallback>
                <p:oleObj name="Equation" r:id="rId14" imgW="1091880" imgH="406080" progId="Equation.DSMT4">
                  <p:embed/>
                  <p:pic>
                    <p:nvPicPr>
                      <p:cNvPr id="14" name="对象 13"/>
                      <p:cNvPicPr/>
                      <p:nvPr/>
                    </p:nvPicPr>
                    <p:blipFill>
                      <a:blip r:embed="rId15"/>
                      <a:stretch>
                        <a:fillRect/>
                      </a:stretch>
                    </p:blipFill>
                    <p:spPr>
                      <a:xfrm>
                        <a:off x="8411556" y="1294477"/>
                        <a:ext cx="2400507" cy="893212"/>
                      </a:xfrm>
                      <a:prstGeom prst="rect">
                        <a:avLst/>
                      </a:prstGeom>
                    </p:spPr>
                  </p:pic>
                </p:oleObj>
              </mc:Fallback>
            </mc:AlternateContent>
          </a:graphicData>
        </a:graphic>
      </p:graphicFrame>
      <p:graphicFrame>
        <p:nvGraphicFramePr>
          <p:cNvPr id="23" name="Object 50"/>
          <p:cNvGraphicFramePr>
            <a:graphicFrameLocks noChangeAspect="1"/>
          </p:cNvGraphicFramePr>
          <p:nvPr>
            <p:extLst>
              <p:ext uri="{D42A27DB-BD31-4B8C-83A1-F6EECF244321}">
                <p14:modId xmlns:p14="http://schemas.microsoft.com/office/powerpoint/2010/main" val="3120835726"/>
              </p:ext>
            </p:extLst>
          </p:nvPr>
        </p:nvGraphicFramePr>
        <p:xfrm>
          <a:off x="1726922" y="2050126"/>
          <a:ext cx="2516188" cy="504825"/>
        </p:xfrm>
        <a:graphic>
          <a:graphicData uri="http://schemas.openxmlformats.org/presentationml/2006/ole">
            <mc:AlternateContent xmlns:mc="http://schemas.openxmlformats.org/markup-compatibility/2006">
              <mc:Choice xmlns:v="urn:schemas-microsoft-com:vml" Requires="v">
                <p:oleObj spid="_x0000_s128154" name="Equation" r:id="rId16" imgW="1015920" imgH="203040" progId="Equation.DSMT4">
                  <p:embed/>
                </p:oleObj>
              </mc:Choice>
              <mc:Fallback>
                <p:oleObj name="Equation" r:id="rId16" imgW="1015920" imgH="203040" progId="Equation.DSMT4">
                  <p:embed/>
                  <p:pic>
                    <p:nvPicPr>
                      <p:cNvPr id="300082" name="Object 50"/>
                      <p:cNvPicPr>
                        <a:picLocks noChangeAspect="1" noChangeArrowheads="1"/>
                      </p:cNvPicPr>
                      <p:nvPr/>
                    </p:nvPicPr>
                    <p:blipFill>
                      <a:blip r:embed="rId17"/>
                      <a:srcRect/>
                      <a:stretch>
                        <a:fillRect/>
                      </a:stretch>
                    </p:blipFill>
                    <p:spPr bwMode="auto">
                      <a:xfrm>
                        <a:off x="1726922" y="2050126"/>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408891501"/>
              </p:ext>
            </p:extLst>
          </p:nvPr>
        </p:nvGraphicFramePr>
        <p:xfrm>
          <a:off x="4344884" y="2085591"/>
          <a:ext cx="2484437" cy="446088"/>
        </p:xfrm>
        <a:graphic>
          <a:graphicData uri="http://schemas.openxmlformats.org/presentationml/2006/ole">
            <mc:AlternateContent xmlns:mc="http://schemas.openxmlformats.org/markup-compatibility/2006">
              <mc:Choice xmlns:v="urn:schemas-microsoft-com:vml" Requires="v">
                <p:oleObj spid="_x0000_s128155" name="Equation" r:id="rId18" imgW="1130040" imgH="203040" progId="Equation.DSMT4">
                  <p:embed/>
                </p:oleObj>
              </mc:Choice>
              <mc:Fallback>
                <p:oleObj name="Equation" r:id="rId18" imgW="1130040" imgH="203040" progId="Equation.DSMT4">
                  <p:embed/>
                  <p:pic>
                    <p:nvPicPr>
                      <p:cNvPr id="22" name="对象 21"/>
                      <p:cNvPicPr/>
                      <p:nvPr/>
                    </p:nvPicPr>
                    <p:blipFill>
                      <a:blip r:embed="rId19"/>
                      <a:stretch>
                        <a:fillRect/>
                      </a:stretch>
                    </p:blipFill>
                    <p:spPr>
                      <a:xfrm>
                        <a:off x="4344884" y="2085591"/>
                        <a:ext cx="2484437" cy="446088"/>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44481932"/>
              </p:ext>
            </p:extLst>
          </p:nvPr>
        </p:nvGraphicFramePr>
        <p:xfrm>
          <a:off x="7236761" y="2071558"/>
          <a:ext cx="1870075" cy="446088"/>
        </p:xfrm>
        <a:graphic>
          <a:graphicData uri="http://schemas.openxmlformats.org/presentationml/2006/ole">
            <mc:AlternateContent xmlns:mc="http://schemas.openxmlformats.org/markup-compatibility/2006">
              <mc:Choice xmlns:v="urn:schemas-microsoft-com:vml" Requires="v">
                <p:oleObj spid="_x0000_s128156" name="Equation" r:id="rId20" imgW="850680" imgH="203040" progId="Equation.DSMT4">
                  <p:embed/>
                </p:oleObj>
              </mc:Choice>
              <mc:Fallback>
                <p:oleObj name="Equation" r:id="rId20" imgW="850680" imgH="203040" progId="Equation.DSMT4">
                  <p:embed/>
                  <p:pic>
                    <p:nvPicPr>
                      <p:cNvPr id="24" name="对象 23"/>
                      <p:cNvPicPr/>
                      <p:nvPr/>
                    </p:nvPicPr>
                    <p:blipFill>
                      <a:blip r:embed="rId21"/>
                      <a:stretch>
                        <a:fillRect/>
                      </a:stretch>
                    </p:blipFill>
                    <p:spPr>
                      <a:xfrm>
                        <a:off x="7236761" y="2071558"/>
                        <a:ext cx="1870075" cy="44608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066886434"/>
              </p:ext>
            </p:extLst>
          </p:nvPr>
        </p:nvGraphicFramePr>
        <p:xfrm>
          <a:off x="2905515" y="2491490"/>
          <a:ext cx="2484437" cy="446088"/>
        </p:xfrm>
        <a:graphic>
          <a:graphicData uri="http://schemas.openxmlformats.org/presentationml/2006/ole">
            <mc:AlternateContent xmlns:mc="http://schemas.openxmlformats.org/markup-compatibility/2006">
              <mc:Choice xmlns:v="urn:schemas-microsoft-com:vml" Requires="v">
                <p:oleObj spid="_x0000_s128157" name="Equation" r:id="rId22" imgW="1130040" imgH="203040" progId="Equation.DSMT4">
                  <p:embed/>
                </p:oleObj>
              </mc:Choice>
              <mc:Fallback>
                <p:oleObj name="Equation" r:id="rId22" imgW="1130040" imgH="203040" progId="Equation.DSMT4">
                  <p:embed/>
                  <p:pic>
                    <p:nvPicPr>
                      <p:cNvPr id="24" name="对象 23"/>
                      <p:cNvPicPr/>
                      <p:nvPr/>
                    </p:nvPicPr>
                    <p:blipFill>
                      <a:blip r:embed="rId23"/>
                      <a:stretch>
                        <a:fillRect/>
                      </a:stretch>
                    </p:blipFill>
                    <p:spPr>
                      <a:xfrm>
                        <a:off x="2905515" y="2491490"/>
                        <a:ext cx="2484437" cy="44608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490586474"/>
              </p:ext>
            </p:extLst>
          </p:nvPr>
        </p:nvGraphicFramePr>
        <p:xfrm>
          <a:off x="5663918" y="2496173"/>
          <a:ext cx="1870075" cy="446088"/>
        </p:xfrm>
        <a:graphic>
          <a:graphicData uri="http://schemas.openxmlformats.org/presentationml/2006/ole">
            <mc:AlternateContent xmlns:mc="http://schemas.openxmlformats.org/markup-compatibility/2006">
              <mc:Choice xmlns:v="urn:schemas-microsoft-com:vml" Requires="v">
                <p:oleObj spid="_x0000_s128158" name="Equation" r:id="rId24" imgW="850680" imgH="203040" progId="Equation.DSMT4">
                  <p:embed/>
                </p:oleObj>
              </mc:Choice>
              <mc:Fallback>
                <p:oleObj name="Equation" r:id="rId24" imgW="850680" imgH="203040" progId="Equation.DSMT4">
                  <p:embed/>
                  <p:pic>
                    <p:nvPicPr>
                      <p:cNvPr id="25" name="对象 24"/>
                      <p:cNvPicPr/>
                      <p:nvPr/>
                    </p:nvPicPr>
                    <p:blipFill>
                      <a:blip r:embed="rId25"/>
                      <a:stretch>
                        <a:fillRect/>
                      </a:stretch>
                    </p:blipFill>
                    <p:spPr>
                      <a:xfrm>
                        <a:off x="5663918" y="2496173"/>
                        <a:ext cx="1870075" cy="44608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937838025"/>
              </p:ext>
            </p:extLst>
          </p:nvPr>
        </p:nvGraphicFramePr>
        <p:xfrm>
          <a:off x="2863568" y="3002586"/>
          <a:ext cx="2568575" cy="446087"/>
        </p:xfrm>
        <a:graphic>
          <a:graphicData uri="http://schemas.openxmlformats.org/presentationml/2006/ole">
            <mc:AlternateContent xmlns:mc="http://schemas.openxmlformats.org/markup-compatibility/2006">
              <mc:Choice xmlns:v="urn:schemas-microsoft-com:vml" Requires="v">
                <p:oleObj spid="_x0000_s128159" name="Equation" r:id="rId26" imgW="1168200" imgH="203040" progId="Equation.DSMT4">
                  <p:embed/>
                </p:oleObj>
              </mc:Choice>
              <mc:Fallback>
                <p:oleObj name="Equation" r:id="rId26" imgW="1168200" imgH="203040" progId="Equation.DSMT4">
                  <p:embed/>
                  <p:pic>
                    <p:nvPicPr>
                      <p:cNvPr id="26" name="对象 25"/>
                      <p:cNvPicPr/>
                      <p:nvPr/>
                    </p:nvPicPr>
                    <p:blipFill>
                      <a:blip r:embed="rId27"/>
                      <a:stretch>
                        <a:fillRect/>
                      </a:stretch>
                    </p:blipFill>
                    <p:spPr>
                      <a:xfrm>
                        <a:off x="2863568" y="3002586"/>
                        <a:ext cx="2568575" cy="446087"/>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803253243"/>
              </p:ext>
            </p:extLst>
          </p:nvPr>
        </p:nvGraphicFramePr>
        <p:xfrm>
          <a:off x="5622643" y="3007348"/>
          <a:ext cx="1954213" cy="446088"/>
        </p:xfrm>
        <a:graphic>
          <a:graphicData uri="http://schemas.openxmlformats.org/presentationml/2006/ole">
            <mc:AlternateContent xmlns:mc="http://schemas.openxmlformats.org/markup-compatibility/2006">
              <mc:Choice xmlns:v="urn:schemas-microsoft-com:vml" Requires="v">
                <p:oleObj spid="_x0000_s128160" name="Equation" r:id="rId28" imgW="888840" imgH="203040" progId="Equation.DSMT4">
                  <p:embed/>
                </p:oleObj>
              </mc:Choice>
              <mc:Fallback>
                <p:oleObj name="Equation" r:id="rId28" imgW="888840" imgH="203040" progId="Equation.DSMT4">
                  <p:embed/>
                  <p:pic>
                    <p:nvPicPr>
                      <p:cNvPr id="27" name="对象 26"/>
                      <p:cNvPicPr/>
                      <p:nvPr/>
                    </p:nvPicPr>
                    <p:blipFill>
                      <a:blip r:embed="rId29"/>
                      <a:stretch>
                        <a:fillRect/>
                      </a:stretch>
                    </p:blipFill>
                    <p:spPr>
                      <a:xfrm>
                        <a:off x="5622643" y="3007348"/>
                        <a:ext cx="1954213" cy="446088"/>
                      </a:xfrm>
                      <a:prstGeom prst="rect">
                        <a:avLst/>
                      </a:prstGeom>
                    </p:spPr>
                  </p:pic>
                </p:oleObj>
              </mc:Fallback>
            </mc:AlternateContent>
          </a:graphicData>
        </a:graphic>
      </p:graphicFrame>
      <p:graphicFrame>
        <p:nvGraphicFramePr>
          <p:cNvPr id="30" name="Object 50"/>
          <p:cNvGraphicFramePr>
            <a:graphicFrameLocks noChangeAspect="1"/>
          </p:cNvGraphicFramePr>
          <p:nvPr>
            <p:extLst>
              <p:ext uri="{D42A27DB-BD31-4B8C-83A1-F6EECF244321}">
                <p14:modId xmlns:p14="http://schemas.microsoft.com/office/powerpoint/2010/main" val="1275748523"/>
              </p:ext>
            </p:extLst>
          </p:nvPr>
        </p:nvGraphicFramePr>
        <p:xfrm>
          <a:off x="1726922" y="3643895"/>
          <a:ext cx="2516188" cy="504825"/>
        </p:xfrm>
        <a:graphic>
          <a:graphicData uri="http://schemas.openxmlformats.org/presentationml/2006/ole">
            <mc:AlternateContent xmlns:mc="http://schemas.openxmlformats.org/markup-compatibility/2006">
              <mc:Choice xmlns:v="urn:schemas-microsoft-com:vml" Requires="v">
                <p:oleObj spid="_x0000_s128161" name="Equation" r:id="rId30" imgW="1015920" imgH="203040" progId="Equation.DSMT4">
                  <p:embed/>
                </p:oleObj>
              </mc:Choice>
              <mc:Fallback>
                <p:oleObj name="Equation" r:id="rId30" imgW="1015920" imgH="203040" progId="Equation.DSMT4">
                  <p:embed/>
                  <p:pic>
                    <p:nvPicPr>
                      <p:cNvPr id="23" name="Object 50"/>
                      <p:cNvPicPr>
                        <a:picLocks noChangeAspect="1" noChangeArrowheads="1"/>
                      </p:cNvPicPr>
                      <p:nvPr/>
                    </p:nvPicPr>
                    <p:blipFill>
                      <a:blip r:embed="rId31"/>
                      <a:srcRect/>
                      <a:stretch>
                        <a:fillRect/>
                      </a:stretch>
                    </p:blipFill>
                    <p:spPr bwMode="auto">
                      <a:xfrm>
                        <a:off x="1726922" y="3643895"/>
                        <a:ext cx="25161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15742754"/>
              </p:ext>
            </p:extLst>
          </p:nvPr>
        </p:nvGraphicFramePr>
        <p:xfrm>
          <a:off x="4379630" y="3720871"/>
          <a:ext cx="2568575" cy="446087"/>
        </p:xfrm>
        <a:graphic>
          <a:graphicData uri="http://schemas.openxmlformats.org/presentationml/2006/ole">
            <mc:AlternateContent xmlns:mc="http://schemas.openxmlformats.org/markup-compatibility/2006">
              <mc:Choice xmlns:v="urn:schemas-microsoft-com:vml" Requires="v">
                <p:oleObj spid="_x0000_s128162" name="Equation" r:id="rId32" imgW="1168200" imgH="203040" progId="Equation.DSMT4">
                  <p:embed/>
                </p:oleObj>
              </mc:Choice>
              <mc:Fallback>
                <p:oleObj name="Equation" r:id="rId32" imgW="1168200" imgH="203040" progId="Equation.DSMT4">
                  <p:embed/>
                  <p:pic>
                    <p:nvPicPr>
                      <p:cNvPr id="28" name="对象 27"/>
                      <p:cNvPicPr/>
                      <p:nvPr/>
                    </p:nvPicPr>
                    <p:blipFill>
                      <a:blip r:embed="rId33"/>
                      <a:stretch>
                        <a:fillRect/>
                      </a:stretch>
                    </p:blipFill>
                    <p:spPr>
                      <a:xfrm>
                        <a:off x="4379630" y="3720871"/>
                        <a:ext cx="2568575" cy="446087"/>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494900565"/>
              </p:ext>
            </p:extLst>
          </p:nvPr>
        </p:nvGraphicFramePr>
        <p:xfrm>
          <a:off x="7138705" y="3725633"/>
          <a:ext cx="1954213" cy="446088"/>
        </p:xfrm>
        <a:graphic>
          <a:graphicData uri="http://schemas.openxmlformats.org/presentationml/2006/ole">
            <mc:AlternateContent xmlns:mc="http://schemas.openxmlformats.org/markup-compatibility/2006">
              <mc:Choice xmlns:v="urn:schemas-microsoft-com:vml" Requires="v">
                <p:oleObj spid="_x0000_s128163" name="Equation" r:id="rId34" imgW="888840" imgH="203040" progId="Equation.DSMT4">
                  <p:embed/>
                </p:oleObj>
              </mc:Choice>
              <mc:Fallback>
                <p:oleObj name="Equation" r:id="rId34" imgW="888840" imgH="203040" progId="Equation.DSMT4">
                  <p:embed/>
                  <p:pic>
                    <p:nvPicPr>
                      <p:cNvPr id="29" name="对象 28"/>
                      <p:cNvPicPr/>
                      <p:nvPr/>
                    </p:nvPicPr>
                    <p:blipFill>
                      <a:blip r:embed="rId35"/>
                      <a:stretch>
                        <a:fillRect/>
                      </a:stretch>
                    </p:blipFill>
                    <p:spPr>
                      <a:xfrm>
                        <a:off x="7138705" y="3725633"/>
                        <a:ext cx="1954213" cy="446088"/>
                      </a:xfrm>
                      <a:prstGeom prst="rect">
                        <a:avLst/>
                      </a:prstGeom>
                    </p:spPr>
                  </p:pic>
                </p:oleObj>
              </mc:Fallback>
            </mc:AlternateContent>
          </a:graphicData>
        </a:graphic>
      </p:graphicFrame>
      <p:graphicFrame>
        <p:nvGraphicFramePr>
          <p:cNvPr id="33" name="Object 50"/>
          <p:cNvGraphicFramePr>
            <a:graphicFrameLocks noChangeAspect="1"/>
          </p:cNvGraphicFramePr>
          <p:nvPr>
            <p:extLst>
              <p:ext uri="{D42A27DB-BD31-4B8C-83A1-F6EECF244321}">
                <p14:modId xmlns:p14="http://schemas.microsoft.com/office/powerpoint/2010/main" val="1676120701"/>
              </p:ext>
            </p:extLst>
          </p:nvPr>
        </p:nvGraphicFramePr>
        <p:xfrm>
          <a:off x="2909888" y="4086225"/>
          <a:ext cx="2422525" cy="504825"/>
        </p:xfrm>
        <a:graphic>
          <a:graphicData uri="http://schemas.openxmlformats.org/presentationml/2006/ole">
            <mc:AlternateContent xmlns:mc="http://schemas.openxmlformats.org/markup-compatibility/2006">
              <mc:Choice xmlns:v="urn:schemas-microsoft-com:vml" Requires="v">
                <p:oleObj spid="_x0000_s128164" name="Equation" r:id="rId36" imgW="977760" imgH="203040" progId="Equation.DSMT4">
                  <p:embed/>
                </p:oleObj>
              </mc:Choice>
              <mc:Fallback>
                <p:oleObj name="Equation" r:id="rId36" imgW="977760" imgH="203040" progId="Equation.DSMT4">
                  <p:embed/>
                  <p:pic>
                    <p:nvPicPr>
                      <p:cNvPr id="30" name="Object 50"/>
                      <p:cNvPicPr>
                        <a:picLocks noChangeAspect="1" noChangeArrowheads="1"/>
                      </p:cNvPicPr>
                      <p:nvPr/>
                    </p:nvPicPr>
                    <p:blipFill>
                      <a:blip r:embed="rId37"/>
                      <a:srcRect/>
                      <a:stretch>
                        <a:fillRect/>
                      </a:stretch>
                    </p:blipFill>
                    <p:spPr bwMode="auto">
                      <a:xfrm>
                        <a:off x="2909888" y="4086225"/>
                        <a:ext cx="242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0"/>
          <p:cNvGraphicFramePr>
            <a:graphicFrameLocks noChangeAspect="1"/>
          </p:cNvGraphicFramePr>
          <p:nvPr>
            <p:extLst>
              <p:ext uri="{D42A27DB-BD31-4B8C-83A1-F6EECF244321}">
                <p14:modId xmlns:p14="http://schemas.microsoft.com/office/powerpoint/2010/main" val="4241105602"/>
              </p:ext>
            </p:extLst>
          </p:nvPr>
        </p:nvGraphicFramePr>
        <p:xfrm>
          <a:off x="3051175" y="4489450"/>
          <a:ext cx="2139950" cy="504825"/>
        </p:xfrm>
        <a:graphic>
          <a:graphicData uri="http://schemas.openxmlformats.org/presentationml/2006/ole">
            <mc:AlternateContent xmlns:mc="http://schemas.openxmlformats.org/markup-compatibility/2006">
              <mc:Choice xmlns:v="urn:schemas-microsoft-com:vml" Requires="v">
                <p:oleObj spid="_x0000_s128165" name="Equation" r:id="rId38" imgW="863280" imgH="203040" progId="Equation.DSMT4">
                  <p:embed/>
                </p:oleObj>
              </mc:Choice>
              <mc:Fallback>
                <p:oleObj name="Equation" r:id="rId38" imgW="863280" imgH="203040" progId="Equation.DSMT4">
                  <p:embed/>
                  <p:pic>
                    <p:nvPicPr>
                      <p:cNvPr id="30" name="Object 50"/>
                      <p:cNvPicPr>
                        <a:picLocks noChangeAspect="1" noChangeArrowheads="1"/>
                      </p:cNvPicPr>
                      <p:nvPr/>
                    </p:nvPicPr>
                    <p:blipFill>
                      <a:blip r:embed="rId39"/>
                      <a:srcRect/>
                      <a:stretch>
                        <a:fillRect/>
                      </a:stretch>
                    </p:blipFill>
                    <p:spPr bwMode="auto">
                      <a:xfrm>
                        <a:off x="3051175" y="4489450"/>
                        <a:ext cx="2139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0"/>
          <p:cNvGraphicFramePr>
            <a:graphicFrameLocks noChangeAspect="1"/>
          </p:cNvGraphicFramePr>
          <p:nvPr>
            <p:extLst>
              <p:ext uri="{D42A27DB-BD31-4B8C-83A1-F6EECF244321}">
                <p14:modId xmlns:p14="http://schemas.microsoft.com/office/powerpoint/2010/main" val="3355978984"/>
              </p:ext>
            </p:extLst>
          </p:nvPr>
        </p:nvGraphicFramePr>
        <p:xfrm>
          <a:off x="1681163" y="5273675"/>
          <a:ext cx="2233612" cy="504825"/>
        </p:xfrm>
        <a:graphic>
          <a:graphicData uri="http://schemas.openxmlformats.org/presentationml/2006/ole">
            <mc:AlternateContent xmlns:mc="http://schemas.openxmlformats.org/markup-compatibility/2006">
              <mc:Choice xmlns:v="urn:schemas-microsoft-com:vml" Requires="v">
                <p:oleObj spid="_x0000_s128166" name="Equation" r:id="rId40" imgW="901440" imgH="203040" progId="Equation.DSMT4">
                  <p:embed/>
                </p:oleObj>
              </mc:Choice>
              <mc:Fallback>
                <p:oleObj name="Equation" r:id="rId40" imgW="901440" imgH="203040" progId="Equation.DSMT4">
                  <p:embed/>
                  <p:pic>
                    <p:nvPicPr>
                      <p:cNvPr id="34" name="Object 50"/>
                      <p:cNvPicPr>
                        <a:picLocks noChangeAspect="1" noChangeArrowheads="1"/>
                      </p:cNvPicPr>
                      <p:nvPr/>
                    </p:nvPicPr>
                    <p:blipFill>
                      <a:blip r:embed="rId41"/>
                      <a:srcRect/>
                      <a:stretch>
                        <a:fillRect/>
                      </a:stretch>
                    </p:blipFill>
                    <p:spPr bwMode="auto">
                      <a:xfrm>
                        <a:off x="1681163" y="5273675"/>
                        <a:ext cx="22336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3823924763"/>
              </p:ext>
            </p:extLst>
          </p:nvPr>
        </p:nvGraphicFramePr>
        <p:xfrm>
          <a:off x="4045134" y="5316767"/>
          <a:ext cx="2026586" cy="469933"/>
        </p:xfrm>
        <a:graphic>
          <a:graphicData uri="http://schemas.openxmlformats.org/presentationml/2006/ole">
            <mc:AlternateContent xmlns:mc="http://schemas.openxmlformats.org/markup-compatibility/2006">
              <mc:Choice xmlns:v="urn:schemas-microsoft-com:vml" Requires="v">
                <p:oleObj spid="_x0000_s128167" name="Equation" r:id="rId42" imgW="876240" imgH="203040" progId="Equation.DSMT4">
                  <p:embed/>
                </p:oleObj>
              </mc:Choice>
              <mc:Fallback>
                <p:oleObj name="Equation" r:id="rId42" imgW="876240" imgH="203040" progId="Equation.DSMT4">
                  <p:embed/>
                  <p:pic>
                    <p:nvPicPr>
                      <p:cNvPr id="7" name="对象 6"/>
                      <p:cNvPicPr/>
                      <p:nvPr/>
                    </p:nvPicPr>
                    <p:blipFill>
                      <a:blip r:embed="rId43"/>
                      <a:stretch>
                        <a:fillRect/>
                      </a:stretch>
                    </p:blipFill>
                    <p:spPr>
                      <a:xfrm>
                        <a:off x="4045134" y="5316767"/>
                        <a:ext cx="2026586" cy="469933"/>
                      </a:xfrm>
                      <a:prstGeom prst="rect">
                        <a:avLst/>
                      </a:prstGeom>
                    </p:spPr>
                  </p:pic>
                </p:oleObj>
              </mc:Fallback>
            </mc:AlternateContent>
          </a:graphicData>
        </a:graphic>
      </p:graphicFrame>
      <p:graphicFrame>
        <p:nvGraphicFramePr>
          <p:cNvPr id="40" name="Object 50"/>
          <p:cNvGraphicFramePr>
            <a:graphicFrameLocks noChangeAspect="1"/>
          </p:cNvGraphicFramePr>
          <p:nvPr>
            <p:extLst>
              <p:ext uri="{D42A27DB-BD31-4B8C-83A1-F6EECF244321}">
                <p14:modId xmlns:p14="http://schemas.microsoft.com/office/powerpoint/2010/main" val="214545382"/>
              </p:ext>
            </p:extLst>
          </p:nvPr>
        </p:nvGraphicFramePr>
        <p:xfrm>
          <a:off x="2803248" y="5716005"/>
          <a:ext cx="2879723" cy="453118"/>
        </p:xfrm>
        <a:graphic>
          <a:graphicData uri="http://schemas.openxmlformats.org/presentationml/2006/ole">
            <mc:AlternateContent xmlns:mc="http://schemas.openxmlformats.org/markup-compatibility/2006">
              <mc:Choice xmlns:v="urn:schemas-microsoft-com:vml" Requires="v">
                <p:oleObj spid="_x0000_s128168" name="Equation" r:id="rId44" imgW="1295280" imgH="203040" progId="Equation.DSMT4">
                  <p:embed/>
                </p:oleObj>
              </mc:Choice>
              <mc:Fallback>
                <p:oleObj name="Equation" r:id="rId44" imgW="1295280" imgH="203040" progId="Equation.DSMT4">
                  <p:embed/>
                  <p:pic>
                    <p:nvPicPr>
                      <p:cNvPr id="300082" name="Object 50"/>
                      <p:cNvPicPr>
                        <a:picLocks noChangeAspect="1" noChangeArrowheads="1"/>
                      </p:cNvPicPr>
                      <p:nvPr/>
                    </p:nvPicPr>
                    <p:blipFill>
                      <a:blip r:embed="rId45"/>
                      <a:srcRect/>
                      <a:stretch>
                        <a:fillRect/>
                      </a:stretch>
                    </p:blipFill>
                    <p:spPr bwMode="auto">
                      <a:xfrm>
                        <a:off x="2803248" y="5716005"/>
                        <a:ext cx="2879723" cy="453118"/>
                      </a:xfrm>
                      <a:prstGeom prst="rect">
                        <a:avLst/>
                      </a:prstGeom>
                      <a:noFill/>
                      <a:ln>
                        <a:noFill/>
                      </a:ln>
                      <a:effectLs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96582997"/>
              </p:ext>
            </p:extLst>
          </p:nvPr>
        </p:nvGraphicFramePr>
        <p:xfrm>
          <a:off x="5931871" y="5711993"/>
          <a:ext cx="2914135" cy="446309"/>
        </p:xfrm>
        <a:graphic>
          <a:graphicData uri="http://schemas.openxmlformats.org/presentationml/2006/ole">
            <mc:AlternateContent xmlns:mc="http://schemas.openxmlformats.org/markup-compatibility/2006">
              <mc:Choice xmlns:v="urn:schemas-microsoft-com:vml" Requires="v">
                <p:oleObj spid="_x0000_s128169" name="Equation" r:id="rId46" imgW="1409400" imgH="215640" progId="Equation.DSMT4">
                  <p:embed/>
                </p:oleObj>
              </mc:Choice>
              <mc:Fallback>
                <p:oleObj name="Equation" r:id="rId46" imgW="1409400" imgH="215640" progId="Equation.DSMT4">
                  <p:embed/>
                  <p:pic>
                    <p:nvPicPr>
                      <p:cNvPr id="7" name="对象 6"/>
                      <p:cNvPicPr/>
                      <p:nvPr/>
                    </p:nvPicPr>
                    <p:blipFill>
                      <a:blip r:embed="rId11"/>
                      <a:stretch>
                        <a:fillRect/>
                      </a:stretch>
                    </p:blipFill>
                    <p:spPr>
                      <a:xfrm>
                        <a:off x="5931871" y="5711993"/>
                        <a:ext cx="2914135" cy="446309"/>
                      </a:xfrm>
                      <a:prstGeom prst="rect">
                        <a:avLst/>
                      </a:prstGeom>
                    </p:spPr>
                  </p:pic>
                </p:oleObj>
              </mc:Fallback>
            </mc:AlternateContent>
          </a:graphicData>
        </a:graphic>
      </p:graphicFrame>
      <p:graphicFrame>
        <p:nvGraphicFramePr>
          <p:cNvPr id="36" name="Object 50"/>
          <p:cNvGraphicFramePr>
            <a:graphicFrameLocks noChangeAspect="1"/>
          </p:cNvGraphicFramePr>
          <p:nvPr>
            <p:extLst>
              <p:ext uri="{D42A27DB-BD31-4B8C-83A1-F6EECF244321}">
                <p14:modId xmlns:p14="http://schemas.microsoft.com/office/powerpoint/2010/main" val="4124551098"/>
              </p:ext>
            </p:extLst>
          </p:nvPr>
        </p:nvGraphicFramePr>
        <p:xfrm>
          <a:off x="2916238" y="6100763"/>
          <a:ext cx="2654300" cy="452437"/>
        </p:xfrm>
        <a:graphic>
          <a:graphicData uri="http://schemas.openxmlformats.org/presentationml/2006/ole">
            <mc:AlternateContent xmlns:mc="http://schemas.openxmlformats.org/markup-compatibility/2006">
              <mc:Choice xmlns:v="urn:schemas-microsoft-com:vml" Requires="v">
                <p:oleObj spid="_x0000_s128170" name="Equation" r:id="rId47" imgW="1193760" imgH="203040" progId="Equation.DSMT4">
                  <p:embed/>
                </p:oleObj>
              </mc:Choice>
              <mc:Fallback>
                <p:oleObj name="Equation" r:id="rId47" imgW="1193760" imgH="203040" progId="Equation.DSMT4">
                  <p:embed/>
                  <p:pic>
                    <p:nvPicPr>
                      <p:cNvPr id="40" name="Object 50"/>
                      <p:cNvPicPr>
                        <a:picLocks noChangeAspect="1" noChangeArrowheads="1"/>
                      </p:cNvPicPr>
                      <p:nvPr/>
                    </p:nvPicPr>
                    <p:blipFill>
                      <a:blip r:embed="rId48"/>
                      <a:srcRect/>
                      <a:stretch>
                        <a:fillRect/>
                      </a:stretch>
                    </p:blipFill>
                    <p:spPr bwMode="auto">
                      <a:xfrm>
                        <a:off x="2916238" y="6100763"/>
                        <a:ext cx="2654300" cy="452437"/>
                      </a:xfrm>
                      <a:prstGeom prst="rect">
                        <a:avLst/>
                      </a:prstGeom>
                      <a:noFill/>
                      <a:ln>
                        <a:noFill/>
                      </a:ln>
                      <a:effectLst/>
                      <a:extLst/>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516728375"/>
              </p:ext>
            </p:extLst>
          </p:nvPr>
        </p:nvGraphicFramePr>
        <p:xfrm>
          <a:off x="5827713" y="6129338"/>
          <a:ext cx="3124200" cy="446087"/>
        </p:xfrm>
        <a:graphic>
          <a:graphicData uri="http://schemas.openxmlformats.org/presentationml/2006/ole">
            <mc:AlternateContent xmlns:mc="http://schemas.openxmlformats.org/markup-compatibility/2006">
              <mc:Choice xmlns:v="urn:schemas-microsoft-com:vml" Requires="v">
                <p:oleObj spid="_x0000_s128171" name="Equation" r:id="rId49" imgW="1511280" imgH="215640" progId="Equation.DSMT4">
                  <p:embed/>
                </p:oleObj>
              </mc:Choice>
              <mc:Fallback>
                <p:oleObj name="Equation" r:id="rId49" imgW="1511280" imgH="215640" progId="Equation.DSMT4">
                  <p:embed/>
                  <p:pic>
                    <p:nvPicPr>
                      <p:cNvPr id="35" name="对象 34"/>
                      <p:cNvPicPr/>
                      <p:nvPr/>
                    </p:nvPicPr>
                    <p:blipFill>
                      <a:blip r:embed="rId50"/>
                      <a:stretch>
                        <a:fillRect/>
                      </a:stretch>
                    </p:blipFill>
                    <p:spPr>
                      <a:xfrm>
                        <a:off x="5827713" y="6129338"/>
                        <a:ext cx="3124200" cy="446087"/>
                      </a:xfrm>
                      <a:prstGeom prst="rect">
                        <a:avLst/>
                      </a:prstGeom>
                    </p:spPr>
                  </p:pic>
                </p:oleObj>
              </mc:Fallback>
            </mc:AlternateContent>
          </a:graphicData>
        </a:graphic>
      </p:graphicFrame>
    </p:spTree>
    <p:extLst>
      <p:ext uri="{BB962C8B-B14F-4D97-AF65-F5344CB8AC3E}">
        <p14:creationId xmlns:p14="http://schemas.microsoft.com/office/powerpoint/2010/main" val="1617787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Rectangle 4"/>
          <p:cNvSpPr>
            <a:spLocks noChangeArrowheads="1"/>
          </p:cNvSpPr>
          <p:nvPr/>
        </p:nvSpPr>
        <p:spPr bwMode="auto">
          <a:xfrm>
            <a:off x="941389" y="232841"/>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zh-CN" sz="2800" b="1" dirty="0">
                <a:solidFill>
                  <a:srgbClr val="0000FF"/>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猴子摘香蕉求解过程：</a:t>
            </a:r>
          </a:p>
        </p:txBody>
      </p:sp>
      <p:grpSp>
        <p:nvGrpSpPr>
          <p:cNvPr id="435214" name="Group 14"/>
          <p:cNvGrpSpPr>
            <a:grpSpLocks/>
          </p:cNvGrpSpPr>
          <p:nvPr/>
        </p:nvGrpSpPr>
        <p:grpSpPr bwMode="auto">
          <a:xfrm>
            <a:off x="4594207" y="1105965"/>
            <a:ext cx="3149255" cy="830263"/>
            <a:chOff x="2426" y="2497"/>
            <a:chExt cx="1134" cy="523"/>
          </a:xfrm>
        </p:grpSpPr>
        <p:sp>
          <p:nvSpPr>
            <p:cNvPr id="435207" name="Rectangle 7"/>
            <p:cNvSpPr>
              <a:spLocks noChangeArrowheads="1"/>
            </p:cNvSpPr>
            <p:nvPr/>
          </p:nvSpPr>
          <p:spPr bwMode="auto">
            <a:xfrm>
              <a:off x="2694" y="2497"/>
              <a:ext cx="5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i="1" dirty="0" err="1">
                  <a:solidFill>
                    <a:srgbClr val="FF3399"/>
                  </a:solidFill>
                  <a:latin typeface="Times New Roman" panose="02020603050405020304" pitchFamily="18" charset="0"/>
                </a:rPr>
                <a:t>Goto</a:t>
              </a:r>
              <a:r>
                <a:rPr lang="en-US" altLang="zh-CN" sz="2400" b="1" i="1" dirty="0">
                  <a:solidFill>
                    <a:srgbClr val="FF3399"/>
                  </a:solidFill>
                  <a:latin typeface="Times New Roman" panose="02020603050405020304" pitchFamily="18" charset="0"/>
                </a:rPr>
                <a:t>(</a:t>
              </a:r>
              <a:r>
                <a:rPr lang="en-US" altLang="zh-CN" sz="2400" b="1" i="1" dirty="0" err="1">
                  <a:solidFill>
                    <a:srgbClr val="FF3399"/>
                  </a:solidFill>
                  <a:latin typeface="Times New Roman" panose="02020603050405020304" pitchFamily="18" charset="0"/>
                </a:rPr>
                <a:t>u,v</a:t>
              </a:r>
              <a:r>
                <a:rPr lang="en-US" altLang="zh-CN" sz="2400" b="1" i="1" dirty="0">
                  <a:solidFill>
                    <a:srgbClr val="FF3399"/>
                  </a:solidFill>
                  <a:latin typeface="Times New Roman" panose="02020603050405020304" pitchFamily="18" charset="0"/>
                </a:rPr>
                <a:t>)</a:t>
              </a:r>
            </a:p>
          </p:txBody>
        </p:sp>
        <p:sp>
          <p:nvSpPr>
            <p:cNvPr id="435208" name="AutoShape 8"/>
            <p:cNvSpPr>
              <a:spLocks noChangeArrowheads="1"/>
            </p:cNvSpPr>
            <p:nvPr/>
          </p:nvSpPr>
          <p:spPr bwMode="auto">
            <a:xfrm>
              <a:off x="2426" y="2794"/>
              <a:ext cx="1134" cy="226"/>
            </a:xfrm>
            <a:prstGeom prst="rightArrow">
              <a:avLst>
                <a:gd name="adj1" fmla="val 50000"/>
                <a:gd name="adj2" fmla="val 12544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5215" name="Group 15"/>
          <p:cNvGrpSpPr>
            <a:grpSpLocks/>
          </p:cNvGrpSpPr>
          <p:nvPr/>
        </p:nvGrpSpPr>
        <p:grpSpPr bwMode="auto">
          <a:xfrm>
            <a:off x="1023939" y="755130"/>
            <a:ext cx="3506788" cy="2520950"/>
            <a:chOff x="301" y="2262"/>
            <a:chExt cx="2209" cy="1588"/>
          </a:xfrm>
        </p:grpSpPr>
        <p:sp>
          <p:nvSpPr>
            <p:cNvPr id="435211" name="Line 11"/>
            <p:cNvSpPr>
              <a:spLocks noChangeShapeType="1"/>
            </p:cNvSpPr>
            <p:nvPr/>
          </p:nvSpPr>
          <p:spPr bwMode="auto">
            <a:xfrm>
              <a:off x="476" y="2614"/>
              <a:ext cx="1407"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5212" name="Object 12"/>
            <p:cNvGraphicFramePr>
              <a:graphicFrameLocks noChangeAspect="1"/>
            </p:cNvGraphicFramePr>
            <p:nvPr>
              <p:extLst>
                <p:ext uri="{D42A27DB-BD31-4B8C-83A1-F6EECF244321}">
                  <p14:modId xmlns:p14="http://schemas.microsoft.com/office/powerpoint/2010/main" val="3928328120"/>
                </p:ext>
              </p:extLst>
            </p:nvPr>
          </p:nvGraphicFramePr>
          <p:xfrm>
            <a:off x="301" y="2262"/>
            <a:ext cx="2209" cy="1588"/>
          </p:xfrm>
          <a:graphic>
            <a:graphicData uri="http://schemas.openxmlformats.org/presentationml/2006/ole">
              <mc:AlternateContent xmlns:mc="http://schemas.openxmlformats.org/markup-compatibility/2006">
                <mc:Choice xmlns:v="urn:schemas-microsoft-com:vml" Requires="v">
                  <p:oleObj spid="_x0000_s80892" name="Equation" r:id="rId4" imgW="1574640" imgH="1130040" progId="Equation.DSMT4">
                    <p:embed/>
                  </p:oleObj>
                </mc:Choice>
                <mc:Fallback>
                  <p:oleObj name="Equation" r:id="rId4" imgW="1574640" imgH="1130040" progId="Equation.DSMT4">
                    <p:embed/>
                    <p:pic>
                      <p:nvPicPr>
                        <p:cNvPr id="435212" name="Object 12"/>
                        <p:cNvPicPr>
                          <a:picLocks noChangeAspect="1" noChangeArrowheads="1"/>
                        </p:cNvPicPr>
                        <p:nvPr/>
                      </p:nvPicPr>
                      <p:blipFill>
                        <a:blip r:embed="rId5"/>
                        <a:srcRect/>
                        <a:stretch>
                          <a:fillRect/>
                        </a:stretch>
                      </p:blipFill>
                      <p:spPr bwMode="auto">
                        <a:xfrm>
                          <a:off x="301" y="2262"/>
                          <a:ext cx="2209"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5216" name="Group 16"/>
          <p:cNvGrpSpPr>
            <a:grpSpLocks/>
          </p:cNvGrpSpPr>
          <p:nvPr/>
        </p:nvGrpSpPr>
        <p:grpSpPr bwMode="auto">
          <a:xfrm>
            <a:off x="7783514" y="697980"/>
            <a:ext cx="3508375" cy="2520950"/>
            <a:chOff x="3407" y="2194"/>
            <a:chExt cx="2210" cy="1588"/>
          </a:xfrm>
        </p:grpSpPr>
        <p:sp>
          <p:nvSpPr>
            <p:cNvPr id="435206" name="Line 6"/>
            <p:cNvSpPr>
              <a:spLocks noChangeShapeType="1"/>
            </p:cNvSpPr>
            <p:nvPr/>
          </p:nvSpPr>
          <p:spPr bwMode="auto">
            <a:xfrm>
              <a:off x="3606" y="2568"/>
              <a:ext cx="1342" cy="0"/>
            </a:xfrm>
            <a:prstGeom prst="line">
              <a:avLst/>
            </a:prstGeom>
            <a:noFill/>
            <a:ln w="38100">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5213" name="Object 13"/>
            <p:cNvGraphicFramePr>
              <a:graphicFrameLocks noChangeAspect="1"/>
            </p:cNvGraphicFramePr>
            <p:nvPr>
              <p:extLst>
                <p:ext uri="{D42A27DB-BD31-4B8C-83A1-F6EECF244321}">
                  <p14:modId xmlns:p14="http://schemas.microsoft.com/office/powerpoint/2010/main" val="3988039033"/>
                </p:ext>
              </p:extLst>
            </p:nvPr>
          </p:nvGraphicFramePr>
          <p:xfrm>
            <a:off x="3407" y="2194"/>
            <a:ext cx="2210" cy="1588"/>
          </p:xfrm>
          <a:graphic>
            <a:graphicData uri="http://schemas.openxmlformats.org/presentationml/2006/ole">
              <mc:AlternateContent xmlns:mc="http://schemas.openxmlformats.org/markup-compatibility/2006">
                <mc:Choice xmlns:v="urn:schemas-microsoft-com:vml" Requires="v">
                  <p:oleObj spid="_x0000_s80893" name="Equation" r:id="rId6" imgW="1574640" imgH="1130040" progId="Equation.DSMT4">
                    <p:embed/>
                  </p:oleObj>
                </mc:Choice>
                <mc:Fallback>
                  <p:oleObj name="Equation" r:id="rId6" imgW="1574640" imgH="1130040" progId="Equation.DSMT4">
                    <p:embed/>
                    <p:pic>
                      <p:nvPicPr>
                        <p:cNvPr id="435213" name="Object 13"/>
                        <p:cNvPicPr>
                          <a:picLocks noChangeAspect="1" noChangeArrowheads="1"/>
                        </p:cNvPicPr>
                        <p:nvPr/>
                      </p:nvPicPr>
                      <p:blipFill>
                        <a:blip r:embed="rId7"/>
                        <a:srcRect/>
                        <a:stretch>
                          <a:fillRect/>
                        </a:stretch>
                      </p:blipFill>
                      <p:spPr bwMode="auto">
                        <a:xfrm>
                          <a:off x="3407" y="2194"/>
                          <a:ext cx="221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6"/>
          <p:cNvGrpSpPr>
            <a:grpSpLocks/>
          </p:cNvGrpSpPr>
          <p:nvPr/>
        </p:nvGrpSpPr>
        <p:grpSpPr bwMode="auto">
          <a:xfrm>
            <a:off x="4913697" y="3816040"/>
            <a:ext cx="2447925" cy="877888"/>
            <a:chOff x="1628" y="1833"/>
            <a:chExt cx="1542" cy="553"/>
          </a:xfrm>
        </p:grpSpPr>
        <p:sp>
          <p:nvSpPr>
            <p:cNvPr id="16" name="Rectangle 3"/>
            <p:cNvSpPr>
              <a:spLocks noChangeArrowheads="1"/>
            </p:cNvSpPr>
            <p:nvPr/>
          </p:nvSpPr>
          <p:spPr bwMode="auto">
            <a:xfrm>
              <a:off x="1628" y="1833"/>
              <a:ext cx="15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i="1" dirty="0" err="1">
                  <a:solidFill>
                    <a:srgbClr val="FF3399"/>
                  </a:solidFill>
                  <a:latin typeface="Times New Roman" panose="02020603050405020304" pitchFamily="18" charset="0"/>
                </a:rPr>
                <a:t>Pushbox</a:t>
              </a:r>
              <a:r>
                <a:rPr lang="en-US" altLang="zh-CN" sz="2400" b="1" dirty="0">
                  <a:solidFill>
                    <a:srgbClr val="FF3399"/>
                  </a:solidFill>
                  <a:latin typeface="Times New Roman" panose="02020603050405020304" pitchFamily="18" charset="0"/>
                </a:rPr>
                <a:t>(</a:t>
              </a:r>
              <a:r>
                <a:rPr lang="en-US" altLang="zh-CN" sz="2400" b="1" i="1" dirty="0">
                  <a:solidFill>
                    <a:srgbClr val="FF3399"/>
                  </a:solidFill>
                  <a:latin typeface="Times New Roman" panose="02020603050405020304" pitchFamily="18" charset="0"/>
                </a:rPr>
                <a:t>v, w</a:t>
              </a:r>
              <a:r>
                <a:rPr lang="en-US" altLang="zh-CN" sz="2400" b="1" dirty="0">
                  <a:solidFill>
                    <a:srgbClr val="FF3399"/>
                  </a:solidFill>
                  <a:latin typeface="Times New Roman" panose="02020603050405020304" pitchFamily="18" charset="0"/>
                </a:rPr>
                <a:t>)</a:t>
              </a:r>
            </a:p>
          </p:txBody>
        </p:sp>
        <p:sp>
          <p:nvSpPr>
            <p:cNvPr id="17" name="AutoShape 4"/>
            <p:cNvSpPr>
              <a:spLocks noChangeArrowheads="1"/>
            </p:cNvSpPr>
            <p:nvPr/>
          </p:nvSpPr>
          <p:spPr bwMode="auto">
            <a:xfrm>
              <a:off x="1655" y="2160"/>
              <a:ext cx="1424" cy="226"/>
            </a:xfrm>
            <a:prstGeom prst="rightArrow">
              <a:avLst>
                <a:gd name="adj1" fmla="val 50000"/>
                <a:gd name="adj2" fmla="val 157522"/>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34"/>
          <p:cNvGrpSpPr>
            <a:grpSpLocks/>
          </p:cNvGrpSpPr>
          <p:nvPr/>
        </p:nvGrpSpPr>
        <p:grpSpPr bwMode="auto">
          <a:xfrm>
            <a:off x="7783514" y="3715473"/>
            <a:ext cx="3698572" cy="2823439"/>
            <a:chOff x="3075" y="2529"/>
            <a:chExt cx="2330" cy="1673"/>
          </a:xfrm>
        </p:grpSpPr>
        <p:graphicFrame>
          <p:nvGraphicFramePr>
            <p:cNvPr id="23" name="Object 29"/>
            <p:cNvGraphicFramePr>
              <a:graphicFrameLocks noChangeAspect="1"/>
            </p:cNvGraphicFramePr>
            <p:nvPr>
              <p:extLst>
                <p:ext uri="{D42A27DB-BD31-4B8C-83A1-F6EECF244321}">
                  <p14:modId xmlns:p14="http://schemas.microsoft.com/office/powerpoint/2010/main" val="236342137"/>
                </p:ext>
              </p:extLst>
            </p:nvPr>
          </p:nvGraphicFramePr>
          <p:xfrm>
            <a:off x="3075" y="2529"/>
            <a:ext cx="2330" cy="1673"/>
          </p:xfrm>
          <a:graphic>
            <a:graphicData uri="http://schemas.openxmlformats.org/presentationml/2006/ole">
              <mc:AlternateContent xmlns:mc="http://schemas.openxmlformats.org/markup-compatibility/2006">
                <mc:Choice xmlns:v="urn:schemas-microsoft-com:vml" Requires="v">
                  <p:oleObj spid="_x0000_s80894" name="Equation" r:id="rId8" imgW="1574640" imgH="1130040" progId="Equation.DSMT4">
                    <p:embed/>
                  </p:oleObj>
                </mc:Choice>
                <mc:Fallback>
                  <p:oleObj name="Equation" r:id="rId8" imgW="1574640" imgH="1130040" progId="Equation.DSMT4">
                    <p:embed/>
                    <p:pic>
                      <p:nvPicPr>
                        <p:cNvPr id="436253" name="Object 29"/>
                        <p:cNvPicPr>
                          <a:picLocks noChangeAspect="1" noChangeArrowheads="1"/>
                        </p:cNvPicPr>
                        <p:nvPr/>
                      </p:nvPicPr>
                      <p:blipFill>
                        <a:blip r:embed="rId9"/>
                        <a:srcRect/>
                        <a:stretch>
                          <a:fillRect/>
                        </a:stretch>
                      </p:blipFill>
                      <p:spPr bwMode="auto">
                        <a:xfrm>
                          <a:off x="3075" y="2529"/>
                          <a:ext cx="2330" cy="1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32"/>
            <p:cNvSpPr>
              <a:spLocks noChangeShapeType="1"/>
            </p:cNvSpPr>
            <p:nvPr/>
          </p:nvSpPr>
          <p:spPr bwMode="auto">
            <a:xfrm>
              <a:off x="3334" y="2886"/>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3"/>
            <p:cNvSpPr>
              <a:spLocks noChangeShapeType="1"/>
            </p:cNvSpPr>
            <p:nvPr/>
          </p:nvSpPr>
          <p:spPr bwMode="auto">
            <a:xfrm>
              <a:off x="3288" y="3475"/>
              <a:ext cx="131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2839672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7253" name="Group 5"/>
          <p:cNvGrpSpPr>
            <a:grpSpLocks/>
          </p:cNvGrpSpPr>
          <p:nvPr/>
        </p:nvGrpSpPr>
        <p:grpSpPr bwMode="auto">
          <a:xfrm>
            <a:off x="6600825" y="2852739"/>
            <a:ext cx="1943100" cy="1411287"/>
            <a:chOff x="3742" y="1888"/>
            <a:chExt cx="1224" cy="889"/>
          </a:xfrm>
        </p:grpSpPr>
        <p:sp>
          <p:nvSpPr>
            <p:cNvPr id="437254" name="Rectangle 6"/>
            <p:cNvSpPr>
              <a:spLocks noChangeArrowheads="1"/>
            </p:cNvSpPr>
            <p:nvPr/>
          </p:nvSpPr>
          <p:spPr bwMode="auto">
            <a:xfrm>
              <a:off x="3742" y="2069"/>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i="1">
                  <a:solidFill>
                    <a:srgbClr val="FF3399"/>
                  </a:solidFill>
                  <a:latin typeface="Times New Roman" panose="02020603050405020304" pitchFamily="18" charset="0"/>
                </a:rPr>
                <a:t>Climbbox</a:t>
              </a:r>
              <a:endParaRPr lang="en-US" altLang="zh-CN" sz="2800" b="1">
                <a:solidFill>
                  <a:srgbClr val="FF3399"/>
                </a:solidFill>
                <a:latin typeface="Times New Roman" panose="02020603050405020304" pitchFamily="18" charset="0"/>
              </a:endParaRPr>
            </a:p>
          </p:txBody>
        </p:sp>
        <p:sp>
          <p:nvSpPr>
            <p:cNvPr id="437255" name="AutoShape 7"/>
            <p:cNvSpPr>
              <a:spLocks noChangeArrowheads="1"/>
            </p:cNvSpPr>
            <p:nvPr/>
          </p:nvSpPr>
          <p:spPr bwMode="auto">
            <a:xfrm rot="5400000">
              <a:off x="4408" y="2220"/>
              <a:ext cx="889" cy="226"/>
            </a:xfrm>
            <a:prstGeom prst="rightArrow">
              <a:avLst>
                <a:gd name="adj1" fmla="val 50000"/>
                <a:gd name="adj2" fmla="val 98341"/>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7271" name="Group 23"/>
          <p:cNvGrpSpPr>
            <a:grpSpLocks/>
          </p:cNvGrpSpPr>
          <p:nvPr/>
        </p:nvGrpSpPr>
        <p:grpSpPr bwMode="auto">
          <a:xfrm>
            <a:off x="4583113" y="5373689"/>
            <a:ext cx="1657350" cy="892175"/>
            <a:chOff x="2018" y="2976"/>
            <a:chExt cx="1044" cy="562"/>
          </a:xfrm>
        </p:grpSpPr>
        <p:sp>
          <p:nvSpPr>
            <p:cNvPr id="437260" name="Rectangle 12"/>
            <p:cNvSpPr>
              <a:spLocks noChangeArrowheads="1"/>
            </p:cNvSpPr>
            <p:nvPr/>
          </p:nvSpPr>
          <p:spPr bwMode="auto">
            <a:xfrm>
              <a:off x="2171" y="29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i="1">
                  <a:solidFill>
                    <a:srgbClr val="FF3399"/>
                  </a:solidFill>
                  <a:latin typeface="Times New Roman" panose="02020603050405020304" pitchFamily="18" charset="0"/>
                </a:rPr>
                <a:t>Grasp</a:t>
              </a:r>
              <a:endParaRPr lang="en-US" altLang="zh-CN" sz="2800" b="1">
                <a:solidFill>
                  <a:srgbClr val="FF3399"/>
                </a:solidFill>
                <a:latin typeface="Times New Roman" panose="02020603050405020304" pitchFamily="18" charset="0"/>
              </a:endParaRPr>
            </a:p>
          </p:txBody>
        </p:sp>
        <p:sp>
          <p:nvSpPr>
            <p:cNvPr id="437261" name="AutoShape 13"/>
            <p:cNvSpPr>
              <a:spLocks noChangeArrowheads="1"/>
            </p:cNvSpPr>
            <p:nvPr/>
          </p:nvSpPr>
          <p:spPr bwMode="auto">
            <a:xfrm rot="10800000">
              <a:off x="2018" y="3312"/>
              <a:ext cx="1044" cy="226"/>
            </a:xfrm>
            <a:prstGeom prst="rightArrow">
              <a:avLst>
                <a:gd name="adj1" fmla="val 50000"/>
                <a:gd name="adj2" fmla="val 115487"/>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37265" name="Object 17"/>
          <p:cNvGraphicFramePr>
            <a:graphicFrameLocks noChangeAspect="1"/>
          </p:cNvGraphicFramePr>
          <p:nvPr>
            <p:extLst>
              <p:ext uri="{D42A27DB-BD31-4B8C-83A1-F6EECF244321}">
                <p14:modId xmlns:p14="http://schemas.microsoft.com/office/powerpoint/2010/main" val="2425343100"/>
              </p:ext>
            </p:extLst>
          </p:nvPr>
        </p:nvGraphicFramePr>
        <p:xfrm>
          <a:off x="6405563" y="412751"/>
          <a:ext cx="3495593" cy="2511426"/>
        </p:xfrm>
        <a:graphic>
          <a:graphicData uri="http://schemas.openxmlformats.org/presentationml/2006/ole">
            <mc:AlternateContent xmlns:mc="http://schemas.openxmlformats.org/markup-compatibility/2006">
              <mc:Choice xmlns:v="urn:schemas-microsoft-com:vml" Requires="v">
                <p:oleObj spid="_x0000_s127038" name="Equation" r:id="rId4" imgW="1574640" imgH="1130040" progId="Equation.DSMT4">
                  <p:embed/>
                </p:oleObj>
              </mc:Choice>
              <mc:Fallback>
                <p:oleObj name="Equation" r:id="rId4" imgW="1574640" imgH="1130040" progId="Equation.DSMT4">
                  <p:embed/>
                  <p:pic>
                    <p:nvPicPr>
                      <p:cNvPr id="437265" name="Object 17"/>
                      <p:cNvPicPr>
                        <a:picLocks noChangeAspect="1" noChangeArrowheads="1"/>
                      </p:cNvPicPr>
                      <p:nvPr/>
                    </p:nvPicPr>
                    <p:blipFill>
                      <a:blip r:embed="rId5"/>
                      <a:srcRect/>
                      <a:stretch>
                        <a:fillRect/>
                      </a:stretch>
                    </p:blipFill>
                    <p:spPr bwMode="auto">
                      <a:xfrm>
                        <a:off x="6405563" y="412751"/>
                        <a:ext cx="3495593" cy="2511426"/>
                      </a:xfrm>
                      <a:prstGeom prst="rect">
                        <a:avLst/>
                      </a:prstGeom>
                      <a:noFill/>
                      <a:ln>
                        <a:noFill/>
                      </a:ln>
                      <a:effectLst/>
                      <a:extLst/>
                    </p:spPr>
                  </p:pic>
                </p:oleObj>
              </mc:Fallback>
            </mc:AlternateContent>
          </a:graphicData>
        </a:graphic>
      </p:graphicFrame>
      <p:sp>
        <p:nvSpPr>
          <p:cNvPr id="437269" name="Line 21"/>
          <p:cNvSpPr>
            <a:spLocks noChangeShapeType="1"/>
          </p:cNvSpPr>
          <p:nvPr/>
        </p:nvSpPr>
        <p:spPr bwMode="auto">
          <a:xfrm>
            <a:off x="6888164" y="2349500"/>
            <a:ext cx="2447925"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7280" name="Group 32"/>
          <p:cNvGrpSpPr>
            <a:grpSpLocks/>
          </p:cNvGrpSpPr>
          <p:nvPr/>
        </p:nvGrpSpPr>
        <p:grpSpPr bwMode="auto">
          <a:xfrm>
            <a:off x="6550025" y="4084639"/>
            <a:ext cx="3554674" cy="2302038"/>
            <a:chOff x="3166" y="2573"/>
            <a:chExt cx="2390" cy="1555"/>
          </a:xfrm>
        </p:grpSpPr>
        <p:graphicFrame>
          <p:nvGraphicFramePr>
            <p:cNvPr id="437268" name="Object 20"/>
            <p:cNvGraphicFramePr>
              <a:graphicFrameLocks noChangeAspect="1"/>
            </p:cNvGraphicFramePr>
            <p:nvPr>
              <p:extLst>
                <p:ext uri="{D42A27DB-BD31-4B8C-83A1-F6EECF244321}">
                  <p14:modId xmlns:p14="http://schemas.microsoft.com/office/powerpoint/2010/main" val="138983236"/>
                </p:ext>
              </p:extLst>
            </p:nvPr>
          </p:nvGraphicFramePr>
          <p:xfrm>
            <a:off x="3166" y="2573"/>
            <a:ext cx="2164" cy="1555"/>
          </p:xfrm>
          <a:graphic>
            <a:graphicData uri="http://schemas.openxmlformats.org/presentationml/2006/ole">
              <mc:AlternateContent xmlns:mc="http://schemas.openxmlformats.org/markup-compatibility/2006">
                <mc:Choice xmlns:v="urn:schemas-microsoft-com:vml" Requires="v">
                  <p:oleObj spid="_x0000_s127039" name="Equation" r:id="rId6" imgW="1574640" imgH="1130040" progId="Equation.DSMT4">
                    <p:embed/>
                  </p:oleObj>
                </mc:Choice>
                <mc:Fallback>
                  <p:oleObj name="Equation" r:id="rId6" imgW="1574640" imgH="1130040" progId="Equation.DSMT4">
                    <p:embed/>
                    <p:pic>
                      <p:nvPicPr>
                        <p:cNvPr id="437268" name="Object 20"/>
                        <p:cNvPicPr>
                          <a:picLocks noChangeAspect="1" noChangeArrowheads="1"/>
                        </p:cNvPicPr>
                        <p:nvPr/>
                      </p:nvPicPr>
                      <p:blipFill>
                        <a:blip r:embed="rId7"/>
                        <a:srcRect/>
                        <a:stretch>
                          <a:fillRect/>
                        </a:stretch>
                      </p:blipFill>
                      <p:spPr bwMode="auto">
                        <a:xfrm>
                          <a:off x="3166" y="2573"/>
                          <a:ext cx="2164" cy="1555"/>
                        </a:xfrm>
                        <a:prstGeom prst="rect">
                          <a:avLst/>
                        </a:prstGeom>
                        <a:noFill/>
                        <a:ln>
                          <a:noFill/>
                        </a:ln>
                        <a:effectLst/>
                        <a:extLst/>
                      </p:spPr>
                    </p:pic>
                  </p:oleObj>
                </mc:Fallback>
              </mc:AlternateContent>
            </a:graphicData>
          </a:graphic>
        </p:graphicFrame>
        <p:sp>
          <p:nvSpPr>
            <p:cNvPr id="437270" name="Line 22"/>
            <p:cNvSpPr>
              <a:spLocks noChangeShapeType="1"/>
            </p:cNvSpPr>
            <p:nvPr/>
          </p:nvSpPr>
          <p:spPr bwMode="auto">
            <a:xfrm>
              <a:off x="3334" y="3793"/>
              <a:ext cx="1542"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75" name="Line 27"/>
            <p:cNvSpPr>
              <a:spLocks noChangeShapeType="1"/>
            </p:cNvSpPr>
            <p:nvPr/>
          </p:nvSpPr>
          <p:spPr bwMode="auto">
            <a:xfrm>
              <a:off x="3470" y="3203"/>
              <a:ext cx="140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7276" name="Line 28"/>
            <p:cNvSpPr>
              <a:spLocks noChangeShapeType="1"/>
            </p:cNvSpPr>
            <p:nvPr/>
          </p:nvSpPr>
          <p:spPr bwMode="auto">
            <a:xfrm>
              <a:off x="3470" y="4065"/>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7279" name="Group 31"/>
          <p:cNvGrpSpPr>
            <a:grpSpLocks/>
          </p:cNvGrpSpPr>
          <p:nvPr/>
        </p:nvGrpSpPr>
        <p:grpSpPr bwMode="auto">
          <a:xfrm>
            <a:off x="2065338" y="1773239"/>
            <a:ext cx="3741738" cy="3481387"/>
            <a:chOff x="341" y="1117"/>
            <a:chExt cx="2357" cy="2193"/>
          </a:xfrm>
        </p:grpSpPr>
        <p:pic>
          <p:nvPicPr>
            <p:cNvPr id="437262" name="Picture 14" descr="an02556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 y="1117"/>
              <a:ext cx="613" cy="6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37274" name="Object 26"/>
            <p:cNvGraphicFramePr>
              <a:graphicFrameLocks noChangeAspect="1"/>
            </p:cNvGraphicFramePr>
            <p:nvPr>
              <p:extLst>
                <p:ext uri="{D42A27DB-BD31-4B8C-83A1-F6EECF244321}">
                  <p14:modId xmlns:p14="http://schemas.microsoft.com/office/powerpoint/2010/main" val="2916053245"/>
                </p:ext>
              </p:extLst>
            </p:nvPr>
          </p:nvGraphicFramePr>
          <p:xfrm>
            <a:off x="341" y="1782"/>
            <a:ext cx="2219" cy="1528"/>
          </p:xfrm>
          <a:graphic>
            <a:graphicData uri="http://schemas.openxmlformats.org/presentationml/2006/ole">
              <mc:AlternateContent xmlns:mc="http://schemas.openxmlformats.org/markup-compatibility/2006">
                <mc:Choice xmlns:v="urn:schemas-microsoft-com:vml" Requires="v">
                  <p:oleObj spid="_x0000_s127040" name="Equation" r:id="rId9" imgW="1625400" imgH="1117440" progId="Equation.DSMT4">
                    <p:embed/>
                  </p:oleObj>
                </mc:Choice>
                <mc:Fallback>
                  <p:oleObj name="Equation" r:id="rId9" imgW="1625400" imgH="1117440" progId="Equation.DSMT4">
                    <p:embed/>
                    <p:pic>
                      <p:nvPicPr>
                        <p:cNvPr id="437274" name="Object 26"/>
                        <p:cNvPicPr>
                          <a:picLocks noChangeAspect="1" noChangeArrowheads="1"/>
                        </p:cNvPicPr>
                        <p:nvPr/>
                      </p:nvPicPr>
                      <p:blipFill>
                        <a:blip r:embed="rId10"/>
                        <a:srcRect/>
                        <a:stretch>
                          <a:fillRect/>
                        </a:stretch>
                      </p:blipFill>
                      <p:spPr bwMode="auto">
                        <a:xfrm>
                          <a:off x="341" y="1782"/>
                          <a:ext cx="2219" cy="1528"/>
                        </a:xfrm>
                        <a:prstGeom prst="rect">
                          <a:avLst/>
                        </a:prstGeom>
                        <a:noFill/>
                        <a:ln>
                          <a:noFill/>
                        </a:ln>
                        <a:effectLst/>
                        <a:extLst/>
                      </p:spPr>
                    </p:pic>
                  </p:oleObj>
                </mc:Fallback>
              </mc:AlternateContent>
            </a:graphicData>
          </a:graphic>
        </p:graphicFrame>
        <p:sp>
          <p:nvSpPr>
            <p:cNvPr id="437277" name="Line 29"/>
            <p:cNvSpPr>
              <a:spLocks noChangeShapeType="1"/>
            </p:cNvSpPr>
            <p:nvPr/>
          </p:nvSpPr>
          <p:spPr bwMode="auto">
            <a:xfrm>
              <a:off x="657" y="2387"/>
              <a:ext cx="1588"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7278" name="Line 30"/>
            <p:cNvSpPr>
              <a:spLocks noChangeShapeType="1"/>
            </p:cNvSpPr>
            <p:nvPr/>
          </p:nvSpPr>
          <p:spPr bwMode="auto">
            <a:xfrm>
              <a:off x="612" y="3294"/>
              <a:ext cx="2086" cy="0"/>
            </a:xfrm>
            <a:prstGeom prst="line">
              <a:avLst/>
            </a:prstGeom>
            <a:noFill/>
            <a:ln w="28575">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682148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4940225-BBB7-4198-81FB-347E562555A2}" type="slidenum">
              <a:rPr lang="en-US" altLang="zh-CN"/>
              <a:pPr/>
              <a:t>5</a:t>
            </a:fld>
            <a:endParaRPr lang="en-US" altLang="zh-CN"/>
          </a:p>
        </p:txBody>
      </p:sp>
      <p:sp>
        <p:nvSpPr>
          <p:cNvPr id="230535" name="Rectangle 135"/>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20000"/>
              </a:spcBef>
            </a:pPr>
            <a:r>
              <a:rPr lang="en-US" altLang="zh-CN" sz="3200" b="1" dirty="0">
                <a:latin typeface="宋体" panose="02010600030101010101" pitchFamily="2" charset="-122"/>
              </a:rPr>
              <a:t>2.2  </a:t>
            </a:r>
            <a:r>
              <a:rPr lang="zh-CN" altLang="en-US" sz="3200" b="1" dirty="0">
                <a:latin typeface="宋体" panose="02010600030101010101" pitchFamily="2" charset="-122"/>
              </a:rPr>
              <a:t>一阶谓词逻辑表示法</a:t>
            </a:r>
          </a:p>
        </p:txBody>
      </p:sp>
      <p:sp>
        <p:nvSpPr>
          <p:cNvPr id="230537" name="Rectangle 137"/>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solidFill>
                  <a:srgbClr val="FF0000"/>
                </a:solidFill>
                <a:effectLst>
                  <a:outerShdw blurRad="38100" dist="38100" dir="2700000" algn="tl">
                    <a:srgbClr val="C0C0C0"/>
                  </a:outerShdw>
                </a:effectLst>
                <a:latin typeface="宋体" panose="02010600030101010101" pitchFamily="2" charset="-122"/>
              </a:rPr>
              <a:t>2.1  </a:t>
            </a:r>
            <a:r>
              <a:rPr lang="zh-CN" altLang="en-US" sz="3200" b="1" dirty="0">
                <a:solidFill>
                  <a:srgbClr val="FF0000"/>
                </a:solidFill>
                <a:effectLst>
                  <a:outerShdw blurRad="38100" dist="38100" dir="2700000" algn="tl">
                    <a:srgbClr val="C0C0C0"/>
                  </a:outerShdw>
                </a:effectLst>
                <a:latin typeface="宋体" panose="02010600030101010101" pitchFamily="2" charset="-122"/>
              </a:rPr>
              <a:t>知识与知识表示</a:t>
            </a:r>
          </a:p>
        </p:txBody>
      </p:sp>
      <p:sp>
        <p:nvSpPr>
          <p:cNvPr id="230538" name="Rectangle 138"/>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kumimoji="1" lang="en-US" altLang="zh-CN" sz="3200" b="1" dirty="0">
                <a:latin typeface="宋体" panose="02010600030101010101" pitchFamily="2" charset="-122"/>
              </a:rPr>
              <a:t>2.3  </a:t>
            </a:r>
            <a:r>
              <a:rPr kumimoji="1" lang="zh-CN" altLang="en-US" sz="3200" b="1" dirty="0">
                <a:latin typeface="宋体" panose="02010600030101010101" pitchFamily="2" charset="-122"/>
              </a:rPr>
              <a:t>产生式表示法</a:t>
            </a:r>
          </a:p>
        </p:txBody>
      </p:sp>
      <p:sp>
        <p:nvSpPr>
          <p:cNvPr id="230539" name="Rectangle 139"/>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3200" b="1" dirty="0">
                <a:latin typeface="宋体" panose="02010600030101010101" pitchFamily="2" charset="-122"/>
              </a:rPr>
              <a:t>2.4  </a:t>
            </a:r>
            <a:r>
              <a:rPr lang="zh-CN" altLang="en-US" sz="3200" b="1" dirty="0">
                <a:latin typeface="宋体" panose="02010600030101010101" pitchFamily="2" charset="-122"/>
              </a:rPr>
              <a:t>语义网络表示法</a:t>
            </a:r>
          </a:p>
        </p:txBody>
      </p:sp>
      <p:sp>
        <p:nvSpPr>
          <p:cNvPr id="230540" name="Rectangle 140"/>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
            <a:r>
              <a:rPr lang="en-US" altLang="zh-CN" sz="3200" b="1" dirty="0">
                <a:latin typeface="宋体" panose="02010600030101010101" pitchFamily="2" charset="-122"/>
              </a:rPr>
              <a:t>2.5  </a:t>
            </a:r>
            <a:r>
              <a:rPr lang="zh-CN" altLang="en-US" sz="3200" b="1" dirty="0">
                <a:latin typeface="宋体" panose="02010600030101010101" pitchFamily="2" charset="-122"/>
              </a:rPr>
              <a:t>框架表示法</a:t>
            </a:r>
          </a:p>
        </p:txBody>
      </p:sp>
      <p:sp>
        <p:nvSpPr>
          <p:cNvPr id="230552" name="Rectangle 152"/>
          <p:cNvSpPr>
            <a:spLocks noGrp="1"/>
          </p:cNvSpPr>
          <p:nvPr>
            <p:ph type="title" orient="vert"/>
          </p:nvPr>
        </p:nvSpPr>
        <p:spPr>
          <a:xfrm>
            <a:off x="2351089" y="1916114"/>
            <a:ext cx="909637" cy="3457575"/>
          </a:xfrm>
        </p:spPr>
        <p:txBody>
          <a:bodyPr/>
          <a:lstStyle/>
          <a:p>
            <a:r>
              <a:rPr lang="zh-CN" altLang="en-US" sz="3200" b="1" dirty="0">
                <a:solidFill>
                  <a:srgbClr val="990000"/>
                </a:solidFill>
                <a:effectLst>
                  <a:outerShdw blurRad="38100" dist="38100" dir="2700000" algn="tl">
                    <a:srgbClr val="C0C0C0"/>
                  </a:outerShdw>
                </a:effectLst>
                <a:latin typeface="+mn-ea"/>
                <a:ea typeface="+mn-ea"/>
              </a:rPr>
              <a:t>主  要  内  容</a:t>
            </a:r>
          </a:p>
        </p:txBody>
      </p:sp>
    </p:spTree>
    <p:extLst>
      <p:ext uri="{BB962C8B-B14F-4D97-AF65-F5344CB8AC3E}">
        <p14:creationId xmlns:p14="http://schemas.microsoft.com/office/powerpoint/2010/main" val="15355671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p:cNvSpPr>
          <p:nvPr>
            <p:ph type="title"/>
          </p:nvPr>
        </p:nvSpPr>
        <p:spPr>
          <a:xfrm>
            <a:off x="1847850"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谓词逻辑表示法的特点</a:t>
            </a:r>
          </a:p>
        </p:txBody>
      </p:sp>
      <p:sp>
        <p:nvSpPr>
          <p:cNvPr id="439299" name="Rectangle 3"/>
          <p:cNvSpPr>
            <a:spLocks noGrp="1"/>
          </p:cNvSpPr>
          <p:nvPr>
            <p:ph type="body" idx="1"/>
          </p:nvPr>
        </p:nvSpPr>
        <p:spPr>
          <a:xfrm>
            <a:off x="1992313" y="1196975"/>
            <a:ext cx="8229600" cy="5327650"/>
          </a:xfrm>
        </p:spPr>
        <p:txBody>
          <a:bodyPr/>
          <a:lstStyle/>
          <a:p>
            <a:pPr>
              <a:lnSpc>
                <a:spcPct val="120000"/>
              </a:lnSpc>
              <a:spcBef>
                <a:spcPct val="30000"/>
              </a:spcBef>
              <a:buFont typeface="Wingdings" panose="05000000000000000000" pitchFamily="2" charset="2"/>
              <a:buNone/>
            </a:pPr>
            <a:r>
              <a:rPr lang="en-US" altLang="zh-CN" b="1">
                <a:solidFill>
                  <a:srgbClr val="00CC00"/>
                </a:solidFill>
                <a:latin typeface="黑体" panose="02010609060101010101" pitchFamily="49" charset="-122"/>
                <a:ea typeface="黑体" panose="02010609060101010101" pitchFamily="49" charset="-122"/>
              </a:rPr>
              <a:t>1.</a:t>
            </a:r>
            <a:r>
              <a:rPr lang="zh-CN" altLang="en-US" b="1">
                <a:solidFill>
                  <a:srgbClr val="00CC00"/>
                </a:solidFill>
                <a:latin typeface="黑体" panose="02010609060101010101" pitchFamily="49" charset="-122"/>
                <a:ea typeface="黑体" panose="02010609060101010101" pitchFamily="49" charset="-122"/>
              </a:rPr>
              <a:t>优点</a:t>
            </a:r>
          </a:p>
          <a:p>
            <a:pPr>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⑴ </a:t>
            </a:r>
            <a:r>
              <a:rPr lang="zh-CN" altLang="en-US" b="1">
                <a:solidFill>
                  <a:srgbClr val="CC0000"/>
                </a:solidFill>
                <a:latin typeface="楷体_GB2312" pitchFamily="49" charset="-122"/>
                <a:ea typeface="楷体_GB2312" pitchFamily="49" charset="-122"/>
              </a:rPr>
              <a:t>严密性</a:t>
            </a:r>
            <a:r>
              <a:rPr lang="zh-CN" altLang="en-US" b="1">
                <a:latin typeface="楷体_GB2312" pitchFamily="49" charset="-122"/>
                <a:ea typeface="楷体_GB2312" pitchFamily="49" charset="-122"/>
              </a:rPr>
              <a:t>。可以保证其演绎推理结果的正确性，可以较精确的表达知识。</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⑵ </a:t>
            </a:r>
            <a:r>
              <a:rPr lang="zh-CN" altLang="en-US" b="1">
                <a:solidFill>
                  <a:srgbClr val="CC0000"/>
                </a:solidFill>
                <a:latin typeface="楷体_GB2312" pitchFamily="49" charset="-122"/>
                <a:ea typeface="楷体_GB2312" pitchFamily="49" charset="-122"/>
              </a:rPr>
              <a:t>自然性</a:t>
            </a:r>
            <a:r>
              <a:rPr lang="zh-CN" altLang="en-US" b="1">
                <a:latin typeface="楷体_GB2312" pitchFamily="49" charset="-122"/>
                <a:ea typeface="楷体_GB2312" pitchFamily="49" charset="-122"/>
              </a:rPr>
              <a:t>。谓词逻辑是一种接近于自然语言的形式语言。</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⑶ </a:t>
            </a:r>
            <a:r>
              <a:rPr lang="zh-CN" altLang="en-US" b="1">
                <a:solidFill>
                  <a:srgbClr val="CC0000"/>
                </a:solidFill>
                <a:latin typeface="楷体_GB2312" pitchFamily="49" charset="-122"/>
                <a:ea typeface="楷体_GB2312" pitchFamily="49" charset="-122"/>
              </a:rPr>
              <a:t>通用性</a:t>
            </a:r>
            <a:r>
              <a:rPr lang="zh-CN" altLang="en-US" b="1">
                <a:latin typeface="楷体_GB2312" pitchFamily="49" charset="-122"/>
                <a:ea typeface="楷体_GB2312" pitchFamily="49" charset="-122"/>
              </a:rPr>
              <a:t>。拥有通用的逻辑演算方法和推理的规则。</a:t>
            </a:r>
          </a:p>
          <a:p>
            <a:pPr algn="just">
              <a:lnSpc>
                <a:spcPct val="120000"/>
              </a:lnSpc>
              <a:spcBef>
                <a:spcPct val="30000"/>
              </a:spcBef>
              <a:buFont typeface="Wingdings" panose="05000000000000000000" pitchFamily="2" charset="2"/>
              <a:buNone/>
            </a:pPr>
            <a:r>
              <a:rPr lang="zh-CN" altLang="en-US" b="1">
                <a:latin typeface="楷体_GB2312" pitchFamily="49" charset="-122"/>
                <a:ea typeface="楷体_GB2312" pitchFamily="49" charset="-122"/>
              </a:rPr>
              <a:t>   ⑷ </a:t>
            </a:r>
            <a:r>
              <a:rPr lang="zh-CN" altLang="en-US" b="1">
                <a:solidFill>
                  <a:srgbClr val="CC0000"/>
                </a:solidFill>
                <a:latin typeface="楷体_GB2312" pitchFamily="49" charset="-122"/>
                <a:ea typeface="楷体_GB2312" pitchFamily="49" charset="-122"/>
              </a:rPr>
              <a:t>易于实现</a:t>
            </a:r>
            <a:r>
              <a:rPr lang="zh-CN" altLang="en-US" b="1">
                <a:latin typeface="楷体_GB2312" pitchFamily="49" charset="-122"/>
                <a:ea typeface="楷体_GB2312" pitchFamily="49" charset="-122"/>
              </a:rPr>
              <a:t>。用它表示的知识易于模块化，便于知识的增删及修改，便于在计算机上实现。</a:t>
            </a:r>
          </a:p>
        </p:txBody>
      </p:sp>
    </p:spTree>
    <p:extLst>
      <p:ext uri="{BB962C8B-B14F-4D97-AF65-F5344CB8AC3E}">
        <p14:creationId xmlns:p14="http://schemas.microsoft.com/office/powerpoint/2010/main" val="273827000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p:cNvSpPr>
          <p:nvPr>
            <p:ph type="body" idx="1"/>
          </p:nvPr>
        </p:nvSpPr>
        <p:spPr>
          <a:xfrm>
            <a:off x="1919288" y="765176"/>
            <a:ext cx="8424862" cy="5256213"/>
          </a:xfrm>
        </p:spPr>
        <p:txBody>
          <a:bodyPr>
            <a:normAutofit/>
          </a:bodyPr>
          <a:lstStyle/>
          <a:p>
            <a:pPr algn="just">
              <a:lnSpc>
                <a:spcPct val="120000"/>
              </a:lnSpc>
              <a:spcBef>
                <a:spcPct val="30000"/>
              </a:spcBef>
              <a:buFont typeface="Wingdings" panose="05000000000000000000" pitchFamily="2" charset="2"/>
              <a:buNone/>
            </a:pPr>
            <a:r>
              <a:rPr lang="en-US" altLang="zh-CN" b="1" dirty="0">
                <a:solidFill>
                  <a:srgbClr val="00CC00"/>
                </a:solidFill>
                <a:latin typeface="黑体" panose="02010609060101010101" pitchFamily="49" charset="-122"/>
                <a:ea typeface="黑体" panose="02010609060101010101" pitchFamily="49" charset="-122"/>
              </a:rPr>
              <a:t>2.</a:t>
            </a:r>
            <a:r>
              <a:rPr lang="zh-CN" altLang="en-US" b="1" dirty="0">
                <a:solidFill>
                  <a:srgbClr val="00CC00"/>
                </a:solidFill>
                <a:latin typeface="黑体" panose="02010609060101010101" pitchFamily="49" charset="-122"/>
                <a:ea typeface="黑体" panose="02010609060101010101" pitchFamily="49" charset="-122"/>
              </a:rPr>
              <a:t>局限性</a:t>
            </a:r>
          </a:p>
          <a:p>
            <a:pPr algn="just">
              <a:lnSpc>
                <a:spcPct val="120000"/>
              </a:lnSpc>
              <a:spcBef>
                <a:spcPct val="30000"/>
              </a:spcBef>
              <a:buFont typeface="Wingdings" panose="05000000000000000000" pitchFamily="2" charset="2"/>
              <a:buNone/>
            </a:pPr>
            <a:r>
              <a:rPr lang="en-US" altLang="zh-CN" b="1" dirty="0" smtClean="0">
                <a:latin typeface="楷体_GB2312" pitchFamily="49" charset="-122"/>
                <a:ea typeface="楷体_GB2312" pitchFamily="49" charset="-122"/>
              </a:rPr>
              <a:t>(1)</a:t>
            </a:r>
            <a:r>
              <a:rPr lang="zh-CN" altLang="en-US" b="1" dirty="0" smtClean="0">
                <a:solidFill>
                  <a:srgbClr val="CC0000"/>
                </a:solidFill>
                <a:latin typeface="楷体_GB2312" pitchFamily="49" charset="-122"/>
                <a:ea typeface="楷体_GB2312" pitchFamily="49" charset="-122"/>
              </a:rPr>
              <a:t>知识表示</a:t>
            </a:r>
            <a:r>
              <a:rPr lang="zh-CN" altLang="en-US" b="1" dirty="0">
                <a:solidFill>
                  <a:srgbClr val="CC0000"/>
                </a:solidFill>
                <a:latin typeface="楷体_GB2312" pitchFamily="49" charset="-122"/>
                <a:ea typeface="楷体_GB2312" pitchFamily="49" charset="-122"/>
              </a:rPr>
              <a:t>能力差</a:t>
            </a:r>
            <a:r>
              <a:rPr lang="zh-CN" altLang="en-US" b="1" dirty="0">
                <a:latin typeface="楷体_GB2312" pitchFamily="49" charset="-122"/>
                <a:ea typeface="楷体_GB2312" pitchFamily="49" charset="-122"/>
              </a:rPr>
              <a:t>。不便于表达和加入非确定性、启发性知识等。</a:t>
            </a:r>
          </a:p>
          <a:p>
            <a:pPr algn="just">
              <a:lnSpc>
                <a:spcPct val="120000"/>
              </a:lnSpc>
              <a:spcBef>
                <a:spcPct val="30000"/>
              </a:spcBef>
              <a:buFont typeface="Wingdings" panose="05000000000000000000" pitchFamily="2" charset="2"/>
              <a:buNone/>
            </a:pPr>
            <a:r>
              <a:rPr lang="en-US" altLang="zh-CN" b="1" dirty="0" smtClean="0">
                <a:latin typeface="楷体_GB2312" pitchFamily="49" charset="-122"/>
                <a:ea typeface="楷体_GB2312" pitchFamily="49" charset="-122"/>
              </a:rPr>
              <a:t>(2)</a:t>
            </a:r>
            <a:r>
              <a:rPr lang="zh-CN" altLang="en-US" b="1" dirty="0" smtClean="0">
                <a:solidFill>
                  <a:srgbClr val="CC0000"/>
                </a:solidFill>
                <a:latin typeface="楷体_GB2312" pitchFamily="49" charset="-122"/>
                <a:ea typeface="楷体_GB2312" pitchFamily="49" charset="-122"/>
              </a:rPr>
              <a:t>组合爆炸</a:t>
            </a:r>
            <a:r>
              <a:rPr lang="zh-CN" altLang="en-US" b="1" dirty="0">
                <a:latin typeface="楷体_GB2312" pitchFamily="49" charset="-122"/>
                <a:ea typeface="楷体_GB2312" pitchFamily="49" charset="-122"/>
              </a:rPr>
              <a:t>。在其推理过程中，随着事实数目的增大及盲目的使用推例规则，有可能形成组合爆炸。</a:t>
            </a:r>
          </a:p>
          <a:p>
            <a:pPr algn="just">
              <a:lnSpc>
                <a:spcPct val="120000"/>
              </a:lnSpc>
              <a:spcBef>
                <a:spcPct val="30000"/>
              </a:spcBef>
              <a:buFont typeface="Wingdings" panose="05000000000000000000" pitchFamily="2" charset="2"/>
              <a:buNone/>
            </a:pPr>
            <a:r>
              <a:rPr lang="en-US" altLang="zh-CN" b="1" dirty="0" smtClean="0">
                <a:latin typeface="楷体_GB2312" pitchFamily="49" charset="-122"/>
                <a:ea typeface="楷体_GB2312" pitchFamily="49" charset="-122"/>
              </a:rPr>
              <a:t>(3)</a:t>
            </a:r>
            <a:r>
              <a:rPr lang="zh-CN" altLang="en-US" b="1" dirty="0" smtClean="0">
                <a:solidFill>
                  <a:srgbClr val="CC0000"/>
                </a:solidFill>
                <a:latin typeface="楷体_GB2312" pitchFamily="49" charset="-122"/>
                <a:ea typeface="楷体_GB2312" pitchFamily="49" charset="-122"/>
              </a:rPr>
              <a:t>效率</a:t>
            </a:r>
            <a:r>
              <a:rPr lang="zh-CN" altLang="en-US" b="1" dirty="0">
                <a:solidFill>
                  <a:srgbClr val="CC0000"/>
                </a:solidFill>
                <a:latin typeface="楷体_GB2312" pitchFamily="49" charset="-122"/>
                <a:ea typeface="楷体_GB2312" pitchFamily="49" charset="-122"/>
              </a:rPr>
              <a:t>低</a:t>
            </a:r>
            <a:r>
              <a:rPr lang="zh-CN" altLang="en-US" b="1" dirty="0">
                <a:latin typeface="楷体_GB2312" pitchFamily="49" charset="-122"/>
                <a:ea typeface="楷体_GB2312" pitchFamily="49" charset="-122"/>
              </a:rPr>
              <a:t>。由于推理是根据形式逻辑进行的，把推理演算与知识含义截然分开，抛弃了表达内容中所含有的语义信息，往往使推理过程太冗长，降低了系统的效率。</a:t>
            </a:r>
          </a:p>
          <a:p>
            <a:pPr algn="just">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p:txBody>
      </p:sp>
    </p:spTree>
    <p:extLst>
      <p:ext uri="{BB962C8B-B14F-4D97-AF65-F5344CB8AC3E}">
        <p14:creationId xmlns:p14="http://schemas.microsoft.com/office/powerpoint/2010/main" val="417960034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1698958" y="1763407"/>
            <a:ext cx="830044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12800" indent="-812800" algn="l">
              <a:defRPr>
                <a:solidFill>
                  <a:schemeClr val="tx1"/>
                </a:solidFill>
                <a:latin typeface="Arial" panose="020B0604020202020204" pitchFamily="34" charset="0"/>
                <a:ea typeface="宋体" panose="02010600030101010101" pitchFamily="2" charset="-122"/>
              </a:defRPr>
            </a:lvl1pPr>
            <a:lvl2pPr marL="1339850" algn="l">
              <a:defRPr>
                <a:solidFill>
                  <a:schemeClr val="tx1"/>
                </a:solidFill>
                <a:latin typeface="Arial" panose="020B0604020202020204" pitchFamily="34" charset="0"/>
                <a:ea typeface="宋体" panose="02010600030101010101" pitchFamily="2" charset="-122"/>
              </a:defRPr>
            </a:lvl2pPr>
            <a:lvl3pPr marL="1519238" algn="l">
              <a:defRPr>
                <a:solidFill>
                  <a:schemeClr val="tx1"/>
                </a:solidFill>
                <a:latin typeface="Arial" panose="020B0604020202020204" pitchFamily="34" charset="0"/>
                <a:ea typeface="宋体" panose="02010600030101010101" pitchFamily="2" charset="-122"/>
              </a:defRPr>
            </a:lvl3pPr>
            <a:lvl4pPr marL="1698625" algn="l">
              <a:defRPr>
                <a:solidFill>
                  <a:schemeClr val="tx1"/>
                </a:solidFill>
                <a:latin typeface="Arial" panose="020B0604020202020204" pitchFamily="34" charset="0"/>
                <a:ea typeface="宋体" panose="02010600030101010101" pitchFamily="2" charset="-122"/>
              </a:defRPr>
            </a:lvl4pPr>
            <a:lvl5pPr marL="1878013" algn="l">
              <a:defRPr>
                <a:solidFill>
                  <a:schemeClr val="tx1"/>
                </a:solidFill>
                <a:latin typeface="Arial" panose="020B0604020202020204" pitchFamily="34" charset="0"/>
                <a:ea typeface="宋体" panose="02010600030101010101" pitchFamily="2" charset="-122"/>
              </a:defRPr>
            </a:lvl5pPr>
            <a:lvl6pPr marL="23352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924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96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68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t">
              <a:lnSpc>
                <a:spcPct val="120000"/>
              </a:lnSpc>
              <a:spcBef>
                <a:spcPct val="30000"/>
              </a:spcBef>
              <a:buClr>
                <a:schemeClr val="tx1"/>
              </a:buClr>
              <a:buSzPct val="90000"/>
              <a:buFont typeface="Wingdings" panose="05000000000000000000" pitchFamily="2" charset="2"/>
              <a:buChar char="v"/>
            </a:pPr>
            <a:r>
              <a:rPr lang="zh-CN" altLang="en-US" sz="2800" b="1" dirty="0">
                <a:solidFill>
                  <a:srgbClr val="3333CC"/>
                </a:solidFill>
                <a:latin typeface="Times New Roman" panose="02020603050405020304" pitchFamily="18" charset="0"/>
                <a:ea typeface="楷体_GB2312" pitchFamily="49" charset="-122"/>
              </a:rPr>
              <a:t>知识</a:t>
            </a:r>
            <a:r>
              <a:rPr lang="zh-CN" altLang="en-US" sz="2800" b="1" dirty="0">
                <a:latin typeface="Times New Roman" panose="02020603050405020304" pitchFamily="18" charset="0"/>
                <a:ea typeface="楷体_GB2312" pitchFamily="49" charset="-122"/>
              </a:rPr>
              <a:t>是人类</a:t>
            </a:r>
            <a:r>
              <a:rPr lang="zh-CN" altLang="en-US" sz="2800" b="1" dirty="0" smtClean="0">
                <a:solidFill>
                  <a:srgbClr val="3333CC"/>
                </a:solidFill>
                <a:latin typeface="Times New Roman" panose="02020603050405020304" pitchFamily="18" charset="0"/>
                <a:ea typeface="楷体_GB2312" pitchFamily="49" charset="-122"/>
              </a:rPr>
              <a:t>智能</a:t>
            </a:r>
            <a:r>
              <a:rPr lang="zh-CN" altLang="en-US" sz="2800" b="1" dirty="0" smtClean="0">
                <a:latin typeface="Times New Roman" panose="02020603050405020304" pitchFamily="18" charset="0"/>
                <a:ea typeface="楷体_GB2312" pitchFamily="49" charset="-122"/>
              </a:rPr>
              <a:t>的基础</a:t>
            </a:r>
            <a:r>
              <a:rPr lang="zh-CN" altLang="en-US" sz="2800" b="1" dirty="0">
                <a:latin typeface="Times New Roman" panose="02020603050405020304" pitchFamily="18" charset="0"/>
                <a:ea typeface="楷体_GB2312" pitchFamily="49" charset="-122"/>
              </a:rPr>
              <a:t>（</a:t>
            </a:r>
            <a:r>
              <a:rPr lang="zh-CN" altLang="en-US" sz="2800" b="1" dirty="0" smtClean="0">
                <a:latin typeface="Times New Roman" panose="02020603050405020304" pitchFamily="18" charset="0"/>
                <a:ea typeface="楷体_GB2312" pitchFamily="49" charset="-122"/>
              </a:rPr>
              <a:t>符号主义学派）。</a:t>
            </a:r>
            <a:endParaRPr lang="zh-CN" altLang="en-US" sz="2800" b="1" dirty="0">
              <a:latin typeface="Times New Roman" panose="02020603050405020304" pitchFamily="18" charset="0"/>
              <a:ea typeface="楷体_GB2312" pitchFamily="49" charset="-122"/>
            </a:endParaRPr>
          </a:p>
          <a:p>
            <a:pPr fontAlgn="t">
              <a:lnSpc>
                <a:spcPct val="120000"/>
              </a:lnSpc>
              <a:spcBef>
                <a:spcPct val="30000"/>
              </a:spcBef>
              <a:buClr>
                <a:schemeClr val="tx1"/>
              </a:buClr>
              <a:buSzPct val="90000"/>
              <a:buFont typeface="Wingdings" panose="05000000000000000000" pitchFamily="2" charset="2"/>
              <a:buChar char="v"/>
            </a:pPr>
            <a:r>
              <a:rPr lang="zh-CN" altLang="en-US" sz="2800" b="1" dirty="0">
                <a:latin typeface="Times New Roman" panose="02020603050405020304" pitchFamily="18" charset="0"/>
                <a:ea typeface="楷体_GB2312" pitchFamily="49" charset="-122"/>
              </a:rPr>
              <a:t>智能活动过程主要是一个获取知识并运用知识的过程。</a:t>
            </a:r>
          </a:p>
          <a:p>
            <a:pPr fontAlgn="t">
              <a:lnSpc>
                <a:spcPct val="120000"/>
              </a:lnSpc>
              <a:spcBef>
                <a:spcPct val="30000"/>
              </a:spcBef>
              <a:buClr>
                <a:schemeClr val="tx1"/>
              </a:buClr>
              <a:buSzPct val="90000"/>
              <a:buFont typeface="Wingdings" panose="05000000000000000000" pitchFamily="2" charset="2"/>
              <a:buChar char="v"/>
            </a:pPr>
            <a:r>
              <a:rPr lang="zh-CN" altLang="en-US" sz="2800" b="1" dirty="0">
                <a:latin typeface="Times New Roman" panose="02020603050405020304" pitchFamily="18" charset="0"/>
                <a:ea typeface="楷体_GB2312" pitchFamily="49" charset="-122"/>
              </a:rPr>
              <a:t>人工智能问题的求解也是以知识为基础的，</a:t>
            </a:r>
            <a:r>
              <a:rPr lang="zh-CN" altLang="en-US" sz="2800" b="1" dirty="0">
                <a:solidFill>
                  <a:srgbClr val="3333CC"/>
                </a:solidFill>
                <a:latin typeface="Times New Roman" panose="02020603050405020304" pitchFamily="18" charset="0"/>
                <a:ea typeface="楷体_GB2312" pitchFamily="49" charset="-122"/>
              </a:rPr>
              <a:t>知识的获取</a:t>
            </a:r>
            <a:r>
              <a:rPr lang="zh-CN" altLang="en-US" sz="2800" b="1" dirty="0">
                <a:latin typeface="Times New Roman" panose="02020603050405020304" pitchFamily="18" charset="0"/>
                <a:ea typeface="楷体_GB2312" pitchFamily="49" charset="-122"/>
              </a:rPr>
              <a:t>、</a:t>
            </a:r>
            <a:r>
              <a:rPr lang="zh-CN" altLang="en-US" sz="2800" b="1" dirty="0">
                <a:solidFill>
                  <a:srgbClr val="3333CC"/>
                </a:solidFill>
                <a:latin typeface="Times New Roman" panose="02020603050405020304" pitchFamily="18" charset="0"/>
                <a:ea typeface="楷体_GB2312" pitchFamily="49" charset="-122"/>
              </a:rPr>
              <a:t>知识的表示</a:t>
            </a:r>
            <a:r>
              <a:rPr lang="zh-CN" altLang="en-US" sz="2800" b="1" dirty="0">
                <a:latin typeface="Times New Roman" panose="02020603050405020304" pitchFamily="18" charset="0"/>
                <a:ea typeface="楷体_GB2312" pitchFamily="49" charset="-122"/>
              </a:rPr>
              <a:t>和</a:t>
            </a:r>
            <a:r>
              <a:rPr lang="zh-CN" altLang="en-US" sz="2800" b="1" dirty="0">
                <a:solidFill>
                  <a:srgbClr val="3333CC"/>
                </a:solidFill>
                <a:latin typeface="Times New Roman" panose="02020603050405020304" pitchFamily="18" charset="0"/>
                <a:ea typeface="楷体_GB2312" pitchFamily="49" charset="-122"/>
              </a:rPr>
              <a:t>运用知识进行推理</a:t>
            </a:r>
            <a:r>
              <a:rPr lang="zh-CN" altLang="en-US" sz="2800" b="1" dirty="0">
                <a:latin typeface="Times New Roman" panose="02020603050405020304" pitchFamily="18" charset="0"/>
                <a:ea typeface="楷体_GB2312" pitchFamily="49" charset="-122"/>
              </a:rPr>
              <a:t>是人工智能学科研究的</a:t>
            </a:r>
            <a:r>
              <a:rPr lang="en-US" altLang="zh-CN" sz="2800" b="1" dirty="0">
                <a:latin typeface="Times New Roman" panose="02020603050405020304" pitchFamily="18" charset="0"/>
                <a:ea typeface="楷体_GB2312" pitchFamily="49" charset="-122"/>
              </a:rPr>
              <a:t>3</a:t>
            </a:r>
            <a:r>
              <a:rPr lang="zh-CN" altLang="en-US" sz="2800" b="1" dirty="0">
                <a:latin typeface="Times New Roman" panose="02020603050405020304" pitchFamily="18" charset="0"/>
                <a:ea typeface="楷体_GB2312" pitchFamily="49" charset="-122"/>
              </a:rPr>
              <a:t>个主要问题。</a:t>
            </a:r>
          </a:p>
        </p:txBody>
      </p:sp>
      <p:sp>
        <p:nvSpPr>
          <p:cNvPr id="396291" name="Rectangle 3"/>
          <p:cNvSpPr>
            <a:spLocks noGrp="1"/>
          </p:cNvSpPr>
          <p:nvPr>
            <p:ph type="title"/>
          </p:nvPr>
        </p:nvSpPr>
        <p:spPr>
          <a:xfrm>
            <a:off x="1080935" y="768197"/>
            <a:ext cx="8229600" cy="649287"/>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知识与知识表示</a:t>
            </a:r>
          </a:p>
        </p:txBody>
      </p:sp>
    </p:spTree>
    <p:extLst>
      <p:ext uri="{BB962C8B-B14F-4D97-AF65-F5344CB8AC3E}">
        <p14:creationId xmlns:p14="http://schemas.microsoft.com/office/powerpoint/2010/main" val="3085504367"/>
      </p:ext>
    </p:extLst>
  </p:cSld>
  <p:clrMapOvr>
    <a:masterClrMapping/>
  </p:clrMapOvr>
  <p:transition spd="slow">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50" name="Text Box 42"/>
          <p:cNvSpPr txBox="1">
            <a:spLocks noChangeArrowheads="1"/>
          </p:cNvSpPr>
          <p:nvPr/>
        </p:nvSpPr>
        <p:spPr bwMode="auto">
          <a:xfrm>
            <a:off x="694740" y="2376137"/>
            <a:ext cx="11543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zh-CN" sz="2800" b="1" dirty="0">
                <a:latin typeface="Arial" panose="020B0604020202020204" pitchFamily="34" charset="0"/>
              </a:rPr>
              <a:t>  </a:t>
            </a:r>
            <a:r>
              <a:rPr lang="zh-CN" altLang="en-US" sz="2800" b="1" dirty="0">
                <a:solidFill>
                  <a:srgbClr val="000066"/>
                </a:solidFill>
                <a:latin typeface="Arial" panose="020B0604020202020204" pitchFamily="34" charset="0"/>
              </a:rPr>
              <a:t>费根鲍姆</a:t>
            </a:r>
            <a:r>
              <a:rPr lang="zh-CN" altLang="en-US" sz="2800" b="1" dirty="0">
                <a:latin typeface="Arial" panose="020B0604020202020204" pitchFamily="34" charset="0"/>
              </a:rPr>
              <a:t>             </a:t>
            </a:r>
            <a:r>
              <a:rPr lang="zh-CN" altLang="en-US" sz="2800" b="1" dirty="0">
                <a:latin typeface="仿宋_GB2312" pitchFamily="49" charset="-122"/>
                <a:ea typeface="仿宋_GB2312" pitchFamily="49" charset="-122"/>
              </a:rPr>
              <a:t>知识是经过裁剪、塑造、解释和转换的信息。</a:t>
            </a:r>
            <a:endParaRPr lang="en-US" altLang="zh-CN" sz="2800" b="1" dirty="0">
              <a:latin typeface="仿宋_GB2312" pitchFamily="49" charset="-122"/>
              <a:ea typeface="仿宋_GB2312" pitchFamily="49" charset="-122"/>
            </a:endParaRPr>
          </a:p>
          <a:p>
            <a:pPr>
              <a:spcBef>
                <a:spcPct val="50000"/>
              </a:spcBef>
              <a:buFontTx/>
              <a:buChar char="•"/>
            </a:pPr>
            <a:endParaRPr lang="zh-CN" altLang="en-US" sz="2800" b="1" dirty="0">
              <a:latin typeface="仿宋_GB2312" pitchFamily="49" charset="-122"/>
              <a:ea typeface="仿宋_GB2312" pitchFamily="49" charset="-122"/>
            </a:endParaRPr>
          </a:p>
          <a:p>
            <a:pPr algn="l">
              <a:spcBef>
                <a:spcPct val="50000"/>
              </a:spcBef>
              <a:buFontTx/>
              <a:buChar char="•"/>
            </a:pPr>
            <a:r>
              <a:rPr lang="zh-CN" altLang="en-US" sz="2800" b="1" dirty="0">
                <a:latin typeface="Arial" panose="020B0604020202020204" pitchFamily="34" charset="0"/>
              </a:rPr>
              <a:t>  </a:t>
            </a:r>
            <a:r>
              <a:rPr lang="en-US" altLang="zh-CN" sz="2800" b="1" dirty="0">
                <a:solidFill>
                  <a:srgbClr val="000066"/>
                </a:solidFill>
                <a:latin typeface="Arial" panose="020B0604020202020204" pitchFamily="34" charset="0"/>
              </a:rPr>
              <a:t>Bernstein</a:t>
            </a:r>
            <a:r>
              <a:rPr lang="en-US" altLang="zh-CN" sz="2800" b="1" dirty="0">
                <a:latin typeface="Arial" panose="020B0604020202020204" pitchFamily="34" charset="0"/>
              </a:rPr>
              <a:t>           </a:t>
            </a:r>
            <a:r>
              <a:rPr lang="zh-CN" altLang="en-US" sz="2800" b="1" dirty="0">
                <a:latin typeface="仿宋_GB2312" pitchFamily="49" charset="-122"/>
                <a:ea typeface="仿宋_GB2312" pitchFamily="49" charset="-122"/>
              </a:rPr>
              <a:t>知识是由特定领域的描述、关系和过程组成的。</a:t>
            </a:r>
            <a:endParaRPr lang="en-US" altLang="zh-CN" sz="2800" b="1" dirty="0">
              <a:latin typeface="仿宋_GB2312" pitchFamily="49" charset="-122"/>
              <a:ea typeface="仿宋_GB2312" pitchFamily="49" charset="-122"/>
            </a:endParaRPr>
          </a:p>
          <a:p>
            <a:pPr algn="l">
              <a:spcBef>
                <a:spcPct val="50000"/>
              </a:spcBef>
              <a:buFontTx/>
              <a:buChar char="•"/>
            </a:pPr>
            <a:endParaRPr lang="zh-CN" altLang="en-US" sz="2800" b="1" dirty="0">
              <a:latin typeface="仿宋_GB2312" pitchFamily="49" charset="-122"/>
              <a:ea typeface="仿宋_GB2312" pitchFamily="49" charset="-122"/>
            </a:endParaRPr>
          </a:p>
          <a:p>
            <a:pPr algn="l">
              <a:spcBef>
                <a:spcPct val="50000"/>
              </a:spcBef>
              <a:buFontTx/>
              <a:buChar char="•"/>
            </a:pPr>
            <a:r>
              <a:rPr lang="zh-CN" altLang="en-US" sz="2800" b="1" dirty="0">
                <a:latin typeface="Arial" panose="020B0604020202020204" pitchFamily="34" charset="0"/>
              </a:rPr>
              <a:t>  </a:t>
            </a:r>
            <a:r>
              <a:rPr lang="en-US" altLang="zh-CN" sz="2800" b="1" dirty="0">
                <a:solidFill>
                  <a:srgbClr val="000066"/>
                </a:solidFill>
                <a:latin typeface="Arial" panose="020B0604020202020204" pitchFamily="34" charset="0"/>
              </a:rPr>
              <a:t>Hayes-</a:t>
            </a:r>
            <a:r>
              <a:rPr lang="en-US" altLang="zh-CN" sz="2800" b="1" dirty="0" err="1">
                <a:solidFill>
                  <a:srgbClr val="000066"/>
                </a:solidFill>
                <a:latin typeface="Arial" panose="020B0604020202020204" pitchFamily="34" charset="0"/>
              </a:rPr>
              <a:t>roth</a:t>
            </a:r>
            <a:r>
              <a:rPr lang="en-US" altLang="zh-CN" sz="2800" b="1" dirty="0">
                <a:latin typeface="Arial" panose="020B0604020202020204" pitchFamily="34" charset="0"/>
              </a:rPr>
              <a:t>         </a:t>
            </a:r>
            <a:r>
              <a:rPr lang="zh-CN" altLang="en-US" sz="2800" b="1" dirty="0">
                <a:latin typeface="仿宋_GB2312" pitchFamily="49" charset="-122"/>
                <a:ea typeface="仿宋_GB2312" pitchFamily="49" charset="-122"/>
              </a:rPr>
              <a:t>知识</a:t>
            </a:r>
            <a:r>
              <a:rPr lang="en-US" altLang="zh-CN" sz="2800" b="1" dirty="0">
                <a:latin typeface="仿宋_GB2312" pitchFamily="49" charset="-122"/>
                <a:ea typeface="仿宋_GB2312" pitchFamily="49" charset="-122"/>
              </a:rPr>
              <a:t>=</a:t>
            </a:r>
            <a:r>
              <a:rPr lang="zh-CN" altLang="en-US" sz="2800" b="1" dirty="0">
                <a:latin typeface="仿宋_GB2312" pitchFamily="49" charset="-122"/>
                <a:ea typeface="仿宋_GB2312" pitchFamily="49" charset="-122"/>
              </a:rPr>
              <a:t>事实</a:t>
            </a:r>
            <a:r>
              <a:rPr lang="en-US" altLang="zh-CN" sz="2800" b="1" dirty="0">
                <a:latin typeface="仿宋_GB2312" pitchFamily="49" charset="-122"/>
                <a:ea typeface="仿宋_GB2312" pitchFamily="49" charset="-122"/>
              </a:rPr>
              <a:t>+</a:t>
            </a:r>
            <a:r>
              <a:rPr lang="zh-CN" altLang="en-US" sz="2800" b="1" dirty="0">
                <a:latin typeface="仿宋_GB2312" pitchFamily="49" charset="-122"/>
                <a:ea typeface="仿宋_GB2312" pitchFamily="49" charset="-122"/>
              </a:rPr>
              <a:t>信念</a:t>
            </a:r>
            <a:r>
              <a:rPr lang="en-US" altLang="zh-CN" sz="2800" b="1" dirty="0">
                <a:latin typeface="仿宋_GB2312" pitchFamily="49" charset="-122"/>
                <a:ea typeface="仿宋_GB2312" pitchFamily="49" charset="-122"/>
              </a:rPr>
              <a:t>+</a:t>
            </a:r>
            <a:r>
              <a:rPr lang="zh-CN" altLang="en-US" sz="2800" b="1" dirty="0">
                <a:latin typeface="仿宋_GB2312" pitchFamily="49" charset="-122"/>
                <a:ea typeface="仿宋_GB2312" pitchFamily="49" charset="-122"/>
              </a:rPr>
              <a:t>启发式。</a:t>
            </a:r>
            <a:endParaRPr lang="en-US" altLang="zh-CN" sz="2800" b="1" dirty="0">
              <a:latin typeface="仿宋_GB2312" pitchFamily="49" charset="-122"/>
              <a:ea typeface="仿宋_GB2312" pitchFamily="49" charset="-122"/>
            </a:endParaRPr>
          </a:p>
          <a:p>
            <a:pPr algn="l">
              <a:spcBef>
                <a:spcPct val="50000"/>
              </a:spcBef>
              <a:buFontTx/>
              <a:buChar char="•"/>
            </a:pPr>
            <a:endParaRPr lang="zh-CN" altLang="en-US" sz="2800" b="1" dirty="0">
              <a:latin typeface="仿宋_GB2312" pitchFamily="49" charset="-122"/>
              <a:ea typeface="仿宋_GB2312" pitchFamily="49" charset="-122"/>
            </a:endParaRPr>
          </a:p>
          <a:p>
            <a:pPr algn="l">
              <a:spcBef>
                <a:spcPct val="50000"/>
              </a:spcBef>
            </a:pPr>
            <a:endParaRPr lang="zh-CN" altLang="en-US" sz="2800" b="1" dirty="0">
              <a:latin typeface="仿宋_GB2312" pitchFamily="49" charset="-122"/>
              <a:ea typeface="仿宋_GB2312" pitchFamily="49" charset="-122"/>
            </a:endParaRPr>
          </a:p>
        </p:txBody>
      </p:sp>
      <p:sp>
        <p:nvSpPr>
          <p:cNvPr id="171054" name="Rectangle 46"/>
          <p:cNvSpPr>
            <a:spLocks noGrp="1"/>
          </p:cNvSpPr>
          <p:nvPr>
            <p:ph type="title"/>
          </p:nvPr>
        </p:nvSpPr>
        <p:spPr>
          <a:xfrm>
            <a:off x="567619" y="1061762"/>
            <a:ext cx="8229600" cy="649288"/>
          </a:xfrm>
        </p:spPr>
        <p:txBody>
          <a:bodyPr/>
          <a:lstStyle/>
          <a:p>
            <a:pPr>
              <a:buClr>
                <a:srgbClr val="009900"/>
              </a:buClr>
              <a:buSzPct val="90000"/>
            </a:pPr>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2.1.1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知识的含义和结构</a:t>
            </a:r>
          </a:p>
        </p:txBody>
      </p:sp>
    </p:spTree>
    <p:extLst>
      <p:ext uri="{BB962C8B-B14F-4D97-AF65-F5344CB8AC3E}">
        <p14:creationId xmlns:p14="http://schemas.microsoft.com/office/powerpoint/2010/main" val="211260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050"/>
                                        </p:tgtEl>
                                        <p:attrNameLst>
                                          <p:attrName>style.visibility</p:attrName>
                                        </p:attrNameLst>
                                      </p:cBhvr>
                                      <p:to>
                                        <p:strVal val="visible"/>
                                      </p:to>
                                    </p:set>
                                    <p:animEffect transition="in" filter="fade">
                                      <p:cBhvr>
                                        <p:cTn id="7" dur="2000"/>
                                        <p:tgtEl>
                                          <p:spTgt spid="1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5352E78F-DAE3-4544-8EB5-60BAA89C0102}" type="slidenum">
              <a:rPr lang="en-US" altLang="zh-CN"/>
              <a:pPr/>
              <a:t>8</a:t>
            </a:fld>
            <a:endParaRPr lang="en-US" altLang="zh-CN"/>
          </a:p>
        </p:txBody>
      </p:sp>
      <p:sp>
        <p:nvSpPr>
          <p:cNvPr id="513033" name="Rectangle 9"/>
          <p:cNvSpPr>
            <a:spLocks noGrp="1"/>
          </p:cNvSpPr>
          <p:nvPr>
            <p:ph type="title"/>
          </p:nvPr>
        </p:nvSpPr>
        <p:spPr>
          <a:xfrm>
            <a:off x="4511676" y="5949950"/>
            <a:ext cx="3097213" cy="649288"/>
          </a:xfrm>
        </p:spPr>
        <p:txBody>
          <a:bodyPr/>
          <a:lstStyle/>
          <a:p>
            <a:r>
              <a:rPr lang="zh-CN" altLang="en-US" sz="2800" dirty="0">
                <a:ea typeface="楷体_GB2312" pitchFamily="49" charset="-122"/>
              </a:rPr>
              <a:t>知识的金字塔结构</a:t>
            </a:r>
          </a:p>
        </p:txBody>
      </p:sp>
      <p:graphicFrame>
        <p:nvGraphicFramePr>
          <p:cNvPr id="2" name="图示 1"/>
          <p:cNvGraphicFramePr/>
          <p:nvPr>
            <p:extLst/>
          </p:nvPr>
        </p:nvGraphicFramePr>
        <p:xfrm>
          <a:off x="2221707" y="825500"/>
          <a:ext cx="767715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669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Rectangle 6"/>
          <p:cNvSpPr>
            <a:spLocks noChangeArrowheads="1"/>
          </p:cNvSpPr>
          <p:nvPr/>
        </p:nvSpPr>
        <p:spPr bwMode="auto">
          <a:xfrm>
            <a:off x="2392364" y="1801814"/>
            <a:ext cx="7659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buClr>
                <a:srgbClr val="009900"/>
              </a:buClr>
              <a:buSzPct val="90000"/>
              <a:buFontTx/>
              <a:buChar char="•"/>
            </a:pPr>
            <a:r>
              <a:rPr lang="en-US" altLang="zh-CN" sz="2800" b="1" dirty="0">
                <a:solidFill>
                  <a:srgbClr val="009900"/>
                </a:solidFill>
                <a:latin typeface="楷体_GB2312" pitchFamily="49" charset="-122"/>
                <a:ea typeface="楷体_GB2312" pitchFamily="49" charset="-122"/>
              </a:rPr>
              <a:t> </a:t>
            </a:r>
            <a:r>
              <a:rPr lang="zh-CN" altLang="en-US" sz="2800" b="1" dirty="0">
                <a:solidFill>
                  <a:srgbClr val="009900"/>
                </a:solidFill>
                <a:latin typeface="楷体_GB2312" pitchFamily="49" charset="-122"/>
                <a:ea typeface="楷体_GB2312" pitchFamily="49" charset="-122"/>
              </a:rPr>
              <a:t>数据</a:t>
            </a:r>
          </a:p>
          <a:p>
            <a:pPr algn="l">
              <a:spcBef>
                <a:spcPct val="20000"/>
              </a:spcBef>
            </a:pPr>
            <a:r>
              <a:rPr lang="zh-CN" altLang="en-US" sz="2800" b="1" dirty="0">
                <a:latin typeface="Arial" panose="020B0604020202020204" pitchFamily="34" charset="0"/>
              </a:rPr>
              <a:t>       是记录信息的符号，是信息的载体和表示。</a:t>
            </a:r>
          </a:p>
        </p:txBody>
      </p:sp>
      <p:sp>
        <p:nvSpPr>
          <p:cNvPr id="327687" name="Rectangle 7"/>
          <p:cNvSpPr>
            <a:spLocks noChangeArrowheads="1"/>
          </p:cNvSpPr>
          <p:nvPr/>
        </p:nvSpPr>
        <p:spPr bwMode="auto">
          <a:xfrm>
            <a:off x="2392364" y="3549650"/>
            <a:ext cx="76327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Clr>
                <a:srgbClr val="009900"/>
              </a:buClr>
              <a:buSzPct val="90000"/>
              <a:buFontTx/>
              <a:buChar char="•"/>
            </a:pPr>
            <a:r>
              <a:rPr lang="en-US" altLang="zh-CN" sz="2800" b="1" dirty="0">
                <a:solidFill>
                  <a:srgbClr val="009900"/>
                </a:solidFill>
                <a:latin typeface="楷体_GB2312" pitchFamily="49" charset="-122"/>
                <a:ea typeface="楷体_GB2312" pitchFamily="49" charset="-122"/>
              </a:rPr>
              <a:t> </a:t>
            </a:r>
            <a:r>
              <a:rPr lang="zh-CN" altLang="en-US" sz="2800" b="1" dirty="0">
                <a:solidFill>
                  <a:srgbClr val="009900"/>
                </a:solidFill>
                <a:latin typeface="楷体_GB2312" pitchFamily="49" charset="-122"/>
                <a:ea typeface="楷体_GB2312" pitchFamily="49" charset="-122"/>
              </a:rPr>
              <a:t>信息</a:t>
            </a:r>
          </a:p>
          <a:p>
            <a:pPr algn="l"/>
            <a:r>
              <a:rPr lang="zh-CN" altLang="en-US" sz="2800" b="1" dirty="0">
                <a:latin typeface="Arial" panose="020B0604020202020204" pitchFamily="34" charset="0"/>
              </a:rPr>
              <a:t>       是对数据的解释，是数据在具体的场合下</a:t>
            </a:r>
          </a:p>
          <a:p>
            <a:pPr algn="l">
              <a:spcBef>
                <a:spcPct val="20000"/>
              </a:spcBef>
            </a:pPr>
            <a:r>
              <a:rPr lang="zh-CN" altLang="en-US" sz="2800" b="1" dirty="0">
                <a:latin typeface="Arial" panose="020B0604020202020204" pitchFamily="34" charset="0"/>
              </a:rPr>
              <a:t>       具体的含义。</a:t>
            </a:r>
          </a:p>
        </p:txBody>
      </p:sp>
      <p:sp>
        <p:nvSpPr>
          <p:cNvPr id="327688" name="Rectangle 8"/>
          <p:cNvSpPr>
            <a:spLocks noGrp="1"/>
          </p:cNvSpPr>
          <p:nvPr>
            <p:ph type="title"/>
          </p:nvPr>
        </p:nvSpPr>
        <p:spPr>
          <a:xfrm>
            <a:off x="1919288" y="836614"/>
            <a:ext cx="8229600" cy="649287"/>
          </a:xfrm>
        </p:spPr>
        <p:txBody>
          <a:bodyPr/>
          <a:lstStyle/>
          <a:p>
            <a:pPr>
              <a:buSzPct val="90000"/>
              <a:buFont typeface="Wingdings" panose="05000000000000000000" pitchFamily="2" charset="2"/>
              <a:buChar char="v"/>
            </a:pPr>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知识、信息与数据</a:t>
            </a:r>
          </a:p>
        </p:txBody>
      </p:sp>
    </p:spTree>
    <p:extLst>
      <p:ext uri="{BB962C8B-B14F-4D97-AF65-F5344CB8AC3E}">
        <p14:creationId xmlns:p14="http://schemas.microsoft.com/office/powerpoint/2010/main" val="199550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27686"/>
                                        </p:tgtEl>
                                        <p:attrNameLst>
                                          <p:attrName>style.visibility</p:attrName>
                                        </p:attrNameLst>
                                      </p:cBhvr>
                                      <p:to>
                                        <p:strVal val="visible"/>
                                      </p:to>
                                    </p:set>
                                    <p:animEffect transition="in" filter="box(in)">
                                      <p:cBhvr>
                                        <p:cTn id="7" dur="500"/>
                                        <p:tgtEl>
                                          <p:spTgt spid="327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43893</TotalTime>
  <Words>2572</Words>
  <Application>Microsoft Office PowerPoint</Application>
  <PresentationFormat>宽屏</PresentationFormat>
  <Paragraphs>394</Paragraphs>
  <Slides>51</Slides>
  <Notes>44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71" baseType="lpstr">
      <vt:lpstr>HiddenHorzOCR</vt:lpstr>
      <vt:lpstr>等线</vt:lpstr>
      <vt:lpstr>等线 Light</vt:lpstr>
      <vt:lpstr>仿宋_GB2312</vt:lpstr>
      <vt:lpstr>黑体</vt:lpstr>
      <vt:lpstr>华文隶书</vt:lpstr>
      <vt:lpstr>楷体_GB2312</vt:lpstr>
      <vt:lpstr>隶书</vt:lpstr>
      <vt:lpstr>宋体</vt:lpstr>
      <vt:lpstr>微软雅黑</vt:lpstr>
      <vt:lpstr>Arial</vt:lpstr>
      <vt:lpstr>Cambria Math</vt:lpstr>
      <vt:lpstr>Symbol</vt:lpstr>
      <vt:lpstr>Times New Roman</vt:lpstr>
      <vt:lpstr>Verdana</vt:lpstr>
      <vt:lpstr>Wingdings</vt:lpstr>
      <vt:lpstr>Office 主题​​</vt:lpstr>
      <vt:lpstr>公式</vt:lpstr>
      <vt:lpstr>Microsoft 公式 3.0</vt:lpstr>
      <vt:lpstr>Equation</vt:lpstr>
      <vt:lpstr>PowerPoint 演示文稿</vt:lpstr>
      <vt:lpstr>PowerPoint 演示文稿</vt:lpstr>
      <vt:lpstr>本章知识结构</vt:lpstr>
      <vt:lpstr>本章学习要点</vt:lpstr>
      <vt:lpstr>主  要  内  容</vt:lpstr>
      <vt:lpstr>2.1 知识与知识表示</vt:lpstr>
      <vt:lpstr> 2.1.1 知识的含义和结构</vt:lpstr>
      <vt:lpstr>知识的金字塔结构</vt:lpstr>
      <vt:lpstr> 知识、信息与数据</vt:lpstr>
      <vt:lpstr> 知识、信息和数据的关系</vt:lpstr>
      <vt:lpstr>【实例】知识的形成</vt:lpstr>
      <vt:lpstr>PowerPoint 演示文稿</vt:lpstr>
      <vt:lpstr>PowerPoint 演示文稿</vt:lpstr>
      <vt:lpstr>PowerPoint 演示文稿</vt:lpstr>
      <vt:lpstr>PowerPoint 演示文稿</vt:lpstr>
      <vt:lpstr>2.1.2   知识的种类</vt:lpstr>
      <vt:lpstr>2.1.3  知识的特性</vt:lpstr>
      <vt:lpstr>2.1.4  知识表示</vt:lpstr>
      <vt:lpstr> 知识表示方法</vt:lpstr>
      <vt:lpstr>主  要  内  容</vt:lpstr>
      <vt:lpstr>2.2 一阶谓词逻辑表示法</vt:lpstr>
      <vt:lpstr>2.2.1 谓词、函数、量词</vt:lpstr>
      <vt:lpstr>PowerPoint 演示文稿</vt:lpstr>
      <vt:lpstr>PowerPoint 演示文稿</vt:lpstr>
      <vt:lpstr>【实例】关于量词的使用</vt:lpstr>
      <vt:lpstr>2.2.2 谓词公式</vt:lpstr>
      <vt:lpstr> 常用的谓词联接符号：</vt:lpstr>
      <vt:lpstr>【实例】联接符号的使用</vt:lpstr>
      <vt:lpstr>PowerPoint 演示文稿</vt:lpstr>
      <vt:lpstr>PowerPoint 演示文稿</vt:lpstr>
      <vt:lpstr> 指导变元、约束变元、自由变元</vt:lpstr>
      <vt:lpstr>【改名规则】</vt:lpstr>
      <vt:lpstr>【改名规则的应用实例】</vt:lpstr>
      <vt:lpstr>【改名规则的应用实例】</vt:lpstr>
      <vt:lpstr>主  要  内  容</vt:lpstr>
      <vt:lpstr> 谓词公式表示知识的步骤：</vt:lpstr>
      <vt:lpstr>【实例】 一阶谓词逻辑表示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2.2.5 谓词逻辑表示法的特点</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lenovo</cp:lastModifiedBy>
  <cp:revision>1227</cp:revision>
  <dcterms:created xsi:type="dcterms:W3CDTF">2016-03-31T00:54:15Z</dcterms:created>
  <dcterms:modified xsi:type="dcterms:W3CDTF">2020-09-03T16:26:07Z</dcterms:modified>
</cp:coreProperties>
</file>