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1085" r:id="rId2"/>
    <p:sldId id="1042" r:id="rId3"/>
    <p:sldId id="359" r:id="rId4"/>
    <p:sldId id="408" r:id="rId5"/>
    <p:sldId id="409"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1043" r:id="rId22"/>
    <p:sldId id="1044" r:id="rId23"/>
    <p:sldId id="1045" r:id="rId24"/>
    <p:sldId id="1046" r:id="rId25"/>
    <p:sldId id="1047" r:id="rId26"/>
    <p:sldId id="1048" r:id="rId27"/>
    <p:sldId id="1049" r:id="rId28"/>
    <p:sldId id="1050" r:id="rId29"/>
    <p:sldId id="1051" r:id="rId30"/>
    <p:sldId id="1052" r:id="rId31"/>
    <p:sldId id="1053" r:id="rId32"/>
    <p:sldId id="1054" r:id="rId33"/>
    <p:sldId id="1055" r:id="rId34"/>
    <p:sldId id="1056" r:id="rId35"/>
    <p:sldId id="1057" r:id="rId36"/>
    <p:sldId id="1058" r:id="rId37"/>
    <p:sldId id="1059" r:id="rId38"/>
    <p:sldId id="1060" r:id="rId39"/>
    <p:sldId id="1061" r:id="rId40"/>
    <p:sldId id="1062" r:id="rId41"/>
    <p:sldId id="1063" r:id="rId42"/>
    <p:sldId id="1064" r:id="rId43"/>
    <p:sldId id="1065" r:id="rId44"/>
    <p:sldId id="1066" r:id="rId45"/>
    <p:sldId id="1067" r:id="rId46"/>
    <p:sldId id="1068" r:id="rId47"/>
    <p:sldId id="1069" r:id="rId48"/>
    <p:sldId id="1070" r:id="rId49"/>
    <p:sldId id="1071" r:id="rId50"/>
    <p:sldId id="1072" r:id="rId51"/>
    <p:sldId id="1073" r:id="rId52"/>
    <p:sldId id="1074" r:id="rId53"/>
    <p:sldId id="1075" r:id="rId54"/>
    <p:sldId id="1076" r:id="rId55"/>
    <p:sldId id="1077" r:id="rId56"/>
    <p:sldId id="1078" r:id="rId57"/>
    <p:sldId id="1079" r:id="rId58"/>
    <p:sldId id="1080" r:id="rId59"/>
    <p:sldId id="1081" r:id="rId60"/>
    <p:sldId id="1082" r:id="rId61"/>
    <p:sldId id="1083" r:id="rId62"/>
    <p:sldId id="1084"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75906" autoAdjust="0"/>
  </p:normalViewPr>
  <p:slideViewPr>
    <p:cSldViewPr snapToGrid="0">
      <p:cViewPr varScale="1">
        <p:scale>
          <a:sx n="59" d="100"/>
          <a:sy n="59" d="100"/>
        </p:scale>
        <p:origin x="132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8D876-B2F8-473C-B87F-71971283F3EB}"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8AC2-F9B1-418D-A21C-9C89F975ACC6}" type="slidenum">
              <a:rPr lang="zh-CN" altLang="en-US" smtClean="0"/>
              <a:t>‹#›</a:t>
            </a:fld>
            <a:endParaRPr lang="zh-CN" altLang="en-US"/>
          </a:p>
        </p:txBody>
      </p:sp>
    </p:spTree>
    <p:extLst>
      <p:ext uri="{BB962C8B-B14F-4D97-AF65-F5344CB8AC3E}">
        <p14:creationId xmlns:p14="http://schemas.microsoft.com/office/powerpoint/2010/main" val="74650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1</a:t>
            </a:fld>
            <a:endParaRPr lang="zh-CN" altLang="en-US"/>
          </a:p>
        </p:txBody>
      </p:sp>
    </p:spTree>
    <p:extLst>
      <p:ext uri="{BB962C8B-B14F-4D97-AF65-F5344CB8AC3E}">
        <p14:creationId xmlns:p14="http://schemas.microsoft.com/office/powerpoint/2010/main" val="17878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5341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30000"/>
              </a:spcBef>
              <a:buClr>
                <a:srgbClr val="800000"/>
              </a:buClr>
              <a:buFont typeface="Wingdings" panose="05000000000000000000" pitchFamily="2" charset="2"/>
              <a:buNone/>
            </a:pPr>
            <a:r>
              <a:rPr lang="en-US" altLang="zh-CN" sz="1200" b="1" dirty="0" smtClean="0">
                <a:solidFill>
                  <a:srgbClr val="000066"/>
                </a:solidFill>
                <a:latin typeface="Times New Roman" panose="02020603050405020304" pitchFamily="18" charset="0"/>
                <a:ea typeface="仿宋_GB2312" pitchFamily="49" charset="-122"/>
                <a:cs typeface="Arial" panose="020B0604020202020204" pitchFamily="34" charset="0"/>
              </a:rPr>
              <a:t>(1) </a:t>
            </a:r>
            <a:r>
              <a:rPr lang="zh-CN" altLang="en-US" sz="1200" b="1" dirty="0" smtClean="0">
                <a:solidFill>
                  <a:srgbClr val="000066"/>
                </a:solidFill>
                <a:latin typeface="Times New Roman" panose="02020603050405020304" pitchFamily="18" charset="0"/>
                <a:ea typeface="仿宋_GB2312" pitchFamily="49" charset="-122"/>
                <a:cs typeface="Arial" panose="020B0604020202020204" pitchFamily="34" charset="0"/>
              </a:rPr>
              <a:t>综合数据库： </a:t>
            </a:r>
            <a:r>
              <a:rPr lang="en-US" altLang="zh-CN" sz="1200" b="1" dirty="0" smtClean="0">
                <a:latin typeface="Times New Roman" panose="02020603050405020304" pitchFamily="18" charset="0"/>
                <a:ea typeface="仿宋_GB2312" pitchFamily="49" charset="-122"/>
                <a:cs typeface="Arial" panose="020B0604020202020204" pitchFamily="34" charset="0"/>
              </a:rPr>
              <a:t>(M, B, Box, On, H)  </a:t>
            </a:r>
          </a:p>
          <a:p>
            <a:pPr>
              <a:lnSpc>
                <a:spcPct val="110000"/>
              </a:lnSpc>
              <a:buClr>
                <a:srgbClr val="800000"/>
              </a:buClr>
              <a:buFont typeface="Wingdings" panose="05000000000000000000" pitchFamily="2" charset="2"/>
              <a:buNone/>
            </a:pPr>
            <a:r>
              <a:rPr lang="en-US" altLang="zh-CN" sz="1200" b="1" dirty="0" smtClean="0">
                <a:latin typeface="Times New Roman" panose="02020603050405020304" pitchFamily="18" charset="0"/>
                <a:ea typeface="仿宋_GB2312" pitchFamily="49" charset="-122"/>
                <a:cs typeface="Arial" panose="020B0604020202020204" pitchFamily="34" charset="0"/>
              </a:rPr>
              <a:t>       M:    </a:t>
            </a:r>
            <a:r>
              <a:rPr lang="zh-CN" altLang="en-US" sz="1200" b="1" dirty="0" smtClean="0">
                <a:latin typeface="Times New Roman" panose="02020603050405020304" pitchFamily="18" charset="0"/>
                <a:ea typeface="仿宋_GB2312" pitchFamily="49" charset="-122"/>
                <a:cs typeface="Arial" panose="020B0604020202020204" pitchFamily="34" charset="0"/>
              </a:rPr>
              <a:t>猴子的位置</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B</a:t>
            </a:r>
            <a:r>
              <a:rPr lang="zh-CN" altLang="en-US" sz="1200" b="1" dirty="0" smtClean="0">
                <a:latin typeface="Times New Roman" panose="02020603050405020304" pitchFamily="18" charset="0"/>
                <a:ea typeface="仿宋_GB2312" pitchFamily="49" charset="-122"/>
                <a:cs typeface="Arial" panose="020B0604020202020204" pitchFamily="34" charset="0"/>
              </a:rPr>
              <a:t>：  香蕉的位置</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Box: </a:t>
            </a:r>
            <a:r>
              <a:rPr lang="zh-CN" altLang="en-US" sz="1200" b="1" dirty="0" smtClean="0">
                <a:latin typeface="Times New Roman" panose="02020603050405020304" pitchFamily="18" charset="0"/>
                <a:ea typeface="仿宋_GB2312" pitchFamily="49" charset="-122"/>
                <a:cs typeface="Arial" panose="020B0604020202020204" pitchFamily="34" charset="0"/>
              </a:rPr>
              <a:t>箱子的位置</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On=0:  </a:t>
            </a:r>
            <a:r>
              <a:rPr lang="zh-CN" altLang="en-US" sz="1200" b="1" dirty="0" smtClean="0">
                <a:latin typeface="Times New Roman" panose="02020603050405020304" pitchFamily="18" charset="0"/>
                <a:ea typeface="仿宋_GB2312" pitchFamily="49" charset="-122"/>
                <a:cs typeface="Arial" panose="020B0604020202020204" pitchFamily="34" charset="0"/>
              </a:rPr>
              <a:t>猴子在地板上</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On=1:  </a:t>
            </a:r>
            <a:r>
              <a:rPr lang="zh-CN" altLang="en-US" sz="1200" b="1" dirty="0" smtClean="0">
                <a:latin typeface="Times New Roman" panose="02020603050405020304" pitchFamily="18" charset="0"/>
                <a:ea typeface="仿宋_GB2312" pitchFamily="49" charset="-122"/>
                <a:cs typeface="Arial" panose="020B0604020202020204" pitchFamily="34" charset="0"/>
              </a:rPr>
              <a:t>猴子在箱子上</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H=0:     </a:t>
            </a:r>
            <a:r>
              <a:rPr lang="zh-CN" altLang="en-US" sz="1200" b="1" dirty="0" smtClean="0">
                <a:latin typeface="Times New Roman" panose="02020603050405020304" pitchFamily="18" charset="0"/>
                <a:ea typeface="仿宋_GB2312" pitchFamily="49" charset="-122"/>
                <a:cs typeface="Arial" panose="020B0604020202020204" pitchFamily="34" charset="0"/>
              </a:rPr>
              <a:t>猴子没有抓到香蕉</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H=1:     </a:t>
            </a:r>
            <a:r>
              <a:rPr lang="zh-CN" altLang="en-US" sz="1200" b="1" dirty="0" smtClean="0">
                <a:latin typeface="Times New Roman" panose="02020603050405020304" pitchFamily="18" charset="0"/>
                <a:ea typeface="仿宋_GB2312" pitchFamily="49" charset="-122"/>
                <a:cs typeface="Arial" panose="020B0604020202020204" pitchFamily="34" charset="0"/>
              </a:rPr>
              <a:t>猴子抓到了香蕉</a:t>
            </a:r>
          </a:p>
        </p:txBody>
      </p:sp>
      <p:sp>
        <p:nvSpPr>
          <p:cNvPr id="4" name="灯片编号占位符 3"/>
          <p:cNvSpPr>
            <a:spLocks noGrp="1"/>
          </p:cNvSpPr>
          <p:nvPr>
            <p:ph type="sldNum" sz="quarter" idx="10"/>
          </p:nvPr>
        </p:nvSpPr>
        <p:spPr/>
        <p:txBody>
          <a:bodyPr/>
          <a:lstStyle/>
          <a:p>
            <a:fld id="{F3B28AC2-F9B1-418D-A21C-9C89F975ACC6}" type="slidenum">
              <a:rPr lang="zh-CN" altLang="en-US" smtClean="0"/>
              <a:t>15</a:t>
            </a:fld>
            <a:endParaRPr lang="zh-CN" altLang="en-US"/>
          </a:p>
        </p:txBody>
      </p:sp>
    </p:spTree>
    <p:extLst>
      <p:ext uri="{BB962C8B-B14F-4D97-AF65-F5344CB8AC3E}">
        <p14:creationId xmlns:p14="http://schemas.microsoft.com/office/powerpoint/2010/main" val="220047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30000"/>
              </a:spcBef>
              <a:buClr>
                <a:srgbClr val="800000"/>
              </a:buClr>
              <a:buFont typeface="Wingdings" panose="05000000000000000000" pitchFamily="2" charset="2"/>
              <a:buNone/>
            </a:pPr>
            <a:r>
              <a:rPr lang="en-US" altLang="zh-CN" sz="1200" b="1" dirty="0" smtClean="0">
                <a:solidFill>
                  <a:srgbClr val="000066"/>
                </a:solidFill>
                <a:latin typeface="Times New Roman" panose="02020603050405020304" pitchFamily="18" charset="0"/>
                <a:ea typeface="仿宋_GB2312" pitchFamily="49" charset="-122"/>
                <a:cs typeface="Arial" panose="020B0604020202020204" pitchFamily="34" charset="0"/>
              </a:rPr>
              <a:t>(1) </a:t>
            </a:r>
            <a:r>
              <a:rPr lang="zh-CN" altLang="en-US" sz="1200" b="1" dirty="0" smtClean="0">
                <a:solidFill>
                  <a:srgbClr val="000066"/>
                </a:solidFill>
                <a:latin typeface="Times New Roman" panose="02020603050405020304" pitchFamily="18" charset="0"/>
                <a:ea typeface="仿宋_GB2312" pitchFamily="49" charset="-122"/>
                <a:cs typeface="Arial" panose="020B0604020202020204" pitchFamily="34" charset="0"/>
              </a:rPr>
              <a:t>综合数据库： </a:t>
            </a:r>
            <a:r>
              <a:rPr lang="en-US" altLang="zh-CN" sz="1200" b="1" dirty="0" smtClean="0">
                <a:latin typeface="Times New Roman" panose="02020603050405020304" pitchFamily="18" charset="0"/>
                <a:ea typeface="仿宋_GB2312" pitchFamily="49" charset="-122"/>
                <a:cs typeface="Arial" panose="020B0604020202020204" pitchFamily="34" charset="0"/>
              </a:rPr>
              <a:t>(M, B, Box, On, H)  </a:t>
            </a:r>
          </a:p>
          <a:p>
            <a:pPr>
              <a:lnSpc>
                <a:spcPct val="110000"/>
              </a:lnSpc>
              <a:buClr>
                <a:srgbClr val="800000"/>
              </a:buClr>
              <a:buFont typeface="Wingdings" panose="05000000000000000000" pitchFamily="2" charset="2"/>
              <a:buNone/>
            </a:pPr>
            <a:r>
              <a:rPr lang="en-US" altLang="zh-CN" sz="1200" b="1" dirty="0" smtClean="0">
                <a:latin typeface="Times New Roman" panose="02020603050405020304" pitchFamily="18" charset="0"/>
                <a:ea typeface="仿宋_GB2312" pitchFamily="49" charset="-122"/>
                <a:cs typeface="Arial" panose="020B0604020202020204" pitchFamily="34" charset="0"/>
              </a:rPr>
              <a:t>       M:    </a:t>
            </a:r>
            <a:r>
              <a:rPr lang="zh-CN" altLang="en-US" sz="1200" b="1" dirty="0" smtClean="0">
                <a:latin typeface="Times New Roman" panose="02020603050405020304" pitchFamily="18" charset="0"/>
                <a:ea typeface="仿宋_GB2312" pitchFamily="49" charset="-122"/>
                <a:cs typeface="Arial" panose="020B0604020202020204" pitchFamily="34" charset="0"/>
              </a:rPr>
              <a:t>猴子的位置</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B</a:t>
            </a:r>
            <a:r>
              <a:rPr lang="zh-CN" altLang="en-US" sz="1200" b="1" dirty="0" smtClean="0">
                <a:latin typeface="Times New Roman" panose="02020603050405020304" pitchFamily="18" charset="0"/>
                <a:ea typeface="仿宋_GB2312" pitchFamily="49" charset="-122"/>
                <a:cs typeface="Arial" panose="020B0604020202020204" pitchFamily="34" charset="0"/>
              </a:rPr>
              <a:t>：  香蕉的位置</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Box: </a:t>
            </a:r>
            <a:r>
              <a:rPr lang="zh-CN" altLang="en-US" sz="1200" b="1" dirty="0" smtClean="0">
                <a:latin typeface="Times New Roman" panose="02020603050405020304" pitchFamily="18" charset="0"/>
                <a:ea typeface="仿宋_GB2312" pitchFamily="49" charset="-122"/>
                <a:cs typeface="Arial" panose="020B0604020202020204" pitchFamily="34" charset="0"/>
              </a:rPr>
              <a:t>箱子的位置</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On=0:  </a:t>
            </a:r>
            <a:r>
              <a:rPr lang="zh-CN" altLang="en-US" sz="1200" b="1" dirty="0" smtClean="0">
                <a:latin typeface="Times New Roman" panose="02020603050405020304" pitchFamily="18" charset="0"/>
                <a:ea typeface="仿宋_GB2312" pitchFamily="49" charset="-122"/>
                <a:cs typeface="Arial" panose="020B0604020202020204" pitchFamily="34" charset="0"/>
              </a:rPr>
              <a:t>猴子在地板上</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On=1:  </a:t>
            </a:r>
            <a:r>
              <a:rPr lang="zh-CN" altLang="en-US" sz="1200" b="1" dirty="0" smtClean="0">
                <a:latin typeface="Times New Roman" panose="02020603050405020304" pitchFamily="18" charset="0"/>
                <a:ea typeface="仿宋_GB2312" pitchFamily="49" charset="-122"/>
                <a:cs typeface="Arial" panose="020B0604020202020204" pitchFamily="34" charset="0"/>
              </a:rPr>
              <a:t>猴子在箱子上</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H=0:     </a:t>
            </a:r>
            <a:r>
              <a:rPr lang="zh-CN" altLang="en-US" sz="1200" b="1" dirty="0" smtClean="0">
                <a:latin typeface="Times New Roman" panose="02020603050405020304" pitchFamily="18" charset="0"/>
                <a:ea typeface="仿宋_GB2312" pitchFamily="49" charset="-122"/>
                <a:cs typeface="Arial" panose="020B0604020202020204" pitchFamily="34" charset="0"/>
              </a:rPr>
              <a:t>猴子没有抓到香蕉</a:t>
            </a:r>
          </a:p>
          <a:p>
            <a:pPr>
              <a:lnSpc>
                <a:spcPct val="110000"/>
              </a:lnSpc>
              <a:buClr>
                <a:srgbClr val="800000"/>
              </a:buClr>
              <a:buFont typeface="Wingdings" panose="05000000000000000000" pitchFamily="2" charset="2"/>
              <a:buNone/>
            </a:pPr>
            <a:r>
              <a:rPr lang="zh-CN" altLang="en-US" sz="1200" b="1" dirty="0" smtClean="0">
                <a:latin typeface="Times New Roman" panose="02020603050405020304" pitchFamily="18" charset="0"/>
                <a:ea typeface="仿宋_GB2312" pitchFamily="49" charset="-122"/>
                <a:cs typeface="Arial" panose="020B0604020202020204" pitchFamily="34" charset="0"/>
              </a:rPr>
              <a:t>       </a:t>
            </a:r>
            <a:r>
              <a:rPr lang="en-US" altLang="zh-CN" sz="1200" b="1" dirty="0" smtClean="0">
                <a:latin typeface="Times New Roman" panose="02020603050405020304" pitchFamily="18" charset="0"/>
                <a:ea typeface="仿宋_GB2312" pitchFamily="49" charset="-122"/>
                <a:cs typeface="Arial" panose="020B0604020202020204" pitchFamily="34" charset="0"/>
              </a:rPr>
              <a:t>H=1:     </a:t>
            </a:r>
            <a:r>
              <a:rPr lang="zh-CN" altLang="en-US" sz="1200" b="1" dirty="0" smtClean="0">
                <a:latin typeface="Times New Roman" panose="02020603050405020304" pitchFamily="18" charset="0"/>
                <a:ea typeface="仿宋_GB2312" pitchFamily="49" charset="-122"/>
                <a:cs typeface="Arial" panose="020B0604020202020204" pitchFamily="34" charset="0"/>
              </a:rPr>
              <a:t>猴子抓到了香蕉</a:t>
            </a:r>
          </a:p>
        </p:txBody>
      </p:sp>
      <p:sp>
        <p:nvSpPr>
          <p:cNvPr id="4" name="灯片编号占位符 3"/>
          <p:cNvSpPr>
            <a:spLocks noGrp="1"/>
          </p:cNvSpPr>
          <p:nvPr>
            <p:ph type="sldNum" sz="quarter" idx="10"/>
          </p:nvPr>
        </p:nvSpPr>
        <p:spPr/>
        <p:txBody>
          <a:bodyPr/>
          <a:lstStyle/>
          <a:p>
            <a:fld id="{F3B28AC2-F9B1-418D-A21C-9C89F975ACC6}" type="slidenum">
              <a:rPr lang="zh-CN" altLang="en-US" smtClean="0"/>
              <a:t>16</a:t>
            </a:fld>
            <a:endParaRPr lang="zh-CN" altLang="en-US"/>
          </a:p>
        </p:txBody>
      </p:sp>
    </p:spTree>
    <p:extLst>
      <p:ext uri="{BB962C8B-B14F-4D97-AF65-F5344CB8AC3E}">
        <p14:creationId xmlns:p14="http://schemas.microsoft.com/office/powerpoint/2010/main" val="2365450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Times New Roman" panose="02020603050405020304" pitchFamily="18" charset="0"/>
                <a:cs typeface="Arial" panose="020B0604020202020204" pitchFamily="34" charset="0"/>
              </a:rPr>
              <a:t>传教士</a:t>
            </a:r>
            <a:r>
              <a:rPr lang="en-US" altLang="zh-CN" sz="1200" b="1" dirty="0" smtClean="0">
                <a:latin typeface="Times New Roman" panose="02020603050405020304" pitchFamily="18" charset="0"/>
                <a:cs typeface="Arial" panose="020B0604020202020204" pitchFamily="34" charset="0"/>
              </a:rPr>
              <a:t>-</a:t>
            </a:r>
            <a:r>
              <a:rPr lang="en-US" altLang="zh-CN" b="1" dirty="0" smtClean="0"/>
              <a:t>missionary(m)</a:t>
            </a:r>
            <a:r>
              <a:rPr lang="zh-CN" altLang="en-US" b="1" dirty="0" smtClean="0"/>
              <a:t>数量，野人</a:t>
            </a:r>
            <a:r>
              <a:rPr lang="en-US" altLang="zh-CN" b="1" dirty="0" smtClean="0"/>
              <a:t>-</a:t>
            </a:r>
            <a:r>
              <a:rPr lang="en-US" altLang="zh-CN" b="1" dirty="0" err="1" smtClean="0">
                <a:effectLst/>
              </a:rPr>
              <a:t>c</a:t>
            </a:r>
            <a:r>
              <a:rPr lang="en-US" b="1" dirty="0" err="1" smtClean="0">
                <a:effectLst/>
              </a:rPr>
              <a:t>rumpler</a:t>
            </a:r>
            <a:r>
              <a:rPr lang="en-US" b="1" dirty="0" smtClean="0">
                <a:effectLst/>
              </a:rPr>
              <a:t>(c)</a:t>
            </a:r>
            <a:r>
              <a:rPr lang="zh-CN" altLang="en-US" b="1" dirty="0" smtClean="0">
                <a:effectLst/>
              </a:rPr>
              <a:t>数量</a:t>
            </a:r>
            <a:r>
              <a:rPr lang="en-US" b="1" dirty="0" smtClean="0">
                <a:effectLst/>
              </a:rPr>
              <a:t> </a:t>
            </a:r>
            <a:r>
              <a:rPr lang="zh-CN" altLang="en-US" b="1" dirty="0" smtClean="0">
                <a:effectLst/>
              </a:rPr>
              <a:t>，船</a:t>
            </a:r>
            <a:r>
              <a:rPr lang="en-US" altLang="zh-CN" b="1" dirty="0" smtClean="0">
                <a:effectLst/>
              </a:rPr>
              <a:t>-boat(b)</a:t>
            </a:r>
            <a:r>
              <a:rPr lang="zh-CN" altLang="en-US" b="1" dirty="0" smtClean="0">
                <a:effectLst/>
              </a:rPr>
              <a:t>船在左岸？</a:t>
            </a:r>
            <a:r>
              <a:rPr lang="en-US" altLang="zh-CN" b="1" dirty="0" smtClean="0">
                <a:effectLst/>
              </a:rPr>
              <a:t>Or</a:t>
            </a:r>
            <a:r>
              <a:rPr lang="zh-CN" altLang="en-US" b="1" dirty="0" smtClean="0">
                <a:effectLst/>
              </a:rPr>
              <a:t>船在右岸？</a:t>
            </a:r>
            <a:endParaRPr lang="en-US" altLang="zh-CN" b="1" dirty="0" smtClean="0">
              <a:effectLst/>
            </a:endParaRPr>
          </a:p>
        </p:txBody>
      </p:sp>
      <p:sp>
        <p:nvSpPr>
          <p:cNvPr id="4" name="灯片编号占位符 3"/>
          <p:cNvSpPr>
            <a:spLocks noGrp="1"/>
          </p:cNvSpPr>
          <p:nvPr>
            <p:ph type="sldNum" sz="quarter" idx="10"/>
          </p:nvPr>
        </p:nvSpPr>
        <p:spPr/>
        <p:txBody>
          <a:bodyPr/>
          <a:lstStyle/>
          <a:p>
            <a:fld id="{F3B28AC2-F9B1-418D-A21C-9C89F975ACC6}" type="slidenum">
              <a:rPr lang="zh-CN" altLang="en-US" smtClean="0"/>
              <a:t>17</a:t>
            </a:fld>
            <a:endParaRPr lang="zh-CN" altLang="en-US"/>
          </a:p>
        </p:txBody>
      </p:sp>
    </p:spTree>
    <p:extLst>
      <p:ext uri="{BB962C8B-B14F-4D97-AF65-F5344CB8AC3E}">
        <p14:creationId xmlns:p14="http://schemas.microsoft.com/office/powerpoint/2010/main" val="130207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Times New Roman" panose="02020603050405020304" pitchFamily="18" charset="0"/>
                <a:cs typeface="Arial" panose="020B0604020202020204" pitchFamily="34" charset="0"/>
              </a:rPr>
              <a:t>传教士</a:t>
            </a:r>
            <a:r>
              <a:rPr lang="en-US" altLang="zh-CN" sz="1200" b="1" dirty="0" smtClean="0">
                <a:latin typeface="Times New Roman" panose="02020603050405020304" pitchFamily="18" charset="0"/>
                <a:cs typeface="Arial" panose="020B0604020202020204" pitchFamily="34" charset="0"/>
              </a:rPr>
              <a:t>-</a:t>
            </a:r>
            <a:r>
              <a:rPr lang="en-US" altLang="zh-CN" b="1" dirty="0" smtClean="0"/>
              <a:t>missionary(m)</a:t>
            </a:r>
            <a:r>
              <a:rPr lang="zh-CN" altLang="en-US" b="1" dirty="0" smtClean="0"/>
              <a:t>数量，野人</a:t>
            </a:r>
            <a:r>
              <a:rPr lang="en-US" altLang="zh-CN" b="1" dirty="0" smtClean="0"/>
              <a:t>-</a:t>
            </a:r>
            <a:r>
              <a:rPr lang="en-US" altLang="zh-CN" b="1" dirty="0" err="1" smtClean="0">
                <a:effectLst/>
              </a:rPr>
              <a:t>c</a:t>
            </a:r>
            <a:r>
              <a:rPr lang="en-US" b="1" dirty="0" err="1" smtClean="0">
                <a:effectLst/>
              </a:rPr>
              <a:t>rumpler</a:t>
            </a:r>
            <a:r>
              <a:rPr lang="en-US" b="1" dirty="0" smtClean="0">
                <a:effectLst/>
              </a:rPr>
              <a:t>(c)</a:t>
            </a:r>
            <a:r>
              <a:rPr lang="zh-CN" altLang="en-US" b="1" dirty="0" smtClean="0">
                <a:effectLst/>
              </a:rPr>
              <a:t>数量</a:t>
            </a:r>
            <a:r>
              <a:rPr lang="en-US" b="1" dirty="0" smtClean="0">
                <a:effectLst/>
              </a:rPr>
              <a:t> </a:t>
            </a:r>
            <a:r>
              <a:rPr lang="zh-CN" altLang="en-US" b="1" dirty="0" smtClean="0">
                <a:effectLst/>
              </a:rPr>
              <a:t>，船</a:t>
            </a:r>
            <a:r>
              <a:rPr lang="en-US" altLang="zh-CN" b="1" dirty="0" smtClean="0">
                <a:effectLst/>
              </a:rPr>
              <a:t>-boat(b)</a:t>
            </a:r>
            <a:r>
              <a:rPr lang="zh-CN" altLang="en-US" b="1" dirty="0" smtClean="0">
                <a:effectLst/>
              </a:rPr>
              <a:t>船在左岸？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r1-</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r2-</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r3-</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和</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r4-</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m</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r5-</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c</a:t>
            </a:r>
            <a:r>
              <a:rPr lang="zh-CN" altLang="en-US" b="1" dirty="0" smtClean="0">
                <a:effectLst/>
              </a:rPr>
              <a:t>到右岸</a:t>
            </a:r>
            <a:endParaRPr lang="en-US" altLang="zh-CN" b="1" dirty="0" smtClean="0">
              <a:effectLst/>
            </a:endParaRPr>
          </a:p>
          <a:p>
            <a:r>
              <a:rPr lang="en-US" altLang="zh-CN" b="1" dirty="0" smtClean="0">
                <a:effectLst/>
              </a:rPr>
              <a:t>r6-</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到左岸</a:t>
            </a:r>
            <a:endParaRPr lang="en-US" altLang="zh-CN" b="1" dirty="0" smtClean="0">
              <a:effectLst/>
            </a:endParaRPr>
          </a:p>
          <a:p>
            <a:r>
              <a:rPr lang="en-US" altLang="zh-CN" b="1" dirty="0" smtClean="0">
                <a:effectLst/>
              </a:rPr>
              <a:t>r7-</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到左岸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r8-</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和</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到左岸</a:t>
            </a:r>
            <a:endParaRPr lang="en-US" altLang="zh-CN" b="1" dirty="0" smtClean="0">
              <a:effectLst/>
            </a:endParaRPr>
          </a:p>
          <a:p>
            <a:r>
              <a:rPr lang="en-US" altLang="zh-CN" b="1" dirty="0" smtClean="0">
                <a:effectLst/>
              </a:rPr>
              <a:t>r9-</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m</a:t>
            </a:r>
            <a:r>
              <a:rPr lang="zh-CN" altLang="en-US" b="1" dirty="0" smtClean="0">
                <a:effectLst/>
              </a:rPr>
              <a:t>到左岸</a:t>
            </a:r>
            <a:endParaRPr lang="en-US" altLang="zh-CN" b="1" dirty="0" smtClean="0">
              <a:effectLst/>
            </a:endParaRPr>
          </a:p>
          <a:p>
            <a:r>
              <a:rPr lang="en-US" altLang="zh-CN" b="1" dirty="0" smtClean="0">
                <a:effectLst/>
              </a:rPr>
              <a:t>r10-</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c</a:t>
            </a:r>
            <a:r>
              <a:rPr lang="zh-CN" altLang="en-US" b="1" dirty="0" smtClean="0">
                <a:effectLst/>
              </a:rPr>
              <a:t>到左岸</a:t>
            </a:r>
            <a:endParaRPr lang="en-US" altLang="zh-CN" b="1" dirty="0" smtClean="0">
              <a:effectLst/>
            </a:endParaRPr>
          </a:p>
        </p:txBody>
      </p:sp>
      <p:sp>
        <p:nvSpPr>
          <p:cNvPr id="4" name="灯片编号占位符 3"/>
          <p:cNvSpPr>
            <a:spLocks noGrp="1"/>
          </p:cNvSpPr>
          <p:nvPr>
            <p:ph type="sldNum" sz="quarter" idx="10"/>
          </p:nvPr>
        </p:nvSpPr>
        <p:spPr/>
        <p:txBody>
          <a:bodyPr/>
          <a:lstStyle/>
          <a:p>
            <a:fld id="{F3B28AC2-F9B1-418D-A21C-9C89F975ACC6}" type="slidenum">
              <a:rPr lang="zh-CN" altLang="en-US" smtClean="0"/>
              <a:t>18</a:t>
            </a:fld>
            <a:endParaRPr lang="zh-CN" altLang="en-US"/>
          </a:p>
        </p:txBody>
      </p:sp>
    </p:spTree>
    <p:extLst>
      <p:ext uri="{BB962C8B-B14F-4D97-AF65-F5344CB8AC3E}">
        <p14:creationId xmlns:p14="http://schemas.microsoft.com/office/powerpoint/2010/main" val="471659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Times New Roman" panose="02020603050405020304" pitchFamily="18" charset="0"/>
                <a:cs typeface="Arial" panose="020B0604020202020204" pitchFamily="34" charset="0"/>
              </a:rPr>
              <a:t>传教士</a:t>
            </a:r>
            <a:r>
              <a:rPr lang="en-US" altLang="zh-CN" sz="1200" b="1" dirty="0" smtClean="0">
                <a:latin typeface="Times New Roman" panose="02020603050405020304" pitchFamily="18" charset="0"/>
                <a:cs typeface="Arial" panose="020B0604020202020204" pitchFamily="34" charset="0"/>
              </a:rPr>
              <a:t>-</a:t>
            </a:r>
            <a:r>
              <a:rPr lang="en-US" altLang="zh-CN" b="1" dirty="0" smtClean="0"/>
              <a:t>missionary(m)</a:t>
            </a:r>
            <a:r>
              <a:rPr lang="zh-CN" altLang="en-US" b="1" dirty="0" smtClean="0"/>
              <a:t>数量，野人</a:t>
            </a:r>
            <a:r>
              <a:rPr lang="en-US" altLang="zh-CN" b="1" dirty="0" smtClean="0"/>
              <a:t>-</a:t>
            </a:r>
            <a:r>
              <a:rPr lang="en-US" altLang="zh-CN" b="1" dirty="0" err="1" smtClean="0">
                <a:effectLst/>
              </a:rPr>
              <a:t>c</a:t>
            </a:r>
            <a:r>
              <a:rPr lang="en-US" b="1" dirty="0" err="1" smtClean="0">
                <a:effectLst/>
              </a:rPr>
              <a:t>rumpler</a:t>
            </a:r>
            <a:r>
              <a:rPr lang="en-US" b="1" dirty="0" smtClean="0">
                <a:effectLst/>
              </a:rPr>
              <a:t>(c)</a:t>
            </a:r>
            <a:r>
              <a:rPr lang="zh-CN" altLang="en-US" b="1" dirty="0" smtClean="0">
                <a:effectLst/>
              </a:rPr>
              <a:t>数量</a:t>
            </a:r>
            <a:r>
              <a:rPr lang="en-US" b="1" dirty="0" smtClean="0">
                <a:effectLst/>
              </a:rPr>
              <a:t> </a:t>
            </a:r>
            <a:r>
              <a:rPr lang="zh-CN" altLang="en-US" b="1" dirty="0" smtClean="0">
                <a:effectLst/>
              </a:rPr>
              <a:t>，船</a:t>
            </a:r>
            <a:r>
              <a:rPr lang="en-US" altLang="zh-CN" b="1" dirty="0" smtClean="0">
                <a:effectLst/>
              </a:rPr>
              <a:t>-boat(b)</a:t>
            </a:r>
            <a:r>
              <a:rPr lang="zh-CN" altLang="en-US" b="1" dirty="0" smtClean="0">
                <a:effectLst/>
              </a:rPr>
              <a:t>船在左岸？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r1-</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r2-</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r3-</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和</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r4-</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m</a:t>
            </a:r>
            <a:r>
              <a:rPr lang="zh-CN" altLang="en-US" b="1" dirty="0" smtClean="0">
                <a:effectLst/>
              </a:rPr>
              <a:t>到右岸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r5-</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c</a:t>
            </a:r>
            <a:r>
              <a:rPr lang="zh-CN" altLang="en-US" b="1" dirty="0" smtClean="0">
                <a:effectLst/>
              </a:rPr>
              <a:t>到右岸</a:t>
            </a:r>
            <a:endParaRPr lang="en-US" altLang="zh-CN" b="1" dirty="0" smtClean="0">
              <a:effectLst/>
            </a:endParaRPr>
          </a:p>
          <a:p>
            <a:r>
              <a:rPr lang="en-US" altLang="zh-CN" b="1" dirty="0" smtClean="0">
                <a:effectLst/>
              </a:rPr>
              <a:t>r6-</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到左岸</a:t>
            </a:r>
            <a:endParaRPr lang="en-US" altLang="zh-CN" b="1" dirty="0" smtClean="0">
              <a:effectLst/>
            </a:endParaRPr>
          </a:p>
          <a:p>
            <a:r>
              <a:rPr lang="en-US" altLang="zh-CN" b="1" dirty="0" smtClean="0">
                <a:effectLst/>
              </a:rPr>
              <a:t>r7-</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到左岸</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r8-</a:t>
            </a:r>
            <a:r>
              <a:rPr lang="zh-CN" altLang="en-US" b="1" dirty="0" smtClean="0">
                <a:effectLst/>
              </a:rPr>
              <a:t>船运</a:t>
            </a:r>
            <a:r>
              <a:rPr lang="en-US" altLang="zh-CN" b="1" dirty="0" smtClean="0">
                <a:effectLst/>
              </a:rPr>
              <a:t>1</a:t>
            </a:r>
            <a:r>
              <a:rPr lang="zh-CN" altLang="en-US" b="1" dirty="0" smtClean="0">
                <a:effectLst/>
              </a:rPr>
              <a:t>个</a:t>
            </a:r>
            <a:r>
              <a:rPr lang="en-US" altLang="zh-CN" b="1" dirty="0" smtClean="0">
                <a:effectLst/>
              </a:rPr>
              <a:t>m</a:t>
            </a:r>
            <a:r>
              <a:rPr lang="zh-CN" altLang="en-US" b="1" dirty="0" smtClean="0">
                <a:effectLst/>
              </a:rPr>
              <a:t>和</a:t>
            </a:r>
            <a:r>
              <a:rPr lang="en-US" altLang="zh-CN" b="1" dirty="0" smtClean="0">
                <a:effectLst/>
              </a:rPr>
              <a:t>1</a:t>
            </a:r>
            <a:r>
              <a:rPr lang="zh-CN" altLang="en-US" b="1" dirty="0" smtClean="0">
                <a:effectLst/>
              </a:rPr>
              <a:t>个</a:t>
            </a:r>
            <a:r>
              <a:rPr lang="en-US" altLang="zh-CN" b="1" dirty="0" smtClean="0">
                <a:effectLst/>
              </a:rPr>
              <a:t>c</a:t>
            </a:r>
            <a:r>
              <a:rPr lang="zh-CN" altLang="en-US" b="1" dirty="0" smtClean="0">
                <a:effectLst/>
              </a:rPr>
              <a:t>到左岸</a:t>
            </a:r>
            <a:endParaRPr lang="en-US" altLang="zh-CN" b="1" dirty="0" smtClean="0">
              <a:effectLst/>
            </a:endParaRPr>
          </a:p>
          <a:p>
            <a:r>
              <a:rPr lang="en-US" altLang="zh-CN" b="1" dirty="0" smtClean="0">
                <a:effectLst/>
              </a:rPr>
              <a:t>r9-</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m</a:t>
            </a:r>
            <a:r>
              <a:rPr lang="zh-CN" altLang="en-US" b="1" dirty="0" smtClean="0">
                <a:effectLst/>
              </a:rPr>
              <a:t>到左岸</a:t>
            </a:r>
            <a:endParaRPr lang="en-US" altLang="zh-CN" b="1" dirty="0" smtClean="0">
              <a:effectLst/>
            </a:endParaRPr>
          </a:p>
          <a:p>
            <a:r>
              <a:rPr lang="en-US" altLang="zh-CN" b="1" dirty="0" smtClean="0">
                <a:effectLst/>
              </a:rPr>
              <a:t>r10-</a:t>
            </a:r>
            <a:r>
              <a:rPr lang="zh-CN" altLang="en-US" b="1" dirty="0" smtClean="0">
                <a:effectLst/>
              </a:rPr>
              <a:t>船运</a:t>
            </a:r>
            <a:r>
              <a:rPr lang="en-US" altLang="zh-CN" b="1" dirty="0" smtClean="0">
                <a:effectLst/>
              </a:rPr>
              <a:t>2</a:t>
            </a:r>
            <a:r>
              <a:rPr lang="zh-CN" altLang="en-US" b="1" dirty="0" smtClean="0">
                <a:effectLst/>
              </a:rPr>
              <a:t>个</a:t>
            </a:r>
            <a:r>
              <a:rPr lang="en-US" altLang="zh-CN" b="1" dirty="0" smtClean="0">
                <a:effectLst/>
              </a:rPr>
              <a:t>c</a:t>
            </a:r>
            <a:r>
              <a:rPr lang="zh-CN" altLang="en-US" b="1" dirty="0" smtClean="0">
                <a:effectLst/>
              </a:rPr>
              <a:t>到左岸</a:t>
            </a:r>
            <a:endParaRPr lang="en-US" altLang="zh-CN" b="1" dirty="0" smtClean="0">
              <a:effectLst/>
            </a:endParaRPr>
          </a:p>
        </p:txBody>
      </p:sp>
      <p:sp>
        <p:nvSpPr>
          <p:cNvPr id="4" name="灯片编号占位符 3"/>
          <p:cNvSpPr>
            <a:spLocks noGrp="1"/>
          </p:cNvSpPr>
          <p:nvPr>
            <p:ph type="sldNum" sz="quarter" idx="10"/>
          </p:nvPr>
        </p:nvSpPr>
        <p:spPr/>
        <p:txBody>
          <a:bodyPr/>
          <a:lstStyle/>
          <a:p>
            <a:fld id="{F3B28AC2-F9B1-418D-A21C-9C89F975ACC6}" type="slidenum">
              <a:rPr lang="zh-CN" altLang="en-US" smtClean="0"/>
              <a:t>19</a:t>
            </a:fld>
            <a:endParaRPr lang="zh-CN" altLang="en-US"/>
          </a:p>
        </p:txBody>
      </p:sp>
    </p:spTree>
    <p:extLst>
      <p:ext uri="{BB962C8B-B14F-4D97-AF65-F5344CB8AC3E}">
        <p14:creationId xmlns:p14="http://schemas.microsoft.com/office/powerpoint/2010/main" val="328507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1AAF2-265F-4DFF-A376-3F04B3807669}" type="slidenum">
              <a:rPr lang="en-US" altLang="zh-CN"/>
              <a:pPr/>
              <a:t>21</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466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24</a:t>
            </a:fld>
            <a:endParaRPr lang="zh-CN" altLang="en-US"/>
          </a:p>
        </p:txBody>
      </p:sp>
    </p:spTree>
    <p:extLst>
      <p:ext uri="{BB962C8B-B14F-4D97-AF65-F5344CB8AC3E}">
        <p14:creationId xmlns:p14="http://schemas.microsoft.com/office/powerpoint/2010/main" val="979523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B7143-31C4-4DDD-B09A-A4A229BC0027}" type="slidenum">
              <a:rPr lang="en-US" altLang="zh-CN"/>
              <a:pPr/>
              <a:t>27</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zh-CN" altLang="en-US" dirty="0"/>
              <a:t>张三是职员；李四是老板；（</a:t>
            </a:r>
            <a:r>
              <a:rPr lang="en-US" altLang="zh-CN" dirty="0" err="1"/>
              <a:t>isa</a:t>
            </a:r>
            <a:r>
              <a:rPr lang="zh-CN" altLang="en-US" dirty="0"/>
              <a:t>）实例关系</a:t>
            </a:r>
          </a:p>
          <a:p>
            <a:r>
              <a:rPr lang="zh-CN" altLang="en-US" dirty="0"/>
              <a:t>职员、老板属于人类；人类属于动物；桌子属于办公用品；手属于四肢；（</a:t>
            </a:r>
            <a:r>
              <a:rPr lang="en-US" altLang="zh-CN" dirty="0"/>
              <a:t>ako</a:t>
            </a:r>
            <a:r>
              <a:rPr lang="zh-CN" altLang="en-US" dirty="0"/>
              <a:t>）分类关系</a:t>
            </a:r>
          </a:p>
          <a:p>
            <a:r>
              <a:rPr lang="zh-CN" altLang="en-US" dirty="0"/>
              <a:t>手是人类身体的一个部分；（</a:t>
            </a:r>
            <a:r>
              <a:rPr lang="en-US" altLang="zh-CN" dirty="0"/>
              <a:t>has-part</a:t>
            </a:r>
            <a:r>
              <a:rPr lang="zh-CN" altLang="en-US" dirty="0"/>
              <a:t>）组装关系</a:t>
            </a:r>
          </a:p>
          <a:p>
            <a:r>
              <a:rPr lang="zh-CN" altLang="en-US" dirty="0"/>
              <a:t>李四拥有桌子。（</a:t>
            </a:r>
            <a:r>
              <a:rPr lang="en-US" altLang="zh-CN" dirty="0"/>
              <a:t>owns</a:t>
            </a:r>
            <a:r>
              <a:rPr lang="zh-CN" altLang="en-US" dirty="0"/>
              <a:t>）占有关系</a:t>
            </a:r>
          </a:p>
          <a:p>
            <a:r>
              <a:rPr lang="zh-CN" altLang="en-US" dirty="0"/>
              <a:t>李四是张三的上司之一。（</a:t>
            </a:r>
            <a:r>
              <a:rPr lang="en-US" altLang="zh-CN" dirty="0"/>
              <a:t>manage of</a:t>
            </a:r>
            <a:r>
              <a:rPr lang="zh-CN" altLang="en-US" dirty="0"/>
              <a:t>）聚类关系</a:t>
            </a:r>
          </a:p>
          <a:p>
            <a:endParaRPr lang="en-US" altLang="zh-CN" dirty="0"/>
          </a:p>
        </p:txBody>
      </p:sp>
    </p:spTree>
    <p:extLst>
      <p:ext uri="{BB962C8B-B14F-4D97-AF65-F5344CB8AC3E}">
        <p14:creationId xmlns:p14="http://schemas.microsoft.com/office/powerpoint/2010/main" val="862720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36</a:t>
            </a:fld>
            <a:endParaRPr lang="zh-CN" altLang="en-US"/>
          </a:p>
        </p:txBody>
      </p:sp>
    </p:spTree>
    <p:extLst>
      <p:ext uri="{BB962C8B-B14F-4D97-AF65-F5344CB8AC3E}">
        <p14:creationId xmlns:p14="http://schemas.microsoft.com/office/powerpoint/2010/main" val="299703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2</a:t>
            </a:fld>
            <a:endParaRPr lang="zh-CN" altLang="en-US"/>
          </a:p>
        </p:txBody>
      </p:sp>
    </p:spTree>
    <p:extLst>
      <p:ext uri="{BB962C8B-B14F-4D97-AF65-F5344CB8AC3E}">
        <p14:creationId xmlns:p14="http://schemas.microsoft.com/office/powerpoint/2010/main" val="1066009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37</a:t>
            </a:fld>
            <a:endParaRPr lang="zh-CN" altLang="en-US"/>
          </a:p>
        </p:txBody>
      </p:sp>
    </p:spTree>
    <p:extLst>
      <p:ext uri="{BB962C8B-B14F-4D97-AF65-F5344CB8AC3E}">
        <p14:creationId xmlns:p14="http://schemas.microsoft.com/office/powerpoint/2010/main" val="4269415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38</a:t>
            </a:fld>
            <a:endParaRPr lang="zh-CN" altLang="en-US"/>
          </a:p>
        </p:txBody>
      </p:sp>
    </p:spTree>
    <p:extLst>
      <p:ext uri="{BB962C8B-B14F-4D97-AF65-F5344CB8AC3E}">
        <p14:creationId xmlns:p14="http://schemas.microsoft.com/office/powerpoint/2010/main" val="3874080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39</a:t>
            </a:fld>
            <a:endParaRPr lang="zh-CN" altLang="en-US"/>
          </a:p>
        </p:txBody>
      </p:sp>
    </p:spTree>
    <p:extLst>
      <p:ext uri="{BB962C8B-B14F-4D97-AF65-F5344CB8AC3E}">
        <p14:creationId xmlns:p14="http://schemas.microsoft.com/office/powerpoint/2010/main" val="2543527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40</a:t>
            </a:fld>
            <a:endParaRPr lang="zh-CN" altLang="en-US"/>
          </a:p>
        </p:txBody>
      </p:sp>
    </p:spTree>
    <p:extLst>
      <p:ext uri="{BB962C8B-B14F-4D97-AF65-F5344CB8AC3E}">
        <p14:creationId xmlns:p14="http://schemas.microsoft.com/office/powerpoint/2010/main" val="766540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41</a:t>
            </a:fld>
            <a:endParaRPr lang="zh-CN" altLang="en-US"/>
          </a:p>
        </p:txBody>
      </p:sp>
    </p:spTree>
    <p:extLst>
      <p:ext uri="{BB962C8B-B14F-4D97-AF65-F5344CB8AC3E}">
        <p14:creationId xmlns:p14="http://schemas.microsoft.com/office/powerpoint/2010/main" val="590505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42</a:t>
            </a:fld>
            <a:endParaRPr lang="zh-CN" altLang="en-US"/>
          </a:p>
        </p:txBody>
      </p:sp>
    </p:spTree>
    <p:extLst>
      <p:ext uri="{BB962C8B-B14F-4D97-AF65-F5344CB8AC3E}">
        <p14:creationId xmlns:p14="http://schemas.microsoft.com/office/powerpoint/2010/main" val="3926722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1181C-363C-4A27-985F-1C8EF91A1C7C}" type="slidenum">
              <a:rPr lang="en-US" altLang="zh-CN"/>
              <a:pPr/>
              <a:t>44</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zh-CN" altLang="en-US" dirty="0"/>
              <a:t>问题的</a:t>
            </a:r>
            <a:r>
              <a:rPr lang="zh-CN" altLang="en-US"/>
              <a:t>解是</a:t>
            </a:r>
            <a:r>
              <a:rPr lang="zh-CN" altLang="en-US" smtClean="0"/>
              <a:t>“哈尔滨市”</a:t>
            </a:r>
            <a:r>
              <a:rPr lang="zh-CN" altLang="en-US" dirty="0"/>
              <a:t>。</a:t>
            </a:r>
          </a:p>
        </p:txBody>
      </p:sp>
    </p:spTree>
    <p:extLst>
      <p:ext uri="{BB962C8B-B14F-4D97-AF65-F5344CB8AC3E}">
        <p14:creationId xmlns:p14="http://schemas.microsoft.com/office/powerpoint/2010/main" val="227054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A32FF-8DB4-49BF-AE82-F82FF7B353F9}" type="slidenum">
              <a:rPr lang="en-US" altLang="zh-CN"/>
              <a:pPr/>
              <a:t>46</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5634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59</a:t>
            </a:fld>
            <a:endParaRPr lang="zh-CN" altLang="en-US"/>
          </a:p>
        </p:txBody>
      </p:sp>
    </p:spTree>
    <p:extLst>
      <p:ext uri="{BB962C8B-B14F-4D97-AF65-F5344CB8AC3E}">
        <p14:creationId xmlns:p14="http://schemas.microsoft.com/office/powerpoint/2010/main" val="346058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A32FF-8DB4-49BF-AE82-F82FF7B353F9}" type="slidenum">
              <a:rPr lang="en-US" altLang="zh-CN"/>
              <a:pPr/>
              <a:t>61</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559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29827-B254-47F7-A4F3-4CA9F62F1A61}" type="slidenum">
              <a:rPr lang="en-US" altLang="zh-CN"/>
              <a:pPr/>
              <a:t>3</a:t>
            </a:fld>
            <a:endParaRPr lang="en-US" altLang="zh-CN"/>
          </a:p>
        </p:txBody>
      </p:sp>
      <p:sp>
        <p:nvSpPr>
          <p:cNvPr id="452610" name="Rectangle 2"/>
          <p:cNvSpPr>
            <a:spLocks noGrp="1" noRot="1" noChangeAspect="1" noChangeArrowheads="1" noTextEdit="1"/>
          </p:cNvSpPr>
          <p:nvPr>
            <p:ph type="sldImg"/>
          </p:nvPr>
        </p:nvSpPr>
        <p:spPr>
          <a:xfrm>
            <a:off x="139700" y="768350"/>
            <a:ext cx="6819900" cy="3836988"/>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3176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62</a:t>
            </a:fld>
            <a:endParaRPr lang="zh-CN" altLang="en-US"/>
          </a:p>
        </p:txBody>
      </p:sp>
    </p:spTree>
    <p:extLst>
      <p:ext uri="{BB962C8B-B14F-4D97-AF65-F5344CB8AC3E}">
        <p14:creationId xmlns:p14="http://schemas.microsoft.com/office/powerpoint/2010/main" val="176951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3C57D-A03F-4C32-9655-7C51A00F816F}" type="slidenum">
              <a:rPr lang="en-US" altLang="zh-CN"/>
              <a:pPr/>
              <a:t>4</a:t>
            </a:fld>
            <a:endParaRPr lang="en-US" altLang="zh-CN"/>
          </a:p>
        </p:txBody>
      </p:sp>
      <p:sp>
        <p:nvSpPr>
          <p:cNvPr id="489474" name="Rectangle 2"/>
          <p:cNvSpPr>
            <a:spLocks noGrp="1" noRot="1" noChangeAspect="1" noChangeArrowheads="1" noTextEdit="1"/>
          </p:cNvSpPr>
          <p:nvPr>
            <p:ph type="sldImg"/>
          </p:nvPr>
        </p:nvSpPr>
        <p:spPr>
          <a:xfrm>
            <a:off x="139700" y="768350"/>
            <a:ext cx="6819900" cy="3836988"/>
          </a:xfrm>
          <a:ln/>
        </p:spPr>
      </p:sp>
      <p:sp>
        <p:nvSpPr>
          <p:cNvPr id="489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911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2539A-5119-4B24-9E83-2F696F395BB7}" type="slidenum">
              <a:rPr lang="en-US" altLang="zh-CN"/>
              <a:pPr/>
              <a:t>5</a:t>
            </a:fld>
            <a:endParaRPr lang="en-US" altLang="zh-CN"/>
          </a:p>
        </p:txBody>
      </p:sp>
      <p:sp>
        <p:nvSpPr>
          <p:cNvPr id="490498" name="Rectangle 2"/>
          <p:cNvSpPr>
            <a:spLocks noGrp="1" noRot="1" noChangeAspect="1" noChangeArrowheads="1" noTextEdit="1"/>
          </p:cNvSpPr>
          <p:nvPr>
            <p:ph type="sldImg"/>
          </p:nvPr>
        </p:nvSpPr>
        <p:spPr>
          <a:xfrm>
            <a:off x="139700" y="768350"/>
            <a:ext cx="6819900" cy="3836988"/>
          </a:xfrm>
          <a:ln/>
        </p:spPr>
      </p:sp>
      <p:sp>
        <p:nvSpPr>
          <p:cNvPr id="490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685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434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719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3E943-DBB0-45BC-B541-6EE622662FD5}" type="slidenum">
              <a:rPr lang="en-US" altLang="zh-CN"/>
              <a:pPr/>
              <a:t>8</a:t>
            </a:fld>
            <a:endParaRPr lang="en-US" altLang="zh-CN"/>
          </a:p>
        </p:txBody>
      </p:sp>
      <p:sp>
        <p:nvSpPr>
          <p:cNvPr id="449538" name="Rectangle 2"/>
          <p:cNvSpPr>
            <a:spLocks noGrp="1" noRot="1" noChangeAspect="1" noChangeArrowheads="1" noTextEdit="1"/>
          </p:cNvSpPr>
          <p:nvPr>
            <p:ph type="sldImg"/>
          </p:nvPr>
        </p:nvSpPr>
        <p:spPr>
          <a:xfrm>
            <a:off x="139700" y="768350"/>
            <a:ext cx="6819900" cy="3836988"/>
          </a:xfrm>
          <a:ln/>
        </p:spPr>
      </p:sp>
      <p:sp>
        <p:nvSpPr>
          <p:cNvPr id="449539" name="Rectangle 3"/>
          <p:cNvSpPr>
            <a:spLocks noGrp="1" noChangeArrowheads="1"/>
          </p:cNvSpPr>
          <p:nvPr>
            <p:ph type="body" idx="1"/>
          </p:nvPr>
        </p:nvSpPr>
        <p:spPr/>
        <p:txBody>
          <a:bodyPr/>
          <a:lstStyle/>
          <a:p>
            <a:r>
              <a:rPr lang="zh-CN" altLang="en-US"/>
              <a:t>例如：</a:t>
            </a:r>
          </a:p>
          <a:p>
            <a:r>
              <a:rPr lang="zh-CN" altLang="en-US"/>
              <a:t>“老李年龄是</a:t>
            </a:r>
            <a:r>
              <a:rPr lang="en-US" altLang="zh-CN"/>
              <a:t>40</a:t>
            </a:r>
            <a:r>
              <a:rPr lang="zh-CN" altLang="en-US"/>
              <a:t>岁“  （</a:t>
            </a:r>
            <a:r>
              <a:rPr lang="en-US" altLang="zh-CN"/>
              <a:t>Ll,Age,40)</a:t>
            </a:r>
          </a:p>
          <a:p>
            <a:r>
              <a:rPr lang="en-US" altLang="zh-CN"/>
              <a:t>“</a:t>
            </a:r>
            <a:r>
              <a:rPr lang="zh-CN" altLang="en-US"/>
              <a:t>老李和老张是朋友” </a:t>
            </a:r>
            <a:r>
              <a:rPr lang="en-US" altLang="zh-CN"/>
              <a:t>(Friend,Ll,Zhang)</a:t>
            </a:r>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p>
          <a:p>
            <a:r>
              <a:rPr lang="en-US" altLang="zh-CN"/>
              <a:t>“</a:t>
            </a:r>
            <a:r>
              <a:rPr lang="zh-CN" altLang="en-US"/>
              <a:t>老李和老张是朋友的可能性不大” </a:t>
            </a:r>
            <a:r>
              <a:rPr lang="en-US" altLang="zh-CN"/>
              <a:t>(Friend,Ll,Zhang,0.1)</a:t>
            </a:r>
          </a:p>
          <a:p>
            <a:endParaRPr lang="en-US" altLang="zh-CN"/>
          </a:p>
        </p:txBody>
      </p:sp>
    </p:spTree>
    <p:extLst>
      <p:ext uri="{BB962C8B-B14F-4D97-AF65-F5344CB8AC3E}">
        <p14:creationId xmlns:p14="http://schemas.microsoft.com/office/powerpoint/2010/main" val="424971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019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89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919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122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119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8517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46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60842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0143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1463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669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3675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228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inceli@hi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qinceli@hit.edu.c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bwMode="auto">
          <a:xfrm>
            <a:off x="10765970" y="6492875"/>
            <a:ext cx="142602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6BE19A-82AB-4C05-B274-B4C35A87C754}" type="datetime1">
              <a:rPr lang="zh-CN" altLang="en-US" sz="1800">
                <a:solidFill>
                  <a:srgbClr val="003399"/>
                </a:solidFill>
                <a:latin typeface="微软雅黑" panose="020B0503020204020204" pitchFamily="34" charset="-122"/>
                <a:ea typeface="微软雅黑" panose="020B0503020204020204" pitchFamily="34" charset="-122"/>
              </a:rPr>
              <a:t>2020/9/10</a:t>
            </a:fld>
            <a:endParaRPr lang="en-US" altLang="zh-CN" sz="1800" dirty="0">
              <a:solidFill>
                <a:srgbClr val="003399"/>
              </a:solidFill>
              <a:latin typeface="微软雅黑" panose="020B0503020204020204" pitchFamily="34" charset="-122"/>
              <a:ea typeface="微软雅黑" panose="020B0503020204020204" pitchFamily="34" charset="-122"/>
            </a:endParaRPr>
          </a:p>
        </p:txBody>
      </p:sp>
      <p:sp>
        <p:nvSpPr>
          <p:cNvPr id="6148" name="Text Box 2"/>
          <p:cNvSpPr txBox="1">
            <a:spLocks noChangeArrowheads="1"/>
          </p:cNvSpPr>
          <p:nvPr/>
        </p:nvSpPr>
        <p:spPr bwMode="auto">
          <a:xfrm>
            <a:off x="4393847" y="1773238"/>
            <a:ext cx="3331281"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6000" b="1" dirty="0">
                <a:solidFill>
                  <a:srgbClr val="3333FF"/>
                </a:solidFill>
                <a:ea typeface="楷体_GB2312" pitchFamily="49" charset="-122"/>
              </a:rPr>
              <a:t>人工智能</a:t>
            </a:r>
          </a:p>
        </p:txBody>
      </p:sp>
      <p:sp>
        <p:nvSpPr>
          <p:cNvPr id="6149" name="Rectangle 3"/>
          <p:cNvSpPr>
            <a:spLocks noChangeArrowheads="1"/>
          </p:cNvSpPr>
          <p:nvPr/>
        </p:nvSpPr>
        <p:spPr bwMode="auto">
          <a:xfrm>
            <a:off x="3071813" y="3573464"/>
            <a:ext cx="597535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solidFill>
                  <a:srgbClr val="000000"/>
                </a:solidFill>
                <a:latin typeface="隶书" panose="02010509060101010101" pitchFamily="49" charset="-122"/>
                <a:ea typeface="隶书" panose="02010509060101010101" pitchFamily="49" charset="-122"/>
              </a:rPr>
              <a:t>汤步洲、苏敬勇</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哈尔滨工业大学（深圳）</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en-US" altLang="zh-CN" sz="2800" b="1" dirty="0">
                <a:solidFill>
                  <a:srgbClr val="000000"/>
                </a:solidFill>
                <a:latin typeface="隶书" panose="02010509060101010101" pitchFamily="49" charset="-122"/>
                <a:ea typeface="隶书" panose="02010509060101010101" pitchFamily="49" charset="-122"/>
                <a:hlinkClick r:id="rId3"/>
              </a:rPr>
              <a:t>tangbuzhou@hit.edu.cn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264883218"/>
      </p:ext>
    </p:extLst>
  </p:cSld>
  <p:clrMapOvr>
    <a:masterClrMapping/>
  </p:clrMapOvr>
  <mc:AlternateContent xmlns:mc="http://schemas.openxmlformats.org/markup-compatibility/2006" xmlns:p14="http://schemas.microsoft.com/office/powerpoint/2010/main">
    <mc:Choice Requires="p14">
      <p:transition spd="slow" p14:dur="2000" advTm="27763"/>
    </mc:Choice>
    <mc:Fallback xmlns="">
      <p:transition spd="slow" advTm="277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31B31D5-4F28-467C-B72E-8E31914F2AC7}" type="slidenum">
              <a:rPr lang="en-US" altLang="zh-CN"/>
              <a:pPr/>
              <a:t>10</a:t>
            </a:fld>
            <a:endParaRPr lang="en-US" altLang="zh-CN"/>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R="94000"/>
            <a:r>
              <a:rPr lang="zh-CN" altLang="en-US" sz="2000" dirty="0">
                <a:solidFill>
                  <a:srgbClr val="CC0000"/>
                </a:solidFill>
                <a:ea typeface="楷体_GB2312" panose="02010609030101010101"/>
              </a:rPr>
              <a:t>控制系统</a:t>
            </a:r>
            <a:r>
              <a:rPr lang="en-US" altLang="zh-CN" sz="2000" b="1" dirty="0">
                <a:solidFill>
                  <a:srgbClr val="CC0000"/>
                </a:solidFill>
                <a:latin typeface="Times New Roman" panose="02020603050405020304" pitchFamily="18" charset="0"/>
                <a:ea typeface="楷体_GB2312" panose="02010609030101010101"/>
              </a:rPr>
              <a:t>(Control system)</a:t>
            </a:r>
          </a:p>
          <a:p>
            <a:pPr marR="94000"/>
            <a:endParaRPr lang="en-US" altLang="zh-CN" sz="2000" dirty="0">
              <a:solidFill>
                <a:srgbClr val="CC0000"/>
              </a:solidFill>
              <a:latin typeface="Times New Roman" panose="02020603050405020304" pitchFamily="18" charset="0"/>
              <a:ea typeface="楷体_GB2312" panose="02010609030101010101"/>
            </a:endParaRPr>
          </a:p>
          <a:p>
            <a:pPr marR="96370"/>
            <a:r>
              <a:rPr lang="zh-CN" altLang="en-US" sz="2000" dirty="0">
                <a:solidFill>
                  <a:srgbClr val="630031"/>
                </a:solidFill>
                <a:ea typeface="楷体_GB2312" panose="02010609030101010101"/>
              </a:rPr>
              <a:t>控制系统的主要作用</a:t>
            </a:r>
          </a:p>
          <a:p>
            <a:pPr marR="7820"/>
            <a:r>
              <a:rPr lang="zh-CN" altLang="en-US" sz="2000" dirty="0">
                <a:solidFill>
                  <a:srgbClr val="0000CC"/>
                </a:solidFill>
                <a:ea typeface="楷体_GB2312" panose="02010609030101010101"/>
              </a:rPr>
              <a:t>亦称推理机，用于控制整个产生式系统的运行，决定问题求解过程的推理线路。</a:t>
            </a:r>
            <a:endParaRPr lang="en-US" altLang="zh-CN" sz="2000" dirty="0">
              <a:solidFill>
                <a:srgbClr val="0000CC"/>
              </a:solidFill>
              <a:ea typeface="楷体_GB2312" panose="02010609030101010101"/>
            </a:endParaRPr>
          </a:p>
          <a:p>
            <a:pPr marR="7820"/>
            <a:endParaRPr lang="zh-CN" altLang="en-US" sz="2000" dirty="0">
              <a:solidFill>
                <a:srgbClr val="0000CC"/>
              </a:solidFill>
              <a:ea typeface="楷体_GB2312" panose="02010609030101010101"/>
            </a:endParaRPr>
          </a:p>
          <a:p>
            <a:pPr marR="96370"/>
            <a:r>
              <a:rPr lang="zh-CN" altLang="en-US" sz="2000" dirty="0">
                <a:solidFill>
                  <a:srgbClr val="630031"/>
                </a:solidFill>
                <a:ea typeface="楷体_GB2312" panose="02010609030101010101"/>
              </a:rPr>
              <a:t>控制系统的主要任务</a:t>
            </a:r>
          </a:p>
          <a:p>
            <a:pPr marR="5770"/>
            <a:r>
              <a:rPr lang="zh-CN" altLang="en-US" sz="2000" dirty="0">
                <a:solidFill>
                  <a:srgbClr val="006300"/>
                </a:solidFill>
                <a:ea typeface="楷体_GB2312" panose="02010609030101010101"/>
              </a:rPr>
              <a:t>选择匹配：</a:t>
            </a:r>
            <a:r>
              <a:rPr lang="zh-CN" altLang="en-US" sz="2000" dirty="0">
                <a:solidFill>
                  <a:srgbClr val="0000CC"/>
                </a:solidFill>
                <a:ea typeface="楷体_GB2312" panose="02010609030101010101"/>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R="8820"/>
            <a:r>
              <a:rPr lang="zh-CN" altLang="en-US" sz="2000" dirty="0">
                <a:solidFill>
                  <a:srgbClr val="006300"/>
                </a:solidFill>
                <a:ea typeface="楷体_GB2312" panose="02010609030101010101"/>
              </a:rPr>
              <a:t>冲突消解：</a:t>
            </a:r>
            <a:r>
              <a:rPr lang="zh-CN" altLang="en-US" sz="2000" dirty="0">
                <a:solidFill>
                  <a:srgbClr val="0000CC"/>
                </a:solidFill>
                <a:ea typeface="楷体_GB2312" panose="02010609030101010101"/>
              </a:rPr>
              <a:t>对匹配成功的规则，按照某种策略从中选出一条规则执行。</a:t>
            </a:r>
          </a:p>
          <a:p>
            <a:pPr marR="4800"/>
            <a:r>
              <a:rPr lang="zh-CN" altLang="en-US" sz="2000" dirty="0">
                <a:solidFill>
                  <a:srgbClr val="006300"/>
                </a:solidFill>
                <a:ea typeface="楷体_GB2312" panose="02010609030101010101"/>
              </a:rPr>
              <a:t>执行操作：</a:t>
            </a:r>
            <a:r>
              <a:rPr lang="zh-CN" altLang="en-US" sz="2000" dirty="0">
                <a:solidFill>
                  <a:srgbClr val="0000CC"/>
                </a:solidFill>
                <a:ea typeface="楷体_GB2312" panose="02010609030101010101"/>
              </a:rPr>
              <a:t>对所执行的规则，若其后件为一个或多个结论，则把这些结论加入综合数据库；若其后件为一个或多个操作时，执行这些操作。</a:t>
            </a:r>
          </a:p>
          <a:p>
            <a:pPr marR="12850"/>
            <a:r>
              <a:rPr lang="zh-CN" altLang="en-US" sz="2000" dirty="0">
                <a:solidFill>
                  <a:srgbClr val="006300"/>
                </a:solidFill>
                <a:ea typeface="楷体_GB2312" panose="02010609030101010101"/>
              </a:rPr>
              <a:t>终止推理：</a:t>
            </a:r>
            <a:r>
              <a:rPr lang="zh-CN" altLang="en-US" sz="2000" dirty="0">
                <a:solidFill>
                  <a:srgbClr val="0000CC"/>
                </a:solidFill>
                <a:ea typeface="楷体_GB2312" panose="02010609030101010101"/>
              </a:rPr>
              <a:t>检查综合数据库中是否包含有目标，若有，则停止推理。</a:t>
            </a:r>
          </a:p>
          <a:p>
            <a:pPr marR="4800"/>
            <a:r>
              <a:rPr lang="zh-CN" altLang="en-US" sz="2000" dirty="0">
                <a:solidFill>
                  <a:srgbClr val="006300"/>
                </a:solidFill>
                <a:ea typeface="楷体_GB2312" panose="02010609030101010101"/>
              </a:rPr>
              <a:t>路径解释：</a:t>
            </a:r>
            <a:r>
              <a:rPr lang="zh-CN" altLang="en-US" sz="2000" dirty="0">
                <a:solidFill>
                  <a:srgbClr val="0000CC"/>
                </a:solidFill>
                <a:ea typeface="楷体_GB2312" panose="02010609030101010101"/>
              </a:rPr>
              <a:t>在问题求解过程中，记住应用过的规则序列，以便最终能够给出问题的解的路径。 </a:t>
            </a:r>
            <a:endParaRPr lang="zh-CN" altLang="en-US" sz="2000" dirty="0"/>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17459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altLang="zh-CN" sz="1800" b="0" i="0" u="none" strike="noStrike" kern="0" cap="none" spc="0" normalizeH="0" baseline="0" noProof="0">
              <a:ln>
                <a:noFill/>
              </a:ln>
              <a:solidFill>
                <a:sysClr val="windowText" lastClr="000000"/>
              </a:solidFill>
              <a:effectLst/>
              <a:uLnTx/>
              <a:uFillTx/>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p>
        </p:txBody>
      </p:sp>
      <p:grpSp>
        <p:nvGrpSpPr>
          <p:cNvPr id="211983" name="Group 15"/>
          <p:cNvGrpSpPr>
            <a:grpSpLocks/>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rPr>
                <a:t>外部输入的初始事实放入综合数据库</a:t>
              </a:r>
            </a:p>
          </p:txBody>
        </p:sp>
        <p:pic>
          <p:nvPicPr>
            <p:cNvPr id="211982" name="Picture 14" descr="6-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242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fld id="{6EFFFBA2-E90F-4FF0-943E-BEC47E8C5D8A}" type="slidenum">
              <a:rPr lang="en-US" altLang="zh-CN"/>
              <a:pPr/>
              <a:t>12</a:t>
            </a:fld>
            <a:endParaRPr lang="en-US" altLang="zh-CN"/>
          </a:p>
        </p:txBody>
      </p:sp>
      <p:sp>
        <p:nvSpPr>
          <p:cNvPr id="215071" name="Rectangle 31"/>
          <p:cNvSpPr>
            <a:spLocks noGrp="1"/>
          </p:cNvSpPr>
          <p:nvPr>
            <p:ph type="title"/>
          </p:nvPr>
        </p:nvSpPr>
        <p:spPr>
          <a:xfrm>
            <a:off x="667979" y="306082"/>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
        <p:nvSpPr>
          <p:cNvPr id="2" name="矩形 1"/>
          <p:cNvSpPr/>
          <p:nvPr/>
        </p:nvSpPr>
        <p:spPr>
          <a:xfrm>
            <a:off x="1406012" y="1222786"/>
            <a:ext cx="9261987" cy="2554545"/>
          </a:xfrm>
          <a:prstGeom prst="rect">
            <a:avLst/>
          </a:prstGeom>
        </p:spPr>
        <p:txBody>
          <a:bodyPr wrap="square">
            <a:spAutoFit/>
          </a:bodyPr>
          <a:lstStyle/>
          <a:p>
            <a:r>
              <a:rPr lang="zh-CN" altLang="en-US" sz="2000" dirty="0">
                <a:solidFill>
                  <a:srgbClr val="C00000"/>
                </a:solidFill>
              </a:rPr>
              <a:t>例</a:t>
            </a:r>
            <a:r>
              <a:rPr lang="en-US" altLang="zh-CN" sz="2000" dirty="0">
                <a:solidFill>
                  <a:srgbClr val="C00000"/>
                </a:solidFill>
              </a:rPr>
              <a:t>1:</a:t>
            </a:r>
            <a:r>
              <a:rPr lang="zh-CN" altLang="en-US" sz="2000" dirty="0">
                <a:solidFill>
                  <a:srgbClr val="2926A3"/>
                </a:solidFill>
                <a:latin typeface="HiddenHorzOCR"/>
              </a:rPr>
              <a:t>设有以下两条规则</a:t>
            </a:r>
          </a:p>
          <a:p>
            <a:r>
              <a:rPr lang="en-US" altLang="zh-CN" sz="2000" i="1" dirty="0">
                <a:latin typeface="Arial" panose="020B0604020202020204" pitchFamily="34" charset="0"/>
              </a:rPr>
              <a:t>r </a:t>
            </a:r>
            <a:r>
              <a:rPr lang="en-US" altLang="zh-CN" sz="1400" i="1" dirty="0">
                <a:latin typeface="Times New Roman" panose="02020603050405020304" pitchFamily="18" charset="0"/>
              </a:rPr>
              <a:t>1: </a:t>
            </a:r>
            <a:r>
              <a:rPr lang="en-US" altLang="zh-CN" sz="2000" dirty="0">
                <a:latin typeface="HiddenHorzOCR"/>
              </a:rPr>
              <a:t>IF </a:t>
            </a:r>
            <a:r>
              <a:rPr lang="zh-CN" altLang="en-US" sz="2000" dirty="0">
                <a:latin typeface="HiddenHorzOCR"/>
              </a:rPr>
              <a:t>动物有羽毛</a:t>
            </a:r>
            <a:r>
              <a:rPr lang="en-US" altLang="zh-CN" sz="2000" dirty="0">
                <a:latin typeface="HiddenHorzOCR"/>
              </a:rPr>
              <a:t>THEN </a:t>
            </a:r>
            <a:r>
              <a:rPr lang="zh-CN" altLang="en-US" sz="2000" dirty="0">
                <a:latin typeface="HiddenHorzOCR"/>
              </a:rPr>
              <a:t>动物是鸟</a:t>
            </a:r>
          </a:p>
          <a:p>
            <a:r>
              <a:rPr lang="en-US" altLang="zh-CN" sz="2000" i="1" dirty="0">
                <a:latin typeface="Arial" panose="020B0604020202020204" pitchFamily="34" charset="0"/>
              </a:rPr>
              <a:t>r </a:t>
            </a:r>
            <a:r>
              <a:rPr lang="en-US" altLang="zh-CN" sz="1600" i="1" dirty="0">
                <a:latin typeface="Times New Roman" panose="02020603050405020304" pitchFamily="18" charset="0"/>
              </a:rPr>
              <a:t>2: </a:t>
            </a:r>
            <a:r>
              <a:rPr lang="en-US" altLang="zh-CN" sz="2000" dirty="0">
                <a:latin typeface="HiddenHorzOCR"/>
              </a:rPr>
              <a:t>IF </a:t>
            </a:r>
            <a:r>
              <a:rPr lang="zh-CN" altLang="en-US" sz="2000" dirty="0">
                <a:latin typeface="HiddenHorzOCR"/>
              </a:rPr>
              <a:t>动物是鸟</a:t>
            </a:r>
            <a:r>
              <a:rPr lang="en-US" altLang="zh-CN" sz="2000" dirty="0">
                <a:latin typeface="HiddenHorzOCR"/>
              </a:rPr>
              <a:t>AND </a:t>
            </a:r>
            <a:r>
              <a:rPr lang="zh-CN" altLang="en-US" sz="2000" dirty="0">
                <a:latin typeface="HiddenHorzOCR"/>
              </a:rPr>
              <a:t>动物善飞</a:t>
            </a:r>
            <a:r>
              <a:rPr lang="en-US" altLang="zh-CN" sz="2000" dirty="0">
                <a:latin typeface="HiddenHorzOCR"/>
              </a:rPr>
              <a:t>THEN </a:t>
            </a:r>
            <a:r>
              <a:rPr lang="zh-CN" altLang="en-US" sz="2000" dirty="0">
                <a:latin typeface="HiddenHorzOCR"/>
              </a:rPr>
              <a:t>动物是信天翁</a:t>
            </a:r>
          </a:p>
          <a:p>
            <a:r>
              <a:rPr lang="zh-CN" altLang="en-US" sz="2000" dirty="0">
                <a:solidFill>
                  <a:srgbClr val="2926A3"/>
                </a:solidFill>
                <a:latin typeface="HiddenHorzOCR"/>
              </a:rPr>
              <a:t>其中，</a:t>
            </a:r>
            <a:r>
              <a:rPr lang="en-US" altLang="zh-CN" sz="2000" i="1" dirty="0">
                <a:solidFill>
                  <a:srgbClr val="1615A2"/>
                </a:solidFill>
                <a:latin typeface="Arial" panose="020B0604020202020204" pitchFamily="34" charset="0"/>
              </a:rPr>
              <a:t> r </a:t>
            </a:r>
            <a:r>
              <a:rPr lang="en-US" altLang="zh-CN" sz="1400" i="1" dirty="0">
                <a:solidFill>
                  <a:srgbClr val="1615A2"/>
                </a:solidFill>
                <a:latin typeface="Times New Roman" panose="02020603050405020304" pitchFamily="18" charset="0"/>
              </a:rPr>
              <a:t>1</a:t>
            </a:r>
            <a:r>
              <a:rPr lang="zh-CN" altLang="en-US" sz="2000" dirty="0">
                <a:solidFill>
                  <a:srgbClr val="2926A3"/>
                </a:solidFill>
                <a:latin typeface="HiddenHorzOCR"/>
              </a:rPr>
              <a:t>和</a:t>
            </a:r>
            <a:r>
              <a:rPr lang="en-US" altLang="zh-CN" sz="2000" i="1" dirty="0">
                <a:solidFill>
                  <a:srgbClr val="1615A2"/>
                </a:solidFill>
                <a:latin typeface="Arial" panose="020B0604020202020204" pitchFamily="34" charset="0"/>
              </a:rPr>
              <a:t>r </a:t>
            </a:r>
            <a:r>
              <a:rPr lang="en-US" altLang="zh-CN" sz="1600" i="1" dirty="0">
                <a:solidFill>
                  <a:srgbClr val="1615A2"/>
                </a:solidFill>
                <a:latin typeface="Times New Roman" panose="02020603050405020304" pitchFamily="18" charset="0"/>
              </a:rPr>
              <a:t>2</a:t>
            </a:r>
            <a:r>
              <a:rPr lang="zh-CN" altLang="en-US" sz="2000" dirty="0">
                <a:solidFill>
                  <a:srgbClr val="2926A3"/>
                </a:solidFill>
                <a:latin typeface="HiddenHorzOCR"/>
              </a:rPr>
              <a:t>是上述两条规则在动物识别系统中的规则编号。</a:t>
            </a:r>
            <a:endParaRPr lang="en-US" altLang="zh-CN" sz="2000" dirty="0">
              <a:solidFill>
                <a:srgbClr val="2926A3"/>
              </a:solidFill>
              <a:latin typeface="HiddenHorzOCR"/>
            </a:endParaRPr>
          </a:p>
          <a:p>
            <a:endParaRPr lang="en-US" altLang="zh-CN" sz="2000" dirty="0">
              <a:solidFill>
                <a:srgbClr val="2926A3"/>
              </a:solidFill>
              <a:latin typeface="HiddenHorzOCR"/>
            </a:endParaRPr>
          </a:p>
          <a:p>
            <a:r>
              <a:rPr lang="zh-CN" altLang="en-US" sz="2000" dirty="0">
                <a:solidFill>
                  <a:srgbClr val="2926A3"/>
                </a:solidFill>
                <a:latin typeface="HiddenHorzOCR"/>
              </a:rPr>
              <a:t>假设已知有以下事实</a:t>
            </a:r>
            <a:r>
              <a:rPr lang="en-US" altLang="zh-CN" sz="2000" dirty="0">
                <a:solidFill>
                  <a:srgbClr val="2926A3"/>
                </a:solidFill>
                <a:latin typeface="HiddenHorzOCR"/>
              </a:rPr>
              <a:t>:</a:t>
            </a:r>
          </a:p>
          <a:p>
            <a:r>
              <a:rPr lang="en-US" altLang="zh-CN" sz="2000" dirty="0">
                <a:solidFill>
                  <a:srgbClr val="2926A3"/>
                </a:solidFill>
                <a:latin typeface="HiddenHorzOCR"/>
              </a:rPr>
              <a:t>			</a:t>
            </a:r>
            <a:r>
              <a:rPr lang="zh-CN" altLang="en-US" sz="2000" dirty="0">
                <a:latin typeface="HiddenHorzOCR"/>
              </a:rPr>
              <a:t>动物有羽毛，动物善飞</a:t>
            </a:r>
          </a:p>
          <a:p>
            <a:r>
              <a:rPr lang="zh-CN" altLang="en-US" sz="2000" dirty="0">
                <a:solidFill>
                  <a:srgbClr val="2926A3"/>
                </a:solidFill>
                <a:latin typeface="HiddenHorzOCR"/>
              </a:rPr>
              <a:t>求满足以上事实的动物是何种动物。</a:t>
            </a:r>
            <a:endParaRPr lang="zh-CN" altLang="en-US" sz="2000" dirty="0"/>
          </a:p>
        </p:txBody>
      </p:sp>
      <p:sp>
        <p:nvSpPr>
          <p:cNvPr id="3" name="矩形 2"/>
          <p:cNvSpPr/>
          <p:nvPr/>
        </p:nvSpPr>
        <p:spPr>
          <a:xfrm>
            <a:off x="1406011" y="4035789"/>
            <a:ext cx="5279923" cy="1938992"/>
          </a:xfrm>
          <a:prstGeom prst="rect">
            <a:avLst/>
          </a:prstGeom>
        </p:spPr>
        <p:txBody>
          <a:bodyPr wrap="square">
            <a:spAutoFit/>
          </a:bodyPr>
          <a:lstStyle/>
          <a:p>
            <a:r>
              <a:rPr lang="zh-CN" altLang="en-US" sz="2000" dirty="0">
                <a:solidFill>
                  <a:srgbClr val="59293E"/>
                </a:solidFill>
                <a:latin typeface="HiddenHorzOCR"/>
              </a:rPr>
              <a:t>解</a:t>
            </a:r>
            <a:r>
              <a:rPr lang="en-US" altLang="zh-CN" sz="2000" dirty="0">
                <a:solidFill>
                  <a:srgbClr val="59293E"/>
                </a:solidFill>
                <a:latin typeface="HiddenHorzOCR"/>
              </a:rPr>
              <a:t>: </a:t>
            </a:r>
            <a:r>
              <a:rPr lang="zh-CN" altLang="en-US" sz="2000" dirty="0">
                <a:solidFill>
                  <a:srgbClr val="2926A3"/>
                </a:solidFill>
                <a:latin typeface="HiddenHorzOCR"/>
              </a:rPr>
              <a:t>由于已知事实</a:t>
            </a:r>
            <a:r>
              <a:rPr lang="en-US" altLang="zh-CN" sz="2000" dirty="0">
                <a:solidFill>
                  <a:srgbClr val="2926A3"/>
                </a:solidFill>
                <a:latin typeface="HiddenHorzOCR"/>
              </a:rPr>
              <a:t>"</a:t>
            </a:r>
            <a:r>
              <a:rPr lang="zh-CN" altLang="en-US" sz="2000" dirty="0">
                <a:solidFill>
                  <a:srgbClr val="2926A3"/>
                </a:solidFill>
                <a:latin typeface="HiddenHorzOCR"/>
              </a:rPr>
              <a:t>动物有羽毛</a:t>
            </a:r>
            <a:r>
              <a:rPr lang="en-US" altLang="zh-CN" sz="2000" dirty="0">
                <a:solidFill>
                  <a:srgbClr val="2926A3"/>
                </a:solidFill>
                <a:latin typeface="HiddenHorzOCR"/>
              </a:rPr>
              <a:t>"</a:t>
            </a:r>
            <a:r>
              <a:rPr lang="zh-CN" altLang="en-US" sz="2000" dirty="0">
                <a:solidFill>
                  <a:srgbClr val="2926A3"/>
                </a:solidFill>
                <a:latin typeface="HiddenHorzOCR"/>
              </a:rPr>
              <a:t>，即</a:t>
            </a:r>
            <a:r>
              <a:rPr lang="en-US" altLang="zh-CN" sz="2000" i="1" dirty="0">
                <a:latin typeface="Arial" panose="020B0604020202020204" pitchFamily="34" charset="0"/>
              </a:rPr>
              <a:t>r </a:t>
            </a:r>
            <a:r>
              <a:rPr lang="en-US" altLang="zh-CN" sz="1400" i="1" dirty="0">
                <a:latin typeface="Times New Roman" panose="02020603050405020304" pitchFamily="18" charset="0"/>
              </a:rPr>
              <a:t>1</a:t>
            </a:r>
            <a:r>
              <a:rPr lang="zh-CN" altLang="en-US" sz="2000" dirty="0">
                <a:solidFill>
                  <a:srgbClr val="2926A3"/>
                </a:solidFill>
                <a:latin typeface="HiddenHorzOCR"/>
              </a:rPr>
              <a:t>的前提条件满足，因此</a:t>
            </a:r>
            <a:r>
              <a:rPr lang="en-US" altLang="zh-CN" sz="2000" i="1" dirty="0">
                <a:latin typeface="Arial" panose="020B0604020202020204" pitchFamily="34" charset="0"/>
              </a:rPr>
              <a:t>r </a:t>
            </a:r>
            <a:r>
              <a:rPr lang="en-US" altLang="zh-CN" sz="1400" i="1" dirty="0">
                <a:latin typeface="Times New Roman" panose="02020603050405020304" pitchFamily="18" charset="0"/>
              </a:rPr>
              <a:t>1</a:t>
            </a:r>
            <a:r>
              <a:rPr lang="zh-CN" altLang="en-US" sz="2000" dirty="0">
                <a:solidFill>
                  <a:srgbClr val="2926A3"/>
                </a:solidFill>
                <a:latin typeface="HiddenHorzOCR"/>
              </a:rPr>
              <a:t>可用，承认的</a:t>
            </a:r>
            <a:r>
              <a:rPr lang="en-US" altLang="zh-CN" sz="2000" i="1" dirty="0">
                <a:latin typeface="Arial" panose="020B0604020202020204" pitchFamily="34" charset="0"/>
              </a:rPr>
              <a:t>r </a:t>
            </a:r>
            <a:r>
              <a:rPr lang="en-US" altLang="zh-CN" sz="1400" i="1" dirty="0">
                <a:latin typeface="Times New Roman" panose="02020603050405020304" pitchFamily="18" charset="0"/>
              </a:rPr>
              <a:t>1</a:t>
            </a:r>
            <a:r>
              <a:rPr lang="zh-CN" altLang="en-US" sz="2000" dirty="0">
                <a:solidFill>
                  <a:srgbClr val="2926A3"/>
                </a:solidFill>
                <a:latin typeface="HiddenHorzOCR"/>
              </a:rPr>
              <a:t>结论，</a:t>
            </a:r>
          </a:p>
          <a:p>
            <a:r>
              <a:rPr lang="zh-CN" altLang="en-US" sz="2000" dirty="0">
                <a:solidFill>
                  <a:srgbClr val="1615A2"/>
                </a:solidFill>
                <a:latin typeface="HiddenHorzOCR"/>
              </a:rPr>
              <a:t>即推出新的事实</a:t>
            </a:r>
            <a:r>
              <a:rPr lang="en-US" altLang="zh-CN" sz="2000" dirty="0">
                <a:solidFill>
                  <a:srgbClr val="1615A2"/>
                </a:solidFill>
                <a:latin typeface="HiddenHorzOCR"/>
              </a:rPr>
              <a:t>"</a:t>
            </a:r>
            <a:r>
              <a:rPr lang="zh-CN" altLang="en-US" sz="2000" dirty="0">
                <a:solidFill>
                  <a:srgbClr val="1615A2"/>
                </a:solidFill>
                <a:latin typeface="HiddenHorzOCR"/>
              </a:rPr>
              <a:t>动物是鸟</a:t>
            </a:r>
            <a:r>
              <a:rPr lang="en-US" altLang="zh-CN" sz="2000" dirty="0">
                <a:solidFill>
                  <a:srgbClr val="1615A2"/>
                </a:solidFill>
                <a:latin typeface="HiddenHorzOCR"/>
              </a:rPr>
              <a:t>"</a:t>
            </a:r>
            <a:r>
              <a:rPr lang="zh-CN" altLang="en-US" sz="2000" dirty="0">
                <a:solidFill>
                  <a:srgbClr val="454596"/>
                </a:solidFill>
                <a:latin typeface="HiddenHorzOCR"/>
              </a:rPr>
              <a:t>。</a:t>
            </a:r>
            <a:r>
              <a:rPr lang="zh-CN" altLang="en-US" sz="2000" dirty="0">
                <a:solidFill>
                  <a:srgbClr val="2926A3"/>
                </a:solidFill>
                <a:latin typeface="HiddenHorzOCR"/>
              </a:rPr>
              <a:t>此时， </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1615A2"/>
                </a:solidFill>
                <a:latin typeface="HiddenHorzOCR"/>
              </a:rPr>
              <a:t>的</a:t>
            </a:r>
          </a:p>
          <a:p>
            <a:r>
              <a:rPr lang="zh-CN" altLang="en-US" sz="2000" dirty="0">
                <a:solidFill>
                  <a:srgbClr val="2926A3"/>
                </a:solidFill>
                <a:latin typeface="HiddenHorzOCR"/>
              </a:rPr>
              <a:t>两个前提条件均满足，即 </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1615A2"/>
                </a:solidFill>
                <a:latin typeface="HiddenHorzOCR"/>
              </a:rPr>
              <a:t>的前提条件满</a:t>
            </a:r>
          </a:p>
          <a:p>
            <a:r>
              <a:rPr lang="zh-CN" altLang="en-US" sz="2000" dirty="0">
                <a:solidFill>
                  <a:srgbClr val="2926A3"/>
                </a:solidFill>
                <a:latin typeface="HiddenHorzOCR"/>
              </a:rPr>
              <a:t>足，因此</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2926A3"/>
                </a:solidFill>
                <a:latin typeface="HiddenHorzOCR"/>
              </a:rPr>
              <a:t>可用，承认的</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2926A3"/>
                </a:solidFill>
                <a:latin typeface="HiddenHorzOCR"/>
              </a:rPr>
              <a:t>结论，即推出</a:t>
            </a:r>
            <a:endParaRPr lang="en-US" altLang="zh-CN" sz="2400" dirty="0">
              <a:solidFill>
                <a:srgbClr val="020202"/>
              </a:solidFill>
              <a:latin typeface="HiddenHorzOCR"/>
            </a:endParaRPr>
          </a:p>
          <a:p>
            <a:r>
              <a:rPr lang="zh-CN" altLang="en-US" sz="2000" dirty="0">
                <a:solidFill>
                  <a:srgbClr val="2926A3"/>
                </a:solidFill>
                <a:latin typeface="HiddenHorzOCR"/>
              </a:rPr>
              <a:t>新的事实</a:t>
            </a:r>
            <a:r>
              <a:rPr lang="en-US" altLang="zh-CN" sz="2000" dirty="0">
                <a:solidFill>
                  <a:srgbClr val="2926A3"/>
                </a:solidFill>
                <a:latin typeface="HiddenHorzOCR"/>
              </a:rPr>
              <a:t>“</a:t>
            </a:r>
            <a:r>
              <a:rPr lang="zh-CN" altLang="en-US" sz="2000" dirty="0">
                <a:solidFill>
                  <a:srgbClr val="2926A3"/>
                </a:solidFill>
                <a:latin typeface="HiddenHorzOCR"/>
              </a:rPr>
              <a:t>动物是信天翁</a:t>
            </a:r>
            <a:r>
              <a:rPr lang="en-US" altLang="zh-CN" sz="2000" dirty="0">
                <a:solidFill>
                  <a:srgbClr val="2926A3"/>
                </a:solidFill>
                <a:latin typeface="HiddenHorzOCR"/>
              </a:rPr>
              <a:t>"</a:t>
            </a:r>
            <a:r>
              <a:rPr lang="zh-CN" altLang="en-US" sz="2000" dirty="0">
                <a:solidFill>
                  <a:srgbClr val="2926A3"/>
                </a:solidFill>
                <a:latin typeface="HiddenHorzOCR"/>
              </a:rPr>
              <a:t>。</a:t>
            </a:r>
            <a:endParaRPr lang="zh-CN" altLang="en-US" sz="2000" dirty="0"/>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7405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fld id="{6EFFFBA2-E90F-4FF0-943E-BEC47E8C5D8A}" type="slidenum">
              <a:rPr lang="en-US" altLang="zh-CN"/>
              <a:pPr/>
              <a:t>13</a:t>
            </a:fld>
            <a:endParaRPr lang="en-US" altLang="zh-CN"/>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30000"/>
              </a:spcBef>
              <a:buClr>
                <a:srgbClr val="800000"/>
              </a:buClr>
              <a:buFont typeface="Wingdings" panose="05000000000000000000" pitchFamily="2" charset="2"/>
              <a:buNone/>
            </a:pPr>
            <a:r>
              <a:rPr lang="zh-CN" altLang="en-US" sz="3200" b="1">
                <a:latin typeface="Times New Roman" panose="02020603050405020304" pitchFamily="18" charset="0"/>
                <a:cs typeface="Arial" panose="020B0604020202020204" pitchFamily="34" charset="0"/>
              </a:rPr>
              <a:t>猴子摘香蕉问题</a:t>
            </a:r>
            <a:endParaRPr lang="zh-CN" altLang="en-US" sz="3200" b="1">
              <a:latin typeface="Times New Roman" panose="02020603050405020304" pitchFamily="18" charset="0"/>
            </a:endParaRPr>
          </a:p>
        </p:txBody>
      </p:sp>
      <p:grpSp>
        <p:nvGrpSpPr>
          <p:cNvPr id="215051" name="Group 11"/>
          <p:cNvGrpSpPr>
            <a:grpSpLocks/>
          </p:cNvGrpSpPr>
          <p:nvPr/>
        </p:nvGrpSpPr>
        <p:grpSpPr bwMode="auto">
          <a:xfrm>
            <a:off x="2351088" y="2205039"/>
            <a:ext cx="7345362" cy="4103687"/>
            <a:chOff x="340" y="935"/>
            <a:chExt cx="5035" cy="2677"/>
          </a:xfrm>
        </p:grpSpPr>
        <p:grpSp>
          <p:nvGrpSpPr>
            <p:cNvPr id="215052" name="Group 12"/>
            <p:cNvGrpSpPr>
              <a:grpSpLocks/>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15059" name="Group 19"/>
            <p:cNvGrpSpPr>
              <a:grpSpLocks/>
            </p:cNvGrpSpPr>
            <p:nvPr/>
          </p:nvGrpSpPr>
          <p:grpSpPr bwMode="auto">
            <a:xfrm>
              <a:off x="2508" y="1389"/>
              <a:ext cx="400" cy="1225"/>
              <a:chOff x="2508" y="1389"/>
              <a:chExt cx="400" cy="1225"/>
            </a:xfrm>
          </p:grpSpPr>
          <p:grpSp>
            <p:nvGrpSpPr>
              <p:cNvPr id="215060" name="Group 20"/>
              <p:cNvGrpSpPr>
                <a:grpSpLocks/>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2400">
                      <a:latin typeface="Arial" panose="020B0604020202020204" pitchFamily="34" charset="0"/>
                    </a:rPr>
                    <a:t>?</a:t>
                  </a:r>
                </a:p>
              </p:txBody>
            </p:sp>
          </p:grpSp>
          <p:pic>
            <p:nvPicPr>
              <p:cNvPr id="215064"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a:grpSpLocks/>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i="1">
                  <a:latin typeface="Times New Roman" panose="02020603050405020304" pitchFamily="18" charset="0"/>
                </a:rPr>
                <a:t>C</a:t>
              </a: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i="1">
                  <a:latin typeface="Times New Roman" panose="02020603050405020304" pitchFamily="18" charset="0"/>
                </a:rPr>
                <a:t>A</a:t>
              </a: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i="1">
                  <a:latin typeface="Times New Roman" panose="02020603050405020304" pitchFamily="18" charset="0"/>
                </a:rPr>
                <a:t>B</a:t>
              </a: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Tree>
    <p:extLst>
      <p:ext uri="{BB962C8B-B14F-4D97-AF65-F5344CB8AC3E}">
        <p14:creationId xmlns:p14="http://schemas.microsoft.com/office/powerpoint/2010/main" val="400128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591173FE-2399-4FFD-B8E2-B594D64FB33F}" type="slidenum">
              <a:rPr lang="en-US" altLang="zh-CN"/>
              <a:pPr/>
              <a:t>14</a:t>
            </a:fld>
            <a:endParaRPr lang="en-US" altLang="zh-CN"/>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800000"/>
              </a:buClr>
              <a:buFont typeface="Wingdings" panose="05000000000000000000" pitchFamily="2" charset="2"/>
              <a:buNone/>
            </a:pPr>
            <a:r>
              <a:rPr lang="zh-CN" altLang="en-US" sz="2800" b="1">
                <a:solidFill>
                  <a:srgbClr val="0066FF"/>
                </a:solidFill>
                <a:latin typeface="Times New Roman" panose="02020603050405020304" pitchFamily="18" charset="0"/>
                <a:cs typeface="Arial" panose="020B0604020202020204" pitchFamily="34" charset="0"/>
              </a:rPr>
              <a:t>求解：</a:t>
            </a:r>
            <a:endParaRPr lang="zh-CN" altLang="en-US" sz="2800" b="1">
              <a:solidFill>
                <a:srgbClr val="0066FF"/>
              </a:solidFill>
              <a:latin typeface="Times New Roman" panose="02020603050405020304" pitchFamily="18" charset="0"/>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(1)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综合数据库： </a:t>
            </a:r>
            <a:r>
              <a:rPr lang="en-US" altLang="zh-CN" sz="2800" b="1" dirty="0">
                <a:latin typeface="Times New Roman" panose="02020603050405020304" pitchFamily="18" charset="0"/>
                <a:ea typeface="仿宋_GB2312" pitchFamily="49" charset="-122"/>
                <a:cs typeface="Arial" panose="020B0604020202020204" pitchFamily="34" charset="0"/>
              </a:rPr>
              <a:t>(M, B, Box, On, H)  </a:t>
            </a:r>
          </a:p>
          <a:p>
            <a:pPr>
              <a:lnSpc>
                <a:spcPct val="110000"/>
              </a:lnSpc>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M:    </a:t>
            </a:r>
            <a:r>
              <a:rPr lang="zh-CN" altLang="en-US" sz="2800" b="1" dirty="0">
                <a:latin typeface="Times New Roman" panose="02020603050405020304" pitchFamily="18" charset="0"/>
                <a:ea typeface="仿宋_GB2312" pitchFamily="49" charset="-122"/>
                <a:cs typeface="Arial" panose="020B0604020202020204" pitchFamily="34" charset="0"/>
              </a:rPr>
              <a:t>猴子的位置</a:t>
            </a:r>
          </a:p>
          <a:p>
            <a:pPr>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B</a:t>
            </a:r>
            <a:r>
              <a:rPr lang="zh-CN" altLang="en-US" sz="2800" b="1" dirty="0">
                <a:latin typeface="Times New Roman" panose="02020603050405020304" pitchFamily="18" charset="0"/>
                <a:ea typeface="仿宋_GB2312" pitchFamily="49" charset="-122"/>
                <a:cs typeface="Arial" panose="020B0604020202020204" pitchFamily="34" charset="0"/>
              </a:rPr>
              <a:t>：  香蕉的位置</a:t>
            </a:r>
          </a:p>
          <a:p>
            <a:pPr>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Box: </a:t>
            </a:r>
            <a:r>
              <a:rPr lang="zh-CN" altLang="en-US" sz="2800" b="1" dirty="0">
                <a:latin typeface="Times New Roman" panose="02020603050405020304" pitchFamily="18" charset="0"/>
                <a:ea typeface="仿宋_GB2312" pitchFamily="49" charset="-122"/>
                <a:cs typeface="Arial" panose="020B0604020202020204" pitchFamily="34" charset="0"/>
              </a:rPr>
              <a:t>箱子的位置</a:t>
            </a:r>
          </a:p>
          <a:p>
            <a:pPr>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On=0:  </a:t>
            </a:r>
            <a:r>
              <a:rPr lang="zh-CN" altLang="en-US" sz="2800" b="1" dirty="0">
                <a:latin typeface="Times New Roman" panose="02020603050405020304" pitchFamily="18" charset="0"/>
                <a:ea typeface="仿宋_GB2312" pitchFamily="49" charset="-122"/>
                <a:cs typeface="Arial" panose="020B0604020202020204" pitchFamily="34" charset="0"/>
              </a:rPr>
              <a:t>猴子在地板上</a:t>
            </a:r>
          </a:p>
          <a:p>
            <a:pPr>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On=1:  </a:t>
            </a:r>
            <a:r>
              <a:rPr lang="zh-CN" altLang="en-US" sz="2800" b="1" dirty="0">
                <a:latin typeface="Times New Roman" panose="02020603050405020304" pitchFamily="18" charset="0"/>
                <a:ea typeface="仿宋_GB2312" pitchFamily="49" charset="-122"/>
                <a:cs typeface="Arial" panose="020B0604020202020204" pitchFamily="34" charset="0"/>
              </a:rPr>
              <a:t>猴子在箱子上</a:t>
            </a:r>
          </a:p>
          <a:p>
            <a:pPr>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H=0:     </a:t>
            </a:r>
            <a:r>
              <a:rPr lang="zh-CN" altLang="en-US" sz="2800" b="1" dirty="0">
                <a:latin typeface="Times New Roman" panose="02020603050405020304" pitchFamily="18" charset="0"/>
                <a:ea typeface="仿宋_GB2312" pitchFamily="49" charset="-122"/>
                <a:cs typeface="Arial" panose="020B0604020202020204" pitchFamily="34" charset="0"/>
              </a:rPr>
              <a:t>猴子没有抓到香蕉</a:t>
            </a:r>
          </a:p>
          <a:p>
            <a:pPr>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H=1:     </a:t>
            </a:r>
            <a:r>
              <a:rPr lang="zh-CN" altLang="en-US" sz="2800" b="1" dirty="0">
                <a:latin typeface="Times New Roman" panose="02020603050405020304" pitchFamily="18" charset="0"/>
                <a:ea typeface="仿宋_GB2312" pitchFamily="49" charset="-122"/>
                <a:cs typeface="Arial" panose="020B0604020202020204" pitchFamily="34" charset="0"/>
              </a:rPr>
              <a:t>猴子抓到了香蕉</a:t>
            </a: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(2)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初始状态： </a:t>
            </a:r>
            <a:r>
              <a:rPr lang="en-US" altLang="zh-CN" sz="2800" b="1" dirty="0">
                <a:latin typeface="Times New Roman" panose="02020603050405020304" pitchFamily="18" charset="0"/>
                <a:ea typeface="仿宋_GB2312" pitchFamily="49" charset="-122"/>
                <a:cs typeface="Arial" panose="020B0604020202020204" pitchFamily="34" charset="0"/>
              </a:rPr>
              <a:t>(a, c, b, 0, 0)  </a:t>
            </a:r>
          </a:p>
        </p:txBody>
      </p:sp>
    </p:spTree>
    <p:extLst>
      <p:ext uri="{BB962C8B-B14F-4D97-AF65-F5344CB8AC3E}">
        <p14:creationId xmlns:p14="http://schemas.microsoft.com/office/powerpoint/2010/main" val="3022460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E1A0B870-A177-4589-B71F-8B5F7654B64A}" type="slidenum">
              <a:rPr lang="en-US" altLang="zh-CN"/>
              <a:pPr/>
              <a:t>15</a:t>
            </a:fld>
            <a:endParaRPr lang="en-US" altLang="zh-CN"/>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(3)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结束状态： </a:t>
            </a:r>
            <a:r>
              <a:rPr lang="zh-CN" altLang="en-US" sz="2800" b="1" dirty="0">
                <a:latin typeface="Times New Roman" panose="02020603050405020304" pitchFamily="18" charset="0"/>
                <a:ea typeface="仿宋_GB2312" pitchFamily="49" charset="-122"/>
                <a:cs typeface="Arial" panose="020B0604020202020204" pitchFamily="34" charset="0"/>
              </a:rPr>
              <a:t>（</a:t>
            </a:r>
            <a:r>
              <a:rPr lang="en-US" altLang="zh-CN" sz="2800" b="1" dirty="0">
                <a:latin typeface="Times New Roman" panose="02020603050405020304" pitchFamily="18" charset="0"/>
                <a:ea typeface="仿宋_GB2312" pitchFamily="49" charset="-122"/>
                <a:cs typeface="Arial" panose="020B0604020202020204" pitchFamily="34" charset="0"/>
              </a:rPr>
              <a:t>c, c, c, 1, 1</a:t>
            </a:r>
            <a:r>
              <a:rPr lang="zh-CN" altLang="en-US" sz="2800" b="1" dirty="0">
                <a:latin typeface="Times New Roman" panose="02020603050405020304" pitchFamily="18" charset="0"/>
                <a:ea typeface="仿宋_GB2312" pitchFamily="49" charset="-122"/>
                <a:cs typeface="Arial" panose="020B0604020202020204" pitchFamily="34" charset="0"/>
              </a:rPr>
              <a:t>）。</a:t>
            </a:r>
          </a:p>
        </p:txBody>
      </p:sp>
      <p:sp>
        <p:nvSpPr>
          <p:cNvPr id="217098" name="Text Box 10"/>
          <p:cNvSpPr txBox="1">
            <a:spLocks noChangeArrowheads="1"/>
          </p:cNvSpPr>
          <p:nvPr/>
        </p:nvSpPr>
        <p:spPr bwMode="auto">
          <a:xfrm>
            <a:off x="2063751" y="1989138"/>
            <a:ext cx="8776847" cy="3151632"/>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(4)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规则集：</a:t>
            </a:r>
          </a:p>
          <a:p>
            <a:pPr>
              <a:buClr>
                <a:srgbClr val="800000"/>
              </a:buClr>
              <a:buFont typeface="Wingdings" panose="05000000000000000000" pitchFamily="2" charset="2"/>
              <a:buNone/>
            </a:pP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       </a:t>
            </a:r>
            <a:r>
              <a:rPr lang="en-US" altLang="zh-CN" sz="2800" b="1" dirty="0">
                <a:latin typeface="Times New Roman" panose="02020603050405020304" pitchFamily="18" charset="0"/>
                <a:ea typeface="仿宋_GB2312" pitchFamily="49" charset="-122"/>
                <a:cs typeface="Arial" panose="020B0604020202020204" pitchFamily="34" charset="0"/>
              </a:rPr>
              <a:t>r</a:t>
            </a:r>
            <a:r>
              <a:rPr lang="en-US" altLang="zh-CN" sz="2800" b="1" baseline="-25000" dirty="0">
                <a:latin typeface="Times New Roman" panose="02020603050405020304" pitchFamily="18" charset="0"/>
                <a:ea typeface="仿宋_GB2312" pitchFamily="49" charset="-122"/>
                <a:cs typeface="Arial" panose="020B0604020202020204" pitchFamily="34" charset="0"/>
              </a:rPr>
              <a:t>1</a:t>
            </a:r>
            <a:r>
              <a:rPr lang="en-US" altLang="zh-CN" sz="2800" b="1" dirty="0">
                <a:latin typeface="Times New Roman" panose="02020603050405020304" pitchFamily="18" charset="0"/>
                <a:ea typeface="仿宋_GB2312" pitchFamily="49" charset="-122"/>
                <a:cs typeface="Arial" panose="020B0604020202020204" pitchFamily="34" charset="0"/>
              </a:rPr>
              <a:t>: IF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z</a:t>
            </a:r>
            <a:r>
              <a:rPr lang="en-US" altLang="zh-CN" sz="2800" b="1" dirty="0">
                <a:latin typeface="Times New Roman" panose="02020603050405020304" pitchFamily="18" charset="0"/>
                <a:ea typeface="仿宋_GB2312" pitchFamily="49" charset="-122"/>
                <a:cs typeface="Arial" panose="020B0604020202020204" pitchFamily="34" charset="0"/>
              </a:rPr>
              <a:t>, 0, 0) THEN (</a:t>
            </a:r>
            <a:r>
              <a:rPr lang="en-US" altLang="zh-CN" sz="2800" b="1" i="1" dirty="0">
                <a:latin typeface="Times New Roman" panose="02020603050405020304" pitchFamily="18" charset="0"/>
                <a:ea typeface="仿宋_GB2312" pitchFamily="49" charset="-122"/>
                <a:cs typeface="Arial" panose="020B0604020202020204" pitchFamily="34" charset="0"/>
              </a:rPr>
              <a:t>w</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z</a:t>
            </a:r>
            <a:r>
              <a:rPr lang="en-US" altLang="zh-CN" sz="2800" b="1" dirty="0">
                <a:latin typeface="Times New Roman" panose="02020603050405020304" pitchFamily="18" charset="0"/>
                <a:ea typeface="仿宋_GB2312" pitchFamily="49" charset="-122"/>
                <a:cs typeface="Arial" panose="020B0604020202020204" pitchFamily="34" charset="0"/>
              </a:rPr>
              <a:t>, 0, 0</a:t>
            </a:r>
            <a:r>
              <a:rPr lang="en-US" altLang="zh-CN" sz="2800" b="1" dirty="0" smtClean="0">
                <a:latin typeface="Times New Roman" panose="02020603050405020304" pitchFamily="18" charset="0"/>
                <a:ea typeface="仿宋_GB2312" pitchFamily="49" charset="-122"/>
                <a:cs typeface="Arial" panose="020B0604020202020204" pitchFamily="34" charset="0"/>
              </a:rPr>
              <a:t>)</a:t>
            </a:r>
            <a:r>
              <a:rPr lang="zh-CN" altLang="en-US" sz="2800" b="1" dirty="0" smtClean="0">
                <a:latin typeface="Times New Roman" panose="02020603050405020304" pitchFamily="18" charset="0"/>
                <a:ea typeface="仿宋_GB2312" pitchFamily="49" charset="-122"/>
                <a:cs typeface="Arial" panose="020B0604020202020204" pitchFamily="34" charset="0"/>
              </a:rPr>
              <a:t>（猴子移动）</a:t>
            </a:r>
            <a:endParaRPr lang="en-US" altLang="zh-CN" sz="2800" b="1" dirty="0">
              <a:latin typeface="Times New Roman" panose="02020603050405020304" pitchFamily="18" charset="0"/>
              <a:ea typeface="仿宋_GB2312" pitchFamily="49" charset="-122"/>
              <a:cs typeface="Arial" panose="020B0604020202020204" pitchFamily="34" charset="0"/>
            </a:endParaRPr>
          </a:p>
          <a:p>
            <a:pPr>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r</a:t>
            </a:r>
            <a:r>
              <a:rPr lang="en-US" altLang="zh-CN" sz="2800" b="1" baseline="-25000" dirty="0">
                <a:latin typeface="Times New Roman" panose="02020603050405020304" pitchFamily="18" charset="0"/>
                <a:ea typeface="仿宋_GB2312" pitchFamily="49" charset="-122"/>
                <a:cs typeface="Arial" panose="020B0604020202020204" pitchFamily="34" charset="0"/>
              </a:rPr>
              <a:t>2</a:t>
            </a:r>
            <a:r>
              <a:rPr lang="en-US" altLang="zh-CN" sz="2800" b="1" dirty="0">
                <a:latin typeface="Times New Roman" panose="02020603050405020304" pitchFamily="18" charset="0"/>
                <a:ea typeface="仿宋_GB2312" pitchFamily="49" charset="-122"/>
                <a:cs typeface="Arial" panose="020B0604020202020204" pitchFamily="34" charset="0"/>
              </a:rPr>
              <a:t>: IF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0, 0) THEN (</a:t>
            </a:r>
            <a:r>
              <a:rPr lang="en-US" altLang="zh-CN" sz="2800" b="1" i="1" dirty="0">
                <a:latin typeface="Times New Roman" panose="02020603050405020304" pitchFamily="18" charset="0"/>
                <a:ea typeface="仿宋_GB2312" pitchFamily="49" charset="-122"/>
                <a:cs typeface="Arial" panose="020B0604020202020204" pitchFamily="34" charset="0"/>
              </a:rPr>
              <a:t>z</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z</a:t>
            </a:r>
            <a:r>
              <a:rPr lang="en-US" altLang="zh-CN" sz="2800" b="1" dirty="0">
                <a:latin typeface="Times New Roman" panose="02020603050405020304" pitchFamily="18" charset="0"/>
                <a:ea typeface="仿宋_GB2312" pitchFamily="49" charset="-122"/>
                <a:cs typeface="Arial" panose="020B0604020202020204" pitchFamily="34" charset="0"/>
              </a:rPr>
              <a:t>, 0, 0</a:t>
            </a:r>
            <a:r>
              <a:rPr lang="en-US" altLang="zh-CN" sz="2800" b="1" dirty="0" smtClean="0">
                <a:latin typeface="Times New Roman" panose="02020603050405020304" pitchFamily="18" charset="0"/>
                <a:ea typeface="仿宋_GB2312" pitchFamily="49" charset="-122"/>
                <a:cs typeface="Arial" panose="020B0604020202020204" pitchFamily="34" charset="0"/>
              </a:rPr>
              <a:t>)</a:t>
            </a:r>
            <a:r>
              <a:rPr lang="zh-CN" altLang="en-US" sz="2800" b="1" dirty="0" smtClean="0">
                <a:latin typeface="Times New Roman" panose="02020603050405020304" pitchFamily="18" charset="0"/>
                <a:ea typeface="仿宋_GB2312" pitchFamily="49" charset="-122"/>
                <a:cs typeface="Arial" panose="020B0604020202020204" pitchFamily="34" charset="0"/>
              </a:rPr>
              <a:t>（猴子推箱子）</a:t>
            </a:r>
            <a:endParaRPr lang="en-US" altLang="zh-CN" sz="2800" b="1" dirty="0">
              <a:latin typeface="Times New Roman" panose="02020603050405020304" pitchFamily="18" charset="0"/>
              <a:ea typeface="仿宋_GB2312" pitchFamily="49" charset="-122"/>
              <a:cs typeface="Arial" panose="020B0604020202020204" pitchFamily="34" charset="0"/>
            </a:endParaRPr>
          </a:p>
          <a:p>
            <a:pPr>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r</a:t>
            </a:r>
            <a:r>
              <a:rPr lang="en-US" altLang="zh-CN" sz="2800" b="1" baseline="-25000" dirty="0">
                <a:latin typeface="Times New Roman" panose="02020603050405020304" pitchFamily="18" charset="0"/>
                <a:ea typeface="仿宋_GB2312" pitchFamily="49" charset="-122"/>
                <a:cs typeface="Arial" panose="020B0604020202020204" pitchFamily="34" charset="0"/>
              </a:rPr>
              <a:t>3</a:t>
            </a:r>
            <a:r>
              <a:rPr lang="en-US" altLang="zh-CN" sz="2800" b="1" dirty="0">
                <a:latin typeface="Times New Roman" panose="02020603050405020304" pitchFamily="18" charset="0"/>
                <a:ea typeface="仿宋_GB2312" pitchFamily="49" charset="-122"/>
                <a:cs typeface="Arial" panose="020B0604020202020204" pitchFamily="34" charset="0"/>
              </a:rPr>
              <a:t>: IF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0, 0) THEN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1, 0</a:t>
            </a:r>
            <a:r>
              <a:rPr lang="en-US" altLang="zh-CN" sz="2800" b="1" dirty="0" smtClean="0">
                <a:latin typeface="Times New Roman" panose="02020603050405020304" pitchFamily="18" charset="0"/>
                <a:ea typeface="仿宋_GB2312" pitchFamily="49" charset="-122"/>
                <a:cs typeface="Arial" panose="020B0604020202020204" pitchFamily="34" charset="0"/>
              </a:rPr>
              <a:t>)</a:t>
            </a:r>
            <a:r>
              <a:rPr lang="zh-CN" altLang="en-US" sz="2800" b="1" dirty="0" smtClean="0">
                <a:latin typeface="Times New Roman" panose="02020603050405020304" pitchFamily="18" charset="0"/>
                <a:ea typeface="仿宋_GB2312" pitchFamily="49" charset="-122"/>
                <a:cs typeface="Arial" panose="020B0604020202020204" pitchFamily="34" charset="0"/>
              </a:rPr>
              <a:t>（猴子爬箱子）</a:t>
            </a:r>
            <a:endParaRPr lang="en-US" altLang="zh-CN" sz="2800" b="1" dirty="0">
              <a:latin typeface="Times New Roman" panose="02020603050405020304" pitchFamily="18" charset="0"/>
              <a:ea typeface="仿宋_GB2312" pitchFamily="49" charset="-122"/>
              <a:cs typeface="Arial" panose="020B0604020202020204" pitchFamily="34" charset="0"/>
            </a:endParaRPr>
          </a:p>
          <a:p>
            <a:pPr>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r</a:t>
            </a:r>
            <a:r>
              <a:rPr lang="en-US" altLang="zh-CN" sz="2800" b="1" baseline="-25000" dirty="0">
                <a:latin typeface="Times New Roman" panose="02020603050405020304" pitchFamily="18" charset="0"/>
                <a:ea typeface="仿宋_GB2312" pitchFamily="49" charset="-122"/>
                <a:cs typeface="Arial" panose="020B0604020202020204" pitchFamily="34" charset="0"/>
              </a:rPr>
              <a:t>4</a:t>
            </a:r>
            <a:r>
              <a:rPr lang="en-US" altLang="zh-CN" sz="2800" b="1" dirty="0">
                <a:latin typeface="Times New Roman" panose="02020603050405020304" pitchFamily="18" charset="0"/>
                <a:ea typeface="仿宋_GB2312" pitchFamily="49" charset="-122"/>
                <a:cs typeface="Arial" panose="020B0604020202020204" pitchFamily="34" charset="0"/>
              </a:rPr>
              <a:t>: IF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1, 0) THEN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0, 0</a:t>
            </a:r>
            <a:r>
              <a:rPr lang="en-US" altLang="zh-CN" sz="2800" b="1" dirty="0" smtClean="0">
                <a:latin typeface="Times New Roman" panose="02020603050405020304" pitchFamily="18" charset="0"/>
                <a:ea typeface="仿宋_GB2312" pitchFamily="49" charset="-122"/>
                <a:cs typeface="Arial" panose="020B0604020202020204" pitchFamily="34" charset="0"/>
              </a:rPr>
              <a:t>)</a:t>
            </a:r>
            <a:r>
              <a:rPr lang="zh-CN" altLang="en-US" sz="2800" b="1" dirty="0" smtClean="0">
                <a:latin typeface="Times New Roman" panose="02020603050405020304" pitchFamily="18" charset="0"/>
                <a:ea typeface="仿宋_GB2312" pitchFamily="49" charset="-122"/>
                <a:cs typeface="Arial" panose="020B0604020202020204" pitchFamily="34" charset="0"/>
              </a:rPr>
              <a:t>（猴子下箱子）</a:t>
            </a:r>
            <a:endParaRPr lang="en-US" altLang="zh-CN" sz="2800" b="1" dirty="0">
              <a:latin typeface="Times New Roman" panose="02020603050405020304" pitchFamily="18" charset="0"/>
              <a:ea typeface="仿宋_GB2312" pitchFamily="49" charset="-122"/>
              <a:cs typeface="Arial" panose="020B0604020202020204" pitchFamily="34" charset="0"/>
            </a:endParaRPr>
          </a:p>
          <a:p>
            <a:pPr>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r</a:t>
            </a:r>
            <a:r>
              <a:rPr lang="en-US" altLang="zh-CN" sz="2800" b="1" baseline="-25000" dirty="0">
                <a:latin typeface="Times New Roman" panose="02020603050405020304" pitchFamily="18" charset="0"/>
                <a:ea typeface="仿宋_GB2312" pitchFamily="49" charset="-122"/>
                <a:cs typeface="Arial" panose="020B0604020202020204" pitchFamily="34" charset="0"/>
              </a:rPr>
              <a:t>5</a:t>
            </a:r>
            <a:r>
              <a:rPr lang="en-US" altLang="zh-CN" sz="2800" b="1" dirty="0">
                <a:latin typeface="Times New Roman" panose="02020603050405020304" pitchFamily="18" charset="0"/>
                <a:ea typeface="仿宋_GB2312" pitchFamily="49" charset="-122"/>
                <a:cs typeface="Arial" panose="020B0604020202020204" pitchFamily="34" charset="0"/>
              </a:rPr>
              <a:t>: IF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1, 0) THEN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1, 1</a:t>
            </a:r>
            <a:r>
              <a:rPr lang="en-US" altLang="zh-CN" sz="2800" b="1" dirty="0" smtClean="0">
                <a:latin typeface="Times New Roman" panose="02020603050405020304" pitchFamily="18" charset="0"/>
                <a:ea typeface="仿宋_GB2312" pitchFamily="49" charset="-122"/>
                <a:cs typeface="Arial" panose="020B0604020202020204" pitchFamily="34" charset="0"/>
              </a:rPr>
              <a:t>)</a:t>
            </a:r>
            <a:r>
              <a:rPr lang="zh-CN" altLang="en-US" sz="2800" b="1" dirty="0" smtClean="0">
                <a:latin typeface="Times New Roman" panose="02020603050405020304" pitchFamily="18" charset="0"/>
                <a:ea typeface="仿宋_GB2312" pitchFamily="49" charset="-122"/>
                <a:cs typeface="Arial" panose="020B0604020202020204" pitchFamily="34" charset="0"/>
              </a:rPr>
              <a:t>（猴子抓香蕉）</a:t>
            </a:r>
            <a:endParaRPr lang="en-US" altLang="zh-CN" sz="2800" b="1" dirty="0">
              <a:latin typeface="Times New Roman" panose="02020603050405020304" pitchFamily="18" charset="0"/>
              <a:ea typeface="仿宋_GB2312" pitchFamily="49" charset="-122"/>
              <a:cs typeface="Arial" panose="020B0604020202020204" pitchFamily="34" charset="0"/>
            </a:endParaRPr>
          </a:p>
          <a:p>
            <a:pPr>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a:t>
            </a:r>
            <a:r>
              <a:rPr lang="zh-CN" altLang="en-US" sz="2800" b="1" dirty="0">
                <a:latin typeface="Times New Roman" panose="02020603050405020304" pitchFamily="18" charset="0"/>
                <a:ea typeface="仿宋_GB2312" pitchFamily="49" charset="-122"/>
                <a:cs typeface="Arial" panose="020B0604020202020204" pitchFamily="34" charset="0"/>
              </a:rPr>
              <a:t>其中， </a:t>
            </a:r>
            <a:r>
              <a:rPr lang="en-US" altLang="zh-CN" sz="2800" b="1" i="1" dirty="0">
                <a:latin typeface="Times New Roman" panose="02020603050405020304" pitchFamily="18" charset="0"/>
                <a:ea typeface="仿宋_GB2312" pitchFamily="49" charset="-122"/>
                <a:cs typeface="Arial" panose="020B0604020202020204" pitchFamily="34" charset="0"/>
              </a:rPr>
              <a:t>x</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y</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z</a:t>
            </a:r>
            <a:r>
              <a:rPr lang="en-US" altLang="zh-CN" sz="2800" b="1" dirty="0">
                <a:latin typeface="Times New Roman" panose="02020603050405020304" pitchFamily="18" charset="0"/>
                <a:ea typeface="仿宋_GB2312" pitchFamily="49" charset="-122"/>
                <a:cs typeface="Arial" panose="020B0604020202020204" pitchFamily="34" charset="0"/>
              </a:rPr>
              <a:t>, </a:t>
            </a:r>
            <a:r>
              <a:rPr lang="en-US" altLang="zh-CN" sz="2800" b="1" i="1" dirty="0">
                <a:latin typeface="Times New Roman" panose="02020603050405020304" pitchFamily="18" charset="0"/>
                <a:ea typeface="仿宋_GB2312" pitchFamily="49" charset="-122"/>
                <a:cs typeface="Arial" panose="020B0604020202020204" pitchFamily="34" charset="0"/>
              </a:rPr>
              <a:t>w</a:t>
            </a:r>
            <a:r>
              <a:rPr lang="en-US" altLang="zh-CN" sz="2800" b="1" dirty="0">
                <a:latin typeface="Times New Roman" panose="02020603050405020304" pitchFamily="18" charset="0"/>
                <a:ea typeface="仿宋_GB2312" pitchFamily="49" charset="-122"/>
                <a:cs typeface="Arial" panose="020B0604020202020204" pitchFamily="34" charset="0"/>
              </a:rPr>
              <a:t> </a:t>
            </a:r>
            <a:r>
              <a:rPr lang="zh-CN" altLang="en-US" sz="2800" b="1" dirty="0">
                <a:latin typeface="Times New Roman" panose="02020603050405020304" pitchFamily="18" charset="0"/>
                <a:ea typeface="仿宋_GB2312" pitchFamily="49" charset="-122"/>
                <a:cs typeface="Arial" panose="020B0604020202020204" pitchFamily="34" charset="0"/>
              </a:rPr>
              <a:t>为变量。</a:t>
            </a:r>
          </a:p>
        </p:txBody>
      </p:sp>
    </p:spTree>
    <p:extLst>
      <p:ext uri="{BB962C8B-B14F-4D97-AF65-F5344CB8AC3E}">
        <p14:creationId xmlns:p14="http://schemas.microsoft.com/office/powerpoint/2010/main" val="1472758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206D28AF-06D0-44C9-B48C-F626ECFDE990}" type="slidenum">
              <a:rPr lang="en-US" altLang="zh-CN"/>
              <a:pPr/>
              <a:t>16</a:t>
            </a:fld>
            <a:endParaRPr lang="en-US" altLang="zh-CN"/>
          </a:p>
        </p:txBody>
      </p:sp>
      <p:sp>
        <p:nvSpPr>
          <p:cNvPr id="503811" name="Rectangle 3"/>
          <p:cNvSpPr>
            <a:spLocks noGrp="1"/>
          </p:cNvSpPr>
          <p:nvPr>
            <p:ph type="body" idx="1"/>
          </p:nvPr>
        </p:nvSpPr>
        <p:spPr>
          <a:xfrm>
            <a:off x="1919289" y="908051"/>
            <a:ext cx="8569325" cy="4525963"/>
          </a:xfrm>
        </p:spPr>
        <p:txBody>
          <a:bodyPr>
            <a:normAutofit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p>
          <a:p>
            <a:pPr>
              <a:buNone/>
            </a:pPr>
            <a:r>
              <a:rPr lang="en-US" altLang="zh-CN" b="1" dirty="0">
                <a:latin typeface="楷体_GB2312" pitchFamily="49" charset="-122"/>
                <a:ea typeface="楷体_GB2312" pitchFamily="49" charset="-122"/>
              </a:rPr>
              <a:t>r3: IF  (b, c, b, 0, 0)  THEN  (b, c, b, 1, 0)</a:t>
            </a:r>
          </a:p>
          <a:p>
            <a:pPr>
              <a:buNone/>
            </a:pPr>
            <a:r>
              <a:rPr lang="en-US" altLang="zh-CN" b="1" dirty="0">
                <a:latin typeface="楷体_GB2312" pitchFamily="49" charset="-122"/>
                <a:ea typeface="楷体_GB2312" pitchFamily="49" charset="-122"/>
              </a:rPr>
              <a:t>r3: IF  (c ,c, c, 0, 0)  THEN  (c, c, c, 1, 0</a:t>
            </a:r>
            <a:r>
              <a:rPr lang="en-US" altLang="zh-CN" b="1" dirty="0" smtClean="0">
                <a:latin typeface="楷体_GB2312" pitchFamily="49" charset="-122"/>
                <a:ea typeface="楷体_GB2312" pitchFamily="49" charset="-122"/>
              </a:rPr>
              <a:t>)</a:t>
            </a:r>
          </a:p>
          <a:p>
            <a:pPr>
              <a:buNone/>
            </a:pPr>
            <a:r>
              <a:rPr lang="en-US" altLang="zh-CN" b="1" dirty="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4</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IF  (</a:t>
            </a:r>
            <a:r>
              <a:rPr lang="en-US" altLang="zh-CN" b="1" dirty="0">
                <a:latin typeface="楷体_GB2312" pitchFamily="49" charset="-122"/>
                <a:ea typeface="楷体_GB2312" pitchFamily="49" charset="-122"/>
              </a:rPr>
              <a:t>b, c, b, 1, 0</a:t>
            </a:r>
            <a:r>
              <a:rPr lang="en-US" altLang="zh-CN" b="1" dirty="0" smtClean="0">
                <a:latin typeface="楷体_GB2312" pitchFamily="49" charset="-122"/>
                <a:ea typeface="楷体_GB2312" pitchFamily="49" charset="-122"/>
              </a:rPr>
              <a:t>)</a:t>
            </a: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THEN  (</a:t>
            </a:r>
            <a:r>
              <a:rPr lang="en-US" altLang="zh-CN" b="1" dirty="0">
                <a:latin typeface="楷体_GB2312" pitchFamily="49" charset="-122"/>
                <a:ea typeface="楷体_GB2312" pitchFamily="49" charset="-122"/>
              </a:rPr>
              <a:t>b, c, b, 0, </a:t>
            </a:r>
            <a:r>
              <a:rPr lang="en-US" altLang="zh-CN" b="1" dirty="0" smtClean="0">
                <a:latin typeface="楷体_GB2312" pitchFamily="49" charset="-122"/>
                <a:ea typeface="楷体_GB2312" pitchFamily="49" charset="-122"/>
              </a:rPr>
              <a:t>0)</a:t>
            </a:r>
          </a:p>
          <a:p>
            <a:pPr>
              <a:buFont typeface="Wingdings" panose="05000000000000000000" pitchFamily="2" charset="2"/>
              <a:buNone/>
            </a:pPr>
            <a:r>
              <a:rPr lang="en-US" altLang="zh-CN" b="1" dirty="0" smtClean="0">
                <a:latin typeface="楷体_GB2312" pitchFamily="49" charset="-122"/>
                <a:ea typeface="楷体_GB2312" pitchFamily="49" charset="-122"/>
              </a:rPr>
              <a:t>r5: IF  (c, c, c, 1, 0)  THEN  (c, c, c, 1, 1)</a:t>
            </a:r>
          </a:p>
          <a:p>
            <a:pPr>
              <a:buFont typeface="Wingdings" panose="05000000000000000000" pitchFamily="2" charset="2"/>
              <a:buNone/>
            </a:pPr>
            <a:r>
              <a:rPr lang="zh-CN" altLang="en-US" b="1" dirty="0" smtClean="0">
                <a:latin typeface="楷体_GB2312" pitchFamily="49" charset="-122"/>
                <a:ea typeface="楷体_GB2312" pitchFamily="49" charset="-122"/>
              </a:rPr>
              <a:t>在</a:t>
            </a:r>
            <a:r>
              <a:rPr lang="zh-CN" altLang="en-US" b="1" dirty="0">
                <a:latin typeface="楷体_GB2312" pitchFamily="49" charset="-122"/>
                <a:ea typeface="楷体_GB2312" pitchFamily="49" charset="-122"/>
              </a:rPr>
              <a:t>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p>
        </p:txBody>
      </p:sp>
      <p:cxnSp>
        <p:nvCxnSpPr>
          <p:cNvPr id="4" name="直接连接符 3"/>
          <p:cNvCxnSpPr/>
          <p:nvPr/>
        </p:nvCxnSpPr>
        <p:spPr>
          <a:xfrm>
            <a:off x="1794831" y="2985571"/>
            <a:ext cx="862620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794831" y="3909151"/>
            <a:ext cx="862620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42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fld id="{1AE50767-96E5-404F-9756-4EDC129ED4C5}" type="slidenum">
              <a:rPr lang="en-US" altLang="zh-CN"/>
              <a:pPr/>
              <a:t>17</a:t>
            </a:fld>
            <a:endParaRPr lang="en-US" altLang="zh-CN"/>
          </a:p>
        </p:txBody>
      </p:sp>
      <p:sp>
        <p:nvSpPr>
          <p:cNvPr id="218121" name="Text Box 9"/>
          <p:cNvSpPr txBox="1">
            <a:spLocks noChangeArrowheads="1"/>
          </p:cNvSpPr>
          <p:nvPr/>
        </p:nvSpPr>
        <p:spPr bwMode="auto">
          <a:xfrm>
            <a:off x="1774825" y="908051"/>
            <a:ext cx="8642350" cy="24622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buClr>
                <a:srgbClr val="800000"/>
              </a:buClr>
              <a:buFont typeface="Wingdings" panose="05000000000000000000" pitchFamily="2" charset="2"/>
              <a:buNone/>
            </a:pPr>
            <a:r>
              <a:rPr lang="zh-CN" altLang="en-US" sz="2800" b="1" dirty="0">
                <a:solidFill>
                  <a:srgbClr val="0066FF"/>
                </a:solidFill>
                <a:latin typeface="Times New Roman" panose="02020603050405020304" pitchFamily="18" charset="0"/>
                <a:cs typeface="Arial" panose="020B0604020202020204" pitchFamily="34" charset="0"/>
              </a:rPr>
              <a:t>例</a:t>
            </a:r>
            <a:r>
              <a:rPr lang="en-US" altLang="zh-CN" sz="2800" b="1" dirty="0">
                <a:solidFill>
                  <a:srgbClr val="0066FF"/>
                </a:solidFill>
                <a:latin typeface="Times New Roman" panose="02020603050405020304" pitchFamily="18" charset="0"/>
                <a:cs typeface="Arial" panose="020B0604020202020204" pitchFamily="34" charset="0"/>
              </a:rPr>
              <a:t>2</a:t>
            </a:r>
            <a:r>
              <a:rPr lang="zh-CN" altLang="en-US" sz="2800" b="1" dirty="0">
                <a:solidFill>
                  <a:srgbClr val="0066FF"/>
                </a:solidFill>
                <a:latin typeface="Times New Roman" panose="02020603050405020304" pitchFamily="18" charset="0"/>
                <a:cs typeface="Arial" panose="020B0604020202020204" pitchFamily="34" charset="0"/>
              </a:rPr>
              <a:t>：</a:t>
            </a:r>
            <a:r>
              <a:rPr lang="zh-CN" altLang="en-US" sz="2800" b="1" dirty="0">
                <a:latin typeface="Times New Roman" panose="02020603050405020304" pitchFamily="18" charset="0"/>
                <a:cs typeface="Arial" panose="020B0604020202020204" pitchFamily="34" charset="0"/>
              </a:rPr>
              <a:t>传教士与野人问题。</a:t>
            </a:r>
            <a:r>
              <a:rPr lang="en-US" altLang="zh-CN" sz="2800" b="1" dirty="0">
                <a:latin typeface="Times New Roman" panose="02020603050405020304" pitchFamily="18" charset="0"/>
                <a:cs typeface="Arial" panose="020B0604020202020204" pitchFamily="34" charset="0"/>
              </a:rPr>
              <a:t>N</a:t>
            </a:r>
            <a:r>
              <a:rPr lang="zh-CN" altLang="en-US" sz="2800" b="1" dirty="0">
                <a:latin typeface="Times New Roman" panose="02020603050405020304" pitchFamily="18" charset="0"/>
                <a:cs typeface="Arial" panose="020B0604020202020204" pitchFamily="34" charset="0"/>
              </a:rPr>
              <a:t>个传教士，</a:t>
            </a:r>
            <a:r>
              <a:rPr lang="en-US" altLang="zh-CN" sz="2800" b="1" dirty="0">
                <a:latin typeface="Times New Roman" panose="02020603050405020304" pitchFamily="18" charset="0"/>
                <a:cs typeface="Arial" panose="020B0604020202020204" pitchFamily="34" charset="0"/>
              </a:rPr>
              <a:t>N</a:t>
            </a:r>
            <a:r>
              <a:rPr lang="zh-CN" altLang="en-US" sz="2800" b="1" dirty="0">
                <a:latin typeface="Times New Roman" panose="02020603050405020304" pitchFamily="18" charset="0"/>
                <a:cs typeface="Arial" panose="020B0604020202020204" pitchFamily="34" charset="0"/>
              </a:rPr>
              <a:t>个野人，一</a:t>
            </a:r>
          </a:p>
          <a:p>
            <a:pPr algn="l">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cs typeface="Arial" panose="020B0604020202020204" pitchFamily="34" charset="0"/>
              </a:rPr>
              <a:t>          条船，可同时乘坐</a:t>
            </a:r>
            <a:r>
              <a:rPr lang="en-US" altLang="zh-CN" sz="2800" b="1" dirty="0">
                <a:latin typeface="Times New Roman" panose="02020603050405020304" pitchFamily="18" charset="0"/>
                <a:cs typeface="Arial" panose="020B0604020202020204" pitchFamily="34" charset="0"/>
              </a:rPr>
              <a:t>k</a:t>
            </a:r>
            <a:r>
              <a:rPr lang="zh-CN" altLang="en-US" sz="2800" b="1" dirty="0">
                <a:latin typeface="Times New Roman" panose="02020603050405020304" pitchFamily="18" charset="0"/>
                <a:cs typeface="Arial" panose="020B0604020202020204" pitchFamily="34" charset="0"/>
              </a:rPr>
              <a:t>个人，要求在任何时刻，在</a:t>
            </a:r>
          </a:p>
          <a:p>
            <a:pPr algn="l">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cs typeface="Arial" panose="020B0604020202020204" pitchFamily="34" charset="0"/>
              </a:rPr>
              <a:t>          河的两岸</a:t>
            </a:r>
            <a:r>
              <a:rPr lang="zh-CN" altLang="en-US" sz="2800" b="1" dirty="0" smtClean="0">
                <a:latin typeface="Times New Roman" panose="02020603050405020304" pitchFamily="18" charset="0"/>
                <a:cs typeface="Arial" panose="020B0604020202020204" pitchFamily="34" charset="0"/>
              </a:rPr>
              <a:t>，传教士和野人同时存在时，传教士的   </a:t>
            </a:r>
            <a:endParaRPr lang="en-US" altLang="zh-CN" sz="2800" b="1" dirty="0" smtClean="0">
              <a:latin typeface="Times New Roman" panose="02020603050405020304" pitchFamily="18" charset="0"/>
              <a:cs typeface="Arial" panose="020B0604020202020204" pitchFamily="34" charset="0"/>
            </a:endParaRPr>
          </a:p>
          <a:p>
            <a:pPr algn="l">
              <a:lnSpc>
                <a:spcPct val="110000"/>
              </a:lnSpc>
              <a:buClr>
                <a:srgbClr val="800000"/>
              </a:buClr>
              <a:buFont typeface="Wingdings" panose="05000000000000000000" pitchFamily="2" charset="2"/>
              <a:buNone/>
            </a:pPr>
            <a:r>
              <a:rPr lang="en-US" altLang="zh-CN" sz="2800" b="1" dirty="0" smtClean="0">
                <a:latin typeface="Times New Roman" panose="02020603050405020304" pitchFamily="18" charset="0"/>
                <a:cs typeface="Arial" panose="020B0604020202020204" pitchFamily="34" charset="0"/>
              </a:rPr>
              <a:t>          </a:t>
            </a:r>
            <a:r>
              <a:rPr lang="zh-CN" altLang="en-US" sz="2800" b="1" dirty="0" smtClean="0">
                <a:latin typeface="Times New Roman" panose="02020603050405020304" pitchFamily="18" charset="0"/>
                <a:cs typeface="Arial" panose="020B0604020202020204" pitchFamily="34" charset="0"/>
              </a:rPr>
              <a:t>人数</a:t>
            </a:r>
            <a:r>
              <a:rPr lang="zh-CN" altLang="en-US" sz="2800" b="1" dirty="0">
                <a:latin typeface="Times New Roman" panose="02020603050405020304" pitchFamily="18" charset="0"/>
                <a:cs typeface="Arial" panose="020B0604020202020204" pitchFamily="34" charset="0"/>
              </a:rPr>
              <a:t>不能少于野人的人数。</a:t>
            </a:r>
          </a:p>
          <a:p>
            <a:pPr algn="l">
              <a:lnSpc>
                <a:spcPct val="110000"/>
              </a:lnSpc>
              <a:buClr>
                <a:srgbClr val="800000"/>
              </a:buClr>
              <a:buFont typeface="Wingdings" panose="05000000000000000000" pitchFamily="2" charset="2"/>
              <a:buNone/>
            </a:pPr>
            <a:r>
              <a:rPr lang="zh-CN" altLang="en-US" sz="2800" b="1" dirty="0">
                <a:latin typeface="Times New Roman" panose="02020603050405020304" pitchFamily="18" charset="0"/>
                <a:cs typeface="Arial" panose="020B0604020202020204" pitchFamily="34" charset="0"/>
              </a:rPr>
              <a:t>          问：如何过河？</a:t>
            </a:r>
            <a:r>
              <a:rPr lang="en-US" altLang="zh-CN" sz="2800" b="1" dirty="0">
                <a:latin typeface="Times New Roman" panose="02020603050405020304" pitchFamily="18" charset="0"/>
                <a:cs typeface="Arial" panose="020B0604020202020204" pitchFamily="34" charset="0"/>
              </a:rPr>
              <a:t>(</a:t>
            </a:r>
            <a:r>
              <a:rPr lang="zh-CN" altLang="en-US" sz="2800" b="1" dirty="0">
                <a:latin typeface="Times New Roman" panose="02020603050405020304" pitchFamily="18" charset="0"/>
                <a:cs typeface="Arial" panose="020B0604020202020204" pitchFamily="34" charset="0"/>
              </a:rPr>
              <a:t>以</a:t>
            </a:r>
            <a:r>
              <a:rPr lang="en-US" altLang="zh-CN" sz="2800" b="1" dirty="0">
                <a:latin typeface="Times New Roman" panose="02020603050405020304" pitchFamily="18" charset="0"/>
                <a:cs typeface="Arial" panose="020B0604020202020204" pitchFamily="34" charset="0"/>
              </a:rPr>
              <a:t>N=3</a:t>
            </a:r>
            <a:r>
              <a:rPr lang="zh-CN" altLang="en-US" sz="2800" b="1" dirty="0">
                <a:latin typeface="Times New Roman" panose="02020603050405020304" pitchFamily="18" charset="0"/>
                <a:cs typeface="Arial" panose="020B0604020202020204" pitchFamily="34" charset="0"/>
              </a:rPr>
              <a:t>，</a:t>
            </a:r>
            <a:r>
              <a:rPr lang="en-US" altLang="zh-CN" sz="2800" b="1" dirty="0">
                <a:latin typeface="Times New Roman" panose="02020603050405020304" pitchFamily="18" charset="0"/>
                <a:cs typeface="Arial" panose="020B0604020202020204" pitchFamily="34" charset="0"/>
              </a:rPr>
              <a:t>k=2</a:t>
            </a:r>
            <a:r>
              <a:rPr lang="zh-CN" altLang="en-US" sz="2800" b="1" dirty="0">
                <a:latin typeface="Times New Roman" panose="02020603050405020304" pitchFamily="18" charset="0"/>
                <a:cs typeface="Arial" panose="020B0604020202020204" pitchFamily="34" charset="0"/>
              </a:rPr>
              <a:t>为例求解。</a:t>
            </a:r>
            <a:r>
              <a:rPr lang="en-US" altLang="zh-CN" sz="2800" b="1" dirty="0">
                <a:latin typeface="Times New Roman" panose="02020603050405020304" pitchFamily="18" charset="0"/>
                <a:cs typeface="Arial" panose="020B0604020202020204" pitchFamily="34" charset="0"/>
              </a:rPr>
              <a:t>)</a:t>
            </a:r>
            <a:endParaRPr lang="en-US" altLang="zh-CN" sz="2800" b="1" dirty="0">
              <a:latin typeface="Times New Roman" panose="02020603050405020304" pitchFamily="18" charset="0"/>
            </a:endParaRPr>
          </a:p>
        </p:txBody>
      </p:sp>
      <p:sp>
        <p:nvSpPr>
          <p:cNvPr id="218122" name="Text Box 10"/>
          <p:cNvSpPr txBox="1">
            <a:spLocks noChangeArrowheads="1"/>
          </p:cNvSpPr>
          <p:nvPr/>
        </p:nvSpPr>
        <p:spPr bwMode="auto">
          <a:xfrm>
            <a:off x="1804989" y="3335075"/>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800000"/>
              </a:buClr>
              <a:buFont typeface="Wingdings" panose="05000000000000000000" pitchFamily="2" charset="2"/>
              <a:buNone/>
            </a:pPr>
            <a:r>
              <a:rPr lang="zh-CN" altLang="en-US" sz="2800" b="1" dirty="0">
                <a:solidFill>
                  <a:srgbClr val="006600"/>
                </a:solidFill>
                <a:latin typeface="Times New Roman" panose="02020603050405020304" pitchFamily="18" charset="0"/>
                <a:cs typeface="Arial" panose="020B0604020202020204" pitchFamily="34" charset="0"/>
              </a:rPr>
              <a:t>描述：</a:t>
            </a:r>
            <a:endParaRPr lang="zh-CN" altLang="en-US" sz="2800" b="1" dirty="0">
              <a:solidFill>
                <a:srgbClr val="006600"/>
              </a:solidFill>
              <a:latin typeface="Times New Roman" panose="02020603050405020304" pitchFamily="18" charset="0"/>
            </a:endParaRPr>
          </a:p>
        </p:txBody>
      </p:sp>
      <p:sp>
        <p:nvSpPr>
          <p:cNvPr id="218124" name="Text Box 12"/>
          <p:cNvSpPr txBox="1">
            <a:spLocks noChangeArrowheads="1"/>
          </p:cNvSpPr>
          <p:nvPr/>
        </p:nvSpPr>
        <p:spPr bwMode="auto">
          <a:xfrm>
            <a:off x="3359151" y="3357563"/>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800000"/>
              </a:buClr>
              <a:buFont typeface="Wingdings" panose="05000000000000000000" pitchFamily="2" charset="2"/>
              <a:buNone/>
            </a:pPr>
            <a:r>
              <a:rPr lang="zh-CN" altLang="en-US" sz="2800" b="1">
                <a:latin typeface="Times New Roman" panose="02020603050405020304" pitchFamily="18" charset="0"/>
                <a:ea typeface="仿宋_GB2312" pitchFamily="49" charset="-122"/>
                <a:cs typeface="Arial" panose="020B0604020202020204" pitchFamily="34" charset="0"/>
              </a:rPr>
              <a:t>初始状态</a:t>
            </a:r>
          </a:p>
        </p:txBody>
      </p:sp>
      <p:sp>
        <p:nvSpPr>
          <p:cNvPr id="218125" name="Text Box 13"/>
          <p:cNvSpPr txBox="1">
            <a:spLocks noChangeArrowheads="1"/>
          </p:cNvSpPr>
          <p:nvPr/>
        </p:nvSpPr>
        <p:spPr bwMode="auto">
          <a:xfrm>
            <a:off x="6888163" y="3355976"/>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800000"/>
              </a:buClr>
              <a:buFont typeface="Wingdings" panose="05000000000000000000" pitchFamily="2" charset="2"/>
              <a:buNone/>
            </a:pPr>
            <a:r>
              <a:rPr lang="zh-CN" altLang="en-US" sz="2800" b="1">
                <a:latin typeface="Times New Roman" panose="02020603050405020304" pitchFamily="18" charset="0"/>
                <a:ea typeface="仿宋_GB2312" pitchFamily="49" charset="-122"/>
                <a:cs typeface="Arial" panose="020B0604020202020204" pitchFamily="34" charset="0"/>
              </a:rPr>
              <a:t>目标状态</a:t>
            </a:r>
          </a:p>
        </p:txBody>
      </p:sp>
      <p:graphicFrame>
        <p:nvGraphicFramePr>
          <p:cNvPr id="218193" name="Group 81"/>
          <p:cNvGraphicFramePr>
            <a:graphicFrameLocks noGrp="1"/>
          </p:cNvGraphicFramePr>
          <p:nvPr/>
        </p:nvGraphicFramePr>
        <p:xfrm>
          <a:off x="3359150" y="4005263"/>
          <a:ext cx="1727200" cy="2032000"/>
        </p:xfrm>
        <a:graphic>
          <a:graphicData uri="http://schemas.openxmlformats.org/drawingml/2006/table">
            <a:tbl>
              <a:tblPr/>
              <a:tblGrid>
                <a:gridCol w="576263">
                  <a:extLst>
                    <a:ext uri="{9D8B030D-6E8A-4147-A177-3AD203B41FA5}">
                      <a16:colId xmlns:a16="http://schemas.microsoft.com/office/drawing/2014/main" xmlns="" val="3499025020"/>
                    </a:ext>
                  </a:extLst>
                </a:gridCol>
                <a:gridCol w="574675">
                  <a:extLst>
                    <a:ext uri="{9D8B030D-6E8A-4147-A177-3AD203B41FA5}">
                      <a16:colId xmlns:a16="http://schemas.microsoft.com/office/drawing/2014/main" xmlns="" val="246000611"/>
                    </a:ext>
                  </a:extLst>
                </a:gridCol>
                <a:gridCol w="576262">
                  <a:extLst>
                    <a:ext uri="{9D8B030D-6E8A-4147-A177-3AD203B41FA5}">
                      <a16:colId xmlns:a16="http://schemas.microsoft.com/office/drawing/2014/main" xmlns="" val="2728907253"/>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extLst>
                  <a:ext uri="{0D108BD9-81ED-4DB2-BD59-A6C34878D82A}">
                    <a16:rowId xmlns:a16="http://schemas.microsoft.com/office/drawing/2014/main" xmlns="" val="424235746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96073481"/>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359004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80859591"/>
                  </a:ext>
                </a:extLst>
              </a:tr>
            </a:tbl>
          </a:graphicData>
        </a:graphic>
      </p:graphicFrame>
      <p:graphicFrame>
        <p:nvGraphicFramePr>
          <p:cNvPr id="218194" name="Group 82"/>
          <p:cNvGraphicFramePr>
            <a:graphicFrameLocks noGrp="1"/>
          </p:cNvGraphicFramePr>
          <p:nvPr/>
        </p:nvGraphicFramePr>
        <p:xfrm>
          <a:off x="6888163" y="3990975"/>
          <a:ext cx="1727200" cy="2032000"/>
        </p:xfrm>
        <a:graphic>
          <a:graphicData uri="http://schemas.openxmlformats.org/drawingml/2006/table">
            <a:tbl>
              <a:tblPr/>
              <a:tblGrid>
                <a:gridCol w="576262">
                  <a:extLst>
                    <a:ext uri="{9D8B030D-6E8A-4147-A177-3AD203B41FA5}">
                      <a16:colId xmlns:a16="http://schemas.microsoft.com/office/drawing/2014/main" xmlns="" val="2694331774"/>
                    </a:ext>
                  </a:extLst>
                </a:gridCol>
                <a:gridCol w="574675">
                  <a:extLst>
                    <a:ext uri="{9D8B030D-6E8A-4147-A177-3AD203B41FA5}">
                      <a16:colId xmlns:a16="http://schemas.microsoft.com/office/drawing/2014/main" xmlns="" val="3231354901"/>
                    </a:ext>
                  </a:extLst>
                </a:gridCol>
                <a:gridCol w="576263">
                  <a:extLst>
                    <a:ext uri="{9D8B030D-6E8A-4147-A177-3AD203B41FA5}">
                      <a16:colId xmlns:a16="http://schemas.microsoft.com/office/drawing/2014/main" xmlns="" val="4267329584"/>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410066358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53490229"/>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836583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8510029"/>
                  </a:ext>
                </a:extLst>
              </a:tr>
            </a:tbl>
          </a:graphicData>
        </a:graphic>
      </p:graphicFrame>
      <p:sp>
        <p:nvSpPr>
          <p:cNvPr id="218182" name="AutoShape 70"/>
          <p:cNvSpPr>
            <a:spLocks noChangeArrowheads="1"/>
          </p:cNvSpPr>
          <p:nvPr/>
        </p:nvSpPr>
        <p:spPr bwMode="auto">
          <a:xfrm>
            <a:off x="5448300" y="4797425"/>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7293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fld id="{4C8C7B9A-5D33-4006-8D59-8B9F192CCB55}" type="slidenum">
              <a:rPr lang="en-US" altLang="zh-CN"/>
              <a:pPr/>
              <a:t>18</a:t>
            </a:fld>
            <a:endParaRPr lang="en-US" altLang="zh-CN"/>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(1)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综合数据库： </a:t>
            </a:r>
            <a:r>
              <a:rPr lang="en-US" altLang="zh-CN" sz="2800" b="1" dirty="0">
                <a:latin typeface="Times New Roman" panose="02020603050405020304" pitchFamily="18" charset="0"/>
                <a:ea typeface="仿宋_GB2312" pitchFamily="49" charset="-122"/>
                <a:cs typeface="Arial" panose="020B0604020202020204" pitchFamily="34" charset="0"/>
              </a:rPr>
              <a:t>(m, c, b)  </a:t>
            </a:r>
          </a:p>
          <a:p>
            <a:pPr>
              <a:lnSpc>
                <a:spcPct val="110000"/>
              </a:lnSpc>
              <a:spcBef>
                <a:spcPct val="30000"/>
              </a:spcBef>
              <a:buClr>
                <a:srgbClr val="800000"/>
              </a:buClr>
              <a:buFont typeface="Wingdings" panose="05000000000000000000" pitchFamily="2" charset="2"/>
              <a:buNone/>
            </a:pPr>
            <a:r>
              <a:rPr lang="en-US" altLang="zh-CN" sz="2800" b="1" dirty="0">
                <a:latin typeface="Times New Roman" panose="02020603050405020304" pitchFamily="18" charset="0"/>
                <a:ea typeface="仿宋_GB2312" pitchFamily="49" charset="-122"/>
                <a:cs typeface="Arial" panose="020B0604020202020204" pitchFamily="34" charset="0"/>
              </a:rPr>
              <a:t>       </a:t>
            </a:r>
            <a:r>
              <a:rPr lang="zh-CN" altLang="en-US" sz="2800" b="1" dirty="0">
                <a:latin typeface="Times New Roman" panose="02020603050405020304" pitchFamily="18" charset="0"/>
                <a:ea typeface="仿宋_GB2312" pitchFamily="49" charset="-122"/>
                <a:cs typeface="Arial" panose="020B0604020202020204" pitchFamily="34" charset="0"/>
              </a:rPr>
              <a:t>其中，</a:t>
            </a:r>
            <a:r>
              <a:rPr lang="en-US" altLang="zh-CN" sz="2800" b="1" dirty="0">
                <a:latin typeface="Times New Roman" panose="02020603050405020304" pitchFamily="18" charset="0"/>
                <a:ea typeface="仿宋_GB2312" pitchFamily="49" charset="-122"/>
                <a:cs typeface="Arial" panose="020B0604020202020204" pitchFamily="34" charset="0"/>
              </a:rPr>
              <a:t>0≤m≤3</a:t>
            </a:r>
            <a:r>
              <a:rPr lang="zh-CN" altLang="en-US" sz="2800" b="1" dirty="0">
                <a:latin typeface="Times New Roman" panose="02020603050405020304" pitchFamily="18" charset="0"/>
                <a:ea typeface="仿宋_GB2312" pitchFamily="49" charset="-122"/>
                <a:cs typeface="Arial" panose="020B0604020202020204" pitchFamily="34" charset="0"/>
              </a:rPr>
              <a:t>，</a:t>
            </a:r>
            <a:r>
              <a:rPr lang="en-US" altLang="zh-CN" sz="2800" b="1" dirty="0">
                <a:latin typeface="Times New Roman" panose="02020603050405020304" pitchFamily="18" charset="0"/>
                <a:ea typeface="仿宋_GB2312" pitchFamily="49" charset="-122"/>
                <a:cs typeface="Arial" panose="020B0604020202020204" pitchFamily="34" charset="0"/>
              </a:rPr>
              <a:t>0≤c≤3</a:t>
            </a:r>
            <a:r>
              <a:rPr lang="zh-CN" altLang="en-US" sz="2800" b="1" dirty="0">
                <a:latin typeface="Times New Roman" panose="02020603050405020304" pitchFamily="18" charset="0"/>
                <a:ea typeface="仿宋_GB2312" pitchFamily="49" charset="-122"/>
                <a:cs typeface="Arial" panose="020B0604020202020204" pitchFamily="34" charset="0"/>
              </a:rPr>
              <a:t>，</a:t>
            </a:r>
            <a:r>
              <a:rPr lang="en-US" altLang="zh-CN" sz="2800" b="1" dirty="0">
                <a:latin typeface="Times New Roman" panose="02020603050405020304" pitchFamily="18" charset="0"/>
                <a:ea typeface="仿宋_GB2312" pitchFamily="49" charset="-122"/>
                <a:cs typeface="Arial" panose="020B0604020202020204" pitchFamily="34" charset="0"/>
              </a:rPr>
              <a:t>b∈{ 0, 1 }</a:t>
            </a: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(2)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初始状态： </a:t>
            </a:r>
            <a:r>
              <a:rPr lang="en-US" altLang="zh-CN" sz="2800" b="1" dirty="0">
                <a:latin typeface="Times New Roman" panose="02020603050405020304" pitchFamily="18" charset="0"/>
                <a:ea typeface="仿宋_GB2312" pitchFamily="49" charset="-122"/>
                <a:cs typeface="Arial" panose="020B0604020202020204" pitchFamily="34" charset="0"/>
              </a:rPr>
              <a:t>(3, 3, 1)  </a:t>
            </a: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(3)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目标状态： </a:t>
            </a:r>
            <a:r>
              <a:rPr lang="en-US" altLang="zh-CN" sz="2800" b="1" dirty="0">
                <a:latin typeface="Times New Roman" panose="02020603050405020304" pitchFamily="18" charset="0"/>
                <a:ea typeface="仿宋_GB2312" pitchFamily="49" charset="-122"/>
                <a:cs typeface="Arial" panose="020B0604020202020204" pitchFamily="34" charset="0"/>
              </a:rPr>
              <a:t>(0, 0, 0)  </a:t>
            </a: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
                <a:srgbClr val="800000"/>
              </a:buClr>
              <a:buFont typeface="Wingdings" panose="05000000000000000000" pitchFamily="2" charset="2"/>
              <a:buNone/>
            </a:pPr>
            <a:r>
              <a:rPr lang="en-US" altLang="zh-CN" sz="2800" b="1" dirty="0">
                <a:solidFill>
                  <a:srgbClr val="000066"/>
                </a:solidFill>
                <a:latin typeface="Times New Roman" panose="02020603050405020304" pitchFamily="18" charset="0"/>
                <a:ea typeface="仿宋_GB2312" pitchFamily="49" charset="-122"/>
                <a:cs typeface="Arial" panose="020B0604020202020204" pitchFamily="34" charset="0"/>
              </a:rPr>
              <a:t> (4) </a:t>
            </a:r>
            <a:r>
              <a:rPr lang="zh-CN" altLang="en-US" sz="2800" b="1" dirty="0">
                <a:solidFill>
                  <a:srgbClr val="000066"/>
                </a:solidFill>
                <a:latin typeface="Times New Roman" panose="02020603050405020304" pitchFamily="18" charset="0"/>
                <a:ea typeface="仿宋_GB2312" pitchFamily="49" charset="-122"/>
                <a:cs typeface="Arial" panose="020B0604020202020204" pitchFamily="34" charset="0"/>
              </a:rPr>
              <a:t>规则集</a:t>
            </a:r>
            <a:endParaRPr lang="zh-CN" altLang="en-US" sz="2800" b="1" dirty="0">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r1: </a:t>
            </a:r>
            <a:r>
              <a:rPr lang="en-US" altLang="zh-CN" sz="2800" b="1" dirty="0">
                <a:latin typeface="Times New Roman" panose="02020603050405020304" pitchFamily="18" charset="0"/>
              </a:rPr>
              <a:t>IF (m, c, 1) THEN (m-1, c, 0)</a:t>
            </a: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r2: </a:t>
            </a:r>
            <a:r>
              <a:rPr lang="en-US" altLang="zh-CN" sz="2800" b="1" dirty="0">
                <a:latin typeface="Times New Roman" panose="02020603050405020304" pitchFamily="18" charset="0"/>
              </a:rPr>
              <a:t>IF (m, c, 1) THEN (m, c-1, 0)</a:t>
            </a: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r3: </a:t>
            </a:r>
            <a:r>
              <a:rPr lang="en-US" altLang="zh-CN" sz="2800" b="1" dirty="0">
                <a:latin typeface="Times New Roman" panose="02020603050405020304" pitchFamily="18" charset="0"/>
              </a:rPr>
              <a:t>IF (m, c, 1) THEN (m-1, c-1, 0)</a:t>
            </a: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r4: </a:t>
            </a:r>
            <a:r>
              <a:rPr lang="en-US" altLang="zh-CN" sz="2800" b="1" dirty="0">
                <a:latin typeface="Times New Roman" panose="02020603050405020304" pitchFamily="18" charset="0"/>
              </a:rPr>
              <a:t>IF (m, c, 1) THEN (m-2, c, 0)</a:t>
            </a: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楷体_GB2312" pitchFamily="49" charset="-122"/>
                <a:ea typeface="楷体_GB2312" pitchFamily="49" charset="-122"/>
              </a:rPr>
              <a:t>r5: </a:t>
            </a:r>
            <a:r>
              <a:rPr lang="en-US" altLang="zh-CN" sz="2800" b="1" dirty="0">
                <a:latin typeface="Times New Roman" panose="02020603050405020304" pitchFamily="18" charset="0"/>
              </a:rPr>
              <a:t>IF (m, c, 1) THEN (m, c-2, 0)</a:t>
            </a: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r6: </a:t>
            </a:r>
            <a:r>
              <a:rPr lang="en-US" altLang="zh-CN" sz="2800" b="1" dirty="0">
                <a:latin typeface="Times New Roman" panose="02020603050405020304" pitchFamily="18" charset="0"/>
              </a:rPr>
              <a:t>IF (m, c, 0) THEN (m+1, c, 1)</a:t>
            </a: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r7: </a:t>
            </a:r>
            <a:r>
              <a:rPr lang="en-US" altLang="zh-CN" sz="2800" b="1" dirty="0">
                <a:latin typeface="Times New Roman" panose="02020603050405020304" pitchFamily="18" charset="0"/>
              </a:rPr>
              <a:t>IF (m, c, 0) THEN (m, c+1, 1)</a:t>
            </a: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r8: </a:t>
            </a:r>
            <a:r>
              <a:rPr lang="en-US" altLang="zh-CN" sz="2800" b="1" dirty="0">
                <a:latin typeface="Times New Roman" panose="02020603050405020304" pitchFamily="18" charset="0"/>
              </a:rPr>
              <a:t>IF (m, c, 0) THEN (m+1, c+1, 1)</a:t>
            </a: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r9: </a:t>
            </a:r>
            <a:r>
              <a:rPr lang="en-US" altLang="zh-CN" sz="2800" b="1" dirty="0">
                <a:latin typeface="Times New Roman" panose="02020603050405020304" pitchFamily="18" charset="0"/>
              </a:rPr>
              <a:t>IF (m, c, 0) THEN (m+2, c, 1)</a:t>
            </a: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楷体_GB2312" pitchFamily="49" charset="-122"/>
                <a:ea typeface="楷体_GB2312" pitchFamily="49" charset="-122"/>
              </a:rPr>
              <a:t>r10: </a:t>
            </a:r>
            <a:r>
              <a:rPr lang="en-US" altLang="zh-CN" sz="2800" b="1" dirty="0">
                <a:latin typeface="Times New Roman" panose="02020603050405020304" pitchFamily="18" charset="0"/>
              </a:rPr>
              <a:t>IF (m, c, 0) THEN (m, c+2, 1)</a:t>
            </a:r>
          </a:p>
        </p:txBody>
      </p:sp>
    </p:spTree>
    <p:extLst>
      <p:ext uri="{BB962C8B-B14F-4D97-AF65-F5344CB8AC3E}">
        <p14:creationId xmlns:p14="http://schemas.microsoft.com/office/powerpoint/2010/main" val="427198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206D28AF-06D0-44C9-B48C-F626ECFDE990}" type="slidenum">
              <a:rPr lang="en-US" altLang="zh-CN"/>
              <a:pPr/>
              <a:t>19</a:t>
            </a:fld>
            <a:endParaRPr lang="en-US" altLang="zh-CN"/>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None/>
            </a:pPr>
            <a:r>
              <a:rPr lang="en-US" altLang="zh-CN" b="1" dirty="0">
                <a:latin typeface="楷体_GB2312" pitchFamily="49" charset="-122"/>
                <a:ea typeface="楷体_GB2312" pitchFamily="49" charset="-122"/>
              </a:rPr>
              <a:t>r5: IF  (3, 3, 1)  THEN  (3, 1, 0</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a:t>
            </a:r>
            <a:r>
              <a:rPr lang="zh-CN" altLang="en-US" b="1" dirty="0"/>
              <a:t>船运</a:t>
            </a:r>
            <a:r>
              <a:rPr lang="en-US" altLang="zh-CN" b="1" dirty="0"/>
              <a:t>2</a:t>
            </a:r>
            <a:r>
              <a:rPr lang="zh-CN" altLang="en-US" b="1" dirty="0"/>
              <a:t>个</a:t>
            </a:r>
            <a:r>
              <a:rPr lang="en-US" altLang="zh-CN" b="1" dirty="0"/>
              <a:t>c</a:t>
            </a:r>
            <a:r>
              <a:rPr lang="zh-CN" altLang="en-US" b="1" dirty="0"/>
              <a:t>到右</a:t>
            </a:r>
            <a:r>
              <a:rPr lang="zh-CN" altLang="en-US" b="1" dirty="0" smtClean="0"/>
              <a:t>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r7: IF  (3, 1, 0)  THEN  (3, 2, 1</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a:t>
            </a:r>
            <a:r>
              <a:rPr lang="zh-CN" altLang="en-US" b="1" dirty="0"/>
              <a:t>船运</a:t>
            </a:r>
            <a:r>
              <a:rPr lang="en-US" altLang="zh-CN" b="1" dirty="0"/>
              <a:t>1</a:t>
            </a:r>
            <a:r>
              <a:rPr lang="zh-CN" altLang="en-US" b="1" dirty="0"/>
              <a:t>个</a:t>
            </a:r>
            <a:r>
              <a:rPr lang="en-US" altLang="zh-CN" b="1" dirty="0"/>
              <a:t>c</a:t>
            </a:r>
            <a:r>
              <a:rPr lang="zh-CN" altLang="en-US" b="1" dirty="0"/>
              <a:t>到</a:t>
            </a:r>
            <a:r>
              <a:rPr lang="zh-CN" altLang="en-US" b="1" dirty="0" smtClean="0"/>
              <a:t>左岸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r5: IF  (3 ,2, 1)  THEN  (3, 0, 0</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a:t>
            </a:r>
            <a:r>
              <a:rPr lang="zh-CN" altLang="en-US" b="1" dirty="0" smtClean="0"/>
              <a:t>船运</a:t>
            </a:r>
            <a:r>
              <a:rPr lang="en-US" altLang="zh-CN" b="1" dirty="0" smtClean="0"/>
              <a:t>2</a:t>
            </a:r>
            <a:r>
              <a:rPr lang="zh-CN" altLang="en-US" b="1" dirty="0" smtClean="0"/>
              <a:t>个</a:t>
            </a:r>
            <a:r>
              <a:rPr lang="en-US" altLang="zh-CN" b="1" dirty="0"/>
              <a:t>c</a:t>
            </a:r>
            <a:r>
              <a:rPr lang="zh-CN" altLang="en-US" b="1" dirty="0" smtClean="0"/>
              <a:t>到</a:t>
            </a:r>
            <a:r>
              <a:rPr lang="zh-CN" altLang="en-US" b="1" dirty="0"/>
              <a:t>右</a:t>
            </a:r>
            <a:r>
              <a:rPr lang="zh-CN" altLang="en-US" b="1" dirty="0" smtClean="0"/>
              <a:t>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r7: IF  (3, 0, 0)  THEN  (3, 1, 1</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a:t>
            </a:r>
            <a:r>
              <a:rPr lang="zh-CN" altLang="en-US" b="1" dirty="0" smtClean="0"/>
              <a:t>船运</a:t>
            </a:r>
            <a:r>
              <a:rPr lang="en-US" altLang="zh-CN" b="1" dirty="0" smtClean="0"/>
              <a:t>1</a:t>
            </a:r>
            <a:r>
              <a:rPr lang="zh-CN" altLang="en-US" b="1" dirty="0" smtClean="0"/>
              <a:t>个</a:t>
            </a:r>
            <a:r>
              <a:rPr lang="en-US" altLang="zh-CN" b="1" dirty="0"/>
              <a:t>c</a:t>
            </a:r>
            <a:r>
              <a:rPr lang="zh-CN" altLang="en-US" b="1" dirty="0"/>
              <a:t>到左岸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r4: IF  (3, 1, 1)  THEN  (1, 1, 0</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a:t>
            </a:r>
            <a:r>
              <a:rPr lang="zh-CN" altLang="en-US" b="1" dirty="0" smtClean="0"/>
              <a:t>船运</a:t>
            </a:r>
            <a:r>
              <a:rPr lang="en-US" altLang="zh-CN" b="1" dirty="0"/>
              <a:t>2</a:t>
            </a:r>
            <a:r>
              <a:rPr lang="zh-CN" altLang="en-US" b="1" dirty="0" smtClean="0"/>
              <a:t>个</a:t>
            </a:r>
            <a:r>
              <a:rPr lang="en-US" altLang="zh-CN" b="1" dirty="0" smtClean="0"/>
              <a:t>m</a:t>
            </a:r>
            <a:r>
              <a:rPr lang="zh-CN" altLang="en-US" b="1" dirty="0" smtClean="0"/>
              <a:t>到</a:t>
            </a:r>
            <a:r>
              <a:rPr lang="zh-CN" altLang="en-US" b="1" dirty="0"/>
              <a:t>右岸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r8: IF  (1, 1, 0)  THEN  (2, 2, 1</a:t>
            </a:r>
            <a:r>
              <a:rPr lang="en-US" altLang="zh-CN"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a:t>
            </a:r>
            <a:r>
              <a:rPr lang="zh-CN" altLang="en-US" b="1" dirty="0"/>
              <a:t>船运</a:t>
            </a:r>
            <a:r>
              <a:rPr lang="en-US" altLang="zh-CN" b="1" dirty="0"/>
              <a:t>1</a:t>
            </a:r>
            <a:r>
              <a:rPr lang="zh-CN" altLang="en-US" b="1" dirty="0"/>
              <a:t>个</a:t>
            </a:r>
            <a:r>
              <a:rPr lang="en-US" altLang="zh-CN" b="1" dirty="0"/>
              <a:t>m</a:t>
            </a:r>
            <a:r>
              <a:rPr lang="zh-CN" altLang="en-US" b="1" dirty="0"/>
              <a:t>和</a:t>
            </a:r>
            <a:r>
              <a:rPr lang="en-US" altLang="zh-CN" b="1" dirty="0"/>
              <a:t>1</a:t>
            </a:r>
            <a:r>
              <a:rPr lang="zh-CN" altLang="en-US" b="1" dirty="0"/>
              <a:t>个</a:t>
            </a:r>
            <a:r>
              <a:rPr lang="en-US" altLang="zh-CN" b="1" dirty="0"/>
              <a:t>c</a:t>
            </a:r>
            <a:r>
              <a:rPr lang="zh-CN" altLang="en-US" b="1" dirty="0"/>
              <a:t>到</a:t>
            </a:r>
            <a:r>
              <a:rPr lang="zh-CN" altLang="en-US" b="1" dirty="0" smtClean="0"/>
              <a:t>左岸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r4: IF  (2, 2, 1)  THEN  (0, 2, 0</a:t>
            </a:r>
            <a:r>
              <a:rPr lang="en-US" altLang="zh-CN"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r>
              <a:rPr lang="zh-CN" altLang="en-US" b="1" dirty="0"/>
              <a:t>船运</a:t>
            </a:r>
            <a:r>
              <a:rPr lang="en-US" altLang="zh-CN" b="1" dirty="0"/>
              <a:t>2</a:t>
            </a:r>
            <a:r>
              <a:rPr lang="zh-CN" altLang="en-US" b="1" dirty="0"/>
              <a:t>个</a:t>
            </a:r>
            <a:r>
              <a:rPr lang="en-US" altLang="zh-CN" b="1" dirty="0"/>
              <a:t>m</a:t>
            </a:r>
            <a:r>
              <a:rPr lang="zh-CN" altLang="en-US" b="1" dirty="0"/>
              <a:t>到右岸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r7: IF  (0, 2, 0)  THEN  (0, 3, 1</a:t>
            </a:r>
            <a:r>
              <a:rPr lang="en-US" altLang="zh-CN"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r>
              <a:rPr lang="zh-CN" altLang="en-US" b="1" dirty="0"/>
              <a:t>船运</a:t>
            </a:r>
            <a:r>
              <a:rPr lang="en-US" altLang="zh-CN" b="1" dirty="0"/>
              <a:t>1</a:t>
            </a:r>
            <a:r>
              <a:rPr lang="zh-CN" altLang="en-US" b="1" dirty="0"/>
              <a:t>个</a:t>
            </a:r>
            <a:r>
              <a:rPr lang="en-US" altLang="zh-CN" b="1" dirty="0"/>
              <a:t>c</a:t>
            </a:r>
            <a:r>
              <a:rPr lang="zh-CN" altLang="en-US" b="1" dirty="0"/>
              <a:t>到左岸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r5: IF  (0, 3, 1)  THEN  (0, 1, 0</a:t>
            </a:r>
            <a:r>
              <a:rPr lang="en-US" altLang="zh-CN"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r>
              <a:rPr lang="zh-CN" altLang="en-US" b="1" dirty="0"/>
              <a:t>船运</a:t>
            </a:r>
            <a:r>
              <a:rPr lang="en-US" altLang="zh-CN" b="1" dirty="0"/>
              <a:t>2</a:t>
            </a:r>
            <a:r>
              <a:rPr lang="zh-CN" altLang="en-US" b="1" dirty="0"/>
              <a:t>个</a:t>
            </a:r>
            <a:r>
              <a:rPr lang="en-US" altLang="zh-CN" b="1" dirty="0"/>
              <a:t>c</a:t>
            </a:r>
            <a:r>
              <a:rPr lang="zh-CN" altLang="en-US" b="1" dirty="0"/>
              <a:t>到右岸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r7: IF  (0, 1, 0)  THEN  (0, 2, 1</a:t>
            </a:r>
            <a:r>
              <a:rPr lang="en-US" altLang="zh-CN"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r>
              <a:rPr lang="zh-CN" altLang="en-US" b="1" dirty="0"/>
              <a:t>船运</a:t>
            </a:r>
            <a:r>
              <a:rPr lang="en-US" altLang="zh-CN" b="1" dirty="0"/>
              <a:t>1</a:t>
            </a:r>
            <a:r>
              <a:rPr lang="zh-CN" altLang="en-US" b="1" dirty="0"/>
              <a:t>个</a:t>
            </a:r>
            <a:r>
              <a:rPr lang="en-US" altLang="zh-CN" b="1" dirty="0"/>
              <a:t>c</a:t>
            </a:r>
            <a:r>
              <a:rPr lang="zh-CN" altLang="en-US" b="1" dirty="0"/>
              <a:t>到左岸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None/>
            </a:pPr>
            <a:r>
              <a:rPr lang="en-US" altLang="zh-CN" b="1" dirty="0">
                <a:latin typeface="楷体_GB2312" pitchFamily="49" charset="-122"/>
                <a:ea typeface="楷体_GB2312" pitchFamily="49" charset="-122"/>
              </a:rPr>
              <a:t>r5: IF  (0, 2, 1)  THEN  (0, 0, 0</a:t>
            </a:r>
            <a:r>
              <a:rPr lang="en-US" altLang="zh-CN"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r>
              <a:rPr lang="zh-CN" altLang="en-US" b="1" dirty="0"/>
              <a:t>船运</a:t>
            </a:r>
            <a:r>
              <a:rPr lang="en-US" altLang="zh-CN" b="1" dirty="0"/>
              <a:t>2</a:t>
            </a:r>
            <a:r>
              <a:rPr lang="zh-CN" altLang="en-US" b="1" dirty="0"/>
              <a:t>个</a:t>
            </a:r>
            <a:r>
              <a:rPr lang="en-US" altLang="zh-CN" b="1" dirty="0"/>
              <a:t>c</a:t>
            </a:r>
            <a:r>
              <a:rPr lang="zh-CN" altLang="en-US" b="1" dirty="0"/>
              <a:t>到右岸</a:t>
            </a:r>
            <a:r>
              <a:rPr lang="zh-CN" altLang="en-US" b="1" dirty="0" smtClean="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p>
        </p:txBody>
      </p:sp>
    </p:spTree>
    <p:extLst>
      <p:ext uri="{BB962C8B-B14F-4D97-AF65-F5344CB8AC3E}">
        <p14:creationId xmlns:p14="http://schemas.microsoft.com/office/powerpoint/2010/main" val="2693140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E86BE19A-82AB-4C05-B274-B4C35A87C754}" type="datetime1">
              <a:rPr lang="zh-CN" altLang="en-US">
                <a:solidFill>
                  <a:srgbClr val="003399"/>
                </a:solidFill>
                <a:latin typeface="Times New Roman" panose="02020603050405020304" pitchFamily="18" charset="0"/>
              </a:rPr>
              <a:pPr algn="l"/>
              <a:t>2020/9/10</a:t>
            </a:fld>
            <a:endParaRPr lang="en-US" altLang="zh-CN">
              <a:solidFill>
                <a:srgbClr val="003399"/>
              </a:solidFill>
              <a:latin typeface="Times New Roman" panose="02020603050405020304" pitchFamily="18" charset="0"/>
            </a:endParaRPr>
          </a:p>
        </p:txBody>
      </p:sp>
      <p:sp>
        <p:nvSpPr>
          <p:cNvPr id="61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3AEEF62-A8CE-4D5E-A623-73D3D2A7063F}" type="slidenum">
              <a:rPr lang="en-US" altLang="zh-CN">
                <a:solidFill>
                  <a:srgbClr val="898989"/>
                </a:solidFill>
                <a:latin typeface="Times New Roman" panose="02020603050405020304" pitchFamily="18" charset="0"/>
              </a:rPr>
              <a:pPr algn="r"/>
              <a:t>2</a:t>
            </a:fld>
            <a:endParaRPr lang="en-US" altLang="zh-CN">
              <a:solidFill>
                <a:srgbClr val="898989"/>
              </a:solidFill>
              <a:latin typeface="Times New Roman" panose="02020603050405020304" pitchFamily="18" charset="0"/>
            </a:endParaRPr>
          </a:p>
        </p:txBody>
      </p:sp>
      <p:sp>
        <p:nvSpPr>
          <p:cNvPr id="6148" name="Text Box 2"/>
          <p:cNvSpPr txBox="1">
            <a:spLocks noChangeArrowheads="1"/>
          </p:cNvSpPr>
          <p:nvPr/>
        </p:nvSpPr>
        <p:spPr bwMode="auto">
          <a:xfrm>
            <a:off x="4393847" y="1773238"/>
            <a:ext cx="3331281"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6000" b="1" dirty="0" smtClean="0">
                <a:solidFill>
                  <a:srgbClr val="3333FF"/>
                </a:solidFill>
                <a:ea typeface="楷体_GB2312" pitchFamily="49" charset="-122"/>
              </a:rPr>
              <a:t>人工智能</a:t>
            </a:r>
            <a:endParaRPr lang="zh-CN" altLang="en-US" sz="6000" b="1" dirty="0">
              <a:solidFill>
                <a:srgbClr val="3333FF"/>
              </a:solidFill>
              <a:ea typeface="楷体_GB2312" pitchFamily="49" charset="-122"/>
            </a:endParaRPr>
          </a:p>
        </p:txBody>
      </p:sp>
      <p:sp>
        <p:nvSpPr>
          <p:cNvPr id="6149" name="Rectangle 3"/>
          <p:cNvSpPr>
            <a:spLocks noChangeArrowheads="1"/>
          </p:cNvSpPr>
          <p:nvPr/>
        </p:nvSpPr>
        <p:spPr bwMode="auto">
          <a:xfrm>
            <a:off x="3071813" y="3573464"/>
            <a:ext cx="59753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smtClean="0">
                <a:solidFill>
                  <a:srgbClr val="000000"/>
                </a:solidFill>
                <a:latin typeface="隶书" panose="02010509060101010101" pitchFamily="49" charset="-122"/>
                <a:ea typeface="隶书" panose="02010509060101010101" pitchFamily="49" charset="-122"/>
              </a:rPr>
              <a:t>哈尔滨工业大学（深圳）</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  </a:t>
            </a:r>
            <a:r>
              <a:rPr lang="zh-CN" altLang="en-US" sz="2800" dirty="0" smtClean="0">
                <a:solidFill>
                  <a:srgbClr val="000000"/>
                </a:solidFill>
                <a:latin typeface="隶书" panose="02010509060101010101" pitchFamily="49" charset="-122"/>
                <a:ea typeface="隶书" panose="02010509060101010101" pitchFamily="49" charset="-122"/>
              </a:rPr>
              <a:t>汤步洲</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en-US" altLang="zh-CN" sz="2800" b="1" dirty="0" smtClean="0">
                <a:solidFill>
                  <a:srgbClr val="000000"/>
                </a:solidFill>
                <a:latin typeface="隶书" panose="02010509060101010101" pitchFamily="49" charset="-122"/>
                <a:ea typeface="隶书" panose="02010509060101010101" pitchFamily="49" charset="-122"/>
                <a:hlinkClick r:id="rId3"/>
              </a:rPr>
              <a:t>tangbuzhou@hit.edu.cn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620109449"/>
      </p:ext>
    </p:extLst>
  </p:cSld>
  <p:clrMapOvr>
    <a:masterClrMapping/>
  </p:clrMapOvr>
  <mc:AlternateContent xmlns:mc="http://schemas.openxmlformats.org/markup-compatibility/2006" xmlns:p14="http://schemas.microsoft.com/office/powerpoint/2010/main">
    <mc:Choice Requires="p14">
      <p:transition spd="slow" p14:dur="2000" advTm="27763"/>
    </mc:Choice>
    <mc:Fallback xmlns="">
      <p:transition spd="slow" advTm="2776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49861514-DE18-40B9-B8BF-6FAFB3F1221D}" type="slidenum">
              <a:rPr lang="en-US" altLang="zh-CN"/>
              <a:pPr/>
              <a:t>20</a:t>
            </a:fld>
            <a:endParaRPr lang="en-US" altLang="zh-CN"/>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r>
              <a:rPr kumimoji="1" lang="zh-CN" altLang="en-US" sz="2000" dirty="0">
                <a:solidFill>
                  <a:srgbClr val="0000FF"/>
                </a:solidFill>
              </a:rPr>
              <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324535"/>
          </a:xfrm>
          <a:prstGeom prst="rect">
            <a:avLst/>
          </a:prstGeom>
        </p:spPr>
        <p:txBody>
          <a:bodyPr wrap="square">
            <a:spAutoFit/>
          </a:bodyPr>
          <a:lstStyle/>
          <a:p>
            <a:r>
              <a:rPr lang="zh-CN" altLang="en-US" sz="2400" b="1" dirty="0">
                <a:solidFill>
                  <a:srgbClr val="FF0000"/>
                </a:solidFill>
                <a:latin typeface="HiddenHorzOCR"/>
              </a:rPr>
              <a:t>主要优点</a:t>
            </a:r>
          </a:p>
          <a:p>
            <a:r>
              <a:rPr lang="zh-CN" altLang="en-US" sz="2400" b="1" dirty="0">
                <a:solidFill>
                  <a:srgbClr val="2F633C"/>
                </a:solidFill>
                <a:latin typeface="HiddenHorzOCR"/>
              </a:rPr>
              <a:t>自然性</a:t>
            </a:r>
            <a:r>
              <a:rPr lang="en-US" altLang="zh-CN" sz="2400" b="1" dirty="0">
                <a:solidFill>
                  <a:srgbClr val="2F633C"/>
                </a:solidFill>
                <a:latin typeface="HiddenHorzOCR"/>
              </a:rPr>
              <a:t>: </a:t>
            </a:r>
            <a:r>
              <a:rPr lang="zh-CN" altLang="en-US" sz="2400" dirty="0">
                <a:latin typeface="HiddenHorzOCR"/>
              </a:rPr>
              <a:t>采用</a:t>
            </a:r>
            <a:r>
              <a:rPr lang="en-US" altLang="zh-CN" sz="2400" dirty="0">
                <a:latin typeface="HiddenHorzOCR"/>
              </a:rPr>
              <a:t>"</a:t>
            </a:r>
            <a:r>
              <a:rPr lang="zh-CN" altLang="en-US" sz="2400" dirty="0">
                <a:latin typeface="HiddenHorzOCR"/>
              </a:rPr>
              <a:t>如果</a:t>
            </a:r>
            <a:r>
              <a:rPr lang="en-US" altLang="zh-CN" sz="2400" dirty="0">
                <a:latin typeface="HiddenHorzOCR"/>
              </a:rPr>
              <a:t>......</a:t>
            </a:r>
            <a:r>
              <a:rPr lang="zh-CN" altLang="en-US" sz="2400" dirty="0">
                <a:latin typeface="HiddenHorzOCR"/>
              </a:rPr>
              <a:t>，则</a:t>
            </a:r>
            <a:r>
              <a:rPr lang="en-US" altLang="zh-CN" sz="2400" dirty="0">
                <a:latin typeface="HiddenHorzOCR"/>
              </a:rPr>
              <a:t>......"</a:t>
            </a:r>
            <a:r>
              <a:rPr lang="zh-CN" altLang="en-US" sz="2400" dirty="0">
                <a:latin typeface="HiddenHorzOCR"/>
              </a:rPr>
              <a:t>的形式，人类的判断性知识基本一致。</a:t>
            </a:r>
          </a:p>
          <a:p>
            <a:r>
              <a:rPr lang="zh-CN" altLang="en-US" sz="2400" b="1" dirty="0">
                <a:solidFill>
                  <a:srgbClr val="2F633C"/>
                </a:solidFill>
                <a:latin typeface="HiddenHorzOCR"/>
              </a:rPr>
              <a:t>模块性</a:t>
            </a:r>
            <a:r>
              <a:rPr lang="en-US" altLang="zh-CN" sz="2400" b="1" dirty="0">
                <a:solidFill>
                  <a:srgbClr val="2F633C"/>
                </a:solidFill>
                <a:latin typeface="HiddenHorzOCR"/>
              </a:rPr>
              <a:t>: </a:t>
            </a:r>
            <a:r>
              <a:rPr lang="zh-CN" altLang="en-US" sz="2400" dirty="0">
                <a:latin typeface="HiddenHorzOCR"/>
              </a:rPr>
              <a:t>规则是规则库中最基本的知识单元，各规则之间只能通过综合数</a:t>
            </a:r>
          </a:p>
          <a:p>
            <a:r>
              <a:rPr lang="zh-CN" altLang="en-US" sz="2400" dirty="0">
                <a:latin typeface="HiddenHorzOCR"/>
              </a:rPr>
              <a:t>据库发生联系，而不能相互调用，从而增加了规则的模块性。</a:t>
            </a:r>
          </a:p>
          <a:p>
            <a:r>
              <a:rPr lang="zh-CN" altLang="en-US" sz="2400" b="1" dirty="0">
                <a:solidFill>
                  <a:srgbClr val="2F633C"/>
                </a:solidFill>
                <a:latin typeface="HiddenHorzOCR"/>
              </a:rPr>
              <a:t>有效性</a:t>
            </a:r>
            <a:r>
              <a:rPr lang="en-US" altLang="zh-CN" sz="2400" b="1" dirty="0">
                <a:solidFill>
                  <a:srgbClr val="2F633C"/>
                </a:solidFill>
                <a:latin typeface="HiddenHorzOCR"/>
              </a:rPr>
              <a:t>: </a:t>
            </a:r>
            <a:r>
              <a:rPr lang="zh-CN" altLang="en-US" sz="2400" dirty="0">
                <a:latin typeface="HiddenHorzOCR"/>
              </a:rPr>
              <a:t>产生式知识表示法既可以表示确定性知识，又可以表示不确定性</a:t>
            </a:r>
          </a:p>
          <a:p>
            <a:r>
              <a:rPr lang="zh-CN" altLang="en-US" sz="2400">
                <a:latin typeface="HiddenHorzOCR"/>
              </a:rPr>
              <a:t>知识</a:t>
            </a:r>
            <a:r>
              <a:rPr lang="zh-CN" altLang="en-US" sz="2400">
                <a:solidFill>
                  <a:srgbClr val="3A4090"/>
                </a:solidFill>
                <a:latin typeface="HiddenHorzOCR"/>
              </a:rPr>
              <a:t>。</a:t>
            </a:r>
            <a:endParaRPr lang="en-US" altLang="zh-CN" sz="2400" dirty="0">
              <a:solidFill>
                <a:srgbClr val="3A4090"/>
              </a:solidFill>
              <a:latin typeface="HiddenHorzOCR"/>
            </a:endParaRPr>
          </a:p>
          <a:p>
            <a:endParaRPr lang="zh-CN" altLang="en-US" sz="2400" dirty="0">
              <a:solidFill>
                <a:srgbClr val="3A4090"/>
              </a:solidFill>
              <a:latin typeface="HiddenHorzOCR"/>
            </a:endParaRPr>
          </a:p>
          <a:p>
            <a:r>
              <a:rPr lang="zh-CN" altLang="en-US" sz="2400" b="1" dirty="0">
                <a:solidFill>
                  <a:srgbClr val="FF0000"/>
                </a:solidFill>
                <a:latin typeface="HiddenHorzOCR"/>
              </a:rPr>
              <a:t>主要缺点</a:t>
            </a:r>
          </a:p>
          <a:p>
            <a:r>
              <a:rPr lang="zh-CN" altLang="en-US" sz="2400" b="1" dirty="0">
                <a:solidFill>
                  <a:srgbClr val="2F633C"/>
                </a:solidFill>
                <a:latin typeface="HiddenHorzOCR"/>
              </a:rPr>
              <a:t>效率较低</a:t>
            </a:r>
            <a:r>
              <a:rPr lang="en-US" altLang="zh-CN" sz="2400" b="1" dirty="0">
                <a:solidFill>
                  <a:srgbClr val="2F633C"/>
                </a:solidFill>
                <a:latin typeface="HiddenHorzOCR"/>
              </a:rPr>
              <a:t>: </a:t>
            </a:r>
            <a:r>
              <a:rPr lang="zh-CN" altLang="en-US" sz="2400" dirty="0">
                <a:latin typeface="HiddenHorzOCR"/>
              </a:rPr>
              <a:t>各规则之间的联系必须以综合数据库为媒介。并且，其求解过</a:t>
            </a:r>
          </a:p>
          <a:p>
            <a:r>
              <a:rPr lang="zh-CN" altLang="en-US" sz="2400" dirty="0">
                <a:latin typeface="HiddenHorzOCR"/>
              </a:rPr>
              <a:t>程是一种反复进行的</a:t>
            </a:r>
            <a:r>
              <a:rPr lang="en-US" altLang="zh-CN" sz="2400" dirty="0">
                <a:latin typeface="HiddenHorzOCR"/>
              </a:rPr>
              <a:t>"</a:t>
            </a:r>
            <a:r>
              <a:rPr lang="zh-CN" altLang="en-US" sz="2400" dirty="0">
                <a:latin typeface="HiddenHorzOCR"/>
              </a:rPr>
              <a:t>匹配一冲突消解一执行</a:t>
            </a:r>
            <a:r>
              <a:rPr lang="en-US" altLang="zh-CN" sz="2400" dirty="0">
                <a:latin typeface="HiddenHorzOCR"/>
              </a:rPr>
              <a:t>"</a:t>
            </a:r>
            <a:r>
              <a:rPr lang="zh-CN" altLang="en-US" sz="2400" dirty="0">
                <a:latin typeface="HiddenHorzOCR"/>
              </a:rPr>
              <a:t>过程。这样的执行方式将导致</a:t>
            </a:r>
          </a:p>
          <a:p>
            <a:r>
              <a:rPr lang="zh-CN" altLang="en-US" sz="2400" dirty="0">
                <a:latin typeface="HiddenHorzOCR"/>
              </a:rPr>
              <a:t>执行的低效率。</a:t>
            </a:r>
          </a:p>
          <a:p>
            <a:r>
              <a:rPr lang="zh-CN" altLang="en-US" sz="2400" b="1" dirty="0">
                <a:solidFill>
                  <a:srgbClr val="2F633C"/>
                </a:solidFill>
                <a:latin typeface="HiddenHorzOCR"/>
              </a:rPr>
              <a:t>不便于表示结构性知识</a:t>
            </a:r>
            <a:r>
              <a:rPr lang="en-US" altLang="zh-CN" sz="2400" b="1" dirty="0">
                <a:solidFill>
                  <a:srgbClr val="2F633C"/>
                </a:solidFill>
                <a:latin typeface="HiddenHorzOCR"/>
              </a:rPr>
              <a:t>: </a:t>
            </a:r>
            <a:r>
              <a:rPr lang="zh-CN" altLang="en-US" sz="2400" dirty="0">
                <a:latin typeface="HiddenHorzOCR"/>
              </a:rPr>
              <a:t>由于产生式表示中的知识具有一致格式，且规则</a:t>
            </a:r>
          </a:p>
          <a:p>
            <a:r>
              <a:rPr lang="zh-CN" altLang="en-US" sz="2400" dirty="0">
                <a:latin typeface="HiddenHorzOCR"/>
              </a:rPr>
              <a:t>之间不能相互调用，因此那种具有结构关系或层次关系的知识则很难以自然的方式来表示。</a:t>
            </a:r>
            <a:endParaRPr lang="zh-CN" altLang="en-US" sz="2400" dirty="0"/>
          </a:p>
        </p:txBody>
      </p:sp>
    </p:spTree>
    <p:extLst>
      <p:ext uri="{BB962C8B-B14F-4D97-AF65-F5344CB8AC3E}">
        <p14:creationId xmlns:p14="http://schemas.microsoft.com/office/powerpoint/2010/main" val="498026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99BF2DD-0DA2-4075-87B2-5EE10BFFD356}" type="slidenum">
              <a:rPr lang="en-US" altLang="zh-CN"/>
              <a:pPr/>
              <a:t>21</a:t>
            </a:fld>
            <a:endParaRPr lang="en-US" altLang="zh-CN"/>
          </a:p>
        </p:txBody>
      </p:sp>
      <p:sp>
        <p:nvSpPr>
          <p:cNvPr id="37683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3200" b="1">
                <a:latin typeface="宋体" panose="02010600030101010101" pitchFamily="2" charset="-122"/>
              </a:rPr>
              <a:t>2.2  </a:t>
            </a:r>
            <a:r>
              <a:rPr lang="zh-CN" altLang="en-US" sz="3200" b="1">
                <a:latin typeface="宋体" panose="02010600030101010101" pitchFamily="2" charset="-122"/>
              </a:rPr>
              <a:t>一阶谓词逻辑表示法</a:t>
            </a:r>
          </a:p>
        </p:txBody>
      </p:sp>
      <p:sp>
        <p:nvSpPr>
          <p:cNvPr id="37683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lang="en-US" altLang="zh-CN" sz="3200" b="1" dirty="0">
                <a:latin typeface="宋体" panose="02010600030101010101" pitchFamily="2" charset="-122"/>
              </a:rPr>
              <a:t>2.1  </a:t>
            </a:r>
            <a:r>
              <a:rPr lang="zh-CN" altLang="en-US" sz="3200" b="1" dirty="0">
                <a:latin typeface="宋体" panose="02010600030101010101" pitchFamily="2" charset="-122"/>
              </a:rPr>
              <a:t>知识与知识表示</a:t>
            </a:r>
          </a:p>
        </p:txBody>
      </p:sp>
      <p:sp>
        <p:nvSpPr>
          <p:cNvPr id="37683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kumimoji="1" lang="en-US" altLang="zh-CN" sz="3200" b="1">
                <a:latin typeface="宋体" panose="02010600030101010101" pitchFamily="2" charset="-122"/>
              </a:rPr>
              <a:t>2.3  </a:t>
            </a:r>
            <a:r>
              <a:rPr kumimoji="1" lang="zh-CN" altLang="en-US" sz="3200" b="1">
                <a:latin typeface="宋体" panose="02010600030101010101" pitchFamily="2" charset="-122"/>
              </a:rPr>
              <a:t>产生式表示法</a:t>
            </a:r>
          </a:p>
        </p:txBody>
      </p:sp>
      <p:sp>
        <p:nvSpPr>
          <p:cNvPr id="37683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3200" b="1">
                <a:solidFill>
                  <a:srgbClr val="FF0000"/>
                </a:solidFill>
                <a:latin typeface="宋体" panose="02010600030101010101" pitchFamily="2" charset="-122"/>
              </a:rPr>
              <a:t>2.4  </a:t>
            </a:r>
            <a:r>
              <a:rPr lang="zh-CN" altLang="en-US" sz="3200" b="1">
                <a:solidFill>
                  <a:srgbClr val="FF0000"/>
                </a:solidFill>
                <a:latin typeface="宋体" panose="02010600030101010101" pitchFamily="2" charset="-122"/>
              </a:rPr>
              <a:t>语义网络表示法</a:t>
            </a:r>
          </a:p>
        </p:txBody>
      </p:sp>
      <p:sp>
        <p:nvSpPr>
          <p:cNvPr id="37683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lang="en-US" altLang="zh-CN" sz="3200" b="1">
                <a:latin typeface="宋体" panose="02010600030101010101" pitchFamily="2" charset="-122"/>
              </a:rPr>
              <a:t>2.5  </a:t>
            </a:r>
            <a:r>
              <a:rPr lang="zh-CN" altLang="en-US" sz="3200" b="1">
                <a:latin typeface="宋体" panose="02010600030101010101" pitchFamily="2" charset="-122"/>
              </a:rPr>
              <a:t>框架表示法</a:t>
            </a:r>
          </a:p>
        </p:txBody>
      </p:sp>
      <p:sp>
        <p:nvSpPr>
          <p:cNvPr id="37684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33362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955FCC0-FDF9-49E9-92F0-09D052763681}" type="slidenum">
              <a:rPr lang="en-US" altLang="zh-CN"/>
              <a:pPr/>
              <a:t>22</a:t>
            </a:fld>
            <a:endParaRPr lang="en-US" altLang="zh-CN"/>
          </a:p>
        </p:txBody>
      </p:sp>
      <p:sp>
        <p:nvSpPr>
          <p:cNvPr id="271369" name="Rectangle 9"/>
          <p:cNvSpPr>
            <a:spLocks noChangeArrowheads="1"/>
          </p:cNvSpPr>
          <p:nvPr/>
        </p:nvSpPr>
        <p:spPr bwMode="auto">
          <a:xfrm>
            <a:off x="2205601" y="1602992"/>
            <a:ext cx="8135938"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2" panose="05020102010507070707" pitchFamily="18" charset="2"/>
              <a:buChar char="!"/>
            </a:pPr>
            <a:endParaRPr lang="en-US" altLang="zh-CN" sz="3200" b="1" dirty="0">
              <a:solidFill>
                <a:srgbClr val="0000FF"/>
              </a:solidFill>
            </a:endParaRPr>
          </a:p>
          <a:p>
            <a:pPr>
              <a:spcBef>
                <a:spcPct val="50000"/>
              </a:spcBef>
              <a:buClr>
                <a:srgbClr val="0000FF"/>
              </a:buClr>
              <a:buFont typeface="Wingdings" panose="05000000000000000000" pitchFamily="2" charset="2"/>
              <a:buNone/>
            </a:pPr>
            <a:r>
              <a:rPr lang="en-US" altLang="zh-CN" sz="2800" b="1" dirty="0"/>
              <a:t>      </a:t>
            </a:r>
            <a:r>
              <a:rPr lang="en-US" altLang="zh-CN" sz="2800" b="1" dirty="0">
                <a:cs typeface="Arial" panose="020B0604020202020204" pitchFamily="34" charset="0"/>
              </a:rPr>
              <a:t>• 1968</a:t>
            </a:r>
            <a:r>
              <a:rPr lang="zh-CN" altLang="en-US" sz="2800" b="1" dirty="0">
                <a:cs typeface="Arial" panose="020B0604020202020204" pitchFamily="34" charset="0"/>
              </a:rPr>
              <a:t>年 </a:t>
            </a:r>
            <a:r>
              <a:rPr lang="en-US" altLang="zh-CN" sz="2800" b="1" dirty="0" err="1">
                <a:latin typeface="Times New Roman" panose="02020603050405020304" pitchFamily="18" charset="0"/>
              </a:rPr>
              <a:t>R.Quillian</a:t>
            </a:r>
            <a:r>
              <a:rPr lang="en-US" altLang="zh-CN" sz="2800" b="1" dirty="0">
                <a:latin typeface="Times New Roman" panose="02020603050405020304" pitchFamily="18" charset="0"/>
              </a:rPr>
              <a:t>  </a:t>
            </a:r>
            <a:r>
              <a:rPr lang="zh-CN" altLang="en-US" sz="2800" b="1" dirty="0"/>
              <a:t>在研究人类联想记忆时提</a:t>
            </a:r>
          </a:p>
          <a:p>
            <a:pPr>
              <a:spcBef>
                <a:spcPct val="10000"/>
              </a:spcBef>
              <a:buClr>
                <a:srgbClr val="0000FF"/>
              </a:buClr>
              <a:buFont typeface="Wingdings" panose="05000000000000000000" pitchFamily="2" charset="2"/>
              <a:buNone/>
            </a:pPr>
            <a:r>
              <a:rPr lang="zh-CN" altLang="en-US" sz="2800" b="1" dirty="0"/>
              <a:t>        出，后把它用作知识表示。</a:t>
            </a:r>
          </a:p>
          <a:p>
            <a:pPr>
              <a:spcBef>
                <a:spcPct val="80000"/>
              </a:spcBef>
              <a:buClr>
                <a:srgbClr val="0000FF"/>
              </a:buClr>
              <a:buFont typeface="Wingdings" panose="05000000000000000000" pitchFamily="2" charset="2"/>
              <a:buNone/>
            </a:pPr>
            <a:r>
              <a:rPr lang="zh-CN" altLang="en-US" sz="2800" b="1" dirty="0"/>
              <a:t>      </a:t>
            </a:r>
            <a:r>
              <a:rPr lang="en-US" altLang="zh-CN" sz="2800" b="1" dirty="0">
                <a:cs typeface="Arial" panose="020B0604020202020204" pitchFamily="34" charset="0"/>
              </a:rPr>
              <a:t>• </a:t>
            </a:r>
            <a:r>
              <a:rPr lang="zh-CN" altLang="en-US" sz="2800" b="1" dirty="0"/>
              <a:t>逻辑和产生式常用于表示有关领域中各个不</a:t>
            </a:r>
          </a:p>
          <a:p>
            <a:pPr>
              <a:buClr>
                <a:srgbClr val="0000FF"/>
              </a:buClr>
              <a:buFont typeface="Wingdings" panose="05000000000000000000" pitchFamily="2" charset="2"/>
              <a:buNone/>
            </a:pPr>
            <a:r>
              <a:rPr lang="zh-CN" altLang="en-US" sz="2800" b="1" dirty="0"/>
              <a:t>        同状态间的关系。</a:t>
            </a:r>
          </a:p>
          <a:p>
            <a:pPr>
              <a:spcBef>
                <a:spcPct val="80000"/>
              </a:spcBef>
              <a:buClr>
                <a:srgbClr val="0000FF"/>
              </a:buClr>
              <a:buFont typeface="Wingdings" panose="05000000000000000000" pitchFamily="2" charset="2"/>
              <a:buNone/>
            </a:pPr>
            <a:r>
              <a:rPr lang="zh-CN" altLang="en-US" sz="2800" b="1" dirty="0"/>
              <a:t>      </a:t>
            </a:r>
            <a:r>
              <a:rPr lang="en-US" altLang="zh-CN" sz="2800" b="1" dirty="0">
                <a:cs typeface="Arial" panose="020B0604020202020204" pitchFamily="34" charset="0"/>
              </a:rPr>
              <a:t>• </a:t>
            </a:r>
            <a:r>
              <a:rPr lang="zh-CN" altLang="en-US" sz="2800" b="1" dirty="0">
                <a:cs typeface="Arial" panose="020B0604020202020204" pitchFamily="34" charset="0"/>
              </a:rPr>
              <a:t>语义网络和</a:t>
            </a:r>
            <a:r>
              <a:rPr lang="zh-CN" altLang="en-US" sz="2800" b="1" dirty="0"/>
              <a:t>产生式、</a:t>
            </a:r>
            <a:r>
              <a:rPr lang="zh-CN" altLang="en-US" sz="2800" b="1" dirty="0">
                <a:cs typeface="Arial" panose="020B0604020202020204" pitchFamily="34" charset="0"/>
              </a:rPr>
              <a:t>一阶谓词逻辑有相对应</a:t>
            </a:r>
            <a:r>
              <a:rPr lang="en-US" altLang="zh-CN" sz="2800" b="1" dirty="0">
                <a:cs typeface="Arial" panose="020B0604020202020204" pitchFamily="34" charset="0"/>
              </a:rPr>
              <a:t>	</a:t>
            </a:r>
            <a:r>
              <a:rPr lang="zh-CN" altLang="en-US" sz="2800" b="1" dirty="0">
                <a:cs typeface="Arial" panose="020B0604020202020204" pitchFamily="34" charset="0"/>
              </a:rPr>
              <a:t>的表示能力。</a:t>
            </a:r>
          </a:p>
        </p:txBody>
      </p:sp>
      <p:sp>
        <p:nvSpPr>
          <p:cNvPr id="271373" name="Rectangle 13"/>
          <p:cNvSpPr>
            <a:spLocks noGrp="1"/>
          </p:cNvSpPr>
          <p:nvPr>
            <p:ph type="ctrTitle"/>
          </p:nvPr>
        </p:nvSpPr>
        <p:spPr>
          <a:xfrm>
            <a:off x="2063750" y="549275"/>
            <a:ext cx="7772400" cy="719138"/>
          </a:xfrm>
        </p:spPr>
        <p:txBody>
          <a:bodyPr anchor="ctr"/>
          <a:lstStyle/>
          <a:p>
            <a:pPr algn="l"/>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2.4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a:t>
            </a:r>
            <a:endParaRPr lang="zh-CN" altLang="en-US" sz="24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71374" name="Rectangle 14"/>
          <p:cNvSpPr>
            <a:spLocks noGrp="1"/>
          </p:cNvSpPr>
          <p:nvPr>
            <p:ph type="subTitle" idx="1"/>
          </p:nvPr>
        </p:nvSpPr>
        <p:spPr>
          <a:xfrm>
            <a:off x="2063750" y="1327458"/>
            <a:ext cx="6832600" cy="576263"/>
          </a:xfrm>
        </p:spPr>
        <p:txBody>
          <a:bodyPr/>
          <a:lstStyle/>
          <a:p>
            <a:pPr algn="l"/>
            <a:r>
              <a:rPr lang="en-US" altLang="zh-CN" sz="2000" dirty="0"/>
              <a:t> </a:t>
            </a:r>
            <a:r>
              <a:rPr lang="en-US" altLang="zh-CN"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2.4.1  </a:t>
            </a:r>
            <a:r>
              <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概  述 </a:t>
            </a:r>
          </a:p>
        </p:txBody>
      </p:sp>
    </p:spTree>
    <p:extLst>
      <p:ext uri="{BB962C8B-B14F-4D97-AF65-F5344CB8AC3E}">
        <p14:creationId xmlns:p14="http://schemas.microsoft.com/office/powerpoint/2010/main" val="2729342625"/>
      </p:ext>
    </p:extLst>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7CAE5D7D-3A7A-4541-82D0-6D830038F6AE}" type="slidenum">
              <a:rPr lang="en-US" altLang="zh-CN"/>
              <a:pPr/>
              <a:t>23</a:t>
            </a:fld>
            <a:endParaRPr lang="en-US" altLang="zh-CN"/>
          </a:p>
        </p:txBody>
      </p:sp>
      <p:sp>
        <p:nvSpPr>
          <p:cNvPr id="171055" name="Text Box 47"/>
          <p:cNvSpPr txBox="1">
            <a:spLocks noChangeArrowheads="1"/>
          </p:cNvSpPr>
          <p:nvPr/>
        </p:nvSpPr>
        <p:spPr bwMode="auto">
          <a:xfrm>
            <a:off x="2208213" y="1700213"/>
            <a:ext cx="7993062" cy="3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0000"/>
              </a:spcBef>
              <a:buClr>
                <a:schemeClr val="tx1"/>
              </a:buClr>
              <a:buSzPct val="90000"/>
              <a:buFont typeface="Wingdings" panose="05000000000000000000" pitchFamily="2" charset="2"/>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通过概念及语义关系来表示知识的一种网络图，它是一个带标注的有向图。</a:t>
            </a:r>
            <a:endParaRPr lang="en-US" altLang="zh-CN" sz="2800" b="1" dirty="0">
              <a:latin typeface="楷体_GB2312" pitchFamily="49" charset="-122"/>
              <a:ea typeface="楷体_GB2312" pitchFamily="49" charset="-122"/>
            </a:endParaRPr>
          </a:p>
          <a:p>
            <a:pPr>
              <a:lnSpc>
                <a:spcPct val="120000"/>
              </a:lnSpc>
              <a:spcBef>
                <a:spcPct val="30000"/>
              </a:spcBef>
              <a:buClr>
                <a:schemeClr val="tx1"/>
              </a:buClr>
              <a:buSzPct val="90000"/>
              <a:buFont typeface="Wingdings" panose="05000000000000000000" pitchFamily="2" charset="2"/>
              <a:buNone/>
            </a:pPr>
            <a:endParaRPr lang="zh-CN" altLang="en-US" sz="2800" b="1" dirty="0">
              <a:latin typeface="楷体_GB2312" pitchFamily="49" charset="-122"/>
              <a:ea typeface="楷体_GB2312" pitchFamily="49" charset="-122"/>
            </a:endParaRPr>
          </a:p>
          <a:p>
            <a:pPr lvl="1">
              <a:lnSpc>
                <a:spcPct val="120000"/>
              </a:lnSpc>
              <a:spcBef>
                <a:spcPct val="30000"/>
              </a:spcBef>
              <a:buClr>
                <a:schemeClr val="tx1"/>
              </a:buClr>
              <a:buSzPct val="90000"/>
              <a:buFont typeface="Wingdings" panose="05000000000000000000" pitchFamily="2" charset="2"/>
              <a:buChar char="Ø"/>
            </a:pPr>
            <a:r>
              <a:rPr lang="zh-CN" altLang="en-US" sz="2800" b="1" dirty="0">
                <a:latin typeface="楷体_GB2312" pitchFamily="49" charset="-122"/>
                <a:ea typeface="楷体_GB2312" pitchFamily="49" charset="-122"/>
              </a:rPr>
              <a:t> 图中的各个</a:t>
            </a:r>
            <a:r>
              <a:rPr lang="zh-CN" altLang="en-US" sz="2800" b="1" dirty="0">
                <a:solidFill>
                  <a:srgbClr val="CC0000"/>
                </a:solidFill>
                <a:latin typeface="楷体_GB2312" pitchFamily="49" charset="-122"/>
                <a:ea typeface="楷体_GB2312" pitchFamily="49" charset="-122"/>
              </a:rPr>
              <a:t>节点</a:t>
            </a:r>
            <a:r>
              <a:rPr lang="zh-CN" altLang="en-US" sz="2800" b="1" dirty="0">
                <a:latin typeface="楷体_GB2312" pitchFamily="49" charset="-122"/>
                <a:ea typeface="楷体_GB2312" pitchFamily="49" charset="-122"/>
              </a:rPr>
              <a:t>表示各种概念、事物、对象、行为、状态等；</a:t>
            </a:r>
          </a:p>
          <a:p>
            <a:pPr lvl="1">
              <a:lnSpc>
                <a:spcPct val="120000"/>
              </a:lnSpc>
              <a:spcBef>
                <a:spcPct val="30000"/>
              </a:spcBef>
              <a:buClr>
                <a:schemeClr val="tx1"/>
              </a:buClr>
              <a:buSzPct val="90000"/>
              <a:buFont typeface="Wingdings" panose="05000000000000000000" pitchFamily="2" charset="2"/>
              <a:buChar char="Ø"/>
            </a:pPr>
            <a:r>
              <a:rPr lang="zh-CN" altLang="en-US" sz="2800" b="1" dirty="0">
                <a:latin typeface="楷体_GB2312" pitchFamily="49" charset="-122"/>
                <a:ea typeface="楷体_GB2312" pitchFamily="49" charset="-122"/>
              </a:rPr>
              <a:t> 图中的</a:t>
            </a:r>
            <a:r>
              <a:rPr lang="zh-CN" altLang="en-US" sz="2800" b="1" dirty="0">
                <a:solidFill>
                  <a:srgbClr val="CC0000"/>
                </a:solidFill>
                <a:latin typeface="楷体_GB2312" pitchFamily="49" charset="-122"/>
                <a:ea typeface="楷体_GB2312" pitchFamily="49" charset="-122"/>
              </a:rPr>
              <a:t>有向弧</a:t>
            </a:r>
            <a:r>
              <a:rPr lang="zh-CN" altLang="en-US" sz="2800" b="1" dirty="0">
                <a:latin typeface="楷体_GB2312" pitchFamily="49" charset="-122"/>
                <a:ea typeface="楷体_GB2312" pitchFamily="49" charset="-122"/>
              </a:rPr>
              <a:t>表示节点间的联系或关系。</a:t>
            </a:r>
            <a:r>
              <a:rPr lang="zh-CN" altLang="en-US" sz="2800" b="1" dirty="0"/>
              <a:t> </a:t>
            </a:r>
            <a:endParaRPr lang="zh-CN" altLang="en-US" sz="2800" b="1" dirty="0">
              <a:latin typeface="仿宋_GB2312" pitchFamily="49" charset="-122"/>
              <a:ea typeface="仿宋_GB2312" pitchFamily="49" charset="-122"/>
            </a:endParaRPr>
          </a:p>
        </p:txBody>
      </p:sp>
      <p:sp>
        <p:nvSpPr>
          <p:cNvPr id="171067" name="Rectangle 59"/>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什么是语义网络？</a:t>
            </a:r>
          </a:p>
        </p:txBody>
      </p:sp>
    </p:spTree>
    <p:extLst>
      <p:ext uri="{BB962C8B-B14F-4D97-AF65-F5344CB8AC3E}">
        <p14:creationId xmlns:p14="http://schemas.microsoft.com/office/powerpoint/2010/main" val="327012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fld id="{A5E42720-3D77-44CB-9D08-F65B3894523D}" type="slidenum">
              <a:rPr lang="en-US" altLang="zh-CN"/>
              <a:pPr/>
              <a:t>24</a:t>
            </a:fld>
            <a:endParaRPr lang="en-US" altLang="zh-CN"/>
          </a:p>
        </p:txBody>
      </p:sp>
      <p:sp>
        <p:nvSpPr>
          <p:cNvPr id="381955" name="Text Box 3"/>
          <p:cNvSpPr txBox="1">
            <a:spLocks noChangeArrowheads="1"/>
          </p:cNvSpPr>
          <p:nvPr/>
        </p:nvSpPr>
        <p:spPr bwMode="auto">
          <a:xfrm>
            <a:off x="2208213" y="1412875"/>
            <a:ext cx="7993062"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40000"/>
              </a:spcBef>
              <a:buClr>
                <a:srgbClr val="0000FF"/>
              </a:buClr>
              <a:buFont typeface="Arial" panose="020B0604020202020204" pitchFamily="34" charset="0"/>
              <a:buNone/>
            </a:pPr>
            <a:r>
              <a:rPr lang="en-US" altLang="zh-CN" sz="2800" b="1" dirty="0"/>
              <a:t>        </a:t>
            </a:r>
            <a:r>
              <a:rPr lang="zh-CN" altLang="en-US" sz="2800" b="1" dirty="0">
                <a:latin typeface="楷体_GB2312" pitchFamily="49" charset="-122"/>
                <a:ea typeface="楷体_GB2312" pitchFamily="49" charset="-122"/>
              </a:rPr>
              <a:t>一般由一些最基本的语义单元组成。这些最基本的语义单元被称为</a:t>
            </a:r>
            <a:r>
              <a:rPr lang="zh-CN" altLang="en-US" sz="2800" b="1" dirty="0">
                <a:solidFill>
                  <a:srgbClr val="0000FF"/>
                </a:solidFill>
                <a:latin typeface="楷体_GB2312" pitchFamily="49" charset="-122"/>
                <a:ea typeface="楷体_GB2312" pitchFamily="49" charset="-122"/>
              </a:rPr>
              <a:t>语义基元</a:t>
            </a:r>
            <a:r>
              <a:rPr lang="zh-CN" altLang="en-US" sz="2800" b="1" dirty="0">
                <a:latin typeface="楷体_GB2312" pitchFamily="49" charset="-122"/>
                <a:ea typeface="楷体_GB2312" pitchFamily="49" charset="-122"/>
              </a:rPr>
              <a:t>。可用如下三元组来表示：</a:t>
            </a:r>
          </a:p>
          <a:p>
            <a:pPr>
              <a:lnSpc>
                <a:spcPct val="120000"/>
              </a:lnSpc>
              <a:spcBef>
                <a:spcPct val="40000"/>
              </a:spcBef>
              <a:buClr>
                <a:srgbClr val="0000FF"/>
              </a:buClr>
              <a:buFont typeface="Arial" panose="020B0604020202020204" pitchFamily="34" charset="0"/>
              <a:buNone/>
            </a:pPr>
            <a:r>
              <a:rPr lang="zh-CN" altLang="en-US" sz="2800" b="1" dirty="0">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节点</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，弧，节点</a:t>
            </a:r>
            <a:r>
              <a:rPr lang="en-US" altLang="zh-CN" sz="2800" b="1" dirty="0">
                <a:solidFill>
                  <a:srgbClr val="0000FF"/>
                </a:solidFill>
                <a:latin typeface="楷体_GB2312" pitchFamily="49" charset="-122"/>
                <a:ea typeface="楷体_GB2312" pitchFamily="49" charset="-122"/>
              </a:rPr>
              <a:t>2)</a:t>
            </a:r>
          </a:p>
          <a:p>
            <a:pPr>
              <a:lnSpc>
                <a:spcPct val="120000"/>
              </a:lnSpc>
              <a:spcBef>
                <a:spcPct val="40000"/>
              </a:spcBef>
              <a:buClr>
                <a:srgbClr val="0000FF"/>
              </a:buClr>
              <a:buFont typeface="Arial" panose="020B0604020202020204" pitchFamily="34" charset="0"/>
              <a:buNone/>
            </a:pPr>
            <a:r>
              <a:rPr lang="zh-CN" altLang="en-US" sz="2800" b="1" dirty="0">
                <a:latin typeface="楷体_GB2312" pitchFamily="49" charset="-122"/>
                <a:ea typeface="楷体_GB2312" pitchFamily="49" charset="-122"/>
              </a:rPr>
              <a:t>也可用有向图表示：</a:t>
            </a:r>
          </a:p>
        </p:txBody>
      </p:sp>
      <p:sp>
        <p:nvSpPr>
          <p:cNvPr id="381964" name="Rectangle 12"/>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语义网络的基本表示</a:t>
            </a:r>
          </a:p>
        </p:txBody>
      </p:sp>
      <p:grpSp>
        <p:nvGrpSpPr>
          <p:cNvPr id="381967" name="Group 15"/>
          <p:cNvGrpSpPr>
            <a:grpSpLocks/>
          </p:cNvGrpSpPr>
          <p:nvPr/>
        </p:nvGrpSpPr>
        <p:grpSpPr bwMode="auto">
          <a:xfrm>
            <a:off x="3287713" y="3644900"/>
            <a:ext cx="6913562" cy="2808288"/>
            <a:chOff x="1111" y="2296"/>
            <a:chExt cx="4355" cy="1769"/>
          </a:xfrm>
        </p:grpSpPr>
        <p:grpSp>
          <p:nvGrpSpPr>
            <p:cNvPr id="381965" name="Group 13"/>
            <p:cNvGrpSpPr>
              <a:grpSpLocks/>
            </p:cNvGrpSpPr>
            <p:nvPr/>
          </p:nvGrpSpPr>
          <p:grpSpPr bwMode="auto">
            <a:xfrm>
              <a:off x="1111" y="2886"/>
              <a:ext cx="3856" cy="1179"/>
              <a:chOff x="1111" y="2886"/>
              <a:chExt cx="3856" cy="1179"/>
            </a:xfrm>
          </p:grpSpPr>
          <p:sp>
            <p:nvSpPr>
              <p:cNvPr id="381954" name="Rectangle 2"/>
              <p:cNvSpPr>
                <a:spLocks noChangeArrowheads="1"/>
              </p:cNvSpPr>
              <p:nvPr/>
            </p:nvSpPr>
            <p:spPr bwMode="auto">
              <a:xfrm>
                <a:off x="1111" y="2886"/>
                <a:ext cx="3776" cy="1179"/>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1957" name="Group 5"/>
              <p:cNvGrpSpPr>
                <a:grpSpLocks/>
              </p:cNvGrpSpPr>
              <p:nvPr/>
            </p:nvGrpSpPr>
            <p:grpSpPr bwMode="auto">
              <a:xfrm>
                <a:off x="1202" y="2931"/>
                <a:ext cx="3765" cy="1073"/>
                <a:chOff x="1066" y="2205"/>
                <a:chExt cx="3765" cy="1073"/>
              </a:xfrm>
            </p:grpSpPr>
            <p:grpSp>
              <p:nvGrpSpPr>
                <p:cNvPr id="381958" name="Group 6"/>
                <p:cNvGrpSpPr>
                  <a:grpSpLocks/>
                </p:cNvGrpSpPr>
                <p:nvPr/>
              </p:nvGrpSpPr>
              <p:grpSpPr bwMode="auto">
                <a:xfrm>
                  <a:off x="1156" y="2205"/>
                  <a:ext cx="3266" cy="428"/>
                  <a:chOff x="1020" y="2912"/>
                  <a:chExt cx="3266" cy="428"/>
                </a:xfrm>
              </p:grpSpPr>
              <p:sp>
                <p:nvSpPr>
                  <p:cNvPr id="381959" name="Rectangle 7"/>
                  <p:cNvSpPr>
                    <a:spLocks noChangeArrowheads="1"/>
                  </p:cNvSpPr>
                  <p:nvPr/>
                </p:nvSpPr>
                <p:spPr bwMode="auto">
                  <a:xfrm>
                    <a:off x="1020" y="3021"/>
                    <a:ext cx="952" cy="318"/>
                  </a:xfrm>
                  <a:prstGeom prst="rect">
                    <a:avLst/>
                  </a:prstGeom>
                  <a:solidFill>
                    <a:srgbClr val="FFFF66"/>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节点</a:t>
                    </a:r>
                    <a:r>
                      <a:rPr lang="en-US" altLang="zh-CN" sz="2800" b="1"/>
                      <a:t>1</a:t>
                    </a:r>
                  </a:p>
                </p:txBody>
              </p:sp>
              <p:sp>
                <p:nvSpPr>
                  <p:cNvPr id="381960" name="Rectangle 8"/>
                  <p:cNvSpPr>
                    <a:spLocks noChangeArrowheads="1"/>
                  </p:cNvSpPr>
                  <p:nvPr/>
                </p:nvSpPr>
                <p:spPr bwMode="auto">
                  <a:xfrm>
                    <a:off x="3334" y="3022"/>
                    <a:ext cx="952" cy="318"/>
                  </a:xfrm>
                  <a:prstGeom prst="rect">
                    <a:avLst/>
                  </a:prstGeom>
                  <a:solidFill>
                    <a:srgbClr val="009900">
                      <a:alpha val="71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节点</a:t>
                    </a:r>
                    <a:r>
                      <a:rPr lang="en-US" altLang="zh-CN" sz="2800" b="1"/>
                      <a:t>2</a:t>
                    </a:r>
                  </a:p>
                </p:txBody>
              </p:sp>
              <p:sp>
                <p:nvSpPr>
                  <p:cNvPr id="381961" name="Text Box 9"/>
                  <p:cNvSpPr txBox="1">
                    <a:spLocks noChangeArrowheads="1"/>
                  </p:cNvSpPr>
                  <p:nvPr/>
                </p:nvSpPr>
                <p:spPr bwMode="auto">
                  <a:xfrm>
                    <a:off x="2162" y="291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rPr>
                      <a:t>语义关系</a:t>
                    </a:r>
                  </a:p>
                </p:txBody>
              </p:sp>
              <p:sp>
                <p:nvSpPr>
                  <p:cNvPr id="381962" name="Line 10"/>
                  <p:cNvSpPr>
                    <a:spLocks noChangeShapeType="1"/>
                  </p:cNvSpPr>
                  <p:nvPr/>
                </p:nvSpPr>
                <p:spPr bwMode="auto">
                  <a:xfrm>
                    <a:off x="1973" y="3203"/>
                    <a:ext cx="1361"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1963" name="Text Box 11"/>
                <p:cNvSpPr txBox="1">
                  <a:spLocks noChangeArrowheads="1"/>
                </p:cNvSpPr>
                <p:nvPr/>
              </p:nvSpPr>
              <p:spPr bwMode="auto">
                <a:xfrm>
                  <a:off x="1066" y="2731"/>
                  <a:ext cx="376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Arial" panose="020B0604020202020204" pitchFamily="34" charset="0"/>
                    <a:buNone/>
                  </a:pPr>
                  <a:r>
                    <a:rPr lang="zh-CN" altLang="en-US" sz="2400" b="1">
                      <a:solidFill>
                        <a:srgbClr val="000000"/>
                      </a:solidFill>
                      <a:ea typeface="仿宋_GB2312" pitchFamily="49" charset="-122"/>
                    </a:rPr>
                    <a:t>每一个要表达的事实用一个“节点”表示；</a:t>
                  </a:r>
                </a:p>
                <a:p>
                  <a:pPr>
                    <a:spcBef>
                      <a:spcPct val="10000"/>
                    </a:spcBef>
                    <a:buClr>
                      <a:srgbClr val="0000FF"/>
                    </a:buClr>
                    <a:buFont typeface="Arial" panose="020B0604020202020204" pitchFamily="34" charset="0"/>
                    <a:buNone/>
                  </a:pPr>
                  <a:r>
                    <a:rPr lang="zh-CN" altLang="en-US" sz="2400" b="1">
                      <a:solidFill>
                        <a:srgbClr val="000000"/>
                      </a:solidFill>
                      <a:ea typeface="仿宋_GB2312" pitchFamily="49" charset="-122"/>
                    </a:rPr>
                    <a:t>事实之间的关系用“有向弧”表示。</a:t>
                  </a:r>
                </a:p>
              </p:txBody>
            </p:sp>
          </p:grpSp>
        </p:grpSp>
        <p:sp>
          <p:nvSpPr>
            <p:cNvPr id="381966" name="AutoShape 14"/>
            <p:cNvSpPr>
              <a:spLocks noChangeArrowheads="1"/>
            </p:cNvSpPr>
            <p:nvPr/>
          </p:nvSpPr>
          <p:spPr bwMode="auto">
            <a:xfrm>
              <a:off x="4241" y="2296"/>
              <a:ext cx="1225" cy="363"/>
            </a:xfrm>
            <a:prstGeom prst="wedgeRoundRectCallout">
              <a:avLst>
                <a:gd name="adj1" fmla="val -45593"/>
                <a:gd name="adj2" fmla="val 107301"/>
                <a:gd name="adj3" fmla="val 16667"/>
              </a:avLst>
            </a:prstGeom>
            <a:solidFill>
              <a:srgbClr val="FFCC99"/>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楷体_GB2312" pitchFamily="49" charset="-122"/>
                </a:rPr>
                <a:t>基本网元</a:t>
              </a:r>
            </a:p>
          </p:txBody>
        </p:sp>
      </p:grpSp>
    </p:spTree>
    <p:extLst>
      <p:ext uri="{BB962C8B-B14F-4D97-AF65-F5344CB8AC3E}">
        <p14:creationId xmlns:p14="http://schemas.microsoft.com/office/powerpoint/2010/main" val="1655933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fld id="{16D93C25-A275-4935-884E-CACF4E6725E1}" type="slidenum">
              <a:rPr lang="en-US" altLang="zh-CN"/>
              <a:pPr/>
              <a:t>25</a:t>
            </a:fld>
            <a:endParaRPr lang="en-US" altLang="zh-CN"/>
          </a:p>
        </p:txBody>
      </p:sp>
      <p:sp>
        <p:nvSpPr>
          <p:cNvPr id="190500" name="Text Box 36"/>
          <p:cNvSpPr txBox="1">
            <a:spLocks noChangeArrowheads="1"/>
          </p:cNvSpPr>
          <p:nvPr/>
        </p:nvSpPr>
        <p:spPr bwMode="auto">
          <a:xfrm>
            <a:off x="1919289" y="11255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Arial" panose="020B0604020202020204" pitchFamily="34" charset="0"/>
              <a:buNone/>
            </a:pPr>
            <a:r>
              <a:rPr lang="zh-CN" altLang="en-US" sz="2800" b="1">
                <a:solidFill>
                  <a:srgbClr val="0066FF"/>
                </a:solidFill>
                <a:latin typeface="楷体_GB2312" pitchFamily="49" charset="-122"/>
                <a:ea typeface="楷体_GB2312" pitchFamily="49" charset="-122"/>
              </a:rPr>
              <a:t>例</a:t>
            </a:r>
            <a:r>
              <a:rPr lang="en-US" altLang="zh-CN" sz="2800" b="1">
                <a:solidFill>
                  <a:srgbClr val="0066FF"/>
                </a:solidFill>
                <a:latin typeface="楷体_GB2312" pitchFamily="49" charset="-122"/>
                <a:ea typeface="楷体_GB2312" pitchFamily="49" charset="-122"/>
              </a:rPr>
              <a:t>1</a:t>
            </a:r>
            <a:r>
              <a:rPr lang="zh-CN" altLang="en-US" sz="2800" b="1">
                <a:solidFill>
                  <a:srgbClr val="0066FF"/>
                </a:solidFill>
                <a:latin typeface="楷体_GB2312" pitchFamily="49" charset="-122"/>
                <a:ea typeface="楷体_GB2312" pitchFamily="49" charset="-122"/>
              </a:rPr>
              <a:t>：</a:t>
            </a:r>
            <a:r>
              <a:rPr lang="zh-CN" altLang="en-US" sz="2800" b="1">
                <a:solidFill>
                  <a:srgbClr val="0066FF"/>
                </a:solidFill>
                <a:ea typeface="楷体_GB2312" pitchFamily="49" charset="-122"/>
              </a:rPr>
              <a:t>“</a:t>
            </a:r>
            <a:r>
              <a:rPr lang="zh-CN" altLang="en-US" sz="2800" b="1">
                <a:solidFill>
                  <a:srgbClr val="0066FF"/>
                </a:solidFill>
                <a:latin typeface="楷体_GB2312" pitchFamily="49" charset="-122"/>
                <a:ea typeface="楷体_GB2312" pitchFamily="49" charset="-122"/>
              </a:rPr>
              <a:t>小李和小王是朋友</a:t>
            </a:r>
            <a:r>
              <a:rPr lang="zh-CN" altLang="en-US" sz="2800" b="1">
                <a:solidFill>
                  <a:srgbClr val="0066FF"/>
                </a:solidFill>
                <a:ea typeface="楷体_GB2312" pitchFamily="49" charset="-122"/>
              </a:rPr>
              <a:t>”</a:t>
            </a:r>
            <a:endParaRPr lang="zh-CN" altLang="en-US" sz="2800" b="1">
              <a:solidFill>
                <a:srgbClr val="0066FF"/>
              </a:solidFill>
              <a:latin typeface="楷体_GB2312" pitchFamily="49" charset="-122"/>
              <a:ea typeface="楷体_GB2312" pitchFamily="49" charset="-122"/>
            </a:endParaRPr>
          </a:p>
        </p:txBody>
      </p:sp>
      <p:sp>
        <p:nvSpPr>
          <p:cNvPr id="190501" name="Text Box 37"/>
          <p:cNvSpPr txBox="1">
            <a:spLocks noChangeArrowheads="1"/>
          </p:cNvSpPr>
          <p:nvPr/>
        </p:nvSpPr>
        <p:spPr bwMode="auto">
          <a:xfrm>
            <a:off x="1992313" y="1844676"/>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0000FF"/>
              </a:buClr>
              <a:buFont typeface="Arial" panose="020B0604020202020204" pitchFamily="34" charset="0"/>
              <a:buNone/>
            </a:pPr>
            <a:r>
              <a:rPr lang="zh-CN" altLang="en-US" sz="2800" b="1" dirty="0">
                <a:solidFill>
                  <a:srgbClr val="CC0000"/>
                </a:solidFill>
              </a:rPr>
              <a:t>语义网络表示：</a:t>
            </a:r>
          </a:p>
        </p:txBody>
      </p:sp>
      <p:grpSp>
        <p:nvGrpSpPr>
          <p:cNvPr id="190507" name="Group 43"/>
          <p:cNvGrpSpPr>
            <a:grpSpLocks/>
          </p:cNvGrpSpPr>
          <p:nvPr/>
        </p:nvGrpSpPr>
        <p:grpSpPr bwMode="auto">
          <a:xfrm>
            <a:off x="5159376" y="2060575"/>
            <a:ext cx="4454525" cy="679450"/>
            <a:chOff x="2426" y="1071"/>
            <a:chExt cx="2187" cy="428"/>
          </a:xfrm>
        </p:grpSpPr>
        <p:sp>
          <p:nvSpPr>
            <p:cNvPr id="190503" name="Rectangle 39"/>
            <p:cNvSpPr>
              <a:spLocks noChangeArrowheads="1"/>
            </p:cNvSpPr>
            <p:nvPr/>
          </p:nvSpPr>
          <p:spPr bwMode="auto">
            <a:xfrm>
              <a:off x="2426" y="1180"/>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小李</a:t>
              </a:r>
            </a:p>
          </p:txBody>
        </p:sp>
        <p:sp>
          <p:nvSpPr>
            <p:cNvPr id="190504" name="Rectangle 40"/>
            <p:cNvSpPr>
              <a:spLocks noChangeArrowheads="1"/>
            </p:cNvSpPr>
            <p:nvPr/>
          </p:nvSpPr>
          <p:spPr bwMode="auto">
            <a:xfrm>
              <a:off x="3978" y="1181"/>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alpha val="71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小王</a:t>
              </a:r>
            </a:p>
          </p:txBody>
        </p:sp>
        <p:sp>
          <p:nvSpPr>
            <p:cNvPr id="190505" name="Text Box 41"/>
            <p:cNvSpPr txBox="1">
              <a:spLocks noChangeArrowheads="1"/>
            </p:cNvSpPr>
            <p:nvPr/>
          </p:nvSpPr>
          <p:spPr bwMode="auto">
            <a:xfrm>
              <a:off x="3243" y="1071"/>
              <a:ext cx="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朋友</a:t>
              </a:r>
            </a:p>
          </p:txBody>
        </p:sp>
        <p:sp>
          <p:nvSpPr>
            <p:cNvPr id="190506" name="Line 42"/>
            <p:cNvSpPr>
              <a:spLocks noChangeShapeType="1"/>
            </p:cNvSpPr>
            <p:nvPr/>
          </p:nvSpPr>
          <p:spPr bwMode="auto">
            <a:xfrm>
              <a:off x="3062" y="1362"/>
              <a:ext cx="90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0508" name="Text Box 44"/>
          <p:cNvSpPr txBox="1">
            <a:spLocks noChangeArrowheads="1"/>
          </p:cNvSpPr>
          <p:nvPr/>
        </p:nvSpPr>
        <p:spPr bwMode="auto">
          <a:xfrm>
            <a:off x="2208214" y="5675232"/>
            <a:ext cx="7991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Arial" panose="020B0604020202020204" pitchFamily="34" charset="0"/>
              <a:buNone/>
            </a:pPr>
            <a:r>
              <a:rPr lang="zh-CN" altLang="en-US" sz="2800" b="1" dirty="0">
                <a:solidFill>
                  <a:srgbClr val="CC0000"/>
                </a:solidFill>
              </a:rPr>
              <a:t>产生式表示：</a:t>
            </a:r>
            <a:r>
              <a:rPr lang="zh-CN" altLang="en-US" sz="2800" b="1" dirty="0">
                <a:solidFill>
                  <a:srgbClr val="000000"/>
                </a:solidFill>
              </a:rPr>
              <a:t>  </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Friend</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Li</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Wang </a:t>
            </a:r>
            <a:r>
              <a:rPr lang="zh-CN" altLang="en-US"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
        <p:nvSpPr>
          <p:cNvPr id="190509" name="Text Box 45"/>
          <p:cNvSpPr txBox="1">
            <a:spLocks noChangeArrowheads="1"/>
          </p:cNvSpPr>
          <p:nvPr/>
        </p:nvSpPr>
        <p:spPr bwMode="auto">
          <a:xfrm>
            <a:off x="2175349" y="3298100"/>
            <a:ext cx="9857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0000FF"/>
              </a:buClr>
              <a:buFont typeface="Arial" panose="020B0604020202020204" pitchFamily="34" charset="0"/>
              <a:buNone/>
            </a:pPr>
            <a:r>
              <a:rPr lang="zh-CN" altLang="en-US" sz="2800" b="1" dirty="0">
                <a:solidFill>
                  <a:srgbClr val="CC0000"/>
                </a:solidFill>
              </a:rPr>
              <a:t>一阶谓词逻辑表示：</a:t>
            </a:r>
            <a:r>
              <a:rPr lang="zh-CN" altLang="en-US" sz="2800" b="1" dirty="0"/>
              <a:t>  </a:t>
            </a:r>
            <a:endParaRPr lang="zh-CN" altLang="en-US" sz="2800" b="1" dirty="0">
              <a:latin typeface="Times New Roman" panose="02020603050405020304" pitchFamily="18" charset="0"/>
            </a:endParaRPr>
          </a:p>
          <a:p>
            <a:pPr>
              <a:spcBef>
                <a:spcPct val="50000"/>
              </a:spcBef>
              <a:buClr>
                <a:srgbClr val="0000FF"/>
              </a:buClr>
              <a:buFont typeface="Arial" panose="020B0604020202020204" pitchFamily="34" charset="0"/>
              <a:buNone/>
            </a:pPr>
            <a:r>
              <a:rPr lang="zh-CN" altLang="en-US" sz="2800" b="1" dirty="0">
                <a:latin typeface="Times New Roman" panose="02020603050405020304" pitchFamily="18" charset="0"/>
              </a:rPr>
              <a:t>定义谓词：</a:t>
            </a:r>
            <a:r>
              <a:rPr lang="en-US" altLang="zh-CN" sz="2800" b="1" dirty="0">
                <a:latin typeface="Times New Roman" panose="02020603050405020304" pitchFamily="18" charset="0"/>
              </a:rPr>
              <a:t>Friend(x, y)</a:t>
            </a:r>
            <a:r>
              <a:rPr lang="zh-CN" altLang="en-US" sz="2800" b="1" dirty="0">
                <a:latin typeface="Times New Roman" panose="02020603050405020304" pitchFamily="18" charset="0"/>
              </a:rPr>
              <a:t>。定义个体词：</a:t>
            </a:r>
            <a:r>
              <a:rPr lang="en-US" altLang="zh-CN" sz="2800" b="1" dirty="0">
                <a:latin typeface="Times New Roman" panose="02020603050405020304" pitchFamily="18" charset="0"/>
              </a:rPr>
              <a:t>Li:</a:t>
            </a:r>
            <a:r>
              <a:rPr lang="zh-CN" altLang="en-US" sz="2800" b="1" dirty="0">
                <a:latin typeface="Times New Roman" panose="02020603050405020304" pitchFamily="18" charset="0"/>
              </a:rPr>
              <a:t>小李；</a:t>
            </a:r>
            <a:r>
              <a:rPr lang="en-US" altLang="zh-CN" sz="2800" b="1" dirty="0">
                <a:latin typeface="Times New Roman" panose="02020603050405020304" pitchFamily="18" charset="0"/>
              </a:rPr>
              <a:t>Wang:</a:t>
            </a:r>
            <a:r>
              <a:rPr lang="zh-CN" altLang="en-US" sz="2800" b="1" dirty="0">
                <a:latin typeface="Times New Roman" panose="02020603050405020304" pitchFamily="18" charset="0"/>
              </a:rPr>
              <a:t>小王</a:t>
            </a:r>
            <a:endParaRPr lang="en-US" altLang="zh-CN" sz="2800" b="1" dirty="0">
              <a:latin typeface="Times New Roman" panose="02020603050405020304" pitchFamily="18" charset="0"/>
            </a:endParaRPr>
          </a:p>
          <a:p>
            <a:pPr>
              <a:spcBef>
                <a:spcPct val="50000"/>
              </a:spcBef>
              <a:buClr>
                <a:srgbClr val="0000FF"/>
              </a:buClr>
              <a:buFont typeface="Arial" panose="020B0604020202020204" pitchFamily="34" charset="0"/>
              <a:buNone/>
            </a:pPr>
            <a:r>
              <a:rPr lang="zh-CN" altLang="en-US" sz="2800" b="1" dirty="0">
                <a:latin typeface="Times New Roman" panose="02020603050405020304" pitchFamily="18" charset="0"/>
              </a:rPr>
              <a:t>表示为：</a:t>
            </a:r>
            <a:r>
              <a:rPr lang="en-US" altLang="zh-CN" sz="2800" b="1" dirty="0">
                <a:latin typeface="Times New Roman" panose="02020603050405020304" pitchFamily="18" charset="0"/>
              </a:rPr>
              <a:t>Friend( Li, Wang)              </a:t>
            </a:r>
          </a:p>
        </p:txBody>
      </p:sp>
      <p:sp>
        <p:nvSpPr>
          <p:cNvPr id="190512" name="Rectangle 48"/>
          <p:cNvSpPr>
            <a:spLocks noGrp="1"/>
          </p:cNvSpPr>
          <p:nvPr>
            <p:ph type="title"/>
          </p:nvPr>
        </p:nvSpPr>
        <p:spPr>
          <a:xfrm>
            <a:off x="1847850" y="333375"/>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语义网络表示实例</a:t>
            </a:r>
          </a:p>
        </p:txBody>
      </p:sp>
    </p:spTree>
    <p:extLst>
      <p:ext uri="{BB962C8B-B14F-4D97-AF65-F5344CB8AC3E}">
        <p14:creationId xmlns:p14="http://schemas.microsoft.com/office/powerpoint/2010/main" val="24128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p:bldP spid="190508" grpId="0"/>
      <p:bldP spid="1905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74B2E8E8-8B48-48D1-981A-F56F5029D18E}" type="slidenum">
              <a:rPr lang="en-US" altLang="zh-CN"/>
              <a:pPr/>
              <a:t>26</a:t>
            </a:fld>
            <a:endParaRPr lang="en-US" altLang="zh-CN"/>
          </a:p>
        </p:txBody>
      </p:sp>
      <p:sp>
        <p:nvSpPr>
          <p:cNvPr id="384003" name="Rectangle 3"/>
          <p:cNvSpPr>
            <a:spLocks noGrp="1"/>
          </p:cNvSpPr>
          <p:nvPr>
            <p:ph type="body" idx="1"/>
          </p:nvPr>
        </p:nvSpPr>
        <p:spPr/>
        <p:txBody>
          <a:bodyPr/>
          <a:lstStyle/>
          <a:p>
            <a:pPr>
              <a:lnSpc>
                <a:spcPct val="130000"/>
              </a:lnSpc>
              <a:spcBef>
                <a:spcPct val="40000"/>
              </a:spcBef>
              <a:buFont typeface="Wingdings" panose="05000000000000000000"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把多个基本网元用相应的语义联系关联在一起时，就可得到一个</a:t>
            </a:r>
            <a:r>
              <a:rPr lang="zh-CN" altLang="en-US" b="1" dirty="0">
                <a:solidFill>
                  <a:srgbClr val="CC0000"/>
                </a:solidFill>
                <a:latin typeface="楷体_GB2312" pitchFamily="49" charset="-122"/>
                <a:ea typeface="楷体_GB2312" pitchFamily="49" charset="-122"/>
              </a:rPr>
              <a:t>语义网络</a:t>
            </a:r>
            <a:r>
              <a:rPr lang="zh-CN" altLang="en-US" b="1" dirty="0">
                <a:latin typeface="楷体_GB2312" pitchFamily="49" charset="-122"/>
                <a:ea typeface="楷体_GB2312" pitchFamily="49" charset="-122"/>
              </a:rPr>
              <a:t>。</a:t>
            </a:r>
          </a:p>
          <a:p>
            <a:pPr>
              <a:lnSpc>
                <a:spcPct val="130000"/>
              </a:lnSpc>
              <a:spcBef>
                <a:spcPct val="40000"/>
              </a:spcBef>
              <a:buFont typeface="Wingdings" panose="05000000000000000000" pitchFamily="2" charset="2"/>
              <a:buNone/>
            </a:pPr>
            <a:r>
              <a:rPr lang="zh-CN" altLang="en-US" b="1" dirty="0">
                <a:latin typeface="楷体_GB2312" pitchFamily="49" charset="-122"/>
                <a:ea typeface="楷体_GB2312" pitchFamily="49" charset="-122"/>
              </a:rPr>
              <a:t>      语义网络中的节点还可以是一个语义子网络，所以，语义网络实质上是一种</a:t>
            </a:r>
            <a:r>
              <a:rPr lang="zh-CN" altLang="en-US" b="1" dirty="0">
                <a:solidFill>
                  <a:srgbClr val="CC0000"/>
                </a:solidFill>
                <a:latin typeface="楷体_GB2312" pitchFamily="49" charset="-122"/>
                <a:ea typeface="楷体_GB2312" pitchFamily="49" charset="-122"/>
              </a:rPr>
              <a:t>多层次</a:t>
            </a:r>
            <a:r>
              <a:rPr lang="zh-CN" altLang="en-US" b="1" dirty="0">
                <a:latin typeface="楷体_GB2312" pitchFamily="49" charset="-122"/>
                <a:ea typeface="楷体_GB2312" pitchFamily="49" charset="-122"/>
              </a:rPr>
              <a:t>的嵌套结构。</a:t>
            </a:r>
          </a:p>
        </p:txBody>
      </p:sp>
    </p:spTree>
    <p:extLst>
      <p:ext uri="{BB962C8B-B14F-4D97-AF65-F5344CB8AC3E}">
        <p14:creationId xmlns:p14="http://schemas.microsoft.com/office/powerpoint/2010/main" val="362128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2"/>
          <p:cNvSpPr>
            <a:spLocks noGrp="1"/>
          </p:cNvSpPr>
          <p:nvPr>
            <p:ph type="sldNum" sz="quarter" idx="11"/>
          </p:nvPr>
        </p:nvSpPr>
        <p:spPr/>
        <p:txBody>
          <a:bodyPr/>
          <a:lstStyle/>
          <a:p>
            <a:fld id="{6A26796B-7781-4D54-9957-32405F9205D1}" type="slidenum">
              <a:rPr lang="en-US" altLang="zh-CN"/>
              <a:pPr/>
              <a:t>27</a:t>
            </a:fld>
            <a:endParaRPr lang="en-US" altLang="zh-CN"/>
          </a:p>
        </p:txBody>
      </p:sp>
      <p:sp>
        <p:nvSpPr>
          <p:cNvPr id="191501" name="Text Box 13"/>
          <p:cNvSpPr txBox="1">
            <a:spLocks noChangeArrowheads="1"/>
          </p:cNvSpPr>
          <p:nvPr/>
        </p:nvSpPr>
        <p:spPr bwMode="auto">
          <a:xfrm>
            <a:off x="1774826" y="404814"/>
            <a:ext cx="100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Arial" panose="020B0604020202020204" pitchFamily="34" charset="0"/>
              <a:buNone/>
            </a:pPr>
            <a:r>
              <a:rPr lang="zh-CN" altLang="en-US" sz="3200" b="1">
                <a:solidFill>
                  <a:srgbClr val="0066FF"/>
                </a:solidFill>
              </a:rPr>
              <a:t>例</a:t>
            </a:r>
            <a:r>
              <a:rPr lang="en-US" altLang="zh-CN" sz="3200" b="1">
                <a:solidFill>
                  <a:srgbClr val="0066FF"/>
                </a:solidFill>
              </a:rPr>
              <a:t>2:</a:t>
            </a:r>
          </a:p>
        </p:txBody>
      </p:sp>
      <p:grpSp>
        <p:nvGrpSpPr>
          <p:cNvPr id="191543" name="Group 55"/>
          <p:cNvGrpSpPr>
            <a:grpSpLocks/>
          </p:cNvGrpSpPr>
          <p:nvPr/>
        </p:nvGrpSpPr>
        <p:grpSpPr bwMode="auto">
          <a:xfrm>
            <a:off x="1544638" y="1125538"/>
            <a:ext cx="9123362" cy="5141912"/>
            <a:chOff x="13" y="754"/>
            <a:chExt cx="5729" cy="3194"/>
          </a:xfrm>
        </p:grpSpPr>
        <p:grpSp>
          <p:nvGrpSpPr>
            <p:cNvPr id="191538" name="Group 50"/>
            <p:cNvGrpSpPr>
              <a:grpSpLocks/>
            </p:cNvGrpSpPr>
            <p:nvPr/>
          </p:nvGrpSpPr>
          <p:grpSpPr bwMode="auto">
            <a:xfrm>
              <a:off x="1395" y="3486"/>
              <a:ext cx="1874" cy="462"/>
              <a:chOff x="1429" y="3493"/>
              <a:chExt cx="1842" cy="455"/>
            </a:xfrm>
          </p:grpSpPr>
          <p:sp>
            <p:nvSpPr>
              <p:cNvPr id="191506" name="Oval 18"/>
              <p:cNvSpPr>
                <a:spLocks noChangeArrowheads="1"/>
              </p:cNvSpPr>
              <p:nvPr/>
            </p:nvSpPr>
            <p:spPr bwMode="auto">
              <a:xfrm>
                <a:off x="2291" y="3603"/>
                <a:ext cx="980" cy="34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办公用品</a:t>
                </a:r>
              </a:p>
            </p:txBody>
          </p:sp>
          <p:sp>
            <p:nvSpPr>
              <p:cNvPr id="191525" name="Line 37"/>
              <p:cNvSpPr>
                <a:spLocks noChangeShapeType="1"/>
              </p:cNvSpPr>
              <p:nvPr/>
            </p:nvSpPr>
            <p:spPr bwMode="auto">
              <a:xfrm>
                <a:off x="1429" y="3793"/>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26" name="Text Box 38"/>
              <p:cNvSpPr txBox="1">
                <a:spLocks noChangeArrowheads="1"/>
              </p:cNvSpPr>
              <p:nvPr/>
            </p:nvSpPr>
            <p:spPr bwMode="auto">
              <a:xfrm>
                <a:off x="1610" y="3493"/>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Times New Roman" panose="02020603050405020304" pitchFamily="18" charset="0"/>
                  </a:rPr>
                  <a:t>AKO</a:t>
                </a:r>
              </a:p>
            </p:txBody>
          </p:sp>
        </p:grpSp>
        <p:grpSp>
          <p:nvGrpSpPr>
            <p:cNvPr id="191539" name="Group 51"/>
            <p:cNvGrpSpPr>
              <a:grpSpLocks/>
            </p:cNvGrpSpPr>
            <p:nvPr/>
          </p:nvGrpSpPr>
          <p:grpSpPr bwMode="auto">
            <a:xfrm>
              <a:off x="1395" y="1214"/>
              <a:ext cx="2446" cy="1335"/>
              <a:chOff x="1429" y="1253"/>
              <a:chExt cx="2404" cy="1316"/>
            </a:xfrm>
          </p:grpSpPr>
          <p:sp>
            <p:nvSpPr>
              <p:cNvPr id="191505" name="Oval 17"/>
              <p:cNvSpPr>
                <a:spLocks noChangeArrowheads="1"/>
              </p:cNvSpPr>
              <p:nvPr/>
            </p:nvSpPr>
            <p:spPr bwMode="auto">
              <a:xfrm>
                <a:off x="2290"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老板</a:t>
                </a:r>
              </a:p>
            </p:txBody>
          </p:sp>
          <p:sp>
            <p:nvSpPr>
              <p:cNvPr id="191527" name="Line 39"/>
              <p:cNvSpPr>
                <a:spLocks noChangeShapeType="1"/>
              </p:cNvSpPr>
              <p:nvPr/>
            </p:nvSpPr>
            <p:spPr bwMode="auto">
              <a:xfrm>
                <a:off x="1429" y="2432"/>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28" name="Text Box 40"/>
              <p:cNvSpPr txBox="1">
                <a:spLocks noChangeArrowheads="1"/>
              </p:cNvSpPr>
              <p:nvPr/>
            </p:nvSpPr>
            <p:spPr bwMode="auto">
              <a:xfrm>
                <a:off x="1610" y="2160"/>
                <a:ext cx="4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00"/>
                    </a:solidFill>
                    <a:latin typeface="Times New Roman" panose="02020603050405020304" pitchFamily="18" charset="0"/>
                  </a:rPr>
                  <a:t>ISA</a:t>
                </a:r>
              </a:p>
            </p:txBody>
          </p:sp>
          <p:sp>
            <p:nvSpPr>
              <p:cNvPr id="191530" name="Line 42"/>
              <p:cNvSpPr>
                <a:spLocks noChangeShapeType="1"/>
              </p:cNvSpPr>
              <p:nvPr/>
            </p:nvSpPr>
            <p:spPr bwMode="auto">
              <a:xfrm flipV="1">
                <a:off x="2835" y="1253"/>
                <a:ext cx="998"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31" name="Text Box 43"/>
              <p:cNvSpPr txBox="1">
                <a:spLocks noChangeArrowheads="1"/>
              </p:cNvSpPr>
              <p:nvPr/>
            </p:nvSpPr>
            <p:spPr bwMode="auto">
              <a:xfrm>
                <a:off x="2654" y="1570"/>
                <a:ext cx="7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Times New Roman" panose="02020603050405020304" pitchFamily="18" charset="0"/>
                  </a:rPr>
                  <a:t>AKO</a:t>
                </a:r>
              </a:p>
            </p:txBody>
          </p:sp>
        </p:grpSp>
        <p:grpSp>
          <p:nvGrpSpPr>
            <p:cNvPr id="191542" name="Group 54"/>
            <p:cNvGrpSpPr>
              <a:grpSpLocks/>
            </p:cNvGrpSpPr>
            <p:nvPr/>
          </p:nvGrpSpPr>
          <p:grpSpPr bwMode="auto">
            <a:xfrm>
              <a:off x="13" y="754"/>
              <a:ext cx="5729" cy="3176"/>
              <a:chOff x="13" y="754"/>
              <a:chExt cx="5729" cy="3176"/>
            </a:xfrm>
          </p:grpSpPr>
          <p:grpSp>
            <p:nvGrpSpPr>
              <p:cNvPr id="191520" name="Group 32"/>
              <p:cNvGrpSpPr>
                <a:grpSpLocks/>
              </p:cNvGrpSpPr>
              <p:nvPr/>
            </p:nvGrpSpPr>
            <p:grpSpPr bwMode="auto">
              <a:xfrm>
                <a:off x="573" y="754"/>
                <a:ext cx="5169" cy="469"/>
                <a:chOff x="340" y="981"/>
                <a:chExt cx="5080" cy="462"/>
              </a:xfrm>
            </p:grpSpPr>
            <p:sp>
              <p:nvSpPr>
                <p:cNvPr id="191519" name="Text Box 31"/>
                <p:cNvSpPr txBox="1">
                  <a:spLocks noChangeArrowheads="1"/>
                </p:cNvSpPr>
                <p:nvPr/>
              </p:nvSpPr>
              <p:spPr bwMode="auto">
                <a:xfrm>
                  <a:off x="4105" y="999"/>
                  <a:ext cx="63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Times New Roman" panose="02020603050405020304" pitchFamily="18" charset="0"/>
                    </a:rPr>
                    <a:t>AKO</a:t>
                  </a:r>
                </a:p>
              </p:txBody>
            </p:sp>
            <p:sp>
              <p:nvSpPr>
                <p:cNvPr id="191502" name="Oval 14"/>
                <p:cNvSpPr>
                  <a:spLocks noChangeArrowheads="1"/>
                </p:cNvSpPr>
                <p:nvPr/>
              </p:nvSpPr>
              <p:spPr bwMode="auto">
                <a:xfrm>
                  <a:off x="340"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000000"/>
                      </a:solidFill>
                    </a:rPr>
                    <a:t>张三</a:t>
                  </a:r>
                </a:p>
              </p:txBody>
            </p:sp>
            <p:sp>
              <p:nvSpPr>
                <p:cNvPr id="191509" name="Oval 21"/>
                <p:cNvSpPr>
                  <a:spLocks noChangeArrowheads="1"/>
                </p:cNvSpPr>
                <p:nvPr/>
              </p:nvSpPr>
              <p:spPr bwMode="auto">
                <a:xfrm>
                  <a:off x="328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人类</a:t>
                  </a:r>
                </a:p>
              </p:txBody>
            </p:sp>
            <p:sp>
              <p:nvSpPr>
                <p:cNvPr id="191512" name="Oval 24"/>
                <p:cNvSpPr>
                  <a:spLocks noChangeArrowheads="1"/>
                </p:cNvSpPr>
                <p:nvPr/>
              </p:nvSpPr>
              <p:spPr bwMode="auto">
                <a:xfrm>
                  <a:off x="464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动物</a:t>
                  </a:r>
                </a:p>
              </p:txBody>
            </p:sp>
            <p:sp>
              <p:nvSpPr>
                <p:cNvPr id="191513" name="Oval 25"/>
                <p:cNvSpPr>
                  <a:spLocks noChangeArrowheads="1"/>
                </p:cNvSpPr>
                <p:nvPr/>
              </p:nvSpPr>
              <p:spPr bwMode="auto">
                <a:xfrm>
                  <a:off x="1842" y="1125"/>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职员</a:t>
                  </a:r>
                </a:p>
              </p:txBody>
            </p:sp>
            <p:sp>
              <p:nvSpPr>
                <p:cNvPr id="191514" name="Line 26"/>
                <p:cNvSpPr>
                  <a:spLocks noChangeShapeType="1"/>
                </p:cNvSpPr>
                <p:nvPr/>
              </p:nvSpPr>
              <p:spPr bwMode="auto">
                <a:xfrm>
                  <a:off x="1111" y="1289"/>
                  <a:ext cx="726"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15" name="Text Box 27"/>
                <p:cNvSpPr txBox="1">
                  <a:spLocks noChangeArrowheads="1"/>
                </p:cNvSpPr>
                <p:nvPr/>
              </p:nvSpPr>
              <p:spPr bwMode="auto">
                <a:xfrm>
                  <a:off x="1237" y="981"/>
                  <a:ext cx="5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Times New Roman" panose="02020603050405020304" pitchFamily="18" charset="0"/>
                    </a:rPr>
                    <a:t>ISA</a:t>
                  </a:r>
                </a:p>
              </p:txBody>
            </p:sp>
            <p:sp>
              <p:nvSpPr>
                <p:cNvPr id="191516" name="Line 28"/>
                <p:cNvSpPr>
                  <a:spLocks noChangeShapeType="1"/>
                </p:cNvSpPr>
                <p:nvPr/>
              </p:nvSpPr>
              <p:spPr bwMode="auto">
                <a:xfrm>
                  <a:off x="2608" y="1289"/>
                  <a:ext cx="68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17" name="Text Box 29"/>
                <p:cNvSpPr txBox="1">
                  <a:spLocks noChangeArrowheads="1"/>
                </p:cNvSpPr>
                <p:nvPr/>
              </p:nvSpPr>
              <p:spPr bwMode="auto">
                <a:xfrm>
                  <a:off x="2607" y="999"/>
                  <a:ext cx="6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Times New Roman" panose="02020603050405020304" pitchFamily="18" charset="0"/>
                    </a:rPr>
                    <a:t>AKO</a:t>
                  </a:r>
                </a:p>
              </p:txBody>
            </p:sp>
            <p:sp>
              <p:nvSpPr>
                <p:cNvPr id="191518" name="Line 30"/>
                <p:cNvSpPr>
                  <a:spLocks noChangeShapeType="1"/>
                </p:cNvSpPr>
                <p:nvPr/>
              </p:nvSpPr>
              <p:spPr bwMode="auto">
                <a:xfrm>
                  <a:off x="4059" y="1271"/>
                  <a:ext cx="59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1507" name="Oval 19"/>
              <p:cNvSpPr>
                <a:spLocks noChangeArrowheads="1"/>
              </p:cNvSpPr>
              <p:nvPr/>
            </p:nvSpPr>
            <p:spPr bwMode="auto">
              <a:xfrm>
                <a:off x="610" y="2227"/>
                <a:ext cx="784"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李四</a:t>
                </a:r>
              </a:p>
            </p:txBody>
          </p:sp>
          <p:sp>
            <p:nvSpPr>
              <p:cNvPr id="191508" name="Oval 20"/>
              <p:cNvSpPr>
                <a:spLocks noChangeArrowheads="1"/>
              </p:cNvSpPr>
              <p:nvPr/>
            </p:nvSpPr>
            <p:spPr bwMode="auto">
              <a:xfrm>
                <a:off x="610" y="3607"/>
                <a:ext cx="784" cy="3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桌子</a:t>
                </a:r>
              </a:p>
            </p:txBody>
          </p:sp>
          <p:sp>
            <p:nvSpPr>
              <p:cNvPr id="191522" name="Line 34"/>
              <p:cNvSpPr>
                <a:spLocks noChangeShapeType="1"/>
              </p:cNvSpPr>
              <p:nvPr/>
            </p:nvSpPr>
            <p:spPr bwMode="auto">
              <a:xfrm>
                <a:off x="1026" y="2548"/>
                <a:ext cx="0" cy="1059"/>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23" name="Text Box 35"/>
              <p:cNvSpPr txBox="1">
                <a:spLocks noChangeArrowheads="1"/>
              </p:cNvSpPr>
              <p:nvPr/>
            </p:nvSpPr>
            <p:spPr bwMode="auto">
              <a:xfrm>
                <a:off x="13" y="1674"/>
                <a:ext cx="98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Times New Roman" panose="02020603050405020304" pitchFamily="18" charset="0"/>
                  </a:rPr>
                  <a:t>Manage-of</a:t>
                </a:r>
              </a:p>
            </p:txBody>
          </p:sp>
          <p:sp>
            <p:nvSpPr>
              <p:cNvPr id="191524" name="Text Box 36"/>
              <p:cNvSpPr txBox="1">
                <a:spLocks noChangeArrowheads="1"/>
              </p:cNvSpPr>
              <p:nvPr/>
            </p:nvSpPr>
            <p:spPr bwMode="auto">
              <a:xfrm>
                <a:off x="1072" y="2824"/>
                <a:ext cx="59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Times New Roman" panose="02020603050405020304" pitchFamily="18" charset="0"/>
                  </a:rPr>
                  <a:t>owns</a:t>
                </a:r>
              </a:p>
            </p:txBody>
          </p:sp>
          <p:sp>
            <p:nvSpPr>
              <p:cNvPr id="191532" name="Line 44"/>
              <p:cNvSpPr>
                <a:spLocks noChangeShapeType="1"/>
              </p:cNvSpPr>
              <p:nvPr/>
            </p:nvSpPr>
            <p:spPr bwMode="auto">
              <a:xfrm flipV="1">
                <a:off x="1026" y="1214"/>
                <a:ext cx="0" cy="1013"/>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1540" name="Group 52"/>
            <p:cNvGrpSpPr>
              <a:grpSpLocks/>
            </p:cNvGrpSpPr>
            <p:nvPr/>
          </p:nvGrpSpPr>
          <p:grpSpPr bwMode="auto">
            <a:xfrm>
              <a:off x="4025" y="1214"/>
              <a:ext cx="1513" cy="2531"/>
              <a:chOff x="4014" y="1253"/>
              <a:chExt cx="1487" cy="2495"/>
            </a:xfrm>
          </p:grpSpPr>
          <p:sp>
            <p:nvSpPr>
              <p:cNvPr id="191503" name="Oval 15"/>
              <p:cNvSpPr>
                <a:spLocks noChangeArrowheads="1"/>
              </p:cNvSpPr>
              <p:nvPr/>
            </p:nvSpPr>
            <p:spPr bwMode="auto">
              <a:xfrm>
                <a:off x="4730" y="3430"/>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四肢</a:t>
                </a:r>
              </a:p>
            </p:txBody>
          </p:sp>
          <p:sp>
            <p:nvSpPr>
              <p:cNvPr id="191504" name="Oval 16"/>
              <p:cNvSpPr>
                <a:spLocks noChangeArrowheads="1"/>
              </p:cNvSpPr>
              <p:nvPr/>
            </p:nvSpPr>
            <p:spPr bwMode="auto">
              <a:xfrm>
                <a:off x="4014"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00"/>
                    </a:solidFill>
                  </a:rPr>
                  <a:t>手</a:t>
                </a:r>
              </a:p>
            </p:txBody>
          </p:sp>
          <p:sp>
            <p:nvSpPr>
              <p:cNvPr id="191533" name="Line 45"/>
              <p:cNvSpPr>
                <a:spLocks noChangeShapeType="1"/>
              </p:cNvSpPr>
              <p:nvPr/>
            </p:nvSpPr>
            <p:spPr bwMode="auto">
              <a:xfrm>
                <a:off x="4105" y="1253"/>
                <a:ext cx="272"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34" name="Text Box 46"/>
              <p:cNvSpPr txBox="1">
                <a:spLocks noChangeArrowheads="1"/>
              </p:cNvSpPr>
              <p:nvPr/>
            </p:nvSpPr>
            <p:spPr bwMode="auto">
              <a:xfrm>
                <a:off x="4241" y="1570"/>
                <a:ext cx="86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Times New Roman" panose="02020603050405020304" pitchFamily="18" charset="0"/>
                  </a:rPr>
                  <a:t>has-part</a:t>
                </a:r>
              </a:p>
            </p:txBody>
          </p:sp>
          <p:sp>
            <p:nvSpPr>
              <p:cNvPr id="191535" name="Text Box 47"/>
              <p:cNvSpPr txBox="1">
                <a:spLocks noChangeArrowheads="1"/>
              </p:cNvSpPr>
              <p:nvPr/>
            </p:nvSpPr>
            <p:spPr bwMode="auto">
              <a:xfrm>
                <a:off x="4649" y="2795"/>
                <a:ext cx="6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Times New Roman" panose="02020603050405020304" pitchFamily="18" charset="0"/>
                  </a:rPr>
                  <a:t>AKO</a:t>
                </a:r>
              </a:p>
            </p:txBody>
          </p:sp>
          <p:sp>
            <p:nvSpPr>
              <p:cNvPr id="191536" name="Line 48"/>
              <p:cNvSpPr>
                <a:spLocks noChangeShapeType="1"/>
              </p:cNvSpPr>
              <p:nvPr/>
            </p:nvSpPr>
            <p:spPr bwMode="auto">
              <a:xfrm>
                <a:off x="4422" y="2568"/>
                <a:ext cx="545" cy="86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2290715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28</a:t>
            </a:fld>
            <a:endParaRPr lang="en-US" altLang="zh-CN"/>
          </a:p>
        </p:txBody>
      </p:sp>
      <p:sp>
        <p:nvSpPr>
          <p:cNvPr id="192524" name="Rectangle 12"/>
          <p:cNvSpPr>
            <a:spLocks noChangeArrowheads="1"/>
          </p:cNvSpPr>
          <p:nvPr/>
        </p:nvSpPr>
        <p:spPr bwMode="auto">
          <a:xfrm>
            <a:off x="962947" y="1157240"/>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(1)</a:t>
            </a:r>
            <a:r>
              <a:rPr lang="zh-CN" altLang="en-US" sz="2800" b="1" dirty="0">
                <a:solidFill>
                  <a:srgbClr val="800000"/>
                </a:solidFill>
                <a:latin typeface="宋体" panose="02010600030101010101" pitchFamily="2" charset="-122"/>
              </a:rPr>
              <a:t>实例关系</a:t>
            </a:r>
            <a:r>
              <a:rPr lang="en-US" altLang="zh-CN" sz="2800" b="1" dirty="0">
                <a:solidFill>
                  <a:srgbClr val="800000"/>
                </a:solidFill>
                <a:latin typeface="宋体" panose="02010600030101010101" pitchFamily="2" charset="-122"/>
              </a:rPr>
              <a:t>: ISA</a:t>
            </a: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192529" name="Text Box 17"/>
          <p:cNvSpPr txBox="1">
            <a:spLocks noChangeArrowheads="1"/>
          </p:cNvSpPr>
          <p:nvPr/>
        </p:nvSpPr>
        <p:spPr bwMode="auto">
          <a:xfrm>
            <a:off x="1238326" y="5869811"/>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tx1"/>
              </a:buClr>
            </a:pPr>
            <a:r>
              <a:rPr lang="en-US" altLang="zh-CN" sz="2400" b="1" dirty="0">
                <a:solidFill>
                  <a:srgbClr val="000066"/>
                </a:solidFill>
                <a:ea typeface="仿宋_GB2312" pitchFamily="49" charset="-122"/>
                <a:cs typeface="Arial" panose="020B0604020202020204" pitchFamily="34" charset="0"/>
              </a:rPr>
              <a:t>•  </a:t>
            </a:r>
            <a:r>
              <a:rPr lang="zh-CN" altLang="en-US" sz="2400" b="1" dirty="0">
                <a:solidFill>
                  <a:srgbClr val="000066"/>
                </a:solidFill>
                <a:latin typeface="仿宋_GB2312" pitchFamily="49" charset="-122"/>
                <a:ea typeface="仿宋_GB2312" pitchFamily="49" charset="-122"/>
                <a:cs typeface="Arial" panose="020B0604020202020204" pitchFamily="34" charset="0"/>
              </a:rPr>
              <a:t>一个最主要的特征是</a:t>
            </a:r>
            <a:r>
              <a:rPr lang="zh-CN" altLang="en-US" sz="2400" b="1" dirty="0">
                <a:solidFill>
                  <a:srgbClr val="CC0000"/>
                </a:solidFill>
                <a:latin typeface="仿宋_GB2312" pitchFamily="49" charset="-122"/>
                <a:ea typeface="仿宋_GB2312" pitchFamily="49" charset="-122"/>
                <a:cs typeface="Arial" panose="020B0604020202020204" pitchFamily="34" charset="0"/>
              </a:rPr>
              <a:t>属性的继承性</a:t>
            </a:r>
            <a:r>
              <a:rPr lang="zh-CN" altLang="en-US" sz="2400" b="1" dirty="0">
                <a:solidFill>
                  <a:srgbClr val="000066"/>
                </a:solidFill>
                <a:latin typeface="仿宋_GB2312" pitchFamily="49" charset="-122"/>
                <a:ea typeface="仿宋_GB2312" pitchFamily="49" charset="-122"/>
                <a:cs typeface="Arial" panose="020B0604020202020204" pitchFamily="34" charset="0"/>
              </a:rPr>
              <a:t>，处在具体层的节点可以继承所有抽象层节点的所有属性。</a:t>
            </a: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3" name="矩形 2"/>
          <p:cNvSpPr/>
          <p:nvPr/>
        </p:nvSpPr>
        <p:spPr>
          <a:xfrm>
            <a:off x="1513809" y="1719735"/>
            <a:ext cx="9242323" cy="830997"/>
          </a:xfrm>
          <a:prstGeom prst="rect">
            <a:avLst/>
          </a:prstGeom>
        </p:spPr>
        <p:txBody>
          <a:bodyPr wrap="square">
            <a:spAutoFit/>
          </a:bodyPr>
          <a:lstStyle/>
          <a:p>
            <a:r>
              <a:rPr lang="zh-CN" altLang="en-US" sz="2400" dirty="0">
                <a:solidFill>
                  <a:srgbClr val="3B4191"/>
                </a:solidFill>
                <a:latin typeface="HiddenHorzOCR"/>
              </a:rPr>
              <a:t>体现的是</a:t>
            </a:r>
            <a:r>
              <a:rPr lang="en-US" altLang="zh-CN" sz="2400" dirty="0">
                <a:solidFill>
                  <a:srgbClr val="356742"/>
                </a:solidFill>
                <a:latin typeface="HiddenHorzOCR"/>
              </a:rPr>
              <a:t>“</a:t>
            </a:r>
            <a:r>
              <a:rPr lang="zh-CN" altLang="en-US" sz="2400" dirty="0">
                <a:solidFill>
                  <a:srgbClr val="356742"/>
                </a:solidFill>
                <a:latin typeface="HiddenHorzOCR"/>
              </a:rPr>
              <a:t>具体与抽象</a:t>
            </a:r>
            <a:r>
              <a:rPr lang="en-US" altLang="zh-CN" sz="2400" dirty="0">
                <a:solidFill>
                  <a:srgbClr val="356742"/>
                </a:solidFill>
                <a:latin typeface="HiddenHorzOCR"/>
              </a:rPr>
              <a:t>”</a:t>
            </a:r>
            <a:r>
              <a:rPr lang="zh-CN" altLang="en-US" sz="2400" dirty="0">
                <a:solidFill>
                  <a:srgbClr val="3B4191"/>
                </a:solidFill>
                <a:latin typeface="HiddenHorzOCR"/>
              </a:rPr>
              <a:t>的概念，含义为“是一个”，表示一个事物是另一个事物的一个实例。</a:t>
            </a:r>
            <a:endParaRPr lang="zh-CN" altLang="en-US" sz="2400" dirty="0"/>
          </a:p>
        </p:txBody>
      </p:sp>
      <p:sp>
        <p:nvSpPr>
          <p:cNvPr id="17" name="Rectangle 12"/>
          <p:cNvSpPr>
            <a:spLocks noChangeArrowheads="1"/>
          </p:cNvSpPr>
          <p:nvPr/>
        </p:nvSpPr>
        <p:spPr bwMode="auto">
          <a:xfrm>
            <a:off x="962947" y="2608582"/>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(2)</a:t>
            </a:r>
            <a:r>
              <a:rPr lang="zh-CN" altLang="en-US" sz="2800" b="1" dirty="0">
                <a:solidFill>
                  <a:srgbClr val="800000"/>
                </a:solidFill>
                <a:latin typeface="宋体" panose="02010600030101010101" pitchFamily="2" charset="-122"/>
              </a:rPr>
              <a:t>分类关系</a:t>
            </a:r>
            <a:r>
              <a:rPr lang="en-US" altLang="zh-CN" sz="2800" b="1" dirty="0">
                <a:solidFill>
                  <a:srgbClr val="800000"/>
                </a:solidFill>
                <a:latin typeface="宋体" panose="02010600030101010101" pitchFamily="2" charset="-122"/>
              </a:rPr>
              <a:t>: AKO</a:t>
            </a:r>
          </a:p>
          <a:p>
            <a:pPr>
              <a:buClr>
                <a:srgbClr val="800000"/>
              </a:buClr>
              <a:buFont typeface="Arial" panose="020B0604020202020204" pitchFamily="34" charset="0"/>
              <a:buNone/>
            </a:pP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18" name="矩形 17"/>
          <p:cNvSpPr/>
          <p:nvPr/>
        </p:nvSpPr>
        <p:spPr>
          <a:xfrm>
            <a:off x="1513809" y="3171077"/>
            <a:ext cx="9242323" cy="830997"/>
          </a:xfrm>
          <a:prstGeom prst="rect">
            <a:avLst/>
          </a:prstGeom>
        </p:spPr>
        <p:txBody>
          <a:bodyPr wrap="square">
            <a:spAutoFit/>
          </a:bodyPr>
          <a:lstStyle/>
          <a:p>
            <a:r>
              <a:rPr lang="zh-CN" altLang="en-US" sz="2400" dirty="0">
                <a:solidFill>
                  <a:srgbClr val="3B4191"/>
                </a:solidFill>
                <a:latin typeface="HiddenHorzOCR"/>
              </a:rPr>
              <a:t>亦称泛化关系，体现的是</a:t>
            </a:r>
            <a:r>
              <a:rPr lang="en-US" altLang="zh-CN" sz="2400" dirty="0">
                <a:solidFill>
                  <a:srgbClr val="3B4191"/>
                </a:solidFill>
                <a:latin typeface="HiddenHorzOCR"/>
              </a:rPr>
              <a:t>"</a:t>
            </a:r>
            <a:r>
              <a:rPr lang="zh-CN" altLang="en-US" sz="2400" dirty="0">
                <a:solidFill>
                  <a:srgbClr val="356742"/>
                </a:solidFill>
                <a:latin typeface="HiddenHorzOCR"/>
              </a:rPr>
              <a:t>子类与超类</a:t>
            </a:r>
            <a:r>
              <a:rPr lang="en-US" altLang="zh-CN" sz="2400" dirty="0">
                <a:solidFill>
                  <a:srgbClr val="3B4191"/>
                </a:solidFill>
                <a:latin typeface="HiddenHorzOCR"/>
              </a:rPr>
              <a:t>"</a:t>
            </a:r>
            <a:r>
              <a:rPr lang="zh-CN" altLang="en-US" sz="2400" dirty="0">
                <a:solidFill>
                  <a:srgbClr val="3B4191"/>
                </a:solidFill>
                <a:latin typeface="HiddenHorzOCR"/>
              </a:rPr>
              <a:t>的概念，含义为</a:t>
            </a:r>
            <a:r>
              <a:rPr lang="en-US" altLang="zh-CN" sz="2400" dirty="0">
                <a:solidFill>
                  <a:srgbClr val="3B4191"/>
                </a:solidFill>
                <a:latin typeface="HiddenHorzOCR"/>
              </a:rPr>
              <a:t>"</a:t>
            </a:r>
            <a:r>
              <a:rPr lang="zh-CN" altLang="en-US" sz="2400" dirty="0">
                <a:solidFill>
                  <a:srgbClr val="3B4191"/>
                </a:solidFill>
                <a:latin typeface="HiddenHorzOCR"/>
              </a:rPr>
              <a:t>是一种</a:t>
            </a:r>
            <a:r>
              <a:rPr lang="en-US" altLang="zh-CN" sz="2400" dirty="0">
                <a:solidFill>
                  <a:srgbClr val="3B4191"/>
                </a:solidFill>
                <a:latin typeface="HiddenHorzOCR"/>
              </a:rPr>
              <a:t>"</a:t>
            </a:r>
            <a:r>
              <a:rPr lang="zh-CN" altLang="en-US" sz="2400" dirty="0">
                <a:solidFill>
                  <a:srgbClr val="3B4191"/>
                </a:solidFill>
                <a:latin typeface="HiddenHorzOCR"/>
              </a:rPr>
              <a:t>，表示一个事物是另一个事物的一种类型。</a:t>
            </a:r>
            <a:endParaRPr lang="zh-CN" altLang="en-US" sz="2400" dirty="0"/>
          </a:p>
        </p:txBody>
      </p:sp>
      <p:pic>
        <p:nvPicPr>
          <p:cNvPr id="9" name="图片 8"/>
          <p:cNvPicPr>
            <a:picLocks noChangeAspect="1"/>
          </p:cNvPicPr>
          <p:nvPr/>
        </p:nvPicPr>
        <p:blipFill>
          <a:blip r:embed="rId2"/>
          <a:stretch>
            <a:fillRect/>
          </a:stretch>
        </p:blipFill>
        <p:spPr>
          <a:xfrm>
            <a:off x="6935330" y="3634565"/>
            <a:ext cx="4901832" cy="627674"/>
          </a:xfrm>
          <a:prstGeom prst="rect">
            <a:avLst/>
          </a:prstGeom>
        </p:spPr>
      </p:pic>
      <p:sp>
        <p:nvSpPr>
          <p:cNvPr id="48" name="Rectangle 12"/>
          <p:cNvSpPr>
            <a:spLocks noChangeArrowheads="1"/>
          </p:cNvSpPr>
          <p:nvPr/>
        </p:nvSpPr>
        <p:spPr bwMode="auto">
          <a:xfrm>
            <a:off x="962947" y="4092280"/>
            <a:ext cx="54575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(3)</a:t>
            </a:r>
            <a:r>
              <a:rPr lang="zh-CN" altLang="en-US" sz="2800" b="1" dirty="0">
                <a:solidFill>
                  <a:srgbClr val="800000"/>
                </a:solidFill>
                <a:latin typeface="宋体" panose="02010600030101010101" pitchFamily="2" charset="-122"/>
              </a:rPr>
              <a:t>成员关系</a:t>
            </a:r>
            <a:r>
              <a:rPr lang="en-US" altLang="zh-CN" sz="2800" b="1" dirty="0">
                <a:solidFill>
                  <a:srgbClr val="800000"/>
                </a:solidFill>
                <a:latin typeface="宋体" panose="02010600030101010101" pitchFamily="2" charset="-122"/>
              </a:rPr>
              <a:t>: A-Member-of</a:t>
            </a:r>
          </a:p>
          <a:p>
            <a:pPr>
              <a:buClr>
                <a:srgbClr val="800000"/>
              </a:buClr>
              <a:buFont typeface="Arial" panose="020B0604020202020204" pitchFamily="34" charset="0"/>
              <a:buNone/>
            </a:pP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49" name="矩形 48"/>
          <p:cNvSpPr/>
          <p:nvPr/>
        </p:nvSpPr>
        <p:spPr>
          <a:xfrm>
            <a:off x="1513809" y="4654775"/>
            <a:ext cx="9242323" cy="830997"/>
          </a:xfrm>
          <a:prstGeom prst="rect">
            <a:avLst/>
          </a:prstGeom>
        </p:spPr>
        <p:txBody>
          <a:bodyPr wrap="square">
            <a:spAutoFit/>
          </a:bodyPr>
          <a:lstStyle/>
          <a:p>
            <a:r>
              <a:rPr lang="zh-CN" altLang="en-US" sz="2400" dirty="0">
                <a:solidFill>
                  <a:srgbClr val="3B4191"/>
                </a:solidFill>
                <a:latin typeface="HiddenHorzOCR"/>
              </a:rPr>
              <a:t>体现的是</a:t>
            </a:r>
            <a:r>
              <a:rPr lang="en-US" altLang="zh-CN" sz="2400" dirty="0">
                <a:solidFill>
                  <a:srgbClr val="3B4191"/>
                </a:solidFill>
                <a:latin typeface="HiddenHorzOCR"/>
              </a:rPr>
              <a:t>"</a:t>
            </a:r>
            <a:r>
              <a:rPr lang="zh-CN" altLang="en-US" sz="2400" dirty="0">
                <a:solidFill>
                  <a:srgbClr val="356742"/>
                </a:solidFill>
                <a:latin typeface="HiddenHorzOCR"/>
              </a:rPr>
              <a:t>个体与集体</a:t>
            </a:r>
            <a:r>
              <a:rPr lang="en-US" altLang="zh-CN" sz="2400" dirty="0">
                <a:solidFill>
                  <a:srgbClr val="3B4191"/>
                </a:solidFill>
                <a:latin typeface="HiddenHorzOCR"/>
              </a:rPr>
              <a:t>"</a:t>
            </a:r>
            <a:r>
              <a:rPr lang="zh-CN" altLang="en-US" sz="2400" dirty="0">
                <a:solidFill>
                  <a:srgbClr val="3B4191"/>
                </a:solidFill>
                <a:latin typeface="HiddenHorzOCR"/>
              </a:rPr>
              <a:t>的关系，含义为</a:t>
            </a:r>
            <a:r>
              <a:rPr lang="en-US" altLang="zh-CN" sz="2400" dirty="0">
                <a:solidFill>
                  <a:srgbClr val="3B4191"/>
                </a:solidFill>
                <a:latin typeface="HiddenHorzOCR"/>
              </a:rPr>
              <a:t>"</a:t>
            </a:r>
            <a:r>
              <a:rPr lang="zh-CN" altLang="en-US" sz="2400" dirty="0">
                <a:solidFill>
                  <a:srgbClr val="3B4191"/>
                </a:solidFill>
                <a:latin typeface="HiddenHorzOCR"/>
              </a:rPr>
              <a:t>是一员</a:t>
            </a:r>
            <a:r>
              <a:rPr lang="en-US" altLang="zh-CN" sz="2400" dirty="0">
                <a:solidFill>
                  <a:srgbClr val="3B4191"/>
                </a:solidFill>
                <a:latin typeface="HiddenHorzOCR"/>
              </a:rPr>
              <a:t>"</a:t>
            </a:r>
            <a:r>
              <a:rPr lang="zh-CN" altLang="en-US" sz="2400" dirty="0">
                <a:solidFill>
                  <a:srgbClr val="3B4191"/>
                </a:solidFill>
                <a:latin typeface="HiddenHorzOCR"/>
              </a:rPr>
              <a:t>，表示一个事物是另一个事物的一个成员。</a:t>
            </a:r>
            <a:endParaRPr lang="zh-CN" altLang="en-US" sz="2400" dirty="0"/>
          </a:p>
        </p:txBody>
      </p:sp>
      <p:pic>
        <p:nvPicPr>
          <p:cNvPr id="10" name="图片 9"/>
          <p:cNvPicPr>
            <a:picLocks noChangeAspect="1"/>
          </p:cNvPicPr>
          <p:nvPr/>
        </p:nvPicPr>
        <p:blipFill>
          <a:blip r:embed="rId3"/>
          <a:stretch>
            <a:fillRect/>
          </a:stretch>
        </p:blipFill>
        <p:spPr>
          <a:xfrm>
            <a:off x="7044499" y="5077489"/>
            <a:ext cx="4683494" cy="625317"/>
          </a:xfrm>
          <a:prstGeom prst="rect">
            <a:avLst/>
          </a:prstGeom>
        </p:spPr>
      </p:pic>
      <p:pic>
        <p:nvPicPr>
          <p:cNvPr id="2" name="图片 1"/>
          <p:cNvPicPr>
            <a:picLocks noChangeAspect="1"/>
          </p:cNvPicPr>
          <p:nvPr/>
        </p:nvPicPr>
        <p:blipFill>
          <a:blip r:embed="rId4"/>
          <a:stretch>
            <a:fillRect/>
          </a:stretch>
        </p:blipFill>
        <p:spPr>
          <a:xfrm>
            <a:off x="7708885" y="2306345"/>
            <a:ext cx="3755949" cy="697727"/>
          </a:xfrm>
          <a:prstGeom prst="rect">
            <a:avLst/>
          </a:prstGeom>
        </p:spPr>
      </p:pic>
    </p:spTree>
    <p:extLst>
      <p:ext uri="{BB962C8B-B14F-4D97-AF65-F5344CB8AC3E}">
        <p14:creationId xmlns:p14="http://schemas.microsoft.com/office/powerpoint/2010/main" val="335561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29</a:t>
            </a:fld>
            <a:endParaRPr lang="en-US" altLang="zh-CN"/>
          </a:p>
        </p:txBody>
      </p:sp>
      <p:sp>
        <p:nvSpPr>
          <p:cNvPr id="192529" name="Text Box 17"/>
          <p:cNvSpPr txBox="1">
            <a:spLocks noChangeArrowheads="1"/>
          </p:cNvSpPr>
          <p:nvPr/>
        </p:nvSpPr>
        <p:spPr bwMode="auto">
          <a:xfrm>
            <a:off x="961273" y="2920333"/>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tx1"/>
              </a:buClr>
            </a:pPr>
            <a:r>
              <a:rPr lang="en-US" altLang="zh-CN" sz="2400" b="1" dirty="0">
                <a:solidFill>
                  <a:srgbClr val="000066"/>
                </a:solidFill>
                <a:ea typeface="仿宋_GB2312" pitchFamily="49" charset="-122"/>
                <a:cs typeface="Arial" panose="020B0604020202020204" pitchFamily="34" charset="0"/>
              </a:rPr>
              <a:t>•</a:t>
            </a:r>
            <a:r>
              <a:rPr lang="zh-CN" altLang="en-US" sz="2400" b="1" dirty="0">
                <a:solidFill>
                  <a:srgbClr val="000066"/>
                </a:solidFill>
                <a:ea typeface="仿宋_GB2312" pitchFamily="49" charset="-122"/>
                <a:cs typeface="Arial" panose="020B0604020202020204" pitchFamily="34" charset="0"/>
              </a:rPr>
              <a:t>聚类关系与实例、分类、成员关系的主要区别聚类关系一般不具备属性的继承性。如上例， 手不一定具有人的各种属性</a:t>
            </a:r>
            <a:endParaRPr lang="zh-CN" altLang="en-US" sz="2400" b="1" dirty="0">
              <a:solidFill>
                <a:srgbClr val="000066"/>
              </a:solidFill>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269458" y="778891"/>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(4)</a:t>
            </a:r>
            <a:r>
              <a:rPr lang="zh-CN" altLang="en-US" sz="2800" b="1" dirty="0">
                <a:solidFill>
                  <a:srgbClr val="800000"/>
                </a:solidFill>
                <a:latin typeface="宋体" panose="02010600030101010101" pitchFamily="2" charset="-122"/>
              </a:rPr>
              <a:t>聚类关系</a:t>
            </a: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49" name="矩形 48"/>
          <p:cNvSpPr/>
          <p:nvPr/>
        </p:nvSpPr>
        <p:spPr>
          <a:xfrm>
            <a:off x="961273" y="1427659"/>
            <a:ext cx="6221505" cy="830997"/>
          </a:xfrm>
          <a:prstGeom prst="rect">
            <a:avLst/>
          </a:prstGeom>
        </p:spPr>
        <p:txBody>
          <a:bodyPr wrap="square">
            <a:spAutoFit/>
          </a:bodyPr>
          <a:lstStyle/>
          <a:p>
            <a:r>
              <a:rPr lang="zh-CN" altLang="en-US" sz="2400" dirty="0">
                <a:solidFill>
                  <a:srgbClr val="3A3F8E"/>
                </a:solidFill>
                <a:latin typeface="HiddenHorzOCR"/>
              </a:rPr>
              <a:t>亦称包含关系。指具有组织或结构特征的</a:t>
            </a:r>
            <a:r>
              <a:rPr lang="en-US" altLang="zh-CN" sz="2400" dirty="0">
                <a:solidFill>
                  <a:srgbClr val="3A3F8E"/>
                </a:solidFill>
                <a:latin typeface="HiddenHorzOCR"/>
              </a:rPr>
              <a:t>"</a:t>
            </a:r>
            <a:r>
              <a:rPr lang="zh-CN" altLang="en-US" sz="2400" dirty="0">
                <a:solidFill>
                  <a:srgbClr val="3A3F8E"/>
                </a:solidFill>
                <a:latin typeface="HiddenHorzOCR"/>
              </a:rPr>
              <a:t>部分与整体</a:t>
            </a:r>
            <a:r>
              <a:rPr lang="en-US" altLang="zh-CN" sz="2400" dirty="0">
                <a:solidFill>
                  <a:srgbClr val="3A3F8E"/>
                </a:solidFill>
                <a:latin typeface="HiddenHorzOCR"/>
              </a:rPr>
              <a:t>"</a:t>
            </a:r>
            <a:r>
              <a:rPr lang="zh-CN" altLang="en-US" sz="2400" dirty="0">
                <a:solidFill>
                  <a:srgbClr val="3A3F8E"/>
                </a:solidFill>
                <a:latin typeface="HiddenHorzOCR"/>
              </a:rPr>
              <a:t>之间的关系。常用的包含关系是</a:t>
            </a:r>
            <a:r>
              <a:rPr lang="en-US" altLang="zh-CN" sz="2400" dirty="0">
                <a:solidFill>
                  <a:srgbClr val="3A3F8E"/>
                </a:solidFill>
                <a:latin typeface="HiddenHorzOCR"/>
              </a:rPr>
              <a:t>:</a:t>
            </a:r>
            <a:endParaRPr lang="zh-CN" altLang="en-US" sz="2400" dirty="0"/>
          </a:p>
        </p:txBody>
      </p:sp>
      <p:grpSp>
        <p:nvGrpSpPr>
          <p:cNvPr id="11" name="组合 10"/>
          <p:cNvGrpSpPr/>
          <p:nvPr/>
        </p:nvGrpSpPr>
        <p:grpSpPr>
          <a:xfrm>
            <a:off x="269458" y="3890065"/>
            <a:ext cx="9738793" cy="2619646"/>
            <a:chOff x="4777863" y="2907689"/>
            <a:chExt cx="9738793" cy="2619646"/>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(5)</a:t>
              </a:r>
              <a:r>
                <a:rPr lang="zh-CN" altLang="en-US" sz="2800" b="1" dirty="0">
                  <a:solidFill>
                    <a:srgbClr val="800000"/>
                  </a:solidFill>
                  <a:latin typeface="宋体" panose="02010600030101010101" pitchFamily="2" charset="-122"/>
                </a:rPr>
                <a:t>属性关系</a:t>
              </a: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3" name="矩形 2"/>
            <p:cNvSpPr/>
            <p:nvPr/>
          </p:nvSpPr>
          <p:spPr>
            <a:xfrm>
              <a:off x="5274333" y="3430203"/>
              <a:ext cx="9242323" cy="461665"/>
            </a:xfrm>
            <a:prstGeom prst="rect">
              <a:avLst/>
            </a:prstGeom>
          </p:spPr>
          <p:txBody>
            <a:bodyPr wrap="square">
              <a:spAutoFit/>
            </a:bodyPr>
            <a:lstStyle/>
            <a:p>
              <a:r>
                <a:rPr lang="zh-CN" altLang="en-US" sz="2400" dirty="0">
                  <a:solidFill>
                    <a:srgbClr val="3B4191"/>
                  </a:solidFill>
                  <a:latin typeface="HiddenHorzOCR"/>
                </a:rPr>
                <a:t>指事物和其属性之间的关系。常用的有</a:t>
              </a:r>
              <a:r>
                <a:rPr lang="en-US" altLang="zh-CN" sz="2400" dirty="0">
                  <a:solidFill>
                    <a:srgbClr val="3B4191"/>
                  </a:solidFill>
                  <a:latin typeface="HiddenHorzOCR"/>
                </a:rPr>
                <a:t>:</a:t>
              </a:r>
              <a:endParaRPr lang="zh-CN" altLang="en-US" sz="2400" dirty="0"/>
            </a:p>
          </p:txBody>
        </p:sp>
        <p:sp>
          <p:nvSpPr>
            <p:cNvPr id="2" name="矩形 1"/>
            <p:cNvSpPr/>
            <p:nvPr/>
          </p:nvSpPr>
          <p:spPr>
            <a:xfrm>
              <a:off x="5328725" y="3922615"/>
              <a:ext cx="6701357" cy="830997"/>
            </a:xfrm>
            <a:prstGeom prst="rect">
              <a:avLst/>
            </a:prstGeom>
          </p:spPr>
          <p:txBody>
            <a:bodyPr wrap="square">
              <a:spAutoFit/>
            </a:bodyPr>
            <a:lstStyle/>
            <a:p>
              <a:r>
                <a:rPr lang="en-US" altLang="zh-CN" sz="2400" dirty="0">
                  <a:solidFill>
                    <a:srgbClr val="FF0000"/>
                  </a:solidFill>
                  <a:latin typeface="HiddenHorzOCR"/>
                </a:rPr>
                <a:t>Have:</a:t>
              </a:r>
              <a:r>
                <a:rPr lang="en-US" altLang="zh-CN" sz="2400" dirty="0">
                  <a:solidFill>
                    <a:srgbClr val="4D1E39"/>
                  </a:solidFill>
                  <a:latin typeface="HiddenHorzOCR"/>
                </a:rPr>
                <a:t> </a:t>
              </a:r>
              <a:r>
                <a:rPr lang="zh-CN" altLang="en-US" sz="2400" dirty="0">
                  <a:solidFill>
                    <a:srgbClr val="3A3F8E"/>
                  </a:solidFill>
                  <a:latin typeface="HiddenHorzOCR"/>
                </a:rPr>
                <a:t>含义为</a:t>
              </a:r>
              <a:r>
                <a:rPr lang="en-US" altLang="zh-CN" sz="2400" dirty="0">
                  <a:solidFill>
                    <a:srgbClr val="3A3F8E"/>
                  </a:solidFill>
                  <a:latin typeface="HiddenHorzOCR"/>
                </a:rPr>
                <a:t>"</a:t>
              </a:r>
              <a:r>
                <a:rPr lang="zh-CN" altLang="en-US" sz="2400" dirty="0">
                  <a:solidFill>
                    <a:srgbClr val="3A3F8E"/>
                  </a:solidFill>
                  <a:latin typeface="HiddenHorzOCR"/>
                </a:rPr>
                <a:t>有</a:t>
              </a:r>
              <a:r>
                <a:rPr lang="en-US" altLang="zh-CN" sz="2400" dirty="0">
                  <a:solidFill>
                    <a:srgbClr val="3A3F8E"/>
                  </a:solidFill>
                  <a:latin typeface="HiddenHorzOCR"/>
                </a:rPr>
                <a:t>" </a:t>
              </a:r>
              <a:r>
                <a:rPr lang="zh-CN" altLang="en-US" sz="2400" dirty="0">
                  <a:solidFill>
                    <a:srgbClr val="2A276A"/>
                  </a:solidFill>
                  <a:latin typeface="HiddenHorzOCR"/>
                </a:rPr>
                <a:t>， </a:t>
              </a:r>
              <a:r>
                <a:rPr lang="zh-CN" altLang="en-US" sz="2400" dirty="0">
                  <a:solidFill>
                    <a:srgbClr val="3A3F8E"/>
                  </a:solidFill>
                  <a:latin typeface="HiddenHorzOCR"/>
                </a:rPr>
                <a:t>表示一个结点具有另一个结点所描述的属性</a:t>
              </a:r>
              <a:endParaRPr lang="zh-CN" altLang="en-US" sz="2400" dirty="0"/>
            </a:p>
          </p:txBody>
        </p:sp>
        <p:sp>
          <p:nvSpPr>
            <p:cNvPr id="4" name="矩形 3"/>
            <p:cNvSpPr/>
            <p:nvPr/>
          </p:nvSpPr>
          <p:spPr>
            <a:xfrm>
              <a:off x="5328725" y="4696338"/>
              <a:ext cx="6593203" cy="830997"/>
            </a:xfrm>
            <a:prstGeom prst="rect">
              <a:avLst/>
            </a:prstGeom>
          </p:spPr>
          <p:txBody>
            <a:bodyPr wrap="square">
              <a:spAutoFit/>
            </a:bodyPr>
            <a:lstStyle/>
            <a:p>
              <a:r>
                <a:rPr lang="en-US" altLang="zh-CN" sz="2400" dirty="0">
                  <a:solidFill>
                    <a:srgbClr val="FF0000"/>
                  </a:solidFill>
                  <a:latin typeface="HiddenHorzOCR"/>
                </a:rPr>
                <a:t>Can: </a:t>
              </a:r>
              <a:r>
                <a:rPr lang="zh-CN" altLang="en-US" sz="2400" dirty="0">
                  <a:solidFill>
                    <a:srgbClr val="3A3F8E"/>
                  </a:solidFill>
                  <a:latin typeface="HiddenHorzOCR"/>
                </a:rPr>
                <a:t>含义为</a:t>
              </a:r>
              <a:r>
                <a:rPr lang="en-US" altLang="zh-CN" sz="2400" dirty="0">
                  <a:solidFill>
                    <a:srgbClr val="3A3F8E"/>
                  </a:solidFill>
                  <a:latin typeface="HiddenHorzOCR"/>
                </a:rPr>
                <a:t>"</a:t>
              </a:r>
              <a:r>
                <a:rPr lang="zh-CN" altLang="en-US" sz="2400" dirty="0">
                  <a:solidFill>
                    <a:srgbClr val="3A3F8E"/>
                  </a:solidFill>
                  <a:latin typeface="HiddenHorzOCR"/>
                </a:rPr>
                <a:t>能</a:t>
              </a:r>
              <a:r>
                <a:rPr lang="en-US" altLang="zh-CN" sz="2400" dirty="0">
                  <a:solidFill>
                    <a:srgbClr val="3A3F8E"/>
                  </a:solidFill>
                  <a:latin typeface="HiddenHorzOCR"/>
                </a:rPr>
                <a:t>"</a:t>
              </a:r>
              <a:r>
                <a:rPr lang="zh-CN" altLang="en-US" sz="2400" dirty="0">
                  <a:solidFill>
                    <a:srgbClr val="3A3F8E"/>
                  </a:solidFill>
                  <a:latin typeface="HiddenHorzOCR"/>
                </a:rPr>
                <a:t>、</a:t>
              </a:r>
              <a:r>
                <a:rPr lang="en-US" altLang="zh-CN" sz="2400" dirty="0">
                  <a:solidFill>
                    <a:srgbClr val="3A3F8E"/>
                  </a:solidFill>
                  <a:latin typeface="HiddenHorzOCR"/>
                </a:rPr>
                <a:t>"</a:t>
              </a:r>
              <a:r>
                <a:rPr lang="zh-CN" altLang="en-US" sz="2400" dirty="0">
                  <a:solidFill>
                    <a:srgbClr val="3A3F8E"/>
                  </a:solidFill>
                  <a:latin typeface="HiddenHorzOCR"/>
                </a:rPr>
                <a:t>会</a:t>
              </a:r>
              <a:r>
                <a:rPr lang="en-US" altLang="zh-CN" sz="2400" dirty="0">
                  <a:solidFill>
                    <a:srgbClr val="3A3F8E"/>
                  </a:solidFill>
                  <a:latin typeface="HiddenHorzOCR"/>
                </a:rPr>
                <a:t>"</a:t>
              </a:r>
              <a:r>
                <a:rPr lang="zh-CN" altLang="en-US" sz="2400" dirty="0">
                  <a:solidFill>
                    <a:srgbClr val="3A3F8E"/>
                  </a:solidFill>
                  <a:latin typeface="HiddenHorzOCR"/>
                </a:rPr>
                <a:t>，表示一个结点能做另一个结点的事情</a:t>
              </a:r>
              <a:endParaRPr lang="zh-CN" altLang="en-US" sz="2400" dirty="0"/>
            </a:p>
          </p:txBody>
        </p:sp>
      </p:grpSp>
      <p:pic>
        <p:nvPicPr>
          <p:cNvPr id="5" name="图片 4"/>
          <p:cNvPicPr>
            <a:picLocks noChangeAspect="1"/>
          </p:cNvPicPr>
          <p:nvPr/>
        </p:nvPicPr>
        <p:blipFill>
          <a:blip r:embed="rId2"/>
          <a:stretch>
            <a:fillRect/>
          </a:stretch>
        </p:blipFill>
        <p:spPr>
          <a:xfrm>
            <a:off x="7802671" y="5043668"/>
            <a:ext cx="3866469" cy="668334"/>
          </a:xfrm>
          <a:prstGeom prst="rect">
            <a:avLst/>
          </a:prstGeom>
        </p:spPr>
      </p:pic>
      <p:sp>
        <p:nvSpPr>
          <p:cNvPr id="8" name="矩形 7"/>
          <p:cNvSpPr/>
          <p:nvPr/>
        </p:nvSpPr>
        <p:spPr>
          <a:xfrm>
            <a:off x="961273" y="2340016"/>
            <a:ext cx="8944054" cy="461665"/>
          </a:xfrm>
          <a:prstGeom prst="rect">
            <a:avLst/>
          </a:prstGeom>
        </p:spPr>
        <p:txBody>
          <a:bodyPr wrap="square">
            <a:spAutoFit/>
          </a:bodyPr>
          <a:lstStyle/>
          <a:p>
            <a:r>
              <a:rPr lang="en-US" altLang="zh-CN" sz="2400" dirty="0">
                <a:solidFill>
                  <a:srgbClr val="FF0000"/>
                </a:solidFill>
                <a:latin typeface="HiddenHorzOCR"/>
              </a:rPr>
              <a:t>Part-of: </a:t>
            </a:r>
            <a:r>
              <a:rPr lang="zh-CN" altLang="en-US" sz="2400" dirty="0">
                <a:solidFill>
                  <a:srgbClr val="3A3F8E"/>
                </a:solidFill>
                <a:latin typeface="HiddenHorzOCR"/>
              </a:rPr>
              <a:t>含义为</a:t>
            </a:r>
            <a:r>
              <a:rPr lang="en-US" altLang="zh-CN" sz="2400" dirty="0">
                <a:solidFill>
                  <a:srgbClr val="3A3F8E"/>
                </a:solidFill>
                <a:latin typeface="HiddenHorzOCR"/>
              </a:rPr>
              <a:t>"</a:t>
            </a:r>
            <a:r>
              <a:rPr lang="zh-CN" altLang="en-US" sz="2400" dirty="0">
                <a:solidFill>
                  <a:srgbClr val="3A3F8E"/>
                </a:solidFill>
                <a:latin typeface="HiddenHorzOCR"/>
              </a:rPr>
              <a:t>是一部分</a:t>
            </a:r>
            <a:r>
              <a:rPr lang="en-US" altLang="zh-CN" sz="2400" dirty="0">
                <a:solidFill>
                  <a:srgbClr val="3A3F8E"/>
                </a:solidFill>
                <a:latin typeface="HiddenHorzOCR"/>
              </a:rPr>
              <a:t>"</a:t>
            </a:r>
            <a:r>
              <a:rPr lang="zh-CN" altLang="en-US" sz="2400" dirty="0">
                <a:solidFill>
                  <a:srgbClr val="3A3F8E"/>
                </a:solidFill>
                <a:latin typeface="HiddenHorzOCR"/>
              </a:rPr>
              <a:t>，表示一个事物是另一个事物的一部分。</a:t>
            </a:r>
            <a:endParaRPr lang="zh-CN" altLang="en-US" sz="2400" dirty="0"/>
          </a:p>
        </p:txBody>
      </p:sp>
      <p:pic>
        <p:nvPicPr>
          <p:cNvPr id="13" name="图片 12"/>
          <p:cNvPicPr>
            <a:picLocks noChangeAspect="1"/>
          </p:cNvPicPr>
          <p:nvPr/>
        </p:nvPicPr>
        <p:blipFill>
          <a:blip r:embed="rId3"/>
          <a:stretch>
            <a:fillRect/>
          </a:stretch>
        </p:blipFill>
        <p:spPr>
          <a:xfrm>
            <a:off x="7802672" y="1381281"/>
            <a:ext cx="3866469" cy="654640"/>
          </a:xfrm>
          <a:prstGeom prst="rect">
            <a:avLst/>
          </a:prstGeom>
        </p:spPr>
      </p:pic>
    </p:spTree>
    <p:extLst>
      <p:ext uri="{BB962C8B-B14F-4D97-AF65-F5344CB8AC3E}">
        <p14:creationId xmlns:p14="http://schemas.microsoft.com/office/powerpoint/2010/main" val="359341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2301BA4-44F0-49EF-B0F4-35405C75E646}" type="slidenum">
              <a:rPr lang="en-US" altLang="zh-CN"/>
              <a:pPr/>
              <a:t>3</a:t>
            </a:fld>
            <a:endParaRPr lang="en-US" altLang="zh-CN"/>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6000" b="1" dirty="0">
                <a:solidFill>
                  <a:srgbClr val="000099"/>
                </a:solidFill>
                <a:effectLst>
                  <a:outerShdw blurRad="38100" dist="38100" dir="2700000" algn="tl">
                    <a:srgbClr val="C0C0C0"/>
                  </a:outerShdw>
                </a:effectLst>
                <a:latin typeface="Arial" panose="020B0604020202020204" pitchFamily="34" charset="0"/>
                <a:ea typeface="楷体_GB2312" pitchFamily="49" charset="-122"/>
              </a:rPr>
              <a:t>第 </a:t>
            </a:r>
            <a:r>
              <a:rPr lang="en-US" altLang="zh-CN" sz="6000" b="1" dirty="0">
                <a:solidFill>
                  <a:srgbClr val="000099"/>
                </a:solidFill>
                <a:effectLst>
                  <a:outerShdw blurRad="38100" dist="38100" dir="2700000" algn="tl">
                    <a:srgbClr val="C0C0C0"/>
                  </a:outerShdw>
                </a:effectLst>
                <a:latin typeface="Arial" panose="020B0604020202020204" pitchFamily="34" charset="0"/>
                <a:ea typeface="楷体_GB2312" pitchFamily="49" charset="-122"/>
              </a:rPr>
              <a:t>2 </a:t>
            </a:r>
            <a:r>
              <a:rPr lang="zh-CN" altLang="en-US" sz="6000" b="1" dirty="0">
                <a:solidFill>
                  <a:srgbClr val="000099"/>
                </a:solidFill>
                <a:effectLst>
                  <a:outerShdw blurRad="38100" dist="38100" dir="2700000" algn="tl">
                    <a:srgbClr val="C0C0C0"/>
                  </a:outerShdw>
                </a:effectLst>
                <a:latin typeface="Arial" panose="020B0604020202020204" pitchFamily="34" charset="0"/>
                <a:ea typeface="楷体_GB2312" pitchFamily="49" charset="-122"/>
              </a:rPr>
              <a:t>章    知识表示</a:t>
            </a:r>
          </a:p>
        </p:txBody>
      </p:sp>
    </p:spTree>
    <p:extLst>
      <p:ext uri="{BB962C8B-B14F-4D97-AF65-F5344CB8AC3E}">
        <p14:creationId xmlns:p14="http://schemas.microsoft.com/office/powerpoint/2010/main" val="26611329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30</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348116" y="790209"/>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(6)</a:t>
            </a:r>
            <a:r>
              <a:rPr lang="zh-CN" altLang="en-US" sz="2800" b="1" dirty="0">
                <a:solidFill>
                  <a:srgbClr val="800000"/>
                </a:solidFill>
                <a:latin typeface="宋体" panose="02010600030101010101" pitchFamily="2" charset="-122"/>
              </a:rPr>
              <a:t>时间关系</a:t>
            </a: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49" name="矩形 48"/>
          <p:cNvSpPr/>
          <p:nvPr/>
        </p:nvSpPr>
        <p:spPr>
          <a:xfrm>
            <a:off x="913410" y="1404764"/>
            <a:ext cx="6373592" cy="1569660"/>
          </a:xfrm>
          <a:prstGeom prst="rect">
            <a:avLst/>
          </a:prstGeom>
        </p:spPr>
        <p:txBody>
          <a:bodyPr wrap="square">
            <a:spAutoFit/>
          </a:bodyPr>
          <a:lstStyle/>
          <a:p>
            <a:r>
              <a:rPr lang="zh-CN" altLang="en-US" sz="2400" dirty="0">
                <a:solidFill>
                  <a:srgbClr val="494F9A"/>
                </a:solidFill>
                <a:latin typeface="HiddenHorzOCR"/>
              </a:rPr>
              <a:t>指不同事件在其发生时间方面的先后次序关系。</a:t>
            </a:r>
          </a:p>
          <a:p>
            <a:r>
              <a:rPr lang="zh-CN" altLang="en-US" sz="2400" dirty="0">
                <a:solidFill>
                  <a:srgbClr val="494F9A"/>
                </a:solidFill>
                <a:latin typeface="HiddenHorzOCR"/>
              </a:rPr>
              <a:t>常用的时间关系有</a:t>
            </a:r>
            <a:r>
              <a:rPr lang="en-US" altLang="zh-CN" sz="2400" dirty="0">
                <a:solidFill>
                  <a:srgbClr val="3B397A"/>
                </a:solidFill>
                <a:latin typeface="HiddenHorzOCR"/>
              </a:rPr>
              <a:t>:</a:t>
            </a:r>
          </a:p>
          <a:p>
            <a:r>
              <a:rPr lang="en-US" altLang="zh-CN" sz="2400" dirty="0">
                <a:solidFill>
                  <a:srgbClr val="296842"/>
                </a:solidFill>
                <a:latin typeface="HiddenHorzOCR"/>
              </a:rPr>
              <a:t>Before: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在前</a:t>
            </a:r>
            <a:r>
              <a:rPr lang="en-US" altLang="zh-CN" sz="2400" dirty="0">
                <a:solidFill>
                  <a:srgbClr val="494F9A"/>
                </a:solidFill>
                <a:latin typeface="HiddenHorzOCR"/>
              </a:rPr>
              <a:t>"</a:t>
            </a:r>
          </a:p>
          <a:p>
            <a:r>
              <a:rPr lang="en-US" altLang="zh-CN" sz="2400" dirty="0">
                <a:solidFill>
                  <a:srgbClr val="296842"/>
                </a:solidFill>
                <a:latin typeface="HiddenHorzOCR"/>
              </a:rPr>
              <a:t>After: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在后</a:t>
            </a:r>
            <a:r>
              <a:rPr lang="en-US" altLang="zh-CN" sz="2400" dirty="0">
                <a:solidFill>
                  <a:srgbClr val="494F9A"/>
                </a:solidFill>
                <a:latin typeface="HiddenHorzOCR"/>
              </a:rPr>
              <a:t>"</a:t>
            </a:r>
            <a:endParaRPr lang="zh-CN" altLang="en-US" sz="2400" dirty="0"/>
          </a:p>
        </p:txBody>
      </p:sp>
      <p:grpSp>
        <p:nvGrpSpPr>
          <p:cNvPr id="11" name="组合 10"/>
          <p:cNvGrpSpPr/>
          <p:nvPr/>
        </p:nvGrpSpPr>
        <p:grpSpPr>
          <a:xfrm>
            <a:off x="348116" y="3442475"/>
            <a:ext cx="9807617" cy="2913875"/>
            <a:chOff x="4777863" y="2907689"/>
            <a:chExt cx="9807617" cy="2913875"/>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(7)</a:t>
              </a:r>
              <a:r>
                <a:rPr lang="zh-CN" altLang="en-US" sz="2800" b="1" dirty="0">
                  <a:solidFill>
                    <a:srgbClr val="800000"/>
                  </a:solidFill>
                  <a:latin typeface="宋体" panose="02010600030101010101" pitchFamily="2" charset="-122"/>
                </a:rPr>
                <a:t>位置关系</a:t>
              </a: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3" name="矩形 2"/>
            <p:cNvSpPr/>
            <p:nvPr/>
          </p:nvSpPr>
          <p:spPr>
            <a:xfrm>
              <a:off x="5343157" y="3482462"/>
              <a:ext cx="9242323" cy="2339102"/>
            </a:xfrm>
            <a:prstGeom prst="rect">
              <a:avLst/>
            </a:prstGeom>
          </p:spPr>
          <p:txBody>
            <a:bodyPr wrap="square">
              <a:spAutoFit/>
            </a:bodyPr>
            <a:lstStyle/>
            <a:p>
              <a:r>
                <a:rPr lang="zh-CN" altLang="en-US" sz="2400" dirty="0">
                  <a:solidFill>
                    <a:srgbClr val="494F9A"/>
                  </a:solidFill>
                  <a:latin typeface="HiddenHorzOCR"/>
                </a:rPr>
                <a:t>指不同事物在位置方面的关系</a:t>
              </a:r>
              <a:r>
                <a:rPr lang="en-US" altLang="zh-CN" sz="2400" dirty="0">
                  <a:solidFill>
                    <a:srgbClr val="494F9A"/>
                  </a:solidFill>
                  <a:latin typeface="HiddenHorzOCR"/>
                </a:rPr>
                <a:t>.</a:t>
              </a:r>
              <a:r>
                <a:rPr lang="zh-CN" altLang="en-US" sz="2400" dirty="0">
                  <a:solidFill>
                    <a:srgbClr val="494F9A"/>
                  </a:solidFill>
                  <a:latin typeface="HiddenHorzOCR"/>
                </a:rPr>
                <a:t>常用的有</a:t>
              </a:r>
              <a:r>
                <a:rPr lang="en-US" altLang="zh-CN" sz="2400" dirty="0">
                  <a:solidFill>
                    <a:srgbClr val="494F9A"/>
                  </a:solidFill>
                  <a:latin typeface="HiddenHorzOCR"/>
                </a:rPr>
                <a:t>:</a:t>
              </a:r>
            </a:p>
            <a:p>
              <a:r>
                <a:rPr lang="en-US" altLang="zh-CN" sz="2400" dirty="0">
                  <a:solidFill>
                    <a:srgbClr val="296842"/>
                  </a:solidFill>
                  <a:latin typeface="HiddenHorzOCR"/>
                </a:rPr>
                <a:t>Locat</a:t>
              </a:r>
              <a:r>
                <a:rPr lang="en-US" altLang="zh-CN" sz="2400" dirty="0">
                  <a:solidFill>
                    <a:srgbClr val="477954"/>
                  </a:solidFill>
                  <a:latin typeface="HiddenHorzOCR"/>
                </a:rPr>
                <a:t>e</a:t>
              </a:r>
              <a:r>
                <a:rPr lang="en-US" altLang="zh-CN" sz="2400" dirty="0">
                  <a:solidFill>
                    <a:srgbClr val="296842"/>
                  </a:solidFill>
                  <a:latin typeface="HiddenHorzOCR"/>
                </a:rPr>
                <a:t>d</a:t>
              </a:r>
              <a:r>
                <a:rPr lang="en-US" altLang="zh-CN" sz="2400" dirty="0">
                  <a:solidFill>
                    <a:srgbClr val="477954"/>
                  </a:solidFill>
                  <a:latin typeface="HiddenHorzOCR"/>
                </a:rPr>
                <a:t>-</a:t>
              </a:r>
              <a:r>
                <a:rPr lang="en-US" altLang="zh-CN" sz="2400" dirty="0">
                  <a:solidFill>
                    <a:srgbClr val="296842"/>
                  </a:solidFill>
                  <a:latin typeface="HiddenHorzOCR"/>
                </a:rPr>
                <a:t>on: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在</a:t>
              </a:r>
              <a:r>
                <a:rPr lang="en-US" altLang="zh-CN" sz="2400" dirty="0">
                  <a:solidFill>
                    <a:srgbClr val="494F9A"/>
                  </a:solidFill>
                  <a:latin typeface="HiddenHorzOCR"/>
                </a:rPr>
                <a:t>...</a:t>
              </a:r>
              <a:r>
                <a:rPr lang="zh-CN" altLang="en-US" sz="2400" dirty="0">
                  <a:solidFill>
                    <a:srgbClr val="494F9A"/>
                  </a:solidFill>
                  <a:latin typeface="HiddenHorzOCR"/>
                </a:rPr>
                <a:t>上面</a:t>
              </a:r>
              <a:r>
                <a:rPr lang="en-US" altLang="zh-CN" sz="2400" dirty="0">
                  <a:solidFill>
                    <a:srgbClr val="494F9A"/>
                  </a:solidFill>
                  <a:latin typeface="HiddenHorzOCR"/>
                </a:rPr>
                <a:t>"</a:t>
              </a:r>
            </a:p>
            <a:p>
              <a:r>
                <a:rPr lang="en-US" altLang="zh-CN" sz="2300" dirty="0">
                  <a:solidFill>
                    <a:srgbClr val="296842"/>
                  </a:solidFill>
                  <a:latin typeface="HiddenHorzOCR"/>
                </a:rPr>
                <a:t>Located</a:t>
              </a:r>
              <a:r>
                <a:rPr lang="en-US" altLang="zh-CN" sz="2300" dirty="0">
                  <a:solidFill>
                    <a:srgbClr val="477954"/>
                  </a:solidFill>
                  <a:latin typeface="HiddenHorzOCR"/>
                </a:rPr>
                <a:t>-</a:t>
              </a:r>
              <a:r>
                <a:rPr lang="en-US" altLang="zh-CN" sz="2300" dirty="0">
                  <a:solidFill>
                    <a:srgbClr val="296842"/>
                  </a:solidFill>
                  <a:latin typeface="HiddenHorzOCR"/>
                </a:rPr>
                <a:t>under </a:t>
              </a:r>
              <a:r>
                <a:rPr lang="en-US" altLang="zh-CN" sz="2300" dirty="0">
                  <a:solidFill>
                    <a:srgbClr val="274F2D"/>
                  </a:solidFill>
                  <a:latin typeface="HiddenHorzOCR"/>
                </a:rPr>
                <a:t>: </a:t>
              </a:r>
              <a:r>
                <a:rPr lang="zh-CN" altLang="en-US" sz="2300" dirty="0">
                  <a:solidFill>
                    <a:srgbClr val="494F9A"/>
                  </a:solidFill>
                  <a:latin typeface="HiddenHorzOCR"/>
                </a:rPr>
                <a:t>含义为</a:t>
              </a:r>
              <a:r>
                <a:rPr lang="en-US" altLang="zh-CN" sz="2300" dirty="0">
                  <a:solidFill>
                    <a:srgbClr val="494F9A"/>
                  </a:solidFill>
                  <a:latin typeface="HiddenHorzOCR"/>
                </a:rPr>
                <a:t>"</a:t>
              </a:r>
              <a:r>
                <a:rPr lang="zh-CN" altLang="en-US" sz="2300" dirty="0">
                  <a:solidFill>
                    <a:srgbClr val="494F9A"/>
                  </a:solidFill>
                  <a:latin typeface="HiddenHorzOCR"/>
                </a:rPr>
                <a:t>在</a:t>
              </a:r>
              <a:r>
                <a:rPr lang="en-US" altLang="zh-CN" sz="2300" dirty="0">
                  <a:solidFill>
                    <a:srgbClr val="494F9A"/>
                  </a:solidFill>
                  <a:latin typeface="HiddenHorzOCR"/>
                </a:rPr>
                <a:t>. </a:t>
              </a:r>
              <a:r>
                <a:rPr lang="en-US" altLang="zh-CN" sz="2500" dirty="0">
                  <a:solidFill>
                    <a:srgbClr val="494F9A"/>
                  </a:solidFill>
                  <a:latin typeface="Arial" panose="020B0604020202020204" pitchFamily="34" charset="0"/>
                </a:rPr>
                <a:t>. </a:t>
              </a:r>
              <a:r>
                <a:rPr lang="en-US" altLang="zh-CN" sz="2300" dirty="0">
                  <a:solidFill>
                    <a:srgbClr val="494F9A"/>
                  </a:solidFill>
                  <a:latin typeface="HiddenHorzOCR"/>
                </a:rPr>
                <a:t>.</a:t>
              </a:r>
              <a:r>
                <a:rPr lang="zh-CN" altLang="en-US" sz="2300" dirty="0">
                  <a:solidFill>
                    <a:srgbClr val="494F9A"/>
                  </a:solidFill>
                  <a:latin typeface="HiddenHorzOCR"/>
                </a:rPr>
                <a:t>下面</a:t>
              </a:r>
              <a:r>
                <a:rPr lang="en-US" altLang="zh-CN" sz="2300" dirty="0">
                  <a:solidFill>
                    <a:srgbClr val="494F9A"/>
                  </a:solidFill>
                  <a:latin typeface="HiddenHorzOCR"/>
                </a:rPr>
                <a:t>"</a:t>
              </a:r>
            </a:p>
            <a:p>
              <a:r>
                <a:rPr lang="en-US" altLang="zh-CN" sz="2400" dirty="0">
                  <a:solidFill>
                    <a:srgbClr val="296842"/>
                  </a:solidFill>
                  <a:latin typeface="HiddenHorzOCR"/>
                </a:rPr>
                <a:t>Located</a:t>
              </a:r>
              <a:r>
                <a:rPr lang="en-US" altLang="zh-CN" sz="2400" dirty="0">
                  <a:solidFill>
                    <a:srgbClr val="477954"/>
                  </a:solidFill>
                  <a:latin typeface="HiddenHorzOCR"/>
                </a:rPr>
                <a:t>-</a:t>
              </a:r>
              <a:r>
                <a:rPr lang="en-US" altLang="zh-CN" sz="2400" dirty="0">
                  <a:solidFill>
                    <a:srgbClr val="296842"/>
                  </a:solidFill>
                  <a:latin typeface="HiddenHorzOCR"/>
                </a:rPr>
                <a:t>at: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在</a:t>
              </a:r>
              <a:r>
                <a:rPr lang="en-US" altLang="zh-CN" sz="2400" dirty="0">
                  <a:solidFill>
                    <a:srgbClr val="494F9A"/>
                  </a:solidFill>
                  <a:latin typeface="HiddenHorzOCR"/>
                </a:rPr>
                <a:t>..."</a:t>
              </a:r>
            </a:p>
            <a:p>
              <a:r>
                <a:rPr lang="en-US" altLang="zh-CN" sz="2300" dirty="0">
                  <a:solidFill>
                    <a:srgbClr val="296842"/>
                  </a:solidFill>
                  <a:latin typeface="HiddenHorzOCR"/>
                </a:rPr>
                <a:t>Located</a:t>
              </a:r>
              <a:r>
                <a:rPr lang="en-US" altLang="zh-CN" sz="2300" dirty="0">
                  <a:solidFill>
                    <a:srgbClr val="477954"/>
                  </a:solidFill>
                  <a:latin typeface="HiddenHorzOCR"/>
                </a:rPr>
                <a:t>-</a:t>
              </a:r>
              <a:r>
                <a:rPr lang="en-US" altLang="zh-CN" sz="2300" dirty="0">
                  <a:solidFill>
                    <a:srgbClr val="296842"/>
                  </a:solidFill>
                  <a:latin typeface="HiddenHorzOCR"/>
                </a:rPr>
                <a:t>in</a:t>
              </a:r>
              <a:r>
                <a:rPr lang="en-US" altLang="zh-CN" sz="2300" dirty="0">
                  <a:solidFill>
                    <a:srgbClr val="477954"/>
                  </a:solidFill>
                  <a:latin typeface="HiddenHorzOCR"/>
                </a:rPr>
                <a:t>s</a:t>
              </a:r>
              <a:r>
                <a:rPr lang="en-US" altLang="zh-CN" sz="2300" dirty="0">
                  <a:solidFill>
                    <a:srgbClr val="296842"/>
                  </a:solidFill>
                  <a:latin typeface="HiddenHorzOCR"/>
                </a:rPr>
                <a:t>id</a:t>
              </a:r>
              <a:r>
                <a:rPr lang="en-US" altLang="zh-CN" sz="2300" dirty="0">
                  <a:solidFill>
                    <a:srgbClr val="477954"/>
                  </a:solidFill>
                  <a:latin typeface="HiddenHorzOCR"/>
                </a:rPr>
                <a:t>e </a:t>
              </a:r>
              <a:r>
                <a:rPr lang="en-US" altLang="zh-CN" sz="2300" dirty="0">
                  <a:solidFill>
                    <a:srgbClr val="296842"/>
                  </a:solidFill>
                  <a:latin typeface="HiddenHorzOCR"/>
                </a:rPr>
                <a:t>: </a:t>
              </a:r>
              <a:r>
                <a:rPr lang="zh-CN" altLang="en-US" sz="2300" dirty="0">
                  <a:solidFill>
                    <a:srgbClr val="494F9A"/>
                  </a:solidFill>
                  <a:latin typeface="HiddenHorzOCR"/>
                </a:rPr>
                <a:t>含义为</a:t>
              </a:r>
              <a:r>
                <a:rPr lang="en-US" altLang="zh-CN" sz="2300" dirty="0">
                  <a:solidFill>
                    <a:srgbClr val="494F9A"/>
                  </a:solidFill>
                  <a:latin typeface="HiddenHorzOCR"/>
                </a:rPr>
                <a:t>"</a:t>
              </a:r>
              <a:r>
                <a:rPr lang="zh-CN" altLang="en-US" sz="2300" dirty="0">
                  <a:solidFill>
                    <a:srgbClr val="494F9A"/>
                  </a:solidFill>
                  <a:latin typeface="HiddenHorzOCR"/>
                </a:rPr>
                <a:t>在</a:t>
              </a:r>
              <a:r>
                <a:rPr lang="en-US" altLang="zh-CN" sz="2300" dirty="0">
                  <a:solidFill>
                    <a:srgbClr val="494F9A"/>
                  </a:solidFill>
                  <a:latin typeface="HiddenHorzOCR"/>
                </a:rPr>
                <a:t>. </a:t>
              </a:r>
              <a:r>
                <a:rPr lang="en-US" altLang="zh-CN" sz="2500" dirty="0">
                  <a:solidFill>
                    <a:srgbClr val="494F9A"/>
                  </a:solidFill>
                  <a:latin typeface="Arial" panose="020B0604020202020204" pitchFamily="34" charset="0"/>
                </a:rPr>
                <a:t>. </a:t>
              </a:r>
              <a:r>
                <a:rPr lang="en-US" altLang="zh-CN" sz="2300" dirty="0">
                  <a:solidFill>
                    <a:srgbClr val="494F9A"/>
                  </a:solidFill>
                  <a:latin typeface="HiddenHorzOCR"/>
                </a:rPr>
                <a:t>.</a:t>
              </a:r>
              <a:r>
                <a:rPr lang="zh-CN" altLang="en-US" sz="2300" dirty="0">
                  <a:solidFill>
                    <a:srgbClr val="494F9A"/>
                  </a:solidFill>
                  <a:latin typeface="HiddenHorzOCR"/>
                </a:rPr>
                <a:t>内</a:t>
              </a:r>
              <a:r>
                <a:rPr lang="en-US" altLang="zh-CN" sz="2300" dirty="0">
                  <a:solidFill>
                    <a:srgbClr val="494F9A"/>
                  </a:solidFill>
                  <a:latin typeface="HiddenHorzOCR"/>
                </a:rPr>
                <a:t>"</a:t>
              </a:r>
            </a:p>
            <a:p>
              <a:r>
                <a:rPr lang="en-US" altLang="zh-CN" sz="2400" dirty="0">
                  <a:solidFill>
                    <a:srgbClr val="296842"/>
                  </a:solidFill>
                  <a:latin typeface="HiddenHorzOCR"/>
                </a:rPr>
                <a:t>Located</a:t>
              </a:r>
              <a:r>
                <a:rPr lang="en-US" altLang="zh-CN" sz="2400" dirty="0">
                  <a:solidFill>
                    <a:srgbClr val="477954"/>
                  </a:solidFill>
                  <a:latin typeface="HiddenHorzOCR"/>
                </a:rPr>
                <a:t>-</a:t>
              </a:r>
              <a:r>
                <a:rPr lang="en-US" altLang="zh-CN" sz="2400" dirty="0">
                  <a:solidFill>
                    <a:srgbClr val="296842"/>
                  </a:solidFill>
                  <a:latin typeface="HiddenHorzOCR"/>
                </a:rPr>
                <a:t>out</a:t>
              </a:r>
              <a:r>
                <a:rPr lang="en-US" altLang="zh-CN" sz="2400" dirty="0">
                  <a:solidFill>
                    <a:srgbClr val="477954"/>
                  </a:solidFill>
                  <a:latin typeface="HiddenHorzOCR"/>
                </a:rPr>
                <a:t>s</a:t>
              </a:r>
              <a:r>
                <a:rPr lang="en-US" altLang="zh-CN" sz="2400" dirty="0">
                  <a:solidFill>
                    <a:srgbClr val="296842"/>
                  </a:solidFill>
                  <a:latin typeface="HiddenHorzOCR"/>
                </a:rPr>
                <a:t>id</a:t>
              </a:r>
              <a:r>
                <a:rPr lang="en-US" altLang="zh-CN" sz="2400" dirty="0">
                  <a:solidFill>
                    <a:srgbClr val="477954"/>
                  </a:solidFill>
                  <a:latin typeface="HiddenHorzOCR"/>
                </a:rPr>
                <a:t>e </a:t>
              </a:r>
              <a:r>
                <a:rPr lang="en-US" altLang="zh-CN" sz="2400" dirty="0">
                  <a:solidFill>
                    <a:srgbClr val="296842"/>
                  </a:solidFill>
                  <a:latin typeface="HiddenHorzOCR"/>
                </a:rPr>
                <a:t>: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在</a:t>
              </a:r>
              <a:r>
                <a:rPr lang="en-US" altLang="zh-CN" sz="2400" dirty="0">
                  <a:solidFill>
                    <a:srgbClr val="494F9A"/>
                  </a:solidFill>
                  <a:latin typeface="HiddenHorzOCR"/>
                </a:rPr>
                <a:t>...</a:t>
              </a:r>
              <a:r>
                <a:rPr lang="zh-CN" altLang="en-US" sz="2400" dirty="0">
                  <a:solidFill>
                    <a:srgbClr val="494F9A"/>
                  </a:solidFill>
                  <a:latin typeface="HiddenHorzOCR"/>
                </a:rPr>
                <a:t>外</a:t>
              </a:r>
              <a:r>
                <a:rPr lang="en-US" altLang="zh-CN" sz="2400" dirty="0">
                  <a:solidFill>
                    <a:srgbClr val="494F9A"/>
                  </a:solidFill>
                  <a:latin typeface="HiddenHorzOCR"/>
                </a:rPr>
                <a:t>"</a:t>
              </a:r>
              <a:endParaRPr lang="zh-CN" altLang="en-US" sz="2400" dirty="0"/>
            </a:p>
          </p:txBody>
        </p:sp>
      </p:grpSp>
      <p:pic>
        <p:nvPicPr>
          <p:cNvPr id="6" name="图片 5"/>
          <p:cNvPicPr>
            <a:picLocks noChangeAspect="1"/>
          </p:cNvPicPr>
          <p:nvPr/>
        </p:nvPicPr>
        <p:blipFill>
          <a:blip r:embed="rId2"/>
          <a:stretch>
            <a:fillRect/>
          </a:stretch>
        </p:blipFill>
        <p:spPr>
          <a:xfrm>
            <a:off x="7698162" y="1641606"/>
            <a:ext cx="3970978" cy="642014"/>
          </a:xfrm>
          <a:prstGeom prst="rect">
            <a:avLst/>
          </a:prstGeom>
        </p:spPr>
      </p:pic>
      <p:pic>
        <p:nvPicPr>
          <p:cNvPr id="10" name="图片 9"/>
          <p:cNvPicPr>
            <a:picLocks noChangeAspect="1"/>
          </p:cNvPicPr>
          <p:nvPr/>
        </p:nvPicPr>
        <p:blipFill>
          <a:blip r:embed="rId3"/>
          <a:stretch>
            <a:fillRect/>
          </a:stretch>
        </p:blipFill>
        <p:spPr>
          <a:xfrm>
            <a:off x="7413523" y="2326097"/>
            <a:ext cx="4489736" cy="668789"/>
          </a:xfrm>
          <a:prstGeom prst="rect">
            <a:avLst/>
          </a:prstGeom>
        </p:spPr>
      </p:pic>
      <p:pic>
        <p:nvPicPr>
          <p:cNvPr id="12" name="图片 11"/>
          <p:cNvPicPr>
            <a:picLocks noChangeAspect="1"/>
          </p:cNvPicPr>
          <p:nvPr/>
        </p:nvPicPr>
        <p:blipFill>
          <a:blip r:embed="rId4"/>
          <a:stretch>
            <a:fillRect/>
          </a:stretch>
        </p:blipFill>
        <p:spPr>
          <a:xfrm>
            <a:off x="7523116" y="4982237"/>
            <a:ext cx="4270550" cy="703501"/>
          </a:xfrm>
          <a:prstGeom prst="rect">
            <a:avLst/>
          </a:prstGeom>
        </p:spPr>
      </p:pic>
    </p:spTree>
    <p:extLst>
      <p:ext uri="{BB962C8B-B14F-4D97-AF65-F5344CB8AC3E}">
        <p14:creationId xmlns:p14="http://schemas.microsoft.com/office/powerpoint/2010/main" val="219776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31</a:t>
            </a:fld>
            <a:endParaRPr lang="en-US" altLang="zh-CN"/>
          </a:p>
        </p:txBody>
      </p:sp>
      <p:sp>
        <p:nvSpPr>
          <p:cNvPr id="192531" name="Rectangle 19"/>
          <p:cNvSpPr>
            <a:spLocks noGrp="1"/>
          </p:cNvSpPr>
          <p:nvPr>
            <p:ph type="title"/>
          </p:nvPr>
        </p:nvSpPr>
        <p:spPr>
          <a:xfrm>
            <a:off x="642591" y="476028"/>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1854647" y="1640886"/>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en-US" altLang="zh-CN" sz="2800" b="1" dirty="0">
                <a:solidFill>
                  <a:srgbClr val="800000"/>
                </a:solidFill>
                <a:latin typeface="宋体" panose="02010600030101010101" pitchFamily="2" charset="-122"/>
              </a:rPr>
              <a:t>(8)</a:t>
            </a:r>
            <a:r>
              <a:rPr lang="zh-CN" altLang="en-US" sz="2800" b="1" dirty="0">
                <a:solidFill>
                  <a:srgbClr val="800000"/>
                </a:solidFill>
                <a:latin typeface="宋体" panose="02010600030101010101" pitchFamily="2" charset="-122"/>
              </a:rPr>
              <a:t>相近关系</a:t>
            </a: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en-US" altLang="zh-CN" sz="2800" b="1" dirty="0">
              <a:solidFill>
                <a:srgbClr val="800000"/>
              </a:solidFill>
              <a:latin typeface="宋体" panose="02010600030101010101" pitchFamily="2" charset="-122"/>
            </a:endParaRPr>
          </a:p>
          <a:p>
            <a:pPr>
              <a:buClr>
                <a:srgbClr val="800000"/>
              </a:buClr>
              <a:buFont typeface="Arial" panose="020B0604020202020204" pitchFamily="34" charset="0"/>
              <a:buNone/>
            </a:pPr>
            <a:endParaRPr lang="zh-CN" altLang="en-US" sz="2800" b="1" dirty="0">
              <a:solidFill>
                <a:srgbClr val="800000"/>
              </a:solidFill>
              <a:latin typeface="宋体" panose="02010600030101010101" pitchFamily="2" charset="-122"/>
            </a:endParaRPr>
          </a:p>
        </p:txBody>
      </p:sp>
      <p:sp>
        <p:nvSpPr>
          <p:cNvPr id="49" name="矩形 48"/>
          <p:cNvSpPr/>
          <p:nvPr/>
        </p:nvSpPr>
        <p:spPr>
          <a:xfrm>
            <a:off x="2498599" y="2266759"/>
            <a:ext cx="6373592" cy="1569660"/>
          </a:xfrm>
          <a:prstGeom prst="rect">
            <a:avLst/>
          </a:prstGeom>
        </p:spPr>
        <p:txBody>
          <a:bodyPr wrap="square">
            <a:spAutoFit/>
          </a:bodyPr>
          <a:lstStyle/>
          <a:p>
            <a:r>
              <a:rPr lang="zh-CN" altLang="en-US" sz="2400" dirty="0">
                <a:solidFill>
                  <a:srgbClr val="494F9A"/>
                </a:solidFill>
                <a:latin typeface="HiddenHorzOCR"/>
              </a:rPr>
              <a:t>指不同事物在形状、内容等方面相似或接近。</a:t>
            </a:r>
          </a:p>
          <a:p>
            <a:r>
              <a:rPr lang="zh-CN" altLang="en-US" sz="2400" dirty="0">
                <a:solidFill>
                  <a:srgbClr val="494F9A"/>
                </a:solidFill>
                <a:latin typeface="HiddenHorzOCR"/>
              </a:rPr>
              <a:t>常用的相近关系有</a:t>
            </a:r>
            <a:r>
              <a:rPr lang="en-US" altLang="zh-CN" sz="2400" dirty="0">
                <a:solidFill>
                  <a:srgbClr val="494F9A"/>
                </a:solidFill>
                <a:latin typeface="HiddenHorzOCR"/>
              </a:rPr>
              <a:t>:</a:t>
            </a:r>
          </a:p>
          <a:p>
            <a:r>
              <a:rPr lang="en-US" altLang="zh-CN" sz="2400" dirty="0">
                <a:solidFill>
                  <a:srgbClr val="296842"/>
                </a:solidFill>
                <a:latin typeface="HiddenHorzOCR"/>
              </a:rPr>
              <a:t>Similar</a:t>
            </a:r>
            <a:r>
              <a:rPr lang="en-US" altLang="zh-CN" sz="2400" dirty="0">
                <a:solidFill>
                  <a:srgbClr val="477954"/>
                </a:solidFill>
                <a:latin typeface="HiddenHorzOCR"/>
              </a:rPr>
              <a:t>-</a:t>
            </a:r>
            <a:r>
              <a:rPr lang="en-US" altLang="zh-CN" sz="2400" dirty="0">
                <a:solidFill>
                  <a:srgbClr val="296842"/>
                </a:solidFill>
                <a:latin typeface="HiddenHorzOCR"/>
              </a:rPr>
              <a:t>to: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相似</a:t>
            </a:r>
            <a:r>
              <a:rPr lang="en-US" altLang="zh-CN" sz="2400" dirty="0">
                <a:solidFill>
                  <a:srgbClr val="494F9A"/>
                </a:solidFill>
                <a:latin typeface="HiddenHorzOCR"/>
              </a:rPr>
              <a:t>"</a:t>
            </a:r>
          </a:p>
          <a:p>
            <a:r>
              <a:rPr lang="en-US" altLang="zh-CN" sz="2400" dirty="0">
                <a:solidFill>
                  <a:srgbClr val="296842"/>
                </a:solidFill>
                <a:latin typeface="HiddenHorzOCR"/>
              </a:rPr>
              <a:t>Near-to</a:t>
            </a:r>
            <a:r>
              <a:rPr lang="en-US" altLang="zh-CN" sz="2400" dirty="0">
                <a:solidFill>
                  <a:srgbClr val="477954"/>
                </a:solidFill>
                <a:latin typeface="HiddenHorzOCR"/>
              </a:rPr>
              <a:t>: </a:t>
            </a:r>
            <a:r>
              <a:rPr lang="zh-CN" altLang="en-US" sz="2400" dirty="0">
                <a:solidFill>
                  <a:srgbClr val="494F9A"/>
                </a:solidFill>
                <a:latin typeface="HiddenHorzOCR"/>
              </a:rPr>
              <a:t>含义为</a:t>
            </a:r>
            <a:r>
              <a:rPr lang="en-US" altLang="zh-CN" sz="2400" dirty="0">
                <a:solidFill>
                  <a:srgbClr val="494F9A"/>
                </a:solidFill>
                <a:latin typeface="HiddenHorzOCR"/>
              </a:rPr>
              <a:t>"</a:t>
            </a:r>
            <a:r>
              <a:rPr lang="zh-CN" altLang="en-US" sz="2400" dirty="0">
                <a:solidFill>
                  <a:srgbClr val="494F9A"/>
                </a:solidFill>
                <a:latin typeface="HiddenHorzOCR"/>
              </a:rPr>
              <a:t>接近</a:t>
            </a:r>
            <a:r>
              <a:rPr lang="en-US" altLang="zh-CN" sz="2400" dirty="0">
                <a:solidFill>
                  <a:srgbClr val="494F9A"/>
                </a:solidFill>
                <a:latin typeface="HiddenHorzOCR"/>
              </a:rPr>
              <a:t>"</a:t>
            </a:r>
            <a:endParaRPr lang="zh-CN" altLang="en-US" sz="2400" dirty="0"/>
          </a:p>
        </p:txBody>
      </p:sp>
      <p:pic>
        <p:nvPicPr>
          <p:cNvPr id="2" name="图片 1"/>
          <p:cNvPicPr>
            <a:picLocks noChangeAspect="1"/>
          </p:cNvPicPr>
          <p:nvPr/>
        </p:nvPicPr>
        <p:blipFill>
          <a:blip r:embed="rId2"/>
          <a:stretch>
            <a:fillRect/>
          </a:stretch>
        </p:blipFill>
        <p:spPr>
          <a:xfrm>
            <a:off x="3571528" y="3953876"/>
            <a:ext cx="4034223" cy="715357"/>
          </a:xfrm>
          <a:prstGeom prst="rect">
            <a:avLst/>
          </a:prstGeom>
        </p:spPr>
      </p:pic>
    </p:spTree>
    <p:extLst>
      <p:ext uri="{BB962C8B-B14F-4D97-AF65-F5344CB8AC3E}">
        <p14:creationId xmlns:p14="http://schemas.microsoft.com/office/powerpoint/2010/main" val="5470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32</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2800" b="1" dirty="0">
                <a:solidFill>
                  <a:srgbClr val="800000"/>
                </a:solidFill>
                <a:latin typeface="宋体" panose="02010600030101010101" pitchFamily="2" charset="-122"/>
              </a:rPr>
              <a:t>表示一元关系</a:t>
            </a:r>
          </a:p>
        </p:txBody>
      </p:sp>
      <p:sp>
        <p:nvSpPr>
          <p:cNvPr id="8" name="矩形 7"/>
          <p:cNvSpPr/>
          <p:nvPr/>
        </p:nvSpPr>
        <p:spPr>
          <a:xfrm>
            <a:off x="1149751" y="1374717"/>
            <a:ext cx="9892497" cy="3416320"/>
          </a:xfrm>
          <a:prstGeom prst="rect">
            <a:avLst/>
          </a:prstGeom>
        </p:spPr>
        <p:txBody>
          <a:bodyPr wrap="square">
            <a:spAutoFit/>
          </a:bodyPr>
          <a:lstStyle/>
          <a:p>
            <a:r>
              <a:rPr lang="zh-CN" altLang="en-US" sz="2400" dirty="0">
                <a:solidFill>
                  <a:srgbClr val="8F2A3B"/>
                </a:solidFill>
                <a:latin typeface="HiddenHorzOCR"/>
              </a:rPr>
              <a:t>一元关系</a:t>
            </a:r>
          </a:p>
          <a:p>
            <a:r>
              <a:rPr lang="zh-CN" altLang="en-US" sz="2400" dirty="0">
                <a:solidFill>
                  <a:srgbClr val="3B4090"/>
                </a:solidFill>
                <a:latin typeface="HiddenHorzOCR"/>
              </a:rPr>
              <a:t>指可以用一元谓词</a:t>
            </a:r>
            <a:r>
              <a:rPr lang="en-US" altLang="zh-CN" sz="2400" dirty="0">
                <a:solidFill>
                  <a:srgbClr val="3B4090"/>
                </a:solidFill>
                <a:latin typeface="HiddenHorzOCR"/>
              </a:rPr>
              <a:t>P(x)</a:t>
            </a:r>
            <a:r>
              <a:rPr lang="zh-CN" altLang="en-US" sz="2400" dirty="0">
                <a:solidFill>
                  <a:srgbClr val="3B4090"/>
                </a:solidFill>
                <a:latin typeface="HiddenHorzOCR"/>
              </a:rPr>
              <a:t>表示的关系。谓词</a:t>
            </a:r>
            <a:r>
              <a:rPr lang="en-US" altLang="zh-CN" sz="2400" dirty="0">
                <a:solidFill>
                  <a:srgbClr val="3B4090"/>
                </a:solidFill>
                <a:latin typeface="HiddenHorzOCR"/>
              </a:rPr>
              <a:t>P</a:t>
            </a:r>
            <a:r>
              <a:rPr lang="zh-CN" altLang="en-US" sz="2400" dirty="0">
                <a:solidFill>
                  <a:srgbClr val="3B4090"/>
                </a:solidFill>
                <a:latin typeface="HiddenHorzOCR"/>
              </a:rPr>
              <a:t>说明实体的性质、属性等。</a:t>
            </a:r>
          </a:p>
          <a:p>
            <a:r>
              <a:rPr lang="zh-CN" altLang="en-US" sz="2400" dirty="0">
                <a:solidFill>
                  <a:srgbClr val="3B4090"/>
                </a:solidFill>
                <a:latin typeface="HiddenHorzOCR"/>
              </a:rPr>
              <a:t>描述的是一些最简单、最直观的事物或概念，</a:t>
            </a:r>
          </a:p>
          <a:p>
            <a:r>
              <a:rPr lang="zh-CN" altLang="en-US" sz="2400" dirty="0">
                <a:solidFill>
                  <a:srgbClr val="3B4090"/>
                </a:solidFill>
                <a:latin typeface="HiddenHorzOCR"/>
              </a:rPr>
              <a:t>常用</a:t>
            </a:r>
            <a:r>
              <a:rPr lang="en-US" altLang="zh-CN" sz="2400" dirty="0">
                <a:solidFill>
                  <a:srgbClr val="3B4090"/>
                </a:solidFill>
                <a:latin typeface="HiddenHorzOCR"/>
              </a:rPr>
              <a:t>:“</a:t>
            </a:r>
            <a:r>
              <a:rPr lang="zh-CN" altLang="en-US" sz="2400" dirty="0">
                <a:solidFill>
                  <a:srgbClr val="3B4090"/>
                </a:solidFill>
                <a:latin typeface="HiddenHorzOCR"/>
              </a:rPr>
              <a:t>是</a:t>
            </a:r>
            <a:r>
              <a:rPr lang="en-US" altLang="zh-CN" sz="2400" dirty="0">
                <a:solidFill>
                  <a:srgbClr val="3B4090"/>
                </a:solidFill>
                <a:latin typeface="HiddenHorzOCR"/>
              </a:rPr>
              <a:t>"</a:t>
            </a:r>
            <a:r>
              <a:rPr lang="zh-CN" altLang="en-US" sz="2400" dirty="0">
                <a:solidFill>
                  <a:srgbClr val="3B4090"/>
                </a:solidFill>
                <a:latin typeface="HiddenHorzOCR"/>
              </a:rPr>
              <a:t>、</a:t>
            </a:r>
            <a:r>
              <a:rPr lang="en-US" altLang="zh-CN" sz="2400" dirty="0">
                <a:solidFill>
                  <a:srgbClr val="3B4090"/>
                </a:solidFill>
                <a:latin typeface="HiddenHorzOCR"/>
              </a:rPr>
              <a:t>"</a:t>
            </a:r>
            <a:r>
              <a:rPr lang="zh-CN" altLang="en-US" sz="2400" dirty="0">
                <a:solidFill>
                  <a:srgbClr val="3B4090"/>
                </a:solidFill>
                <a:latin typeface="HiddenHorzOCR"/>
              </a:rPr>
              <a:t>有</a:t>
            </a:r>
            <a:r>
              <a:rPr lang="en-US" altLang="zh-CN" sz="2400" dirty="0">
                <a:solidFill>
                  <a:srgbClr val="3B4090"/>
                </a:solidFill>
                <a:latin typeface="HiddenHorzOCR"/>
              </a:rPr>
              <a:t>"</a:t>
            </a:r>
            <a:r>
              <a:rPr lang="zh-CN" altLang="en-US" sz="2400" dirty="0">
                <a:solidFill>
                  <a:srgbClr val="3B4090"/>
                </a:solidFill>
                <a:latin typeface="HiddenHorzOCR"/>
              </a:rPr>
              <a:t>、</a:t>
            </a:r>
            <a:r>
              <a:rPr lang="en-US" altLang="zh-CN" sz="2400" dirty="0">
                <a:solidFill>
                  <a:srgbClr val="3B4090"/>
                </a:solidFill>
                <a:latin typeface="HiddenHorzOCR"/>
              </a:rPr>
              <a:t>"</a:t>
            </a:r>
            <a:r>
              <a:rPr lang="zh-CN" altLang="en-US" sz="2400" dirty="0">
                <a:solidFill>
                  <a:srgbClr val="3B4090"/>
                </a:solidFill>
                <a:latin typeface="HiddenHorzOCR"/>
              </a:rPr>
              <a:t>会</a:t>
            </a:r>
            <a:r>
              <a:rPr lang="en-US" altLang="zh-CN" sz="2400" dirty="0">
                <a:solidFill>
                  <a:srgbClr val="3B4090"/>
                </a:solidFill>
                <a:latin typeface="HiddenHorzOCR"/>
              </a:rPr>
              <a:t>"</a:t>
            </a:r>
            <a:r>
              <a:rPr lang="zh-CN" altLang="en-US" sz="2400" dirty="0">
                <a:solidFill>
                  <a:srgbClr val="3B4090"/>
                </a:solidFill>
                <a:latin typeface="HiddenHorzOCR"/>
              </a:rPr>
              <a:t>、</a:t>
            </a:r>
            <a:r>
              <a:rPr lang="en-US" altLang="zh-CN" sz="2400" dirty="0">
                <a:solidFill>
                  <a:srgbClr val="3B4090"/>
                </a:solidFill>
                <a:latin typeface="HiddenHorzOCR"/>
              </a:rPr>
              <a:t>"</a:t>
            </a:r>
            <a:r>
              <a:rPr lang="zh-CN" altLang="en-US" sz="2400" dirty="0">
                <a:solidFill>
                  <a:srgbClr val="3B4090"/>
                </a:solidFill>
                <a:latin typeface="HiddenHorzOCR"/>
              </a:rPr>
              <a:t>能</a:t>
            </a:r>
            <a:r>
              <a:rPr lang="en-US" altLang="zh-CN" sz="2400" dirty="0">
                <a:solidFill>
                  <a:srgbClr val="3B4090"/>
                </a:solidFill>
                <a:latin typeface="HiddenHorzOCR"/>
              </a:rPr>
              <a:t>"</a:t>
            </a:r>
            <a:r>
              <a:rPr lang="zh-CN" altLang="en-US" sz="2400" dirty="0">
                <a:solidFill>
                  <a:srgbClr val="3B4090"/>
                </a:solidFill>
                <a:latin typeface="HiddenHorzOCR"/>
              </a:rPr>
              <a:t>等语义关系来说明。如，</a:t>
            </a:r>
            <a:r>
              <a:rPr lang="en-US" altLang="zh-CN" sz="2400" dirty="0">
                <a:solidFill>
                  <a:srgbClr val="3B4090"/>
                </a:solidFill>
                <a:latin typeface="HiddenHorzOCR"/>
              </a:rPr>
              <a:t>"</a:t>
            </a:r>
            <a:r>
              <a:rPr lang="zh-CN" altLang="en-US" sz="2400" dirty="0">
                <a:solidFill>
                  <a:srgbClr val="3B4090"/>
                </a:solidFill>
                <a:latin typeface="HiddenHorzOCR"/>
              </a:rPr>
              <a:t>雪是白的</a:t>
            </a:r>
            <a:r>
              <a:rPr lang="en-US" altLang="zh-CN" sz="2400" dirty="0">
                <a:solidFill>
                  <a:srgbClr val="3B4090"/>
                </a:solidFill>
                <a:latin typeface="HiddenHorzOCR"/>
              </a:rPr>
              <a:t>"</a:t>
            </a:r>
            <a:r>
              <a:rPr lang="zh-CN" altLang="en-US" sz="2400" dirty="0">
                <a:solidFill>
                  <a:srgbClr val="3B4090"/>
                </a:solidFill>
                <a:latin typeface="HiddenHorzOCR"/>
              </a:rPr>
              <a:t>。</a:t>
            </a:r>
            <a:endParaRPr lang="en-US" altLang="zh-CN" sz="2400" dirty="0">
              <a:solidFill>
                <a:srgbClr val="3B4090"/>
              </a:solidFill>
              <a:latin typeface="HiddenHorzOCR"/>
            </a:endParaRPr>
          </a:p>
          <a:p>
            <a:endParaRPr lang="zh-CN" altLang="en-US" sz="2400" dirty="0">
              <a:solidFill>
                <a:srgbClr val="3B4090"/>
              </a:solidFill>
              <a:latin typeface="HiddenHorzOCR"/>
            </a:endParaRPr>
          </a:p>
          <a:p>
            <a:r>
              <a:rPr lang="zh-CN" altLang="en-US" sz="2400" dirty="0">
                <a:solidFill>
                  <a:srgbClr val="8F2A3B"/>
                </a:solidFill>
                <a:latin typeface="HiddenHorzOCR"/>
              </a:rPr>
              <a:t>一元关系的描述</a:t>
            </a:r>
          </a:p>
          <a:p>
            <a:r>
              <a:rPr lang="zh-CN" altLang="en-US" sz="2400" dirty="0">
                <a:solidFill>
                  <a:srgbClr val="3B4090"/>
                </a:solidFill>
                <a:latin typeface="HiddenHorzOCR"/>
              </a:rPr>
              <a:t>应该说，语义网络表示的是二元关系。如何用它来描述一元关系</a:t>
            </a:r>
            <a:r>
              <a:rPr lang="en-US" altLang="zh-CN" sz="2400" dirty="0">
                <a:solidFill>
                  <a:srgbClr val="3B4090"/>
                </a:solidFill>
                <a:latin typeface="HiddenHorzOCR"/>
              </a:rPr>
              <a:t>?</a:t>
            </a:r>
          </a:p>
          <a:p>
            <a:r>
              <a:rPr lang="zh-CN" altLang="en-US" sz="2400" dirty="0">
                <a:solidFill>
                  <a:srgbClr val="3B4090"/>
                </a:solidFill>
                <a:latin typeface="HiddenHorzOCR"/>
              </a:rPr>
              <a:t>结点</a:t>
            </a:r>
            <a:r>
              <a:rPr lang="en-US" altLang="zh-CN" sz="2400" dirty="0">
                <a:solidFill>
                  <a:srgbClr val="3B4090"/>
                </a:solidFill>
                <a:latin typeface="HiddenHorzOCR"/>
              </a:rPr>
              <a:t>1</a:t>
            </a:r>
            <a:r>
              <a:rPr lang="zh-CN" altLang="en-US" sz="2400" dirty="0">
                <a:solidFill>
                  <a:srgbClr val="3B4090"/>
                </a:solidFill>
                <a:latin typeface="HiddenHorzOCR"/>
              </a:rPr>
              <a:t>表示实体，结点</a:t>
            </a:r>
            <a:r>
              <a:rPr lang="en-US" altLang="zh-CN" sz="2400" dirty="0">
                <a:solidFill>
                  <a:srgbClr val="3B4090"/>
                </a:solidFill>
                <a:latin typeface="HiddenHorzOCR"/>
              </a:rPr>
              <a:t>2</a:t>
            </a:r>
            <a:r>
              <a:rPr lang="zh-CN" altLang="en-US" sz="2400" dirty="0">
                <a:solidFill>
                  <a:srgbClr val="3B4090"/>
                </a:solidFill>
                <a:latin typeface="HiddenHorzOCR"/>
              </a:rPr>
              <a:t>表示实体的性质或属性等， 弧表示语义关系。</a:t>
            </a:r>
          </a:p>
          <a:p>
            <a:endParaRPr lang="en-US" altLang="zh-CN" sz="2400" dirty="0">
              <a:solidFill>
                <a:srgbClr val="5C2F4B"/>
              </a:solidFill>
              <a:latin typeface="HiddenHorzOCR"/>
            </a:endParaRPr>
          </a:p>
        </p:txBody>
      </p:sp>
      <p:pic>
        <p:nvPicPr>
          <p:cNvPr id="9" name="图片 8"/>
          <p:cNvPicPr>
            <a:picLocks noChangeAspect="1"/>
          </p:cNvPicPr>
          <p:nvPr/>
        </p:nvPicPr>
        <p:blipFill>
          <a:blip r:embed="rId2"/>
          <a:stretch>
            <a:fillRect/>
          </a:stretch>
        </p:blipFill>
        <p:spPr>
          <a:xfrm>
            <a:off x="7622773" y="4702349"/>
            <a:ext cx="3419475" cy="1638300"/>
          </a:xfrm>
          <a:prstGeom prst="rect">
            <a:avLst/>
          </a:prstGeom>
        </p:spPr>
      </p:pic>
      <p:sp>
        <p:nvSpPr>
          <p:cNvPr id="3" name="矩形 2"/>
          <p:cNvSpPr/>
          <p:nvPr/>
        </p:nvSpPr>
        <p:spPr>
          <a:xfrm>
            <a:off x="1149751" y="4702349"/>
            <a:ext cx="5971507" cy="461665"/>
          </a:xfrm>
          <a:prstGeom prst="rect">
            <a:avLst/>
          </a:prstGeom>
        </p:spPr>
        <p:txBody>
          <a:bodyPr wrap="none">
            <a:spAutoFit/>
          </a:bodyPr>
          <a:lstStyle/>
          <a:p>
            <a:pPr lvl="0"/>
            <a:r>
              <a:rPr lang="zh-CN" altLang="en-US" sz="2400" dirty="0">
                <a:solidFill>
                  <a:srgbClr val="5C2F4B"/>
                </a:solidFill>
                <a:latin typeface="HiddenHorzOCR"/>
              </a:rPr>
              <a:t>例：</a:t>
            </a:r>
            <a:r>
              <a:rPr lang="zh-CN" altLang="en-US" sz="2400" dirty="0">
                <a:solidFill>
                  <a:srgbClr val="3B4090"/>
                </a:solidFill>
                <a:latin typeface="HiddenHorzOCR"/>
              </a:rPr>
              <a:t>用语义网络表示</a:t>
            </a:r>
            <a:r>
              <a:rPr lang="en-US" altLang="zh-CN" sz="2400" dirty="0">
                <a:solidFill>
                  <a:srgbClr val="3B4090"/>
                </a:solidFill>
                <a:latin typeface="HiddenHorzOCR"/>
              </a:rPr>
              <a:t>"</a:t>
            </a:r>
            <a:r>
              <a:rPr lang="zh-CN" altLang="en-US" sz="2400" dirty="0">
                <a:solidFill>
                  <a:srgbClr val="3B4090"/>
                </a:solidFill>
                <a:latin typeface="HiddenHorzOCR"/>
              </a:rPr>
              <a:t>动物能运动、会吃</a:t>
            </a:r>
            <a:r>
              <a:rPr lang="en-US" altLang="zh-CN" sz="2400" dirty="0">
                <a:solidFill>
                  <a:srgbClr val="3B4090"/>
                </a:solidFill>
                <a:latin typeface="HiddenHorzOCR"/>
              </a:rPr>
              <a:t>"</a:t>
            </a:r>
            <a:r>
              <a:rPr lang="zh-CN" altLang="en-US" sz="2400" dirty="0">
                <a:solidFill>
                  <a:srgbClr val="5C2F4B"/>
                </a:solidFill>
                <a:latin typeface="HiddenHorzOCR"/>
              </a:rPr>
              <a:t>。</a:t>
            </a:r>
            <a:endParaRPr lang="zh-CN" altLang="en-US" sz="1600" dirty="0">
              <a:solidFill>
                <a:prstClr val="black"/>
              </a:solidFill>
            </a:endParaRPr>
          </a:p>
        </p:txBody>
      </p:sp>
    </p:spTree>
    <p:extLst>
      <p:ext uri="{BB962C8B-B14F-4D97-AF65-F5344CB8AC3E}">
        <p14:creationId xmlns:p14="http://schemas.microsoft.com/office/powerpoint/2010/main" val="17380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33</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2800" b="1" dirty="0">
                <a:solidFill>
                  <a:srgbClr val="800000"/>
                </a:solidFill>
                <a:latin typeface="宋体" panose="02010600030101010101" pitchFamily="2" charset="-122"/>
              </a:rPr>
              <a:t>表示二元关系</a:t>
            </a:r>
          </a:p>
        </p:txBody>
      </p:sp>
      <p:sp>
        <p:nvSpPr>
          <p:cNvPr id="8" name="矩形 7"/>
          <p:cNvSpPr/>
          <p:nvPr/>
        </p:nvSpPr>
        <p:spPr>
          <a:xfrm>
            <a:off x="952981" y="1235657"/>
            <a:ext cx="10656426" cy="1938992"/>
          </a:xfrm>
          <a:prstGeom prst="rect">
            <a:avLst/>
          </a:prstGeom>
        </p:spPr>
        <p:txBody>
          <a:bodyPr wrap="square">
            <a:spAutoFit/>
          </a:bodyPr>
          <a:lstStyle/>
          <a:p>
            <a:r>
              <a:rPr lang="zh-CN" altLang="en-US" sz="2400" dirty="0">
                <a:solidFill>
                  <a:srgbClr val="8F2A3B"/>
                </a:solidFill>
                <a:latin typeface="HiddenHorzOCR"/>
              </a:rPr>
              <a:t>二元关系</a:t>
            </a:r>
          </a:p>
          <a:p>
            <a:r>
              <a:rPr lang="zh-CN" altLang="en-US" sz="2400" dirty="0">
                <a:solidFill>
                  <a:srgbClr val="3B4090"/>
                </a:solidFill>
                <a:latin typeface="HiddenHorzOCR"/>
              </a:rPr>
              <a:t>指可用二元谓词</a:t>
            </a:r>
            <a:r>
              <a:rPr lang="en-US" altLang="zh-CN" sz="2400" dirty="0">
                <a:solidFill>
                  <a:srgbClr val="3B4090"/>
                </a:solidFill>
                <a:latin typeface="HiddenHorzOCR"/>
              </a:rPr>
              <a:t>P(x</a:t>
            </a:r>
            <a:r>
              <a:rPr lang="zh-CN" altLang="en-US" sz="2400" dirty="0">
                <a:solidFill>
                  <a:srgbClr val="3B4090"/>
                </a:solidFill>
                <a:latin typeface="HiddenHorzOCR"/>
              </a:rPr>
              <a:t>，</a:t>
            </a:r>
            <a:r>
              <a:rPr lang="en-US" altLang="zh-CN" sz="2400" dirty="0">
                <a:solidFill>
                  <a:srgbClr val="3B4090"/>
                </a:solidFill>
                <a:latin typeface="HiddenHorzOCR"/>
              </a:rPr>
              <a:t>y)</a:t>
            </a:r>
            <a:r>
              <a:rPr lang="zh-CN" altLang="en-US" sz="2400" dirty="0">
                <a:solidFill>
                  <a:srgbClr val="3B4090"/>
                </a:solidFill>
                <a:latin typeface="HiddenHorzOCR"/>
              </a:rPr>
              <a:t>表示的关系。其中， </a:t>
            </a:r>
            <a:r>
              <a:rPr lang="en-US" altLang="zh-CN" sz="2400" dirty="0">
                <a:solidFill>
                  <a:srgbClr val="3B4090"/>
                </a:solidFill>
                <a:latin typeface="HiddenHorzOCR"/>
              </a:rPr>
              <a:t>x</a:t>
            </a:r>
            <a:r>
              <a:rPr lang="zh-CN" altLang="en-US" sz="2400" dirty="0">
                <a:solidFill>
                  <a:srgbClr val="3B4090"/>
                </a:solidFill>
                <a:latin typeface="HiddenHorzOCR"/>
              </a:rPr>
              <a:t>，</a:t>
            </a:r>
            <a:r>
              <a:rPr lang="en-US" altLang="zh-CN" sz="2400" dirty="0">
                <a:solidFill>
                  <a:srgbClr val="3B4090"/>
                </a:solidFill>
                <a:latin typeface="HiddenHorzOCR"/>
              </a:rPr>
              <a:t>y</a:t>
            </a:r>
            <a:r>
              <a:rPr lang="zh-CN" altLang="en-US" sz="2400" dirty="0">
                <a:solidFill>
                  <a:srgbClr val="3B4090"/>
                </a:solidFill>
                <a:latin typeface="HiddenHorzOCR"/>
              </a:rPr>
              <a:t>为实体， </a:t>
            </a:r>
            <a:r>
              <a:rPr lang="en-US" altLang="zh-CN" sz="2400" dirty="0">
                <a:solidFill>
                  <a:srgbClr val="3B4090"/>
                </a:solidFill>
                <a:latin typeface="HiddenHorzOCR"/>
              </a:rPr>
              <a:t>P</a:t>
            </a:r>
            <a:r>
              <a:rPr lang="zh-CN" altLang="en-US" sz="2400" dirty="0">
                <a:solidFill>
                  <a:srgbClr val="3B4090"/>
                </a:solidFill>
                <a:latin typeface="HiddenHorzOCR"/>
              </a:rPr>
              <a:t>为实体之间的关系。</a:t>
            </a:r>
            <a:endParaRPr lang="en-US" altLang="zh-CN" sz="2400" dirty="0">
              <a:solidFill>
                <a:srgbClr val="3B4090"/>
              </a:solidFill>
              <a:latin typeface="HiddenHorzOCR"/>
            </a:endParaRPr>
          </a:p>
          <a:p>
            <a:r>
              <a:rPr lang="zh-CN" altLang="en-US" sz="2400" dirty="0">
                <a:solidFill>
                  <a:srgbClr val="8F2A3B"/>
                </a:solidFill>
                <a:latin typeface="HiddenHorzOCR"/>
              </a:rPr>
              <a:t>二元关系的表示</a:t>
            </a:r>
          </a:p>
          <a:p>
            <a:r>
              <a:rPr lang="zh-CN" altLang="en-US" sz="2400" dirty="0">
                <a:solidFill>
                  <a:srgbClr val="3B4090"/>
                </a:solidFill>
                <a:latin typeface="HiddenHorzOCR"/>
              </a:rPr>
              <a:t>单个二元关系可直接用一个基本网元来表示。</a:t>
            </a:r>
          </a:p>
          <a:p>
            <a:r>
              <a:rPr lang="zh-CN" altLang="en-US" sz="2400" dirty="0">
                <a:solidFill>
                  <a:srgbClr val="3B4090"/>
                </a:solidFill>
                <a:latin typeface="HiddenHorzOCR"/>
              </a:rPr>
              <a:t>复杂关系，可通过一些相对独立的二元或一元关系的组合来实现。</a:t>
            </a:r>
          </a:p>
        </p:txBody>
      </p:sp>
      <p:sp>
        <p:nvSpPr>
          <p:cNvPr id="5" name="矩形 4"/>
          <p:cNvSpPr/>
          <p:nvPr/>
        </p:nvSpPr>
        <p:spPr>
          <a:xfrm>
            <a:off x="952981" y="3461752"/>
            <a:ext cx="4604601" cy="2308324"/>
          </a:xfrm>
          <a:prstGeom prst="rect">
            <a:avLst/>
          </a:prstGeom>
        </p:spPr>
        <p:txBody>
          <a:bodyPr wrap="square">
            <a:spAutoFit/>
          </a:bodyPr>
          <a:lstStyle/>
          <a:p>
            <a:pPr lvl="0"/>
            <a:r>
              <a:rPr lang="zh-CN" altLang="en-US" sz="2400" dirty="0">
                <a:solidFill>
                  <a:srgbClr val="5C2F4B"/>
                </a:solidFill>
                <a:latin typeface="HiddenHorzOCR"/>
              </a:rPr>
              <a:t>例：</a:t>
            </a:r>
            <a:r>
              <a:rPr lang="zh-CN" altLang="en-US" sz="2400" dirty="0">
                <a:solidFill>
                  <a:srgbClr val="3B4090"/>
                </a:solidFill>
                <a:latin typeface="HiddenHorzOCR"/>
              </a:rPr>
              <a:t>用语义网络表示</a:t>
            </a:r>
            <a:r>
              <a:rPr lang="en-US" altLang="zh-CN" sz="2400" dirty="0">
                <a:solidFill>
                  <a:srgbClr val="3B4090"/>
                </a:solidFill>
                <a:latin typeface="HiddenHorzOCR"/>
              </a:rPr>
              <a:t>:</a:t>
            </a:r>
          </a:p>
          <a:p>
            <a:pPr lvl="0"/>
            <a:endParaRPr lang="en-US" altLang="zh-CN" sz="2400" dirty="0">
              <a:solidFill>
                <a:srgbClr val="3B4090"/>
              </a:solidFill>
              <a:latin typeface="HiddenHorzOCR"/>
            </a:endParaRPr>
          </a:p>
          <a:p>
            <a:pPr lvl="0"/>
            <a:r>
              <a:rPr lang="zh-CN" altLang="en-US" sz="2400" dirty="0">
                <a:solidFill>
                  <a:srgbClr val="3B4090"/>
                </a:solidFill>
                <a:latin typeface="HiddenHorzOCR"/>
              </a:rPr>
              <a:t>动物能运动、会吃。</a:t>
            </a:r>
          </a:p>
          <a:p>
            <a:pPr lvl="0"/>
            <a:r>
              <a:rPr lang="zh-CN" altLang="en-US" sz="2400" dirty="0">
                <a:solidFill>
                  <a:srgbClr val="3B4090"/>
                </a:solidFill>
                <a:latin typeface="HiddenHorzOCR"/>
              </a:rPr>
              <a:t>鸟是一种动物，鸟有翅膀、会飞。</a:t>
            </a:r>
          </a:p>
          <a:p>
            <a:pPr lvl="0"/>
            <a:r>
              <a:rPr lang="zh-CN" altLang="en-US" sz="2400" dirty="0">
                <a:solidFill>
                  <a:srgbClr val="3B4090"/>
                </a:solidFill>
                <a:latin typeface="HiddenHorzOCR"/>
              </a:rPr>
              <a:t>鱼是一种动物，鱼生活在水中、会游泳。</a:t>
            </a:r>
            <a:endParaRPr lang="zh-CN" altLang="en-US" sz="1600" dirty="0">
              <a:solidFill>
                <a:prstClr val="black"/>
              </a:solidFill>
            </a:endParaRPr>
          </a:p>
        </p:txBody>
      </p:sp>
      <p:pic>
        <p:nvPicPr>
          <p:cNvPr id="6" name="图片 5"/>
          <p:cNvPicPr>
            <a:picLocks noChangeAspect="1"/>
          </p:cNvPicPr>
          <p:nvPr/>
        </p:nvPicPr>
        <p:blipFill>
          <a:blip r:embed="rId2"/>
          <a:stretch>
            <a:fillRect/>
          </a:stretch>
        </p:blipFill>
        <p:spPr>
          <a:xfrm>
            <a:off x="5750763" y="3220050"/>
            <a:ext cx="6057659" cy="3535141"/>
          </a:xfrm>
          <a:prstGeom prst="rect">
            <a:avLst/>
          </a:prstGeom>
        </p:spPr>
      </p:pic>
    </p:spTree>
    <p:extLst>
      <p:ext uri="{BB962C8B-B14F-4D97-AF65-F5344CB8AC3E}">
        <p14:creationId xmlns:p14="http://schemas.microsoft.com/office/powerpoint/2010/main" val="32623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34</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2800" b="1" dirty="0">
                <a:solidFill>
                  <a:srgbClr val="800000"/>
                </a:solidFill>
                <a:latin typeface="宋体" panose="02010600030101010101" pitchFamily="2" charset="-122"/>
              </a:rPr>
              <a:t>表示二元关系</a:t>
            </a:r>
          </a:p>
        </p:txBody>
      </p:sp>
      <p:sp>
        <p:nvSpPr>
          <p:cNvPr id="5" name="矩形 4"/>
          <p:cNvSpPr/>
          <p:nvPr/>
        </p:nvSpPr>
        <p:spPr>
          <a:xfrm>
            <a:off x="1146162" y="1250576"/>
            <a:ext cx="6111165" cy="1938992"/>
          </a:xfrm>
          <a:prstGeom prst="rect">
            <a:avLst/>
          </a:prstGeom>
        </p:spPr>
        <p:txBody>
          <a:bodyPr wrap="square">
            <a:spAutoFit/>
          </a:bodyPr>
          <a:lstStyle/>
          <a:p>
            <a:pPr lvl="0"/>
            <a:r>
              <a:rPr lang="zh-CN" altLang="en-US" sz="2400" dirty="0">
                <a:solidFill>
                  <a:srgbClr val="5C2F4B"/>
                </a:solidFill>
                <a:latin typeface="HiddenHorzOCR"/>
              </a:rPr>
              <a:t>例：</a:t>
            </a:r>
            <a:r>
              <a:rPr lang="zh-CN" altLang="en-US" sz="2400" dirty="0">
                <a:solidFill>
                  <a:srgbClr val="3B4090"/>
                </a:solidFill>
                <a:latin typeface="HiddenHorzOCR"/>
              </a:rPr>
              <a:t>用语义网络表示</a:t>
            </a:r>
            <a:r>
              <a:rPr lang="en-US" altLang="zh-CN" sz="2400" dirty="0">
                <a:solidFill>
                  <a:srgbClr val="3B4090"/>
                </a:solidFill>
                <a:latin typeface="HiddenHorzOCR"/>
              </a:rPr>
              <a:t>:</a:t>
            </a:r>
          </a:p>
          <a:p>
            <a:pPr lvl="0"/>
            <a:endParaRPr lang="en-US" altLang="zh-CN" sz="2400" dirty="0">
              <a:solidFill>
                <a:srgbClr val="3B4090"/>
              </a:solidFill>
              <a:latin typeface="HiddenHorzOCR"/>
            </a:endParaRPr>
          </a:p>
          <a:p>
            <a:pPr lvl="0"/>
            <a:r>
              <a:rPr lang="en-US" altLang="zh-CN" sz="2400" dirty="0">
                <a:solidFill>
                  <a:srgbClr val="3B4090"/>
                </a:solidFill>
                <a:latin typeface="HiddenHorzOCR"/>
              </a:rPr>
              <a:t>	</a:t>
            </a:r>
            <a:r>
              <a:rPr lang="zh-CN" altLang="en-US" sz="2400" dirty="0">
                <a:solidFill>
                  <a:srgbClr val="3B4090"/>
                </a:solidFill>
                <a:latin typeface="HiddenHorzOCR"/>
              </a:rPr>
              <a:t>王强是理想公司的经理</a:t>
            </a:r>
            <a:r>
              <a:rPr lang="en-US" altLang="zh-CN" sz="2400" dirty="0">
                <a:solidFill>
                  <a:srgbClr val="3B4090"/>
                </a:solidFill>
                <a:latin typeface="HiddenHorzOCR"/>
              </a:rPr>
              <a:t>;</a:t>
            </a:r>
          </a:p>
          <a:p>
            <a:pPr lvl="0"/>
            <a:r>
              <a:rPr lang="en-US" altLang="zh-CN" sz="2400" dirty="0">
                <a:solidFill>
                  <a:srgbClr val="3B4090"/>
                </a:solidFill>
                <a:latin typeface="HiddenHorzOCR"/>
              </a:rPr>
              <a:t>	</a:t>
            </a:r>
            <a:r>
              <a:rPr lang="zh-CN" altLang="en-US" sz="2400" dirty="0">
                <a:solidFill>
                  <a:srgbClr val="3B4090"/>
                </a:solidFill>
                <a:latin typeface="HiddenHorzOCR"/>
              </a:rPr>
              <a:t>理想公司在中关村</a:t>
            </a:r>
            <a:r>
              <a:rPr lang="en-US" altLang="zh-CN" sz="2400" dirty="0">
                <a:solidFill>
                  <a:srgbClr val="3B4090"/>
                </a:solidFill>
                <a:latin typeface="HiddenHorzOCR"/>
              </a:rPr>
              <a:t>;</a:t>
            </a:r>
          </a:p>
          <a:p>
            <a:pPr lvl="0"/>
            <a:r>
              <a:rPr lang="en-US" altLang="zh-CN" sz="2400" dirty="0">
                <a:solidFill>
                  <a:srgbClr val="3B4090"/>
                </a:solidFill>
                <a:latin typeface="HiddenHorzOCR"/>
              </a:rPr>
              <a:t>	</a:t>
            </a:r>
            <a:r>
              <a:rPr lang="zh-CN" altLang="en-US" sz="2400" dirty="0">
                <a:solidFill>
                  <a:srgbClr val="3B4090"/>
                </a:solidFill>
                <a:latin typeface="HiddenHorzOCR"/>
              </a:rPr>
              <a:t>王强</a:t>
            </a:r>
            <a:r>
              <a:rPr lang="en-US" altLang="zh-CN" sz="2400" dirty="0">
                <a:solidFill>
                  <a:srgbClr val="3B4090"/>
                </a:solidFill>
                <a:latin typeface="HiddenHorzOCR"/>
              </a:rPr>
              <a:t>28</a:t>
            </a:r>
            <a:r>
              <a:rPr lang="zh-CN" altLang="en-US" sz="2400" dirty="0">
                <a:solidFill>
                  <a:srgbClr val="3B4090"/>
                </a:solidFill>
                <a:latin typeface="HiddenHorzOCR"/>
              </a:rPr>
              <a:t>岁。</a:t>
            </a:r>
            <a:endParaRPr lang="zh-CN" altLang="en-US" sz="1600" dirty="0">
              <a:solidFill>
                <a:prstClr val="black"/>
              </a:solidFill>
            </a:endParaRPr>
          </a:p>
        </p:txBody>
      </p:sp>
      <p:grpSp>
        <p:nvGrpSpPr>
          <p:cNvPr id="4" name="组合 3"/>
          <p:cNvGrpSpPr/>
          <p:nvPr/>
        </p:nvGrpSpPr>
        <p:grpSpPr>
          <a:xfrm>
            <a:off x="2148310" y="3583152"/>
            <a:ext cx="9029700" cy="2286000"/>
            <a:chOff x="2148310" y="3583152"/>
            <a:chExt cx="9029700" cy="2286000"/>
          </a:xfrm>
        </p:grpSpPr>
        <p:pic>
          <p:nvPicPr>
            <p:cNvPr id="2" name="图片 1"/>
            <p:cNvPicPr>
              <a:picLocks noChangeAspect="1"/>
            </p:cNvPicPr>
            <p:nvPr/>
          </p:nvPicPr>
          <p:blipFill>
            <a:blip r:embed="rId2"/>
            <a:stretch>
              <a:fillRect/>
            </a:stretch>
          </p:blipFill>
          <p:spPr>
            <a:xfrm>
              <a:off x="2148310" y="3583152"/>
              <a:ext cx="9029700" cy="2286000"/>
            </a:xfrm>
            <a:prstGeom prst="rect">
              <a:avLst/>
            </a:prstGeom>
          </p:spPr>
        </p:pic>
        <p:sp>
          <p:nvSpPr>
            <p:cNvPr id="3" name="文本框 2"/>
            <p:cNvSpPr txBox="1"/>
            <p:nvPr/>
          </p:nvSpPr>
          <p:spPr>
            <a:xfrm>
              <a:off x="8440615" y="3822725"/>
              <a:ext cx="1160585" cy="400110"/>
            </a:xfrm>
            <a:prstGeom prst="rect">
              <a:avLst/>
            </a:prstGeom>
            <a:solidFill>
              <a:schemeClr val="bg1"/>
            </a:solidFill>
          </p:spPr>
          <p:txBody>
            <a:bodyPr wrap="square" rtlCol="0">
              <a:spAutoFit/>
            </a:bodyPr>
            <a:lstStyle/>
            <a:p>
              <a:pPr algn="ctr"/>
              <a:r>
                <a:rPr lang="en-US" altLang="zh-CN" sz="2000" b="1" dirty="0">
                  <a:solidFill>
                    <a:srgbClr val="000099"/>
                  </a:solidFill>
                  <a:latin typeface="Times New Roman" panose="02020603050405020304" pitchFamily="18" charset="0"/>
                  <a:cs typeface="Times New Roman" panose="02020603050405020304" pitchFamily="18" charset="0"/>
                </a:rPr>
                <a:t>ISA</a:t>
              </a:r>
              <a:endParaRPr lang="zh-CN" altLang="en-US" sz="2000" b="1" dirty="0">
                <a:solidFill>
                  <a:srgbClr val="0000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77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35</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588904"/>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2800" b="1" dirty="0">
                <a:solidFill>
                  <a:srgbClr val="800000"/>
                </a:solidFill>
                <a:latin typeface="宋体" panose="02010600030101010101" pitchFamily="2" charset="-122"/>
              </a:rPr>
              <a:t>表示二元关系</a:t>
            </a:r>
          </a:p>
        </p:txBody>
      </p:sp>
      <p:sp>
        <p:nvSpPr>
          <p:cNvPr id="5" name="矩形 4"/>
          <p:cNvSpPr/>
          <p:nvPr/>
        </p:nvSpPr>
        <p:spPr>
          <a:xfrm>
            <a:off x="1227186" y="1112124"/>
            <a:ext cx="10416946" cy="1200329"/>
          </a:xfrm>
          <a:prstGeom prst="rect">
            <a:avLst/>
          </a:prstGeom>
        </p:spPr>
        <p:txBody>
          <a:bodyPr wrap="square">
            <a:spAutoFit/>
          </a:bodyPr>
          <a:lstStyle/>
          <a:p>
            <a:pPr lvl="0"/>
            <a:r>
              <a:rPr lang="zh-CN" altLang="en-US" sz="2400" dirty="0">
                <a:solidFill>
                  <a:srgbClr val="5C2F4B"/>
                </a:solidFill>
                <a:latin typeface="HiddenHorzOCR"/>
              </a:rPr>
              <a:t>例：</a:t>
            </a:r>
            <a:r>
              <a:rPr lang="zh-CN" altLang="en-US" sz="2400" dirty="0">
                <a:solidFill>
                  <a:srgbClr val="3B4090"/>
                </a:solidFill>
                <a:latin typeface="HiddenHorzOCR"/>
              </a:rPr>
              <a:t>用语义网络表示</a:t>
            </a:r>
            <a:r>
              <a:rPr lang="en-US" altLang="zh-CN" sz="2400" dirty="0">
                <a:solidFill>
                  <a:srgbClr val="3B4090"/>
                </a:solidFill>
                <a:latin typeface="HiddenHorzOCR"/>
              </a:rPr>
              <a:t>:</a:t>
            </a:r>
          </a:p>
          <a:p>
            <a:pPr lvl="0"/>
            <a:r>
              <a:rPr lang="en-US" altLang="zh-CN" sz="2400" dirty="0">
                <a:solidFill>
                  <a:srgbClr val="3B4090"/>
                </a:solidFill>
                <a:latin typeface="HiddenHorzOCR"/>
              </a:rPr>
              <a:t>	</a:t>
            </a:r>
            <a:r>
              <a:rPr lang="zh-CN" altLang="en-US" sz="2400" dirty="0">
                <a:solidFill>
                  <a:srgbClr val="3B4090"/>
                </a:solidFill>
                <a:latin typeface="HiddenHorzOCR"/>
              </a:rPr>
              <a:t>李新的笔记本的牌子是</a:t>
            </a:r>
            <a:r>
              <a:rPr lang="en-US" altLang="zh-CN" sz="2400" dirty="0">
                <a:solidFill>
                  <a:srgbClr val="3B4090"/>
                </a:solidFill>
                <a:latin typeface="HiddenHorzOCR"/>
              </a:rPr>
              <a:t>"</a:t>
            </a:r>
            <a:r>
              <a:rPr lang="zh-CN" altLang="en-US" sz="2400" dirty="0">
                <a:solidFill>
                  <a:srgbClr val="3B4090"/>
                </a:solidFill>
                <a:latin typeface="HiddenHorzOCR"/>
              </a:rPr>
              <a:t>联想</a:t>
            </a:r>
            <a:r>
              <a:rPr lang="en-US" altLang="zh-CN" sz="2400" dirty="0">
                <a:solidFill>
                  <a:srgbClr val="3B4090"/>
                </a:solidFill>
                <a:latin typeface="HiddenHorzOCR"/>
              </a:rPr>
              <a:t>"</a:t>
            </a:r>
            <a:r>
              <a:rPr lang="zh-CN" altLang="en-US" sz="2400" dirty="0">
                <a:solidFill>
                  <a:srgbClr val="3B4090"/>
                </a:solidFill>
                <a:latin typeface="HiddenHorzOCR"/>
              </a:rPr>
              <a:t>、颜色黑灰。</a:t>
            </a:r>
          </a:p>
          <a:p>
            <a:pPr lvl="0"/>
            <a:r>
              <a:rPr lang="en-US" altLang="zh-CN" sz="2400" dirty="0">
                <a:solidFill>
                  <a:srgbClr val="3B4090"/>
                </a:solidFill>
                <a:latin typeface="HiddenHorzOCR"/>
              </a:rPr>
              <a:t>	</a:t>
            </a:r>
            <a:r>
              <a:rPr lang="zh-CN" altLang="en-US" sz="2400" dirty="0">
                <a:solidFill>
                  <a:srgbClr val="3B4090"/>
                </a:solidFill>
                <a:latin typeface="HiddenHorzOCR"/>
              </a:rPr>
              <a:t>王红的笔记本的牌子是</a:t>
            </a:r>
            <a:r>
              <a:rPr lang="en-US" altLang="zh-CN" sz="2400" dirty="0">
                <a:solidFill>
                  <a:srgbClr val="3B4090"/>
                </a:solidFill>
                <a:latin typeface="HiddenHorzOCR"/>
              </a:rPr>
              <a:t>"</a:t>
            </a:r>
            <a:r>
              <a:rPr lang="zh-CN" altLang="en-US" sz="2400" dirty="0">
                <a:solidFill>
                  <a:srgbClr val="3B4090"/>
                </a:solidFill>
                <a:latin typeface="HiddenHorzOCR"/>
              </a:rPr>
              <a:t>方正</a:t>
            </a:r>
            <a:r>
              <a:rPr lang="en-US" altLang="zh-CN" sz="2400" dirty="0">
                <a:solidFill>
                  <a:srgbClr val="3B4090"/>
                </a:solidFill>
                <a:latin typeface="HiddenHorzOCR"/>
              </a:rPr>
              <a:t>"</a:t>
            </a:r>
            <a:r>
              <a:rPr lang="zh-CN" altLang="en-US" sz="2400" dirty="0">
                <a:solidFill>
                  <a:srgbClr val="3B4090"/>
                </a:solidFill>
                <a:latin typeface="HiddenHorzOCR"/>
              </a:rPr>
              <a:t>、颜色粉红。</a:t>
            </a:r>
          </a:p>
        </p:txBody>
      </p:sp>
      <p:pic>
        <p:nvPicPr>
          <p:cNvPr id="3" name="图片 2"/>
          <p:cNvPicPr>
            <a:picLocks noChangeAspect="1"/>
          </p:cNvPicPr>
          <p:nvPr/>
        </p:nvPicPr>
        <p:blipFill>
          <a:blip r:embed="rId2"/>
          <a:stretch>
            <a:fillRect/>
          </a:stretch>
        </p:blipFill>
        <p:spPr>
          <a:xfrm>
            <a:off x="2634596" y="2807037"/>
            <a:ext cx="6922807" cy="4050963"/>
          </a:xfrm>
          <a:prstGeom prst="rect">
            <a:avLst/>
          </a:prstGeom>
        </p:spPr>
      </p:pic>
      <p:sp>
        <p:nvSpPr>
          <p:cNvPr id="4" name="矩形 3"/>
          <p:cNvSpPr/>
          <p:nvPr/>
        </p:nvSpPr>
        <p:spPr>
          <a:xfrm>
            <a:off x="1227186" y="2312453"/>
            <a:ext cx="10416946" cy="461665"/>
          </a:xfrm>
          <a:prstGeom prst="rect">
            <a:avLst/>
          </a:prstGeom>
        </p:spPr>
        <p:txBody>
          <a:bodyPr wrap="square">
            <a:spAutoFit/>
          </a:bodyPr>
          <a:lstStyle/>
          <a:p>
            <a:pPr lvl="0"/>
            <a:r>
              <a:rPr lang="zh-CN" altLang="en-US" sz="2400" dirty="0">
                <a:solidFill>
                  <a:srgbClr val="5C2F4B"/>
                </a:solidFill>
                <a:latin typeface="HiddenHorzOCR"/>
              </a:rPr>
              <a:t>解</a:t>
            </a:r>
            <a:r>
              <a:rPr lang="en-US" altLang="zh-CN" sz="2400" dirty="0">
                <a:solidFill>
                  <a:srgbClr val="5C2F4B"/>
                </a:solidFill>
                <a:latin typeface="HiddenHorzOCR"/>
              </a:rPr>
              <a:t>: </a:t>
            </a:r>
            <a:r>
              <a:rPr lang="zh-CN" altLang="en-US" sz="2400" dirty="0">
                <a:solidFill>
                  <a:srgbClr val="3B4090"/>
                </a:solidFill>
                <a:latin typeface="HiddenHorzOCR"/>
              </a:rPr>
              <a:t>李新和王红的笔记本均属于具体概念，可增加</a:t>
            </a:r>
            <a:r>
              <a:rPr lang="en-US" altLang="zh-CN" sz="2400" dirty="0">
                <a:solidFill>
                  <a:srgbClr val="3B4090"/>
                </a:solidFill>
                <a:latin typeface="HiddenHorzOCR"/>
              </a:rPr>
              <a:t>"</a:t>
            </a:r>
            <a:r>
              <a:rPr lang="zh-CN" altLang="en-US" sz="2400" dirty="0">
                <a:solidFill>
                  <a:srgbClr val="3B4090"/>
                </a:solidFill>
                <a:latin typeface="HiddenHorzOCR"/>
              </a:rPr>
              <a:t>笔记本</a:t>
            </a:r>
            <a:r>
              <a:rPr lang="en-US" altLang="zh-CN" sz="2400" dirty="0">
                <a:solidFill>
                  <a:srgbClr val="3B4090"/>
                </a:solidFill>
                <a:latin typeface="HiddenHorzOCR"/>
              </a:rPr>
              <a:t>"</a:t>
            </a:r>
            <a:r>
              <a:rPr lang="zh-CN" altLang="en-US" sz="2400" dirty="0">
                <a:solidFill>
                  <a:srgbClr val="3B4090"/>
                </a:solidFill>
                <a:latin typeface="HiddenHorzOCR"/>
              </a:rPr>
              <a:t>这个抽象概念。</a:t>
            </a:r>
            <a:endParaRPr lang="zh-CN" altLang="en-US" sz="1600" dirty="0">
              <a:solidFill>
                <a:prstClr val="black"/>
              </a:solidFill>
            </a:endParaRPr>
          </a:p>
        </p:txBody>
      </p:sp>
    </p:spTree>
    <p:extLst>
      <p:ext uri="{BB962C8B-B14F-4D97-AF65-F5344CB8AC3E}">
        <p14:creationId xmlns:p14="http://schemas.microsoft.com/office/powerpoint/2010/main" val="342629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36</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652502" y="115041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3200" b="1" dirty="0">
                <a:solidFill>
                  <a:srgbClr val="800000"/>
                </a:solidFill>
                <a:latin typeface="宋体" panose="02010600030101010101" pitchFamily="2" charset="-122"/>
              </a:rPr>
              <a:t>表示多元关系</a:t>
            </a:r>
          </a:p>
        </p:txBody>
      </p:sp>
      <p:sp>
        <p:nvSpPr>
          <p:cNvPr id="5" name="矩形 4"/>
          <p:cNvSpPr/>
          <p:nvPr/>
        </p:nvSpPr>
        <p:spPr>
          <a:xfrm>
            <a:off x="1178260" y="1904227"/>
            <a:ext cx="9835479" cy="3108543"/>
          </a:xfrm>
          <a:prstGeom prst="rect">
            <a:avLst/>
          </a:prstGeom>
        </p:spPr>
        <p:txBody>
          <a:bodyPr wrap="square">
            <a:spAutoFit/>
          </a:bodyPr>
          <a:lstStyle/>
          <a:p>
            <a:pPr lvl="0"/>
            <a:r>
              <a:rPr lang="zh-CN" altLang="en-US" sz="2800" dirty="0">
                <a:solidFill>
                  <a:srgbClr val="5C2F4B"/>
                </a:solidFill>
                <a:latin typeface="HiddenHorzOCR"/>
              </a:rPr>
              <a:t>多元关系</a:t>
            </a:r>
          </a:p>
          <a:p>
            <a:pPr lvl="0"/>
            <a:r>
              <a:rPr lang="zh-CN" altLang="en-US" sz="2800" dirty="0">
                <a:solidFill>
                  <a:srgbClr val="3B4090"/>
                </a:solidFill>
                <a:latin typeface="HiddenHorzOCR"/>
              </a:rPr>
              <a:t>可用多元谓词</a:t>
            </a:r>
            <a:r>
              <a:rPr lang="en-US" altLang="zh-CN" sz="2800" dirty="0">
                <a:solidFill>
                  <a:srgbClr val="3B4090"/>
                </a:solidFill>
                <a:latin typeface="HiddenHorzOCR"/>
              </a:rPr>
              <a:t>P(x</a:t>
            </a:r>
            <a:r>
              <a:rPr lang="en-US" altLang="zh-CN" sz="2800" baseline="-25000" dirty="0">
                <a:solidFill>
                  <a:srgbClr val="3B4090"/>
                </a:solidFill>
                <a:latin typeface="HiddenHorzOCR"/>
              </a:rPr>
              <a:t>1 </a:t>
            </a:r>
            <a:r>
              <a:rPr lang="en-US" altLang="zh-CN" sz="2800" dirty="0">
                <a:solidFill>
                  <a:srgbClr val="3B4090"/>
                </a:solidFill>
                <a:latin typeface="HiddenHorzOCR"/>
              </a:rPr>
              <a:t>, x</a:t>
            </a:r>
            <a:r>
              <a:rPr lang="en-US" altLang="zh-CN" sz="2800" baseline="-25000" dirty="0">
                <a:solidFill>
                  <a:srgbClr val="3B4090"/>
                </a:solidFill>
                <a:latin typeface="HiddenHorzOCR"/>
              </a:rPr>
              <a:t>2</a:t>
            </a:r>
            <a:r>
              <a:rPr lang="en-US" altLang="zh-CN" sz="2800" dirty="0">
                <a:solidFill>
                  <a:srgbClr val="3B4090"/>
                </a:solidFill>
                <a:latin typeface="HiddenHorzOCR"/>
              </a:rPr>
              <a:t>, ......)</a:t>
            </a:r>
            <a:r>
              <a:rPr lang="zh-CN" altLang="en-US" sz="2800" dirty="0">
                <a:solidFill>
                  <a:srgbClr val="3B4090"/>
                </a:solidFill>
                <a:latin typeface="HiddenHorzOCR"/>
              </a:rPr>
              <a:t>表示的关系。其中，</a:t>
            </a:r>
            <a:r>
              <a:rPr lang="en-US" altLang="zh-CN" sz="2800" dirty="0">
                <a:solidFill>
                  <a:srgbClr val="3B4090"/>
                </a:solidFill>
                <a:latin typeface="HiddenHorzOCR"/>
              </a:rPr>
              <a:t> x</a:t>
            </a:r>
            <a:r>
              <a:rPr lang="en-US" altLang="zh-CN" sz="2800" baseline="-25000" dirty="0">
                <a:solidFill>
                  <a:srgbClr val="3B4090"/>
                </a:solidFill>
                <a:latin typeface="HiddenHorzOCR"/>
              </a:rPr>
              <a:t>1 </a:t>
            </a:r>
            <a:r>
              <a:rPr lang="en-US" altLang="zh-CN" sz="2800" dirty="0">
                <a:solidFill>
                  <a:srgbClr val="3B4090"/>
                </a:solidFill>
                <a:latin typeface="HiddenHorzOCR"/>
              </a:rPr>
              <a:t>, x</a:t>
            </a:r>
            <a:r>
              <a:rPr lang="en-US" altLang="zh-CN" sz="2800" baseline="-25000" dirty="0">
                <a:solidFill>
                  <a:srgbClr val="3B4090"/>
                </a:solidFill>
                <a:latin typeface="HiddenHorzOCR"/>
              </a:rPr>
              <a:t>2</a:t>
            </a:r>
            <a:r>
              <a:rPr lang="en-US" altLang="zh-CN" sz="2800" dirty="0">
                <a:solidFill>
                  <a:srgbClr val="3B4090"/>
                </a:solidFill>
                <a:latin typeface="HiddenHorzOCR"/>
              </a:rPr>
              <a:t>, ......</a:t>
            </a:r>
            <a:r>
              <a:rPr lang="zh-CN" altLang="en-US" sz="2800" dirty="0">
                <a:solidFill>
                  <a:srgbClr val="3B4090"/>
                </a:solidFill>
                <a:latin typeface="HiddenHorzOCR"/>
              </a:rPr>
              <a:t>为实体，谓词</a:t>
            </a:r>
            <a:r>
              <a:rPr lang="en-US" altLang="zh-CN" sz="2800" dirty="0">
                <a:solidFill>
                  <a:srgbClr val="3B4090"/>
                </a:solidFill>
                <a:latin typeface="HiddenHorzOCR"/>
              </a:rPr>
              <a:t>P</a:t>
            </a:r>
            <a:r>
              <a:rPr lang="zh-CN" altLang="en-US" sz="2800" dirty="0">
                <a:solidFill>
                  <a:srgbClr val="3B4090"/>
                </a:solidFill>
                <a:latin typeface="HiddenHorzOCR"/>
              </a:rPr>
              <a:t>说明这些实体之间的关系。</a:t>
            </a:r>
            <a:endParaRPr lang="en-US" altLang="zh-CN" sz="2800" dirty="0">
              <a:solidFill>
                <a:srgbClr val="3B4090"/>
              </a:solidFill>
              <a:latin typeface="HiddenHorzOCR"/>
            </a:endParaRPr>
          </a:p>
          <a:p>
            <a:pPr lvl="0"/>
            <a:endParaRPr lang="en-US" altLang="zh-CN" sz="2800" dirty="0">
              <a:solidFill>
                <a:srgbClr val="3B4090"/>
              </a:solidFill>
              <a:latin typeface="HiddenHorzOCR"/>
            </a:endParaRPr>
          </a:p>
          <a:p>
            <a:pPr lvl="0"/>
            <a:r>
              <a:rPr lang="zh-CN" altLang="en-US" sz="2800" dirty="0">
                <a:solidFill>
                  <a:srgbClr val="5C2F4B"/>
                </a:solidFill>
                <a:latin typeface="HiddenHorzOCR"/>
              </a:rPr>
              <a:t>多元关系的表示</a:t>
            </a:r>
          </a:p>
          <a:p>
            <a:pPr lvl="0"/>
            <a:r>
              <a:rPr lang="zh-CN" altLang="en-US" sz="2800" dirty="0">
                <a:solidFill>
                  <a:srgbClr val="3B4090"/>
                </a:solidFill>
                <a:latin typeface="HiddenHorzOCR"/>
              </a:rPr>
              <a:t>用语义网络表示多元关系时，可把它转化为一个或多个二元关系的组合，把这种多元关系表示出来。</a:t>
            </a:r>
          </a:p>
        </p:txBody>
      </p:sp>
    </p:spTree>
    <p:extLst>
      <p:ext uri="{BB962C8B-B14F-4D97-AF65-F5344CB8AC3E}">
        <p14:creationId xmlns:p14="http://schemas.microsoft.com/office/powerpoint/2010/main" val="1256460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37</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50214" y="633022"/>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3200" b="1" dirty="0">
                <a:solidFill>
                  <a:srgbClr val="800000"/>
                </a:solidFill>
                <a:latin typeface="宋体" panose="02010600030101010101" pitchFamily="2" charset="-122"/>
              </a:rPr>
              <a:t>情况的表示</a:t>
            </a:r>
          </a:p>
        </p:txBody>
      </p:sp>
      <p:sp>
        <p:nvSpPr>
          <p:cNvPr id="5" name="矩形 4"/>
          <p:cNvSpPr/>
          <p:nvPr/>
        </p:nvSpPr>
        <p:spPr>
          <a:xfrm>
            <a:off x="1178260" y="1282310"/>
            <a:ext cx="9835479" cy="1200329"/>
          </a:xfrm>
          <a:prstGeom prst="rect">
            <a:avLst/>
          </a:prstGeom>
        </p:spPr>
        <p:txBody>
          <a:bodyPr wrap="square">
            <a:spAutoFit/>
          </a:bodyPr>
          <a:lstStyle/>
          <a:p>
            <a:r>
              <a:rPr lang="zh-CN" altLang="en-US" sz="2400" dirty="0">
                <a:solidFill>
                  <a:srgbClr val="5C2F4B"/>
                </a:solidFill>
                <a:latin typeface="HiddenHorzOCR"/>
              </a:rPr>
              <a:t>表示方法</a:t>
            </a:r>
            <a:r>
              <a:rPr lang="en-US" altLang="zh-CN" sz="2400" dirty="0">
                <a:solidFill>
                  <a:srgbClr val="5C2F4B"/>
                </a:solidFill>
                <a:latin typeface="HiddenHorzOCR"/>
              </a:rPr>
              <a:t>: </a:t>
            </a:r>
            <a:r>
              <a:rPr lang="zh-CN" altLang="en-US" sz="2400" dirty="0">
                <a:solidFill>
                  <a:srgbClr val="3B4090"/>
                </a:solidFill>
                <a:latin typeface="HiddenHorzOCR"/>
              </a:rPr>
              <a:t>西蒙提出了增加</a:t>
            </a:r>
            <a:r>
              <a:rPr lang="zh-CN" altLang="en-US" sz="2400" dirty="0">
                <a:solidFill>
                  <a:srgbClr val="009900"/>
                </a:solidFill>
                <a:latin typeface="HiddenHorzOCR"/>
              </a:rPr>
              <a:t>情况</a:t>
            </a:r>
            <a:r>
              <a:rPr lang="zh-CN" altLang="en-US" sz="2400" dirty="0">
                <a:solidFill>
                  <a:srgbClr val="3B4090"/>
                </a:solidFill>
                <a:latin typeface="HiddenHorzOCR"/>
              </a:rPr>
              <a:t>和</a:t>
            </a:r>
            <a:r>
              <a:rPr lang="zh-CN" altLang="en-US" sz="2400" dirty="0">
                <a:solidFill>
                  <a:srgbClr val="009900"/>
                </a:solidFill>
                <a:latin typeface="HiddenHorzOCR"/>
              </a:rPr>
              <a:t>动作</a:t>
            </a:r>
            <a:r>
              <a:rPr lang="zh-CN" altLang="en-US" sz="2400" dirty="0">
                <a:solidFill>
                  <a:srgbClr val="3B4090"/>
                </a:solidFill>
                <a:latin typeface="HiddenHorzOCR"/>
              </a:rPr>
              <a:t>结点的描述方法。</a:t>
            </a:r>
          </a:p>
          <a:p>
            <a:pPr lvl="0"/>
            <a:r>
              <a:rPr lang="zh-CN" altLang="en-US" sz="2400" dirty="0">
                <a:solidFill>
                  <a:srgbClr val="5C2F4B"/>
                </a:solidFill>
                <a:latin typeface="HiddenHorzOCR"/>
              </a:rPr>
              <a:t>例</a:t>
            </a:r>
            <a:r>
              <a:rPr lang="en-US" altLang="zh-CN" sz="2400" dirty="0">
                <a:solidFill>
                  <a:srgbClr val="5C2F4B"/>
                </a:solidFill>
                <a:latin typeface="HiddenHorzOCR"/>
              </a:rPr>
              <a:t>: </a:t>
            </a:r>
            <a:r>
              <a:rPr lang="zh-CN" altLang="en-US" sz="2400" dirty="0">
                <a:solidFill>
                  <a:srgbClr val="3B4090"/>
                </a:solidFill>
                <a:latin typeface="HiddenHorzOCR"/>
              </a:rPr>
              <a:t>用语义网络表示</a:t>
            </a:r>
            <a:r>
              <a:rPr lang="en-US" altLang="zh-CN" sz="2400" dirty="0">
                <a:solidFill>
                  <a:srgbClr val="3B4090"/>
                </a:solidFill>
                <a:latin typeface="HiddenHorzOCR"/>
              </a:rPr>
              <a:t>:</a:t>
            </a:r>
          </a:p>
          <a:p>
            <a:pPr lvl="0"/>
            <a:r>
              <a:rPr lang="en-US" altLang="zh-CN" sz="2400" dirty="0">
                <a:solidFill>
                  <a:srgbClr val="3B4090"/>
                </a:solidFill>
                <a:latin typeface="HiddenHorzOCR"/>
              </a:rPr>
              <a:t>	</a:t>
            </a:r>
            <a:r>
              <a:rPr lang="zh-CN" altLang="en-US" sz="2400" dirty="0">
                <a:solidFill>
                  <a:srgbClr val="3B4090"/>
                </a:solidFill>
                <a:latin typeface="HiddenHorzOCR"/>
              </a:rPr>
              <a:t> “小燕子这只燕子从春天到秋天占有一个巢”</a:t>
            </a:r>
            <a:endParaRPr lang="en-US" altLang="zh-CN" sz="2400" dirty="0">
              <a:solidFill>
                <a:srgbClr val="3B4090"/>
              </a:solidFill>
              <a:latin typeface="HiddenHorzOCR"/>
            </a:endParaRPr>
          </a:p>
        </p:txBody>
      </p:sp>
      <p:sp>
        <p:nvSpPr>
          <p:cNvPr id="11" name="矩形 10"/>
          <p:cNvSpPr/>
          <p:nvPr/>
        </p:nvSpPr>
        <p:spPr>
          <a:xfrm>
            <a:off x="1178259" y="2602395"/>
            <a:ext cx="9835479" cy="830997"/>
          </a:xfrm>
          <a:prstGeom prst="rect">
            <a:avLst/>
          </a:prstGeom>
        </p:spPr>
        <p:txBody>
          <a:bodyPr wrap="square">
            <a:spAutoFit/>
          </a:bodyPr>
          <a:lstStyle/>
          <a:p>
            <a:r>
              <a:rPr lang="zh-CN" altLang="en-US" sz="2400" dirty="0">
                <a:solidFill>
                  <a:srgbClr val="3B4090"/>
                </a:solidFill>
                <a:latin typeface="HiddenHorzOCR"/>
              </a:rPr>
              <a:t>对上述问题，可以把占有用一条孤来表示，但在这种表示方法下，占有关系就无法表示了</a:t>
            </a:r>
            <a:endParaRPr lang="en-US" altLang="zh-CN" sz="2400" dirty="0">
              <a:solidFill>
                <a:srgbClr val="3B4090"/>
              </a:solidFill>
              <a:latin typeface="HiddenHorzOCR"/>
            </a:endParaRPr>
          </a:p>
        </p:txBody>
      </p:sp>
      <p:pic>
        <p:nvPicPr>
          <p:cNvPr id="12" name="图片 11"/>
          <p:cNvPicPr>
            <a:picLocks noChangeAspect="1"/>
          </p:cNvPicPr>
          <p:nvPr/>
        </p:nvPicPr>
        <p:blipFill>
          <a:blip r:embed="rId3"/>
          <a:stretch>
            <a:fillRect/>
          </a:stretch>
        </p:blipFill>
        <p:spPr>
          <a:xfrm>
            <a:off x="1361708" y="3466121"/>
            <a:ext cx="8905875" cy="2857500"/>
          </a:xfrm>
          <a:prstGeom prst="rect">
            <a:avLst/>
          </a:prstGeom>
        </p:spPr>
      </p:pic>
    </p:spTree>
    <p:extLst>
      <p:ext uri="{BB962C8B-B14F-4D97-AF65-F5344CB8AC3E}">
        <p14:creationId xmlns:p14="http://schemas.microsoft.com/office/powerpoint/2010/main" val="225538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38</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84938" y="887665"/>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3200" b="1" dirty="0">
                <a:solidFill>
                  <a:srgbClr val="800000"/>
                </a:solidFill>
                <a:latin typeface="宋体" panose="02010600030101010101" pitchFamily="2" charset="-122"/>
              </a:rPr>
              <a:t>情况的表示</a:t>
            </a:r>
          </a:p>
        </p:txBody>
      </p:sp>
      <p:sp>
        <p:nvSpPr>
          <p:cNvPr id="4" name="矩形 3"/>
          <p:cNvSpPr/>
          <p:nvPr/>
        </p:nvSpPr>
        <p:spPr>
          <a:xfrm>
            <a:off x="1175645" y="1645094"/>
            <a:ext cx="8018585" cy="461665"/>
          </a:xfrm>
          <a:prstGeom prst="rect">
            <a:avLst/>
          </a:prstGeom>
        </p:spPr>
        <p:txBody>
          <a:bodyPr wrap="square">
            <a:spAutoFit/>
          </a:bodyPr>
          <a:lstStyle/>
          <a:p>
            <a:pPr lvl="0"/>
            <a:r>
              <a:rPr lang="zh-CN" altLang="en-US" sz="2400" dirty="0">
                <a:solidFill>
                  <a:srgbClr val="5C2F4B"/>
                </a:solidFill>
                <a:latin typeface="HiddenHorzOCR"/>
              </a:rPr>
              <a:t>解</a:t>
            </a:r>
            <a:r>
              <a:rPr lang="en-US" altLang="zh-CN" sz="2400" dirty="0">
                <a:solidFill>
                  <a:srgbClr val="5C2F4B"/>
                </a:solidFill>
                <a:latin typeface="HiddenHorzOCR"/>
              </a:rPr>
              <a:t>: </a:t>
            </a:r>
            <a:r>
              <a:rPr lang="zh-CN" altLang="en-US" sz="2400" dirty="0">
                <a:solidFill>
                  <a:srgbClr val="3B4090"/>
                </a:solidFill>
                <a:latin typeface="HiddenHorzOCR"/>
              </a:rPr>
              <a:t>需要设立一个</a:t>
            </a:r>
            <a:r>
              <a:rPr lang="zh-CN" altLang="en-US" sz="2400" dirty="0">
                <a:solidFill>
                  <a:srgbClr val="009900"/>
                </a:solidFill>
                <a:latin typeface="HiddenHorzOCR"/>
              </a:rPr>
              <a:t>占有权</a:t>
            </a:r>
            <a:r>
              <a:rPr lang="zh-CN" altLang="en-US" sz="2400" dirty="0">
                <a:solidFill>
                  <a:srgbClr val="3B4090"/>
                </a:solidFill>
                <a:latin typeface="HiddenHorzOCR"/>
              </a:rPr>
              <a:t>结点，表示占有物和占有时间等。</a:t>
            </a:r>
            <a:endParaRPr lang="en-US" altLang="zh-CN" sz="2400" dirty="0">
              <a:solidFill>
                <a:srgbClr val="3B4090"/>
              </a:solidFill>
              <a:latin typeface="HiddenHorzOCR"/>
            </a:endParaRPr>
          </a:p>
        </p:txBody>
      </p:sp>
      <p:pic>
        <p:nvPicPr>
          <p:cNvPr id="9" name="图片 8"/>
          <p:cNvPicPr>
            <a:picLocks noChangeAspect="1"/>
          </p:cNvPicPr>
          <p:nvPr/>
        </p:nvPicPr>
        <p:blipFill>
          <a:blip r:embed="rId3"/>
          <a:stretch>
            <a:fillRect/>
          </a:stretch>
        </p:blipFill>
        <p:spPr>
          <a:xfrm>
            <a:off x="1820060" y="2106759"/>
            <a:ext cx="8816483" cy="4535753"/>
          </a:xfrm>
          <a:prstGeom prst="rect">
            <a:avLst/>
          </a:prstGeom>
        </p:spPr>
      </p:pic>
    </p:spTree>
    <p:extLst>
      <p:ext uri="{BB962C8B-B14F-4D97-AF65-F5344CB8AC3E}">
        <p14:creationId xmlns:p14="http://schemas.microsoft.com/office/powerpoint/2010/main" val="249492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39</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4380274" y="76145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800000"/>
              </a:buClr>
              <a:buFont typeface="Arial" panose="020B0604020202020204" pitchFamily="34" charset="0"/>
              <a:buNone/>
            </a:pPr>
            <a:r>
              <a:rPr lang="zh-CN" altLang="en-US" sz="3200" b="1" dirty="0">
                <a:solidFill>
                  <a:srgbClr val="800000"/>
                </a:solidFill>
                <a:latin typeface="宋体" panose="02010600030101010101" pitchFamily="2" charset="-122"/>
              </a:rPr>
              <a:t>事件和动作的表示</a:t>
            </a:r>
          </a:p>
        </p:txBody>
      </p:sp>
      <p:sp>
        <p:nvSpPr>
          <p:cNvPr id="5" name="矩形 4"/>
          <p:cNvSpPr/>
          <p:nvPr/>
        </p:nvSpPr>
        <p:spPr>
          <a:xfrm>
            <a:off x="1115028" y="1536953"/>
            <a:ext cx="9933435" cy="1200329"/>
          </a:xfrm>
          <a:prstGeom prst="rect">
            <a:avLst/>
          </a:prstGeom>
        </p:spPr>
        <p:txBody>
          <a:bodyPr wrap="square">
            <a:spAutoFit/>
          </a:bodyPr>
          <a:lstStyle/>
          <a:p>
            <a:r>
              <a:rPr lang="zh-CN" altLang="en-US" sz="2400" dirty="0">
                <a:solidFill>
                  <a:srgbClr val="3B4090"/>
                </a:solidFill>
                <a:latin typeface="HiddenHorzOCR"/>
              </a:rPr>
              <a:t>    用这种方法表示事件或动作时，需要设立一个事件节点或动作结点。其中，事件节点由一些向外引出的弧来指出事件行为及发出者与接受者。动作结点由一些向外引出的孤来指出动作的主体与客体。</a:t>
            </a:r>
            <a:endParaRPr lang="en-US" altLang="zh-CN" sz="2400" dirty="0">
              <a:solidFill>
                <a:srgbClr val="3B4090"/>
              </a:solidFill>
              <a:latin typeface="HiddenHorzOCR"/>
            </a:endParaRPr>
          </a:p>
        </p:txBody>
      </p:sp>
      <p:sp>
        <p:nvSpPr>
          <p:cNvPr id="6" name="矩形 5"/>
          <p:cNvSpPr/>
          <p:nvPr/>
        </p:nvSpPr>
        <p:spPr>
          <a:xfrm>
            <a:off x="1115028" y="2928009"/>
            <a:ext cx="6096000" cy="830997"/>
          </a:xfrm>
          <a:prstGeom prst="rect">
            <a:avLst/>
          </a:prstGeom>
        </p:spPr>
        <p:txBody>
          <a:bodyPr>
            <a:spAutoFit/>
          </a:bodyPr>
          <a:lstStyle/>
          <a:p>
            <a:r>
              <a:rPr lang="zh-CN" altLang="en-US" sz="2400" dirty="0">
                <a:solidFill>
                  <a:srgbClr val="5F3346"/>
                </a:solidFill>
                <a:latin typeface="HiddenHorzOCR"/>
              </a:rPr>
              <a:t>例</a:t>
            </a:r>
            <a:r>
              <a:rPr lang="en-US" altLang="zh-CN" sz="2400" dirty="0">
                <a:solidFill>
                  <a:srgbClr val="5F3346"/>
                </a:solidFill>
                <a:latin typeface="HiddenHorzOCR"/>
              </a:rPr>
              <a:t> </a:t>
            </a:r>
            <a:r>
              <a:rPr lang="zh-CN" altLang="en-US" sz="2400" dirty="0">
                <a:solidFill>
                  <a:srgbClr val="394090"/>
                </a:solidFill>
                <a:latin typeface="HiddenHorzOCR"/>
              </a:rPr>
              <a:t>用于语义网络表示</a:t>
            </a:r>
            <a:r>
              <a:rPr lang="en-US" altLang="zh-CN" sz="2400" dirty="0">
                <a:solidFill>
                  <a:srgbClr val="394090"/>
                </a:solidFill>
                <a:latin typeface="HiddenHorzOCR"/>
              </a:rPr>
              <a:t>:"</a:t>
            </a:r>
            <a:r>
              <a:rPr lang="zh-CN" altLang="en-US" sz="2400" dirty="0">
                <a:solidFill>
                  <a:srgbClr val="394090"/>
                </a:solidFill>
                <a:latin typeface="HiddenHorzOCR"/>
              </a:rPr>
              <a:t>常河给江涛一个优盘</a:t>
            </a:r>
            <a:r>
              <a:rPr lang="en-US" altLang="zh-CN" sz="2400" dirty="0">
                <a:solidFill>
                  <a:srgbClr val="394090"/>
                </a:solidFill>
                <a:latin typeface="HiddenHorzOCR"/>
              </a:rPr>
              <a:t>"</a:t>
            </a:r>
          </a:p>
          <a:p>
            <a:r>
              <a:rPr lang="zh-CN" altLang="en-US" sz="2400" dirty="0">
                <a:solidFill>
                  <a:srgbClr val="5F3346"/>
                </a:solidFill>
                <a:latin typeface="HiddenHorzOCR"/>
              </a:rPr>
              <a:t>解</a:t>
            </a:r>
            <a:r>
              <a:rPr lang="en-US" altLang="zh-CN" sz="2400" dirty="0">
                <a:solidFill>
                  <a:srgbClr val="5F3346"/>
                </a:solidFill>
                <a:latin typeface="HiddenHorzOCR"/>
              </a:rPr>
              <a:t>:</a:t>
            </a:r>
            <a:endParaRPr lang="zh-CN" altLang="en-US" sz="2400" dirty="0">
              <a:solidFill>
                <a:srgbClr val="394090"/>
              </a:solidFill>
              <a:latin typeface="HiddenHorzOCR"/>
            </a:endParaRPr>
          </a:p>
        </p:txBody>
      </p:sp>
      <p:sp>
        <p:nvSpPr>
          <p:cNvPr id="10" name="矩形 9"/>
          <p:cNvSpPr/>
          <p:nvPr/>
        </p:nvSpPr>
        <p:spPr>
          <a:xfrm>
            <a:off x="8147389" y="3204743"/>
            <a:ext cx="2954655" cy="461665"/>
          </a:xfrm>
          <a:prstGeom prst="rect">
            <a:avLst/>
          </a:prstGeom>
        </p:spPr>
        <p:txBody>
          <a:bodyPr wrap="none">
            <a:spAutoFit/>
          </a:bodyPr>
          <a:lstStyle/>
          <a:p>
            <a:pPr lvl="0"/>
            <a:r>
              <a:rPr lang="zh-CN" altLang="en-US" sz="2400" dirty="0">
                <a:solidFill>
                  <a:srgbClr val="394090"/>
                </a:solidFill>
                <a:latin typeface="HiddenHorzOCR"/>
              </a:rPr>
              <a:t>用</a:t>
            </a:r>
            <a:r>
              <a:rPr lang="zh-CN" altLang="en-US" sz="2400" dirty="0">
                <a:solidFill>
                  <a:srgbClr val="336741"/>
                </a:solidFill>
                <a:latin typeface="HiddenHorzOCR"/>
              </a:rPr>
              <a:t>动作结点</a:t>
            </a:r>
            <a:r>
              <a:rPr lang="zh-CN" altLang="en-US" sz="2400" dirty="0">
                <a:solidFill>
                  <a:srgbClr val="394090"/>
                </a:solidFill>
                <a:latin typeface="HiddenHorzOCR"/>
              </a:rPr>
              <a:t>节点表示</a:t>
            </a:r>
            <a:endParaRPr lang="zh-CN" altLang="en-US" sz="2400" dirty="0">
              <a:solidFill>
                <a:prstClr val="black"/>
              </a:solidFill>
            </a:endParaRPr>
          </a:p>
        </p:txBody>
      </p:sp>
      <p:sp>
        <p:nvSpPr>
          <p:cNvPr id="12" name="矩形 11"/>
          <p:cNvSpPr/>
          <p:nvPr/>
        </p:nvSpPr>
        <p:spPr>
          <a:xfrm>
            <a:off x="2417636" y="3299478"/>
            <a:ext cx="2339102" cy="461665"/>
          </a:xfrm>
          <a:prstGeom prst="rect">
            <a:avLst/>
          </a:prstGeom>
        </p:spPr>
        <p:txBody>
          <a:bodyPr wrap="none">
            <a:spAutoFit/>
          </a:bodyPr>
          <a:lstStyle/>
          <a:p>
            <a:pPr lvl="0"/>
            <a:r>
              <a:rPr lang="zh-CN" altLang="en-US" sz="2400" dirty="0">
                <a:solidFill>
                  <a:srgbClr val="394090"/>
                </a:solidFill>
                <a:latin typeface="HiddenHorzOCR"/>
              </a:rPr>
              <a:t>用</a:t>
            </a:r>
            <a:r>
              <a:rPr lang="zh-CN" altLang="en-US" sz="2400" dirty="0">
                <a:solidFill>
                  <a:srgbClr val="336741"/>
                </a:solidFill>
                <a:latin typeface="HiddenHorzOCR"/>
              </a:rPr>
              <a:t>事件节点</a:t>
            </a:r>
            <a:r>
              <a:rPr lang="zh-CN" altLang="en-US" sz="2400" dirty="0">
                <a:solidFill>
                  <a:srgbClr val="394090"/>
                </a:solidFill>
                <a:latin typeface="HiddenHorzOCR"/>
              </a:rPr>
              <a:t>表示</a:t>
            </a:r>
            <a:endParaRPr lang="en-US" altLang="zh-CN" sz="2400" dirty="0">
              <a:solidFill>
                <a:srgbClr val="394090"/>
              </a:solidFill>
              <a:latin typeface="HiddenHorzOCR"/>
            </a:endParaRPr>
          </a:p>
        </p:txBody>
      </p:sp>
      <p:pic>
        <p:nvPicPr>
          <p:cNvPr id="13" name="图片 12"/>
          <p:cNvPicPr>
            <a:picLocks noChangeAspect="1"/>
          </p:cNvPicPr>
          <p:nvPr/>
        </p:nvPicPr>
        <p:blipFill>
          <a:blip r:embed="rId3"/>
          <a:stretch>
            <a:fillRect/>
          </a:stretch>
        </p:blipFill>
        <p:spPr>
          <a:xfrm>
            <a:off x="439898" y="3966923"/>
            <a:ext cx="6005155" cy="2107218"/>
          </a:xfrm>
          <a:prstGeom prst="rect">
            <a:avLst/>
          </a:prstGeom>
        </p:spPr>
      </p:pic>
      <p:pic>
        <p:nvPicPr>
          <p:cNvPr id="14" name="图片 13"/>
          <p:cNvPicPr>
            <a:picLocks noChangeAspect="1"/>
          </p:cNvPicPr>
          <p:nvPr/>
        </p:nvPicPr>
        <p:blipFill>
          <a:blip r:embed="rId4"/>
          <a:stretch>
            <a:fillRect/>
          </a:stretch>
        </p:blipFill>
        <p:spPr>
          <a:xfrm>
            <a:off x="6591251" y="4257793"/>
            <a:ext cx="5514737" cy="1344353"/>
          </a:xfrm>
          <a:prstGeom prst="rect">
            <a:avLst/>
          </a:prstGeom>
        </p:spPr>
      </p:pic>
    </p:spTree>
    <p:extLst>
      <p:ext uri="{BB962C8B-B14F-4D97-AF65-F5344CB8AC3E}">
        <p14:creationId xmlns:p14="http://schemas.microsoft.com/office/powerpoint/2010/main" val="278489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C23E7EF-94B3-451E-AF0E-BD1ADE91565B}" type="slidenum">
              <a:rPr lang="en-US" altLang="zh-CN"/>
              <a:pPr/>
              <a:t>4</a:t>
            </a:fld>
            <a:endParaRPr lang="en-US" altLang="zh-CN"/>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pPr>
            <a:r>
              <a:rPr lang="en-US" altLang="zh-CN" sz="3200" b="1" dirty="0">
                <a:latin typeface="宋体" panose="02010600030101010101" pitchFamily="2" charset="-122"/>
              </a:rPr>
              <a:t>2.2  </a:t>
            </a:r>
            <a:r>
              <a:rPr lang="zh-CN" altLang="en-US" sz="3200" b="1" dirty="0">
                <a:latin typeface="宋体" panose="02010600030101010101" pitchFamily="2" charset="-122"/>
              </a:rPr>
              <a:t>一阶谓词逻辑表示法</a:t>
            </a: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2.1  </a:t>
            </a:r>
            <a:r>
              <a:rPr lang="zh-CN" altLang="en-US" sz="3200" b="1" dirty="0">
                <a:latin typeface="宋体" panose="02010600030101010101" pitchFamily="2" charset="-122"/>
              </a:rPr>
              <a:t>知识与知识表示</a:t>
            </a: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kumimoji="1" lang="en-US" altLang="zh-CN" sz="3200" b="1" dirty="0">
                <a:solidFill>
                  <a:srgbClr val="FF0000"/>
                </a:solidFill>
                <a:latin typeface="宋体" panose="02010600030101010101" pitchFamily="2" charset="-122"/>
              </a:rPr>
              <a:t>2.3  </a:t>
            </a:r>
            <a:r>
              <a:rPr kumimoji="1" lang="zh-CN" altLang="en-US" sz="3200" b="1" dirty="0">
                <a:solidFill>
                  <a:srgbClr val="FF0000"/>
                </a:solidFill>
                <a:latin typeface="宋体" panose="02010600030101010101" pitchFamily="2" charset="-122"/>
              </a:rPr>
              <a:t>产生式表示法</a:t>
            </a: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3200" b="1" dirty="0">
                <a:latin typeface="宋体" panose="02010600030101010101" pitchFamily="2" charset="-122"/>
              </a:rPr>
              <a:t>2.4  </a:t>
            </a:r>
            <a:r>
              <a:rPr lang="zh-CN" altLang="en-US" sz="3200" b="1" dirty="0">
                <a:latin typeface="宋体" panose="02010600030101010101" pitchFamily="2" charset="-122"/>
              </a:rPr>
              <a:t>语义网络表示法</a:t>
            </a: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2.5  </a:t>
            </a:r>
            <a:r>
              <a:rPr lang="zh-CN" altLang="en-US" sz="3200" b="1" dirty="0">
                <a:latin typeface="宋体" panose="02010600030101010101" pitchFamily="2" charset="-122"/>
              </a:rPr>
              <a:t>框架表示法</a:t>
            </a: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628146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40</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95423" y="1100392"/>
            <a:ext cx="10648709" cy="5632311"/>
          </a:xfrm>
          <a:prstGeom prst="rect">
            <a:avLst/>
          </a:prstGeom>
        </p:spPr>
        <p:txBody>
          <a:bodyPr wrap="square">
            <a:spAutoFit/>
          </a:bodyPr>
          <a:lstStyle/>
          <a:p>
            <a:r>
              <a:rPr lang="en-US" altLang="zh-CN" sz="2400" dirty="0">
                <a:solidFill>
                  <a:srgbClr val="454B98"/>
                </a:solidFill>
                <a:latin typeface="HiddenHorzOCR"/>
              </a:rPr>
              <a:t>        </a:t>
            </a:r>
            <a:r>
              <a:rPr lang="zh-CN" altLang="en-US" sz="2400" dirty="0">
                <a:solidFill>
                  <a:srgbClr val="454B98"/>
                </a:solidFill>
                <a:latin typeface="HiddenHorzOCR"/>
              </a:rPr>
              <a:t>语义网络的推理过程主要有两种，一种是</a:t>
            </a:r>
            <a:r>
              <a:rPr lang="zh-CN" altLang="en-US" sz="2400" dirty="0">
                <a:solidFill>
                  <a:srgbClr val="46764F"/>
                </a:solidFill>
                <a:latin typeface="HiddenHorzOCR"/>
              </a:rPr>
              <a:t>继承</a:t>
            </a:r>
            <a:r>
              <a:rPr lang="zh-CN" altLang="en-US" sz="2400" dirty="0">
                <a:solidFill>
                  <a:srgbClr val="454B98"/>
                </a:solidFill>
                <a:latin typeface="HiddenHorzOCR"/>
              </a:rPr>
              <a:t>，另一种是</a:t>
            </a:r>
            <a:r>
              <a:rPr lang="zh-CN" altLang="en-US" sz="2400" dirty="0">
                <a:solidFill>
                  <a:srgbClr val="46764F"/>
                </a:solidFill>
                <a:latin typeface="HiddenHorzOCR"/>
              </a:rPr>
              <a:t>匹配</a:t>
            </a:r>
            <a:r>
              <a:rPr lang="zh-CN" altLang="en-US" sz="2400" dirty="0">
                <a:solidFill>
                  <a:srgbClr val="5E60A0"/>
                </a:solidFill>
                <a:latin typeface="HiddenHorzOCR"/>
              </a:rPr>
              <a:t>。</a:t>
            </a:r>
            <a:endParaRPr lang="en-US" altLang="zh-CN" sz="2400" dirty="0">
              <a:solidFill>
                <a:srgbClr val="5E60A0"/>
              </a:solidFill>
              <a:latin typeface="HiddenHorzOCR"/>
            </a:endParaRPr>
          </a:p>
          <a:p>
            <a:endParaRPr lang="zh-CN" altLang="en-US" sz="2400" dirty="0">
              <a:solidFill>
                <a:srgbClr val="5E60A0"/>
              </a:solidFill>
              <a:latin typeface="HiddenHorzOCR"/>
            </a:endParaRPr>
          </a:p>
          <a:p>
            <a:r>
              <a:rPr lang="zh-CN" altLang="en-US" sz="2400" dirty="0">
                <a:solidFill>
                  <a:srgbClr val="B74249"/>
                </a:solidFill>
                <a:latin typeface="HiddenHorzOCR"/>
              </a:rPr>
              <a:t>继承的概念</a:t>
            </a:r>
          </a:p>
          <a:p>
            <a:r>
              <a:rPr lang="zh-CN" altLang="en-US" sz="2400" dirty="0">
                <a:solidFill>
                  <a:srgbClr val="454B98"/>
                </a:solidFill>
                <a:latin typeface="HiddenHorzOCR"/>
              </a:rPr>
              <a:t>       是指把对事物的描述从抽象结点传递到实例结点</a:t>
            </a:r>
            <a:r>
              <a:rPr lang="zh-CN" altLang="en-US" sz="2400" dirty="0">
                <a:solidFill>
                  <a:srgbClr val="5E60A0"/>
                </a:solidFill>
                <a:latin typeface="HiddenHorzOCR"/>
              </a:rPr>
              <a:t>。</a:t>
            </a:r>
            <a:r>
              <a:rPr lang="zh-CN" altLang="en-US" sz="2400" dirty="0">
                <a:solidFill>
                  <a:srgbClr val="454B98"/>
                </a:solidFill>
                <a:latin typeface="HiddenHorzOCR"/>
              </a:rPr>
              <a:t>通过继承可以得到所需结点的一些属性值，它通常是沿着</a:t>
            </a:r>
            <a:r>
              <a:rPr lang="en-US" altLang="zh-CN" sz="2400" dirty="0">
                <a:solidFill>
                  <a:srgbClr val="454B98"/>
                </a:solidFill>
                <a:latin typeface="HiddenHorzOCR"/>
              </a:rPr>
              <a:t>ISA</a:t>
            </a:r>
            <a:r>
              <a:rPr lang="zh-CN" altLang="en-US" sz="2400" dirty="0">
                <a:solidFill>
                  <a:srgbClr val="454B98"/>
                </a:solidFill>
                <a:latin typeface="HiddenHorzOCR"/>
              </a:rPr>
              <a:t>、</a:t>
            </a:r>
            <a:r>
              <a:rPr lang="en-US" altLang="zh-CN" sz="2400" dirty="0">
                <a:solidFill>
                  <a:srgbClr val="454B98"/>
                </a:solidFill>
                <a:latin typeface="HiddenHorzOCR"/>
              </a:rPr>
              <a:t>AKO</a:t>
            </a:r>
            <a:r>
              <a:rPr lang="zh-CN" altLang="en-US" sz="2400" dirty="0">
                <a:solidFill>
                  <a:srgbClr val="454B98"/>
                </a:solidFill>
                <a:latin typeface="HiddenHorzOCR"/>
              </a:rPr>
              <a:t>等继承弧进行的</a:t>
            </a:r>
            <a:r>
              <a:rPr lang="zh-CN" altLang="en-US" sz="2400" dirty="0">
                <a:solidFill>
                  <a:srgbClr val="5E60A0"/>
                </a:solidFill>
                <a:latin typeface="HiddenHorzOCR"/>
              </a:rPr>
              <a:t>。</a:t>
            </a:r>
            <a:endParaRPr lang="en-US" altLang="zh-CN" sz="2400" dirty="0">
              <a:solidFill>
                <a:srgbClr val="5E60A0"/>
              </a:solidFill>
              <a:latin typeface="HiddenHorzOCR"/>
            </a:endParaRPr>
          </a:p>
          <a:p>
            <a:endParaRPr lang="zh-CN" altLang="en-US" sz="2400" dirty="0">
              <a:solidFill>
                <a:srgbClr val="5E60A0"/>
              </a:solidFill>
              <a:latin typeface="HiddenHorzOCR"/>
            </a:endParaRPr>
          </a:p>
          <a:p>
            <a:r>
              <a:rPr lang="zh-CN" altLang="en-US" sz="2400" dirty="0">
                <a:solidFill>
                  <a:srgbClr val="B74249"/>
                </a:solidFill>
                <a:latin typeface="HiddenHorzOCR"/>
              </a:rPr>
              <a:t>继承的一般过程</a:t>
            </a:r>
          </a:p>
          <a:p>
            <a:r>
              <a:rPr lang="en-US" altLang="zh-CN" sz="2400" dirty="0">
                <a:solidFill>
                  <a:srgbClr val="454B98"/>
                </a:solidFill>
                <a:latin typeface="HiddenHorzOCR"/>
              </a:rPr>
              <a:t>        (1) </a:t>
            </a:r>
            <a:r>
              <a:rPr lang="zh-CN" altLang="en-US" sz="2400" dirty="0">
                <a:solidFill>
                  <a:srgbClr val="454B98"/>
                </a:solidFill>
                <a:latin typeface="HiddenHorzOCR"/>
              </a:rPr>
              <a:t>建立一个结点表，用来存放待求解结点和所有以</a:t>
            </a:r>
            <a:r>
              <a:rPr lang="en-US" altLang="zh-CN" sz="2400" dirty="0">
                <a:solidFill>
                  <a:srgbClr val="454B98"/>
                </a:solidFill>
                <a:latin typeface="HiddenHorzOCR"/>
              </a:rPr>
              <a:t>ISA </a:t>
            </a:r>
            <a:r>
              <a:rPr lang="zh-CN" altLang="en-US" sz="2400" dirty="0">
                <a:solidFill>
                  <a:srgbClr val="454B98"/>
                </a:solidFill>
                <a:latin typeface="HiddenHorzOCR"/>
              </a:rPr>
              <a:t>、</a:t>
            </a:r>
            <a:r>
              <a:rPr lang="en-US" altLang="zh-CN" sz="2400" dirty="0">
                <a:solidFill>
                  <a:srgbClr val="454B98"/>
                </a:solidFill>
                <a:latin typeface="HiddenHorzOCR"/>
              </a:rPr>
              <a:t>AKO</a:t>
            </a:r>
            <a:r>
              <a:rPr lang="zh-CN" altLang="en-US" sz="2400" dirty="0">
                <a:solidFill>
                  <a:srgbClr val="454B98"/>
                </a:solidFill>
                <a:latin typeface="HiddenHorzOCR"/>
              </a:rPr>
              <a:t>等继承弧与此结点相连的那些结点。初始情况下，表中只有待求解结点</a:t>
            </a:r>
            <a:r>
              <a:rPr lang="zh-CN" altLang="en-US" sz="2400" dirty="0">
                <a:solidFill>
                  <a:srgbClr val="5E60A0"/>
                </a:solidFill>
                <a:latin typeface="HiddenHorzOCR"/>
              </a:rPr>
              <a:t>。</a:t>
            </a:r>
          </a:p>
          <a:p>
            <a:r>
              <a:rPr lang="en-US" altLang="zh-CN" sz="2400" dirty="0">
                <a:solidFill>
                  <a:srgbClr val="454B98"/>
                </a:solidFill>
                <a:latin typeface="HiddenHorzOCR"/>
              </a:rPr>
              <a:t>        (2) </a:t>
            </a:r>
            <a:r>
              <a:rPr lang="zh-CN" altLang="en-US" sz="2400" dirty="0">
                <a:solidFill>
                  <a:srgbClr val="454B98"/>
                </a:solidFill>
                <a:latin typeface="HiddenHorzOCR"/>
              </a:rPr>
              <a:t>检查表中的第一个结点是否是有继承弧。如果有，就把该弧所指的所有结点放入结点表的末尾，记录这些结点的所有属性，并从结点表中删除第一个结点</a:t>
            </a:r>
            <a:r>
              <a:rPr lang="zh-CN" altLang="en-US" sz="2400" dirty="0">
                <a:solidFill>
                  <a:srgbClr val="5E60A0"/>
                </a:solidFill>
                <a:latin typeface="HiddenHorzOCR"/>
              </a:rPr>
              <a:t>。</a:t>
            </a:r>
            <a:r>
              <a:rPr lang="zh-CN" altLang="en-US" sz="2400" dirty="0">
                <a:solidFill>
                  <a:srgbClr val="454B98"/>
                </a:solidFill>
                <a:latin typeface="HiddenHorzOCR"/>
              </a:rPr>
              <a:t>如果没有继承孤，仅从结点表中删除第一个结点</a:t>
            </a:r>
            <a:r>
              <a:rPr lang="zh-CN" altLang="en-US" sz="2400" dirty="0">
                <a:solidFill>
                  <a:srgbClr val="5E60A0"/>
                </a:solidFill>
                <a:latin typeface="HiddenHorzOCR"/>
              </a:rPr>
              <a:t>。</a:t>
            </a:r>
            <a:endParaRPr lang="en-US" altLang="zh-CN" sz="2400" dirty="0">
              <a:solidFill>
                <a:srgbClr val="5E60A0"/>
              </a:solidFill>
              <a:latin typeface="HiddenHorzOCR"/>
            </a:endParaRPr>
          </a:p>
          <a:p>
            <a:r>
              <a:rPr lang="en-US" altLang="zh-CN" sz="2400" dirty="0">
                <a:solidFill>
                  <a:srgbClr val="454B98"/>
                </a:solidFill>
                <a:latin typeface="HiddenHorzOCR"/>
              </a:rPr>
              <a:t>        (3) </a:t>
            </a:r>
            <a:r>
              <a:rPr lang="zh-CN" altLang="en-US" sz="2400" dirty="0">
                <a:solidFill>
                  <a:srgbClr val="454B98"/>
                </a:solidFill>
                <a:latin typeface="HiddenHorzOCR"/>
              </a:rPr>
              <a:t>重复</a:t>
            </a:r>
            <a:r>
              <a:rPr lang="en-US" altLang="zh-CN" sz="2400" dirty="0">
                <a:solidFill>
                  <a:srgbClr val="454B98"/>
                </a:solidFill>
                <a:latin typeface="HiddenHorzOCR"/>
              </a:rPr>
              <a:t>(2) </a:t>
            </a:r>
            <a:r>
              <a:rPr lang="zh-CN" altLang="en-US" sz="2400" dirty="0">
                <a:solidFill>
                  <a:srgbClr val="454B98"/>
                </a:solidFill>
                <a:latin typeface="HiddenHorzOCR"/>
              </a:rPr>
              <a:t>，直到结点表为空</a:t>
            </a:r>
            <a:r>
              <a:rPr lang="zh-CN" altLang="en-US" sz="2400" dirty="0">
                <a:solidFill>
                  <a:srgbClr val="5E60A0"/>
                </a:solidFill>
                <a:latin typeface="HiddenHorzOCR"/>
              </a:rPr>
              <a:t>。</a:t>
            </a:r>
            <a:r>
              <a:rPr lang="zh-CN" altLang="en-US" sz="2400" dirty="0">
                <a:solidFill>
                  <a:srgbClr val="454B98"/>
                </a:solidFill>
                <a:latin typeface="HiddenHorzOCR"/>
              </a:rPr>
              <a:t>此时，记录下来的所有属性都是待求解结点继承来的属性</a:t>
            </a:r>
            <a:r>
              <a:rPr lang="zh-CN" altLang="en-US" sz="2400" dirty="0">
                <a:solidFill>
                  <a:srgbClr val="5E60A0"/>
                </a:solidFill>
                <a:latin typeface="HiddenHorzOCR"/>
              </a:rPr>
              <a:t>。</a:t>
            </a:r>
            <a:endParaRPr lang="en-US" altLang="zh-CN" sz="2400" dirty="0">
              <a:solidFill>
                <a:srgbClr val="5E60A0"/>
              </a:solidFill>
              <a:latin typeface="HiddenHorzOCR"/>
            </a:endParaRPr>
          </a:p>
          <a:p>
            <a:endParaRPr lang="zh-CN" altLang="en-US" sz="2400" dirty="0">
              <a:solidFill>
                <a:srgbClr val="5E60A0"/>
              </a:solidFill>
              <a:latin typeface="HiddenHorzOCR"/>
            </a:endParaRPr>
          </a:p>
        </p:txBody>
      </p:sp>
    </p:spTree>
    <p:extLst>
      <p:ext uri="{BB962C8B-B14F-4D97-AF65-F5344CB8AC3E}">
        <p14:creationId xmlns:p14="http://schemas.microsoft.com/office/powerpoint/2010/main" val="3310922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41</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5" name="矩形 4"/>
          <p:cNvSpPr/>
          <p:nvPr/>
        </p:nvSpPr>
        <p:spPr>
          <a:xfrm>
            <a:off x="1210888" y="929567"/>
            <a:ext cx="7874497" cy="2185214"/>
          </a:xfrm>
          <a:prstGeom prst="rect">
            <a:avLst/>
          </a:prstGeom>
        </p:spPr>
        <p:txBody>
          <a:bodyPr wrap="square">
            <a:spAutoFit/>
          </a:bodyPr>
          <a:lstStyle/>
          <a:p>
            <a:pPr lvl="0"/>
            <a:r>
              <a:rPr lang="zh-CN" altLang="en-US" sz="2400" dirty="0">
                <a:solidFill>
                  <a:srgbClr val="5C2F4B"/>
                </a:solidFill>
                <a:latin typeface="HiddenHorzOCR"/>
              </a:rPr>
              <a:t>例：</a:t>
            </a:r>
            <a:r>
              <a:rPr lang="zh-CN" altLang="en-US" sz="2400" dirty="0">
                <a:solidFill>
                  <a:srgbClr val="3B4090"/>
                </a:solidFill>
                <a:latin typeface="HiddenHorzOCR"/>
              </a:rPr>
              <a:t>用语义网络表示</a:t>
            </a:r>
            <a:r>
              <a:rPr lang="en-US" altLang="zh-CN" sz="2400" dirty="0">
                <a:solidFill>
                  <a:srgbClr val="3B4090"/>
                </a:solidFill>
                <a:latin typeface="HiddenHorzOCR"/>
              </a:rPr>
              <a:t>:</a:t>
            </a:r>
          </a:p>
          <a:p>
            <a:pPr lvl="0"/>
            <a:r>
              <a:rPr lang="zh-CN" altLang="en-US" sz="2400" dirty="0">
                <a:solidFill>
                  <a:srgbClr val="3B4090"/>
                </a:solidFill>
                <a:latin typeface="HiddenHorzOCR"/>
              </a:rPr>
              <a:t>动物能运动、会吃。</a:t>
            </a:r>
          </a:p>
          <a:p>
            <a:pPr lvl="0"/>
            <a:r>
              <a:rPr lang="zh-CN" altLang="en-US" sz="2400" dirty="0">
                <a:solidFill>
                  <a:srgbClr val="3B4090"/>
                </a:solidFill>
                <a:latin typeface="HiddenHorzOCR"/>
              </a:rPr>
              <a:t>鸟是一种动物，鸟有翅膀、会飞。</a:t>
            </a:r>
          </a:p>
          <a:p>
            <a:pPr lvl="0"/>
            <a:r>
              <a:rPr lang="zh-CN" altLang="en-US" sz="2400" dirty="0">
                <a:solidFill>
                  <a:srgbClr val="3B4090"/>
                </a:solidFill>
                <a:latin typeface="HiddenHorzOCR"/>
              </a:rPr>
              <a:t>麻雀有爪子，麻雀是一种鸟。</a:t>
            </a:r>
            <a:endParaRPr lang="en-US" altLang="zh-CN" sz="2400" dirty="0">
              <a:solidFill>
                <a:srgbClr val="3B4090"/>
              </a:solidFill>
              <a:latin typeface="HiddenHorzOCR"/>
            </a:endParaRPr>
          </a:p>
          <a:p>
            <a:pPr lvl="0"/>
            <a:r>
              <a:rPr lang="zh-CN" altLang="en-US" sz="2400" dirty="0">
                <a:solidFill>
                  <a:srgbClr val="3B4090"/>
                </a:solidFill>
                <a:latin typeface="HiddenHorzOCR"/>
              </a:rPr>
              <a:t>小麻雀是一只麻雀。</a:t>
            </a:r>
            <a:endParaRPr lang="en-US" altLang="zh-CN" sz="2400" dirty="0">
              <a:solidFill>
                <a:srgbClr val="3B4090"/>
              </a:solidFill>
              <a:latin typeface="HiddenHorzOCR"/>
            </a:endParaRPr>
          </a:p>
          <a:p>
            <a:pPr lvl="0"/>
            <a:endParaRPr lang="zh-CN" altLang="en-US" sz="1600" dirty="0">
              <a:solidFill>
                <a:prstClr val="black"/>
              </a:solidFill>
            </a:endParaRPr>
          </a:p>
        </p:txBody>
      </p:sp>
      <p:grpSp>
        <p:nvGrpSpPr>
          <p:cNvPr id="2" name="组合 1"/>
          <p:cNvGrpSpPr/>
          <p:nvPr/>
        </p:nvGrpSpPr>
        <p:grpSpPr>
          <a:xfrm>
            <a:off x="3465153" y="2477167"/>
            <a:ext cx="7961918" cy="3712723"/>
            <a:chOff x="3465153" y="2477167"/>
            <a:chExt cx="7961918" cy="3712723"/>
          </a:xfrm>
        </p:grpSpPr>
        <p:grpSp>
          <p:nvGrpSpPr>
            <p:cNvPr id="6" name="Group 4"/>
            <p:cNvGrpSpPr>
              <a:grpSpLocks/>
            </p:cNvGrpSpPr>
            <p:nvPr/>
          </p:nvGrpSpPr>
          <p:grpSpPr bwMode="auto">
            <a:xfrm>
              <a:off x="5227884" y="3840391"/>
              <a:ext cx="6164263" cy="2349499"/>
              <a:chOff x="294" y="1950"/>
              <a:chExt cx="3883" cy="1480"/>
            </a:xfrm>
          </p:grpSpPr>
          <p:sp>
            <p:nvSpPr>
              <p:cNvPr id="8" name="Text Box 5"/>
              <p:cNvSpPr txBox="1">
                <a:spLocks noChangeArrowheads="1"/>
              </p:cNvSpPr>
              <p:nvPr/>
            </p:nvSpPr>
            <p:spPr bwMode="auto">
              <a:xfrm>
                <a:off x="2109" y="3097"/>
                <a:ext cx="60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麻雀</a:t>
                </a:r>
              </a:p>
            </p:txBody>
          </p:sp>
          <p:sp>
            <p:nvSpPr>
              <p:cNvPr id="9" name="Text Box 6"/>
              <p:cNvSpPr txBox="1">
                <a:spLocks noChangeArrowheads="1"/>
              </p:cNvSpPr>
              <p:nvPr/>
            </p:nvSpPr>
            <p:spPr bwMode="auto">
              <a:xfrm>
                <a:off x="294" y="3077"/>
                <a:ext cx="906"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小麻雀</a:t>
                </a:r>
              </a:p>
            </p:txBody>
          </p:sp>
          <p:sp>
            <p:nvSpPr>
              <p:cNvPr id="10" name="Text Box 7"/>
              <p:cNvSpPr txBox="1">
                <a:spLocks noChangeArrowheads="1"/>
              </p:cNvSpPr>
              <p:nvPr/>
            </p:nvSpPr>
            <p:spPr bwMode="auto">
              <a:xfrm>
                <a:off x="2157" y="2115"/>
                <a:ext cx="54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鸟</a:t>
                </a:r>
              </a:p>
            </p:txBody>
          </p:sp>
          <p:sp>
            <p:nvSpPr>
              <p:cNvPr id="11" name="Text Box 8"/>
              <p:cNvSpPr txBox="1">
                <a:spLocks noChangeArrowheads="1"/>
              </p:cNvSpPr>
              <p:nvPr/>
            </p:nvSpPr>
            <p:spPr bwMode="auto">
              <a:xfrm>
                <a:off x="3594" y="2093"/>
                <a:ext cx="5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翅膀</a:t>
                </a:r>
              </a:p>
            </p:txBody>
          </p:sp>
          <p:sp>
            <p:nvSpPr>
              <p:cNvPr id="12" name="Text Box 9"/>
              <p:cNvSpPr txBox="1">
                <a:spLocks noChangeArrowheads="1"/>
              </p:cNvSpPr>
              <p:nvPr/>
            </p:nvSpPr>
            <p:spPr bwMode="auto">
              <a:xfrm>
                <a:off x="1801" y="2614"/>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AKO</a:t>
                </a:r>
              </a:p>
            </p:txBody>
          </p:sp>
          <p:sp>
            <p:nvSpPr>
              <p:cNvPr id="13" name="Line 10"/>
              <p:cNvSpPr>
                <a:spLocks noChangeShapeType="1"/>
              </p:cNvSpPr>
              <p:nvPr/>
            </p:nvSpPr>
            <p:spPr bwMode="auto">
              <a:xfrm>
                <a:off x="2687" y="2292"/>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 name="Text Box 11"/>
              <p:cNvSpPr txBox="1">
                <a:spLocks noChangeArrowheads="1"/>
              </p:cNvSpPr>
              <p:nvPr/>
            </p:nvSpPr>
            <p:spPr bwMode="auto">
              <a:xfrm>
                <a:off x="2868" y="195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rPr>
                  <a:t>Has</a:t>
                </a:r>
              </a:p>
            </p:txBody>
          </p:sp>
          <p:sp>
            <p:nvSpPr>
              <p:cNvPr id="15" name="Line 12"/>
              <p:cNvSpPr>
                <a:spLocks noChangeShapeType="1"/>
              </p:cNvSpPr>
              <p:nvPr/>
            </p:nvSpPr>
            <p:spPr bwMode="auto">
              <a:xfrm flipV="1">
                <a:off x="2471" y="2433"/>
                <a:ext cx="0" cy="68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3"/>
              <p:cNvSpPr txBox="1">
                <a:spLocks noChangeArrowheads="1"/>
              </p:cNvSpPr>
              <p:nvPr/>
            </p:nvSpPr>
            <p:spPr bwMode="auto">
              <a:xfrm>
                <a:off x="1338" y="297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rPr>
                  <a:t>ISA</a:t>
                </a:r>
              </a:p>
            </p:txBody>
          </p:sp>
          <p:sp>
            <p:nvSpPr>
              <p:cNvPr id="17" name="Line 14"/>
              <p:cNvSpPr>
                <a:spLocks noChangeShapeType="1"/>
              </p:cNvSpPr>
              <p:nvPr/>
            </p:nvSpPr>
            <p:spPr bwMode="auto">
              <a:xfrm>
                <a:off x="1201" y="3294"/>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Text Box 7"/>
            <p:cNvSpPr txBox="1">
              <a:spLocks noChangeArrowheads="1"/>
            </p:cNvSpPr>
            <p:nvPr/>
          </p:nvSpPr>
          <p:spPr bwMode="auto">
            <a:xfrm>
              <a:off x="8224960" y="2505590"/>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飞</a:t>
              </a:r>
            </a:p>
          </p:txBody>
        </p:sp>
        <p:sp>
          <p:nvSpPr>
            <p:cNvPr id="19" name="Text Box 9"/>
            <p:cNvSpPr txBox="1">
              <a:spLocks noChangeArrowheads="1"/>
            </p:cNvSpPr>
            <p:nvPr/>
          </p:nvSpPr>
          <p:spPr bwMode="auto">
            <a:xfrm>
              <a:off x="7601196" y="3297753"/>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Can</a:t>
              </a:r>
            </a:p>
          </p:txBody>
        </p:sp>
        <p:sp>
          <p:nvSpPr>
            <p:cNvPr id="20" name="Line 12"/>
            <p:cNvSpPr>
              <a:spLocks noChangeShapeType="1"/>
            </p:cNvSpPr>
            <p:nvPr/>
          </p:nvSpPr>
          <p:spPr bwMode="auto">
            <a:xfrm flipV="1">
              <a:off x="8664821"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8"/>
            <p:cNvSpPr txBox="1">
              <a:spLocks noChangeArrowheads="1"/>
            </p:cNvSpPr>
            <p:nvPr/>
          </p:nvSpPr>
          <p:spPr bwMode="auto">
            <a:xfrm>
              <a:off x="10501558" y="5654109"/>
              <a:ext cx="92551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爪子</a:t>
              </a:r>
            </a:p>
          </p:txBody>
        </p:sp>
        <p:sp>
          <p:nvSpPr>
            <p:cNvPr id="22" name="Line 10"/>
            <p:cNvSpPr>
              <a:spLocks noChangeShapeType="1"/>
            </p:cNvSpPr>
            <p:nvPr/>
          </p:nvSpPr>
          <p:spPr bwMode="auto">
            <a:xfrm>
              <a:off x="9061695" y="5970022"/>
              <a:ext cx="1439863"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3" name="Text Box 11"/>
            <p:cNvSpPr txBox="1">
              <a:spLocks noChangeArrowheads="1"/>
            </p:cNvSpPr>
            <p:nvPr/>
          </p:nvSpPr>
          <p:spPr bwMode="auto">
            <a:xfrm>
              <a:off x="9349033" y="5427097"/>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rPr>
                <a:t>Has</a:t>
              </a:r>
            </a:p>
          </p:txBody>
        </p:sp>
        <p:sp>
          <p:nvSpPr>
            <p:cNvPr id="24" name="Text Box 7"/>
            <p:cNvSpPr txBox="1">
              <a:spLocks noChangeArrowheads="1"/>
            </p:cNvSpPr>
            <p:nvPr/>
          </p:nvSpPr>
          <p:spPr bwMode="auto">
            <a:xfrm>
              <a:off x="5786958" y="2477167"/>
              <a:ext cx="1160894"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运动</a:t>
              </a:r>
            </a:p>
          </p:txBody>
        </p:sp>
        <p:sp>
          <p:nvSpPr>
            <p:cNvPr id="25" name="Text Box 9"/>
            <p:cNvSpPr txBox="1">
              <a:spLocks noChangeArrowheads="1"/>
            </p:cNvSpPr>
            <p:nvPr/>
          </p:nvSpPr>
          <p:spPr bwMode="auto">
            <a:xfrm>
              <a:off x="5561688" y="3209526"/>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Can</a:t>
              </a:r>
            </a:p>
          </p:txBody>
        </p:sp>
        <p:sp>
          <p:nvSpPr>
            <p:cNvPr id="26" name="Line 12"/>
            <p:cNvSpPr>
              <a:spLocks noChangeShapeType="1"/>
            </p:cNvSpPr>
            <p:nvPr/>
          </p:nvSpPr>
          <p:spPr bwMode="auto">
            <a:xfrm flipV="1">
              <a:off x="6367405"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7"/>
            <p:cNvSpPr txBox="1">
              <a:spLocks noChangeArrowheads="1"/>
            </p:cNvSpPr>
            <p:nvPr/>
          </p:nvSpPr>
          <p:spPr bwMode="auto">
            <a:xfrm>
              <a:off x="5786958" y="4092065"/>
              <a:ext cx="99154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动物</a:t>
              </a:r>
            </a:p>
          </p:txBody>
        </p:sp>
        <p:sp>
          <p:nvSpPr>
            <p:cNvPr id="29" name="Line 10"/>
            <p:cNvSpPr>
              <a:spLocks noChangeShapeType="1"/>
            </p:cNvSpPr>
            <p:nvPr/>
          </p:nvSpPr>
          <p:spPr bwMode="auto">
            <a:xfrm>
              <a:off x="6759457" y="4373053"/>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0" name="Text Box 11"/>
            <p:cNvSpPr txBox="1">
              <a:spLocks noChangeArrowheads="1"/>
            </p:cNvSpPr>
            <p:nvPr/>
          </p:nvSpPr>
          <p:spPr bwMode="auto">
            <a:xfrm>
              <a:off x="7046794" y="3830128"/>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AKO</a:t>
              </a:r>
            </a:p>
          </p:txBody>
        </p:sp>
        <p:sp>
          <p:nvSpPr>
            <p:cNvPr id="31" name="Text Box 7"/>
            <p:cNvSpPr txBox="1">
              <a:spLocks noChangeArrowheads="1"/>
            </p:cNvSpPr>
            <p:nvPr/>
          </p:nvSpPr>
          <p:spPr bwMode="auto">
            <a:xfrm>
              <a:off x="3465153" y="4102328"/>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t>吃</a:t>
              </a:r>
            </a:p>
          </p:txBody>
        </p:sp>
        <p:sp>
          <p:nvSpPr>
            <p:cNvPr id="32" name="Line 10"/>
            <p:cNvSpPr>
              <a:spLocks noChangeShapeType="1"/>
            </p:cNvSpPr>
            <p:nvPr/>
          </p:nvSpPr>
          <p:spPr bwMode="auto">
            <a:xfrm>
              <a:off x="4331014" y="4383316"/>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3" name="Text Box 11"/>
            <p:cNvSpPr txBox="1">
              <a:spLocks noChangeArrowheads="1"/>
            </p:cNvSpPr>
            <p:nvPr/>
          </p:nvSpPr>
          <p:spPr bwMode="auto">
            <a:xfrm>
              <a:off x="4593865" y="3839687"/>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Can</a:t>
              </a:r>
            </a:p>
          </p:txBody>
        </p:sp>
      </p:grpSp>
    </p:spTree>
    <p:extLst>
      <p:ext uri="{BB962C8B-B14F-4D97-AF65-F5344CB8AC3E}">
        <p14:creationId xmlns:p14="http://schemas.microsoft.com/office/powerpoint/2010/main" val="314271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326BE52A-F669-432C-B612-4C5DC92670EB}" type="slidenum">
              <a:rPr lang="en-US" altLang="zh-CN"/>
              <a:pPr/>
              <a:t>42</a:t>
            </a:fld>
            <a:endParaRPr lang="en-US" altLang="zh-CN"/>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83849" y="1902308"/>
            <a:ext cx="10648709" cy="3785652"/>
          </a:xfrm>
          <a:prstGeom prst="rect">
            <a:avLst/>
          </a:prstGeom>
        </p:spPr>
        <p:txBody>
          <a:bodyPr wrap="square">
            <a:spAutoFit/>
          </a:bodyPr>
          <a:lstStyle/>
          <a:p>
            <a:r>
              <a:rPr lang="zh-CN" altLang="en-US" sz="2400" dirty="0">
                <a:solidFill>
                  <a:srgbClr val="B74249"/>
                </a:solidFill>
                <a:latin typeface="HiddenHorzOCR"/>
              </a:rPr>
              <a:t>匹配的概念</a:t>
            </a:r>
          </a:p>
          <a:p>
            <a:r>
              <a:rPr lang="zh-CN" altLang="en-US" sz="2400" dirty="0">
                <a:solidFill>
                  <a:srgbClr val="454B98"/>
                </a:solidFill>
                <a:latin typeface="HiddenHorzOCR"/>
              </a:rPr>
              <a:t>        是指在知识库的语义网络中寻找与待求解问题相符的语义网络模式。</a:t>
            </a:r>
            <a:endParaRPr lang="en-US" altLang="zh-CN" sz="2400" dirty="0">
              <a:solidFill>
                <a:srgbClr val="454B98"/>
              </a:solidFill>
              <a:latin typeface="HiddenHorzOCR"/>
            </a:endParaRPr>
          </a:p>
          <a:p>
            <a:endParaRPr lang="zh-CN" altLang="en-US" sz="2400" dirty="0">
              <a:solidFill>
                <a:srgbClr val="454B98"/>
              </a:solidFill>
              <a:latin typeface="HiddenHorzOCR"/>
            </a:endParaRPr>
          </a:p>
          <a:p>
            <a:r>
              <a:rPr lang="zh-CN" altLang="en-US" sz="2400" dirty="0">
                <a:solidFill>
                  <a:srgbClr val="B74249"/>
                </a:solidFill>
                <a:latin typeface="HiddenHorzOCR"/>
              </a:rPr>
              <a:t>匹配的过程</a:t>
            </a:r>
          </a:p>
          <a:p>
            <a:r>
              <a:rPr lang="en-US" altLang="zh-CN" sz="2400" dirty="0">
                <a:solidFill>
                  <a:srgbClr val="454B98"/>
                </a:solidFill>
                <a:latin typeface="HiddenHorzOCR"/>
              </a:rPr>
              <a:t>        (1) </a:t>
            </a:r>
            <a:r>
              <a:rPr lang="zh-CN" altLang="en-US" sz="2400" dirty="0">
                <a:solidFill>
                  <a:srgbClr val="454B98"/>
                </a:solidFill>
                <a:latin typeface="HiddenHorzOCR"/>
              </a:rPr>
              <a:t>根据待求解问题的要求构造一个网络片断，该网络片断中有些结点或孤的标识是空的，称为询问处，它反映的是待求解的问题。</a:t>
            </a:r>
          </a:p>
          <a:p>
            <a:r>
              <a:rPr lang="en-US" altLang="zh-CN" sz="2400" dirty="0">
                <a:solidFill>
                  <a:srgbClr val="454B98"/>
                </a:solidFill>
                <a:latin typeface="HiddenHorzOCR"/>
              </a:rPr>
              <a:t>        (2) </a:t>
            </a:r>
            <a:r>
              <a:rPr lang="zh-CN" altLang="en-US" sz="2400" dirty="0">
                <a:solidFill>
                  <a:srgbClr val="454B98"/>
                </a:solidFill>
                <a:latin typeface="HiddenHorzOCR"/>
              </a:rPr>
              <a:t>根据该语义片断到知识库中去寻找所需要的信息。</a:t>
            </a:r>
          </a:p>
          <a:p>
            <a:r>
              <a:rPr lang="en-US" altLang="zh-CN" sz="2400" dirty="0">
                <a:solidFill>
                  <a:srgbClr val="454B98"/>
                </a:solidFill>
                <a:latin typeface="HiddenHorzOCR"/>
              </a:rPr>
              <a:t>        (3) </a:t>
            </a:r>
            <a:r>
              <a:rPr lang="zh-CN" altLang="en-US" sz="2400" dirty="0">
                <a:solidFill>
                  <a:srgbClr val="454B98"/>
                </a:solidFill>
                <a:latin typeface="HiddenHorzOCR"/>
              </a:rPr>
              <a:t>当待求解问题的网络片断与知识库中的某语义网络片断相匹配时，则与询问处相匹配的事实就是问题的解。</a:t>
            </a:r>
          </a:p>
          <a:p>
            <a:endParaRPr lang="zh-CN" altLang="en-US" sz="2400" dirty="0">
              <a:solidFill>
                <a:srgbClr val="5E60A0"/>
              </a:solidFill>
              <a:latin typeface="HiddenHorzOCR"/>
            </a:endParaRPr>
          </a:p>
        </p:txBody>
      </p:sp>
      <p:sp>
        <p:nvSpPr>
          <p:cNvPr id="5" name="矩形 4"/>
          <p:cNvSpPr/>
          <p:nvPr/>
        </p:nvSpPr>
        <p:spPr>
          <a:xfrm>
            <a:off x="5690893" y="1070269"/>
            <a:ext cx="902811" cy="523220"/>
          </a:xfrm>
          <a:prstGeom prst="rect">
            <a:avLst/>
          </a:prstGeom>
        </p:spPr>
        <p:txBody>
          <a:bodyPr wrap="none">
            <a:spAutoFit/>
          </a:bodyPr>
          <a:lstStyle/>
          <a:p>
            <a:r>
              <a:rPr lang="zh-CN" altLang="en-US" sz="2800" dirty="0">
                <a:solidFill>
                  <a:srgbClr val="B74249"/>
                </a:solidFill>
                <a:latin typeface="HiddenHorzOCR"/>
              </a:rPr>
              <a:t>匹配</a:t>
            </a:r>
            <a:endParaRPr lang="zh-CN" altLang="en-US" sz="2000" dirty="0"/>
          </a:p>
        </p:txBody>
      </p:sp>
    </p:spTree>
    <p:extLst>
      <p:ext uri="{BB962C8B-B14F-4D97-AF65-F5344CB8AC3E}">
        <p14:creationId xmlns:p14="http://schemas.microsoft.com/office/powerpoint/2010/main" val="1591064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49A34F9E-0D8C-4857-A526-CC0C4A674529}" type="slidenum">
              <a:rPr lang="en-US" altLang="zh-CN"/>
              <a:pPr/>
              <a:t>43</a:t>
            </a:fld>
            <a:endParaRPr lang="en-US" altLang="zh-CN"/>
          </a:p>
        </p:txBody>
      </p:sp>
      <p:sp>
        <p:nvSpPr>
          <p:cNvPr id="391170" name="Rectangle 2"/>
          <p:cNvSpPr>
            <a:spLocks noGrp="1"/>
          </p:cNvSpPr>
          <p:nvPr>
            <p:ph type="title"/>
          </p:nvPr>
        </p:nvSpPr>
        <p:spPr>
          <a:xfrm>
            <a:off x="838200" y="77788"/>
            <a:ext cx="10515600" cy="1325563"/>
          </a:xfrm>
        </p:spPr>
        <p:txBody>
          <a:bodyPr/>
          <a:lstStyle/>
          <a:p>
            <a:r>
              <a:rPr lang="en-US" altLang="zh-CN" sz="2800" dirty="0">
                <a:solidFill>
                  <a:srgbClr val="33CC33"/>
                </a:solidFill>
                <a:ea typeface="黑体" panose="02010609060101010101" pitchFamily="49" charset="-122"/>
              </a:rPr>
              <a:t>【</a:t>
            </a:r>
            <a:r>
              <a:rPr lang="zh-CN" altLang="en-US" sz="2800" dirty="0">
                <a:solidFill>
                  <a:srgbClr val="33CC33"/>
                </a:solidFill>
                <a:ea typeface="黑体" panose="02010609060101010101" pitchFamily="49" charset="-122"/>
              </a:rPr>
              <a:t>匹配推理实例</a:t>
            </a:r>
            <a:r>
              <a:rPr lang="en-US" altLang="zh-CN" sz="2800" dirty="0">
                <a:solidFill>
                  <a:srgbClr val="33CC33"/>
                </a:solidFill>
                <a:ea typeface="黑体" panose="02010609060101010101" pitchFamily="49" charset="-122"/>
              </a:rPr>
              <a:t>】</a:t>
            </a:r>
          </a:p>
        </p:txBody>
      </p:sp>
      <p:sp>
        <p:nvSpPr>
          <p:cNvPr id="391171" name="Rectangle 3"/>
          <p:cNvSpPr>
            <a:spLocks noGrp="1"/>
          </p:cNvSpPr>
          <p:nvPr>
            <p:ph type="body" idx="1"/>
          </p:nvPr>
        </p:nvSpPr>
        <p:spPr>
          <a:xfrm>
            <a:off x="1981200" y="1116394"/>
            <a:ext cx="8229600" cy="5113338"/>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设在语义网络系统的知识库中存在以下事实的语义网络：</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solidFill>
                  <a:schemeClr val="accent2"/>
                </a:solidFill>
                <a:latin typeface="Arial" panose="020B0604020202020204" pitchFamily="34" charset="0"/>
                <a:ea typeface="楷体_GB2312" pitchFamily="49" charset="-122"/>
              </a:rPr>
              <a:t>“</a:t>
            </a:r>
            <a:r>
              <a:rPr lang="zh-CN" altLang="en-US" b="1" dirty="0">
                <a:solidFill>
                  <a:schemeClr val="accent2"/>
                </a:solidFill>
                <a:ea typeface="楷体_GB2312" pitchFamily="49" charset="-122"/>
              </a:rPr>
              <a:t>哈尔滨工业大学是一所学校，位于哈尔滨市，成立于</a:t>
            </a:r>
            <a:r>
              <a:rPr lang="en-US" altLang="zh-CN" b="1" dirty="0">
                <a:solidFill>
                  <a:schemeClr val="accent2"/>
                </a:solidFill>
                <a:ea typeface="楷体_GB2312" pitchFamily="49" charset="-122"/>
              </a:rPr>
              <a:t>1920</a:t>
            </a:r>
            <a:r>
              <a:rPr lang="zh-CN" altLang="en-US" b="1" dirty="0">
                <a:solidFill>
                  <a:schemeClr val="accent2"/>
                </a:solidFill>
                <a:ea typeface="楷体_GB2312" pitchFamily="49" charset="-122"/>
              </a:rPr>
              <a:t>年。</a:t>
            </a:r>
            <a:r>
              <a:rPr lang="zh-CN" altLang="en-US" b="1" dirty="0">
                <a:solidFill>
                  <a:schemeClr val="accent2"/>
                </a:solidFill>
                <a:latin typeface="Arial" panose="020B0604020202020204" pitchFamily="34" charset="0"/>
                <a:ea typeface="楷体_GB2312" pitchFamily="49" charset="-122"/>
              </a:rPr>
              <a:t>”</a:t>
            </a:r>
            <a:endParaRPr lang="zh-CN" altLang="en-US" b="1" dirty="0">
              <a:solidFill>
                <a:schemeClr val="accent2"/>
              </a:solidFill>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假若要求解的问题是：哈尔滨工业大学位于哪个城市？</a:t>
            </a:r>
          </a:p>
          <a:p>
            <a:pPr>
              <a:lnSpc>
                <a:spcPct val="120000"/>
              </a:lnSpc>
              <a:spcBef>
                <a:spcPct val="30000"/>
              </a:spcBef>
              <a:buFont typeface="Wingdings" panose="05000000000000000000" pitchFamily="2" charset="2"/>
              <a:buNone/>
            </a:pPr>
            <a:r>
              <a:rPr lang="zh-CN" altLang="en-US" b="1" dirty="0">
                <a:ea typeface="楷体_GB2312" pitchFamily="49" charset="-122"/>
              </a:rPr>
              <a:t>           如何利用语义网络进行推理求解？</a:t>
            </a:r>
          </a:p>
        </p:txBody>
      </p:sp>
    </p:spTree>
    <p:extLst>
      <p:ext uri="{BB962C8B-B14F-4D97-AF65-F5344CB8AC3E}">
        <p14:creationId xmlns:p14="http://schemas.microsoft.com/office/powerpoint/2010/main" val="1387544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a:spLocks noGrp="1"/>
          </p:cNvSpPr>
          <p:nvPr>
            <p:ph type="sldNum" sz="quarter" idx="11"/>
          </p:nvPr>
        </p:nvSpPr>
        <p:spPr/>
        <p:txBody>
          <a:bodyPr/>
          <a:lstStyle/>
          <a:p>
            <a:fld id="{5FB0B16B-12B6-4121-A3B2-4CE90B065D63}" type="slidenum">
              <a:rPr lang="en-US" altLang="zh-CN"/>
              <a:pPr/>
              <a:t>44</a:t>
            </a:fld>
            <a:endParaRPr lang="en-US" altLang="zh-CN"/>
          </a:p>
        </p:txBody>
      </p:sp>
      <p:sp>
        <p:nvSpPr>
          <p:cNvPr id="392196" name="Rectangle 4"/>
          <p:cNvSpPr>
            <a:spLocks noChangeArrowheads="1"/>
          </p:cNvSpPr>
          <p:nvPr/>
        </p:nvSpPr>
        <p:spPr bwMode="auto">
          <a:xfrm>
            <a:off x="27114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ea typeface="楷体_GB2312" pitchFamily="49" charset="-122"/>
              </a:rPr>
              <a:t>哈尔滨市</a:t>
            </a:r>
          </a:p>
        </p:txBody>
      </p:sp>
      <p:sp>
        <p:nvSpPr>
          <p:cNvPr id="392197" name="Rectangle 5"/>
          <p:cNvSpPr>
            <a:spLocks noChangeArrowheads="1"/>
          </p:cNvSpPr>
          <p:nvPr/>
        </p:nvSpPr>
        <p:spPr bwMode="auto">
          <a:xfrm>
            <a:off x="5087938" y="1125538"/>
            <a:ext cx="2520950"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ea typeface="楷体_GB2312" pitchFamily="49" charset="-122"/>
              </a:rPr>
              <a:t>哈尔滨工业大学</a:t>
            </a:r>
          </a:p>
        </p:txBody>
      </p:sp>
      <p:sp>
        <p:nvSpPr>
          <p:cNvPr id="392198" name="Rectangle 6"/>
          <p:cNvSpPr>
            <a:spLocks noChangeArrowheads="1"/>
          </p:cNvSpPr>
          <p:nvPr/>
        </p:nvSpPr>
        <p:spPr bwMode="auto">
          <a:xfrm>
            <a:off x="86169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学校</a:t>
            </a:r>
          </a:p>
        </p:txBody>
      </p:sp>
      <p:sp>
        <p:nvSpPr>
          <p:cNvPr id="392199" name="Rectangle 7"/>
          <p:cNvSpPr>
            <a:spLocks noChangeArrowheads="1"/>
          </p:cNvSpPr>
          <p:nvPr/>
        </p:nvSpPr>
        <p:spPr bwMode="auto">
          <a:xfrm>
            <a:off x="5448301" y="24209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ea typeface="楷体_GB2312" pitchFamily="49" charset="-122"/>
              </a:rPr>
              <a:t>1920</a:t>
            </a:r>
            <a:r>
              <a:rPr lang="zh-CN" altLang="en-US" sz="2400" b="1" dirty="0">
                <a:ea typeface="楷体_GB2312" pitchFamily="49" charset="-122"/>
              </a:rPr>
              <a:t>年</a:t>
            </a:r>
          </a:p>
        </p:txBody>
      </p:sp>
      <p:sp>
        <p:nvSpPr>
          <p:cNvPr id="392200" name="Line 8"/>
          <p:cNvSpPr>
            <a:spLocks noChangeShapeType="1"/>
          </p:cNvSpPr>
          <p:nvPr/>
        </p:nvSpPr>
        <p:spPr bwMode="auto">
          <a:xfrm flipH="1">
            <a:off x="4367214" y="1484313"/>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201" name="Line 9"/>
          <p:cNvSpPr>
            <a:spLocks noChangeShapeType="1"/>
          </p:cNvSpPr>
          <p:nvPr/>
        </p:nvSpPr>
        <p:spPr bwMode="auto">
          <a:xfrm>
            <a:off x="7608888" y="1412875"/>
            <a:ext cx="10080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202" name="Line 10"/>
          <p:cNvSpPr>
            <a:spLocks noChangeShapeType="1"/>
          </p:cNvSpPr>
          <p:nvPr/>
        </p:nvSpPr>
        <p:spPr bwMode="auto">
          <a:xfrm>
            <a:off x="6311900" y="1773238"/>
            <a:ext cx="0" cy="647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203" name="Text Box 11"/>
          <p:cNvSpPr txBox="1">
            <a:spLocks noChangeArrowheads="1"/>
          </p:cNvSpPr>
          <p:nvPr/>
        </p:nvSpPr>
        <p:spPr bwMode="auto">
          <a:xfrm>
            <a:off x="4038600" y="723435"/>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0000"/>
                </a:solidFill>
              </a:rPr>
              <a:t>Locate-at</a:t>
            </a:r>
            <a:endParaRPr lang="zh-CN" altLang="en-US" b="1" dirty="0">
              <a:solidFill>
                <a:srgbClr val="CC0000"/>
              </a:solidFill>
            </a:endParaRPr>
          </a:p>
        </p:txBody>
      </p:sp>
      <p:sp>
        <p:nvSpPr>
          <p:cNvPr id="392204" name="Text Box 12"/>
          <p:cNvSpPr txBox="1">
            <a:spLocks noChangeArrowheads="1"/>
          </p:cNvSpPr>
          <p:nvPr/>
        </p:nvSpPr>
        <p:spPr bwMode="auto">
          <a:xfrm>
            <a:off x="7818174" y="1080056"/>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0000"/>
                </a:solidFill>
              </a:rPr>
              <a:t>ISA</a:t>
            </a:r>
            <a:endParaRPr lang="zh-CN" altLang="en-US" b="1" dirty="0">
              <a:solidFill>
                <a:srgbClr val="CC0000"/>
              </a:solidFill>
            </a:endParaRPr>
          </a:p>
        </p:txBody>
      </p:sp>
      <p:sp>
        <p:nvSpPr>
          <p:cNvPr id="392205" name="Text Box 13"/>
          <p:cNvSpPr txBox="1">
            <a:spLocks noChangeArrowheads="1"/>
          </p:cNvSpPr>
          <p:nvPr/>
        </p:nvSpPr>
        <p:spPr bwMode="auto">
          <a:xfrm>
            <a:off x="6383338" y="1916113"/>
            <a:ext cx="1420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0000"/>
                </a:solidFill>
              </a:rPr>
              <a:t>Founded-in</a:t>
            </a:r>
            <a:endParaRPr lang="zh-CN" altLang="en-US" b="1" dirty="0">
              <a:solidFill>
                <a:srgbClr val="CC0000"/>
              </a:solidFill>
            </a:endParaRPr>
          </a:p>
        </p:txBody>
      </p:sp>
      <p:sp>
        <p:nvSpPr>
          <p:cNvPr id="392206" name="Text Box 14"/>
          <p:cNvSpPr txBox="1">
            <a:spLocks noChangeArrowheads="1"/>
          </p:cNvSpPr>
          <p:nvPr/>
        </p:nvSpPr>
        <p:spPr bwMode="auto">
          <a:xfrm>
            <a:off x="3872788" y="3284538"/>
            <a:ext cx="5792073" cy="461665"/>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ea typeface="楷体_GB2312" pitchFamily="49" charset="-122"/>
              </a:rPr>
              <a:t>知识库中关于哈尔滨工业大学的语义网络</a:t>
            </a:r>
          </a:p>
        </p:txBody>
      </p:sp>
      <p:sp>
        <p:nvSpPr>
          <p:cNvPr id="392207" name="Rectangle 15"/>
          <p:cNvSpPr>
            <a:spLocks noChangeArrowheads="1"/>
          </p:cNvSpPr>
          <p:nvPr/>
        </p:nvSpPr>
        <p:spPr bwMode="auto">
          <a:xfrm>
            <a:off x="3963265" y="4616450"/>
            <a:ext cx="1655762"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a:t>
            </a:r>
          </a:p>
        </p:txBody>
      </p:sp>
      <p:sp>
        <p:nvSpPr>
          <p:cNvPr id="392208" name="Rectangle 16"/>
          <p:cNvSpPr>
            <a:spLocks noChangeArrowheads="1"/>
          </p:cNvSpPr>
          <p:nvPr/>
        </p:nvSpPr>
        <p:spPr bwMode="auto">
          <a:xfrm>
            <a:off x="6339752" y="4616450"/>
            <a:ext cx="2520950" cy="647700"/>
          </a:xfrm>
          <a:prstGeom prst="rect">
            <a:avLst/>
          </a:prstGeom>
          <a:solidFill>
            <a:srgbClr val="FF99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ea typeface="楷体_GB2312" pitchFamily="49" charset="-122"/>
              </a:rPr>
              <a:t>哈尔滨工业大学</a:t>
            </a:r>
          </a:p>
        </p:txBody>
      </p:sp>
      <p:sp>
        <p:nvSpPr>
          <p:cNvPr id="392210" name="Line 18"/>
          <p:cNvSpPr>
            <a:spLocks noChangeShapeType="1"/>
          </p:cNvSpPr>
          <p:nvPr/>
        </p:nvSpPr>
        <p:spPr bwMode="auto">
          <a:xfrm flipH="1">
            <a:off x="5619028" y="4975225"/>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214" name="Text Box 22"/>
          <p:cNvSpPr txBox="1">
            <a:spLocks noChangeArrowheads="1"/>
          </p:cNvSpPr>
          <p:nvPr/>
        </p:nvSpPr>
        <p:spPr bwMode="auto">
          <a:xfrm>
            <a:off x="4440238" y="5516563"/>
            <a:ext cx="3860800" cy="457200"/>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待求解问题的语义网络片段</a:t>
            </a:r>
          </a:p>
        </p:txBody>
      </p:sp>
      <p:sp>
        <p:nvSpPr>
          <p:cNvPr id="22" name="Text Box 11"/>
          <p:cNvSpPr txBox="1">
            <a:spLocks noChangeArrowheads="1"/>
          </p:cNvSpPr>
          <p:nvPr/>
        </p:nvSpPr>
        <p:spPr bwMode="auto">
          <a:xfrm>
            <a:off x="5453589" y="4265067"/>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0000"/>
                </a:solidFill>
              </a:rPr>
              <a:t>Locate-at</a:t>
            </a:r>
            <a:endParaRPr lang="zh-CN" altLang="en-US" b="1" dirty="0">
              <a:solidFill>
                <a:srgbClr val="CC0000"/>
              </a:solidFill>
            </a:endParaRPr>
          </a:p>
        </p:txBody>
      </p:sp>
    </p:spTree>
    <p:extLst>
      <p:ext uri="{BB962C8B-B14F-4D97-AF65-F5344CB8AC3E}">
        <p14:creationId xmlns:p14="http://schemas.microsoft.com/office/powerpoint/2010/main" val="1498832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49861514-DE18-40B9-B8BF-6FAFB3F1221D}" type="slidenum">
              <a:rPr lang="en-US" altLang="zh-CN"/>
              <a:pPr/>
              <a:t>45</a:t>
            </a:fld>
            <a:endParaRPr lang="en-US" altLang="zh-CN"/>
          </a:p>
        </p:txBody>
      </p:sp>
      <p:sp>
        <p:nvSpPr>
          <p:cNvPr id="221195" name="Rectangle 11"/>
          <p:cNvSpPr>
            <a:spLocks noGrp="1"/>
          </p:cNvSpPr>
          <p:nvPr>
            <p:ph type="title"/>
          </p:nvPr>
        </p:nvSpPr>
        <p:spPr>
          <a:xfrm>
            <a:off x="400392" y="207070"/>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2.3.6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语义网络表示法的特点</a:t>
            </a:r>
            <a:r>
              <a:rPr kumimoji="1" lang="zh-CN" altLang="en-US" sz="2000" dirty="0">
                <a:solidFill>
                  <a:srgbClr val="0000FF"/>
                </a:solidFill>
              </a:rPr>
              <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921253" y="684938"/>
            <a:ext cx="10773294" cy="5632311"/>
          </a:xfrm>
          <a:prstGeom prst="rect">
            <a:avLst/>
          </a:prstGeom>
        </p:spPr>
        <p:txBody>
          <a:bodyPr wrap="square">
            <a:spAutoFit/>
          </a:bodyPr>
          <a:lstStyle/>
          <a:p>
            <a:r>
              <a:rPr lang="zh-CN" altLang="en-US" sz="2400" b="1" dirty="0">
                <a:solidFill>
                  <a:srgbClr val="FF0000"/>
                </a:solidFill>
                <a:latin typeface="HiddenHorzOCR"/>
              </a:rPr>
              <a:t>主要优点</a:t>
            </a:r>
            <a:r>
              <a:rPr lang="en-US" altLang="zh-CN" sz="2400" b="1" dirty="0">
                <a:solidFill>
                  <a:srgbClr val="FF0000"/>
                </a:solidFill>
                <a:latin typeface="HiddenHorzOCR"/>
              </a:rPr>
              <a:t>:</a:t>
            </a:r>
          </a:p>
          <a:p>
            <a:r>
              <a:rPr lang="zh-CN" altLang="en-US" sz="2400" b="1" dirty="0">
                <a:solidFill>
                  <a:srgbClr val="2F633C"/>
                </a:solidFill>
                <a:latin typeface="HiddenHorzOCR"/>
              </a:rPr>
              <a:t>结构性</a:t>
            </a:r>
            <a:r>
              <a:rPr lang="en-US" altLang="zh-CN" sz="2400" b="1" dirty="0">
                <a:solidFill>
                  <a:srgbClr val="2F633C"/>
                </a:solidFill>
                <a:latin typeface="HiddenHorzOCR"/>
              </a:rPr>
              <a:t>: </a:t>
            </a:r>
            <a:r>
              <a:rPr lang="zh-CN" altLang="en-US" sz="2400" dirty="0">
                <a:latin typeface="HiddenHorzOCR"/>
              </a:rPr>
              <a:t>采用把事物的属性以及事物间的各种语义联系显式地表示出来，是一种结构化的知识表示方法。</a:t>
            </a:r>
            <a:endParaRPr lang="en-US" altLang="zh-CN" sz="2400" dirty="0">
              <a:latin typeface="HiddenHorzOCR"/>
            </a:endParaRPr>
          </a:p>
          <a:p>
            <a:r>
              <a:rPr lang="zh-CN" altLang="en-US" sz="2400" b="1" dirty="0">
                <a:solidFill>
                  <a:srgbClr val="2F633C"/>
                </a:solidFill>
                <a:latin typeface="HiddenHorzOCR"/>
              </a:rPr>
              <a:t>联想性</a:t>
            </a:r>
            <a:r>
              <a:rPr lang="en-US" altLang="zh-CN" sz="2400" b="1" dirty="0">
                <a:solidFill>
                  <a:srgbClr val="2F633C"/>
                </a:solidFill>
                <a:latin typeface="HiddenHorzOCR"/>
              </a:rPr>
              <a:t>: </a:t>
            </a:r>
            <a:r>
              <a:rPr lang="zh-CN" altLang="en-US" sz="2400" dirty="0">
                <a:latin typeface="HiddenHorzOCR"/>
              </a:rPr>
              <a:t>本来是作为人类联想记忆模型提出来的，它着重强调事物间的语义联系，体现了人类的联想思维过程。</a:t>
            </a:r>
            <a:endParaRPr lang="en-US" altLang="zh-CN" sz="2400" dirty="0">
              <a:latin typeface="HiddenHorzOCR"/>
            </a:endParaRPr>
          </a:p>
          <a:p>
            <a:r>
              <a:rPr lang="zh-CN" altLang="en-US" sz="2400" b="1" dirty="0">
                <a:solidFill>
                  <a:srgbClr val="2F633C"/>
                </a:solidFill>
                <a:latin typeface="HiddenHorzOCR"/>
              </a:rPr>
              <a:t>自索引性</a:t>
            </a:r>
            <a:r>
              <a:rPr lang="en-US" altLang="zh-CN" sz="2400" b="1" dirty="0">
                <a:solidFill>
                  <a:srgbClr val="2F633C"/>
                </a:solidFill>
                <a:latin typeface="HiddenHorzOCR"/>
              </a:rPr>
              <a:t>: </a:t>
            </a:r>
            <a:r>
              <a:rPr lang="zh-CN" altLang="en-US" sz="2400" dirty="0">
                <a:latin typeface="HiddenHorzOCR"/>
              </a:rPr>
              <a:t>把各接点之间的联系以明确、简洁的方式表示出来，通过与某一结点连结的弧可以很容易的找出与该结点有关的信息，而不必查找整个知识库。这种自索引能力有效的避免搜索时所遇到的组合爆炸问题。</a:t>
            </a:r>
            <a:endParaRPr lang="en-US" altLang="zh-CN" sz="2400" dirty="0">
              <a:latin typeface="HiddenHorzOCR"/>
            </a:endParaRPr>
          </a:p>
          <a:p>
            <a:endParaRPr lang="zh-CN" altLang="en-US" sz="2400" dirty="0">
              <a:solidFill>
                <a:srgbClr val="3A4090"/>
              </a:solidFill>
              <a:latin typeface="HiddenHorzOCR"/>
            </a:endParaRPr>
          </a:p>
          <a:p>
            <a:r>
              <a:rPr lang="zh-CN" altLang="en-US" sz="2400" b="1" dirty="0">
                <a:solidFill>
                  <a:srgbClr val="FF0000"/>
                </a:solidFill>
                <a:latin typeface="HiddenHorzOCR"/>
              </a:rPr>
              <a:t>主要缺点</a:t>
            </a:r>
          </a:p>
          <a:p>
            <a:r>
              <a:rPr lang="zh-CN" altLang="en-US" sz="2400" b="1" dirty="0">
                <a:solidFill>
                  <a:srgbClr val="2F633C"/>
                </a:solidFill>
                <a:latin typeface="HiddenHorzOCR"/>
              </a:rPr>
              <a:t>非严格性</a:t>
            </a:r>
            <a:r>
              <a:rPr lang="en-US" altLang="zh-CN" sz="2400" b="1" dirty="0">
                <a:solidFill>
                  <a:srgbClr val="2F633C"/>
                </a:solidFill>
                <a:latin typeface="HiddenHorzOCR"/>
              </a:rPr>
              <a:t>: </a:t>
            </a:r>
            <a:r>
              <a:rPr lang="zh-CN" altLang="en-US" sz="2400" dirty="0">
                <a:latin typeface="HiddenHorzOCR"/>
              </a:rPr>
              <a:t>没有象谓词那样严格的形式表示体系，一个给定语义网络的含义完全依赖于处理程序对它所进行的解释，通过语义网络所实现的推理不能保证其正确性。</a:t>
            </a:r>
            <a:endParaRPr lang="en-US" altLang="zh-CN" sz="2400" dirty="0">
              <a:latin typeface="HiddenHorzOCR"/>
            </a:endParaRPr>
          </a:p>
          <a:p>
            <a:r>
              <a:rPr lang="zh-CN" altLang="en-US" sz="2400" b="1" dirty="0">
                <a:solidFill>
                  <a:srgbClr val="2F633C"/>
                </a:solidFill>
                <a:latin typeface="HiddenHorzOCR"/>
              </a:rPr>
              <a:t>复杂性</a:t>
            </a:r>
            <a:r>
              <a:rPr lang="en-US" altLang="zh-CN" sz="2400" b="1" dirty="0">
                <a:solidFill>
                  <a:srgbClr val="2F633C"/>
                </a:solidFill>
                <a:latin typeface="HiddenHorzOCR"/>
              </a:rPr>
              <a:t>: </a:t>
            </a:r>
            <a:r>
              <a:rPr lang="zh-CN" altLang="en-US" sz="2400" dirty="0">
                <a:latin typeface="HiddenHorzOCR"/>
              </a:rPr>
              <a:t>语义网络表示知识的手段是多种多样的，这虽然对其表示带来了灵活性，但同时也由于表示形式的不一致，使得它的处理增加了复杂性。</a:t>
            </a:r>
            <a:endParaRPr lang="zh-CN" altLang="en-US" sz="2400" dirty="0"/>
          </a:p>
        </p:txBody>
      </p:sp>
    </p:spTree>
    <p:extLst>
      <p:ext uri="{BB962C8B-B14F-4D97-AF65-F5344CB8AC3E}">
        <p14:creationId xmlns:p14="http://schemas.microsoft.com/office/powerpoint/2010/main" val="1357307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53DFF49-1330-450B-8435-25B3FD3EF49E}" type="slidenum">
              <a:rPr lang="en-US" altLang="zh-CN"/>
              <a:pPr/>
              <a:t>46</a:t>
            </a:fld>
            <a:endParaRPr lang="en-US" altLang="zh-CN"/>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3200" b="1">
                <a:latin typeface="宋体" panose="02010600030101010101" pitchFamily="2" charset="-122"/>
              </a:rPr>
              <a:t>2.2  </a:t>
            </a:r>
            <a:r>
              <a:rPr lang="zh-CN" altLang="en-US" sz="3200" b="1">
                <a:latin typeface="宋体" panose="02010600030101010101" pitchFamily="2" charset="-122"/>
              </a:rPr>
              <a:t>一阶谓词逻辑表示法</a:t>
            </a: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lang="en-US" altLang="zh-CN" sz="3200" b="1">
                <a:latin typeface="宋体" panose="02010600030101010101" pitchFamily="2" charset="-122"/>
              </a:rPr>
              <a:t>2.1  </a:t>
            </a:r>
            <a:r>
              <a:rPr lang="zh-CN" altLang="en-US" sz="3200" b="1">
                <a:latin typeface="宋体" panose="02010600030101010101" pitchFamily="2" charset="-122"/>
              </a:rPr>
              <a:t>知识与知识表示</a:t>
            </a: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kumimoji="1" lang="en-US" altLang="zh-CN" sz="3200" b="1">
                <a:latin typeface="宋体" panose="02010600030101010101" pitchFamily="2" charset="-122"/>
              </a:rPr>
              <a:t>2.3  </a:t>
            </a:r>
            <a:r>
              <a:rPr kumimoji="1" lang="zh-CN" altLang="en-US" sz="3200" b="1">
                <a:latin typeface="宋体" panose="02010600030101010101" pitchFamily="2" charset="-122"/>
              </a:rPr>
              <a:t>产生式表示法</a:t>
            </a: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3200" b="1">
                <a:latin typeface="宋体" panose="02010600030101010101" pitchFamily="2" charset="-122"/>
              </a:rPr>
              <a:t>2.4  </a:t>
            </a:r>
            <a:r>
              <a:rPr lang="zh-CN" altLang="en-US" sz="3200" b="1">
                <a:latin typeface="宋体" panose="02010600030101010101" pitchFamily="2" charset="-122"/>
              </a:rPr>
              <a:t>语义网络表示法</a:t>
            </a: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lang="en-US" altLang="zh-CN" sz="3200" b="1">
                <a:solidFill>
                  <a:srgbClr val="FF0000"/>
                </a:solidFill>
                <a:latin typeface="宋体" panose="02010600030101010101" pitchFamily="2" charset="-122"/>
              </a:rPr>
              <a:t>2.5  </a:t>
            </a:r>
            <a:r>
              <a:rPr lang="zh-CN" altLang="en-US" sz="3200" b="1">
                <a:solidFill>
                  <a:srgbClr val="FF0000"/>
                </a:solidFill>
                <a:latin typeface="宋体" panose="02010600030101010101" pitchFamily="2" charset="-122"/>
              </a:rPr>
              <a:t>框架表示法</a:t>
            </a:r>
          </a:p>
        </p:txBody>
      </p:sp>
      <p:sp>
        <p:nvSpPr>
          <p:cNvPr id="39732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118781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fld id="{0DFEC522-6CB1-4810-A1C5-4F58631AD7CF}" type="slidenum">
              <a:rPr lang="en-US" altLang="zh-CN"/>
              <a:pPr/>
              <a:t>47</a:t>
            </a:fld>
            <a:endParaRPr lang="en-US" altLang="zh-CN"/>
          </a:p>
        </p:txBody>
      </p:sp>
      <p:sp>
        <p:nvSpPr>
          <p:cNvPr id="295961" name="Rectangle 25"/>
          <p:cNvSpPr>
            <a:spLocks noChangeArrowheads="1"/>
          </p:cNvSpPr>
          <p:nvPr/>
        </p:nvSpPr>
        <p:spPr bwMode="auto">
          <a:xfrm>
            <a:off x="1060289" y="1804447"/>
            <a:ext cx="10294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panose="05000000000000000000" pitchFamily="2" charset="2"/>
              <a:buNone/>
            </a:pPr>
            <a:r>
              <a:rPr lang="en-US" altLang="zh-CN" sz="2800" b="1" dirty="0">
                <a:sym typeface="Wingdings 2" panose="05020102010507070707" pitchFamily="18" charset="2"/>
              </a:rPr>
              <a:t>  </a:t>
            </a:r>
            <a:r>
              <a:rPr lang="en-US" altLang="zh-CN" sz="2800" b="1" dirty="0">
                <a:latin typeface="仿宋_GB2312" pitchFamily="49" charset="-122"/>
                <a:ea typeface="仿宋_GB2312" pitchFamily="49" charset="-122"/>
              </a:rPr>
              <a:t>1975</a:t>
            </a:r>
            <a:r>
              <a:rPr lang="zh-CN" altLang="en-US" sz="2800" b="1" dirty="0">
                <a:latin typeface="仿宋_GB2312" pitchFamily="49" charset="-122"/>
                <a:ea typeface="仿宋_GB2312" pitchFamily="49" charset="-122"/>
              </a:rPr>
              <a:t>年，</a:t>
            </a:r>
            <a:r>
              <a:rPr lang="en-US" altLang="zh-CN" sz="2800" b="1" dirty="0">
                <a:latin typeface="仿宋_GB2312" pitchFamily="49" charset="-122"/>
                <a:ea typeface="仿宋_GB2312" pitchFamily="49" charset="-122"/>
              </a:rPr>
              <a:t>Minsky</a:t>
            </a:r>
            <a:r>
              <a:rPr lang="zh-CN" altLang="en-US" sz="2800" b="1" dirty="0">
                <a:ea typeface="仿宋_GB2312" pitchFamily="49" charset="-122"/>
              </a:rPr>
              <a:t>提出了框架理论。他</a:t>
            </a:r>
            <a:r>
              <a:rPr lang="zh-CN" altLang="en-US" sz="2800" b="1" dirty="0">
                <a:latin typeface="仿宋_GB2312" pitchFamily="49" charset="-122"/>
                <a:ea typeface="仿宋_GB2312" pitchFamily="49" charset="-122"/>
              </a:rPr>
              <a:t>根据人们在理解情景、故事时提出的心理学模型，认为人的知识以框架结构存在人脑中。</a:t>
            </a:r>
            <a:endParaRPr lang="zh-CN" altLang="en-US" sz="2800" b="1" dirty="0"/>
          </a:p>
        </p:txBody>
      </p:sp>
      <p:sp>
        <p:nvSpPr>
          <p:cNvPr id="295962" name="Rectangle 26"/>
          <p:cNvSpPr>
            <a:spLocks noChangeArrowheads="1"/>
          </p:cNvSpPr>
          <p:nvPr/>
        </p:nvSpPr>
        <p:spPr bwMode="auto">
          <a:xfrm>
            <a:off x="1060288" y="3174181"/>
            <a:ext cx="10444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panose="05000000000000000000" pitchFamily="2" charset="2"/>
              <a:buNone/>
            </a:pPr>
            <a:r>
              <a:rPr lang="en-US" altLang="zh-CN" sz="2800" b="1" dirty="0">
                <a:sym typeface="Wingdings 2" panose="05020102010507070707" pitchFamily="18" charset="2"/>
              </a:rPr>
              <a:t>  </a:t>
            </a:r>
            <a:r>
              <a:rPr lang="zh-CN" altLang="en-US" sz="2800" b="1" dirty="0">
                <a:latin typeface="仿宋_GB2312" pitchFamily="49" charset="-122"/>
                <a:ea typeface="仿宋_GB2312" pitchFamily="49" charset="-122"/>
              </a:rPr>
              <a:t>认为人们对现实世界中各种事物的认识都是以一种类似于框架的结构存储在记忆中的，当遇到一个新事物时，就从记忆中找出一个合适的框架，并根据新的情况对其细节加以修改、补充，从而形成对这个新事物的认识。例如，对饭店、教室等的认识。</a:t>
            </a:r>
            <a:endParaRPr lang="zh-CN" altLang="en-US" sz="2800" b="1" dirty="0"/>
          </a:p>
        </p:txBody>
      </p:sp>
      <p:sp>
        <p:nvSpPr>
          <p:cNvPr id="295964" name="Rectangle 28"/>
          <p:cNvSpPr>
            <a:spLocks noGrp="1"/>
          </p:cNvSpPr>
          <p:nvPr>
            <p:ph type="title"/>
          </p:nvPr>
        </p:nvSpPr>
        <p:spPr>
          <a:xfrm>
            <a:off x="597784" y="846069"/>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9617845"/>
      </p:ext>
    </p:extLst>
  </p:cSld>
  <p:clrMapOvr>
    <a:masterClrMapping/>
  </p:clrMapOvr>
  <p:transition spd="slow">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fld id="{0DFEC522-6CB1-4810-A1C5-4F58631AD7CF}" type="slidenum">
              <a:rPr lang="en-US" altLang="zh-CN"/>
              <a:pPr/>
              <a:t>48</a:t>
            </a:fld>
            <a:endParaRPr lang="en-US" altLang="zh-CN"/>
          </a:p>
        </p:txBody>
      </p:sp>
      <p:sp>
        <p:nvSpPr>
          <p:cNvPr id="295964" name="Rectangle 28"/>
          <p:cNvSpPr>
            <a:spLocks noGrp="1"/>
          </p:cNvSpPr>
          <p:nvPr>
            <p:ph type="title"/>
          </p:nvPr>
        </p:nvSpPr>
        <p:spPr>
          <a:xfrm>
            <a:off x="516761" y="163163"/>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11046" y="939148"/>
            <a:ext cx="11134845" cy="5124480"/>
          </a:xfrm>
          <a:prstGeom prst="rect">
            <a:avLst/>
          </a:prstGeom>
        </p:spPr>
        <p:txBody>
          <a:bodyPr wrap="square">
            <a:spAutoFit/>
          </a:bodyPr>
          <a:lstStyle/>
          <a:p>
            <a:r>
              <a:rPr lang="zh-CN" altLang="en-US" sz="2800" dirty="0">
                <a:solidFill>
                  <a:srgbClr val="9A2E44"/>
                </a:solidFill>
                <a:latin typeface="HiddenHorzOCR"/>
              </a:rPr>
              <a:t>框架</a:t>
            </a:r>
            <a:r>
              <a:rPr lang="en-US" altLang="zh-CN" sz="2800" dirty="0">
                <a:solidFill>
                  <a:srgbClr val="9A2E44"/>
                </a:solidFill>
                <a:latin typeface="HiddenHorzOCR"/>
              </a:rPr>
              <a:t>: </a:t>
            </a:r>
            <a:r>
              <a:rPr lang="zh-CN" altLang="en-US" sz="2800" dirty="0">
                <a:solidFill>
                  <a:srgbClr val="3D4496"/>
                </a:solidFill>
                <a:latin typeface="HiddenHorzOCR"/>
              </a:rPr>
              <a:t>是人们认识事物的一种通用的数据结构形式。即当新情况发生时，</a:t>
            </a:r>
          </a:p>
          <a:p>
            <a:r>
              <a:rPr lang="zh-CN" altLang="en-US" sz="2800" dirty="0">
                <a:solidFill>
                  <a:srgbClr val="3D4496"/>
                </a:solidFill>
                <a:latin typeface="HiddenHorzOCR"/>
              </a:rPr>
              <a:t>人们只要把新的数据加入到该通用数据结构中，便可形成一个具体的实体</a:t>
            </a:r>
            <a:r>
              <a:rPr lang="en-US" altLang="zh-CN" sz="2800" dirty="0">
                <a:solidFill>
                  <a:srgbClr val="3D4496"/>
                </a:solidFill>
                <a:latin typeface="HiddenHorzOCR"/>
              </a:rPr>
              <a:t>(</a:t>
            </a:r>
            <a:r>
              <a:rPr lang="zh-CN" altLang="en-US" sz="2800" dirty="0">
                <a:solidFill>
                  <a:srgbClr val="3D4496"/>
                </a:solidFill>
                <a:latin typeface="HiddenHorzOCR"/>
              </a:rPr>
              <a:t>类</a:t>
            </a:r>
            <a:r>
              <a:rPr lang="en-US" altLang="zh-CN" sz="2800" dirty="0">
                <a:solidFill>
                  <a:srgbClr val="3D4496"/>
                </a:solidFill>
                <a:latin typeface="HiddenHorzOCR"/>
              </a:rPr>
              <a:t>)</a:t>
            </a:r>
            <a:r>
              <a:rPr lang="zh-CN" altLang="en-US" sz="2800" dirty="0">
                <a:solidFill>
                  <a:srgbClr val="3D4496"/>
                </a:solidFill>
                <a:latin typeface="HiddenHorzOCR"/>
              </a:rPr>
              <a:t>，</a:t>
            </a:r>
            <a:r>
              <a:rPr lang="zh-CN" altLang="en-US" sz="2700" dirty="0">
                <a:solidFill>
                  <a:srgbClr val="3D4496"/>
                </a:solidFill>
                <a:latin typeface="HiddenHorzOCR"/>
              </a:rPr>
              <a:t>这样的通用数据结构就称为框架</a:t>
            </a:r>
            <a:r>
              <a:rPr lang="zh-CN" altLang="en-US" sz="2700" dirty="0">
                <a:solidFill>
                  <a:srgbClr val="595AA2"/>
                </a:solidFill>
                <a:latin typeface="HiddenHorzOCR"/>
              </a:rPr>
              <a:t>。</a:t>
            </a:r>
            <a:endParaRPr lang="en-US" altLang="zh-CN" sz="2700" dirty="0">
              <a:solidFill>
                <a:srgbClr val="595AA2"/>
              </a:solidFill>
              <a:latin typeface="HiddenHorzOCR"/>
            </a:endParaRPr>
          </a:p>
          <a:p>
            <a:endParaRPr lang="zh-CN" altLang="en-US" sz="2700" dirty="0">
              <a:solidFill>
                <a:srgbClr val="595AA2"/>
              </a:solidFill>
              <a:latin typeface="HiddenHorzOCR"/>
            </a:endParaRPr>
          </a:p>
          <a:p>
            <a:r>
              <a:rPr lang="zh-CN" altLang="en-US" sz="2700" dirty="0">
                <a:solidFill>
                  <a:srgbClr val="9A2E44"/>
                </a:solidFill>
                <a:latin typeface="HiddenHorzOCR"/>
              </a:rPr>
              <a:t>实例框架</a:t>
            </a:r>
            <a:r>
              <a:rPr lang="en-US" altLang="zh-CN" sz="2700" dirty="0">
                <a:solidFill>
                  <a:srgbClr val="9A2E44"/>
                </a:solidFill>
                <a:latin typeface="HiddenHorzOCR"/>
              </a:rPr>
              <a:t>: </a:t>
            </a:r>
            <a:r>
              <a:rPr lang="zh-CN" altLang="en-US" sz="2700" dirty="0">
                <a:solidFill>
                  <a:srgbClr val="3D4496"/>
                </a:solidFill>
                <a:latin typeface="HiddenHorzOCR"/>
              </a:rPr>
              <a:t>对于一个框架，当人们才把观察或认识到的具体细节填入后，就</a:t>
            </a:r>
            <a:r>
              <a:rPr lang="zh-CN" altLang="en-US" sz="2800" dirty="0">
                <a:solidFill>
                  <a:srgbClr val="3D4496"/>
                </a:solidFill>
                <a:latin typeface="HiddenHorzOCR"/>
              </a:rPr>
              <a:t>得到了该框架的一个具体实例，框架的这种具体实例被称为实例框架</a:t>
            </a:r>
            <a:r>
              <a:rPr lang="en-US" altLang="zh-CN" sz="2800" dirty="0">
                <a:solidFill>
                  <a:srgbClr val="3D4496"/>
                </a:solidFill>
                <a:latin typeface="HiddenHorzOCR"/>
              </a:rPr>
              <a:t>.</a:t>
            </a:r>
          </a:p>
          <a:p>
            <a:endParaRPr lang="en-US" altLang="zh-CN" sz="2800" dirty="0">
              <a:solidFill>
                <a:srgbClr val="3D4496"/>
              </a:solidFill>
              <a:latin typeface="HiddenHorzOCR"/>
            </a:endParaRPr>
          </a:p>
          <a:p>
            <a:r>
              <a:rPr lang="zh-CN" altLang="en-US" sz="2700" dirty="0">
                <a:solidFill>
                  <a:srgbClr val="9A2E44"/>
                </a:solidFill>
                <a:latin typeface="HiddenHorzOCR"/>
              </a:rPr>
              <a:t>框架系统</a:t>
            </a:r>
            <a:r>
              <a:rPr lang="en-US" altLang="zh-CN" sz="2700" dirty="0">
                <a:solidFill>
                  <a:srgbClr val="9A2E44"/>
                </a:solidFill>
                <a:latin typeface="HiddenHorzOCR"/>
              </a:rPr>
              <a:t>: </a:t>
            </a:r>
            <a:r>
              <a:rPr lang="zh-CN" altLang="en-US" sz="2700" dirty="0">
                <a:solidFill>
                  <a:srgbClr val="3D4496"/>
                </a:solidFill>
                <a:latin typeface="HiddenHorzOCR"/>
              </a:rPr>
              <a:t>在框架理论中，框架是知识的基本单位，把一组有关的框架连</a:t>
            </a:r>
          </a:p>
          <a:p>
            <a:r>
              <a:rPr lang="zh-CN" altLang="en-US" sz="2600" dirty="0">
                <a:solidFill>
                  <a:srgbClr val="3D4496"/>
                </a:solidFill>
                <a:latin typeface="HiddenHorzOCR"/>
              </a:rPr>
              <a:t>结起来使可形成一个框架系统</a:t>
            </a:r>
            <a:r>
              <a:rPr lang="en-US" altLang="zh-CN" sz="2600" dirty="0">
                <a:solidFill>
                  <a:srgbClr val="595AA2"/>
                </a:solidFill>
                <a:latin typeface="HiddenHorzOCR"/>
              </a:rPr>
              <a:t>.</a:t>
            </a:r>
          </a:p>
          <a:p>
            <a:endParaRPr lang="en-US" altLang="zh-CN" sz="2600" dirty="0">
              <a:solidFill>
                <a:srgbClr val="595AA2"/>
              </a:solidFill>
              <a:latin typeface="HiddenHorzOCR"/>
            </a:endParaRPr>
          </a:p>
          <a:p>
            <a:r>
              <a:rPr lang="zh-CN" altLang="en-US" sz="2600" dirty="0">
                <a:solidFill>
                  <a:srgbClr val="9A2E44"/>
                </a:solidFill>
                <a:latin typeface="HiddenHorzOCR"/>
              </a:rPr>
              <a:t>框架系统推理</a:t>
            </a:r>
            <a:r>
              <a:rPr lang="en-US" altLang="zh-CN" sz="2600" dirty="0">
                <a:solidFill>
                  <a:srgbClr val="9A2E44"/>
                </a:solidFill>
                <a:latin typeface="HiddenHorzOCR"/>
              </a:rPr>
              <a:t>: </a:t>
            </a:r>
            <a:r>
              <a:rPr lang="zh-CN" altLang="en-US" sz="2600" dirty="0">
                <a:solidFill>
                  <a:srgbClr val="3D4496"/>
                </a:solidFill>
                <a:latin typeface="HiddenHorzOCR"/>
              </a:rPr>
              <a:t>由框架之间的协调来完成</a:t>
            </a:r>
            <a:r>
              <a:rPr lang="en-US" altLang="zh-CN" sz="2600" dirty="0">
                <a:solidFill>
                  <a:srgbClr val="3D4496"/>
                </a:solidFill>
                <a:latin typeface="HiddenHorzOCR"/>
              </a:rPr>
              <a:t>.</a:t>
            </a:r>
            <a:endParaRPr lang="zh-CN" altLang="en-US" dirty="0"/>
          </a:p>
        </p:txBody>
      </p:sp>
    </p:spTree>
    <p:extLst>
      <p:ext uri="{BB962C8B-B14F-4D97-AF65-F5344CB8AC3E}">
        <p14:creationId xmlns:p14="http://schemas.microsoft.com/office/powerpoint/2010/main" val="809484787"/>
      </p:ext>
    </p:extLst>
  </p:cSld>
  <p:clrMapOvr>
    <a:masterClrMapping/>
  </p:clrMapOvr>
  <p:transition spd="slow">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F7467BBD-8317-4436-A221-C30411F06D65}" type="slidenum">
              <a:rPr lang="en-US" altLang="zh-CN"/>
              <a:pPr/>
              <a:t>49</a:t>
            </a:fld>
            <a:endParaRPr lang="en-US" altLang="zh-CN"/>
          </a:p>
        </p:txBody>
      </p:sp>
      <p:sp>
        <p:nvSpPr>
          <p:cNvPr id="294942" name="Rectangle 30"/>
          <p:cNvSpPr>
            <a:spLocks noChangeArrowheads="1"/>
          </p:cNvSpPr>
          <p:nvPr/>
        </p:nvSpPr>
        <p:spPr bwMode="auto">
          <a:xfrm>
            <a:off x="1847851" y="1557339"/>
            <a:ext cx="84248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panose="05000000000000000000" pitchFamily="2" charset="2"/>
              <a:buChar char="&amp;"/>
            </a:pPr>
            <a:r>
              <a:rPr lang="zh-CN" altLang="en-US" sz="3200" b="1" dirty="0">
                <a:solidFill>
                  <a:srgbClr val="0000FF"/>
                </a:solidFill>
              </a:rPr>
              <a:t>组成 </a:t>
            </a:r>
          </a:p>
          <a:p>
            <a:pPr>
              <a:spcBef>
                <a:spcPct val="50000"/>
              </a:spcBef>
              <a:buClr>
                <a:srgbClr val="0000FF"/>
              </a:buClr>
              <a:buFont typeface="Wingdings" panose="05000000000000000000" pitchFamily="2" charset="2"/>
              <a:buNone/>
            </a:pPr>
            <a:r>
              <a:rPr lang="zh-CN" altLang="en-US" sz="2800" b="1" dirty="0">
                <a:sym typeface="Wingdings 2" panose="05020102010507070707" pitchFamily="18" charset="2"/>
              </a:rPr>
              <a:t>   </a:t>
            </a:r>
            <a:r>
              <a:rPr lang="zh-CN" altLang="en-US" sz="2800" b="1" dirty="0">
                <a:latin typeface="仿宋_GB2312" pitchFamily="49" charset="-122"/>
                <a:ea typeface="仿宋_GB2312" pitchFamily="49" charset="-122"/>
                <a:sym typeface="Wingdings 2" panose="05020102010507070707" pitchFamily="18" charset="2"/>
              </a:rPr>
              <a:t>  </a:t>
            </a:r>
            <a:r>
              <a:rPr lang="zh-CN" altLang="en-US" sz="2800" b="1" dirty="0">
                <a:latin typeface="仿宋_GB2312" pitchFamily="49" charset="-122"/>
                <a:ea typeface="仿宋_GB2312" pitchFamily="49" charset="-122"/>
              </a:rPr>
              <a:t>一个</a:t>
            </a:r>
            <a:r>
              <a:rPr lang="zh-CN" altLang="en-US" sz="2800" b="1" dirty="0">
                <a:ea typeface="仿宋_GB2312" pitchFamily="49" charset="-122"/>
              </a:rPr>
              <a:t>“</a:t>
            </a:r>
            <a:r>
              <a:rPr lang="zh-CN" altLang="en-US" sz="2800" b="1" dirty="0">
                <a:latin typeface="仿宋_GB2312" pitchFamily="49" charset="-122"/>
                <a:ea typeface="仿宋_GB2312" pitchFamily="49" charset="-122"/>
              </a:rPr>
              <a:t>框架</a:t>
            </a:r>
            <a:r>
              <a:rPr lang="zh-CN" altLang="en-US" sz="2800" b="1" dirty="0">
                <a:ea typeface="仿宋_GB2312" pitchFamily="49" charset="-122"/>
              </a:rPr>
              <a:t>”</a:t>
            </a:r>
            <a:r>
              <a:rPr lang="zh-CN" altLang="en-US" sz="2800" b="1" dirty="0">
                <a:latin typeface="仿宋_GB2312" pitchFamily="49" charset="-122"/>
                <a:ea typeface="仿宋_GB2312" pitchFamily="49" charset="-122"/>
              </a:rPr>
              <a:t>由若干个</a:t>
            </a:r>
            <a:r>
              <a:rPr lang="zh-CN" altLang="en-US" sz="2800" b="1" dirty="0">
                <a:ea typeface="仿宋_GB2312" pitchFamily="49" charset="-122"/>
              </a:rPr>
              <a:t>“</a:t>
            </a:r>
            <a:r>
              <a:rPr lang="zh-CN" altLang="en-US" sz="2800" b="1" dirty="0">
                <a:latin typeface="仿宋_GB2312" pitchFamily="49" charset="-122"/>
                <a:ea typeface="仿宋_GB2312" pitchFamily="49" charset="-122"/>
              </a:rPr>
              <a:t>槽</a:t>
            </a:r>
            <a:r>
              <a:rPr lang="zh-CN" altLang="en-US" sz="2800" b="1" dirty="0">
                <a:ea typeface="仿宋_GB2312" pitchFamily="49" charset="-122"/>
              </a:rPr>
              <a:t>”</a:t>
            </a:r>
            <a:r>
              <a:rPr lang="zh-CN" altLang="en-US" sz="2800" b="1" dirty="0">
                <a:latin typeface="仿宋_GB2312" pitchFamily="49" charset="-122"/>
                <a:ea typeface="仿宋_GB2312" pitchFamily="49" charset="-122"/>
              </a:rPr>
              <a:t>组成，每个</a:t>
            </a:r>
            <a:r>
              <a:rPr lang="zh-CN" altLang="en-US" sz="2800" b="1" dirty="0">
                <a:ea typeface="仿宋_GB2312" pitchFamily="49" charset="-122"/>
              </a:rPr>
              <a:t>“</a:t>
            </a:r>
            <a:r>
              <a:rPr lang="zh-CN" altLang="en-US" sz="2800" b="1" dirty="0">
                <a:latin typeface="仿宋_GB2312" pitchFamily="49" charset="-122"/>
                <a:ea typeface="仿宋_GB2312" pitchFamily="49" charset="-122"/>
              </a:rPr>
              <a:t>槽</a:t>
            </a:r>
            <a:r>
              <a:rPr lang="zh-CN" altLang="en-US" sz="2800" b="1" dirty="0">
                <a:ea typeface="仿宋_GB2312" pitchFamily="49" charset="-122"/>
              </a:rPr>
              <a:t>”</a:t>
            </a:r>
            <a:r>
              <a:rPr lang="zh-CN" altLang="en-US" sz="2800" b="1" dirty="0">
                <a:latin typeface="仿宋_GB2312" pitchFamily="49" charset="-122"/>
                <a:ea typeface="仿宋_GB2312" pitchFamily="49" charset="-122"/>
              </a:rPr>
              <a:t>又划分为若干个</a:t>
            </a:r>
            <a:r>
              <a:rPr lang="zh-CN" altLang="en-US" sz="2800" b="1" dirty="0">
                <a:ea typeface="仿宋_GB2312" pitchFamily="49" charset="-122"/>
              </a:rPr>
              <a:t>“</a:t>
            </a:r>
            <a:r>
              <a:rPr lang="zh-CN" altLang="en-US" sz="2800" b="1" dirty="0">
                <a:latin typeface="仿宋_GB2312" pitchFamily="49" charset="-122"/>
                <a:ea typeface="仿宋_GB2312" pitchFamily="49" charset="-122"/>
              </a:rPr>
              <a:t>侧面</a:t>
            </a:r>
            <a:r>
              <a:rPr lang="zh-CN" altLang="en-US" sz="2800" b="1" dirty="0">
                <a:ea typeface="仿宋_GB2312" pitchFamily="49" charset="-122"/>
              </a:rPr>
              <a:t>”</a:t>
            </a:r>
            <a:r>
              <a:rPr lang="zh-CN" altLang="en-US" sz="2800" b="1" dirty="0">
                <a:latin typeface="仿宋_GB2312" pitchFamily="49" charset="-122"/>
                <a:ea typeface="仿宋_GB2312" pitchFamily="49" charset="-122"/>
              </a:rPr>
              <a:t>。</a:t>
            </a:r>
            <a:endParaRPr lang="en-US" altLang="zh-CN" sz="2800" b="1" dirty="0">
              <a:latin typeface="仿宋_GB2312" pitchFamily="49" charset="-122"/>
              <a:ea typeface="仿宋_GB2312" pitchFamily="49" charset="-122"/>
            </a:endParaRPr>
          </a:p>
          <a:p>
            <a:pPr>
              <a:spcBef>
                <a:spcPct val="50000"/>
              </a:spcBef>
              <a:buClr>
                <a:srgbClr val="0000FF"/>
              </a:buClr>
              <a:buFont typeface="Wingdings" panose="05000000000000000000" pitchFamily="2" charset="2"/>
              <a:buNone/>
            </a:pPr>
            <a:r>
              <a:rPr lang="en-US" altLang="zh-CN" sz="2800" b="1" dirty="0">
                <a:latin typeface="仿宋_GB2312" pitchFamily="49" charset="-122"/>
                <a:ea typeface="仿宋_GB2312" pitchFamily="49" charset="-122"/>
              </a:rPr>
              <a:t>      </a:t>
            </a:r>
            <a:r>
              <a:rPr lang="zh-CN" altLang="en-US" sz="2800" b="1" dirty="0">
                <a:latin typeface="仿宋_GB2312" pitchFamily="49" charset="-122"/>
                <a:ea typeface="仿宋_GB2312" pitchFamily="49" charset="-122"/>
              </a:rPr>
              <a:t>一个</a:t>
            </a:r>
            <a:r>
              <a:rPr lang="zh-CN" altLang="en-US" sz="2800" b="1" dirty="0">
                <a:ea typeface="仿宋_GB2312" pitchFamily="49" charset="-122"/>
              </a:rPr>
              <a:t>“</a:t>
            </a:r>
            <a:r>
              <a:rPr lang="zh-CN" altLang="en-US" sz="2800" b="1" dirty="0">
                <a:latin typeface="仿宋_GB2312" pitchFamily="49" charset="-122"/>
                <a:ea typeface="仿宋_GB2312" pitchFamily="49" charset="-122"/>
              </a:rPr>
              <a:t>槽</a:t>
            </a:r>
            <a:r>
              <a:rPr lang="zh-CN" altLang="en-US" sz="2800" b="1" dirty="0">
                <a:ea typeface="仿宋_GB2312" pitchFamily="49" charset="-122"/>
              </a:rPr>
              <a:t>”</a:t>
            </a:r>
            <a:r>
              <a:rPr lang="zh-CN" altLang="en-US" sz="2800" b="1" dirty="0">
                <a:latin typeface="仿宋_GB2312" pitchFamily="49" charset="-122"/>
                <a:ea typeface="仿宋_GB2312" pitchFamily="49" charset="-122"/>
              </a:rPr>
              <a:t>描述对象的一个方面属性；</a:t>
            </a:r>
            <a:endParaRPr lang="en-US" altLang="zh-CN" sz="2800" b="1" dirty="0">
              <a:latin typeface="仿宋_GB2312" pitchFamily="49" charset="-122"/>
              <a:ea typeface="仿宋_GB2312" pitchFamily="49" charset="-122"/>
            </a:endParaRPr>
          </a:p>
          <a:p>
            <a:pPr>
              <a:spcBef>
                <a:spcPct val="50000"/>
              </a:spcBef>
              <a:buClr>
                <a:srgbClr val="0000FF"/>
              </a:buClr>
              <a:buFont typeface="Wingdings" panose="05000000000000000000" pitchFamily="2" charset="2"/>
              <a:buNone/>
            </a:pPr>
            <a:r>
              <a:rPr lang="en-US" altLang="zh-CN" sz="2800" b="1" dirty="0">
                <a:latin typeface="仿宋_GB2312" pitchFamily="49" charset="-122"/>
                <a:ea typeface="仿宋_GB2312" pitchFamily="49" charset="-122"/>
              </a:rPr>
              <a:t>      </a:t>
            </a:r>
            <a:r>
              <a:rPr lang="zh-CN" altLang="en-US" sz="2800" b="1" dirty="0">
                <a:latin typeface="仿宋_GB2312" pitchFamily="49" charset="-122"/>
                <a:ea typeface="仿宋_GB2312" pitchFamily="49" charset="-122"/>
              </a:rPr>
              <a:t>一个</a:t>
            </a:r>
            <a:r>
              <a:rPr lang="zh-CN" altLang="en-US" sz="2800" b="1" dirty="0">
                <a:ea typeface="仿宋_GB2312" pitchFamily="49" charset="-122"/>
              </a:rPr>
              <a:t>“</a:t>
            </a:r>
            <a:r>
              <a:rPr lang="zh-CN" altLang="en-US" sz="2800" b="1" dirty="0">
                <a:latin typeface="仿宋_GB2312" pitchFamily="49" charset="-122"/>
                <a:ea typeface="仿宋_GB2312" pitchFamily="49" charset="-122"/>
              </a:rPr>
              <a:t>侧面</a:t>
            </a:r>
            <a:r>
              <a:rPr lang="zh-CN" altLang="en-US" sz="2800" b="1" dirty="0">
                <a:ea typeface="仿宋_GB2312" pitchFamily="49" charset="-122"/>
              </a:rPr>
              <a:t>”</a:t>
            </a:r>
            <a:r>
              <a:rPr lang="zh-CN" altLang="en-US" sz="2800" b="1" dirty="0">
                <a:latin typeface="仿宋_GB2312" pitchFamily="49" charset="-122"/>
                <a:ea typeface="仿宋_GB2312" pitchFamily="49" charset="-122"/>
              </a:rPr>
              <a:t>描述相应属性的一个方面。</a:t>
            </a:r>
          </a:p>
        </p:txBody>
      </p:sp>
      <p:sp>
        <p:nvSpPr>
          <p:cNvPr id="294943" name="Rectangle 31"/>
          <p:cNvSpPr>
            <a:spLocks noChangeArrowheads="1"/>
          </p:cNvSpPr>
          <p:nvPr/>
        </p:nvSpPr>
        <p:spPr bwMode="auto">
          <a:xfrm>
            <a:off x="2463299" y="4910952"/>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pPr>
            <a:r>
              <a:rPr lang="zh-CN" altLang="en-US" sz="2800" b="1" dirty="0">
                <a:ea typeface="仿宋_GB2312" pitchFamily="49" charset="-122"/>
                <a:sym typeface="Wingdings 2" panose="05020102010507070707" pitchFamily="18" charset="2"/>
              </a:rPr>
              <a:t>由框架名、槽名、侧面、值组成。</a:t>
            </a:r>
            <a:endParaRPr lang="zh-CN" altLang="en-US" sz="2800" b="1" dirty="0">
              <a:latin typeface="仿宋_GB2312" pitchFamily="49" charset="-122"/>
              <a:ea typeface="仿宋_GB2312" pitchFamily="49" charset="-122"/>
            </a:endParaRPr>
          </a:p>
        </p:txBody>
      </p:sp>
      <p:sp>
        <p:nvSpPr>
          <p:cNvPr id="294944" name="Rectangle 32"/>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框架的组成</a:t>
            </a:r>
          </a:p>
        </p:txBody>
      </p:sp>
    </p:spTree>
    <p:extLst>
      <p:ext uri="{BB962C8B-B14F-4D97-AF65-F5344CB8AC3E}">
        <p14:creationId xmlns:p14="http://schemas.microsoft.com/office/powerpoint/2010/main" val="183893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43"/>
                                        </p:tgtEl>
                                        <p:attrNameLst>
                                          <p:attrName>style.visibility</p:attrName>
                                        </p:attrNameLst>
                                      </p:cBhvr>
                                      <p:to>
                                        <p:strVal val="visible"/>
                                      </p:to>
                                    </p:set>
                                    <p:animEffect transition="in" filter="wipe(left)">
                                      <p:cBhvr>
                                        <p:cTn id="7" dur="10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3AF112DD-A185-4080-9BFE-7522B6262612}" type="slidenum">
              <a:rPr lang="en-US" altLang="zh-CN"/>
              <a:pPr/>
              <a:t>5</a:t>
            </a:fld>
            <a:endParaRPr lang="en-US" altLang="zh-CN"/>
          </a:p>
        </p:txBody>
      </p:sp>
      <p:sp>
        <p:nvSpPr>
          <p:cNvPr id="208905" name="Text Box 9"/>
          <p:cNvSpPr txBox="1">
            <a:spLocks noChangeArrowheads="1"/>
          </p:cNvSpPr>
          <p:nvPr/>
        </p:nvSpPr>
        <p:spPr bwMode="auto">
          <a:xfrm>
            <a:off x="2099443"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70000"/>
              </a:spcBef>
              <a:buClr>
                <a:srgbClr val="0000FF"/>
              </a:buClr>
              <a:buFont typeface="Wingdings" panose="05000000000000000000" pitchFamily="2" charset="2"/>
              <a:buChar char="Ø"/>
            </a:pPr>
            <a:r>
              <a:rPr lang="en-US" altLang="zh-CN" sz="2400" b="1" dirty="0">
                <a:solidFill>
                  <a:srgbClr val="800000"/>
                </a:solidFill>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1943</a:t>
            </a:r>
            <a:r>
              <a:rPr lang="zh-CN" altLang="en-US" sz="2400" b="1" dirty="0">
                <a:latin typeface="楷体_GB2312" pitchFamily="49" charset="-122"/>
                <a:ea typeface="楷体_GB2312" pitchFamily="49" charset="-122"/>
              </a:rPr>
              <a:t>年</a:t>
            </a:r>
            <a:r>
              <a:rPr lang="en-US" altLang="zh-CN" sz="2400" b="1" i="1" dirty="0">
                <a:latin typeface="楷体_GB2312" pitchFamily="49" charset="-122"/>
                <a:ea typeface="楷体_GB2312" pitchFamily="49" charset="-122"/>
              </a:rPr>
              <a:t>Post</a:t>
            </a:r>
            <a:r>
              <a:rPr lang="zh-CN" altLang="en-US" sz="2400" b="1" dirty="0">
                <a:latin typeface="楷体_GB2312" pitchFamily="49" charset="-122"/>
                <a:ea typeface="楷体_GB2312" pitchFamily="49" charset="-122"/>
              </a:rPr>
              <a:t>首先在一种计算形式体系中提出。</a:t>
            </a:r>
          </a:p>
          <a:p>
            <a:pPr algn="l">
              <a:lnSpc>
                <a:spcPct val="110000"/>
              </a:lnSpc>
              <a:spcBef>
                <a:spcPct val="50000"/>
              </a:spcBef>
              <a:buClr>
                <a:srgbClr val="0000FF"/>
              </a:buClr>
              <a:buFont typeface="Wingdings" panose="05000000000000000000" pitchFamily="2" charset="2"/>
              <a:buChar char="Ø"/>
            </a:pPr>
            <a:r>
              <a:rPr lang="zh-CN" altLang="en-US" sz="2400" b="1" dirty="0">
                <a:latin typeface="楷体_GB2312" pitchFamily="49" charset="-122"/>
                <a:ea typeface="楷体_GB2312" pitchFamily="49" charset="-122"/>
              </a:rPr>
              <a:t>  形式上很简单，但在一定意义上模仿了人类思考的过程。</a:t>
            </a:r>
          </a:p>
          <a:p>
            <a:pPr algn="l">
              <a:lnSpc>
                <a:spcPct val="110000"/>
              </a:lnSpc>
              <a:spcBef>
                <a:spcPct val="70000"/>
              </a:spcBef>
              <a:buClr>
                <a:srgbClr val="0000FF"/>
              </a:buClr>
              <a:buFont typeface="Wingdings" panose="05000000000000000000" pitchFamily="2" charset="2"/>
              <a:buChar char="Ø"/>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60</a:t>
            </a:r>
            <a:r>
              <a:rPr lang="zh-CN" altLang="en-US" sz="2400" b="1" dirty="0">
                <a:latin typeface="楷体_GB2312" pitchFamily="49" charset="-122"/>
                <a:ea typeface="楷体_GB2312" pitchFamily="49" charset="-122"/>
              </a:rPr>
              <a:t>年代开始，成为</a:t>
            </a:r>
            <a:r>
              <a:rPr lang="zh-CN" altLang="en-US" sz="2400" b="1" dirty="0">
                <a:solidFill>
                  <a:srgbClr val="CC0000"/>
                </a:solidFill>
                <a:latin typeface="楷体_GB2312" pitchFamily="49" charset="-122"/>
                <a:ea typeface="楷体_GB2312" pitchFamily="49" charset="-122"/>
              </a:rPr>
              <a:t>专家系统</a:t>
            </a:r>
            <a:r>
              <a:rPr lang="zh-CN" altLang="en-US" sz="2400" b="1" dirty="0">
                <a:latin typeface="楷体_GB2312" pitchFamily="49" charset="-122"/>
                <a:ea typeface="楷体_GB2312" pitchFamily="49" charset="-122"/>
              </a:rPr>
              <a:t>基本的知识表示方法</a:t>
            </a:r>
            <a:endParaRPr lang="en-US" altLang="zh-CN" sz="2400" b="1" dirty="0">
              <a:latin typeface="楷体_GB2312" pitchFamily="49" charset="-122"/>
              <a:ea typeface="楷体_GB2312" pitchFamily="49" charset="-122"/>
            </a:endParaRPr>
          </a:p>
          <a:p>
            <a:pPr algn="l">
              <a:lnSpc>
                <a:spcPct val="110000"/>
              </a:lnSpc>
              <a:spcBef>
                <a:spcPct val="70000"/>
              </a:spcBef>
              <a:buClr>
                <a:srgbClr val="0000FF"/>
              </a:buClr>
              <a:buFont typeface="Wingdings" panose="05000000000000000000" pitchFamily="2" charset="2"/>
              <a:buChar char="Ø"/>
            </a:pPr>
            <a:endParaRPr lang="en-US" altLang="zh-CN" sz="2400" b="1" dirty="0">
              <a:ea typeface="楷体_GB2312" pitchFamily="49" charset="-122"/>
            </a:endParaRPr>
          </a:p>
          <a:p>
            <a:pPr>
              <a:lnSpc>
                <a:spcPct val="110000"/>
              </a:lnSpc>
              <a:spcBef>
                <a:spcPct val="70000"/>
              </a:spcBef>
              <a:buClr>
                <a:srgbClr val="0000FF"/>
              </a:buClr>
              <a:buFont typeface="Wingdings" panose="05000000000000000000" pitchFamily="2" charset="2"/>
              <a:buChar char="Ø"/>
            </a:pPr>
            <a:r>
              <a:rPr lang="zh-CN" altLang="en-US" sz="2400" b="1" dirty="0">
                <a:ea typeface="楷体_GB2312" pitchFamily="49" charset="-122"/>
              </a:rPr>
              <a:t>适合表示事实性知识和规则性知识；</a:t>
            </a:r>
          </a:p>
          <a:p>
            <a:pPr algn="l">
              <a:lnSpc>
                <a:spcPct val="110000"/>
              </a:lnSpc>
              <a:spcBef>
                <a:spcPct val="70000"/>
              </a:spcBef>
              <a:buClr>
                <a:srgbClr val="0000FF"/>
              </a:buClr>
              <a:buFont typeface="Wingdings" panose="05000000000000000000" pitchFamily="2" charset="2"/>
              <a:buChar char="Ø"/>
            </a:pPr>
            <a:r>
              <a:rPr lang="zh-CN" altLang="en-US" sz="2400" b="1" dirty="0">
                <a:ea typeface="楷体_GB2312" pitchFamily="49" charset="-122"/>
              </a:rPr>
              <a:t>容易描述事实、规则以及它们的不确定性度量；</a:t>
            </a:r>
            <a:endParaRPr lang="en-US" altLang="zh-CN" sz="2400" b="1" dirty="0">
              <a:ea typeface="楷体_GB2312" pitchFamily="49" charset="-122"/>
            </a:endParaRPr>
          </a:p>
          <a:p>
            <a:pPr algn="l">
              <a:lnSpc>
                <a:spcPct val="110000"/>
              </a:lnSpc>
              <a:spcBef>
                <a:spcPct val="70000"/>
              </a:spcBef>
              <a:buClr>
                <a:srgbClr val="0000FF"/>
              </a:buCl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581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8969D327-7D61-4A06-9BCC-DBC0D7C7762B}" type="slidenum">
              <a:rPr lang="en-US" altLang="zh-CN"/>
              <a:pPr/>
              <a:t>50</a:t>
            </a:fld>
            <a:endParaRPr lang="en-US" altLang="zh-CN"/>
          </a:p>
        </p:txBody>
      </p:sp>
      <p:sp>
        <p:nvSpPr>
          <p:cNvPr id="198668" name="Rectangle 12"/>
          <p:cNvSpPr>
            <a:spLocks noChangeArrowheads="1"/>
          </p:cNvSpPr>
          <p:nvPr/>
        </p:nvSpPr>
        <p:spPr bwMode="auto">
          <a:xfrm>
            <a:off x="869950" y="54168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panose="05000000000000000000" pitchFamily="2" charset="2"/>
              <a:buNone/>
            </a:pPr>
            <a:r>
              <a:rPr lang="zh-CN" altLang="en-US" sz="2800" b="1" dirty="0">
                <a:solidFill>
                  <a:srgbClr val="000066"/>
                </a:solidFill>
                <a:latin typeface="宋体" panose="02010600030101010101" pitchFamily="2" charset="-122"/>
              </a:rPr>
              <a:t>一个框架结构为：</a:t>
            </a:r>
          </a:p>
        </p:txBody>
      </p:sp>
      <p:sp>
        <p:nvSpPr>
          <p:cNvPr id="10" name="Rectangle 13"/>
          <p:cNvSpPr>
            <a:spLocks noChangeArrowheads="1"/>
          </p:cNvSpPr>
          <p:nvPr/>
        </p:nvSpPr>
        <p:spPr bwMode="auto">
          <a:xfrm>
            <a:off x="2179879" y="1769702"/>
            <a:ext cx="8208962" cy="315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panose="05000000000000000000" pitchFamily="2" charset="2"/>
              <a:buNone/>
            </a:pPr>
            <a:r>
              <a:rPr lang="zh-CN" altLang="en-US" sz="2800" b="1" dirty="0">
                <a:latin typeface="宋体" panose="02010600030101010101" pitchFamily="2" charset="-122"/>
              </a:rPr>
              <a:t>槽名</a:t>
            </a:r>
            <a:r>
              <a:rPr lang="en-US" altLang="zh-CN" sz="2800" b="1" dirty="0">
                <a:latin typeface="Times New Roman" panose="02020603050405020304" pitchFamily="18" charset="0"/>
              </a:rPr>
              <a:t>A</a:t>
            </a:r>
            <a:r>
              <a:rPr lang="zh-CN" altLang="en-US" sz="2800" b="1" dirty="0">
                <a:latin typeface="宋体" panose="02010600030101010101" pitchFamily="2" charset="-122"/>
              </a:rPr>
              <a:t>： 侧面名</a:t>
            </a:r>
            <a:r>
              <a:rPr lang="en-US" altLang="zh-CN" sz="2800" b="1" dirty="0">
                <a:latin typeface="Times New Roman" panose="02020603050405020304" pitchFamily="18" charset="0"/>
              </a:rPr>
              <a:t>A1 </a:t>
            </a:r>
            <a:r>
              <a:rPr lang="en-US" altLang="zh-CN" sz="2800" b="1" dirty="0">
                <a:latin typeface="宋体" panose="02010600030101010101" pitchFamily="2" charset="-122"/>
              </a:rPr>
              <a:t>   </a:t>
            </a:r>
            <a:r>
              <a:rPr lang="zh-CN" altLang="en-US" sz="2800" b="1" dirty="0">
                <a:latin typeface="宋体" panose="02010600030101010101" pitchFamily="2" charset="-122"/>
              </a:rPr>
              <a:t>值</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11</a:t>
            </a:r>
            <a:r>
              <a:rPr lang="zh-CN" altLang="en-US" sz="2800" b="1" dirty="0">
                <a:latin typeface="宋体" panose="02010600030101010101" pitchFamily="2" charset="-122"/>
              </a:rPr>
              <a:t>， 值</a:t>
            </a:r>
            <a:r>
              <a:rPr lang="en-US" altLang="zh-CN" sz="2800" b="1" dirty="0">
                <a:latin typeface="宋体" panose="02010600030101010101" pitchFamily="2" charset="-122"/>
              </a:rPr>
              <a:t>A</a:t>
            </a:r>
            <a:r>
              <a:rPr lang="en-US" altLang="zh-CN" sz="2800" b="1" baseline="-25000" dirty="0">
                <a:latin typeface="Times New Roman" panose="02020603050405020304" pitchFamily="18" charset="0"/>
              </a:rPr>
              <a:t>12</a:t>
            </a:r>
            <a:r>
              <a:rPr lang="zh-CN" altLang="en-US" sz="2800" b="1" dirty="0">
                <a:latin typeface="宋体" panose="02010600030101010101" pitchFamily="2" charset="-122"/>
              </a:rPr>
              <a:t>， 值</a:t>
            </a:r>
            <a:r>
              <a:rPr lang="en-US" altLang="zh-CN" sz="2800" b="1" dirty="0">
                <a:latin typeface="宋体" panose="02010600030101010101" pitchFamily="2" charset="-122"/>
              </a:rPr>
              <a:t>A</a:t>
            </a:r>
            <a:r>
              <a:rPr lang="en-US" altLang="zh-CN" sz="2800" b="1" baseline="-25000" dirty="0">
                <a:latin typeface="Times New Roman" panose="02020603050405020304" pitchFamily="18" charset="0"/>
              </a:rPr>
              <a:t>13</a:t>
            </a:r>
            <a:r>
              <a:rPr lang="en-US" altLang="zh-CN" sz="2800" b="1" dirty="0">
                <a:latin typeface="宋体" panose="02010600030101010101" pitchFamily="2" charset="-122"/>
              </a:rPr>
              <a:t>…</a:t>
            </a:r>
          </a:p>
          <a:p>
            <a:pPr>
              <a:spcBef>
                <a:spcPct val="10000"/>
              </a:spcBef>
              <a:buClr>
                <a:srgbClr val="0000FF"/>
              </a:buClr>
              <a:buFont typeface="Wingdings" panose="05000000000000000000" pitchFamily="2" charset="2"/>
              <a:buNone/>
            </a:pPr>
            <a:r>
              <a:rPr lang="en-US" altLang="zh-CN" sz="2800" b="1" dirty="0"/>
              <a:t>               </a:t>
            </a:r>
            <a:r>
              <a:rPr lang="zh-CN" altLang="en-US" sz="2800" b="1" dirty="0"/>
              <a:t>侧面名</a:t>
            </a:r>
            <a:r>
              <a:rPr lang="en-US" altLang="zh-CN" sz="2800" b="1" dirty="0">
                <a:latin typeface="Times New Roman" panose="02020603050405020304" pitchFamily="18" charset="0"/>
              </a:rPr>
              <a:t>A2 </a:t>
            </a:r>
            <a:r>
              <a:rPr lang="en-US" altLang="zh-CN" sz="2800" b="1" dirty="0"/>
              <a:t>      </a:t>
            </a:r>
            <a:r>
              <a:rPr lang="zh-CN" altLang="en-US" sz="2800" b="1" dirty="0"/>
              <a:t>值</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21</a:t>
            </a:r>
            <a:r>
              <a:rPr lang="zh-CN" altLang="en-US" sz="2800" b="1" dirty="0"/>
              <a:t>， 值</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22</a:t>
            </a:r>
            <a:r>
              <a:rPr lang="zh-CN" altLang="en-US" sz="2800" b="1" dirty="0"/>
              <a:t>，  值</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23</a:t>
            </a:r>
            <a:r>
              <a:rPr lang="en-US" altLang="zh-CN" sz="2800" b="1" dirty="0"/>
              <a:t>…</a:t>
            </a:r>
          </a:p>
          <a:p>
            <a:r>
              <a:rPr lang="zh-CN" altLang="en-US" sz="2800" b="1" dirty="0"/>
              <a:t>槽名</a:t>
            </a:r>
            <a:r>
              <a:rPr lang="en-US" altLang="zh-CN" sz="2800" b="1" dirty="0">
                <a:latin typeface="Times New Roman" panose="02020603050405020304" pitchFamily="18" charset="0"/>
              </a:rPr>
              <a:t>B</a:t>
            </a:r>
            <a:r>
              <a:rPr lang="zh-CN" altLang="en-US" sz="2800" b="1" dirty="0"/>
              <a:t>：  侧面名</a:t>
            </a:r>
            <a:r>
              <a:rPr lang="en-US" altLang="zh-CN" sz="2800" b="1" dirty="0">
                <a:latin typeface="Times New Roman" panose="02020603050405020304" pitchFamily="18" charset="0"/>
              </a:rPr>
              <a:t>B1</a:t>
            </a:r>
            <a:r>
              <a:rPr lang="en-US" altLang="zh-CN" sz="2800" b="1" dirty="0"/>
              <a:t>       </a:t>
            </a:r>
            <a:r>
              <a:rPr lang="zh-CN" altLang="en-US" sz="2800" b="1" dirty="0"/>
              <a:t>值</a:t>
            </a:r>
            <a:r>
              <a:rPr lang="en-US" altLang="zh-CN" sz="2800" b="1" dirty="0">
                <a:latin typeface="Times New Roman" panose="02020603050405020304" pitchFamily="18" charset="0"/>
              </a:rPr>
              <a:t>B</a:t>
            </a:r>
            <a:r>
              <a:rPr lang="en-US" altLang="zh-CN" sz="2800" b="1" baseline="-25000" dirty="0">
                <a:latin typeface="Times New Roman" panose="02020603050405020304" pitchFamily="18" charset="0"/>
              </a:rPr>
              <a:t>11</a:t>
            </a:r>
            <a:r>
              <a:rPr lang="zh-CN" altLang="en-US" sz="2800" b="1" dirty="0"/>
              <a:t>， 值</a:t>
            </a:r>
            <a:r>
              <a:rPr lang="en-US" altLang="zh-CN" sz="2800" b="1" dirty="0">
                <a:latin typeface="Times New Roman" panose="02020603050405020304" pitchFamily="18" charset="0"/>
              </a:rPr>
              <a:t>B</a:t>
            </a:r>
            <a:r>
              <a:rPr lang="en-US" altLang="zh-CN" sz="2800" b="1" baseline="-25000" dirty="0">
                <a:latin typeface="Times New Roman" panose="02020603050405020304" pitchFamily="18" charset="0"/>
              </a:rPr>
              <a:t>12</a:t>
            </a:r>
            <a:r>
              <a:rPr lang="zh-CN" altLang="en-US" sz="2800" b="1" dirty="0"/>
              <a:t>，  值</a:t>
            </a:r>
            <a:r>
              <a:rPr lang="en-US" altLang="zh-CN" sz="2800" b="1" dirty="0">
                <a:latin typeface="Times New Roman" panose="02020603050405020304" pitchFamily="18" charset="0"/>
              </a:rPr>
              <a:t>B</a:t>
            </a:r>
            <a:r>
              <a:rPr lang="en-US" altLang="zh-CN" sz="2800" b="1" baseline="-25000" dirty="0">
                <a:latin typeface="Times New Roman" panose="02020603050405020304" pitchFamily="18" charset="0"/>
              </a:rPr>
              <a:t>13</a:t>
            </a:r>
            <a:r>
              <a:rPr lang="en-US" altLang="zh-CN" sz="2800" b="1" dirty="0"/>
              <a:t>…</a:t>
            </a:r>
          </a:p>
          <a:p>
            <a:r>
              <a:rPr lang="en-US" altLang="zh-CN" sz="2800" b="1" dirty="0"/>
              <a:t>               </a:t>
            </a:r>
            <a:r>
              <a:rPr lang="zh-CN" altLang="en-US" sz="2800" b="1" dirty="0"/>
              <a:t>侧面名</a:t>
            </a:r>
            <a:r>
              <a:rPr lang="en-US" altLang="zh-CN" sz="2800" b="1" dirty="0">
                <a:latin typeface="Times New Roman" panose="02020603050405020304" pitchFamily="18" charset="0"/>
              </a:rPr>
              <a:t>B2</a:t>
            </a:r>
            <a:r>
              <a:rPr lang="en-US" altLang="zh-CN" sz="2800" b="1" dirty="0"/>
              <a:t>       </a:t>
            </a:r>
            <a:r>
              <a:rPr lang="zh-CN" altLang="en-US" sz="2800" b="1" dirty="0"/>
              <a:t>值</a:t>
            </a:r>
            <a:r>
              <a:rPr lang="en-US" altLang="zh-CN" sz="2800" b="1" dirty="0">
                <a:latin typeface="Times New Roman" panose="02020603050405020304" pitchFamily="18" charset="0"/>
              </a:rPr>
              <a:t>B</a:t>
            </a:r>
            <a:r>
              <a:rPr lang="en-US" altLang="zh-CN" sz="2800" b="1" baseline="-25000" dirty="0">
                <a:latin typeface="Times New Roman" panose="02020603050405020304" pitchFamily="18" charset="0"/>
              </a:rPr>
              <a:t>21</a:t>
            </a:r>
            <a:r>
              <a:rPr lang="zh-CN" altLang="en-US" sz="2800" b="1" dirty="0"/>
              <a:t>， 值</a:t>
            </a:r>
            <a:r>
              <a:rPr lang="en-US" altLang="zh-CN" sz="2800" b="1" dirty="0">
                <a:latin typeface="Times New Roman" panose="02020603050405020304" pitchFamily="18" charset="0"/>
              </a:rPr>
              <a:t>B</a:t>
            </a:r>
            <a:r>
              <a:rPr lang="en-US" altLang="zh-CN" sz="2800" b="1" baseline="-25000" dirty="0">
                <a:latin typeface="Times New Roman" panose="02020603050405020304" pitchFamily="18" charset="0"/>
              </a:rPr>
              <a:t>22</a:t>
            </a:r>
            <a:r>
              <a:rPr lang="zh-CN" altLang="en-US" sz="2800" b="1" dirty="0"/>
              <a:t>，  值</a:t>
            </a:r>
            <a:r>
              <a:rPr lang="en-US" altLang="zh-CN" sz="2800" b="1" dirty="0">
                <a:latin typeface="Times New Roman" panose="02020603050405020304" pitchFamily="18" charset="0"/>
              </a:rPr>
              <a:t>B</a:t>
            </a:r>
            <a:r>
              <a:rPr lang="en-US" altLang="zh-CN" sz="2800" b="1" baseline="-25000" dirty="0">
                <a:latin typeface="Times New Roman" panose="02020603050405020304" pitchFamily="18" charset="0"/>
              </a:rPr>
              <a:t>23</a:t>
            </a:r>
            <a:r>
              <a:rPr lang="en-US" altLang="zh-CN" sz="2800" b="1" dirty="0"/>
              <a:t>…</a:t>
            </a:r>
          </a:p>
          <a:p>
            <a:r>
              <a:rPr lang="zh-CN" altLang="en-US" sz="2800" b="1" dirty="0"/>
              <a:t>槽名</a:t>
            </a:r>
            <a:r>
              <a:rPr lang="en-US" altLang="zh-CN" sz="2800" b="1" dirty="0">
                <a:latin typeface="Times New Roman" panose="02020603050405020304" pitchFamily="18" charset="0"/>
              </a:rPr>
              <a:t>C</a:t>
            </a:r>
            <a:r>
              <a:rPr lang="zh-CN" altLang="en-US" sz="2800" b="1" dirty="0"/>
              <a:t>：  侧面名</a:t>
            </a:r>
            <a:r>
              <a:rPr lang="en-US" altLang="zh-CN" sz="2800" b="1" dirty="0">
                <a:latin typeface="Times New Roman" panose="02020603050405020304" pitchFamily="18" charset="0"/>
              </a:rPr>
              <a:t>C1  </a:t>
            </a:r>
            <a:r>
              <a:rPr lang="en-US" altLang="zh-CN" sz="2800" b="1" dirty="0"/>
              <a:t>     </a:t>
            </a:r>
            <a:r>
              <a:rPr lang="zh-CN" altLang="en-US" sz="2800" b="1" dirty="0"/>
              <a:t>值</a:t>
            </a:r>
            <a:r>
              <a:rPr lang="en-US" altLang="zh-CN" sz="2800" b="1" dirty="0">
                <a:latin typeface="Times New Roman" panose="02020603050405020304" pitchFamily="18" charset="0"/>
              </a:rPr>
              <a:t>C</a:t>
            </a:r>
            <a:r>
              <a:rPr lang="en-US" altLang="zh-CN" sz="2800" b="1" baseline="-25000" dirty="0">
                <a:latin typeface="Times New Roman" panose="02020603050405020304" pitchFamily="18" charset="0"/>
              </a:rPr>
              <a:t>11</a:t>
            </a:r>
            <a:r>
              <a:rPr lang="zh-CN" altLang="en-US" sz="2800" b="1" dirty="0"/>
              <a:t>， 值</a:t>
            </a:r>
            <a:r>
              <a:rPr lang="en-US" altLang="zh-CN" sz="2800" b="1" dirty="0">
                <a:latin typeface="Times New Roman" panose="02020603050405020304" pitchFamily="18" charset="0"/>
              </a:rPr>
              <a:t>C</a:t>
            </a:r>
            <a:r>
              <a:rPr lang="en-US" altLang="zh-CN" sz="2800" b="1" baseline="-25000" dirty="0">
                <a:latin typeface="Times New Roman" panose="02020603050405020304" pitchFamily="18" charset="0"/>
              </a:rPr>
              <a:t>12</a:t>
            </a:r>
            <a:r>
              <a:rPr lang="zh-CN" altLang="en-US" sz="2800" b="1" dirty="0"/>
              <a:t>， 值</a:t>
            </a:r>
            <a:r>
              <a:rPr lang="en-US" altLang="zh-CN" sz="2800" b="1" dirty="0">
                <a:latin typeface="Times New Roman" panose="02020603050405020304" pitchFamily="18" charset="0"/>
              </a:rPr>
              <a:t>C</a:t>
            </a:r>
            <a:r>
              <a:rPr lang="en-US" altLang="zh-CN" sz="2800" b="1" baseline="-25000" dirty="0">
                <a:latin typeface="Times New Roman" panose="02020603050405020304" pitchFamily="18" charset="0"/>
              </a:rPr>
              <a:t>13</a:t>
            </a:r>
            <a:r>
              <a:rPr lang="en-US" altLang="zh-CN" sz="2800" b="1" dirty="0"/>
              <a:t>…</a:t>
            </a:r>
          </a:p>
          <a:p>
            <a:r>
              <a:rPr lang="en-US" altLang="zh-CN" sz="2800" b="1" dirty="0"/>
              <a:t>               </a:t>
            </a:r>
            <a:r>
              <a:rPr lang="zh-CN" altLang="en-US" sz="2800" b="1" dirty="0"/>
              <a:t>侧面名</a:t>
            </a:r>
            <a:r>
              <a:rPr lang="en-US" altLang="zh-CN" sz="2800" b="1" dirty="0">
                <a:latin typeface="Times New Roman" panose="02020603050405020304" pitchFamily="18" charset="0"/>
              </a:rPr>
              <a:t>C2       </a:t>
            </a:r>
            <a:r>
              <a:rPr lang="en-US" altLang="zh-CN" sz="2800" b="1" dirty="0"/>
              <a:t> </a:t>
            </a:r>
            <a:r>
              <a:rPr lang="zh-CN" altLang="en-US" sz="2800" b="1" dirty="0"/>
              <a:t>值</a:t>
            </a:r>
            <a:r>
              <a:rPr lang="en-US" altLang="zh-CN" sz="2800" b="1" dirty="0">
                <a:latin typeface="Times New Roman" panose="02020603050405020304" pitchFamily="18" charset="0"/>
              </a:rPr>
              <a:t>C</a:t>
            </a:r>
            <a:r>
              <a:rPr lang="en-US" altLang="zh-CN" sz="2800" b="1" baseline="-25000" dirty="0">
                <a:latin typeface="Times New Roman" panose="02020603050405020304" pitchFamily="18" charset="0"/>
              </a:rPr>
              <a:t>21</a:t>
            </a:r>
            <a:r>
              <a:rPr lang="zh-CN" altLang="en-US" sz="2800" b="1" dirty="0"/>
              <a:t>， 值</a:t>
            </a:r>
            <a:r>
              <a:rPr lang="en-US" altLang="zh-CN" sz="2800" b="1" dirty="0">
                <a:latin typeface="Times New Roman" panose="02020603050405020304" pitchFamily="18" charset="0"/>
              </a:rPr>
              <a:t>C</a:t>
            </a:r>
            <a:r>
              <a:rPr lang="en-US" altLang="zh-CN" sz="2800" b="1" baseline="-25000" dirty="0">
                <a:latin typeface="Times New Roman" panose="02020603050405020304" pitchFamily="18" charset="0"/>
              </a:rPr>
              <a:t>22</a:t>
            </a:r>
            <a:r>
              <a:rPr lang="zh-CN" altLang="en-US" sz="2800" b="1" dirty="0"/>
              <a:t>， 值</a:t>
            </a:r>
            <a:r>
              <a:rPr lang="en-US" altLang="zh-CN" sz="2800" b="1" dirty="0">
                <a:latin typeface="Times New Roman" panose="02020603050405020304" pitchFamily="18" charset="0"/>
              </a:rPr>
              <a:t>C</a:t>
            </a:r>
            <a:r>
              <a:rPr lang="en-US" altLang="zh-CN" sz="2800" b="1" baseline="-25000" dirty="0">
                <a:latin typeface="Times New Roman" panose="02020603050405020304" pitchFamily="18" charset="0"/>
              </a:rPr>
              <a:t>23</a:t>
            </a:r>
            <a:r>
              <a:rPr lang="en-US" altLang="zh-CN" sz="2800" b="1" dirty="0"/>
              <a:t> …</a:t>
            </a:r>
          </a:p>
          <a:p>
            <a:endParaRPr lang="en-US" altLang="zh-CN" sz="2800" b="1" dirty="0"/>
          </a:p>
        </p:txBody>
      </p:sp>
      <p:sp>
        <p:nvSpPr>
          <p:cNvPr id="11" name="文本框 10"/>
          <p:cNvSpPr txBox="1"/>
          <p:nvPr/>
        </p:nvSpPr>
        <p:spPr>
          <a:xfrm>
            <a:off x="2561278" y="5077470"/>
            <a:ext cx="615553" cy="775504"/>
          </a:xfrm>
          <a:prstGeom prst="rect">
            <a:avLst/>
          </a:prstGeom>
          <a:noFill/>
        </p:spPr>
        <p:txBody>
          <a:bodyPr vert="eaVert" wrap="square" rtlCol="0">
            <a:spAutoFit/>
          </a:bodyPr>
          <a:lstStyle/>
          <a:p>
            <a:r>
              <a:rPr lang="en-US" altLang="zh-CN" sz="2800" b="1" dirty="0"/>
              <a:t>…</a:t>
            </a:r>
            <a:endParaRPr lang="zh-CN" altLang="en-US" sz="2800" dirty="0"/>
          </a:p>
        </p:txBody>
      </p:sp>
      <p:sp>
        <p:nvSpPr>
          <p:cNvPr id="14" name="文本框 13"/>
          <p:cNvSpPr txBox="1"/>
          <p:nvPr/>
        </p:nvSpPr>
        <p:spPr>
          <a:xfrm>
            <a:off x="4084318" y="5077470"/>
            <a:ext cx="615553" cy="775504"/>
          </a:xfrm>
          <a:prstGeom prst="rect">
            <a:avLst/>
          </a:prstGeom>
          <a:noFill/>
        </p:spPr>
        <p:txBody>
          <a:bodyPr vert="eaVert" wrap="square" rtlCol="0">
            <a:spAutoFit/>
          </a:bodyPr>
          <a:lstStyle/>
          <a:p>
            <a:r>
              <a:rPr lang="en-US" altLang="zh-CN" sz="2800" b="1" dirty="0"/>
              <a:t>…</a:t>
            </a:r>
            <a:endParaRPr lang="zh-CN" altLang="en-US" sz="2800" dirty="0"/>
          </a:p>
        </p:txBody>
      </p:sp>
      <p:sp>
        <p:nvSpPr>
          <p:cNvPr id="15" name="文本框 14"/>
          <p:cNvSpPr txBox="1"/>
          <p:nvPr/>
        </p:nvSpPr>
        <p:spPr>
          <a:xfrm>
            <a:off x="6134967" y="5077470"/>
            <a:ext cx="615553" cy="775504"/>
          </a:xfrm>
          <a:prstGeom prst="rect">
            <a:avLst/>
          </a:prstGeom>
          <a:noFill/>
        </p:spPr>
        <p:txBody>
          <a:bodyPr vert="eaVert" wrap="square" rtlCol="0">
            <a:spAutoFit/>
          </a:bodyPr>
          <a:lstStyle/>
          <a:p>
            <a:r>
              <a:rPr lang="en-US" altLang="zh-CN" sz="2800" b="1" dirty="0"/>
              <a:t>…</a:t>
            </a:r>
            <a:endParaRPr lang="zh-CN" altLang="en-US" sz="2800" dirty="0"/>
          </a:p>
        </p:txBody>
      </p:sp>
      <p:sp>
        <p:nvSpPr>
          <p:cNvPr id="16" name="文本框 13"/>
          <p:cNvSpPr txBox="1"/>
          <p:nvPr/>
        </p:nvSpPr>
        <p:spPr>
          <a:xfrm>
            <a:off x="7570063"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t>…</a:t>
            </a:r>
            <a:endParaRPr lang="zh-CN" altLang="en-US" sz="2800" dirty="0"/>
          </a:p>
        </p:txBody>
      </p:sp>
      <p:sp>
        <p:nvSpPr>
          <p:cNvPr id="17" name="文本框 13"/>
          <p:cNvSpPr txBox="1"/>
          <p:nvPr/>
        </p:nvSpPr>
        <p:spPr>
          <a:xfrm>
            <a:off x="9005159"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t>…</a:t>
            </a:r>
            <a:endParaRPr lang="zh-CN" altLang="en-US" sz="2800" dirty="0"/>
          </a:p>
        </p:txBody>
      </p:sp>
      <p:sp>
        <p:nvSpPr>
          <p:cNvPr id="13" name="矩形 12"/>
          <p:cNvSpPr/>
          <p:nvPr/>
        </p:nvSpPr>
        <p:spPr>
          <a:xfrm>
            <a:off x="2205843" y="1153638"/>
            <a:ext cx="2529860" cy="523220"/>
          </a:xfrm>
          <a:prstGeom prst="rect">
            <a:avLst/>
          </a:prstGeom>
        </p:spPr>
        <p:txBody>
          <a:bodyPr wrap="none">
            <a:spAutoFit/>
          </a:bodyPr>
          <a:lstStyle/>
          <a:p>
            <a:r>
              <a:rPr lang="en-US" altLang="zh-CN" sz="2800" b="1" dirty="0">
                <a:solidFill>
                  <a:prstClr val="black"/>
                </a:solidFill>
                <a:latin typeface="宋体" panose="02010600030101010101" pitchFamily="2" charset="-122"/>
              </a:rPr>
              <a:t>Frame&lt;</a:t>
            </a:r>
            <a:r>
              <a:rPr lang="zh-CN" altLang="en-US" sz="2800" b="1" dirty="0">
                <a:solidFill>
                  <a:prstClr val="black"/>
                </a:solidFill>
                <a:latin typeface="宋体" panose="02010600030101010101" pitchFamily="2" charset="-122"/>
              </a:rPr>
              <a:t>框架名</a:t>
            </a:r>
            <a:r>
              <a:rPr lang="en-US" altLang="zh-CN" sz="2800" b="1" dirty="0">
                <a:solidFill>
                  <a:prstClr val="black"/>
                </a:solidFill>
                <a:latin typeface="宋体" panose="02010600030101010101" pitchFamily="2" charset="-122"/>
              </a:rPr>
              <a:t>&gt;</a:t>
            </a:r>
            <a:endParaRPr lang="zh-CN" altLang="en-US" dirty="0"/>
          </a:p>
        </p:txBody>
      </p:sp>
    </p:spTree>
    <p:extLst>
      <p:ext uri="{BB962C8B-B14F-4D97-AF65-F5344CB8AC3E}">
        <p14:creationId xmlns:p14="http://schemas.microsoft.com/office/powerpoint/2010/main" val="1554760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8969D327-7D61-4A06-9BCC-DBC0D7C7762B}" type="slidenum">
              <a:rPr lang="en-US" altLang="zh-CN"/>
              <a:pPr/>
              <a:t>51</a:t>
            </a:fld>
            <a:endParaRPr lang="en-US" altLang="zh-CN"/>
          </a:p>
        </p:txBody>
      </p:sp>
      <p:sp>
        <p:nvSpPr>
          <p:cNvPr id="10" name="矩形 9"/>
          <p:cNvSpPr/>
          <p:nvPr/>
        </p:nvSpPr>
        <p:spPr>
          <a:xfrm>
            <a:off x="1111170" y="291048"/>
            <a:ext cx="10174145" cy="6309420"/>
          </a:xfrm>
          <a:prstGeom prst="rect">
            <a:avLst/>
          </a:prstGeom>
        </p:spPr>
        <p:txBody>
          <a:bodyPr wrap="square">
            <a:spAutoFit/>
          </a:bodyPr>
          <a:lstStyle/>
          <a:p>
            <a:r>
              <a:rPr lang="zh-CN" altLang="en-US" sz="2400" dirty="0">
                <a:solidFill>
                  <a:srgbClr val="562640"/>
                </a:solidFill>
                <a:latin typeface="HiddenHorzOCR"/>
              </a:rPr>
              <a:t>例：</a:t>
            </a:r>
            <a:r>
              <a:rPr lang="zh-CN" altLang="en-US" sz="2400" dirty="0">
                <a:solidFill>
                  <a:srgbClr val="364197"/>
                </a:solidFill>
                <a:latin typeface="HiddenHorzOCR"/>
              </a:rPr>
              <a:t>一个直接描述硕士生有关情况的框架</a:t>
            </a:r>
          </a:p>
          <a:p>
            <a:r>
              <a:rPr lang="en-US" altLang="zh-CN" sz="2400" dirty="0">
                <a:solidFill>
                  <a:srgbClr val="364197"/>
                </a:solidFill>
                <a:latin typeface="Times New Roman" panose="02020603050405020304" pitchFamily="18" charset="0"/>
              </a:rPr>
              <a:t>Frame &lt;MASTER&gt;</a:t>
            </a:r>
          </a:p>
          <a:p>
            <a:r>
              <a:rPr lang="en-US" altLang="zh-CN" sz="2400" dirty="0">
                <a:solidFill>
                  <a:srgbClr val="364197"/>
                </a:solidFill>
                <a:latin typeface="Times New Roman" panose="02020603050405020304" pitchFamily="18" charset="0"/>
              </a:rPr>
              <a:t>    Name: Unit (Last-name</a:t>
            </a:r>
            <a:r>
              <a:rPr lang="en-US" altLang="zh-CN" sz="2800" dirty="0">
                <a:solidFill>
                  <a:srgbClr val="364197"/>
                </a:solidFill>
                <a:latin typeface="Arial" panose="020B0604020202020204" pitchFamily="34" charset="0"/>
              </a:rPr>
              <a:t>, </a:t>
            </a:r>
            <a:r>
              <a:rPr lang="en-US" altLang="zh-CN" sz="2400" dirty="0">
                <a:solidFill>
                  <a:srgbClr val="364197"/>
                </a:solidFill>
                <a:latin typeface="Times New Roman" panose="02020603050405020304" pitchFamily="18" charset="0"/>
              </a:rPr>
              <a:t>First-name)</a:t>
            </a:r>
          </a:p>
          <a:p>
            <a:r>
              <a:rPr lang="en-US" altLang="zh-CN" sz="2400" dirty="0">
                <a:solidFill>
                  <a:srgbClr val="364197"/>
                </a:solidFill>
                <a:latin typeface="Times New Roman" panose="02020603050405020304" pitchFamily="18" charset="0"/>
              </a:rPr>
              <a:t>    Sex: Area (male</a:t>
            </a:r>
            <a:r>
              <a:rPr lang="en-US" altLang="zh-CN" sz="2800" dirty="0">
                <a:solidFill>
                  <a:srgbClr val="364197"/>
                </a:solidFill>
                <a:latin typeface="Arial" panose="020B0604020202020204" pitchFamily="34" charset="0"/>
              </a:rPr>
              <a:t>, </a:t>
            </a:r>
            <a:r>
              <a:rPr lang="en-US" altLang="zh-CN" sz="2400" dirty="0">
                <a:solidFill>
                  <a:srgbClr val="364197"/>
                </a:solidFill>
                <a:latin typeface="Times New Roman" panose="02020603050405020304" pitchFamily="18" charset="0"/>
              </a:rPr>
              <a:t>female)</a:t>
            </a:r>
          </a:p>
          <a:p>
            <a:r>
              <a:rPr lang="en-US" altLang="zh-CN" sz="2400" dirty="0">
                <a:solidFill>
                  <a:srgbClr val="364197"/>
                </a:solidFill>
                <a:latin typeface="Times New Roman" panose="02020603050405020304" pitchFamily="18" charset="0"/>
              </a:rPr>
              <a:t>	Default: male</a:t>
            </a:r>
          </a:p>
          <a:p>
            <a:r>
              <a:rPr lang="en-US" altLang="zh-CN" sz="2400" dirty="0">
                <a:solidFill>
                  <a:srgbClr val="364197"/>
                </a:solidFill>
                <a:latin typeface="Times New Roman" panose="02020603050405020304" pitchFamily="18" charset="0"/>
              </a:rPr>
              <a:t>    Age: Unit (Years)</a:t>
            </a:r>
          </a:p>
          <a:p>
            <a:r>
              <a:rPr lang="en-US" altLang="zh-CN" sz="2400" dirty="0">
                <a:solidFill>
                  <a:srgbClr val="364197"/>
                </a:solidFill>
                <a:latin typeface="Times New Roman" panose="02020603050405020304" pitchFamily="18" charset="0"/>
              </a:rPr>
              <a:t>    Major: Unit (Major)</a:t>
            </a:r>
          </a:p>
          <a:p>
            <a:r>
              <a:rPr lang="en-US" altLang="zh-CN" sz="2400" dirty="0">
                <a:solidFill>
                  <a:srgbClr val="364197"/>
                </a:solidFill>
                <a:latin typeface="Times New Roman" panose="02020603050405020304" pitchFamily="18" charset="0"/>
              </a:rPr>
              <a:t>    Field: Unit (Field)</a:t>
            </a:r>
          </a:p>
          <a:p>
            <a:r>
              <a:rPr lang="en-US" altLang="zh-CN" sz="2400" dirty="0">
                <a:solidFill>
                  <a:srgbClr val="364197"/>
                </a:solidFill>
                <a:latin typeface="Times New Roman" panose="02020603050405020304" pitchFamily="18" charset="0"/>
              </a:rPr>
              <a:t>    Advisor: Unit (Last-name</a:t>
            </a:r>
            <a:r>
              <a:rPr lang="en-US" altLang="zh-CN" sz="2800" dirty="0">
                <a:solidFill>
                  <a:srgbClr val="364197"/>
                </a:solidFill>
                <a:latin typeface="Arial" panose="020B0604020202020204" pitchFamily="34" charset="0"/>
              </a:rPr>
              <a:t>, </a:t>
            </a:r>
            <a:r>
              <a:rPr lang="en-US" altLang="zh-CN" sz="2400" dirty="0">
                <a:solidFill>
                  <a:srgbClr val="364197"/>
                </a:solidFill>
                <a:latin typeface="Times New Roman" panose="02020603050405020304" pitchFamily="18" charset="0"/>
              </a:rPr>
              <a:t>First-name)</a:t>
            </a:r>
          </a:p>
          <a:p>
            <a:r>
              <a:rPr lang="en-US" altLang="zh-CN" sz="2400" dirty="0">
                <a:solidFill>
                  <a:srgbClr val="364197"/>
                </a:solidFill>
                <a:latin typeface="Times New Roman" panose="02020603050405020304" pitchFamily="18" charset="0"/>
              </a:rPr>
              <a:t>    Project: Area (National</a:t>
            </a:r>
            <a:r>
              <a:rPr lang="en-US" altLang="zh-CN" sz="2800" dirty="0">
                <a:solidFill>
                  <a:srgbClr val="364197"/>
                </a:solidFill>
                <a:latin typeface="Arial" panose="020B0604020202020204" pitchFamily="34" charset="0"/>
              </a:rPr>
              <a:t>, </a:t>
            </a:r>
            <a:r>
              <a:rPr lang="en-US" altLang="zh-CN" sz="2400" dirty="0">
                <a:solidFill>
                  <a:srgbClr val="364197"/>
                </a:solidFill>
                <a:latin typeface="Times New Roman" panose="02020603050405020304" pitchFamily="18" charset="0"/>
              </a:rPr>
              <a:t>Provincial</a:t>
            </a:r>
            <a:r>
              <a:rPr lang="en-US" altLang="zh-CN" sz="2800" dirty="0">
                <a:solidFill>
                  <a:srgbClr val="364197"/>
                </a:solidFill>
                <a:latin typeface="Arial" panose="020B0604020202020204" pitchFamily="34" charset="0"/>
              </a:rPr>
              <a:t>, </a:t>
            </a:r>
            <a:r>
              <a:rPr lang="en-US" altLang="zh-CN" sz="2400" dirty="0">
                <a:solidFill>
                  <a:srgbClr val="364197"/>
                </a:solidFill>
                <a:latin typeface="Times New Roman" panose="02020603050405020304" pitchFamily="18" charset="0"/>
              </a:rPr>
              <a:t>Other)</a:t>
            </a:r>
          </a:p>
          <a:p>
            <a:r>
              <a:rPr lang="en-US" altLang="zh-CN" sz="2400" dirty="0">
                <a:solidFill>
                  <a:srgbClr val="364197"/>
                </a:solidFill>
                <a:latin typeface="Times New Roman" panose="02020603050405020304" pitchFamily="18" charset="0"/>
              </a:rPr>
              <a:t>	     Default: National</a:t>
            </a:r>
          </a:p>
          <a:p>
            <a:r>
              <a:rPr lang="it-IT" altLang="zh-CN" sz="2400" dirty="0">
                <a:solidFill>
                  <a:srgbClr val="364197"/>
                </a:solidFill>
                <a:latin typeface="Times New Roman" panose="02020603050405020304" pitchFamily="18" charset="0"/>
              </a:rPr>
              <a:t>    Paper: Area (SCI</a:t>
            </a:r>
            <a:r>
              <a:rPr lang="it-IT" altLang="zh-CN" sz="2800" dirty="0">
                <a:solidFill>
                  <a:srgbClr val="364197"/>
                </a:solidFill>
                <a:latin typeface="Arial" panose="020B0604020202020204" pitchFamily="34" charset="0"/>
              </a:rPr>
              <a:t>, </a:t>
            </a:r>
            <a:r>
              <a:rPr lang="it-IT" altLang="zh-CN" sz="2400" dirty="0">
                <a:solidFill>
                  <a:srgbClr val="364197"/>
                </a:solidFill>
                <a:latin typeface="Times New Roman" panose="02020603050405020304" pitchFamily="18" charset="0"/>
              </a:rPr>
              <a:t>EI</a:t>
            </a:r>
            <a:r>
              <a:rPr lang="it-IT" altLang="zh-CN" sz="2800" dirty="0">
                <a:solidFill>
                  <a:srgbClr val="364197"/>
                </a:solidFill>
                <a:latin typeface="Arial" panose="020B0604020202020204" pitchFamily="34" charset="0"/>
              </a:rPr>
              <a:t>, </a:t>
            </a:r>
            <a:r>
              <a:rPr lang="it-IT" altLang="zh-CN" sz="2400" dirty="0">
                <a:solidFill>
                  <a:srgbClr val="364197"/>
                </a:solidFill>
                <a:latin typeface="Times New Roman" panose="02020603050405020304" pitchFamily="18" charset="0"/>
              </a:rPr>
              <a:t>Core</a:t>
            </a:r>
            <a:r>
              <a:rPr lang="it-IT" altLang="zh-CN" sz="2800" dirty="0">
                <a:solidFill>
                  <a:srgbClr val="364197"/>
                </a:solidFill>
                <a:latin typeface="Arial" panose="020B0604020202020204" pitchFamily="34" charset="0"/>
              </a:rPr>
              <a:t>, </a:t>
            </a:r>
            <a:r>
              <a:rPr lang="it-IT" altLang="zh-CN" sz="2400" dirty="0">
                <a:solidFill>
                  <a:srgbClr val="364197"/>
                </a:solidFill>
                <a:latin typeface="Times New Roman" panose="02020603050405020304" pitchFamily="18" charset="0"/>
              </a:rPr>
              <a:t>General)</a:t>
            </a:r>
          </a:p>
          <a:p>
            <a:r>
              <a:rPr lang="en-US" altLang="zh-CN" sz="2400" dirty="0">
                <a:solidFill>
                  <a:srgbClr val="364197"/>
                </a:solidFill>
                <a:latin typeface="Times New Roman" panose="02020603050405020304" pitchFamily="18" charset="0"/>
              </a:rPr>
              <a:t>	   Default: Core</a:t>
            </a:r>
          </a:p>
          <a:p>
            <a:r>
              <a:rPr lang="en-US" altLang="zh-CN" sz="2400" dirty="0">
                <a:solidFill>
                  <a:srgbClr val="364197"/>
                </a:solidFill>
                <a:latin typeface="Times New Roman" panose="02020603050405020304" pitchFamily="18" charset="0"/>
              </a:rPr>
              <a:t>    Address: &lt; S-Address&gt;</a:t>
            </a:r>
          </a:p>
          <a:p>
            <a:r>
              <a:rPr lang="en-US" altLang="zh-CN" sz="2400" dirty="0">
                <a:solidFill>
                  <a:srgbClr val="364197"/>
                </a:solidFill>
                <a:latin typeface="Times New Roman" panose="02020603050405020304" pitchFamily="18" charset="0"/>
              </a:rPr>
              <a:t>    Telephone: Home      Unit (Number)</a:t>
            </a:r>
          </a:p>
          <a:p>
            <a:r>
              <a:rPr lang="en-US" altLang="zh-CN" sz="2400" dirty="0">
                <a:solidFill>
                  <a:srgbClr val="364197"/>
                </a:solidFill>
                <a:latin typeface="Times New Roman" panose="02020603050405020304" pitchFamily="18" charset="0"/>
              </a:rPr>
              <a:t>    	           Mobile    Unit (Number)</a:t>
            </a:r>
            <a:endParaRPr lang="zh-CN" altLang="en-US" sz="1200" dirty="0"/>
          </a:p>
        </p:txBody>
      </p:sp>
    </p:spTree>
    <p:extLst>
      <p:ext uri="{BB962C8B-B14F-4D97-AF65-F5344CB8AC3E}">
        <p14:creationId xmlns:p14="http://schemas.microsoft.com/office/powerpoint/2010/main" val="2965394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8969D327-7D61-4A06-9BCC-DBC0D7C7762B}" type="slidenum">
              <a:rPr lang="en-US" altLang="zh-CN"/>
              <a:pPr/>
              <a:t>52</a:t>
            </a:fld>
            <a:endParaRPr lang="en-US" altLang="zh-CN"/>
          </a:p>
        </p:txBody>
      </p:sp>
      <p:sp>
        <p:nvSpPr>
          <p:cNvPr id="14" name="矩形 13"/>
          <p:cNvSpPr/>
          <p:nvPr/>
        </p:nvSpPr>
        <p:spPr>
          <a:xfrm>
            <a:off x="763929" y="350500"/>
            <a:ext cx="10382491" cy="6370975"/>
          </a:xfrm>
          <a:prstGeom prst="rect">
            <a:avLst/>
          </a:prstGeom>
        </p:spPr>
        <p:txBody>
          <a:bodyPr wrap="square">
            <a:spAutoFit/>
          </a:bodyPr>
          <a:lstStyle/>
          <a:p>
            <a:r>
              <a:rPr lang="en-US" altLang="zh-CN" sz="2400" dirty="0">
                <a:solidFill>
                  <a:srgbClr val="374298"/>
                </a:solidFill>
                <a:latin typeface="HiddenHorzOCR"/>
              </a:rPr>
              <a:t>        </a:t>
            </a:r>
            <a:r>
              <a:rPr lang="zh-CN" altLang="en-US" sz="2400" dirty="0">
                <a:solidFill>
                  <a:srgbClr val="374298"/>
                </a:solidFill>
                <a:latin typeface="HiddenHorzOCR"/>
              </a:rPr>
              <a:t>对那些结构比较复杂的知识，往往需要用多个相互联系的框架来表示。例如，对前面硕士生框架</a:t>
            </a:r>
            <a:r>
              <a:rPr lang="en-US" altLang="zh-CN" sz="2400" dirty="0">
                <a:solidFill>
                  <a:srgbClr val="374298"/>
                </a:solidFill>
                <a:latin typeface="HiddenHorzOCR"/>
              </a:rPr>
              <a:t>“MASTER"</a:t>
            </a:r>
            <a:r>
              <a:rPr lang="zh-CN" altLang="en-US" sz="2400" dirty="0">
                <a:solidFill>
                  <a:srgbClr val="374298"/>
                </a:solidFill>
                <a:latin typeface="HiddenHorzOCR"/>
              </a:rPr>
              <a:t>可分为</a:t>
            </a:r>
            <a:r>
              <a:rPr lang="en-US" altLang="zh-CN" sz="2400" dirty="0">
                <a:solidFill>
                  <a:srgbClr val="374298"/>
                </a:solidFill>
                <a:latin typeface="HiddenHorzOCR"/>
              </a:rPr>
              <a:t>:</a:t>
            </a:r>
          </a:p>
          <a:p>
            <a:r>
              <a:rPr lang="en-US" altLang="zh-CN" sz="2400" dirty="0">
                <a:solidFill>
                  <a:srgbClr val="374298"/>
                </a:solidFill>
                <a:latin typeface="HiddenHorzOCR"/>
              </a:rPr>
              <a:t>        "Student"</a:t>
            </a:r>
            <a:r>
              <a:rPr lang="zh-CN" altLang="en-US" sz="2400" dirty="0">
                <a:solidFill>
                  <a:srgbClr val="374298"/>
                </a:solidFill>
                <a:latin typeface="HiddenHorzOCR"/>
              </a:rPr>
              <a:t>框架，描述所有学生的共性，上层框架</a:t>
            </a:r>
          </a:p>
          <a:p>
            <a:r>
              <a:rPr lang="en-US" altLang="zh-CN" sz="2400" dirty="0">
                <a:solidFill>
                  <a:srgbClr val="374298"/>
                </a:solidFill>
                <a:latin typeface="HiddenHorzOCR"/>
              </a:rPr>
              <a:t>        "Master"</a:t>
            </a:r>
            <a:r>
              <a:rPr lang="zh-CN" altLang="en-US" sz="2400" dirty="0">
                <a:solidFill>
                  <a:srgbClr val="374298"/>
                </a:solidFill>
                <a:latin typeface="HiddenHorzOCR"/>
              </a:rPr>
              <a:t>框架，描述硕士生的个性，子框架，继承</a:t>
            </a:r>
            <a:r>
              <a:rPr lang="en-US" altLang="zh-CN" sz="2400" dirty="0">
                <a:solidFill>
                  <a:srgbClr val="374298"/>
                </a:solidFill>
                <a:latin typeface="HiddenHorzOCR"/>
              </a:rPr>
              <a:t>"Student"</a:t>
            </a:r>
            <a:r>
              <a:rPr lang="zh-CN" altLang="en-US" sz="2400" dirty="0">
                <a:solidFill>
                  <a:srgbClr val="374298"/>
                </a:solidFill>
                <a:latin typeface="HiddenHorzOCR"/>
              </a:rPr>
              <a:t>框架的属性</a:t>
            </a:r>
            <a:endParaRPr lang="en-US" altLang="zh-CN" sz="2400" dirty="0">
              <a:solidFill>
                <a:srgbClr val="374298"/>
              </a:solidFill>
              <a:latin typeface="HiddenHorzOCR"/>
            </a:endParaRPr>
          </a:p>
          <a:p>
            <a:endParaRPr lang="en-US" altLang="zh-CN" sz="2400" dirty="0">
              <a:solidFill>
                <a:srgbClr val="374298"/>
              </a:solidFill>
              <a:latin typeface="HiddenHorzOCR"/>
            </a:endParaRPr>
          </a:p>
          <a:p>
            <a:r>
              <a:rPr lang="zh-CN" altLang="en-US" sz="2400" dirty="0">
                <a:solidFill>
                  <a:srgbClr val="922638"/>
                </a:solidFill>
                <a:latin typeface="HiddenHorzOCR"/>
              </a:rPr>
              <a:t>学生框架</a:t>
            </a:r>
          </a:p>
          <a:p>
            <a:r>
              <a:rPr lang="en-US" altLang="zh-CN" sz="2400" dirty="0">
                <a:solidFill>
                  <a:srgbClr val="374298"/>
                </a:solidFill>
                <a:latin typeface="Times New Roman" panose="02020603050405020304" pitchFamily="18" charset="0"/>
              </a:rPr>
              <a:t>Frame &lt;Student&gt;</a:t>
            </a:r>
          </a:p>
          <a:p>
            <a:r>
              <a:rPr lang="en-US" altLang="zh-CN" sz="2400" dirty="0">
                <a:solidFill>
                  <a:srgbClr val="374298"/>
                </a:solidFill>
                <a:latin typeface="Times New Roman" panose="02020603050405020304" pitchFamily="18" charset="0"/>
              </a:rPr>
              <a:t>    Name: Unit (Last-name</a:t>
            </a:r>
            <a:r>
              <a:rPr lang="en-US" altLang="zh-CN" sz="2400" dirty="0">
                <a:solidFill>
                  <a:srgbClr val="374298"/>
                </a:solidFill>
                <a:latin typeface="Arial" panose="020B0604020202020204" pitchFamily="34" charset="0"/>
              </a:rPr>
              <a:t>, </a:t>
            </a:r>
            <a:r>
              <a:rPr lang="en-US" altLang="zh-CN" sz="2400" dirty="0">
                <a:solidFill>
                  <a:srgbClr val="374298"/>
                </a:solidFill>
                <a:latin typeface="Times New Roman" panose="02020603050405020304" pitchFamily="18" charset="0"/>
              </a:rPr>
              <a:t>First-name)</a:t>
            </a:r>
          </a:p>
          <a:p>
            <a:r>
              <a:rPr lang="en-US" altLang="zh-CN" sz="2400" dirty="0">
                <a:solidFill>
                  <a:srgbClr val="374298"/>
                </a:solidFill>
                <a:latin typeface="Times New Roman" panose="02020603050405020304" pitchFamily="18" charset="0"/>
              </a:rPr>
              <a:t>    Sex: Area (male</a:t>
            </a:r>
            <a:r>
              <a:rPr lang="en-US" altLang="zh-CN" sz="2400" dirty="0">
                <a:solidFill>
                  <a:srgbClr val="374298"/>
                </a:solidFill>
                <a:latin typeface="Arial" panose="020B0604020202020204" pitchFamily="34" charset="0"/>
              </a:rPr>
              <a:t>, </a:t>
            </a:r>
            <a:r>
              <a:rPr lang="en-US" altLang="zh-CN" sz="2400" dirty="0">
                <a:solidFill>
                  <a:srgbClr val="374298"/>
                </a:solidFill>
                <a:latin typeface="Times New Roman" panose="02020603050405020304" pitchFamily="18" charset="0"/>
              </a:rPr>
              <a:t>female)</a:t>
            </a:r>
          </a:p>
          <a:p>
            <a:r>
              <a:rPr lang="en-US" altLang="zh-CN" sz="2400" dirty="0">
                <a:solidFill>
                  <a:srgbClr val="374298"/>
                </a:solidFill>
                <a:latin typeface="Times New Roman" panose="02020603050405020304" pitchFamily="18" charset="0"/>
              </a:rPr>
              <a:t>	Default: male				</a:t>
            </a:r>
            <a:r>
              <a:rPr lang="en-US" altLang="zh-CN" sz="2400" dirty="0">
                <a:solidFill>
                  <a:srgbClr val="374298"/>
                </a:solidFill>
                <a:latin typeface="HiddenHorzOCR"/>
              </a:rPr>
              <a:t>//</a:t>
            </a:r>
            <a:r>
              <a:rPr lang="zh-CN" altLang="en-US" sz="2400" dirty="0">
                <a:solidFill>
                  <a:srgbClr val="374298"/>
                </a:solidFill>
                <a:latin typeface="HiddenHorzOCR"/>
              </a:rPr>
              <a:t>缺省</a:t>
            </a:r>
            <a:endParaRPr lang="en-US" altLang="zh-CN" sz="2400" dirty="0">
              <a:solidFill>
                <a:srgbClr val="374298"/>
              </a:solidFill>
              <a:latin typeface="Times New Roman" panose="02020603050405020304" pitchFamily="18" charset="0"/>
            </a:endParaRPr>
          </a:p>
          <a:p>
            <a:r>
              <a:rPr lang="en-US" altLang="zh-CN" sz="2400" dirty="0">
                <a:solidFill>
                  <a:srgbClr val="374298"/>
                </a:solidFill>
                <a:latin typeface="Times New Roman" panose="02020603050405020304" pitchFamily="18" charset="0"/>
              </a:rPr>
              <a:t>    Age: Unit (Years)</a:t>
            </a:r>
          </a:p>
          <a:p>
            <a:r>
              <a:rPr lang="en-US" altLang="zh-CN" sz="2400" dirty="0">
                <a:solidFill>
                  <a:srgbClr val="374298"/>
                </a:solidFill>
                <a:latin typeface="Times New Roman" panose="02020603050405020304" pitchFamily="18" charset="0"/>
              </a:rPr>
              <a:t>	If-Needed: Ask-Age			</a:t>
            </a:r>
            <a:r>
              <a:rPr lang="en-US" altLang="zh-CN" sz="2400" dirty="0">
                <a:solidFill>
                  <a:srgbClr val="374298"/>
                </a:solidFill>
                <a:latin typeface="HiddenHorzOCR"/>
              </a:rPr>
              <a:t>//</a:t>
            </a:r>
            <a:r>
              <a:rPr lang="zh-CN" altLang="en-US" sz="2400" dirty="0">
                <a:solidFill>
                  <a:srgbClr val="374298"/>
                </a:solidFill>
                <a:latin typeface="HiddenHorzOCR"/>
              </a:rPr>
              <a:t>询问赋值</a:t>
            </a:r>
            <a:endParaRPr lang="en-US" altLang="zh-CN" sz="2400" dirty="0">
              <a:solidFill>
                <a:srgbClr val="374298"/>
              </a:solidFill>
              <a:latin typeface="Times New Roman" panose="02020603050405020304" pitchFamily="18" charset="0"/>
            </a:endParaRPr>
          </a:p>
          <a:p>
            <a:r>
              <a:rPr lang="en-US" altLang="zh-CN" sz="2400" dirty="0">
                <a:solidFill>
                  <a:srgbClr val="374298"/>
                </a:solidFill>
                <a:latin typeface="Times New Roman" panose="02020603050405020304" pitchFamily="18" charset="0"/>
              </a:rPr>
              <a:t>    Address: &lt; S-Address&gt;</a:t>
            </a:r>
          </a:p>
          <a:p>
            <a:r>
              <a:rPr lang="en-US" altLang="zh-CN" sz="2400" dirty="0">
                <a:solidFill>
                  <a:srgbClr val="374298"/>
                </a:solidFill>
                <a:latin typeface="Times New Roman" panose="02020603050405020304" pitchFamily="18" charset="0"/>
              </a:rPr>
              <a:t>    Telephone: Home Unit (Number)</a:t>
            </a:r>
          </a:p>
          <a:p>
            <a:r>
              <a:rPr lang="en-US" altLang="zh-CN" sz="2400" dirty="0">
                <a:solidFill>
                  <a:srgbClr val="374298"/>
                </a:solidFill>
                <a:latin typeface="Times New Roman" panose="02020603050405020304" pitchFamily="18" charset="0"/>
              </a:rPr>
              <a:t>	          Mobile Unit (Number)</a:t>
            </a:r>
          </a:p>
          <a:p>
            <a:r>
              <a:rPr lang="en-US" altLang="zh-CN" sz="2400" dirty="0">
                <a:solidFill>
                  <a:srgbClr val="374298"/>
                </a:solidFill>
                <a:latin typeface="Times New Roman" panose="02020603050405020304" pitchFamily="18" charset="0"/>
              </a:rPr>
              <a:t>	          If-Needed: Ask-Telephone  	</a:t>
            </a:r>
            <a:r>
              <a:rPr lang="en-US" altLang="zh-CN" sz="2400" dirty="0">
                <a:solidFill>
                  <a:srgbClr val="374298"/>
                </a:solidFill>
                <a:latin typeface="HiddenHorzOCR"/>
              </a:rPr>
              <a:t>//</a:t>
            </a:r>
            <a:r>
              <a:rPr lang="zh-CN" altLang="en-US" sz="2400" dirty="0">
                <a:solidFill>
                  <a:srgbClr val="374298"/>
                </a:solidFill>
                <a:latin typeface="HiddenHorzOCR"/>
              </a:rPr>
              <a:t>询问赋值</a:t>
            </a:r>
            <a:endParaRPr lang="zh-CN" altLang="en-US" sz="2400" dirty="0"/>
          </a:p>
          <a:p>
            <a:endParaRPr lang="en-US" altLang="zh-CN" sz="2400" dirty="0">
              <a:solidFill>
                <a:srgbClr val="374298"/>
              </a:solidFill>
              <a:latin typeface="Times New Roman" panose="02020603050405020304" pitchFamily="18" charset="0"/>
            </a:endParaRPr>
          </a:p>
        </p:txBody>
      </p:sp>
    </p:spTree>
    <p:extLst>
      <p:ext uri="{BB962C8B-B14F-4D97-AF65-F5344CB8AC3E}">
        <p14:creationId xmlns:p14="http://schemas.microsoft.com/office/powerpoint/2010/main" val="1806193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8969D327-7D61-4A06-9BCC-DBC0D7C7762B}" type="slidenum">
              <a:rPr lang="en-US" altLang="zh-CN"/>
              <a:pPr/>
              <a:t>53</a:t>
            </a:fld>
            <a:endParaRPr lang="en-US" altLang="zh-CN"/>
          </a:p>
        </p:txBody>
      </p:sp>
      <p:sp>
        <p:nvSpPr>
          <p:cNvPr id="5" name="矩形 4"/>
          <p:cNvSpPr/>
          <p:nvPr/>
        </p:nvSpPr>
        <p:spPr>
          <a:xfrm>
            <a:off x="1161326" y="165834"/>
            <a:ext cx="10042968" cy="6555641"/>
          </a:xfrm>
          <a:prstGeom prst="rect">
            <a:avLst/>
          </a:prstGeom>
        </p:spPr>
        <p:txBody>
          <a:bodyPr wrap="square">
            <a:spAutoFit/>
          </a:bodyPr>
          <a:lstStyle/>
          <a:p>
            <a:r>
              <a:rPr lang="zh-CN" altLang="en-US" sz="2000" dirty="0">
                <a:solidFill>
                  <a:srgbClr val="903141"/>
                </a:solidFill>
                <a:latin typeface="HiddenHorzOCR"/>
              </a:rPr>
              <a:t>硕士生框架</a:t>
            </a:r>
          </a:p>
          <a:p>
            <a:r>
              <a:rPr lang="en-US" altLang="zh-CN" sz="2400" dirty="0">
                <a:solidFill>
                  <a:srgbClr val="363F90"/>
                </a:solidFill>
                <a:latin typeface="Times New Roman" panose="02020603050405020304" pitchFamily="18" charset="0"/>
              </a:rPr>
              <a:t>Frame &lt;Master&gt;</a:t>
            </a:r>
          </a:p>
          <a:p>
            <a:r>
              <a:rPr lang="en-US" altLang="zh-CN" sz="2400" dirty="0">
                <a:solidFill>
                  <a:srgbClr val="363F90"/>
                </a:solidFill>
                <a:latin typeface="Times New Roman" panose="02020603050405020304" pitchFamily="18" charset="0"/>
              </a:rPr>
              <a:t>    AKO: &lt;Student&gt; 					//</a:t>
            </a:r>
            <a:r>
              <a:rPr lang="zh-CN" altLang="en-US" sz="2400" dirty="0">
                <a:solidFill>
                  <a:srgbClr val="363F90"/>
                </a:solidFill>
                <a:latin typeface="Times New Roman" panose="02020603050405020304" pitchFamily="18" charset="0"/>
              </a:rPr>
              <a:t>预定义槽名</a:t>
            </a:r>
          </a:p>
          <a:p>
            <a:r>
              <a:rPr lang="en-US" altLang="zh-CN" sz="2400" dirty="0">
                <a:solidFill>
                  <a:srgbClr val="363F90"/>
                </a:solidFill>
                <a:latin typeface="Times New Roman" panose="02020603050405020304" pitchFamily="18" charset="0"/>
              </a:rPr>
              <a:t>    Major: Unit (Major) 				//</a:t>
            </a:r>
            <a:r>
              <a:rPr lang="zh-CN" altLang="en-US" sz="2400" dirty="0">
                <a:solidFill>
                  <a:srgbClr val="363F90"/>
                </a:solidFill>
                <a:latin typeface="Times New Roman" panose="02020603050405020304" pitchFamily="18" charset="0"/>
              </a:rPr>
              <a:t>专业</a:t>
            </a:r>
          </a:p>
          <a:p>
            <a:r>
              <a:rPr lang="en-US" altLang="zh-CN" sz="2400" dirty="0">
                <a:solidFill>
                  <a:srgbClr val="363F90"/>
                </a:solidFill>
                <a:latin typeface="Times New Roman" panose="02020603050405020304" pitchFamily="18" charset="0"/>
              </a:rPr>
              <a:t>	    If-Needed: Ask - Major 			//</a:t>
            </a:r>
            <a:r>
              <a:rPr lang="zh-CN" altLang="en-US" sz="2400" dirty="0">
                <a:solidFill>
                  <a:srgbClr val="363F90"/>
                </a:solidFill>
                <a:latin typeface="Times New Roman" panose="02020603050405020304" pitchFamily="18" charset="0"/>
              </a:rPr>
              <a:t>询问赋值</a:t>
            </a:r>
          </a:p>
          <a:p>
            <a:r>
              <a:rPr lang="en-US" altLang="zh-CN" sz="2400" dirty="0">
                <a:solidFill>
                  <a:srgbClr val="363F90"/>
                </a:solidFill>
                <a:latin typeface="Times New Roman" panose="02020603050405020304" pitchFamily="18" charset="0"/>
              </a:rPr>
              <a:t>	    If-Added: Check-Major 			//</a:t>
            </a:r>
            <a:r>
              <a:rPr lang="zh-CN" altLang="en-US" sz="2400" dirty="0">
                <a:solidFill>
                  <a:srgbClr val="363F90"/>
                </a:solidFill>
                <a:latin typeface="Times New Roman" panose="02020603050405020304" pitchFamily="18" charset="0"/>
              </a:rPr>
              <a:t>后继处理</a:t>
            </a:r>
          </a:p>
          <a:p>
            <a:r>
              <a:rPr lang="en-US" altLang="zh-CN" sz="2400" dirty="0">
                <a:solidFill>
                  <a:srgbClr val="363F90"/>
                </a:solidFill>
                <a:latin typeface="Times New Roman" panose="02020603050405020304" pitchFamily="18" charset="0"/>
              </a:rPr>
              <a:t>    Field: </a:t>
            </a:r>
            <a:r>
              <a:rPr lang="en-US" altLang="zh-CN" sz="2400">
                <a:solidFill>
                  <a:srgbClr val="363F90"/>
                </a:solidFill>
                <a:latin typeface="Times New Roman" panose="02020603050405020304" pitchFamily="18" charset="0"/>
              </a:rPr>
              <a:t>Unit (Field)		 </a:t>
            </a:r>
            <a:r>
              <a:rPr lang="en-US" altLang="zh-CN" sz="2400" dirty="0">
                <a:solidFill>
                  <a:srgbClr val="363F90"/>
                </a:solidFill>
                <a:latin typeface="Times New Roman" panose="02020603050405020304" pitchFamily="18" charset="0"/>
              </a:rPr>
              <a:t>			//</a:t>
            </a:r>
            <a:r>
              <a:rPr lang="zh-CN" altLang="en-US" sz="2400" dirty="0">
                <a:solidFill>
                  <a:srgbClr val="363F90"/>
                </a:solidFill>
                <a:latin typeface="Times New Roman" panose="02020603050405020304" pitchFamily="18" charset="0"/>
              </a:rPr>
              <a:t>方向</a:t>
            </a:r>
          </a:p>
          <a:p>
            <a:r>
              <a:rPr lang="en-US" altLang="zh-CN" sz="2400" dirty="0">
                <a:solidFill>
                  <a:srgbClr val="363F90"/>
                </a:solidFill>
                <a:latin typeface="Times New Roman" panose="02020603050405020304" pitchFamily="18" charset="0"/>
              </a:rPr>
              <a:t>	    If-Needed : Ask - Field 			//</a:t>
            </a:r>
            <a:r>
              <a:rPr lang="zh-CN" altLang="en-US" sz="2400" dirty="0">
                <a:solidFill>
                  <a:srgbClr val="363F90"/>
                </a:solidFill>
                <a:latin typeface="Times New Roman" panose="02020603050405020304" pitchFamily="18" charset="0"/>
              </a:rPr>
              <a:t>询问赋值</a:t>
            </a:r>
          </a:p>
          <a:p>
            <a:r>
              <a:rPr lang="en-US" altLang="zh-CN" sz="2400" dirty="0">
                <a:solidFill>
                  <a:srgbClr val="363F90"/>
                </a:solidFill>
                <a:latin typeface="Times New Roman" panose="02020603050405020304" pitchFamily="18" charset="0"/>
              </a:rPr>
              <a:t>    Advisor: Unit (Last-name, First-name) 		//</a:t>
            </a:r>
            <a:r>
              <a:rPr lang="zh-CN" altLang="en-US" sz="2400" dirty="0">
                <a:solidFill>
                  <a:srgbClr val="363F90"/>
                </a:solidFill>
                <a:latin typeface="Times New Roman" panose="02020603050405020304" pitchFamily="18" charset="0"/>
              </a:rPr>
              <a:t>导师</a:t>
            </a:r>
          </a:p>
          <a:p>
            <a:r>
              <a:rPr lang="en-US" altLang="zh-CN" sz="2400" dirty="0">
                <a:solidFill>
                  <a:srgbClr val="363F90"/>
                </a:solidFill>
                <a:latin typeface="Times New Roman" panose="02020603050405020304" pitchFamily="18" charset="0"/>
              </a:rPr>
              <a:t>	    If-Needed : Ask -Visor 			//</a:t>
            </a:r>
            <a:r>
              <a:rPr lang="zh-CN" altLang="en-US" sz="2400" dirty="0">
                <a:solidFill>
                  <a:srgbClr val="363F90"/>
                </a:solidFill>
                <a:latin typeface="Times New Roman" panose="02020603050405020304" pitchFamily="18" charset="0"/>
              </a:rPr>
              <a:t>询问赋值</a:t>
            </a:r>
          </a:p>
          <a:p>
            <a:r>
              <a:rPr lang="en-US" altLang="zh-CN" sz="2400" dirty="0">
                <a:solidFill>
                  <a:srgbClr val="363F90"/>
                </a:solidFill>
                <a:latin typeface="Times New Roman" panose="02020603050405020304" pitchFamily="18" charset="0"/>
              </a:rPr>
              <a:t>    Project: Area (National, Provincial, Other) 	//</a:t>
            </a:r>
            <a:r>
              <a:rPr lang="zh-CN" altLang="en-US" sz="2400" dirty="0">
                <a:solidFill>
                  <a:srgbClr val="363F90"/>
                </a:solidFill>
                <a:latin typeface="Times New Roman" panose="02020603050405020304" pitchFamily="18" charset="0"/>
              </a:rPr>
              <a:t>项目</a:t>
            </a:r>
          </a:p>
          <a:p>
            <a:r>
              <a:rPr lang="en-US" altLang="zh-CN" sz="2400" dirty="0">
                <a:solidFill>
                  <a:srgbClr val="363F90"/>
                </a:solidFill>
                <a:latin typeface="Times New Roman" panose="02020603050405020304" pitchFamily="18" charset="0"/>
              </a:rPr>
              <a:t>	    Default: National 				//</a:t>
            </a:r>
            <a:r>
              <a:rPr lang="zh-CN" altLang="en-US" sz="2400" dirty="0">
                <a:solidFill>
                  <a:srgbClr val="363F90"/>
                </a:solidFill>
                <a:latin typeface="Times New Roman" panose="02020603050405020304" pitchFamily="18" charset="0"/>
              </a:rPr>
              <a:t>缺省</a:t>
            </a:r>
          </a:p>
          <a:p>
            <a:r>
              <a:rPr lang="en-US" altLang="zh-CN" sz="2400" dirty="0">
                <a:solidFill>
                  <a:srgbClr val="363F90"/>
                </a:solidFill>
                <a:latin typeface="Times New Roman" panose="02020603050405020304" pitchFamily="18" charset="0"/>
              </a:rPr>
              <a:t>    Paper: Area (SCI, EI, Core, General) 		//</a:t>
            </a:r>
            <a:r>
              <a:rPr lang="zh-CN" altLang="en-US" sz="2400" dirty="0">
                <a:solidFill>
                  <a:srgbClr val="363F90"/>
                </a:solidFill>
                <a:latin typeface="Times New Roman" panose="02020603050405020304" pitchFamily="18" charset="0"/>
              </a:rPr>
              <a:t>论文</a:t>
            </a:r>
          </a:p>
          <a:p>
            <a:r>
              <a:rPr lang="en-US" altLang="zh-CN" sz="2400" dirty="0">
                <a:solidFill>
                  <a:srgbClr val="363F90"/>
                </a:solidFill>
                <a:latin typeface="Times New Roman" panose="02020603050405020304" pitchFamily="18" charset="0"/>
              </a:rPr>
              <a:t>	   Default: Core 				//</a:t>
            </a:r>
            <a:r>
              <a:rPr lang="zh-CN" altLang="en-US" sz="2400" dirty="0">
                <a:solidFill>
                  <a:srgbClr val="363F90"/>
                </a:solidFill>
                <a:latin typeface="Times New Roman" panose="02020603050405020304" pitchFamily="18" charset="0"/>
              </a:rPr>
              <a:t>缺省</a:t>
            </a:r>
          </a:p>
          <a:p>
            <a:r>
              <a:rPr lang="zh-CN" altLang="en-US" sz="2200" dirty="0">
                <a:solidFill>
                  <a:srgbClr val="363F90"/>
                </a:solidFill>
                <a:latin typeface="HiddenHorzOCR"/>
              </a:rPr>
              <a:t>        这里，用到了一个系统</a:t>
            </a:r>
            <a:r>
              <a:rPr lang="zh-CN" altLang="en-US" sz="2200" dirty="0">
                <a:solidFill>
                  <a:srgbClr val="2A633B"/>
                </a:solidFill>
                <a:latin typeface="HiddenHorzOCR"/>
              </a:rPr>
              <a:t>预定义槽名</a:t>
            </a:r>
            <a:r>
              <a:rPr lang="en-US" altLang="zh-CN" sz="2200" dirty="0">
                <a:solidFill>
                  <a:srgbClr val="2A633B"/>
                </a:solidFill>
                <a:latin typeface="HiddenHorzOCR"/>
              </a:rPr>
              <a:t>AKO </a:t>
            </a:r>
            <a:r>
              <a:rPr lang="zh-CN" altLang="en-US" sz="2200" dirty="0">
                <a:solidFill>
                  <a:srgbClr val="363F90"/>
                </a:solidFill>
                <a:latin typeface="HiddenHorzOCR"/>
              </a:rPr>
              <a:t>，其含义为</a:t>
            </a:r>
            <a:r>
              <a:rPr lang="en-US" altLang="zh-CN" sz="2200" dirty="0">
                <a:solidFill>
                  <a:srgbClr val="363F90"/>
                </a:solidFill>
                <a:latin typeface="HiddenHorzOCR"/>
              </a:rPr>
              <a:t>"</a:t>
            </a:r>
            <a:r>
              <a:rPr lang="zh-CN" altLang="en-US" sz="2200" dirty="0">
                <a:solidFill>
                  <a:srgbClr val="363F90"/>
                </a:solidFill>
                <a:latin typeface="HiddenHorzOCR"/>
              </a:rPr>
              <a:t>是一种</a:t>
            </a:r>
            <a:r>
              <a:rPr lang="en-US" altLang="zh-CN" sz="2200" dirty="0">
                <a:solidFill>
                  <a:srgbClr val="363F90"/>
                </a:solidFill>
                <a:latin typeface="HiddenHorzOCR"/>
              </a:rPr>
              <a:t>"</a:t>
            </a:r>
            <a:r>
              <a:rPr lang="zh-CN" altLang="en-US" sz="2200" dirty="0">
                <a:solidFill>
                  <a:srgbClr val="363F90"/>
                </a:solidFill>
                <a:latin typeface="HiddenHorzOCR"/>
              </a:rPr>
              <a:t>。</a:t>
            </a:r>
          </a:p>
          <a:p>
            <a:r>
              <a:rPr lang="zh-CN" altLang="en-US" sz="2200" dirty="0">
                <a:solidFill>
                  <a:srgbClr val="363F90"/>
                </a:solidFill>
                <a:latin typeface="HiddenHorzOCR"/>
              </a:rPr>
              <a:t>        当</a:t>
            </a:r>
            <a:r>
              <a:rPr lang="en-US" altLang="zh-CN" sz="2200" dirty="0">
                <a:solidFill>
                  <a:srgbClr val="363F90"/>
                </a:solidFill>
                <a:latin typeface="HiddenHorzOCR"/>
              </a:rPr>
              <a:t>AKO</a:t>
            </a:r>
            <a:r>
              <a:rPr lang="zh-CN" altLang="en-US" sz="2200" dirty="0">
                <a:solidFill>
                  <a:srgbClr val="363F90"/>
                </a:solidFill>
                <a:latin typeface="HiddenHorzOCR"/>
              </a:rPr>
              <a:t>作为下层框架的糟名时，其槽值为上层框架的框架名，表示该下层框架所描述的事物比其上层框架更具体。并且，由</a:t>
            </a:r>
            <a:r>
              <a:rPr lang="en-US" altLang="zh-CN" sz="2200" dirty="0">
                <a:solidFill>
                  <a:srgbClr val="363F90"/>
                </a:solidFill>
                <a:latin typeface="HiddenHorzOCR"/>
              </a:rPr>
              <a:t>AKO</a:t>
            </a:r>
            <a:r>
              <a:rPr lang="zh-CN" altLang="en-US" sz="2200" dirty="0">
                <a:solidFill>
                  <a:srgbClr val="363F90"/>
                </a:solidFill>
                <a:latin typeface="HiddenHorzOCR"/>
              </a:rPr>
              <a:t>所联系的框架之间具有属性的继承关系。</a:t>
            </a:r>
            <a:endParaRPr lang="zh-CN" altLang="en-US" sz="2200" dirty="0"/>
          </a:p>
        </p:txBody>
      </p:sp>
    </p:spTree>
    <p:extLst>
      <p:ext uri="{BB962C8B-B14F-4D97-AF65-F5344CB8AC3E}">
        <p14:creationId xmlns:p14="http://schemas.microsoft.com/office/powerpoint/2010/main" val="1955012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8969D327-7D61-4A06-9BCC-DBC0D7C7762B}" type="slidenum">
              <a:rPr lang="en-US" altLang="zh-CN"/>
              <a:pPr/>
              <a:t>54</a:t>
            </a:fld>
            <a:endParaRPr lang="en-US" altLang="zh-CN"/>
          </a:p>
        </p:txBody>
      </p:sp>
      <p:sp>
        <p:nvSpPr>
          <p:cNvPr id="3" name="矩形 2"/>
          <p:cNvSpPr/>
          <p:nvPr/>
        </p:nvSpPr>
        <p:spPr>
          <a:xfrm>
            <a:off x="771647" y="473871"/>
            <a:ext cx="10810753" cy="1754326"/>
          </a:xfrm>
          <a:prstGeom prst="rect">
            <a:avLst/>
          </a:prstGeom>
        </p:spPr>
        <p:txBody>
          <a:bodyPr wrap="square">
            <a:spAutoFit/>
          </a:bodyPr>
          <a:lstStyle/>
          <a:p>
            <a:pPr algn="ctr"/>
            <a:r>
              <a:rPr lang="zh-CN" altLang="en-US" sz="2800" dirty="0">
                <a:solidFill>
                  <a:srgbClr val="D43F48"/>
                </a:solidFill>
                <a:latin typeface="Times New Roman" panose="02020603050405020304" pitchFamily="18" charset="0"/>
                <a:cs typeface="Times New Roman" panose="02020603050405020304" pitchFamily="18" charset="0"/>
              </a:rPr>
              <a:t>实例框架</a:t>
            </a:r>
          </a:p>
          <a:p>
            <a:r>
              <a:rPr lang="zh-CN" altLang="en-US" sz="2000" dirty="0">
                <a:solidFill>
                  <a:srgbClr val="414A97"/>
                </a:solidFill>
                <a:latin typeface="Times New Roman" panose="02020603050405020304" pitchFamily="18" charset="0"/>
                <a:cs typeface="Times New Roman" panose="02020603050405020304" pitchFamily="18" charset="0"/>
              </a:rPr>
              <a:t>    </a:t>
            </a:r>
            <a:r>
              <a:rPr lang="zh-CN" altLang="en-US" sz="2000" dirty="0">
                <a:solidFill>
                  <a:srgbClr val="FF0000"/>
                </a:solidFill>
                <a:latin typeface="Times New Roman" panose="02020603050405020304" pitchFamily="18" charset="0"/>
                <a:cs typeface="Times New Roman" panose="02020603050405020304" pitchFamily="18" charset="0"/>
              </a:rPr>
              <a:t>例如，</a:t>
            </a:r>
            <a:r>
              <a:rPr lang="zh-CN" altLang="en-US" sz="2000" dirty="0">
                <a:solidFill>
                  <a:srgbClr val="414A97"/>
                </a:solidFill>
                <a:latin typeface="Times New Roman" panose="02020603050405020304" pitchFamily="18" charset="0"/>
                <a:cs typeface="Times New Roman" panose="02020603050405020304" pitchFamily="18" charset="0"/>
              </a:rPr>
              <a:t>有杨叶和柳青</a:t>
            </a:r>
            <a:r>
              <a:rPr lang="en-US" altLang="zh-CN" sz="2000" dirty="0">
                <a:solidFill>
                  <a:srgbClr val="414A97"/>
                </a:solidFill>
                <a:latin typeface="Times New Roman" panose="02020603050405020304" pitchFamily="18" charset="0"/>
                <a:cs typeface="Times New Roman" panose="02020603050405020304" pitchFamily="18" charset="0"/>
              </a:rPr>
              <a:t>2</a:t>
            </a:r>
            <a:r>
              <a:rPr lang="zh-CN" altLang="en-US" sz="2000" dirty="0">
                <a:solidFill>
                  <a:srgbClr val="414A97"/>
                </a:solidFill>
                <a:latin typeface="Times New Roman" panose="02020603050405020304" pitchFamily="18" charset="0"/>
                <a:cs typeface="Times New Roman" panose="02020603050405020304" pitchFamily="18" charset="0"/>
              </a:rPr>
              <a:t>个硕士生，</a:t>
            </a:r>
            <a:endParaRPr lang="en-US" altLang="zh-CN" sz="2000" dirty="0">
              <a:solidFill>
                <a:srgbClr val="414A97"/>
              </a:solidFill>
              <a:latin typeface="Times New Roman" panose="02020603050405020304" pitchFamily="18" charset="0"/>
              <a:cs typeface="Times New Roman" panose="02020603050405020304" pitchFamily="18" charset="0"/>
            </a:endParaRPr>
          </a:p>
          <a:p>
            <a:r>
              <a:rPr lang="en-US" altLang="zh-CN" sz="2000" dirty="0">
                <a:solidFill>
                  <a:srgbClr val="414A97"/>
                </a:solidFill>
                <a:latin typeface="Times New Roman" panose="02020603050405020304" pitchFamily="18" charset="0"/>
                <a:cs typeface="Times New Roman" panose="02020603050405020304" pitchFamily="18" charset="0"/>
              </a:rPr>
              <a:t>        </a:t>
            </a:r>
            <a:r>
              <a:rPr lang="zh-CN" altLang="en-US" sz="2000" dirty="0">
                <a:solidFill>
                  <a:srgbClr val="414A97"/>
                </a:solidFill>
                <a:latin typeface="Times New Roman" panose="02020603050405020304" pitchFamily="18" charset="0"/>
                <a:cs typeface="Times New Roman" panose="02020603050405020304" pitchFamily="18" charset="0"/>
              </a:rPr>
              <a:t>杨叶，女，计算机专业，参加了导师林海的网络智能研究方向的省部级项目；</a:t>
            </a:r>
            <a:endParaRPr lang="en-US" altLang="zh-CN" sz="2000" dirty="0">
              <a:solidFill>
                <a:srgbClr val="414A97"/>
              </a:solidFill>
              <a:latin typeface="Times New Roman" panose="02020603050405020304" pitchFamily="18" charset="0"/>
              <a:cs typeface="Times New Roman" panose="02020603050405020304" pitchFamily="18" charset="0"/>
            </a:endParaRPr>
          </a:p>
          <a:p>
            <a:r>
              <a:rPr lang="en-US" altLang="zh-CN" sz="2000" dirty="0">
                <a:solidFill>
                  <a:srgbClr val="414A97"/>
                </a:solidFill>
                <a:latin typeface="Times New Roman" panose="02020603050405020304" pitchFamily="18" charset="0"/>
                <a:cs typeface="Times New Roman" panose="02020603050405020304" pitchFamily="18" charset="0"/>
              </a:rPr>
              <a:t>        </a:t>
            </a:r>
            <a:r>
              <a:rPr lang="zh-CN" altLang="en-US" sz="2000" dirty="0">
                <a:solidFill>
                  <a:srgbClr val="414A97"/>
                </a:solidFill>
                <a:latin typeface="Times New Roman" panose="02020603050405020304" pitchFamily="18" charset="0"/>
                <a:cs typeface="Times New Roman" panose="02020603050405020304" pitchFamily="18" charset="0"/>
              </a:rPr>
              <a:t>柳青，</a:t>
            </a:r>
            <a:r>
              <a:rPr lang="en-US" altLang="zh-CN" sz="2000" dirty="0">
                <a:solidFill>
                  <a:srgbClr val="414A97"/>
                </a:solidFill>
                <a:latin typeface="Times New Roman" panose="02020603050405020304" pitchFamily="18" charset="0"/>
                <a:cs typeface="Times New Roman" panose="02020603050405020304" pitchFamily="18" charset="0"/>
              </a:rPr>
              <a:t>22</a:t>
            </a:r>
            <a:r>
              <a:rPr lang="zh-CN" altLang="en-US" sz="2000" dirty="0">
                <a:solidFill>
                  <a:srgbClr val="414A97"/>
                </a:solidFill>
                <a:latin typeface="Times New Roman" panose="02020603050405020304" pitchFamily="18" charset="0"/>
                <a:cs typeface="Times New Roman" panose="02020603050405020304" pitchFamily="18" charset="0"/>
              </a:rPr>
              <a:t>岁，计算机专业，导师是林海，论文被</a:t>
            </a:r>
            <a:r>
              <a:rPr lang="en-US" altLang="zh-CN" sz="2000" dirty="0">
                <a:solidFill>
                  <a:srgbClr val="414A97"/>
                </a:solidFill>
                <a:latin typeface="Times New Roman" panose="02020603050405020304" pitchFamily="18" charset="0"/>
                <a:cs typeface="Times New Roman" panose="02020603050405020304" pitchFamily="18" charset="0"/>
              </a:rPr>
              <a:t>EI</a:t>
            </a:r>
            <a:r>
              <a:rPr lang="zh-CN" altLang="en-US" sz="2000" dirty="0">
                <a:solidFill>
                  <a:srgbClr val="414A97"/>
                </a:solidFill>
                <a:latin typeface="Times New Roman" panose="02020603050405020304" pitchFamily="18" charset="0"/>
                <a:cs typeface="Times New Roman" panose="02020603050405020304" pitchFamily="18" charset="0"/>
              </a:rPr>
              <a:t>收录。</a:t>
            </a:r>
            <a:endParaRPr lang="en-US" altLang="zh-CN" sz="2000" dirty="0">
              <a:solidFill>
                <a:srgbClr val="414A97"/>
              </a:solidFill>
              <a:latin typeface="Times New Roman" panose="02020603050405020304" pitchFamily="18" charset="0"/>
              <a:cs typeface="Times New Roman" panose="02020603050405020304" pitchFamily="18" charset="0"/>
            </a:endParaRPr>
          </a:p>
          <a:p>
            <a:endParaRPr lang="en-US" altLang="zh-CN" sz="2000" dirty="0">
              <a:solidFill>
                <a:srgbClr val="414A97"/>
              </a:solidFill>
              <a:latin typeface="Times New Roman" panose="02020603050405020304" pitchFamily="18" charset="0"/>
              <a:cs typeface="Times New Roman" panose="02020603050405020304" pitchFamily="18" charset="0"/>
            </a:endParaRPr>
          </a:p>
        </p:txBody>
      </p:sp>
      <p:sp>
        <p:nvSpPr>
          <p:cNvPr id="5" name="矩形 4"/>
          <p:cNvSpPr/>
          <p:nvPr/>
        </p:nvSpPr>
        <p:spPr>
          <a:xfrm>
            <a:off x="6867647" y="2443373"/>
            <a:ext cx="4776484" cy="2554545"/>
          </a:xfrm>
          <a:prstGeom prst="rect">
            <a:avLst/>
          </a:prstGeom>
        </p:spPr>
        <p:txBody>
          <a:bodyPr wrap="square">
            <a:spAutoFit/>
          </a:bodyPr>
          <a:lstStyle/>
          <a:p>
            <a:pPr lvl="0"/>
            <a:r>
              <a:rPr lang="zh-CN" altLang="en-US" sz="2000" dirty="0">
                <a:solidFill>
                  <a:srgbClr val="9D4353"/>
                </a:solidFill>
                <a:latin typeface="Times New Roman" panose="02020603050405020304" pitchFamily="18" charset="0"/>
                <a:cs typeface="Times New Roman" panose="02020603050405020304" pitchFamily="18" charset="0"/>
              </a:rPr>
              <a:t>硕士生</a:t>
            </a:r>
            <a:r>
              <a:rPr lang="en-US" altLang="zh-CN" sz="2000" dirty="0">
                <a:solidFill>
                  <a:srgbClr val="9D4353"/>
                </a:solidFill>
                <a:latin typeface="Times New Roman" panose="02020603050405020304" pitchFamily="18" charset="0"/>
                <a:cs typeface="Times New Roman" panose="02020603050405020304" pitchFamily="18" charset="0"/>
              </a:rPr>
              <a:t>-2</a:t>
            </a:r>
            <a:r>
              <a:rPr lang="zh-CN" altLang="en-US" sz="2000" dirty="0">
                <a:solidFill>
                  <a:srgbClr val="9D4353"/>
                </a:solidFill>
                <a:latin typeface="Times New Roman" panose="02020603050405020304" pitchFamily="18" charset="0"/>
                <a:cs typeface="Times New Roman" panose="02020603050405020304" pitchFamily="18" charset="0"/>
              </a:rPr>
              <a:t>框架</a:t>
            </a:r>
            <a:r>
              <a:rPr lang="en-US" altLang="zh-CN" sz="2000" dirty="0">
                <a:solidFill>
                  <a:srgbClr val="9D4353"/>
                </a:solidFill>
                <a:latin typeface="Times New Roman" panose="02020603050405020304" pitchFamily="18" charset="0"/>
                <a:cs typeface="Times New Roman" panose="02020603050405020304" pitchFamily="18" charset="0"/>
              </a:rPr>
              <a:t>:</a:t>
            </a:r>
          </a:p>
          <a:p>
            <a:pPr lvl="0"/>
            <a:r>
              <a:rPr lang="en-US" altLang="zh-CN" sz="2000" dirty="0">
                <a:solidFill>
                  <a:srgbClr val="414A97"/>
                </a:solidFill>
                <a:latin typeface="Times New Roman" panose="02020603050405020304" pitchFamily="18" charset="0"/>
                <a:cs typeface="Times New Roman" panose="02020603050405020304" pitchFamily="18" charset="0"/>
              </a:rPr>
              <a:t>Frame &lt;Master-2</a:t>
            </a:r>
            <a:r>
              <a:rPr lang="en-US" altLang="zh-CN" sz="2000" dirty="0">
                <a:solidFill>
                  <a:srgbClr val="676CA6"/>
                </a:solidFill>
                <a:latin typeface="Times New Roman" panose="02020603050405020304" pitchFamily="18" charset="0"/>
                <a:cs typeface="Times New Roman" panose="02020603050405020304" pitchFamily="18" charset="0"/>
              </a:rPr>
              <a:t>&gt;</a:t>
            </a:r>
          </a:p>
          <a:p>
            <a:pPr lvl="0"/>
            <a:r>
              <a:rPr lang="en-US" altLang="zh-CN" sz="2000" dirty="0">
                <a:solidFill>
                  <a:srgbClr val="414A97"/>
                </a:solidFill>
                <a:latin typeface="Times New Roman" panose="02020603050405020304" pitchFamily="18" charset="0"/>
                <a:cs typeface="Times New Roman" panose="02020603050405020304" pitchFamily="18" charset="0"/>
              </a:rPr>
              <a:t>    ISA: &lt;Master</a:t>
            </a:r>
            <a:r>
              <a:rPr lang="en-US" altLang="zh-CN" sz="2000" dirty="0">
                <a:solidFill>
                  <a:srgbClr val="676CA6"/>
                </a:solidFill>
                <a:latin typeface="Times New Roman" panose="02020603050405020304" pitchFamily="18" charset="0"/>
                <a:cs typeface="Times New Roman" panose="02020603050405020304" pitchFamily="18" charset="0"/>
              </a:rPr>
              <a:t>&gt;</a:t>
            </a:r>
          </a:p>
          <a:p>
            <a:pPr lvl="0"/>
            <a:r>
              <a:rPr lang="en-US" altLang="zh-CN" sz="2000" dirty="0">
                <a:solidFill>
                  <a:srgbClr val="414A97"/>
                </a:solidFill>
                <a:latin typeface="Times New Roman" panose="02020603050405020304" pitchFamily="18" charset="0"/>
                <a:cs typeface="Times New Roman" panose="02020603050405020304" pitchFamily="18" charset="0"/>
              </a:rPr>
              <a:t>    Name: Liu, Qing</a:t>
            </a:r>
          </a:p>
          <a:p>
            <a:pPr lvl="0"/>
            <a:r>
              <a:rPr lang="en-US" altLang="zh-CN" sz="2000" dirty="0">
                <a:solidFill>
                  <a:srgbClr val="414A97"/>
                </a:solidFill>
                <a:latin typeface="Times New Roman" panose="02020603050405020304" pitchFamily="18" charset="0"/>
                <a:cs typeface="Times New Roman" panose="02020603050405020304" pitchFamily="18" charset="0"/>
              </a:rPr>
              <a:t>    Age: 22</a:t>
            </a:r>
          </a:p>
          <a:p>
            <a:pPr lvl="0"/>
            <a:r>
              <a:rPr lang="en-US" altLang="zh-CN" sz="2000" dirty="0">
                <a:solidFill>
                  <a:srgbClr val="414A97"/>
                </a:solidFill>
                <a:latin typeface="Times New Roman" panose="02020603050405020304" pitchFamily="18" charset="0"/>
                <a:cs typeface="Times New Roman" panose="02020603050405020304" pitchFamily="18" charset="0"/>
              </a:rPr>
              <a:t>    Major: Computer</a:t>
            </a:r>
          </a:p>
          <a:p>
            <a:pPr lvl="0"/>
            <a:r>
              <a:rPr lang="en-US" altLang="zh-CN" sz="2000" dirty="0">
                <a:solidFill>
                  <a:srgbClr val="414A97"/>
                </a:solidFill>
                <a:latin typeface="Times New Roman" panose="02020603050405020304" pitchFamily="18" charset="0"/>
                <a:cs typeface="Times New Roman" panose="02020603050405020304" pitchFamily="18" charset="0"/>
              </a:rPr>
              <a:t>    Advisor: Lin Hai</a:t>
            </a:r>
          </a:p>
          <a:p>
            <a:pPr lvl="0"/>
            <a:r>
              <a:rPr lang="en-US" altLang="zh-CN" sz="2000" dirty="0">
                <a:solidFill>
                  <a:srgbClr val="414A97"/>
                </a:solidFill>
                <a:latin typeface="Times New Roman" panose="02020603050405020304" pitchFamily="18" charset="0"/>
                <a:cs typeface="Times New Roman" panose="02020603050405020304" pitchFamily="18" charset="0"/>
              </a:rPr>
              <a:t>    Paper: EI 		</a:t>
            </a:r>
            <a:r>
              <a:rPr lang="en-US" altLang="zh-CN" sz="2000" dirty="0">
                <a:solidFill>
                  <a:srgbClr val="676CA6"/>
                </a:solidFill>
                <a:latin typeface="Times New Roman" panose="02020603050405020304" pitchFamily="18" charset="0"/>
                <a:cs typeface="Times New Roman" panose="02020603050405020304" pitchFamily="18" charset="0"/>
              </a:rPr>
              <a:t>//</a:t>
            </a:r>
            <a:r>
              <a:rPr lang="zh-CN" altLang="en-US" sz="2000" dirty="0">
                <a:solidFill>
                  <a:srgbClr val="414A97"/>
                </a:solidFill>
                <a:latin typeface="Times New Roman" panose="02020603050405020304" pitchFamily="18" charset="0"/>
                <a:cs typeface="Times New Roman" panose="02020603050405020304" pitchFamily="18" charset="0"/>
              </a:rPr>
              <a:t>论文</a:t>
            </a:r>
            <a:r>
              <a:rPr lang="en-US" altLang="zh-CN" sz="2000" dirty="0">
                <a:solidFill>
                  <a:srgbClr val="414A97"/>
                </a:solidFill>
                <a:latin typeface="Times New Roman" panose="02020603050405020304" pitchFamily="18" charset="0"/>
                <a:cs typeface="Times New Roman" panose="02020603050405020304" pitchFamily="18" charset="0"/>
              </a:rPr>
              <a:t>EI</a:t>
            </a:r>
            <a:r>
              <a:rPr lang="zh-CN" altLang="en-US" sz="2000" dirty="0">
                <a:solidFill>
                  <a:srgbClr val="414A97"/>
                </a:solidFill>
                <a:latin typeface="Times New Roman" panose="02020603050405020304" pitchFamily="18" charset="0"/>
                <a:cs typeface="Times New Roman" panose="02020603050405020304" pitchFamily="18" charset="0"/>
              </a:rPr>
              <a:t>收录</a:t>
            </a:r>
          </a:p>
        </p:txBody>
      </p:sp>
      <p:sp>
        <p:nvSpPr>
          <p:cNvPr id="7" name="矩形 6"/>
          <p:cNvSpPr/>
          <p:nvPr/>
        </p:nvSpPr>
        <p:spPr>
          <a:xfrm>
            <a:off x="771647" y="2416810"/>
            <a:ext cx="6096000" cy="2862322"/>
          </a:xfrm>
          <a:prstGeom prst="rect">
            <a:avLst/>
          </a:prstGeom>
        </p:spPr>
        <p:txBody>
          <a:bodyPr>
            <a:spAutoFit/>
          </a:bodyPr>
          <a:lstStyle/>
          <a:p>
            <a:pPr lvl="0"/>
            <a:r>
              <a:rPr lang="zh-CN" altLang="en-US" sz="2000" dirty="0">
                <a:solidFill>
                  <a:srgbClr val="9D4353"/>
                </a:solidFill>
                <a:latin typeface="Times New Roman" panose="02020603050405020304" pitchFamily="18" charset="0"/>
                <a:cs typeface="Times New Roman" panose="02020603050405020304" pitchFamily="18" charset="0"/>
              </a:rPr>
              <a:t>硕士生</a:t>
            </a:r>
            <a:r>
              <a:rPr lang="en-US" altLang="zh-CN" sz="2000" dirty="0">
                <a:solidFill>
                  <a:srgbClr val="9D4353"/>
                </a:solidFill>
                <a:latin typeface="Times New Roman" panose="02020603050405020304" pitchFamily="18" charset="0"/>
                <a:cs typeface="Times New Roman" panose="02020603050405020304" pitchFamily="18" charset="0"/>
              </a:rPr>
              <a:t>-1</a:t>
            </a:r>
            <a:r>
              <a:rPr lang="zh-CN" altLang="en-US" sz="2000" dirty="0">
                <a:solidFill>
                  <a:srgbClr val="9D4353"/>
                </a:solidFill>
                <a:latin typeface="Times New Roman" panose="02020603050405020304" pitchFamily="18" charset="0"/>
                <a:cs typeface="Times New Roman" panose="02020603050405020304" pitchFamily="18" charset="0"/>
              </a:rPr>
              <a:t>框架</a:t>
            </a:r>
            <a:r>
              <a:rPr lang="en-US" altLang="zh-CN" sz="2000" dirty="0">
                <a:solidFill>
                  <a:srgbClr val="9D4353"/>
                </a:solidFill>
                <a:latin typeface="Times New Roman" panose="02020603050405020304" pitchFamily="18" charset="0"/>
                <a:cs typeface="Times New Roman" panose="02020603050405020304" pitchFamily="18" charset="0"/>
              </a:rPr>
              <a:t>:</a:t>
            </a:r>
          </a:p>
          <a:p>
            <a:pPr lvl="0"/>
            <a:r>
              <a:rPr lang="en-US" altLang="zh-CN" sz="2000" dirty="0">
                <a:solidFill>
                  <a:srgbClr val="414A97"/>
                </a:solidFill>
                <a:latin typeface="Times New Roman" panose="02020603050405020304" pitchFamily="18" charset="0"/>
                <a:cs typeface="Times New Roman" panose="02020603050405020304" pitchFamily="18" charset="0"/>
              </a:rPr>
              <a:t>Frame &lt;Master-1</a:t>
            </a:r>
            <a:r>
              <a:rPr lang="en-US" altLang="zh-CN" sz="2000" dirty="0">
                <a:solidFill>
                  <a:srgbClr val="676CA6"/>
                </a:solidFill>
                <a:latin typeface="Times New Roman" panose="02020603050405020304" pitchFamily="18" charset="0"/>
                <a:cs typeface="Times New Roman" panose="02020603050405020304" pitchFamily="18" charset="0"/>
              </a:rPr>
              <a:t>&gt;</a:t>
            </a:r>
          </a:p>
          <a:p>
            <a:pPr lvl="0"/>
            <a:r>
              <a:rPr lang="en-US" altLang="zh-CN" sz="2000" dirty="0">
                <a:solidFill>
                  <a:srgbClr val="414A97"/>
                </a:solidFill>
                <a:latin typeface="Times New Roman" panose="02020603050405020304" pitchFamily="18" charset="0"/>
                <a:cs typeface="Times New Roman" panose="02020603050405020304" pitchFamily="18" charset="0"/>
              </a:rPr>
              <a:t>    ISA: &lt;Master</a:t>
            </a:r>
            <a:r>
              <a:rPr lang="en-US" altLang="zh-CN" sz="2000" dirty="0">
                <a:solidFill>
                  <a:srgbClr val="676CA6"/>
                </a:solidFill>
                <a:latin typeface="Times New Roman" panose="02020603050405020304" pitchFamily="18" charset="0"/>
                <a:cs typeface="Times New Roman" panose="02020603050405020304" pitchFamily="18" charset="0"/>
              </a:rPr>
              <a:t>&gt;		//</a:t>
            </a:r>
            <a:r>
              <a:rPr lang="zh-CN" altLang="en-US" sz="2000" dirty="0">
                <a:solidFill>
                  <a:srgbClr val="414A97"/>
                </a:solidFill>
                <a:latin typeface="Times New Roman" panose="02020603050405020304" pitchFamily="18" charset="0"/>
                <a:cs typeface="Times New Roman" panose="02020603050405020304" pitchFamily="18" charset="0"/>
              </a:rPr>
              <a:t>是一个</a:t>
            </a:r>
            <a:endParaRPr lang="en-US" altLang="zh-CN" sz="2000" dirty="0">
              <a:solidFill>
                <a:srgbClr val="676CA6"/>
              </a:solidFill>
              <a:latin typeface="Times New Roman" panose="02020603050405020304" pitchFamily="18" charset="0"/>
              <a:cs typeface="Times New Roman" panose="02020603050405020304" pitchFamily="18" charset="0"/>
            </a:endParaRPr>
          </a:p>
          <a:p>
            <a:pPr lvl="0"/>
            <a:r>
              <a:rPr lang="en-US" altLang="zh-CN" sz="2000" dirty="0">
                <a:solidFill>
                  <a:srgbClr val="414A97"/>
                </a:solidFill>
                <a:latin typeface="Times New Roman" panose="02020603050405020304" pitchFamily="18" charset="0"/>
                <a:cs typeface="Times New Roman" panose="02020603050405020304" pitchFamily="18" charset="0"/>
              </a:rPr>
              <a:t>    Name: Yang, Ye</a:t>
            </a:r>
          </a:p>
          <a:p>
            <a:pPr lvl="0"/>
            <a:r>
              <a:rPr lang="en-US" altLang="zh-CN" sz="2000" dirty="0">
                <a:solidFill>
                  <a:srgbClr val="414A97"/>
                </a:solidFill>
                <a:latin typeface="Times New Roman" panose="02020603050405020304" pitchFamily="18" charset="0"/>
                <a:cs typeface="Times New Roman" panose="02020603050405020304" pitchFamily="18" charset="0"/>
              </a:rPr>
              <a:t>    Sex: female</a:t>
            </a:r>
          </a:p>
          <a:p>
            <a:pPr lvl="0"/>
            <a:r>
              <a:rPr lang="zh-CN" altLang="en-US" sz="2000" dirty="0">
                <a:solidFill>
                  <a:srgbClr val="414A97"/>
                </a:solidFill>
                <a:latin typeface="Times New Roman" panose="02020603050405020304" pitchFamily="18" charset="0"/>
                <a:cs typeface="Times New Roman" panose="02020603050405020304" pitchFamily="18" charset="0"/>
              </a:rPr>
              <a:t>    </a:t>
            </a:r>
            <a:r>
              <a:rPr lang="en-US" altLang="zh-CN" sz="2000" dirty="0">
                <a:solidFill>
                  <a:srgbClr val="414A97"/>
                </a:solidFill>
                <a:latin typeface="Times New Roman" panose="02020603050405020304" pitchFamily="18" charset="0"/>
                <a:cs typeface="Times New Roman" panose="02020603050405020304" pitchFamily="18" charset="0"/>
              </a:rPr>
              <a:t>Major: Computer</a:t>
            </a:r>
          </a:p>
          <a:p>
            <a:pPr lvl="0"/>
            <a:r>
              <a:rPr lang="en-US" altLang="zh-CN" sz="2000" dirty="0">
                <a:solidFill>
                  <a:srgbClr val="414A97"/>
                </a:solidFill>
                <a:latin typeface="Times New Roman" panose="02020603050405020304" pitchFamily="18" charset="0"/>
                <a:cs typeface="Times New Roman" panose="02020603050405020304" pitchFamily="18" charset="0"/>
              </a:rPr>
              <a:t>    Field: Web</a:t>
            </a:r>
            <a:r>
              <a:rPr lang="en-US" altLang="zh-CN" sz="2000" dirty="0">
                <a:solidFill>
                  <a:srgbClr val="676CA6"/>
                </a:solidFill>
                <a:latin typeface="Times New Roman" panose="02020603050405020304" pitchFamily="18" charset="0"/>
                <a:cs typeface="Times New Roman" panose="02020603050405020304" pitchFamily="18" charset="0"/>
              </a:rPr>
              <a:t>-</a:t>
            </a:r>
            <a:r>
              <a:rPr lang="en-US" altLang="zh-CN" sz="2000" dirty="0">
                <a:solidFill>
                  <a:srgbClr val="414A97"/>
                </a:solidFill>
                <a:latin typeface="Times New Roman" panose="02020603050405020304" pitchFamily="18" charset="0"/>
                <a:cs typeface="Times New Roman" panose="02020603050405020304" pitchFamily="18" charset="0"/>
              </a:rPr>
              <a:t>Intelligence	</a:t>
            </a:r>
            <a:r>
              <a:rPr lang="en-US" altLang="zh-CN" sz="2000" dirty="0">
                <a:solidFill>
                  <a:srgbClr val="676CA6"/>
                </a:solidFill>
                <a:latin typeface="Times New Roman" panose="02020603050405020304" pitchFamily="18" charset="0"/>
                <a:cs typeface="Times New Roman" panose="02020603050405020304" pitchFamily="18" charset="0"/>
              </a:rPr>
              <a:t>//</a:t>
            </a:r>
            <a:r>
              <a:rPr lang="zh-CN" altLang="en-US" sz="2000" dirty="0">
                <a:solidFill>
                  <a:srgbClr val="414A97"/>
                </a:solidFill>
                <a:latin typeface="Times New Roman" panose="02020603050405020304" pitchFamily="18" charset="0"/>
                <a:cs typeface="Times New Roman" panose="02020603050405020304" pitchFamily="18" charset="0"/>
              </a:rPr>
              <a:t>方向</a:t>
            </a:r>
            <a:r>
              <a:rPr lang="en-US" altLang="zh-CN" sz="2000" dirty="0">
                <a:solidFill>
                  <a:srgbClr val="414A97"/>
                </a:solidFill>
                <a:latin typeface="Times New Roman" panose="02020603050405020304" pitchFamily="18" charset="0"/>
                <a:cs typeface="Times New Roman" panose="02020603050405020304" pitchFamily="18" charset="0"/>
              </a:rPr>
              <a:t>Web</a:t>
            </a:r>
            <a:r>
              <a:rPr lang="zh-CN" altLang="en-US" sz="2000" dirty="0">
                <a:solidFill>
                  <a:srgbClr val="414A97"/>
                </a:solidFill>
                <a:latin typeface="Times New Roman" panose="02020603050405020304" pitchFamily="18" charset="0"/>
                <a:cs typeface="Times New Roman" panose="02020603050405020304" pitchFamily="18" charset="0"/>
              </a:rPr>
              <a:t>智能</a:t>
            </a:r>
            <a:endParaRPr lang="en-US" altLang="zh-CN" sz="2000" dirty="0">
              <a:solidFill>
                <a:srgbClr val="414A97"/>
              </a:solidFill>
              <a:latin typeface="Times New Roman" panose="02020603050405020304" pitchFamily="18" charset="0"/>
              <a:cs typeface="Times New Roman" panose="02020603050405020304" pitchFamily="18" charset="0"/>
            </a:endParaRPr>
          </a:p>
          <a:p>
            <a:pPr lvl="0"/>
            <a:r>
              <a:rPr lang="en-US" altLang="zh-CN" sz="2000" dirty="0">
                <a:solidFill>
                  <a:srgbClr val="414A97"/>
                </a:solidFill>
                <a:latin typeface="Times New Roman" panose="02020603050405020304" pitchFamily="18" charset="0"/>
                <a:cs typeface="Times New Roman" panose="02020603050405020304" pitchFamily="18" charset="0"/>
              </a:rPr>
              <a:t>    Advisor: Lin Hai	</a:t>
            </a:r>
            <a:r>
              <a:rPr lang="en-US" altLang="zh-CN" sz="2000" dirty="0">
                <a:solidFill>
                  <a:srgbClr val="676CA6"/>
                </a:solidFill>
                <a:latin typeface="Times New Roman" panose="02020603050405020304" pitchFamily="18" charset="0"/>
                <a:cs typeface="Times New Roman" panose="02020603050405020304" pitchFamily="18" charset="0"/>
              </a:rPr>
              <a:t>//</a:t>
            </a:r>
            <a:r>
              <a:rPr lang="zh-CN" altLang="en-US" sz="2000" dirty="0">
                <a:solidFill>
                  <a:srgbClr val="414A97"/>
                </a:solidFill>
                <a:latin typeface="Times New Roman" panose="02020603050405020304" pitchFamily="18" charset="0"/>
                <a:cs typeface="Times New Roman" panose="02020603050405020304" pitchFamily="18" charset="0"/>
              </a:rPr>
              <a:t>导师林海</a:t>
            </a:r>
            <a:endParaRPr lang="en-US" altLang="zh-CN" sz="2000" dirty="0">
              <a:solidFill>
                <a:srgbClr val="414A97"/>
              </a:solidFill>
              <a:latin typeface="Times New Roman" panose="02020603050405020304" pitchFamily="18" charset="0"/>
              <a:cs typeface="Times New Roman" panose="02020603050405020304" pitchFamily="18" charset="0"/>
            </a:endParaRPr>
          </a:p>
          <a:p>
            <a:pPr lvl="0"/>
            <a:r>
              <a:rPr lang="en-US" altLang="zh-CN" sz="2000" dirty="0">
                <a:solidFill>
                  <a:srgbClr val="414A97"/>
                </a:solidFill>
                <a:latin typeface="Times New Roman" panose="02020603050405020304" pitchFamily="18" charset="0"/>
                <a:cs typeface="Times New Roman" panose="02020603050405020304" pitchFamily="18" charset="0"/>
              </a:rPr>
              <a:t>    Project: Provincial	</a:t>
            </a:r>
            <a:r>
              <a:rPr lang="en-US" altLang="zh-CN" sz="2000" dirty="0">
                <a:solidFill>
                  <a:srgbClr val="676CA6"/>
                </a:solidFill>
                <a:latin typeface="Times New Roman" panose="02020603050405020304" pitchFamily="18" charset="0"/>
                <a:cs typeface="Times New Roman" panose="02020603050405020304" pitchFamily="18" charset="0"/>
              </a:rPr>
              <a:t>//</a:t>
            </a:r>
            <a:r>
              <a:rPr lang="zh-CN" altLang="en-US" sz="2000" dirty="0">
                <a:solidFill>
                  <a:srgbClr val="414A97"/>
                </a:solidFill>
                <a:latin typeface="Times New Roman" panose="02020603050405020304" pitchFamily="18" charset="0"/>
                <a:cs typeface="Times New Roman" panose="02020603050405020304" pitchFamily="18" charset="0"/>
              </a:rPr>
              <a:t>项目省部级</a:t>
            </a:r>
            <a:endParaRPr lang="en-US" altLang="zh-CN" sz="2000" dirty="0">
              <a:solidFill>
                <a:srgbClr val="414A97"/>
              </a:solidFill>
              <a:latin typeface="Times New Roman" panose="02020603050405020304" pitchFamily="18" charset="0"/>
              <a:cs typeface="Times New Roman" panose="02020603050405020304" pitchFamily="18" charset="0"/>
            </a:endParaRPr>
          </a:p>
        </p:txBody>
      </p:sp>
      <p:sp>
        <p:nvSpPr>
          <p:cNvPr id="9" name="矩形 8"/>
          <p:cNvSpPr/>
          <p:nvPr/>
        </p:nvSpPr>
        <p:spPr>
          <a:xfrm>
            <a:off x="1138176" y="5586908"/>
            <a:ext cx="9533681" cy="400110"/>
          </a:xfrm>
          <a:prstGeom prst="rect">
            <a:avLst/>
          </a:prstGeom>
        </p:spPr>
        <p:txBody>
          <a:bodyPr wrap="square">
            <a:spAutoFit/>
          </a:bodyPr>
          <a:lstStyle/>
          <a:p>
            <a:pPr lvl="0"/>
            <a:r>
              <a:rPr lang="zh-CN" altLang="en-US" sz="2000" dirty="0">
                <a:solidFill>
                  <a:srgbClr val="414A97"/>
                </a:solidFill>
                <a:latin typeface="Times New Roman" panose="02020603050405020304" pitchFamily="18" charset="0"/>
                <a:cs typeface="Times New Roman" panose="02020603050405020304" pitchFamily="18" charset="0"/>
              </a:rPr>
              <a:t>其中用到了</a:t>
            </a:r>
            <a:r>
              <a:rPr lang="zh-CN" altLang="en-US" sz="2000" dirty="0">
                <a:solidFill>
                  <a:srgbClr val="457650"/>
                </a:solidFill>
                <a:latin typeface="Times New Roman" panose="02020603050405020304" pitchFamily="18" charset="0"/>
                <a:cs typeface="Times New Roman" panose="02020603050405020304" pitchFamily="18" charset="0"/>
              </a:rPr>
              <a:t>系统预定以槽名</a:t>
            </a:r>
            <a:r>
              <a:rPr lang="en-US" altLang="zh-CN" sz="2000" dirty="0">
                <a:solidFill>
                  <a:srgbClr val="21683E"/>
                </a:solidFill>
                <a:latin typeface="Times New Roman" panose="02020603050405020304" pitchFamily="18" charset="0"/>
                <a:cs typeface="Times New Roman" panose="02020603050405020304" pitchFamily="18" charset="0"/>
              </a:rPr>
              <a:t>I</a:t>
            </a:r>
            <a:r>
              <a:rPr lang="en-US" altLang="zh-CN" sz="2000" dirty="0">
                <a:solidFill>
                  <a:srgbClr val="457650"/>
                </a:solidFill>
                <a:latin typeface="Times New Roman" panose="02020603050405020304" pitchFamily="18" charset="0"/>
                <a:cs typeface="Times New Roman" panose="02020603050405020304" pitchFamily="18" charset="0"/>
              </a:rPr>
              <a:t>SA</a:t>
            </a:r>
            <a:r>
              <a:rPr lang="zh-CN" altLang="en-US" sz="2000" dirty="0">
                <a:solidFill>
                  <a:srgbClr val="414A97"/>
                </a:solidFill>
                <a:latin typeface="Times New Roman" panose="02020603050405020304" pitchFamily="18" charset="0"/>
                <a:cs typeface="Times New Roman" panose="02020603050405020304" pitchFamily="18" charset="0"/>
              </a:rPr>
              <a:t>，即</a:t>
            </a:r>
            <a:r>
              <a:rPr lang="en-US" altLang="zh-CN" sz="2000" dirty="0">
                <a:solidFill>
                  <a:srgbClr val="414A97"/>
                </a:solidFill>
                <a:latin typeface="Times New Roman" panose="02020603050405020304" pitchFamily="18" charset="0"/>
                <a:cs typeface="Times New Roman" panose="02020603050405020304" pitchFamily="18" charset="0"/>
              </a:rPr>
              <a:t>Master-1</a:t>
            </a:r>
            <a:r>
              <a:rPr lang="zh-CN" altLang="en-US" sz="2000" dirty="0">
                <a:solidFill>
                  <a:srgbClr val="414A97"/>
                </a:solidFill>
                <a:latin typeface="Times New Roman" panose="02020603050405020304" pitchFamily="18" charset="0"/>
                <a:cs typeface="Times New Roman" panose="02020603050405020304" pitchFamily="18" charset="0"/>
              </a:rPr>
              <a:t>和</a:t>
            </a:r>
            <a:r>
              <a:rPr lang="en-US" altLang="zh-CN" sz="2000" dirty="0">
                <a:solidFill>
                  <a:srgbClr val="414A97"/>
                </a:solidFill>
                <a:latin typeface="Times New Roman" panose="02020603050405020304" pitchFamily="18" charset="0"/>
                <a:cs typeface="Times New Roman" panose="02020603050405020304" pitchFamily="18" charset="0"/>
              </a:rPr>
              <a:t>Master</a:t>
            </a:r>
            <a:r>
              <a:rPr lang="en-US" altLang="zh-CN" sz="2000" dirty="0">
                <a:solidFill>
                  <a:srgbClr val="676CA6"/>
                </a:solidFill>
                <a:latin typeface="Times New Roman" panose="02020603050405020304" pitchFamily="18" charset="0"/>
                <a:cs typeface="Times New Roman" panose="02020603050405020304" pitchFamily="18" charset="0"/>
              </a:rPr>
              <a:t>-</a:t>
            </a:r>
            <a:r>
              <a:rPr lang="en-US" altLang="zh-CN" sz="2000" dirty="0">
                <a:solidFill>
                  <a:srgbClr val="414A97"/>
                </a:solidFill>
                <a:latin typeface="Times New Roman" panose="02020603050405020304" pitchFamily="18" charset="0"/>
                <a:cs typeface="Times New Roman" panose="02020603050405020304" pitchFamily="18" charset="0"/>
              </a:rPr>
              <a:t>2</a:t>
            </a:r>
            <a:r>
              <a:rPr lang="zh-CN" altLang="en-US" sz="2000" dirty="0">
                <a:solidFill>
                  <a:srgbClr val="414A97"/>
                </a:solidFill>
                <a:latin typeface="Times New Roman" panose="02020603050405020304" pitchFamily="18" charset="0"/>
                <a:cs typeface="Times New Roman" panose="02020603050405020304" pitchFamily="18" charset="0"/>
              </a:rPr>
              <a:t>是</a:t>
            </a:r>
            <a:r>
              <a:rPr lang="en-US" altLang="zh-CN" sz="2000" dirty="0">
                <a:solidFill>
                  <a:srgbClr val="414A97"/>
                </a:solidFill>
                <a:latin typeface="Times New Roman" panose="02020603050405020304" pitchFamily="18" charset="0"/>
                <a:cs typeface="Times New Roman" panose="02020603050405020304" pitchFamily="18" charset="0"/>
              </a:rPr>
              <a:t>2</a:t>
            </a:r>
            <a:r>
              <a:rPr lang="zh-CN" altLang="en-US" sz="2000" dirty="0">
                <a:solidFill>
                  <a:srgbClr val="414A97"/>
                </a:solidFill>
                <a:latin typeface="Times New Roman" panose="02020603050405020304" pitchFamily="18" charset="0"/>
                <a:cs typeface="Times New Roman" panose="02020603050405020304" pitchFamily="18" charset="0"/>
              </a:rPr>
              <a:t>个具体的</a:t>
            </a:r>
            <a:r>
              <a:rPr lang="en-US" altLang="zh-CN" sz="2000" dirty="0">
                <a:solidFill>
                  <a:srgbClr val="414A97"/>
                </a:solidFill>
                <a:latin typeface="Times New Roman" panose="02020603050405020304" pitchFamily="18" charset="0"/>
                <a:cs typeface="Times New Roman" panose="02020603050405020304" pitchFamily="18" charset="0"/>
              </a:rPr>
              <a:t>Master</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3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F7467BBD-8317-4436-A221-C30411F06D65}" type="slidenum">
              <a:rPr lang="en-US" altLang="zh-CN"/>
              <a:pPr/>
              <a:t>55</a:t>
            </a:fld>
            <a:endParaRPr lang="en-US" altLang="zh-CN"/>
          </a:p>
        </p:txBody>
      </p:sp>
      <p:sp>
        <p:nvSpPr>
          <p:cNvPr id="294944" name="Rectangle 32"/>
          <p:cNvSpPr>
            <a:spLocks noGrp="1"/>
          </p:cNvSpPr>
          <p:nvPr>
            <p:ph type="title"/>
          </p:nvPr>
        </p:nvSpPr>
        <p:spPr>
          <a:xfrm>
            <a:off x="854416" y="27125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640258" y="847295"/>
            <a:ext cx="1467068" cy="477054"/>
          </a:xfrm>
          <a:prstGeom prst="rect">
            <a:avLst/>
          </a:prstGeom>
        </p:spPr>
        <p:txBody>
          <a:bodyPr wrap="none">
            <a:spAutoFit/>
          </a:bodyPr>
          <a:lstStyle/>
          <a:p>
            <a:r>
              <a:rPr lang="zh-CN" altLang="en-US" sz="2500" dirty="0">
                <a:solidFill>
                  <a:srgbClr val="D2353E"/>
                </a:solidFill>
                <a:latin typeface="HiddenHorzOCR"/>
              </a:rPr>
              <a:t>基本结构</a:t>
            </a:r>
            <a:endParaRPr lang="zh-CN" altLang="en-US" dirty="0"/>
          </a:p>
        </p:txBody>
      </p:sp>
      <p:sp>
        <p:nvSpPr>
          <p:cNvPr id="7" name="矩形 6"/>
          <p:cNvSpPr/>
          <p:nvPr/>
        </p:nvSpPr>
        <p:spPr>
          <a:xfrm>
            <a:off x="972745" y="1544212"/>
            <a:ext cx="10509341" cy="4016484"/>
          </a:xfrm>
          <a:prstGeom prst="rect">
            <a:avLst/>
          </a:prstGeom>
        </p:spPr>
        <p:txBody>
          <a:bodyPr wrap="square">
            <a:spAutoFit/>
          </a:bodyPr>
          <a:lstStyle/>
          <a:p>
            <a:r>
              <a:rPr lang="zh-CN" altLang="en-US" sz="2500" dirty="0">
                <a:solidFill>
                  <a:srgbClr val="383F90"/>
                </a:solidFill>
                <a:latin typeface="HiddenHorzOCR"/>
              </a:rPr>
              <a:t>     框架系统由框架之间的横向或纵向联系构成。</a:t>
            </a:r>
            <a:endParaRPr lang="en-US" altLang="zh-CN" sz="2500" dirty="0">
              <a:solidFill>
                <a:srgbClr val="383F90"/>
              </a:solidFill>
              <a:latin typeface="HiddenHorzOCR"/>
            </a:endParaRPr>
          </a:p>
          <a:p>
            <a:endParaRPr lang="zh-CN" altLang="en-US" sz="2500" dirty="0">
              <a:solidFill>
                <a:srgbClr val="383F90"/>
              </a:solidFill>
              <a:latin typeface="HiddenHorzOCR"/>
            </a:endParaRPr>
          </a:p>
          <a:p>
            <a:r>
              <a:rPr lang="zh-CN" altLang="en-US" sz="2400" dirty="0">
                <a:solidFill>
                  <a:srgbClr val="8C2C3F"/>
                </a:solidFill>
                <a:latin typeface="HiddenHorzOCR"/>
              </a:rPr>
              <a:t>纵向联系</a:t>
            </a:r>
          </a:p>
          <a:p>
            <a:r>
              <a:rPr lang="zh-CN" altLang="en-US" sz="2600" dirty="0">
                <a:solidFill>
                  <a:srgbClr val="383F90"/>
                </a:solidFill>
                <a:latin typeface="HiddenHorzOCR"/>
              </a:rPr>
              <a:t>    是指那种具有继承关系的上下层框架之间的联系。如</a:t>
            </a:r>
            <a:r>
              <a:rPr lang="en-US" altLang="zh-CN" sz="2600" dirty="0">
                <a:solidFill>
                  <a:srgbClr val="383F90"/>
                </a:solidFill>
                <a:latin typeface="HiddenHorzOCR"/>
              </a:rPr>
              <a:t>:</a:t>
            </a:r>
            <a:r>
              <a:rPr lang="zh-CN" altLang="en-US" sz="2600" dirty="0">
                <a:solidFill>
                  <a:srgbClr val="383F90"/>
                </a:solidFill>
                <a:latin typeface="HiddenHorzOCR"/>
              </a:rPr>
              <a:t>学生可按照接受教育的层次分为本、硕和博。每类学生又可按照所学专业的不同划分。</a:t>
            </a:r>
          </a:p>
          <a:p>
            <a:r>
              <a:rPr lang="zh-CN" altLang="en-US" sz="2600" dirty="0">
                <a:solidFill>
                  <a:srgbClr val="383F90"/>
                </a:solidFill>
                <a:latin typeface="HiddenHorzOCR"/>
              </a:rPr>
              <a:t>    纵向联系通过预定义槽名</a:t>
            </a:r>
            <a:r>
              <a:rPr lang="en-US" altLang="zh-CN" sz="2600" dirty="0">
                <a:solidFill>
                  <a:srgbClr val="383F90"/>
                </a:solidFill>
                <a:latin typeface="HiddenHorzOCR"/>
              </a:rPr>
              <a:t>AKO</a:t>
            </a:r>
            <a:r>
              <a:rPr lang="zh-CN" altLang="en-US" sz="2600" dirty="0">
                <a:solidFill>
                  <a:srgbClr val="383F90"/>
                </a:solidFill>
                <a:latin typeface="HiddenHorzOCR"/>
              </a:rPr>
              <a:t>和</a:t>
            </a:r>
            <a:r>
              <a:rPr lang="en-US" altLang="zh-CN" sz="2600" dirty="0">
                <a:solidFill>
                  <a:srgbClr val="383F90"/>
                </a:solidFill>
                <a:latin typeface="HiddenHorzOCR"/>
              </a:rPr>
              <a:t>ISA</a:t>
            </a:r>
            <a:r>
              <a:rPr lang="zh-CN" altLang="en-US" sz="2600" dirty="0">
                <a:solidFill>
                  <a:srgbClr val="383F90"/>
                </a:solidFill>
                <a:latin typeface="HiddenHorzOCR"/>
              </a:rPr>
              <a:t>等来实现。</a:t>
            </a:r>
            <a:endParaRPr lang="en-US" altLang="zh-CN" sz="2600" dirty="0">
              <a:solidFill>
                <a:srgbClr val="383F90"/>
              </a:solidFill>
              <a:latin typeface="HiddenHorzOCR"/>
            </a:endParaRPr>
          </a:p>
          <a:p>
            <a:endParaRPr lang="zh-CN" altLang="en-US" sz="2600" dirty="0">
              <a:solidFill>
                <a:srgbClr val="383F90"/>
              </a:solidFill>
              <a:latin typeface="HiddenHorzOCR"/>
            </a:endParaRPr>
          </a:p>
          <a:p>
            <a:r>
              <a:rPr lang="zh-CN" altLang="en-US" sz="2500" dirty="0">
                <a:solidFill>
                  <a:srgbClr val="8C2C3F"/>
                </a:solidFill>
                <a:latin typeface="HiddenHorzOCR"/>
              </a:rPr>
              <a:t>横向联系</a:t>
            </a:r>
          </a:p>
          <a:p>
            <a:r>
              <a:rPr lang="zh-CN" altLang="en-US" sz="2600" dirty="0">
                <a:solidFill>
                  <a:srgbClr val="383F90"/>
                </a:solidFill>
                <a:latin typeface="HiddenHorzOCR"/>
              </a:rPr>
              <a:t>    是指那种以另外一个框架名作为一个槽的槽值或侧面值所建立起来的框架之间的联系。如</a:t>
            </a:r>
            <a:r>
              <a:rPr lang="en-US" altLang="zh-CN" sz="2600" dirty="0">
                <a:solidFill>
                  <a:srgbClr val="383F90"/>
                </a:solidFill>
                <a:latin typeface="HiddenHorzOCR"/>
              </a:rPr>
              <a:t>Student</a:t>
            </a:r>
            <a:r>
              <a:rPr lang="zh-CN" altLang="en-US" sz="2600" dirty="0">
                <a:solidFill>
                  <a:srgbClr val="383F90"/>
                </a:solidFill>
                <a:latin typeface="HiddenHorzOCR"/>
              </a:rPr>
              <a:t>框架与</a:t>
            </a:r>
            <a:r>
              <a:rPr lang="en-US" altLang="zh-CN" sz="2600" dirty="0">
                <a:solidFill>
                  <a:srgbClr val="383F90"/>
                </a:solidFill>
                <a:latin typeface="HiddenHorzOCR"/>
              </a:rPr>
              <a:t>S</a:t>
            </a:r>
            <a:r>
              <a:rPr lang="en-US" altLang="zh-CN" sz="2600" dirty="0">
                <a:solidFill>
                  <a:srgbClr val="262466"/>
                </a:solidFill>
                <a:latin typeface="HiddenHorzOCR"/>
              </a:rPr>
              <a:t>-</a:t>
            </a:r>
            <a:r>
              <a:rPr lang="en-US" altLang="zh-CN" sz="2600" dirty="0">
                <a:solidFill>
                  <a:srgbClr val="383F90"/>
                </a:solidFill>
                <a:latin typeface="HiddenHorzOCR"/>
              </a:rPr>
              <a:t>Address</a:t>
            </a:r>
            <a:r>
              <a:rPr lang="zh-CN" altLang="en-US" sz="2600" dirty="0">
                <a:solidFill>
                  <a:srgbClr val="383F90"/>
                </a:solidFill>
                <a:latin typeface="HiddenHorzOCR"/>
              </a:rPr>
              <a:t>框架之间就是一种横向联系。</a:t>
            </a:r>
            <a:endParaRPr lang="zh-CN" altLang="en-US" dirty="0"/>
          </a:p>
        </p:txBody>
      </p:sp>
    </p:spTree>
    <p:extLst>
      <p:ext uri="{BB962C8B-B14F-4D97-AF65-F5344CB8AC3E}">
        <p14:creationId xmlns:p14="http://schemas.microsoft.com/office/powerpoint/2010/main" val="3775895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F7467BBD-8317-4436-A221-C30411F06D65}" type="slidenum">
              <a:rPr lang="en-US" altLang="zh-CN"/>
              <a:pPr/>
              <a:t>56</a:t>
            </a:fld>
            <a:endParaRPr lang="en-US" altLang="zh-CN"/>
          </a:p>
        </p:txBody>
      </p:sp>
      <p:sp>
        <p:nvSpPr>
          <p:cNvPr id="294944" name="Rectangle 32"/>
          <p:cNvSpPr>
            <a:spLocks noGrp="1"/>
          </p:cNvSpPr>
          <p:nvPr>
            <p:ph type="title"/>
          </p:nvPr>
        </p:nvSpPr>
        <p:spPr>
          <a:xfrm>
            <a:off x="784968"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550555" y="410761"/>
            <a:ext cx="1467068" cy="477054"/>
          </a:xfrm>
          <a:prstGeom prst="rect">
            <a:avLst/>
          </a:prstGeom>
        </p:spPr>
        <p:txBody>
          <a:bodyPr wrap="none">
            <a:spAutoFit/>
          </a:bodyPr>
          <a:lstStyle/>
          <a:p>
            <a:r>
              <a:rPr lang="zh-CN" altLang="en-US" sz="2500" dirty="0">
                <a:solidFill>
                  <a:srgbClr val="D2353E"/>
                </a:solidFill>
                <a:latin typeface="HiddenHorzOCR"/>
              </a:rPr>
              <a:t>特性继承</a:t>
            </a:r>
            <a:endParaRPr lang="en-US" altLang="zh-CN" sz="2500" dirty="0">
              <a:solidFill>
                <a:srgbClr val="D2353E"/>
              </a:solidFill>
              <a:latin typeface="HiddenHorzOCR"/>
            </a:endParaRPr>
          </a:p>
        </p:txBody>
      </p:sp>
      <p:sp>
        <p:nvSpPr>
          <p:cNvPr id="7" name="矩形 6"/>
          <p:cNvSpPr/>
          <p:nvPr/>
        </p:nvSpPr>
        <p:spPr>
          <a:xfrm>
            <a:off x="964064" y="821603"/>
            <a:ext cx="11157523" cy="5632311"/>
          </a:xfrm>
          <a:prstGeom prst="rect">
            <a:avLst/>
          </a:prstGeom>
        </p:spPr>
        <p:txBody>
          <a:bodyPr wrap="square">
            <a:spAutoFit/>
          </a:bodyPr>
          <a:lstStyle/>
          <a:p>
            <a:r>
              <a:rPr lang="zh-CN" altLang="en-US" sz="2400" dirty="0">
                <a:solidFill>
                  <a:srgbClr val="902A3C"/>
                </a:solidFill>
                <a:latin typeface="HiddenHorzOCR"/>
              </a:rPr>
              <a:t>特性继承过程</a:t>
            </a:r>
          </a:p>
          <a:p>
            <a:r>
              <a:rPr lang="zh-CN" altLang="en-US" sz="2400" dirty="0">
                <a:solidFill>
                  <a:srgbClr val="394090"/>
                </a:solidFill>
                <a:latin typeface="HiddenHorzOCR"/>
              </a:rPr>
              <a:t>    通过</a:t>
            </a:r>
            <a:r>
              <a:rPr lang="en-US" altLang="zh-CN" sz="2400" dirty="0">
                <a:solidFill>
                  <a:srgbClr val="394090"/>
                </a:solidFill>
                <a:latin typeface="HiddenHorzOCR"/>
              </a:rPr>
              <a:t>ISA </a:t>
            </a:r>
            <a:r>
              <a:rPr lang="zh-CN" altLang="en-US" sz="2400" dirty="0">
                <a:solidFill>
                  <a:srgbClr val="394090"/>
                </a:solidFill>
                <a:latin typeface="HiddenHorzOCR"/>
              </a:rPr>
              <a:t>、</a:t>
            </a:r>
            <a:r>
              <a:rPr lang="en-US" altLang="zh-CN" sz="2400" dirty="0">
                <a:solidFill>
                  <a:srgbClr val="394090"/>
                </a:solidFill>
                <a:latin typeface="HiddenHorzOCR"/>
              </a:rPr>
              <a:t>AKO</a:t>
            </a:r>
            <a:r>
              <a:rPr lang="zh-CN" altLang="en-US" sz="2400" dirty="0">
                <a:solidFill>
                  <a:srgbClr val="394090"/>
                </a:solidFill>
                <a:latin typeface="HiddenHorzOCR"/>
              </a:rPr>
              <a:t>链来实现。</a:t>
            </a:r>
          </a:p>
          <a:p>
            <a:r>
              <a:rPr lang="zh-CN" altLang="en-US" sz="2400" dirty="0">
                <a:solidFill>
                  <a:srgbClr val="394090"/>
                </a:solidFill>
                <a:latin typeface="HiddenHorzOCR"/>
              </a:rPr>
              <a:t>    当需要查询某一事物的某个属性，且描述该事物的框架未提供其属性值时，</a:t>
            </a:r>
          </a:p>
          <a:p>
            <a:r>
              <a:rPr lang="zh-CN" altLang="en-US" sz="2400" dirty="0">
                <a:solidFill>
                  <a:srgbClr val="394090"/>
                </a:solidFill>
                <a:latin typeface="HiddenHorzOCR"/>
              </a:rPr>
              <a:t>系统就沿</a:t>
            </a:r>
            <a:r>
              <a:rPr lang="en-US" altLang="zh-CN" sz="2400" dirty="0">
                <a:solidFill>
                  <a:srgbClr val="394090"/>
                </a:solidFill>
                <a:latin typeface="HiddenHorzOCR"/>
              </a:rPr>
              <a:t>ISA</a:t>
            </a:r>
            <a:r>
              <a:rPr lang="zh-CN" altLang="en-US" sz="2400" dirty="0">
                <a:solidFill>
                  <a:srgbClr val="394090"/>
                </a:solidFill>
                <a:latin typeface="HiddenHorzOCR"/>
              </a:rPr>
              <a:t>和</a:t>
            </a:r>
            <a:r>
              <a:rPr lang="en-US" altLang="zh-CN" sz="2400" dirty="0">
                <a:solidFill>
                  <a:srgbClr val="394090"/>
                </a:solidFill>
                <a:latin typeface="HiddenHorzOCR"/>
              </a:rPr>
              <a:t>AKO</a:t>
            </a:r>
            <a:r>
              <a:rPr lang="zh-CN" altLang="en-US" sz="2400" dirty="0">
                <a:solidFill>
                  <a:srgbClr val="394090"/>
                </a:solidFill>
                <a:latin typeface="HiddenHorzOCR"/>
              </a:rPr>
              <a:t>链追溯到具有相同槽的类或超类框架。</a:t>
            </a:r>
          </a:p>
          <a:p>
            <a:r>
              <a:rPr lang="zh-CN" altLang="en-US" sz="2400" dirty="0">
                <a:solidFill>
                  <a:srgbClr val="394090"/>
                </a:solidFill>
                <a:latin typeface="HiddenHorzOCR"/>
              </a:rPr>
              <a:t>    如果该槽提供有</a:t>
            </a:r>
            <a:r>
              <a:rPr lang="en-US" altLang="zh-CN" sz="2400" dirty="0">
                <a:solidFill>
                  <a:srgbClr val="394090"/>
                </a:solidFill>
                <a:latin typeface="HiddenHorzOCR"/>
              </a:rPr>
              <a:t>Default</a:t>
            </a:r>
            <a:r>
              <a:rPr lang="zh-CN" altLang="en-US" sz="2400" dirty="0">
                <a:solidFill>
                  <a:srgbClr val="394090"/>
                </a:solidFill>
                <a:latin typeface="HiddenHorzOCR"/>
              </a:rPr>
              <a:t>侧面值，就继承该默认值作为查询结果返回。</a:t>
            </a:r>
          </a:p>
          <a:p>
            <a:r>
              <a:rPr lang="zh-CN" altLang="en-US" sz="2400" dirty="0">
                <a:solidFill>
                  <a:srgbClr val="394090"/>
                </a:solidFill>
                <a:latin typeface="HiddenHorzOCR"/>
              </a:rPr>
              <a:t>    如果该槽提供有</a:t>
            </a:r>
            <a:r>
              <a:rPr lang="en-US" altLang="zh-CN" sz="2400" dirty="0">
                <a:solidFill>
                  <a:srgbClr val="394090"/>
                </a:solidFill>
                <a:latin typeface="HiddenHorzOCR"/>
              </a:rPr>
              <a:t>If-Needed</a:t>
            </a:r>
            <a:r>
              <a:rPr lang="zh-CN" altLang="en-US" sz="2400" dirty="0">
                <a:solidFill>
                  <a:srgbClr val="394090"/>
                </a:solidFill>
                <a:latin typeface="HiddenHorzOCR"/>
              </a:rPr>
              <a:t>侧面供继承，则执行</a:t>
            </a:r>
            <a:r>
              <a:rPr lang="en-US" altLang="zh-CN" sz="2400" dirty="0">
                <a:solidFill>
                  <a:srgbClr val="394090"/>
                </a:solidFill>
                <a:latin typeface="HiddenHorzOCR"/>
              </a:rPr>
              <a:t>If-Needed</a:t>
            </a:r>
            <a:r>
              <a:rPr lang="zh-CN" altLang="en-US" sz="2400" dirty="0">
                <a:solidFill>
                  <a:srgbClr val="394090"/>
                </a:solidFill>
                <a:latin typeface="HiddenHorzOCR"/>
              </a:rPr>
              <a:t>操作，去产生一个</a:t>
            </a:r>
          </a:p>
          <a:p>
            <a:r>
              <a:rPr lang="zh-CN" altLang="en-US" sz="2400" dirty="0">
                <a:solidFill>
                  <a:srgbClr val="394090"/>
                </a:solidFill>
                <a:latin typeface="HiddenHorzOCR"/>
              </a:rPr>
              <a:t>值作为查询结果。</a:t>
            </a:r>
          </a:p>
          <a:p>
            <a:r>
              <a:rPr lang="zh-CN" altLang="en-US" sz="2400" dirty="0">
                <a:solidFill>
                  <a:srgbClr val="394090"/>
                </a:solidFill>
                <a:latin typeface="HiddenHorzOCR"/>
              </a:rPr>
              <a:t>    如果对某个事物的某一属性进行了赋值或修改操作，则系统会自动沿</a:t>
            </a:r>
            <a:r>
              <a:rPr lang="en-US" altLang="zh-CN" sz="2400" dirty="0">
                <a:solidFill>
                  <a:srgbClr val="394090"/>
                </a:solidFill>
                <a:latin typeface="HiddenHorzOCR"/>
              </a:rPr>
              <a:t>ISA</a:t>
            </a:r>
            <a:r>
              <a:rPr lang="zh-CN" altLang="en-US" sz="2400" dirty="0">
                <a:solidFill>
                  <a:srgbClr val="394090"/>
                </a:solidFill>
                <a:latin typeface="HiddenHorzOCR"/>
              </a:rPr>
              <a:t>和</a:t>
            </a:r>
            <a:r>
              <a:rPr lang="en-US" altLang="zh-CN" sz="2400" dirty="0">
                <a:solidFill>
                  <a:srgbClr val="394090"/>
                </a:solidFill>
                <a:latin typeface="HiddenHorzOCR"/>
              </a:rPr>
              <a:t>AKO</a:t>
            </a:r>
            <a:r>
              <a:rPr lang="zh-CN" altLang="en-US" sz="2400" dirty="0">
                <a:solidFill>
                  <a:srgbClr val="394090"/>
                </a:solidFill>
                <a:latin typeface="HiddenHorzOCR"/>
              </a:rPr>
              <a:t>链追溯到具有相应的类或超类框架，去执行</a:t>
            </a:r>
            <a:r>
              <a:rPr lang="en-US" altLang="zh-CN" sz="2400" dirty="0">
                <a:solidFill>
                  <a:srgbClr val="394090"/>
                </a:solidFill>
                <a:latin typeface="HiddenHorzOCR"/>
              </a:rPr>
              <a:t>If</a:t>
            </a:r>
            <a:r>
              <a:rPr lang="en-US" altLang="zh-CN" sz="2400" dirty="0">
                <a:solidFill>
                  <a:srgbClr val="2B2D6A"/>
                </a:solidFill>
                <a:latin typeface="HiddenHorzOCR"/>
              </a:rPr>
              <a:t>-</a:t>
            </a:r>
            <a:r>
              <a:rPr lang="en-US" altLang="zh-CN" sz="2400" dirty="0">
                <a:solidFill>
                  <a:srgbClr val="394090"/>
                </a:solidFill>
                <a:latin typeface="HiddenHorzOCR"/>
              </a:rPr>
              <a:t>Added</a:t>
            </a:r>
            <a:r>
              <a:rPr lang="zh-CN" altLang="en-US" sz="2400" dirty="0">
                <a:solidFill>
                  <a:srgbClr val="394090"/>
                </a:solidFill>
                <a:latin typeface="HiddenHorzOCR"/>
              </a:rPr>
              <a:t>操作，作相应的</a:t>
            </a:r>
            <a:r>
              <a:rPr lang="zh-CN" altLang="en-US" sz="2000" dirty="0">
                <a:solidFill>
                  <a:srgbClr val="394090"/>
                </a:solidFill>
                <a:latin typeface="HiddenHorzOCR"/>
              </a:rPr>
              <a:t>后继处理。</a:t>
            </a:r>
          </a:p>
          <a:p>
            <a:r>
              <a:rPr lang="en-US" altLang="zh-CN" sz="2400" dirty="0">
                <a:solidFill>
                  <a:srgbClr val="902A3C"/>
                </a:solidFill>
                <a:latin typeface="HiddenHorzOCR"/>
              </a:rPr>
              <a:t>If-Needed</a:t>
            </a:r>
            <a:r>
              <a:rPr lang="zh-CN" altLang="en-US" sz="2400" dirty="0">
                <a:solidFill>
                  <a:srgbClr val="902A3C"/>
                </a:solidFill>
                <a:latin typeface="HiddenHorzOCR"/>
              </a:rPr>
              <a:t>与</a:t>
            </a:r>
            <a:r>
              <a:rPr lang="en-US" altLang="zh-CN" sz="2400" dirty="0">
                <a:solidFill>
                  <a:srgbClr val="902A3C"/>
                </a:solidFill>
                <a:latin typeface="HiddenHorzOCR"/>
              </a:rPr>
              <a:t>If-Added</a:t>
            </a:r>
            <a:r>
              <a:rPr lang="zh-CN" altLang="en-US" sz="2400" dirty="0">
                <a:solidFill>
                  <a:srgbClr val="902A3C"/>
                </a:solidFill>
                <a:latin typeface="HiddenHorzOCR"/>
              </a:rPr>
              <a:t>过程的区别</a:t>
            </a:r>
          </a:p>
          <a:p>
            <a:r>
              <a:rPr lang="zh-CN" altLang="en-US" sz="2400" dirty="0">
                <a:solidFill>
                  <a:srgbClr val="394090"/>
                </a:solidFill>
                <a:latin typeface="HiddenHorzOCR"/>
              </a:rPr>
              <a:t>    它们的主要区别在于激活时机和操作目的不同。</a:t>
            </a:r>
          </a:p>
          <a:p>
            <a:r>
              <a:rPr lang="en-US" altLang="zh-CN" sz="2400" dirty="0">
                <a:solidFill>
                  <a:srgbClr val="394090"/>
                </a:solidFill>
                <a:latin typeface="HiddenHorzOCR"/>
              </a:rPr>
              <a:t>    If-Needed</a:t>
            </a:r>
            <a:r>
              <a:rPr lang="zh-CN" altLang="en-US" sz="2400" dirty="0">
                <a:solidFill>
                  <a:srgbClr val="394090"/>
                </a:solidFill>
                <a:latin typeface="HiddenHorzOCR"/>
              </a:rPr>
              <a:t>操作是在系统试图查询某个事物框架中未记载的属性值时激活，并根据查询需求，被动地即时产生所需要的属性值</a:t>
            </a:r>
            <a:r>
              <a:rPr lang="en-US" altLang="zh-CN" sz="2400" dirty="0">
                <a:solidFill>
                  <a:srgbClr val="394090"/>
                </a:solidFill>
                <a:latin typeface="HiddenHorzOCR"/>
              </a:rPr>
              <a:t>;</a:t>
            </a:r>
          </a:p>
          <a:p>
            <a:r>
              <a:rPr lang="en-US" altLang="zh-CN" sz="2400" dirty="0">
                <a:solidFill>
                  <a:srgbClr val="394090"/>
                </a:solidFill>
                <a:latin typeface="HiddenHorzOCR"/>
              </a:rPr>
              <a:t>    If</a:t>
            </a:r>
            <a:r>
              <a:rPr lang="en-US" altLang="zh-CN" sz="2400" dirty="0">
                <a:solidFill>
                  <a:srgbClr val="2B2D6A"/>
                </a:solidFill>
                <a:latin typeface="HiddenHorzOCR"/>
              </a:rPr>
              <a:t>-</a:t>
            </a:r>
            <a:r>
              <a:rPr lang="en-US" altLang="zh-CN" sz="2400" dirty="0">
                <a:solidFill>
                  <a:srgbClr val="394090"/>
                </a:solidFill>
                <a:latin typeface="HiddenHorzOCR"/>
              </a:rPr>
              <a:t>Added</a:t>
            </a:r>
            <a:r>
              <a:rPr lang="zh-CN" altLang="en-US" sz="2400" dirty="0">
                <a:solidFill>
                  <a:srgbClr val="394090"/>
                </a:solidFill>
                <a:latin typeface="HiddenHorzOCR"/>
              </a:rPr>
              <a:t>操作是在系统对某个框架的属性作赋值或修改工作后激活，目的在于通过这些后继处理，主动做好配套操作，以消除可能存在的不</a:t>
            </a:r>
            <a:r>
              <a:rPr lang="zh-CN" altLang="en-US" sz="2400" dirty="0">
                <a:solidFill>
                  <a:srgbClr val="2B2D6A"/>
                </a:solidFill>
                <a:latin typeface="HiddenHorzOCR"/>
              </a:rPr>
              <a:t>一致</a:t>
            </a:r>
            <a:r>
              <a:rPr lang="zh-CN" altLang="en-US" sz="2400" dirty="0">
                <a:solidFill>
                  <a:srgbClr val="394090"/>
                </a:solidFill>
                <a:latin typeface="HiddenHorzOCR"/>
              </a:rPr>
              <a:t>。</a:t>
            </a:r>
            <a:endParaRPr lang="zh-CN" altLang="en-US" dirty="0"/>
          </a:p>
        </p:txBody>
      </p:sp>
    </p:spTree>
    <p:extLst>
      <p:ext uri="{BB962C8B-B14F-4D97-AF65-F5344CB8AC3E}">
        <p14:creationId xmlns:p14="http://schemas.microsoft.com/office/powerpoint/2010/main" val="989958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F7467BBD-8317-4436-A221-C30411F06D65}" type="slidenum">
              <a:rPr lang="en-US" altLang="zh-CN"/>
              <a:pPr/>
              <a:t>57</a:t>
            </a:fld>
            <a:endParaRPr lang="en-US" altLang="zh-CN"/>
          </a:p>
        </p:txBody>
      </p:sp>
      <p:sp>
        <p:nvSpPr>
          <p:cNvPr id="294944" name="Rectangle 32"/>
          <p:cNvSpPr>
            <a:spLocks noGrp="1"/>
          </p:cNvSpPr>
          <p:nvPr>
            <p:ph type="title"/>
          </p:nvPr>
        </p:nvSpPr>
        <p:spPr>
          <a:xfrm>
            <a:off x="808117" y="576971"/>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362466" y="1279599"/>
            <a:ext cx="1467068" cy="477054"/>
          </a:xfrm>
          <a:prstGeom prst="rect">
            <a:avLst/>
          </a:prstGeom>
        </p:spPr>
        <p:txBody>
          <a:bodyPr wrap="none">
            <a:spAutoFit/>
          </a:bodyPr>
          <a:lstStyle/>
          <a:p>
            <a:r>
              <a:rPr lang="zh-CN" altLang="en-US" sz="2500" dirty="0">
                <a:solidFill>
                  <a:srgbClr val="D2353E"/>
                </a:solidFill>
                <a:latin typeface="HiddenHorzOCR"/>
              </a:rPr>
              <a:t>特性继承</a:t>
            </a:r>
            <a:endParaRPr lang="en-US" altLang="zh-CN" sz="2500" dirty="0">
              <a:solidFill>
                <a:srgbClr val="D2353E"/>
              </a:solidFill>
              <a:latin typeface="HiddenHorzOCR"/>
            </a:endParaRPr>
          </a:p>
        </p:txBody>
      </p:sp>
      <p:sp>
        <p:nvSpPr>
          <p:cNvPr id="7" name="矩形 6"/>
          <p:cNvSpPr/>
          <p:nvPr/>
        </p:nvSpPr>
        <p:spPr>
          <a:xfrm>
            <a:off x="1034477" y="2048520"/>
            <a:ext cx="10470757" cy="3785652"/>
          </a:xfrm>
          <a:prstGeom prst="rect">
            <a:avLst/>
          </a:prstGeom>
        </p:spPr>
        <p:txBody>
          <a:bodyPr wrap="square">
            <a:spAutoFit/>
          </a:bodyPr>
          <a:lstStyle/>
          <a:p>
            <a:r>
              <a:rPr lang="zh-CN" altLang="en-US" sz="2400" dirty="0">
                <a:solidFill>
                  <a:srgbClr val="B7404A"/>
                </a:solidFill>
                <a:latin typeface="HiddenHorzOCR"/>
              </a:rPr>
              <a:t>特性继承的例</a:t>
            </a:r>
          </a:p>
          <a:p>
            <a:r>
              <a:rPr lang="zh-CN" altLang="en-US" sz="2400" dirty="0">
                <a:solidFill>
                  <a:srgbClr val="404897"/>
                </a:solidFill>
                <a:latin typeface="HiddenHorzOCR"/>
              </a:rPr>
              <a:t>    如前面的学生框架</a:t>
            </a:r>
          </a:p>
          <a:p>
            <a:r>
              <a:rPr lang="zh-CN" altLang="en-US" sz="2400" dirty="0">
                <a:solidFill>
                  <a:srgbClr val="404897"/>
                </a:solidFill>
                <a:latin typeface="HiddenHorzOCR"/>
              </a:rPr>
              <a:t>    若要查询</a:t>
            </a:r>
            <a:r>
              <a:rPr lang="en-US" altLang="zh-CN" sz="2400" dirty="0">
                <a:solidFill>
                  <a:srgbClr val="404897"/>
                </a:solidFill>
                <a:latin typeface="HiddenHorzOCR"/>
              </a:rPr>
              <a:t>Master-l </a:t>
            </a:r>
            <a:r>
              <a:rPr lang="zh-CN" altLang="en-US" sz="2400" dirty="0">
                <a:solidFill>
                  <a:srgbClr val="404897"/>
                </a:solidFill>
                <a:latin typeface="HiddenHorzOCR"/>
              </a:rPr>
              <a:t>的</a:t>
            </a:r>
            <a:r>
              <a:rPr lang="en-US" altLang="zh-CN" sz="2400" dirty="0">
                <a:solidFill>
                  <a:srgbClr val="404897"/>
                </a:solidFill>
                <a:latin typeface="HiddenHorzOCR"/>
              </a:rPr>
              <a:t>Sex , </a:t>
            </a:r>
            <a:r>
              <a:rPr lang="zh-CN" altLang="en-US" sz="2400" dirty="0">
                <a:solidFill>
                  <a:srgbClr val="404897"/>
                </a:solidFill>
                <a:latin typeface="HiddenHorzOCR"/>
              </a:rPr>
              <a:t>则可直接回答</a:t>
            </a:r>
            <a:r>
              <a:rPr lang="en-US" altLang="zh-CN" sz="2400" dirty="0">
                <a:solidFill>
                  <a:srgbClr val="404897"/>
                </a:solidFill>
                <a:latin typeface="HiddenHorzOCR"/>
              </a:rPr>
              <a:t>; </a:t>
            </a:r>
            <a:r>
              <a:rPr lang="zh-CN" altLang="en-US" sz="2400" dirty="0">
                <a:solidFill>
                  <a:srgbClr val="404897"/>
                </a:solidFill>
                <a:latin typeface="HiddenHorzOCR"/>
              </a:rPr>
              <a:t>但要查询</a:t>
            </a:r>
            <a:r>
              <a:rPr lang="en-US" altLang="zh-CN" sz="2400" dirty="0">
                <a:solidFill>
                  <a:srgbClr val="404897"/>
                </a:solidFill>
                <a:latin typeface="HiddenHorzOCR"/>
              </a:rPr>
              <a:t>Master-2</a:t>
            </a:r>
            <a:r>
              <a:rPr lang="zh-CN" altLang="en-US" sz="2400" dirty="0">
                <a:solidFill>
                  <a:srgbClr val="404897"/>
                </a:solidFill>
                <a:latin typeface="HiddenHorzOCR"/>
              </a:rPr>
              <a:t>的</a:t>
            </a:r>
            <a:r>
              <a:rPr lang="en-US" altLang="zh-CN" sz="2400" dirty="0">
                <a:solidFill>
                  <a:srgbClr val="404897"/>
                </a:solidFill>
                <a:latin typeface="HiddenHorzOCR"/>
              </a:rPr>
              <a:t>Sex , </a:t>
            </a:r>
            <a:r>
              <a:rPr lang="zh-CN" altLang="en-US" sz="2400" dirty="0">
                <a:solidFill>
                  <a:srgbClr val="404897"/>
                </a:solidFill>
                <a:latin typeface="HiddenHorzOCR"/>
              </a:rPr>
              <a:t>则需要沿</a:t>
            </a:r>
            <a:r>
              <a:rPr lang="en-US" altLang="zh-CN" sz="2400" dirty="0">
                <a:solidFill>
                  <a:srgbClr val="404897"/>
                </a:solidFill>
                <a:latin typeface="HiddenHorzOCR"/>
              </a:rPr>
              <a:t>ISA</a:t>
            </a:r>
            <a:r>
              <a:rPr lang="zh-CN" altLang="en-US" sz="2400" dirty="0">
                <a:solidFill>
                  <a:srgbClr val="404897"/>
                </a:solidFill>
                <a:latin typeface="HiddenHorzOCR"/>
              </a:rPr>
              <a:t>链和</a:t>
            </a:r>
            <a:r>
              <a:rPr lang="en-US" altLang="zh-CN" sz="2400" dirty="0">
                <a:solidFill>
                  <a:srgbClr val="404897"/>
                </a:solidFill>
                <a:latin typeface="HiddenHorzOCR"/>
              </a:rPr>
              <a:t>AKO</a:t>
            </a:r>
            <a:r>
              <a:rPr lang="zh-CN" altLang="en-US" sz="2400" dirty="0">
                <a:solidFill>
                  <a:srgbClr val="404897"/>
                </a:solidFill>
                <a:latin typeface="HiddenHorzOCR"/>
              </a:rPr>
              <a:t>链到</a:t>
            </a:r>
            <a:r>
              <a:rPr lang="en-US" altLang="zh-CN" sz="2400" dirty="0">
                <a:solidFill>
                  <a:srgbClr val="404897"/>
                </a:solidFill>
                <a:latin typeface="HiddenHorzOCR"/>
              </a:rPr>
              <a:t>Student</a:t>
            </a:r>
            <a:r>
              <a:rPr lang="zh-CN" altLang="en-US" sz="2400" dirty="0">
                <a:solidFill>
                  <a:srgbClr val="404897"/>
                </a:solidFill>
                <a:latin typeface="HiddenHorzOCR"/>
              </a:rPr>
              <a:t>框架取其默认佳</a:t>
            </a:r>
            <a:r>
              <a:rPr lang="en-US" altLang="zh-CN" sz="2400" dirty="0">
                <a:solidFill>
                  <a:srgbClr val="404897"/>
                </a:solidFill>
                <a:latin typeface="HiddenHorzOCR"/>
              </a:rPr>
              <a:t>male.</a:t>
            </a:r>
          </a:p>
          <a:p>
            <a:r>
              <a:rPr lang="en-US" altLang="zh-CN" sz="2400" dirty="0">
                <a:solidFill>
                  <a:srgbClr val="404897"/>
                </a:solidFill>
                <a:latin typeface="HiddenHorzOCR"/>
              </a:rPr>
              <a:t>    </a:t>
            </a:r>
            <a:r>
              <a:rPr lang="zh-CN" altLang="en-US" sz="2400" dirty="0">
                <a:solidFill>
                  <a:srgbClr val="404897"/>
                </a:solidFill>
                <a:latin typeface="HiddenHorzOCR"/>
              </a:rPr>
              <a:t>若要查询</a:t>
            </a:r>
            <a:r>
              <a:rPr lang="en-US" altLang="zh-CN" sz="2400" dirty="0">
                <a:solidFill>
                  <a:srgbClr val="404897"/>
                </a:solidFill>
                <a:latin typeface="HiddenHorzOCR"/>
              </a:rPr>
              <a:t>Master-2</a:t>
            </a:r>
            <a:r>
              <a:rPr lang="zh-CN" altLang="en-US" sz="2400" dirty="0">
                <a:solidFill>
                  <a:srgbClr val="404897"/>
                </a:solidFill>
                <a:latin typeface="HiddenHorzOCR"/>
              </a:rPr>
              <a:t>的</a:t>
            </a:r>
            <a:r>
              <a:rPr lang="en-US" altLang="zh-CN" sz="2400" dirty="0">
                <a:solidFill>
                  <a:srgbClr val="404897"/>
                </a:solidFill>
                <a:latin typeface="HiddenHorzOCR"/>
              </a:rPr>
              <a:t>Field</a:t>
            </a:r>
            <a:r>
              <a:rPr lang="zh-CN" altLang="en-US" sz="2400" dirty="0">
                <a:solidFill>
                  <a:srgbClr val="404897"/>
                </a:solidFill>
                <a:latin typeface="HiddenHorzOCR"/>
              </a:rPr>
              <a:t>，需要沿</a:t>
            </a:r>
            <a:r>
              <a:rPr lang="en-US" altLang="zh-CN" sz="2400" dirty="0">
                <a:solidFill>
                  <a:srgbClr val="404897"/>
                </a:solidFill>
                <a:latin typeface="HiddenHorzOCR"/>
              </a:rPr>
              <a:t>ISA</a:t>
            </a:r>
            <a:r>
              <a:rPr lang="zh-CN" altLang="en-US" sz="2400" dirty="0">
                <a:solidFill>
                  <a:srgbClr val="404897"/>
                </a:solidFill>
                <a:latin typeface="HiddenHorzOCR"/>
              </a:rPr>
              <a:t>链到</a:t>
            </a:r>
            <a:r>
              <a:rPr lang="en-US" altLang="zh-CN" sz="2400" dirty="0">
                <a:solidFill>
                  <a:srgbClr val="404897"/>
                </a:solidFill>
                <a:latin typeface="HiddenHorzOCR"/>
              </a:rPr>
              <a:t>Master</a:t>
            </a:r>
            <a:r>
              <a:rPr lang="zh-CN" altLang="en-US" sz="2400" dirty="0">
                <a:solidFill>
                  <a:srgbClr val="404897"/>
                </a:solidFill>
                <a:latin typeface="HiddenHorzOCR"/>
              </a:rPr>
              <a:t>框架，执行</a:t>
            </a:r>
            <a:r>
              <a:rPr lang="en-US" altLang="zh-CN" sz="2400" dirty="0">
                <a:solidFill>
                  <a:srgbClr val="404897"/>
                </a:solidFill>
                <a:latin typeface="HiddenHorzOCR"/>
              </a:rPr>
              <a:t>Field</a:t>
            </a:r>
            <a:r>
              <a:rPr lang="zh-CN" altLang="en-US" sz="2400" dirty="0">
                <a:solidFill>
                  <a:srgbClr val="404897"/>
                </a:solidFill>
                <a:latin typeface="HiddenHorzOCR"/>
              </a:rPr>
              <a:t>槽</a:t>
            </a:r>
            <a:r>
              <a:rPr lang="en-US" altLang="zh-CN" sz="2400" dirty="0">
                <a:solidFill>
                  <a:srgbClr val="404897"/>
                </a:solidFill>
                <a:latin typeface="HiddenHorzOCR"/>
              </a:rPr>
              <a:t>If-</a:t>
            </a:r>
            <a:r>
              <a:rPr lang="en-US" altLang="zh-CN" sz="2400" dirty="0">
                <a:solidFill>
                  <a:srgbClr val="535BA1"/>
                </a:solidFill>
                <a:latin typeface="HiddenHorzOCR"/>
              </a:rPr>
              <a:t>Needed</a:t>
            </a:r>
          </a:p>
          <a:p>
            <a:r>
              <a:rPr lang="zh-CN" altLang="en-US" sz="2400" dirty="0">
                <a:solidFill>
                  <a:srgbClr val="535BA1"/>
                </a:solidFill>
                <a:latin typeface="HiddenHorzOCR"/>
              </a:rPr>
              <a:t>侧面的</a:t>
            </a:r>
            <a:r>
              <a:rPr lang="en-US" altLang="zh-CN" sz="2400" dirty="0">
                <a:solidFill>
                  <a:srgbClr val="535BA1"/>
                </a:solidFill>
                <a:latin typeface="HiddenHorzOCR"/>
              </a:rPr>
              <a:t>Ask</a:t>
            </a:r>
            <a:r>
              <a:rPr lang="en-US" altLang="zh-CN" sz="2400" dirty="0">
                <a:solidFill>
                  <a:srgbClr val="504E83"/>
                </a:solidFill>
                <a:latin typeface="HiddenHorzOCR"/>
              </a:rPr>
              <a:t>-</a:t>
            </a:r>
            <a:r>
              <a:rPr lang="en-US" altLang="zh-CN" sz="2400" dirty="0">
                <a:solidFill>
                  <a:srgbClr val="535BA1"/>
                </a:solidFill>
                <a:latin typeface="HiddenHorzOCR"/>
              </a:rPr>
              <a:t>Field</a:t>
            </a:r>
            <a:r>
              <a:rPr lang="zh-CN" altLang="en-US" sz="2400" dirty="0">
                <a:solidFill>
                  <a:srgbClr val="535BA1"/>
                </a:solidFill>
                <a:latin typeface="HiddenHorzOCR"/>
              </a:rPr>
              <a:t>操作</a:t>
            </a:r>
            <a:r>
              <a:rPr lang="en-US" altLang="zh-CN" sz="2400" dirty="0">
                <a:solidFill>
                  <a:srgbClr val="535BA1"/>
                </a:solidFill>
                <a:latin typeface="HiddenHorzOCR"/>
              </a:rPr>
              <a:t>, </a:t>
            </a:r>
            <a:r>
              <a:rPr lang="zh-CN" altLang="en-US" sz="2400" dirty="0">
                <a:solidFill>
                  <a:srgbClr val="535BA1"/>
                </a:solidFill>
                <a:latin typeface="HiddenHorzOCR"/>
              </a:rPr>
              <a:t>即时产生一个值</a:t>
            </a:r>
            <a:r>
              <a:rPr lang="en-US" altLang="zh-CN" sz="2400" dirty="0">
                <a:solidFill>
                  <a:srgbClr val="535BA1"/>
                </a:solidFill>
                <a:latin typeface="HiddenHorzOCR"/>
              </a:rPr>
              <a:t>,</a:t>
            </a:r>
            <a:r>
              <a:rPr lang="zh-CN" altLang="en-US" sz="2400" dirty="0">
                <a:solidFill>
                  <a:srgbClr val="535BA1"/>
                </a:solidFill>
                <a:latin typeface="HiddenHorzOCR"/>
              </a:rPr>
              <a:t>假设产生的值是</a:t>
            </a:r>
            <a:r>
              <a:rPr lang="en-US" altLang="zh-CN" sz="2400" dirty="0">
                <a:solidFill>
                  <a:srgbClr val="535BA1"/>
                </a:solidFill>
                <a:latin typeface="HiddenHorzOCR"/>
              </a:rPr>
              <a:t>Data-</a:t>
            </a:r>
            <a:r>
              <a:rPr lang="en-US" altLang="zh-CN" sz="2400" dirty="0">
                <a:solidFill>
                  <a:srgbClr val="404897"/>
                </a:solidFill>
                <a:latin typeface="HiddenHorzOCR"/>
              </a:rPr>
              <a:t>Mining, </a:t>
            </a:r>
            <a:r>
              <a:rPr lang="zh-CN" altLang="en-US" sz="2400" dirty="0">
                <a:solidFill>
                  <a:srgbClr val="404897"/>
                </a:solidFill>
                <a:latin typeface="HiddenHorzOCR"/>
              </a:rPr>
              <a:t>则表示</a:t>
            </a:r>
            <a:r>
              <a:rPr lang="en-US" altLang="zh-CN" sz="2400" dirty="0">
                <a:solidFill>
                  <a:srgbClr val="404897"/>
                </a:solidFill>
                <a:latin typeface="HiddenHorzOCR"/>
              </a:rPr>
              <a:t>Master-2</a:t>
            </a:r>
            <a:r>
              <a:rPr lang="zh-CN" altLang="en-US" sz="2400" dirty="0">
                <a:solidFill>
                  <a:srgbClr val="404897"/>
                </a:solidFill>
                <a:latin typeface="HiddenHorzOCR"/>
              </a:rPr>
              <a:t>的研究方向为数据挖掘。</a:t>
            </a:r>
          </a:p>
          <a:p>
            <a:r>
              <a:rPr lang="zh-CN" altLang="en-US" sz="2400" dirty="0">
                <a:solidFill>
                  <a:srgbClr val="404897"/>
                </a:solidFill>
                <a:latin typeface="HiddenHorzOCR"/>
              </a:rPr>
              <a:t>    如果要修改</a:t>
            </a:r>
            <a:r>
              <a:rPr lang="en-US" altLang="zh-CN" sz="2400" dirty="0">
                <a:solidFill>
                  <a:srgbClr val="404897"/>
                </a:solidFill>
                <a:latin typeface="HiddenHorzOCR"/>
              </a:rPr>
              <a:t>Master-2 </a:t>
            </a:r>
            <a:r>
              <a:rPr lang="zh-CN" altLang="en-US" sz="2400" dirty="0">
                <a:solidFill>
                  <a:srgbClr val="404897"/>
                </a:solidFill>
                <a:latin typeface="HiddenHorzOCR"/>
              </a:rPr>
              <a:t>的</a:t>
            </a:r>
            <a:r>
              <a:rPr lang="en-US" altLang="zh-CN" sz="2400" dirty="0">
                <a:solidFill>
                  <a:srgbClr val="404897"/>
                </a:solidFill>
                <a:latin typeface="HiddenHorzOCR"/>
              </a:rPr>
              <a:t>Major</a:t>
            </a:r>
            <a:r>
              <a:rPr lang="zh-CN" altLang="en-US" sz="2400" dirty="0">
                <a:solidFill>
                  <a:srgbClr val="404897"/>
                </a:solidFill>
                <a:latin typeface="HiddenHorzOCR"/>
              </a:rPr>
              <a:t>，需要沿</a:t>
            </a:r>
            <a:r>
              <a:rPr lang="en-US" altLang="zh-CN" sz="2400" dirty="0">
                <a:solidFill>
                  <a:srgbClr val="404897"/>
                </a:solidFill>
                <a:latin typeface="HiddenHorzOCR"/>
              </a:rPr>
              <a:t>ISA</a:t>
            </a:r>
            <a:r>
              <a:rPr lang="zh-CN" altLang="en-US" sz="2400" dirty="0">
                <a:solidFill>
                  <a:srgbClr val="404897"/>
                </a:solidFill>
                <a:latin typeface="HiddenHorzOCR"/>
              </a:rPr>
              <a:t>链到</a:t>
            </a:r>
            <a:r>
              <a:rPr lang="en-US" altLang="zh-CN" sz="2400" dirty="0">
                <a:solidFill>
                  <a:srgbClr val="404897"/>
                </a:solidFill>
                <a:latin typeface="HiddenHorzOCR"/>
              </a:rPr>
              <a:t>Master</a:t>
            </a:r>
            <a:r>
              <a:rPr lang="zh-CN" altLang="en-US" sz="2400" dirty="0">
                <a:solidFill>
                  <a:srgbClr val="404897"/>
                </a:solidFill>
                <a:latin typeface="HiddenHorzOCR"/>
              </a:rPr>
              <a:t>框架</a:t>
            </a:r>
            <a:r>
              <a:rPr lang="en-US" altLang="zh-CN" sz="2400" dirty="0">
                <a:solidFill>
                  <a:srgbClr val="404897"/>
                </a:solidFill>
                <a:latin typeface="HiddenHorzOCR"/>
              </a:rPr>
              <a:t>, </a:t>
            </a:r>
            <a:r>
              <a:rPr lang="zh-CN" altLang="en-US" sz="2400" dirty="0">
                <a:solidFill>
                  <a:srgbClr val="404897"/>
                </a:solidFill>
                <a:latin typeface="HiddenHorzOCR"/>
              </a:rPr>
              <a:t>执行</a:t>
            </a:r>
            <a:r>
              <a:rPr lang="en-US" altLang="zh-CN" sz="2400" dirty="0">
                <a:solidFill>
                  <a:srgbClr val="404897"/>
                </a:solidFill>
                <a:latin typeface="HiddenHorzOCR"/>
              </a:rPr>
              <a:t>Major</a:t>
            </a:r>
            <a:r>
              <a:rPr lang="zh-CN" altLang="en-US" sz="2400" dirty="0">
                <a:solidFill>
                  <a:srgbClr val="404897"/>
                </a:solidFill>
                <a:latin typeface="HiddenHorzOCR"/>
              </a:rPr>
              <a:t>槽</a:t>
            </a:r>
            <a:r>
              <a:rPr lang="en-US" altLang="zh-CN" sz="2400" dirty="0">
                <a:solidFill>
                  <a:srgbClr val="404897"/>
                </a:solidFill>
                <a:latin typeface="HiddenHorzOCR"/>
              </a:rPr>
              <a:t>If-Added</a:t>
            </a:r>
            <a:r>
              <a:rPr lang="zh-CN" altLang="en-US" sz="2400" dirty="0">
                <a:solidFill>
                  <a:srgbClr val="404897"/>
                </a:solidFill>
                <a:latin typeface="HiddenHorzOCR"/>
              </a:rPr>
              <a:t>侧面的</a:t>
            </a:r>
            <a:r>
              <a:rPr lang="en-US" altLang="zh-CN" sz="2400" dirty="0">
                <a:solidFill>
                  <a:srgbClr val="404897"/>
                </a:solidFill>
                <a:latin typeface="HiddenHorzOCR"/>
              </a:rPr>
              <a:t>Check-Major</a:t>
            </a:r>
            <a:r>
              <a:rPr lang="zh-CN" altLang="en-US" sz="2400" dirty="0">
                <a:solidFill>
                  <a:srgbClr val="404897"/>
                </a:solidFill>
                <a:latin typeface="HiddenHorzOCR"/>
              </a:rPr>
              <a:t>操作，对</a:t>
            </a:r>
            <a:r>
              <a:rPr lang="en-US" altLang="zh-CN" sz="2400" dirty="0">
                <a:solidFill>
                  <a:srgbClr val="404897"/>
                </a:solidFill>
                <a:latin typeface="HiddenHorzOCR"/>
              </a:rPr>
              <a:t>Field, Advisor</a:t>
            </a:r>
            <a:r>
              <a:rPr lang="zh-CN" altLang="en-US" sz="2400" dirty="0">
                <a:solidFill>
                  <a:srgbClr val="404897"/>
                </a:solidFill>
                <a:latin typeface="HiddenHorzOCR"/>
              </a:rPr>
              <a:t>进行修改</a:t>
            </a:r>
            <a:r>
              <a:rPr lang="en-US" altLang="zh-CN" sz="2400" dirty="0">
                <a:solidFill>
                  <a:srgbClr val="404897"/>
                </a:solidFill>
                <a:latin typeface="HiddenHorzOCR"/>
              </a:rPr>
              <a:t>, </a:t>
            </a:r>
            <a:r>
              <a:rPr lang="zh-CN" altLang="en-US" sz="2400" dirty="0">
                <a:solidFill>
                  <a:srgbClr val="404897"/>
                </a:solidFill>
                <a:latin typeface="HiddenHorzOCR"/>
              </a:rPr>
              <a:t>以保持知识的一致性。</a:t>
            </a:r>
          </a:p>
        </p:txBody>
      </p:sp>
    </p:spTree>
    <p:extLst>
      <p:ext uri="{BB962C8B-B14F-4D97-AF65-F5344CB8AC3E}">
        <p14:creationId xmlns:p14="http://schemas.microsoft.com/office/powerpoint/2010/main" val="3362324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fld id="{F7467BBD-8317-4436-A221-C30411F06D65}" type="slidenum">
              <a:rPr lang="en-US" altLang="zh-CN"/>
              <a:pPr/>
              <a:t>58</a:t>
            </a:fld>
            <a:endParaRPr lang="en-US" altLang="zh-CN" dirty="0"/>
          </a:p>
        </p:txBody>
      </p:sp>
      <p:sp>
        <p:nvSpPr>
          <p:cNvPr id="294944" name="Rectangle 32"/>
          <p:cNvSpPr>
            <a:spLocks noGrp="1"/>
          </p:cNvSpPr>
          <p:nvPr>
            <p:ph type="title"/>
          </p:nvPr>
        </p:nvSpPr>
        <p:spPr>
          <a:xfrm>
            <a:off x="42615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框架系统的问题求解过程</a:t>
            </a:r>
          </a:p>
        </p:txBody>
      </p:sp>
      <p:sp>
        <p:nvSpPr>
          <p:cNvPr id="4" name="矩形 3"/>
          <p:cNvSpPr/>
          <p:nvPr/>
        </p:nvSpPr>
        <p:spPr>
          <a:xfrm>
            <a:off x="5167441" y="840135"/>
            <a:ext cx="1787669" cy="477054"/>
          </a:xfrm>
          <a:prstGeom prst="rect">
            <a:avLst/>
          </a:prstGeom>
        </p:spPr>
        <p:txBody>
          <a:bodyPr wrap="none">
            <a:spAutoFit/>
          </a:bodyPr>
          <a:lstStyle/>
          <a:p>
            <a:r>
              <a:rPr lang="zh-CN" altLang="en-US" sz="2500" dirty="0">
                <a:solidFill>
                  <a:srgbClr val="D2353E"/>
                </a:solidFill>
                <a:latin typeface="HiddenHorzOCR"/>
              </a:rPr>
              <a:t>匹配和填槽</a:t>
            </a:r>
            <a:endParaRPr lang="en-US" altLang="zh-CN" sz="2500" dirty="0">
              <a:solidFill>
                <a:srgbClr val="D2353E"/>
              </a:solidFill>
              <a:latin typeface="HiddenHorzOCR"/>
            </a:endParaRPr>
          </a:p>
        </p:txBody>
      </p:sp>
      <p:sp>
        <p:nvSpPr>
          <p:cNvPr id="7" name="矩形 6"/>
          <p:cNvSpPr/>
          <p:nvPr/>
        </p:nvSpPr>
        <p:spPr>
          <a:xfrm>
            <a:off x="920608" y="1376452"/>
            <a:ext cx="10306836" cy="4770537"/>
          </a:xfrm>
          <a:prstGeom prst="rect">
            <a:avLst/>
          </a:prstGeom>
        </p:spPr>
        <p:txBody>
          <a:bodyPr wrap="square">
            <a:spAutoFit/>
          </a:bodyPr>
          <a:lstStyle/>
          <a:p>
            <a:r>
              <a:rPr lang="zh-CN" altLang="en-US" sz="2000" dirty="0">
                <a:solidFill>
                  <a:srgbClr val="384091"/>
                </a:solidFill>
                <a:latin typeface="HiddenHorzOCR"/>
              </a:rPr>
              <a:t>    框架的匹配实际上是通过对相应槽的槽名和槽值逐个进行比较，并利用继承关系来实现的。</a:t>
            </a:r>
          </a:p>
          <a:p>
            <a:r>
              <a:rPr lang="zh-CN" altLang="en-US" sz="2000" dirty="0">
                <a:solidFill>
                  <a:srgbClr val="384091"/>
                </a:solidFill>
                <a:latin typeface="HiddenHorzOCR"/>
              </a:rPr>
              <a:t>    例如，假设前面讨论的学生框架系统已建立在知识库中，若要求从知识库中找出一个满足如下条件的硕士生</a:t>
            </a:r>
            <a:r>
              <a:rPr lang="en-US" altLang="zh-CN" sz="2000" dirty="0">
                <a:solidFill>
                  <a:srgbClr val="384091"/>
                </a:solidFill>
                <a:latin typeface="HiddenHorzOCR"/>
              </a:rPr>
              <a:t>:</a:t>
            </a:r>
          </a:p>
          <a:p>
            <a:r>
              <a:rPr lang="en-US" altLang="zh-CN" sz="2400" dirty="0">
                <a:solidFill>
                  <a:srgbClr val="384091"/>
                </a:solidFill>
                <a:latin typeface="Times New Roman" panose="02020603050405020304" pitchFamily="18" charset="0"/>
              </a:rPr>
              <a:t>	</a:t>
            </a:r>
            <a:r>
              <a:rPr lang="en-US" altLang="zh-CN" sz="2000" dirty="0">
                <a:solidFill>
                  <a:srgbClr val="FF0000"/>
                </a:solidFill>
                <a:latin typeface="Times New Roman" panose="02020603050405020304" pitchFamily="18" charset="0"/>
              </a:rPr>
              <a:t>male, Age&lt;25 , Major</a:t>
            </a:r>
            <a:r>
              <a:rPr lang="zh-CN" altLang="en-US" sz="2000" dirty="0">
                <a:solidFill>
                  <a:srgbClr val="FF0000"/>
                </a:solidFill>
                <a:latin typeface="Times New Roman" panose="02020603050405020304" pitchFamily="18" charset="0"/>
              </a:rPr>
              <a:t>为</a:t>
            </a:r>
            <a:r>
              <a:rPr lang="en-US" altLang="zh-CN" sz="2000" dirty="0">
                <a:solidFill>
                  <a:srgbClr val="FF0000"/>
                </a:solidFill>
                <a:latin typeface="Times New Roman" panose="02020603050405020304" pitchFamily="18" charset="0"/>
              </a:rPr>
              <a:t>Computer </a:t>
            </a:r>
            <a:r>
              <a:rPr lang="zh-CN" altLang="en-US" sz="2000" dirty="0">
                <a:solidFill>
                  <a:srgbClr val="FF0000"/>
                </a:solidFill>
                <a:latin typeface="Times New Roman" panose="02020603050405020304" pitchFamily="18" charset="0"/>
              </a:rPr>
              <a:t>， </a:t>
            </a:r>
            <a:r>
              <a:rPr lang="en-US" altLang="zh-CN" sz="2000" dirty="0">
                <a:solidFill>
                  <a:srgbClr val="FF0000"/>
                </a:solidFill>
                <a:latin typeface="Times New Roman" panose="02020603050405020304" pitchFamily="18" charset="0"/>
              </a:rPr>
              <a:t>Project</a:t>
            </a:r>
            <a:r>
              <a:rPr lang="zh-CN" altLang="en-US" sz="2000" dirty="0">
                <a:solidFill>
                  <a:srgbClr val="FF0000"/>
                </a:solidFill>
                <a:latin typeface="Times New Roman" panose="02020603050405020304" pitchFamily="18" charset="0"/>
              </a:rPr>
              <a:t>为</a:t>
            </a:r>
            <a:r>
              <a:rPr lang="en-US" altLang="zh-CN" sz="2000" dirty="0">
                <a:solidFill>
                  <a:srgbClr val="FF0000"/>
                </a:solidFill>
                <a:latin typeface="Times New Roman" panose="02020603050405020304" pitchFamily="18" charset="0"/>
              </a:rPr>
              <a:t>National</a:t>
            </a:r>
          </a:p>
          <a:p>
            <a:r>
              <a:rPr lang="zh-CN" altLang="en-US" sz="2000" dirty="0">
                <a:solidFill>
                  <a:srgbClr val="384091"/>
                </a:solidFill>
                <a:latin typeface="HiddenHorzOCR"/>
              </a:rPr>
              <a:t>    把这些条件用框架表示出来，就可得到如下的初始问题框架</a:t>
            </a:r>
          </a:p>
          <a:p>
            <a:r>
              <a:rPr lang="en-US" altLang="zh-CN" sz="2000" dirty="0">
                <a:solidFill>
                  <a:srgbClr val="384091"/>
                </a:solidFill>
                <a:latin typeface="Times New Roman" panose="02020603050405020304" pitchFamily="18" charset="0"/>
              </a:rPr>
              <a:t>    Frame &lt;Master-x&gt;</a:t>
            </a:r>
          </a:p>
          <a:p>
            <a:r>
              <a:rPr lang="en-US" altLang="zh-CN" sz="2000" dirty="0">
                <a:solidFill>
                  <a:srgbClr val="384091"/>
                </a:solidFill>
                <a:latin typeface="Times New Roman" panose="02020603050405020304" pitchFamily="18" charset="0"/>
              </a:rPr>
              <a:t>       Name:</a:t>
            </a:r>
          </a:p>
          <a:p>
            <a:r>
              <a:rPr lang="en-US" altLang="zh-CN" sz="2000" dirty="0">
                <a:solidFill>
                  <a:srgbClr val="384091"/>
                </a:solidFill>
                <a:latin typeface="Times New Roman" panose="02020603050405020304" pitchFamily="18" charset="0"/>
              </a:rPr>
              <a:t>       Sex: male</a:t>
            </a:r>
          </a:p>
          <a:p>
            <a:r>
              <a:rPr lang="en-US" altLang="zh-CN" sz="2000" dirty="0">
                <a:solidFill>
                  <a:srgbClr val="384091"/>
                </a:solidFill>
                <a:latin typeface="Times New Roman" panose="02020603050405020304" pitchFamily="18" charset="0"/>
              </a:rPr>
              <a:t>       Age: Years &lt;25</a:t>
            </a:r>
          </a:p>
          <a:p>
            <a:r>
              <a:rPr lang="en-US" altLang="zh-CN" sz="2000" dirty="0">
                <a:solidFill>
                  <a:srgbClr val="384091"/>
                </a:solidFill>
                <a:latin typeface="Times New Roman" panose="02020603050405020304" pitchFamily="18" charset="0"/>
              </a:rPr>
              <a:t>       Major: Computer</a:t>
            </a:r>
          </a:p>
          <a:p>
            <a:r>
              <a:rPr lang="en-US" altLang="zh-CN" sz="2000" dirty="0">
                <a:solidFill>
                  <a:srgbClr val="384091"/>
                </a:solidFill>
                <a:latin typeface="Times New Roman" panose="02020603050405020304" pitchFamily="18" charset="0"/>
              </a:rPr>
              <a:t>       Project: National</a:t>
            </a:r>
          </a:p>
          <a:p>
            <a:r>
              <a:rPr lang="zh-CN" altLang="en-US" sz="2000" dirty="0">
                <a:solidFill>
                  <a:srgbClr val="384091"/>
                </a:solidFill>
                <a:latin typeface="HiddenHorzOCR"/>
              </a:rPr>
              <a:t>    用此框架和知识库中的框架匹配，显然</a:t>
            </a:r>
            <a:r>
              <a:rPr lang="en-US" altLang="zh-CN" sz="2000" dirty="0">
                <a:solidFill>
                  <a:srgbClr val="384091"/>
                </a:solidFill>
                <a:latin typeface="HiddenHorzOCR"/>
              </a:rPr>
              <a:t>“</a:t>
            </a:r>
            <a:r>
              <a:rPr lang="en-US" altLang="zh-CN" sz="2000" dirty="0">
                <a:solidFill>
                  <a:srgbClr val="384091"/>
                </a:solidFill>
                <a:latin typeface="Times New Roman" panose="02020603050405020304" pitchFamily="18" charset="0"/>
              </a:rPr>
              <a:t>Master -2</a:t>
            </a:r>
            <a:r>
              <a:rPr lang="en-US" altLang="zh-CN" sz="2000" dirty="0">
                <a:solidFill>
                  <a:srgbClr val="384091"/>
                </a:solidFill>
                <a:latin typeface="HiddenHorzOCR"/>
              </a:rPr>
              <a:t>”</a:t>
            </a:r>
            <a:r>
              <a:rPr lang="zh-CN" altLang="en-US" sz="2000" dirty="0">
                <a:solidFill>
                  <a:srgbClr val="384091"/>
                </a:solidFill>
                <a:latin typeface="HiddenHorzOCR"/>
              </a:rPr>
              <a:t>框架可以匹配。因为</a:t>
            </a:r>
            <a:r>
              <a:rPr lang="en-US" altLang="zh-CN" sz="2000" dirty="0">
                <a:solidFill>
                  <a:srgbClr val="384091"/>
                </a:solidFill>
                <a:latin typeface="HiddenHorzOCR"/>
              </a:rPr>
              <a:t>Age</a:t>
            </a:r>
            <a:r>
              <a:rPr lang="zh-CN" altLang="en-US" sz="2000" dirty="0">
                <a:solidFill>
                  <a:srgbClr val="384091"/>
                </a:solidFill>
                <a:latin typeface="HiddenHorzOCR"/>
              </a:rPr>
              <a:t>、</a:t>
            </a:r>
            <a:r>
              <a:rPr lang="en-US" altLang="zh-CN" sz="2000" dirty="0">
                <a:solidFill>
                  <a:srgbClr val="384091"/>
                </a:solidFill>
                <a:latin typeface="HiddenHorzOCR"/>
              </a:rPr>
              <a:t>Major</a:t>
            </a:r>
            <a:r>
              <a:rPr lang="zh-CN" altLang="en-US" sz="2000" dirty="0">
                <a:solidFill>
                  <a:srgbClr val="384091"/>
                </a:solidFill>
                <a:latin typeface="HiddenHorzOCR"/>
              </a:rPr>
              <a:t>槽都符合要求</a:t>
            </a:r>
            <a:r>
              <a:rPr lang="en-US" altLang="zh-CN" sz="2000" dirty="0">
                <a:solidFill>
                  <a:srgbClr val="384091"/>
                </a:solidFill>
                <a:latin typeface="HiddenHorzOCR"/>
              </a:rPr>
              <a:t>, Sex </a:t>
            </a:r>
            <a:r>
              <a:rPr lang="zh-CN" altLang="en-US" sz="2000" dirty="0">
                <a:solidFill>
                  <a:srgbClr val="384091"/>
                </a:solidFill>
                <a:latin typeface="HiddenHorzOCR"/>
              </a:rPr>
              <a:t>槽和</a:t>
            </a:r>
            <a:r>
              <a:rPr lang="en-US" altLang="zh-CN" sz="2000" dirty="0">
                <a:solidFill>
                  <a:srgbClr val="384091"/>
                </a:solidFill>
                <a:latin typeface="HiddenHorzOCR"/>
              </a:rPr>
              <a:t>Project</a:t>
            </a:r>
            <a:r>
              <a:rPr lang="zh-CN" altLang="en-US" sz="2000" dirty="0">
                <a:solidFill>
                  <a:srgbClr val="384091"/>
                </a:solidFill>
                <a:latin typeface="HiddenHorzOCR"/>
              </a:rPr>
              <a:t>槽虽然没有给出，但由继承性可知它们分别取默认值</a:t>
            </a:r>
            <a:r>
              <a:rPr lang="en-US" altLang="zh-CN" sz="2000" dirty="0">
                <a:solidFill>
                  <a:srgbClr val="384091"/>
                </a:solidFill>
                <a:latin typeface="HiddenHorzOCR"/>
              </a:rPr>
              <a:t>male</a:t>
            </a:r>
            <a:r>
              <a:rPr lang="zh-CN" altLang="en-US" sz="2000" dirty="0">
                <a:solidFill>
                  <a:srgbClr val="384091"/>
                </a:solidFill>
                <a:latin typeface="HiddenHorzOCR"/>
              </a:rPr>
              <a:t>和</a:t>
            </a:r>
            <a:r>
              <a:rPr lang="en-US" altLang="zh-CN" sz="2000" dirty="0">
                <a:solidFill>
                  <a:srgbClr val="384091"/>
                </a:solidFill>
                <a:latin typeface="HiddenHorzOCR"/>
              </a:rPr>
              <a:t>National, </a:t>
            </a:r>
            <a:r>
              <a:rPr lang="zh-CN" altLang="en-US" sz="2000" dirty="0">
                <a:solidFill>
                  <a:srgbClr val="384091"/>
                </a:solidFill>
                <a:latin typeface="HiddenHorzOCR"/>
              </a:rPr>
              <a:t>完全符合初始问题框架</a:t>
            </a:r>
            <a:r>
              <a:rPr lang="en-US" altLang="zh-CN" sz="2000" dirty="0">
                <a:solidFill>
                  <a:srgbClr val="384091"/>
                </a:solidFill>
                <a:latin typeface="HiddenHorzOCR"/>
              </a:rPr>
              <a:t>Master</a:t>
            </a:r>
            <a:r>
              <a:rPr lang="en-US" altLang="zh-CN" sz="2000" dirty="0">
                <a:solidFill>
                  <a:srgbClr val="242264"/>
                </a:solidFill>
                <a:latin typeface="HiddenHorzOCR"/>
              </a:rPr>
              <a:t>-</a:t>
            </a:r>
            <a:r>
              <a:rPr lang="en-US" altLang="zh-CN" sz="2000" dirty="0">
                <a:solidFill>
                  <a:srgbClr val="384091"/>
                </a:solidFill>
                <a:latin typeface="HiddenHorzOCR"/>
              </a:rPr>
              <a:t>x</a:t>
            </a:r>
            <a:r>
              <a:rPr lang="zh-CN" altLang="en-US" sz="2000" dirty="0">
                <a:solidFill>
                  <a:srgbClr val="384091"/>
                </a:solidFill>
                <a:latin typeface="HiddenHorzOCR"/>
              </a:rPr>
              <a:t>的要求，所以要找的学生有可能是</a:t>
            </a:r>
            <a:r>
              <a:rPr lang="en-US" altLang="zh-CN" sz="2000" dirty="0">
                <a:solidFill>
                  <a:srgbClr val="384091"/>
                </a:solidFill>
                <a:latin typeface="HiddenHorzOCR"/>
              </a:rPr>
              <a:t>Liu Qing</a:t>
            </a:r>
            <a:r>
              <a:rPr lang="zh-CN" altLang="en-US" sz="2000" dirty="0">
                <a:solidFill>
                  <a:srgbClr val="384091"/>
                </a:solidFill>
                <a:latin typeface="HiddenHorzOCR"/>
              </a:rPr>
              <a:t>。</a:t>
            </a:r>
            <a:endParaRPr lang="zh-CN" altLang="en-US" sz="2000" dirty="0">
              <a:solidFill>
                <a:srgbClr val="404897"/>
              </a:solidFill>
              <a:latin typeface="HiddenHorzOCR"/>
            </a:endParaRPr>
          </a:p>
        </p:txBody>
      </p:sp>
    </p:spTree>
    <p:extLst>
      <p:ext uri="{BB962C8B-B14F-4D97-AF65-F5344CB8AC3E}">
        <p14:creationId xmlns:p14="http://schemas.microsoft.com/office/powerpoint/2010/main" val="346003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fld id="{F7467BBD-8317-4436-A221-C30411F06D65}" type="slidenum">
              <a:rPr lang="en-US" altLang="zh-CN"/>
              <a:pPr/>
              <a:t>59</a:t>
            </a:fld>
            <a:endParaRPr lang="en-US" altLang="zh-CN" dirty="0"/>
          </a:p>
        </p:txBody>
      </p:sp>
      <p:sp>
        <p:nvSpPr>
          <p:cNvPr id="9" name="Rectangle 2"/>
          <p:cNvSpPr>
            <a:spLocks noGrp="1"/>
          </p:cNvSpPr>
          <p:nvPr>
            <p:ph type="title"/>
          </p:nvPr>
        </p:nvSpPr>
        <p:spPr>
          <a:xfrm>
            <a:off x="414578" y="866385"/>
            <a:ext cx="11542069" cy="649288"/>
          </a:xfrm>
        </p:spPr>
        <p:txBody>
          <a:bodyPr>
            <a:noAutofit/>
          </a:bodyPr>
          <a:lstStyle/>
          <a:p>
            <a:r>
              <a:rPr lang="zh-CN" altLang="en-US" sz="2800" dirty="0">
                <a:solidFill>
                  <a:srgbClr val="00CC00"/>
                </a:solidFill>
                <a:ea typeface="黑体" panose="02010609060101010101" pitchFamily="49" charset="-122"/>
              </a:rPr>
              <a:t>例：</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请用框架表示这一知识：范伟，男，</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岁</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1996</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月到</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月间在计算机学院任讲师。</a:t>
            </a:r>
            <a:endParaRPr lang="en-US" altLang="zh-CN" sz="2800" dirty="0">
              <a:solidFill>
                <a:srgbClr val="00CC00"/>
              </a:solidFill>
              <a:ea typeface="黑体" panose="02010609060101010101" pitchFamily="49" charset="-122"/>
            </a:endParaRPr>
          </a:p>
        </p:txBody>
      </p:sp>
      <p:sp>
        <p:nvSpPr>
          <p:cNvPr id="10" name="Rectangle 4"/>
          <p:cNvSpPr>
            <a:spLocks noChangeArrowheads="1"/>
          </p:cNvSpPr>
          <p:nvPr/>
        </p:nvSpPr>
        <p:spPr bwMode="auto">
          <a:xfrm>
            <a:off x="2426158" y="2099335"/>
            <a:ext cx="7270235" cy="3582519"/>
          </a:xfrm>
          <a:prstGeom prst="rect">
            <a:avLst/>
          </a:prstGeom>
          <a:noFill/>
          <a:ln w="63500" cmpd="dbl">
            <a:solidFill>
              <a:schemeClr val="hlink"/>
            </a:solidFill>
            <a:miter lim="800000"/>
            <a:headEnd/>
            <a:tailEnd/>
          </a:ln>
          <a:effectLst/>
          <a:extLst>
            <a:ext uri="{909E8E84-426E-40DD-AFC4-6F175D3DCCD1}">
              <a14:hiddenFill xmlns:a14="http://schemas.microsoft.com/office/drawing/2010/main">
                <a:solidFill>
                  <a:srgbClr val="009900">
                    <a:alpha val="46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
              <a:lnSpc>
                <a:spcPct val="105000"/>
              </a:lnSpc>
            </a:pPr>
            <a:r>
              <a:rPr lang="en-US" altLang="zh-CN" sz="2400" b="1" dirty="0">
                <a:solidFill>
                  <a:srgbClr val="0000FF"/>
                </a:solidFill>
                <a:latin typeface="仿宋_GB2312" pitchFamily="49" charset="-122"/>
                <a:ea typeface="仿宋_GB2312" pitchFamily="49" charset="-122"/>
              </a:rPr>
              <a:t>Frame</a:t>
            </a:r>
            <a:r>
              <a:rPr lang="zh-CN" altLang="en-US" sz="2400" b="1" dirty="0">
                <a:solidFill>
                  <a:srgbClr val="0000FF"/>
                </a:solidFill>
                <a:latin typeface="仿宋_GB2312" pitchFamily="49" charset="-122"/>
                <a:ea typeface="仿宋_GB2312" pitchFamily="49" charset="-122"/>
              </a:rPr>
              <a:t>：</a:t>
            </a:r>
            <a:r>
              <a:rPr lang="en-US" altLang="zh-CN" sz="2400" b="1" dirty="0">
                <a:solidFill>
                  <a:srgbClr val="0000FF"/>
                </a:solidFill>
                <a:latin typeface="仿宋_GB2312" pitchFamily="49" charset="-122"/>
                <a:ea typeface="仿宋_GB2312" pitchFamily="49" charset="-122"/>
              </a:rPr>
              <a:t>〈Teacher-1〉</a:t>
            </a:r>
          </a:p>
          <a:p>
            <a:pPr fontAlgn="b">
              <a:lnSpc>
                <a:spcPct val="105000"/>
              </a:lnSpc>
            </a:pPr>
            <a:r>
              <a:rPr lang="en-US" altLang="zh-CN" sz="2400" b="1" dirty="0">
                <a:solidFill>
                  <a:srgbClr val="0000FF"/>
                </a:solidFill>
                <a:latin typeface="仿宋_GB2312" pitchFamily="49" charset="-122"/>
                <a:ea typeface="仿宋_GB2312" pitchFamily="49" charset="-122"/>
              </a:rPr>
              <a:t> Name:</a:t>
            </a:r>
            <a:r>
              <a:rPr lang="en-US" altLang="zh-CN" sz="2400" b="1" dirty="0">
                <a:latin typeface="仿宋_GB2312" pitchFamily="49" charset="-122"/>
                <a:ea typeface="仿宋_GB2312" pitchFamily="49" charset="-122"/>
              </a:rPr>
              <a:t>   Fan</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Wei </a:t>
            </a:r>
            <a:endParaRPr lang="zh-CN" altLang="en-US" sz="2400" b="1" dirty="0">
              <a:latin typeface="仿宋_GB2312" pitchFamily="49" charset="-122"/>
              <a:ea typeface="仿宋_GB2312" pitchFamily="49" charset="-122"/>
            </a:endParaRPr>
          </a:p>
          <a:p>
            <a:pPr fontAlgn="b">
              <a:lnSpc>
                <a:spcPct val="105000"/>
              </a:lnSpc>
            </a:pPr>
            <a:r>
              <a:rPr lang="zh-CN" altLang="en-US" sz="2400" b="1" dirty="0">
                <a:solidFill>
                  <a:srgbClr val="0000FF"/>
                </a:solidFill>
                <a:latin typeface="仿宋_GB2312" pitchFamily="49" charset="-122"/>
                <a:ea typeface="仿宋_GB2312" pitchFamily="49" charset="-122"/>
              </a:rPr>
              <a:t> </a:t>
            </a:r>
            <a:r>
              <a:rPr lang="en-US" altLang="zh-CN" sz="2400" b="1" dirty="0">
                <a:solidFill>
                  <a:srgbClr val="0000FF"/>
                </a:solidFill>
                <a:latin typeface="仿宋_GB2312" pitchFamily="49" charset="-122"/>
                <a:ea typeface="仿宋_GB2312" pitchFamily="49" charset="-122"/>
              </a:rPr>
              <a:t>Sex:</a:t>
            </a:r>
            <a:r>
              <a:rPr lang="en-US" altLang="zh-CN" sz="2400" b="1" dirty="0">
                <a:latin typeface="仿宋_GB2312" pitchFamily="49" charset="-122"/>
                <a:ea typeface="仿宋_GB2312" pitchFamily="49" charset="-122"/>
              </a:rPr>
              <a:t>   Male</a:t>
            </a:r>
            <a:endParaRPr lang="zh-CN" altLang="en-US" sz="2400" b="1" dirty="0">
              <a:latin typeface="仿宋_GB2312" pitchFamily="49" charset="-122"/>
              <a:ea typeface="仿宋_GB2312" pitchFamily="49" charset="-122"/>
            </a:endParaRPr>
          </a:p>
          <a:p>
            <a:pPr fontAlgn="b">
              <a:lnSpc>
                <a:spcPct val="105000"/>
              </a:lnSpc>
            </a:pPr>
            <a:r>
              <a:rPr lang="zh-CN" altLang="en-US" sz="2400" b="1" dirty="0">
                <a:solidFill>
                  <a:srgbClr val="0000FF"/>
                </a:solidFill>
                <a:latin typeface="仿宋_GB2312" pitchFamily="49" charset="-122"/>
                <a:ea typeface="仿宋_GB2312" pitchFamily="49" charset="-122"/>
              </a:rPr>
              <a:t> </a:t>
            </a:r>
            <a:r>
              <a:rPr lang="en-US" altLang="zh-CN" sz="2400" b="1" dirty="0">
                <a:solidFill>
                  <a:srgbClr val="0000FF"/>
                </a:solidFill>
                <a:latin typeface="仿宋_GB2312" pitchFamily="49" charset="-122"/>
                <a:ea typeface="仿宋_GB2312" pitchFamily="49" charset="-122"/>
              </a:rPr>
              <a:t>Age:</a:t>
            </a:r>
            <a:r>
              <a:rPr lang="en-US" altLang="zh-CN" sz="2400" b="1" dirty="0">
                <a:latin typeface="仿宋_GB2312" pitchFamily="49" charset="-122"/>
                <a:ea typeface="仿宋_GB2312" pitchFamily="49" charset="-122"/>
              </a:rPr>
              <a:t>    30</a:t>
            </a:r>
          </a:p>
          <a:p>
            <a:pPr fontAlgn="b">
              <a:lnSpc>
                <a:spcPct val="105000"/>
              </a:lnSpc>
            </a:pPr>
            <a:r>
              <a:rPr lang="zh-CN" altLang="en-US" sz="2400" b="1" dirty="0">
                <a:solidFill>
                  <a:srgbClr val="0000FF"/>
                </a:solidFill>
                <a:latin typeface="仿宋_GB2312" pitchFamily="49" charset="-122"/>
                <a:ea typeface="仿宋_GB2312" pitchFamily="49" charset="-122"/>
              </a:rPr>
              <a:t> </a:t>
            </a:r>
            <a:r>
              <a:rPr lang="en-US" altLang="zh-CN" sz="2400" b="1" dirty="0">
                <a:solidFill>
                  <a:srgbClr val="0000FF"/>
                </a:solidFill>
                <a:latin typeface="仿宋_GB2312" pitchFamily="49" charset="-122"/>
                <a:ea typeface="仿宋_GB2312" pitchFamily="49" charset="-122"/>
              </a:rPr>
              <a:t>Job</a:t>
            </a:r>
            <a:r>
              <a:rPr lang="zh-CN" altLang="en-US" sz="2400" b="1" dirty="0">
                <a:solidFill>
                  <a:srgbClr val="0000FF"/>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  </a:t>
            </a:r>
            <a:r>
              <a:rPr lang="en-US" altLang="zh-CN" sz="2400" b="1" dirty="0">
                <a:latin typeface="仿宋_GB2312" pitchFamily="49" charset="-122"/>
                <a:ea typeface="仿宋_GB2312" pitchFamily="49" charset="-122"/>
              </a:rPr>
              <a:t>Lecturer</a:t>
            </a:r>
            <a:endParaRPr lang="zh-CN" altLang="en-US" sz="2400" b="1" dirty="0">
              <a:latin typeface="仿宋_GB2312" pitchFamily="49" charset="-122"/>
              <a:ea typeface="仿宋_GB2312" pitchFamily="49" charset="-122"/>
            </a:endParaRPr>
          </a:p>
          <a:p>
            <a:pPr fontAlgn="b">
              <a:lnSpc>
                <a:spcPct val="105000"/>
              </a:lnSpc>
            </a:pPr>
            <a:r>
              <a:rPr lang="zh-CN" altLang="en-US" sz="2400" b="1" dirty="0">
                <a:solidFill>
                  <a:srgbClr val="0000FF"/>
                </a:solidFill>
                <a:latin typeface="仿宋_GB2312" pitchFamily="49" charset="-122"/>
                <a:ea typeface="仿宋_GB2312" pitchFamily="49" charset="-122"/>
              </a:rPr>
              <a:t> </a:t>
            </a:r>
            <a:r>
              <a:rPr lang="en-US" altLang="zh-CN" sz="2400" b="1" dirty="0">
                <a:solidFill>
                  <a:srgbClr val="0000FF"/>
                </a:solidFill>
                <a:latin typeface="仿宋_GB2312" pitchFamily="49" charset="-122"/>
                <a:ea typeface="仿宋_GB2312" pitchFamily="49" charset="-122"/>
              </a:rPr>
              <a:t>Work-time:</a:t>
            </a:r>
          </a:p>
          <a:p>
            <a:pPr fontAlgn="b">
              <a:lnSpc>
                <a:spcPct val="105000"/>
              </a:lnSpc>
            </a:pPr>
            <a:r>
              <a:rPr lang="en-US" altLang="zh-CN" sz="2400" b="1" dirty="0">
                <a:solidFill>
                  <a:srgbClr val="0000FF"/>
                </a:solidFill>
                <a:latin typeface="仿宋_GB2312" pitchFamily="49" charset="-122"/>
                <a:ea typeface="仿宋_GB2312" pitchFamily="49" charset="-122"/>
              </a:rPr>
              <a:t>    Start:</a:t>
            </a:r>
            <a:r>
              <a:rPr lang="zh-CN" altLang="en-US" sz="2400" b="1" dirty="0">
                <a:latin typeface="仿宋_GB2312" pitchFamily="49" charset="-122"/>
                <a:ea typeface="仿宋_GB2312" pitchFamily="49" charset="-122"/>
              </a:rPr>
              <a:t>  </a:t>
            </a:r>
            <a:r>
              <a:rPr lang="en-US" altLang="zh-CN" sz="2400" b="1" dirty="0">
                <a:latin typeface="仿宋_GB2312" pitchFamily="49" charset="-122"/>
                <a:ea typeface="仿宋_GB2312" pitchFamily="49" charset="-122"/>
              </a:rPr>
              <a:t>1996-10</a:t>
            </a:r>
            <a:endParaRPr lang="zh-CN" altLang="en-US" sz="2400" b="1" dirty="0">
              <a:latin typeface="仿宋_GB2312" pitchFamily="49" charset="-122"/>
              <a:ea typeface="仿宋_GB2312" pitchFamily="49" charset="-122"/>
            </a:endParaRPr>
          </a:p>
          <a:p>
            <a:pPr fontAlgn="b">
              <a:lnSpc>
                <a:spcPct val="105000"/>
              </a:lnSpc>
            </a:pPr>
            <a:r>
              <a:rPr lang="zh-CN" altLang="en-US" sz="2400" b="1" dirty="0">
                <a:latin typeface="仿宋_GB2312" pitchFamily="49" charset="-122"/>
                <a:ea typeface="仿宋_GB2312" pitchFamily="49" charset="-122"/>
              </a:rPr>
              <a:t>    </a:t>
            </a:r>
            <a:r>
              <a:rPr lang="en-US" altLang="zh-CN" sz="2400" b="1" dirty="0">
                <a:solidFill>
                  <a:srgbClr val="0000FF"/>
                </a:solidFill>
                <a:latin typeface="仿宋_GB2312" pitchFamily="49" charset="-122"/>
                <a:ea typeface="仿宋_GB2312" pitchFamily="49" charset="-122"/>
              </a:rPr>
              <a:t>End:  </a:t>
            </a:r>
            <a:r>
              <a:rPr lang="zh-CN" altLang="en-US" sz="2400" b="1" dirty="0">
                <a:solidFill>
                  <a:srgbClr val="0000FF"/>
                </a:solidFill>
                <a:latin typeface="仿宋_GB2312" pitchFamily="49" charset="-122"/>
                <a:ea typeface="仿宋_GB2312" pitchFamily="49" charset="-122"/>
              </a:rPr>
              <a:t> </a:t>
            </a:r>
            <a:r>
              <a:rPr lang="zh-CN" altLang="en-US" sz="2400" b="1" dirty="0">
                <a:latin typeface="仿宋_GB2312" pitchFamily="49" charset="-122"/>
                <a:ea typeface="仿宋_GB2312" pitchFamily="49" charset="-122"/>
              </a:rPr>
              <a:t> </a:t>
            </a:r>
            <a:r>
              <a:rPr lang="en-US" altLang="zh-CN" sz="2400" b="1" dirty="0">
                <a:latin typeface="仿宋_GB2312" pitchFamily="49" charset="-122"/>
                <a:ea typeface="仿宋_GB2312" pitchFamily="49" charset="-122"/>
              </a:rPr>
              <a:t>2012-08</a:t>
            </a:r>
          </a:p>
          <a:p>
            <a:pPr fontAlgn="b">
              <a:lnSpc>
                <a:spcPct val="105000"/>
              </a:lnSpc>
            </a:pPr>
            <a:r>
              <a:rPr lang="en-US" altLang="zh-CN" sz="2400" b="1" dirty="0">
                <a:solidFill>
                  <a:srgbClr val="0000FF"/>
                </a:solidFill>
                <a:latin typeface="仿宋_GB2312" pitchFamily="49" charset="-122"/>
                <a:ea typeface="仿宋_GB2312" pitchFamily="49" charset="-122"/>
              </a:rPr>
              <a:t> Department</a:t>
            </a:r>
            <a:r>
              <a:rPr lang="zh-CN" altLang="en-US" sz="2400" b="1" dirty="0">
                <a:solidFill>
                  <a:srgbClr val="0000FF"/>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  </a:t>
            </a:r>
            <a:r>
              <a:rPr lang="en-US" altLang="zh-CN" sz="2400" b="1" dirty="0">
                <a:latin typeface="仿宋_GB2312" pitchFamily="49" charset="-122"/>
                <a:ea typeface="仿宋_GB2312" pitchFamily="49" charset="-122"/>
              </a:rPr>
              <a:t>Computer Science</a:t>
            </a: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111254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31B31D5-4F28-467C-B72E-8E31914F2AC7}" type="slidenum">
              <a:rPr lang="en-US" altLang="zh-CN"/>
              <a:pPr/>
              <a:t>6</a:t>
            </a:fld>
            <a:endParaRPr lang="en-US" altLang="zh-CN"/>
          </a:p>
        </p:txBody>
      </p:sp>
      <p:sp>
        <p:nvSpPr>
          <p:cNvPr id="8" name="矩形 7"/>
          <p:cNvSpPr/>
          <p:nvPr/>
        </p:nvSpPr>
        <p:spPr>
          <a:xfrm>
            <a:off x="983224" y="1037685"/>
            <a:ext cx="10225552" cy="5339923"/>
          </a:xfrm>
          <a:prstGeom prst="rect">
            <a:avLst/>
          </a:prstGeom>
        </p:spPr>
        <p:txBody>
          <a:bodyPr wrap="square">
            <a:spAutoFit/>
          </a:bodyPr>
          <a:lstStyle/>
          <a:p>
            <a:pPr algn="ctr"/>
            <a:r>
              <a:rPr lang="zh-CN" altLang="en-US" sz="2400" b="1" dirty="0">
                <a:solidFill>
                  <a:srgbClr val="FF0000"/>
                </a:solidFill>
                <a:latin typeface="HiddenHorzOCR"/>
              </a:rPr>
              <a:t>事实的表示</a:t>
            </a:r>
            <a:endParaRPr lang="en-US" altLang="zh-CN" sz="2400" b="1" dirty="0">
              <a:solidFill>
                <a:srgbClr val="FF0000"/>
              </a:solidFill>
              <a:latin typeface="HiddenHorzOCR"/>
            </a:endParaRPr>
          </a:p>
          <a:p>
            <a:pPr algn="ctr"/>
            <a:endParaRPr lang="zh-CN" altLang="en-US" sz="2400" b="1" dirty="0">
              <a:solidFill>
                <a:srgbClr val="FF0000"/>
              </a:solidFill>
              <a:latin typeface="HiddenHorzOCR"/>
            </a:endParaRPr>
          </a:p>
          <a:p>
            <a:r>
              <a:rPr lang="zh-CN" altLang="en-US" sz="2000" b="1" dirty="0">
                <a:solidFill>
                  <a:srgbClr val="FF0000"/>
                </a:solidFill>
                <a:latin typeface="HiddenHorzOCR"/>
              </a:rPr>
              <a:t>事实的概念</a:t>
            </a:r>
            <a:endParaRPr lang="en-US" altLang="zh-CN" sz="2000" b="1" dirty="0">
              <a:solidFill>
                <a:srgbClr val="FF0000"/>
              </a:solidFill>
              <a:latin typeface="HiddenHorzOCR"/>
            </a:endParaRPr>
          </a:p>
          <a:p>
            <a:r>
              <a:rPr lang="zh-CN" altLang="en-US" sz="1900" dirty="0">
                <a:latin typeface="HiddenHorzOCR"/>
              </a:rPr>
              <a:t>事实是断言一个语言变量的值或断言多个语言变量之间关系的陈述句。</a:t>
            </a:r>
            <a:endParaRPr lang="en-US" altLang="zh-CN" sz="1900" dirty="0">
              <a:latin typeface="HiddenHorzOCR"/>
            </a:endParaRPr>
          </a:p>
          <a:p>
            <a:endParaRPr lang="zh-CN" altLang="en-US" sz="1900" dirty="0">
              <a:solidFill>
                <a:srgbClr val="434A97"/>
              </a:solidFill>
              <a:latin typeface="HiddenHorzOCR"/>
            </a:endParaRPr>
          </a:p>
          <a:p>
            <a:r>
              <a:rPr lang="zh-CN" altLang="en-US" sz="1900" dirty="0">
                <a:solidFill>
                  <a:srgbClr val="693B4D"/>
                </a:solidFill>
                <a:latin typeface="HiddenHorzOCR"/>
              </a:rPr>
              <a:t>语言变量的值</a:t>
            </a:r>
            <a:r>
              <a:rPr lang="en-US" altLang="zh-CN" sz="1900" dirty="0">
                <a:latin typeface="HiddenHorzOCR"/>
              </a:rPr>
              <a:t>: </a:t>
            </a:r>
            <a:r>
              <a:rPr lang="zh-CN" altLang="en-US" sz="1900" dirty="0">
                <a:latin typeface="HiddenHorzOCR"/>
              </a:rPr>
              <a:t>例如，</a:t>
            </a:r>
            <a:r>
              <a:rPr lang="en-US" altLang="zh-CN" sz="1900" dirty="0">
                <a:latin typeface="HiddenHorzOCR"/>
              </a:rPr>
              <a:t>"</a:t>
            </a:r>
            <a:r>
              <a:rPr lang="zh-CN" altLang="en-US" sz="1900" dirty="0">
                <a:latin typeface="HiddenHorzOCR"/>
              </a:rPr>
              <a:t>雪是白的</a:t>
            </a:r>
            <a:r>
              <a:rPr lang="en-US" altLang="zh-CN" sz="1900" dirty="0">
                <a:latin typeface="HiddenHorzOCR"/>
              </a:rPr>
              <a:t>"</a:t>
            </a:r>
          </a:p>
          <a:p>
            <a:r>
              <a:rPr lang="zh-CN" altLang="en-US" sz="2000" dirty="0">
                <a:solidFill>
                  <a:srgbClr val="693B4D"/>
                </a:solidFill>
                <a:latin typeface="HiddenHorzOCR"/>
              </a:rPr>
              <a:t>语言变量之间的关系</a:t>
            </a:r>
            <a:r>
              <a:rPr lang="en-US" altLang="zh-CN" sz="2000" dirty="0">
                <a:solidFill>
                  <a:srgbClr val="693B4D"/>
                </a:solidFill>
                <a:latin typeface="HiddenHorzOCR"/>
              </a:rPr>
              <a:t>: </a:t>
            </a:r>
            <a:r>
              <a:rPr lang="zh-CN" altLang="en-US" sz="2000" dirty="0">
                <a:latin typeface="HiddenHorzOCR"/>
              </a:rPr>
              <a:t>例如，</a:t>
            </a:r>
            <a:r>
              <a:rPr lang="en-US" altLang="zh-CN" sz="2000" dirty="0">
                <a:latin typeface="HiddenHorzOCR"/>
              </a:rPr>
              <a:t>"</a:t>
            </a:r>
            <a:r>
              <a:rPr lang="zh-CN" altLang="en-US" sz="2000" dirty="0">
                <a:latin typeface="HiddenHorzOCR"/>
              </a:rPr>
              <a:t>王峰热爱祖国</a:t>
            </a:r>
            <a:r>
              <a:rPr lang="en-US" altLang="zh-CN" sz="2000" dirty="0">
                <a:latin typeface="HiddenHorzOCR"/>
              </a:rPr>
              <a:t>“</a:t>
            </a:r>
          </a:p>
          <a:p>
            <a:endParaRPr lang="en-US" altLang="zh-CN" sz="2000" dirty="0">
              <a:solidFill>
                <a:srgbClr val="434A97"/>
              </a:solidFill>
              <a:latin typeface="HiddenHorzOCR"/>
            </a:endParaRPr>
          </a:p>
          <a:p>
            <a:endParaRPr lang="en-US" altLang="zh-CN" sz="2000" dirty="0">
              <a:solidFill>
                <a:srgbClr val="434A97"/>
              </a:solidFill>
              <a:latin typeface="HiddenHorzOCR"/>
            </a:endParaRPr>
          </a:p>
          <a:p>
            <a:r>
              <a:rPr lang="zh-CN" altLang="en-US" sz="1900" b="1" dirty="0">
                <a:solidFill>
                  <a:srgbClr val="FF0000"/>
                </a:solidFill>
                <a:latin typeface="HiddenHorzOCR"/>
              </a:rPr>
              <a:t>事实的表示</a:t>
            </a:r>
          </a:p>
          <a:p>
            <a:r>
              <a:rPr lang="zh-CN" altLang="en-US" sz="1700" dirty="0">
                <a:solidFill>
                  <a:srgbClr val="693B4D"/>
                </a:solidFill>
                <a:latin typeface="HiddenHorzOCR"/>
              </a:rPr>
              <a:t>确定性知识</a:t>
            </a:r>
            <a:r>
              <a:rPr lang="en-US" altLang="zh-CN" sz="1700" dirty="0">
                <a:solidFill>
                  <a:srgbClr val="693B4D"/>
                </a:solidFill>
                <a:latin typeface="HiddenHorzOCR"/>
              </a:rPr>
              <a:t>:</a:t>
            </a:r>
          </a:p>
          <a:p>
            <a:r>
              <a:rPr lang="en-US" altLang="zh-CN" sz="2000" dirty="0">
                <a:solidFill>
                  <a:srgbClr val="3C6E49"/>
                </a:solidFill>
                <a:latin typeface="HiddenHorzOCR"/>
              </a:rPr>
              <a:t>(</a:t>
            </a:r>
            <a:r>
              <a:rPr lang="zh-CN" altLang="en-US" sz="2000" dirty="0">
                <a:solidFill>
                  <a:srgbClr val="3C6E49"/>
                </a:solidFill>
                <a:latin typeface="HiddenHorzOCR"/>
              </a:rPr>
              <a:t>对象，属性，值</a:t>
            </a:r>
            <a:r>
              <a:rPr lang="en-US" altLang="zh-CN" sz="2000" dirty="0">
                <a:solidFill>
                  <a:srgbClr val="3C6E49"/>
                </a:solidFill>
                <a:latin typeface="HiddenHorzOCR"/>
              </a:rPr>
              <a:t>) </a:t>
            </a:r>
            <a:r>
              <a:rPr lang="zh-CN" altLang="en-US" sz="2000" dirty="0">
                <a:solidFill>
                  <a:srgbClr val="3C6E49"/>
                </a:solidFill>
                <a:latin typeface="HiddenHorzOCR"/>
              </a:rPr>
              <a:t>， </a:t>
            </a:r>
            <a:r>
              <a:rPr lang="zh-CN" altLang="en-US" sz="2000" dirty="0">
                <a:latin typeface="HiddenHorzOCR"/>
              </a:rPr>
              <a:t>例如， </a:t>
            </a:r>
            <a:r>
              <a:rPr lang="en-US" altLang="zh-CN" sz="2200" dirty="0">
                <a:latin typeface="Times New Roman" panose="02020603050405020304" pitchFamily="18" charset="0"/>
              </a:rPr>
              <a:t>(snow</a:t>
            </a:r>
            <a:r>
              <a:rPr lang="en-US" altLang="zh-CN" sz="2200" dirty="0">
                <a:latin typeface="Arial" panose="020B0604020202020204" pitchFamily="34" charset="0"/>
              </a:rPr>
              <a:t>, </a:t>
            </a:r>
            <a:r>
              <a:rPr lang="en-US" altLang="zh-CN" sz="2200" dirty="0">
                <a:latin typeface="Times New Roman" panose="02020603050405020304" pitchFamily="18" charset="0"/>
              </a:rPr>
              <a:t>color</a:t>
            </a:r>
            <a:r>
              <a:rPr lang="en-US" altLang="zh-CN" sz="2200" dirty="0">
                <a:latin typeface="Arial" panose="020B0604020202020204" pitchFamily="34" charset="0"/>
              </a:rPr>
              <a:t>, </a:t>
            </a:r>
            <a:r>
              <a:rPr lang="en-US" altLang="zh-CN" sz="2200" dirty="0">
                <a:latin typeface="Times New Roman" panose="02020603050405020304" pitchFamily="18" charset="0"/>
              </a:rPr>
              <a:t>white) </a:t>
            </a:r>
            <a:r>
              <a:rPr lang="zh-CN" altLang="en-US" sz="2200" dirty="0">
                <a:latin typeface="Times New Roman" panose="02020603050405020304" pitchFamily="18" charset="0"/>
              </a:rPr>
              <a:t>或</a:t>
            </a:r>
            <a:r>
              <a:rPr lang="en-US" altLang="zh-CN" sz="2000" dirty="0">
                <a:latin typeface="HiddenHorzOCR"/>
              </a:rPr>
              <a:t>(</a:t>
            </a:r>
            <a:r>
              <a:rPr lang="zh-CN" altLang="en-US" sz="2000" dirty="0">
                <a:latin typeface="HiddenHorzOCR"/>
              </a:rPr>
              <a:t>雪，颜色，白</a:t>
            </a:r>
            <a:r>
              <a:rPr lang="en-US" altLang="zh-CN" sz="2000" dirty="0">
                <a:latin typeface="HiddenHorzOCR"/>
              </a:rPr>
              <a:t>)</a:t>
            </a:r>
            <a:r>
              <a:rPr lang="zh-CN" altLang="en-US" sz="2000" dirty="0">
                <a:latin typeface="HiddenHorzOCR"/>
              </a:rPr>
              <a:t>。</a:t>
            </a:r>
          </a:p>
          <a:p>
            <a:r>
              <a:rPr lang="zh-CN" altLang="en-US" sz="1900" dirty="0">
                <a:latin typeface="HiddenHorzOCR"/>
              </a:rPr>
              <a:t>其中，对象就是语言变量。</a:t>
            </a:r>
          </a:p>
          <a:p>
            <a:r>
              <a:rPr lang="en-US" altLang="zh-CN" sz="2000" dirty="0">
                <a:solidFill>
                  <a:srgbClr val="3C6E49"/>
                </a:solidFill>
                <a:latin typeface="HiddenHorzOCR"/>
              </a:rPr>
              <a:t>(</a:t>
            </a:r>
            <a:r>
              <a:rPr lang="zh-CN" altLang="en-US" sz="2000" dirty="0">
                <a:solidFill>
                  <a:srgbClr val="3C6E49"/>
                </a:solidFill>
                <a:latin typeface="HiddenHorzOCR"/>
              </a:rPr>
              <a:t>关系，对象</a:t>
            </a:r>
            <a:r>
              <a:rPr lang="en-US" altLang="zh-CN" sz="2000" dirty="0">
                <a:solidFill>
                  <a:srgbClr val="3C6E49"/>
                </a:solidFill>
                <a:latin typeface="HiddenHorzOCR"/>
              </a:rPr>
              <a:t>1</a:t>
            </a:r>
            <a:r>
              <a:rPr lang="zh-CN" altLang="en-US" sz="2000" dirty="0">
                <a:solidFill>
                  <a:srgbClr val="3C6E49"/>
                </a:solidFill>
                <a:latin typeface="HiddenHorzOCR"/>
              </a:rPr>
              <a:t>，对象</a:t>
            </a:r>
            <a:r>
              <a:rPr lang="en-US" altLang="zh-CN" sz="2000" dirty="0">
                <a:solidFill>
                  <a:srgbClr val="3C6E49"/>
                </a:solidFill>
                <a:latin typeface="HiddenHorzOCR"/>
              </a:rPr>
              <a:t>2) </a:t>
            </a:r>
            <a:r>
              <a:rPr lang="zh-CN" altLang="en-US" sz="2000" dirty="0">
                <a:solidFill>
                  <a:srgbClr val="3C6E49"/>
                </a:solidFill>
                <a:latin typeface="HiddenHorzOCR"/>
              </a:rPr>
              <a:t>， </a:t>
            </a:r>
            <a:r>
              <a:rPr lang="zh-CN" altLang="en-US" sz="2000" dirty="0">
                <a:latin typeface="HiddenHorzOCR"/>
              </a:rPr>
              <a:t>例如， </a:t>
            </a:r>
            <a:r>
              <a:rPr lang="en-US" altLang="zh-CN" sz="2200" dirty="0">
                <a:latin typeface="Times New Roman" panose="02020603050405020304" pitchFamily="18" charset="0"/>
              </a:rPr>
              <a:t>(love</a:t>
            </a:r>
            <a:r>
              <a:rPr lang="en-US" altLang="zh-CN" sz="2200" dirty="0">
                <a:latin typeface="Arial" panose="020B0604020202020204" pitchFamily="34" charset="0"/>
              </a:rPr>
              <a:t>, </a:t>
            </a:r>
            <a:r>
              <a:rPr lang="en-US" altLang="zh-CN" sz="2200" dirty="0">
                <a:latin typeface="Times New Roman" panose="02020603050405020304" pitchFamily="18" charset="0"/>
              </a:rPr>
              <a:t>Wang Feng</a:t>
            </a:r>
            <a:r>
              <a:rPr lang="zh-CN" altLang="en-US" sz="2200" dirty="0">
                <a:latin typeface="Times New Roman" panose="02020603050405020304" pitchFamily="18" charset="0"/>
              </a:rPr>
              <a:t>， </a:t>
            </a:r>
            <a:r>
              <a:rPr lang="en-US" altLang="zh-CN" sz="2200" dirty="0">
                <a:latin typeface="Times New Roman" panose="02020603050405020304" pitchFamily="18" charset="0"/>
              </a:rPr>
              <a:t>country) </a:t>
            </a:r>
            <a:r>
              <a:rPr lang="zh-CN" altLang="en-US" sz="2200" dirty="0">
                <a:latin typeface="Times New Roman" panose="02020603050405020304" pitchFamily="18" charset="0"/>
              </a:rPr>
              <a:t>或 </a:t>
            </a:r>
            <a:r>
              <a:rPr lang="en-US" altLang="zh-CN" sz="2200" dirty="0">
                <a:latin typeface="Times New Roman" panose="02020603050405020304" pitchFamily="18" charset="0"/>
              </a:rPr>
              <a:t>(</a:t>
            </a:r>
            <a:r>
              <a:rPr lang="zh-CN" altLang="en-US" sz="2200" dirty="0">
                <a:latin typeface="Times New Roman" panose="02020603050405020304" pitchFamily="18" charset="0"/>
              </a:rPr>
              <a:t>热爱，王峰，祖国</a:t>
            </a:r>
            <a:r>
              <a:rPr lang="en-US" altLang="zh-CN" sz="2200" dirty="0">
                <a:latin typeface="Times New Roman" panose="02020603050405020304" pitchFamily="18" charset="0"/>
              </a:rPr>
              <a:t>)</a:t>
            </a:r>
          </a:p>
          <a:p>
            <a:r>
              <a:rPr lang="zh-CN" altLang="en-US" sz="1900" dirty="0">
                <a:solidFill>
                  <a:srgbClr val="693B4D"/>
                </a:solidFill>
                <a:latin typeface="HiddenHorzOCR"/>
              </a:rPr>
              <a:t>非确定性知识</a:t>
            </a:r>
            <a:r>
              <a:rPr lang="en-US" altLang="zh-CN" sz="1900" dirty="0">
                <a:solidFill>
                  <a:srgbClr val="432B33"/>
                </a:solidFill>
                <a:latin typeface="HiddenHorzOCR"/>
              </a:rPr>
              <a:t>:</a:t>
            </a:r>
          </a:p>
          <a:p>
            <a:r>
              <a:rPr lang="en-US" altLang="zh-CN" sz="1900" dirty="0">
                <a:solidFill>
                  <a:srgbClr val="3C6E49"/>
                </a:solidFill>
                <a:latin typeface="HiddenHorzOCR"/>
              </a:rPr>
              <a:t>(</a:t>
            </a:r>
            <a:r>
              <a:rPr lang="zh-CN" altLang="en-US" sz="1900" dirty="0">
                <a:solidFill>
                  <a:srgbClr val="3C6E49"/>
                </a:solidFill>
                <a:latin typeface="HiddenHorzOCR"/>
              </a:rPr>
              <a:t>对象，属性，值，可信度因子</a:t>
            </a:r>
            <a:r>
              <a:rPr lang="en-US" altLang="zh-CN" sz="1900" dirty="0">
                <a:solidFill>
                  <a:srgbClr val="3C6E49"/>
                </a:solidFill>
                <a:latin typeface="HiddenHorzOCR"/>
              </a:rPr>
              <a:t>)</a:t>
            </a:r>
          </a:p>
          <a:p>
            <a:r>
              <a:rPr lang="zh-CN" altLang="en-US" sz="1900" dirty="0">
                <a:latin typeface="HiddenHorzOCR"/>
              </a:rPr>
              <a:t>其中，</a:t>
            </a:r>
            <a:r>
              <a:rPr lang="en-US" altLang="zh-CN" sz="1900" dirty="0">
                <a:latin typeface="HiddenHorzOCR"/>
              </a:rPr>
              <a:t>"</a:t>
            </a:r>
            <a:r>
              <a:rPr lang="zh-CN" altLang="en-US" sz="1900" dirty="0">
                <a:latin typeface="HiddenHorzOCR"/>
              </a:rPr>
              <a:t>可信度因子</a:t>
            </a:r>
            <a:r>
              <a:rPr lang="en-US" altLang="zh-CN" sz="1900" dirty="0">
                <a:latin typeface="HiddenHorzOCR"/>
              </a:rPr>
              <a:t>"</a:t>
            </a:r>
            <a:r>
              <a:rPr lang="zh-CN" altLang="en-US" sz="1900" dirty="0">
                <a:latin typeface="HiddenHorzOCR"/>
              </a:rPr>
              <a:t>是指该事实为真的相信程度。可用</a:t>
            </a:r>
            <a:r>
              <a:rPr lang="en-US" altLang="zh-CN" sz="1900" dirty="0">
                <a:latin typeface="HiddenHorzOCR"/>
              </a:rPr>
              <a:t>[0</a:t>
            </a:r>
            <a:r>
              <a:rPr lang="zh-CN" altLang="en-US" sz="1900" dirty="0">
                <a:latin typeface="HiddenHorzOCR"/>
              </a:rPr>
              <a:t>，</a:t>
            </a:r>
            <a:r>
              <a:rPr lang="en-US" altLang="zh-CN" sz="1900" dirty="0">
                <a:latin typeface="HiddenHorzOCR"/>
              </a:rPr>
              <a:t>1]</a:t>
            </a:r>
            <a:r>
              <a:rPr lang="zh-CN" altLang="en-US" sz="1900" dirty="0">
                <a:latin typeface="HiddenHorzOCR"/>
              </a:rPr>
              <a:t>之间的一个实数来表示。</a:t>
            </a:r>
            <a:endParaRPr lang="zh-CN" altLang="en-US" dirty="0"/>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p>
        </p:txBody>
      </p:sp>
    </p:spTree>
    <p:extLst>
      <p:ext uri="{BB962C8B-B14F-4D97-AF65-F5344CB8AC3E}">
        <p14:creationId xmlns:p14="http://schemas.microsoft.com/office/powerpoint/2010/main" val="3327087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fld id="{F7467BBD-8317-4436-A221-C30411F06D65}" type="slidenum">
              <a:rPr lang="en-US" altLang="zh-CN"/>
              <a:pPr/>
              <a:t>60</a:t>
            </a:fld>
            <a:endParaRPr lang="en-US" altLang="zh-CN" dirty="0"/>
          </a:p>
        </p:txBody>
      </p:sp>
      <p:sp>
        <p:nvSpPr>
          <p:cNvPr id="294944" name="Rectangle 32"/>
          <p:cNvSpPr>
            <a:spLocks noGrp="1"/>
          </p:cNvSpPr>
          <p:nvPr>
            <p:ph type="title"/>
          </p:nvPr>
        </p:nvSpPr>
        <p:spPr>
          <a:xfrm>
            <a:off x="403003" y="45141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框架表示法的特征</a:t>
            </a:r>
          </a:p>
        </p:txBody>
      </p:sp>
      <p:sp>
        <p:nvSpPr>
          <p:cNvPr id="8" name="矩形 7"/>
          <p:cNvSpPr/>
          <p:nvPr/>
        </p:nvSpPr>
        <p:spPr>
          <a:xfrm>
            <a:off x="898103" y="1136350"/>
            <a:ext cx="10773294" cy="4708981"/>
          </a:xfrm>
          <a:prstGeom prst="rect">
            <a:avLst/>
          </a:prstGeom>
        </p:spPr>
        <p:txBody>
          <a:bodyPr wrap="square">
            <a:spAutoFit/>
          </a:bodyPr>
          <a:lstStyle/>
          <a:p>
            <a:r>
              <a:rPr lang="zh-CN" altLang="en-US" sz="2000" b="1" dirty="0">
                <a:solidFill>
                  <a:srgbClr val="FF0000"/>
                </a:solidFill>
                <a:latin typeface="HiddenHorzOCR"/>
              </a:rPr>
              <a:t>主要优点</a:t>
            </a:r>
            <a:r>
              <a:rPr lang="en-US" altLang="zh-CN" sz="2000" b="1" dirty="0">
                <a:solidFill>
                  <a:srgbClr val="FF0000"/>
                </a:solidFill>
                <a:latin typeface="HiddenHorzOCR"/>
              </a:rPr>
              <a:t>:</a:t>
            </a:r>
          </a:p>
          <a:p>
            <a:r>
              <a:rPr lang="zh-CN" altLang="en-US" sz="2000" b="1" dirty="0">
                <a:solidFill>
                  <a:srgbClr val="2F633C"/>
                </a:solidFill>
                <a:latin typeface="HiddenHorzOCR"/>
              </a:rPr>
              <a:t>结构性</a:t>
            </a:r>
            <a:r>
              <a:rPr lang="en-US" altLang="zh-CN" sz="2000" b="1" dirty="0">
                <a:solidFill>
                  <a:srgbClr val="2F633C"/>
                </a:solidFill>
                <a:latin typeface="HiddenHorzOCR"/>
              </a:rPr>
              <a:t>:</a:t>
            </a:r>
            <a:r>
              <a:rPr lang="zh-CN" altLang="en-US" sz="2000" dirty="0">
                <a:solidFill>
                  <a:srgbClr val="3A4090"/>
                </a:solidFill>
                <a:latin typeface="HiddenHorzOCR"/>
              </a:rPr>
              <a:t>最突出特点是善于表示结构性知识，它能够把知识的内部结构关系以及知识问的特殊联系表示出来。</a:t>
            </a:r>
            <a:endParaRPr lang="en-US" altLang="zh-CN" sz="2000" dirty="0">
              <a:solidFill>
                <a:srgbClr val="3A4090"/>
              </a:solidFill>
              <a:latin typeface="HiddenHorzOCR"/>
            </a:endParaRPr>
          </a:p>
          <a:p>
            <a:r>
              <a:rPr lang="zh-CN" altLang="en-US" sz="2000" b="1" dirty="0">
                <a:solidFill>
                  <a:srgbClr val="2F633C"/>
                </a:solidFill>
                <a:latin typeface="HiddenHorzOCR"/>
              </a:rPr>
              <a:t>深层性</a:t>
            </a:r>
            <a:r>
              <a:rPr lang="en-US" altLang="zh-CN" sz="2000" b="1" dirty="0">
                <a:solidFill>
                  <a:srgbClr val="2F633C"/>
                </a:solidFill>
                <a:latin typeface="HiddenHorzOCR"/>
              </a:rPr>
              <a:t>:</a:t>
            </a:r>
            <a:r>
              <a:rPr lang="zh-CN" altLang="en-US" sz="2000" dirty="0">
                <a:solidFill>
                  <a:srgbClr val="3A4090"/>
                </a:solidFill>
                <a:latin typeface="HiddenHorzOCR"/>
              </a:rPr>
              <a:t>框架表示法不仅可以从多个方面、多重属性表示知识，而且还可以通过</a:t>
            </a:r>
            <a:r>
              <a:rPr lang="en-US" altLang="zh-CN" sz="2000" dirty="0">
                <a:solidFill>
                  <a:srgbClr val="3A4090"/>
                </a:solidFill>
                <a:latin typeface="HiddenHorzOCR"/>
              </a:rPr>
              <a:t>ISA </a:t>
            </a:r>
            <a:r>
              <a:rPr lang="zh-CN" altLang="en-US" sz="2000" dirty="0">
                <a:solidFill>
                  <a:srgbClr val="3A4090"/>
                </a:solidFill>
                <a:latin typeface="HiddenHorzOCR"/>
              </a:rPr>
              <a:t>、</a:t>
            </a:r>
            <a:r>
              <a:rPr lang="en-US" altLang="zh-CN" sz="2000" dirty="0">
                <a:solidFill>
                  <a:srgbClr val="3A4090"/>
                </a:solidFill>
                <a:latin typeface="HiddenHorzOCR"/>
              </a:rPr>
              <a:t>AKO</a:t>
            </a:r>
            <a:r>
              <a:rPr lang="zh-CN" altLang="en-US" sz="2000" dirty="0">
                <a:solidFill>
                  <a:srgbClr val="3A4090"/>
                </a:solidFill>
                <a:latin typeface="HiddenHorzOCR"/>
              </a:rPr>
              <a:t>等槽以嵌套结构分层地对知识进行表示，因此能用来表达事物间复杂的深层联系。</a:t>
            </a:r>
            <a:endParaRPr lang="en-US" altLang="zh-CN" sz="2000" dirty="0">
              <a:solidFill>
                <a:srgbClr val="3A4090"/>
              </a:solidFill>
              <a:latin typeface="HiddenHorzOCR"/>
            </a:endParaRPr>
          </a:p>
          <a:p>
            <a:r>
              <a:rPr lang="zh-CN" altLang="en-US" sz="2000" b="1" dirty="0">
                <a:solidFill>
                  <a:srgbClr val="2F633C"/>
                </a:solidFill>
                <a:latin typeface="HiddenHorzOCR"/>
              </a:rPr>
              <a:t>继承性</a:t>
            </a:r>
            <a:r>
              <a:rPr lang="en-US" altLang="zh-CN" sz="2000" b="1" dirty="0">
                <a:solidFill>
                  <a:srgbClr val="2F633C"/>
                </a:solidFill>
                <a:latin typeface="HiddenHorzOCR"/>
              </a:rPr>
              <a:t>:</a:t>
            </a:r>
            <a:r>
              <a:rPr lang="zh-CN" altLang="en-US" sz="2000" dirty="0">
                <a:solidFill>
                  <a:srgbClr val="3A4090"/>
                </a:solidFill>
                <a:latin typeface="HiddenHorzOCR"/>
              </a:rPr>
              <a:t>在框架系统中，下层框架可以继承上层框架的槽值，也可以进行补充和修改，这样既减少知识冗余，又较好地保证了知识的一致性。</a:t>
            </a:r>
            <a:endParaRPr lang="en-US" altLang="zh-CN" sz="2000" dirty="0">
              <a:solidFill>
                <a:srgbClr val="3A4090"/>
              </a:solidFill>
              <a:latin typeface="HiddenHorzOCR"/>
            </a:endParaRPr>
          </a:p>
          <a:p>
            <a:r>
              <a:rPr lang="zh-CN" altLang="en-US" sz="2000" b="1" dirty="0">
                <a:solidFill>
                  <a:srgbClr val="2F633C"/>
                </a:solidFill>
                <a:latin typeface="HiddenHorzOCR"/>
              </a:rPr>
              <a:t>自然性</a:t>
            </a:r>
            <a:r>
              <a:rPr lang="en-US" altLang="zh-CN" sz="2000" b="1" dirty="0">
                <a:solidFill>
                  <a:srgbClr val="2F633C"/>
                </a:solidFill>
                <a:latin typeface="HiddenHorzOCR"/>
              </a:rPr>
              <a:t>:</a:t>
            </a:r>
            <a:r>
              <a:rPr lang="zh-CN" altLang="en-US" sz="2000" dirty="0">
                <a:solidFill>
                  <a:srgbClr val="3A4090"/>
                </a:solidFill>
                <a:latin typeface="HiddenHorzOCR"/>
              </a:rPr>
              <a:t>框架能把与某个实体或实体集相关特性都集中在一起，从而高度模拟了人脑对实体多方面、多层次的存储结构，直观，自然，易于理解。</a:t>
            </a:r>
            <a:endParaRPr lang="en-US" altLang="zh-CN" sz="2000" dirty="0">
              <a:solidFill>
                <a:srgbClr val="3A4090"/>
              </a:solidFill>
              <a:latin typeface="HiddenHorzOCR"/>
            </a:endParaRPr>
          </a:p>
          <a:p>
            <a:endParaRPr lang="en-US" altLang="zh-CN" sz="2000" dirty="0">
              <a:solidFill>
                <a:srgbClr val="3A4090"/>
              </a:solidFill>
              <a:latin typeface="HiddenHorzOCR"/>
            </a:endParaRPr>
          </a:p>
          <a:p>
            <a:r>
              <a:rPr lang="zh-CN" altLang="en-US" sz="2000" b="1" dirty="0">
                <a:solidFill>
                  <a:srgbClr val="FF0000"/>
                </a:solidFill>
                <a:latin typeface="HiddenHorzOCR"/>
              </a:rPr>
              <a:t>主要缺点</a:t>
            </a:r>
          </a:p>
          <a:p>
            <a:r>
              <a:rPr lang="zh-CN" altLang="en-US" sz="2000" b="1" dirty="0">
                <a:solidFill>
                  <a:srgbClr val="2F633C"/>
                </a:solidFill>
                <a:latin typeface="HiddenHorzOCR"/>
              </a:rPr>
              <a:t>缺乏框架的形式理论</a:t>
            </a:r>
            <a:r>
              <a:rPr lang="en-US" altLang="zh-CN" sz="2000" b="1" dirty="0">
                <a:solidFill>
                  <a:srgbClr val="2F633C"/>
                </a:solidFill>
                <a:latin typeface="HiddenHorzOCR"/>
              </a:rPr>
              <a:t>:</a:t>
            </a:r>
            <a:r>
              <a:rPr lang="zh-CN" altLang="en-US" sz="2000" dirty="0">
                <a:solidFill>
                  <a:srgbClr val="3A4090"/>
                </a:solidFill>
                <a:latin typeface="HiddenHorzOCR"/>
              </a:rPr>
              <a:t>至今，还没有建立框架的形式理论。</a:t>
            </a:r>
            <a:endParaRPr lang="en-US" altLang="zh-CN" sz="2000" dirty="0">
              <a:solidFill>
                <a:srgbClr val="3A4090"/>
              </a:solidFill>
              <a:latin typeface="HiddenHorzOCR"/>
            </a:endParaRPr>
          </a:p>
          <a:p>
            <a:r>
              <a:rPr lang="zh-CN" altLang="en-US" sz="2000" b="1" dirty="0">
                <a:solidFill>
                  <a:srgbClr val="2F633C"/>
                </a:solidFill>
                <a:latin typeface="HiddenHorzOCR"/>
              </a:rPr>
              <a:t>缺乏过程性知识表示</a:t>
            </a:r>
            <a:r>
              <a:rPr lang="en-US" altLang="zh-CN" sz="2000" b="1" dirty="0">
                <a:solidFill>
                  <a:srgbClr val="2F633C"/>
                </a:solidFill>
                <a:latin typeface="HiddenHorzOCR"/>
              </a:rPr>
              <a:t>:</a:t>
            </a:r>
            <a:r>
              <a:rPr lang="zh-CN" altLang="en-US" sz="2000" dirty="0">
                <a:solidFill>
                  <a:srgbClr val="3A4090"/>
                </a:solidFill>
                <a:latin typeface="HiddenHorzOCR"/>
              </a:rPr>
              <a:t>框架系统不使于表示过程性知识，缺乏如何使用框架中知识的描述能力。框架推理过程需要用到一些与领域无关的推理规则，而这些规则在框架系统中又很难表达。</a:t>
            </a:r>
            <a:endParaRPr lang="en-US" altLang="zh-CN" sz="2000" dirty="0">
              <a:solidFill>
                <a:srgbClr val="3A4090"/>
              </a:solidFill>
              <a:latin typeface="HiddenHorzOCR"/>
            </a:endParaRPr>
          </a:p>
          <a:p>
            <a:r>
              <a:rPr lang="zh-CN" altLang="en-US" sz="2000" b="1" dirty="0">
                <a:solidFill>
                  <a:srgbClr val="2F633C"/>
                </a:solidFill>
                <a:latin typeface="HiddenHorzOCR"/>
              </a:rPr>
              <a:t>清晰性难以保证</a:t>
            </a:r>
            <a:r>
              <a:rPr lang="en-US" altLang="zh-CN" sz="2000" b="1" dirty="0">
                <a:solidFill>
                  <a:srgbClr val="2F633C"/>
                </a:solidFill>
                <a:latin typeface="HiddenHorzOCR"/>
              </a:rPr>
              <a:t>:</a:t>
            </a:r>
            <a:r>
              <a:rPr lang="zh-CN" altLang="en-US" sz="2000" dirty="0">
                <a:solidFill>
                  <a:srgbClr val="3A4090"/>
                </a:solidFill>
                <a:latin typeface="HiddenHorzOCR"/>
              </a:rPr>
              <a:t>由于各框架本身的数据结构不一定相同，从而框架系统的清晰性很难保证。</a:t>
            </a:r>
            <a:endParaRPr lang="zh-CN" altLang="en-US" sz="2000" dirty="0"/>
          </a:p>
        </p:txBody>
      </p:sp>
    </p:spTree>
    <p:extLst>
      <p:ext uri="{BB962C8B-B14F-4D97-AF65-F5344CB8AC3E}">
        <p14:creationId xmlns:p14="http://schemas.microsoft.com/office/powerpoint/2010/main" val="3082728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53DFF49-1330-450B-8435-25B3FD3EF49E}" type="slidenum">
              <a:rPr lang="en-US" altLang="zh-CN">
                <a:solidFill>
                  <a:schemeClr val="tx1"/>
                </a:solidFill>
              </a:rPr>
              <a:pPr/>
              <a:t>61</a:t>
            </a:fld>
            <a:endParaRPr lang="en-US" altLang="zh-CN">
              <a:solidFill>
                <a:schemeClr val="tx1"/>
              </a:solidFill>
            </a:endParaRPr>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3200" b="1">
                <a:latin typeface="宋体" panose="02010600030101010101" pitchFamily="2" charset="-122"/>
              </a:rPr>
              <a:t>2.2  </a:t>
            </a:r>
            <a:r>
              <a:rPr lang="zh-CN" altLang="en-US" sz="3200" b="1">
                <a:latin typeface="宋体" panose="02010600030101010101" pitchFamily="2" charset="-122"/>
              </a:rPr>
              <a:t>一阶谓词逻辑表示法</a:t>
            </a: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lang="en-US" altLang="zh-CN" sz="3200" b="1">
                <a:latin typeface="宋体" panose="02010600030101010101" pitchFamily="2" charset="-122"/>
              </a:rPr>
              <a:t>2.1  </a:t>
            </a:r>
            <a:r>
              <a:rPr lang="zh-CN" altLang="en-US" sz="3200" b="1">
                <a:latin typeface="宋体" panose="02010600030101010101" pitchFamily="2" charset="-122"/>
              </a:rPr>
              <a:t>知识与知识表示</a:t>
            </a: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kumimoji="1" lang="en-US" altLang="zh-CN" sz="3200" b="1">
                <a:latin typeface="宋体" panose="02010600030101010101" pitchFamily="2" charset="-122"/>
              </a:rPr>
              <a:t>2.3  </a:t>
            </a:r>
            <a:r>
              <a:rPr kumimoji="1" lang="zh-CN" altLang="en-US" sz="3200" b="1">
                <a:latin typeface="宋体" panose="02010600030101010101" pitchFamily="2" charset="-122"/>
              </a:rPr>
              <a:t>产生式表示法</a:t>
            </a: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3200" b="1" dirty="0">
                <a:latin typeface="宋体" panose="02010600030101010101" pitchFamily="2" charset="-122"/>
              </a:rPr>
              <a:t>2.4  </a:t>
            </a:r>
            <a:r>
              <a:rPr lang="zh-CN" altLang="en-US" sz="3200" b="1" dirty="0">
                <a:latin typeface="宋体" panose="02010600030101010101" pitchFamily="2" charset="-122"/>
              </a:rPr>
              <a:t>语义网络表示法</a:t>
            </a: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
            <a:r>
              <a:rPr lang="en-US" altLang="zh-CN" sz="3200" b="1">
                <a:latin typeface="宋体" panose="02010600030101010101" pitchFamily="2" charset="-122"/>
              </a:rPr>
              <a:t>2.5  </a:t>
            </a:r>
            <a:r>
              <a:rPr lang="zh-CN" altLang="en-US" sz="3200" b="1">
                <a:latin typeface="宋体" panose="02010600030101010101" pitchFamily="2" charset="-122"/>
              </a:rPr>
              <a:t>框架表示法</a:t>
            </a:r>
          </a:p>
        </p:txBody>
      </p:sp>
      <p:sp>
        <p:nvSpPr>
          <p:cNvPr id="397320" name="Rectangle 8"/>
          <p:cNvSpPr>
            <a:spLocks noGrp="1"/>
          </p:cNvSpPr>
          <p:nvPr>
            <p:ph type="title" orient="vert"/>
          </p:nvPr>
        </p:nvSpPr>
        <p:spPr>
          <a:xfrm>
            <a:off x="2351089" y="1916114"/>
            <a:ext cx="909637" cy="3457575"/>
          </a:xfrm>
        </p:spPr>
        <p:txBody>
          <a:bodyPr/>
          <a:lstStyle/>
          <a:p>
            <a:r>
              <a:rPr lang="zh-CN" altLang="en-US" sz="3200">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88059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8455" y="168430"/>
            <a:ext cx="2501006" cy="477054"/>
          </a:xfrm>
          <a:prstGeom prst="rect">
            <a:avLst/>
          </a:prstGeom>
        </p:spPr>
        <p:txBody>
          <a:bodyPr wrap="none">
            <a:spAutoFit/>
          </a:bodyPr>
          <a:lstStyle/>
          <a:p>
            <a:r>
              <a:rPr lang="zh-CN" altLang="en-US" sz="2500" dirty="0">
                <a:solidFill>
                  <a:srgbClr val="FF0000"/>
                </a:solidFill>
                <a:latin typeface="HiddenHorzOCR"/>
              </a:rPr>
              <a:t>第二章 课下作业</a:t>
            </a:r>
            <a:endParaRPr lang="en-US" altLang="zh-CN" sz="2500" dirty="0">
              <a:solidFill>
                <a:srgbClr val="FF0000"/>
              </a:solidFill>
              <a:latin typeface="HiddenHorzOCR"/>
            </a:endParaRPr>
          </a:p>
        </p:txBody>
      </p:sp>
      <p:sp>
        <p:nvSpPr>
          <p:cNvPr id="8" name="矩形 7"/>
          <p:cNvSpPr/>
          <p:nvPr/>
        </p:nvSpPr>
        <p:spPr>
          <a:xfrm>
            <a:off x="906683" y="697624"/>
            <a:ext cx="6972300" cy="400110"/>
          </a:xfrm>
          <a:prstGeom prst="rect">
            <a:avLst/>
          </a:prstGeom>
        </p:spPr>
        <p:txBody>
          <a:bodyPr wrap="square">
            <a:spAutoFit/>
          </a:bodyPr>
          <a:lstStyle/>
          <a:p>
            <a:r>
              <a:rPr lang="en-US" altLang="zh-CN" sz="2000" smtClean="0">
                <a:latin typeface="HiddenHorzOCR"/>
              </a:rPr>
              <a:t>2.11,2.16, </a:t>
            </a:r>
            <a:r>
              <a:rPr lang="en-US" altLang="zh-CN" sz="2000" dirty="0" smtClean="0">
                <a:latin typeface="HiddenHorzOCR"/>
              </a:rPr>
              <a:t>2.23</a:t>
            </a:r>
            <a:endParaRPr lang="zh-CN" altLang="en-US" sz="2000" dirty="0"/>
          </a:p>
        </p:txBody>
      </p:sp>
    </p:spTree>
    <p:extLst>
      <p:ext uri="{BB962C8B-B14F-4D97-AF65-F5344CB8AC3E}">
        <p14:creationId xmlns:p14="http://schemas.microsoft.com/office/powerpoint/2010/main" val="131054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31B31D5-4F28-467C-B72E-8E31914F2AC7}" type="slidenum">
              <a:rPr lang="en-US" altLang="zh-CN"/>
              <a:pPr/>
              <a:t>7</a:t>
            </a:fld>
            <a:endParaRPr lang="en-US" altLang="zh-CN" dirty="0"/>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algn="ctr"/>
              <a:r>
                <a:rPr lang="zh-CN" altLang="en-US" sz="2400" b="1" dirty="0">
                  <a:solidFill>
                    <a:srgbClr val="FF0000"/>
                  </a:solidFill>
                  <a:latin typeface="HiddenHorzOCR"/>
                </a:rPr>
                <a:t>规则的表示</a:t>
              </a:r>
            </a:p>
            <a:p>
              <a:endParaRPr lang="en-US" altLang="zh-CN" dirty="0"/>
            </a:p>
            <a:p>
              <a:r>
                <a:rPr lang="zh-CN" altLang="en-US" sz="2000" dirty="0"/>
                <a:t>规则的产生式表示形式常称为产生式规则，简称产生式或规则。</a:t>
              </a:r>
            </a:p>
            <a:p>
              <a:endParaRPr lang="en-US" altLang="zh-CN" sz="2000" b="1" dirty="0">
                <a:solidFill>
                  <a:srgbClr val="FF0000"/>
                </a:solidFill>
                <a:latin typeface="HiddenHorzOCR"/>
              </a:endParaRPr>
            </a:p>
            <a:p>
              <a:r>
                <a:rPr lang="zh-CN" altLang="en-US" sz="2000" b="1" dirty="0">
                  <a:solidFill>
                    <a:srgbClr val="FF0000"/>
                  </a:solidFill>
                  <a:latin typeface="HiddenHorzOCR"/>
                </a:rPr>
                <a:t>产生式的基本形式</a:t>
              </a:r>
              <a:endParaRPr lang="en-US" altLang="zh-CN" sz="2000" b="1" dirty="0">
                <a:solidFill>
                  <a:srgbClr val="FF0000"/>
                </a:solidFill>
                <a:latin typeface="HiddenHorzOCR"/>
              </a:endParaRPr>
            </a:p>
            <a:p>
              <a:pPr>
                <a:lnSpc>
                  <a:spcPct val="120000"/>
                </a:lnSpc>
                <a:spcBef>
                  <a:spcPct val="30000"/>
                </a:spcBef>
                <a:buFont typeface="Wingdings" panose="05000000000000000000" pitchFamily="2" charset="2"/>
                <a:buNone/>
              </a:pPr>
              <a:r>
                <a:rPr lang="zh-CN" altLang="en-US" sz="2000" b="1" dirty="0">
                  <a:ea typeface="楷体_GB2312" pitchFamily="49" charset="-122"/>
                </a:rPr>
                <a:t> </a:t>
              </a:r>
              <a:r>
                <a:rPr lang="en-US" altLang="zh-CN" sz="2000" b="1" dirty="0">
                  <a:ea typeface="楷体_GB2312" pitchFamily="49" charset="-122"/>
                </a:rPr>
                <a:t>				</a:t>
              </a:r>
              <a:r>
                <a:rPr lang="en-US" altLang="zh-CN" sz="2400" b="1" dirty="0">
                  <a:ea typeface="楷体_GB2312" pitchFamily="49" charset="-122"/>
                </a:rPr>
                <a:t>	</a:t>
              </a:r>
              <a:r>
                <a:rPr lang="en-US" altLang="zh-CN" sz="2400" b="1" dirty="0">
                  <a:solidFill>
                    <a:srgbClr val="CC0000"/>
                  </a:solidFill>
                  <a:ea typeface="楷体_GB2312" pitchFamily="49" charset="-122"/>
                </a:rPr>
                <a:t>P</a:t>
              </a:r>
              <a:r>
                <a:rPr lang="en-US" altLang="zh-CN" sz="2400" b="1" dirty="0">
                  <a:solidFill>
                    <a:srgbClr val="CC0000"/>
                  </a:solidFill>
                  <a:ea typeface="楷体_GB2312" pitchFamily="49" charset="-122"/>
                  <a:sym typeface="Wingdings" panose="05000000000000000000" pitchFamily="2" charset="2"/>
                </a:rPr>
                <a:t>Q</a:t>
              </a:r>
            </a:p>
            <a:p>
              <a:pPr>
                <a:lnSpc>
                  <a:spcPct val="120000"/>
                </a:lnSpc>
                <a:spcBef>
                  <a:spcPct val="30000"/>
                </a:spcBef>
                <a:buFont typeface="Wingdings" panose="05000000000000000000" pitchFamily="2" charset="2"/>
                <a:buNone/>
              </a:pPr>
              <a:r>
                <a:rPr lang="en-US" altLang="zh-CN" sz="2400" b="1" dirty="0">
                  <a:ea typeface="楷体_GB2312" pitchFamily="49" charset="-122"/>
                  <a:sym typeface="Wingdings" panose="05000000000000000000" pitchFamily="2" charset="2"/>
                </a:rPr>
                <a:t>      			             </a:t>
              </a:r>
              <a:r>
                <a:rPr lang="zh-CN" altLang="en-US" sz="2400" b="1" dirty="0">
                  <a:ea typeface="楷体_GB2312" pitchFamily="49" charset="-122"/>
                  <a:sym typeface="Wingdings" panose="05000000000000000000" pitchFamily="2" charset="2"/>
                </a:rPr>
                <a:t>或者  </a:t>
              </a:r>
              <a:r>
                <a:rPr lang="en-US" altLang="zh-CN" sz="2400" b="1" dirty="0">
                  <a:solidFill>
                    <a:srgbClr val="CC0000"/>
                  </a:solidFill>
                  <a:ea typeface="楷体_GB2312" pitchFamily="49" charset="-122"/>
                  <a:sym typeface="Wingdings" panose="05000000000000000000" pitchFamily="2" charset="2"/>
                </a:rPr>
                <a:t>IF  </a:t>
              </a:r>
              <a:r>
                <a:rPr lang="en-US" altLang="zh-CN" sz="2400" b="1" dirty="0">
                  <a:solidFill>
                    <a:schemeClr val="accent1"/>
                  </a:solidFill>
                  <a:ea typeface="楷体_GB2312" pitchFamily="49" charset="-122"/>
                  <a:sym typeface="Wingdings" panose="05000000000000000000" pitchFamily="2" charset="2"/>
                </a:rPr>
                <a:t>P</a:t>
              </a:r>
              <a:r>
                <a:rPr lang="en-US" altLang="zh-CN" sz="2400" b="1" dirty="0">
                  <a:solidFill>
                    <a:srgbClr val="CC0000"/>
                  </a:solidFill>
                  <a:ea typeface="楷体_GB2312" pitchFamily="49" charset="-122"/>
                  <a:sym typeface="Wingdings" panose="05000000000000000000" pitchFamily="2" charset="2"/>
                </a:rPr>
                <a:t>  THEN  </a:t>
              </a:r>
              <a:r>
                <a:rPr lang="en-US" altLang="zh-CN" sz="2400" b="1" dirty="0">
                  <a:solidFill>
                    <a:schemeClr val="accent1"/>
                  </a:solidFill>
                  <a:ea typeface="楷体_GB2312" pitchFamily="49" charset="-122"/>
                  <a:sym typeface="Wingdings" panose="05000000000000000000" pitchFamily="2" charset="2"/>
                </a:rPr>
                <a:t>Q</a:t>
              </a:r>
            </a:p>
            <a:p>
              <a:pPr>
                <a:lnSpc>
                  <a:spcPct val="120000"/>
                </a:lnSpc>
                <a:spcBef>
                  <a:spcPct val="30000"/>
                </a:spcBef>
                <a:buFont typeface="Wingdings" panose="05000000000000000000" pitchFamily="2" charset="2"/>
                <a:buNone/>
              </a:pPr>
              <a:endParaRPr lang="en-US" altLang="zh-CN" sz="2000" b="1" dirty="0">
                <a:solidFill>
                  <a:schemeClr val="accent1"/>
                </a:solidFill>
                <a:latin typeface="HiddenHorzOCR"/>
                <a:ea typeface="楷体_GB2312" pitchFamily="49" charset="-122"/>
                <a:sym typeface="Wingdings" panose="05000000000000000000" pitchFamily="2" charset="2"/>
              </a:endParaRPr>
            </a:p>
            <a:p>
              <a:pPr>
                <a:lnSpc>
                  <a:spcPct val="120000"/>
                </a:lnSpc>
                <a:spcBef>
                  <a:spcPct val="30000"/>
                </a:spcBef>
                <a:buFont typeface="Wingdings" panose="05000000000000000000" pitchFamily="2" charset="2"/>
                <a:buNone/>
              </a:pPr>
              <a:endParaRPr lang="en-US" altLang="zh-CN" sz="2000" b="1" dirty="0">
                <a:solidFill>
                  <a:srgbClr val="FF0000"/>
                </a:solidFill>
                <a:latin typeface="HiddenHorzOCR"/>
              </a:endParaRPr>
            </a:p>
            <a:p>
              <a:endParaRPr lang="en-US" altLang="zh-CN" sz="1900" dirty="0">
                <a:latin typeface="HiddenHorzOCR"/>
              </a:endParaRPr>
            </a:p>
            <a:p>
              <a:r>
                <a:rPr lang="zh-CN" altLang="en-US" sz="1900" dirty="0">
                  <a:latin typeface="HiddenHorzOCR"/>
                </a:rPr>
                <a:t>其中， </a:t>
              </a:r>
              <a:r>
                <a:rPr lang="en-US" altLang="zh-CN" sz="1900" dirty="0">
                  <a:latin typeface="HiddenHorzOCR"/>
                </a:rPr>
                <a:t>P</a:t>
              </a:r>
              <a:r>
                <a:rPr lang="zh-CN" altLang="en-US" sz="1900" dirty="0">
                  <a:latin typeface="HiddenHorzOCR"/>
                </a:rPr>
                <a:t>是产生式的前提，也称为前件，它给出了该产生式可否使用的先决条件。</a:t>
              </a:r>
              <a:r>
                <a:rPr lang="en-US" altLang="zh-CN" sz="1900" dirty="0">
                  <a:latin typeface="HiddenHorzOCR"/>
                </a:rPr>
                <a:t>Q</a:t>
              </a:r>
              <a:r>
                <a:rPr lang="zh-CN" altLang="en-US" sz="1900" dirty="0">
                  <a:latin typeface="HiddenHorzOCR"/>
                </a:rPr>
                <a:t>是一组结论或操作，也称为后件，它指出当</a:t>
              </a:r>
              <a:r>
                <a:rPr lang="en-US" altLang="zh-CN" sz="1900" dirty="0">
                  <a:latin typeface="HiddenHorzOCR"/>
                </a:rPr>
                <a:t>P</a:t>
              </a:r>
              <a:r>
                <a:rPr lang="zh-CN" altLang="en-US" sz="1900" dirty="0">
                  <a:latin typeface="HiddenHorzOCR"/>
                </a:rPr>
                <a:t>满足时，应该推出的结论或应该执行的动作。</a:t>
              </a:r>
              <a:endParaRPr lang="en-US" altLang="zh-CN" sz="2000" dirty="0">
                <a:solidFill>
                  <a:srgbClr val="434A97"/>
                </a:solidFill>
                <a:latin typeface="HiddenHorzOCR"/>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ea typeface="楷体_GB2312" pitchFamily="49" charset="-122"/>
                </a:rPr>
                <a:t>前   提</a:t>
              </a:r>
            </a:p>
            <a:p>
              <a:r>
                <a:rPr lang="zh-CN" altLang="en-US" b="1" dirty="0">
                  <a:ea typeface="楷体_GB2312" pitchFamily="49" charset="-122"/>
                </a:rPr>
                <a:t>（可用的条件）</a:t>
              </a: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ea typeface="楷体_GB2312" pitchFamily="49" charset="-122"/>
                </a:rPr>
                <a:t>结  论</a:t>
              </a:r>
            </a:p>
            <a:p>
              <a:r>
                <a:rPr lang="zh-CN" altLang="en-US" b="1" dirty="0">
                  <a:ea typeface="楷体_GB2312" pitchFamily="49" charset="-122"/>
                </a:rPr>
                <a:t>（应该执行的操作）</a:t>
              </a:r>
            </a:p>
          </p:txBody>
        </p:sp>
      </p:grpSp>
      <p:sp>
        <p:nvSpPr>
          <p:cNvPr id="3" name="矩形 2"/>
          <p:cNvSpPr/>
          <p:nvPr/>
        </p:nvSpPr>
        <p:spPr>
          <a:xfrm>
            <a:off x="914398" y="5117150"/>
            <a:ext cx="9075174" cy="1323439"/>
          </a:xfrm>
          <a:prstGeom prst="rect">
            <a:avLst/>
          </a:prstGeom>
        </p:spPr>
        <p:txBody>
          <a:bodyPr wrap="square">
            <a:spAutoFit/>
          </a:bodyPr>
          <a:lstStyle/>
          <a:p>
            <a:r>
              <a:rPr lang="zh-CN" altLang="en-US" sz="2000" b="1" dirty="0">
                <a:solidFill>
                  <a:srgbClr val="FF0000"/>
                </a:solidFill>
                <a:latin typeface="HiddenHorzOCR"/>
              </a:rPr>
              <a:t>产生式的简例</a:t>
            </a:r>
          </a:p>
          <a:p>
            <a:r>
              <a:rPr lang="en-US" altLang="zh-CN" sz="2000" dirty="0">
                <a:solidFill>
                  <a:srgbClr val="2724A2"/>
                </a:solidFill>
                <a:latin typeface="HiddenHorzOCR"/>
              </a:rPr>
              <a:t>"</a:t>
            </a:r>
            <a:r>
              <a:rPr lang="zh-CN" altLang="en-US" sz="2000" dirty="0">
                <a:solidFill>
                  <a:srgbClr val="2724A2"/>
                </a:solidFill>
                <a:latin typeface="HiddenHorzOCR"/>
              </a:rPr>
              <a:t>如果王宏是计算机系学生，则王宏会编程序</a:t>
            </a:r>
            <a:r>
              <a:rPr lang="en-US" altLang="zh-CN" sz="2000" dirty="0">
                <a:solidFill>
                  <a:srgbClr val="2724A2"/>
                </a:solidFill>
                <a:latin typeface="HiddenHorzOCR"/>
              </a:rPr>
              <a:t>"</a:t>
            </a:r>
          </a:p>
          <a:p>
            <a:r>
              <a:rPr lang="zh-CN" altLang="en-US" sz="2000" dirty="0">
                <a:latin typeface="HiddenHorzOCR"/>
              </a:rPr>
              <a:t>可用产生式表示为</a:t>
            </a:r>
            <a:r>
              <a:rPr lang="en-US" altLang="zh-CN" sz="2000" dirty="0">
                <a:latin typeface="HiddenHorzOCR"/>
              </a:rPr>
              <a:t>:</a:t>
            </a:r>
          </a:p>
          <a:p>
            <a:r>
              <a:rPr lang="en-US" altLang="zh-CN" sz="2000" dirty="0">
                <a:solidFill>
                  <a:srgbClr val="0F0FA7"/>
                </a:solidFill>
                <a:latin typeface="HiddenHorzOCR"/>
              </a:rPr>
              <a:t>IF </a:t>
            </a:r>
            <a:r>
              <a:rPr lang="zh-CN" altLang="en-US" sz="2000" dirty="0">
                <a:solidFill>
                  <a:srgbClr val="0F0FA7"/>
                </a:solidFill>
                <a:latin typeface="HiddenHorzOCR"/>
              </a:rPr>
              <a:t>该学生是计算机专业</a:t>
            </a:r>
            <a:r>
              <a:rPr lang="en-US" altLang="zh-CN" sz="2000" dirty="0">
                <a:solidFill>
                  <a:srgbClr val="0F0FA7"/>
                </a:solidFill>
                <a:latin typeface="HiddenHorzOCR"/>
              </a:rPr>
              <a:t>THEN </a:t>
            </a:r>
            <a:r>
              <a:rPr lang="zh-CN" altLang="en-US" sz="2000" dirty="0">
                <a:solidFill>
                  <a:srgbClr val="0F0FA7"/>
                </a:solidFill>
                <a:latin typeface="HiddenHorzOCR"/>
              </a:rPr>
              <a:t>该学生会编程序</a:t>
            </a:r>
            <a:endParaRPr lang="zh-CN" altLang="en-US" sz="2000" dirty="0"/>
          </a:p>
        </p:txBody>
      </p:sp>
    </p:spTree>
    <p:extLst>
      <p:ext uri="{BB962C8B-B14F-4D97-AF65-F5344CB8AC3E}">
        <p14:creationId xmlns:p14="http://schemas.microsoft.com/office/powerpoint/2010/main" val="10300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fld id="{EE5A0B45-4921-409B-AAB6-3A4DCCB274E2}" type="slidenum">
              <a:rPr lang="en-US" altLang="zh-CN"/>
              <a:pPr/>
              <a:t>8</a:t>
            </a:fld>
            <a:endParaRPr lang="en-US" altLang="zh-CN"/>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楷体_GB2312" pitchFamily="49" charset="-122"/>
                <a:ea typeface="楷体_GB2312" pitchFamily="49" charset="-122"/>
              </a:rPr>
              <a:t>知  识</a:t>
            </a: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楷体_GB2312" pitchFamily="49" charset="-122"/>
                <a:ea typeface="楷体_GB2312" pitchFamily="49" charset="-122"/>
              </a:rPr>
              <a:t>规则性知识</a:t>
            </a: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楷体_GB2312" pitchFamily="49" charset="-122"/>
                <a:ea typeface="楷体_GB2312" pitchFamily="49" charset="-122"/>
              </a:rPr>
              <a:t>事实性知识</a:t>
            </a: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楷体_GB2312" pitchFamily="49" charset="-122"/>
                <a:ea typeface="楷体_GB2312" pitchFamily="49" charset="-122"/>
              </a:rPr>
              <a:t>确定性</a:t>
            </a: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楷体_GB2312" pitchFamily="49" charset="-122"/>
                <a:ea typeface="楷体_GB2312" pitchFamily="49" charset="-122"/>
              </a:rPr>
              <a:t>不确定性</a:t>
            </a: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楷体_GB2312" pitchFamily="49" charset="-122"/>
                <a:ea typeface="楷体_GB2312" pitchFamily="49" charset="-122"/>
              </a:rPr>
              <a:t>确定性</a:t>
            </a: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楷体_GB2312" pitchFamily="49" charset="-122"/>
                <a:ea typeface="楷体_GB2312" pitchFamily="49" charset="-122"/>
              </a:rPr>
              <a:t>不确定性</a:t>
            </a: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pPr>
            <a:r>
              <a:rPr lang="en-US" altLang="zh-CN" sz="2000" b="1" dirty="0">
                <a:latin typeface="楷体_GB2312" pitchFamily="49" charset="-122"/>
                <a:ea typeface="楷体_GB2312" pitchFamily="49" charset="-122"/>
              </a:rPr>
              <a:t>P </a:t>
            </a:r>
            <a:r>
              <a:rPr lang="en-US" altLang="zh-CN" sz="2000" b="1" dirty="0">
                <a:latin typeface="楷体_GB2312" pitchFamily="49" charset="-122"/>
                <a:ea typeface="楷体_GB2312" pitchFamily="49" charset="-122"/>
                <a:sym typeface="Wingdings" panose="05000000000000000000" pitchFamily="2" charset="2"/>
              </a:rPr>
              <a:t> Q   </a:t>
            </a:r>
          </a:p>
          <a:p>
            <a:pPr algn="ctr">
              <a:lnSpc>
                <a:spcPct val="110000"/>
              </a:lnSpc>
              <a:spcBef>
                <a:spcPct val="20000"/>
              </a:spcBef>
            </a:pPr>
            <a:r>
              <a:rPr lang="zh-CN" altLang="en-US" sz="2000" b="1" dirty="0">
                <a:latin typeface="楷体_GB2312" pitchFamily="49" charset="-122"/>
                <a:ea typeface="楷体_GB2312" pitchFamily="49" charset="-122"/>
                <a:sym typeface="Wingdings" panose="05000000000000000000" pitchFamily="2" charset="2"/>
              </a:rPr>
              <a:t>或者</a:t>
            </a:r>
          </a:p>
          <a:p>
            <a:pPr algn="ctr">
              <a:lnSpc>
                <a:spcPct val="110000"/>
              </a:lnSpc>
              <a:spcBef>
                <a:spcPct val="20000"/>
              </a:spcBef>
            </a:pPr>
            <a:r>
              <a:rPr lang="en-US" altLang="zh-CN" sz="2000" b="1" dirty="0">
                <a:latin typeface="楷体_GB2312" pitchFamily="49" charset="-122"/>
                <a:ea typeface="楷体_GB2312" pitchFamily="49" charset="-122"/>
                <a:sym typeface="Wingdings" panose="05000000000000000000" pitchFamily="2" charset="2"/>
              </a:rPr>
              <a:t>IF P THEN Q</a:t>
            </a: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pPr>
            <a:r>
              <a:rPr lang="en-US" altLang="zh-CN" sz="2000" b="1">
                <a:latin typeface="楷体_GB2312" pitchFamily="49" charset="-122"/>
                <a:ea typeface="楷体_GB2312" pitchFamily="49" charset="-122"/>
              </a:rPr>
              <a:t>P </a:t>
            </a:r>
            <a:r>
              <a:rPr lang="en-US" altLang="zh-CN" sz="2000" b="1">
                <a:latin typeface="楷体_GB2312" pitchFamily="49" charset="-122"/>
                <a:ea typeface="楷体_GB2312" pitchFamily="49" charset="-122"/>
                <a:sym typeface="Wingdings" panose="05000000000000000000" pitchFamily="2" charset="2"/>
              </a:rPr>
              <a:t> Q (CF)  </a:t>
            </a:r>
          </a:p>
          <a:p>
            <a:pPr algn="ctr">
              <a:lnSpc>
                <a:spcPct val="110000"/>
              </a:lnSpc>
              <a:spcBef>
                <a:spcPct val="20000"/>
              </a:spcBef>
            </a:pPr>
            <a:r>
              <a:rPr lang="zh-CN" altLang="en-US" sz="2000" b="1">
                <a:latin typeface="楷体_GB2312" pitchFamily="49" charset="-122"/>
                <a:ea typeface="楷体_GB2312" pitchFamily="49" charset="-122"/>
                <a:sym typeface="Wingdings" panose="05000000000000000000" pitchFamily="2" charset="2"/>
              </a:rPr>
              <a:t>或者</a:t>
            </a:r>
          </a:p>
          <a:p>
            <a:pPr algn="ctr">
              <a:lnSpc>
                <a:spcPct val="110000"/>
              </a:lnSpc>
              <a:spcBef>
                <a:spcPct val="20000"/>
              </a:spcBef>
            </a:pPr>
            <a:r>
              <a:rPr lang="en-US" altLang="zh-CN" sz="2000" b="1">
                <a:latin typeface="楷体_GB2312" pitchFamily="49" charset="-122"/>
                <a:ea typeface="楷体_GB2312" pitchFamily="49" charset="-122"/>
                <a:sym typeface="Wingdings" panose="05000000000000000000" pitchFamily="2" charset="2"/>
              </a:rPr>
              <a:t>IF P THEN Q(CF)</a:t>
            </a: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pP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对象</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属性</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值）</a:t>
            </a:r>
            <a:r>
              <a:rPr lang="zh-CN" altLang="en-US" sz="2000" b="1">
                <a:latin typeface="楷体_GB2312" pitchFamily="49" charset="-122"/>
                <a:ea typeface="楷体_GB2312" pitchFamily="49" charset="-122"/>
                <a:sym typeface="Wingdings" panose="05000000000000000000" pitchFamily="2" charset="2"/>
              </a:rPr>
              <a:t>   </a:t>
            </a:r>
          </a:p>
          <a:p>
            <a:pPr algn="ctr">
              <a:lnSpc>
                <a:spcPct val="110000"/>
              </a:lnSpc>
              <a:spcBef>
                <a:spcPct val="20000"/>
              </a:spcBef>
            </a:pPr>
            <a:r>
              <a:rPr lang="zh-CN" altLang="en-US" sz="2000" b="1">
                <a:latin typeface="楷体_GB2312" pitchFamily="49" charset="-122"/>
                <a:ea typeface="楷体_GB2312" pitchFamily="49" charset="-122"/>
                <a:sym typeface="Wingdings" panose="05000000000000000000" pitchFamily="2" charset="2"/>
              </a:rPr>
              <a:t>或者</a:t>
            </a:r>
          </a:p>
          <a:p>
            <a:pPr algn="ctr">
              <a:lnSpc>
                <a:spcPct val="110000"/>
              </a:lnSpc>
              <a:spcBef>
                <a:spcPct val="20000"/>
              </a:spcBef>
            </a:pP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关系</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对象</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对象</a:t>
            </a:r>
            <a:r>
              <a:rPr lang="en-US" altLang="zh-CN" sz="2000" b="1">
                <a:latin typeface="楷体_GB2312" pitchFamily="49" charset="-122"/>
                <a:ea typeface="楷体_GB2312" pitchFamily="49" charset="-122"/>
              </a:rPr>
              <a:t>2</a:t>
            </a:r>
            <a:r>
              <a:rPr lang="zh-CN" altLang="en-US" sz="2000" b="1">
                <a:latin typeface="楷体_GB2312" pitchFamily="49" charset="-122"/>
                <a:ea typeface="楷体_GB2312" pitchFamily="49" charset="-122"/>
              </a:rPr>
              <a:t>）</a:t>
            </a: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pP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对象</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属性</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值</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可信度值）</a:t>
            </a:r>
            <a:r>
              <a:rPr lang="zh-CN" altLang="en-US" sz="2000" b="1" dirty="0">
                <a:latin typeface="楷体_GB2312" pitchFamily="49" charset="-122"/>
                <a:ea typeface="楷体_GB2312" pitchFamily="49" charset="-122"/>
                <a:sym typeface="Wingdings" panose="05000000000000000000" pitchFamily="2" charset="2"/>
              </a:rPr>
              <a:t>   </a:t>
            </a:r>
          </a:p>
          <a:p>
            <a:pPr algn="ctr">
              <a:lnSpc>
                <a:spcPct val="110000"/>
              </a:lnSpc>
              <a:spcBef>
                <a:spcPct val="20000"/>
              </a:spcBef>
            </a:pPr>
            <a:r>
              <a:rPr lang="zh-CN" altLang="en-US" sz="2000" b="1" dirty="0">
                <a:latin typeface="楷体_GB2312" pitchFamily="49" charset="-122"/>
                <a:ea typeface="楷体_GB2312" pitchFamily="49" charset="-122"/>
                <a:sym typeface="Wingdings" panose="05000000000000000000" pitchFamily="2" charset="2"/>
              </a:rPr>
              <a:t>或者</a:t>
            </a:r>
          </a:p>
          <a:p>
            <a:pPr algn="ctr">
              <a:lnSpc>
                <a:spcPct val="110000"/>
              </a:lnSpc>
              <a:spcBef>
                <a:spcPct val="20000"/>
              </a:spcBef>
            </a:pP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关系</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对象</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对象</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可信度值）</a:t>
            </a: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Tree>
    <p:extLst>
      <p:ext uri="{BB962C8B-B14F-4D97-AF65-F5344CB8AC3E}">
        <p14:creationId xmlns:p14="http://schemas.microsoft.com/office/powerpoint/2010/main" val="191245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31B31D5-4F28-467C-B72E-8E31914F2AC7}" type="slidenum">
              <a:rPr lang="en-US" altLang="zh-CN"/>
              <a:pPr/>
              <a:t>9</a:t>
            </a:fld>
            <a:endParaRPr lang="en-US" altLang="zh-CN"/>
          </a:p>
        </p:txBody>
      </p:sp>
      <p:sp>
        <p:nvSpPr>
          <p:cNvPr id="8" name="矩形 7"/>
          <p:cNvSpPr/>
          <p:nvPr/>
        </p:nvSpPr>
        <p:spPr>
          <a:xfrm>
            <a:off x="1130709" y="1358624"/>
            <a:ext cx="4444182" cy="4770537"/>
          </a:xfrm>
          <a:prstGeom prst="rect">
            <a:avLst/>
          </a:prstGeom>
        </p:spPr>
        <p:txBody>
          <a:bodyPr wrap="square">
            <a:spAutoFit/>
          </a:bodyPr>
          <a:lstStyle/>
          <a:p>
            <a:pPr marR="93020"/>
            <a:r>
              <a:rPr lang="zh-CN" altLang="en-US" sz="2000" dirty="0">
                <a:solidFill>
                  <a:srgbClr val="CC0000"/>
                </a:solidFill>
                <a:ea typeface="楷体_GB2312" panose="02010609030101010101"/>
              </a:rPr>
              <a:t>综合数据库</a:t>
            </a:r>
            <a:r>
              <a:rPr lang="en-US" altLang="zh-CN" sz="2000" b="1" dirty="0">
                <a:solidFill>
                  <a:srgbClr val="CC0000"/>
                </a:solidFill>
                <a:latin typeface="Times New Roman" panose="02020603050405020304" pitchFamily="18" charset="0"/>
                <a:ea typeface="楷体_GB2312" panose="02010609030101010101"/>
              </a:rPr>
              <a:t>DB(Data Base)</a:t>
            </a:r>
          </a:p>
          <a:p>
            <a:pPr marR="79650"/>
            <a:r>
              <a:rPr lang="en-US" altLang="zh-CN" sz="2400" b="1" dirty="0">
                <a:solidFill>
                  <a:srgbClr val="630031"/>
                </a:solidFill>
                <a:latin typeface="Times New Roman" panose="02020603050405020304" pitchFamily="18" charset="0"/>
                <a:ea typeface="楷体_GB2312" panose="02010609030101010101"/>
              </a:rPr>
              <a:t>(</a:t>
            </a:r>
            <a:r>
              <a:rPr lang="en-US" altLang="zh-CN" sz="2000" dirty="0">
                <a:solidFill>
                  <a:srgbClr val="630031"/>
                </a:solidFill>
                <a:latin typeface="Times New Roman" panose="02020603050405020304" pitchFamily="18" charset="0"/>
                <a:ea typeface="楷体_GB2312" panose="02010609030101010101"/>
              </a:rPr>
              <a:t>1) </a:t>
            </a:r>
            <a:r>
              <a:rPr lang="zh-CN" altLang="en-US" sz="2000" dirty="0">
                <a:solidFill>
                  <a:srgbClr val="630031"/>
                </a:solidFill>
                <a:latin typeface="Times New Roman" panose="02020603050405020304" pitchFamily="18" charset="0"/>
                <a:ea typeface="楷体_GB2312" panose="02010609030101010101"/>
              </a:rPr>
              <a:t>存放推理过程的各种当前信息。</a:t>
            </a:r>
            <a:r>
              <a:rPr lang="zh-CN" altLang="en-US" sz="2000" dirty="0">
                <a:solidFill>
                  <a:srgbClr val="0000CC"/>
                </a:solidFill>
                <a:ea typeface="楷体_GB2312" panose="02010609030101010101"/>
              </a:rPr>
              <a:t>如：</a:t>
            </a:r>
          </a:p>
          <a:p>
            <a:r>
              <a:rPr lang="zh-CN" altLang="en-US" sz="2000" dirty="0">
                <a:solidFill>
                  <a:srgbClr val="0000CC"/>
                </a:solidFill>
                <a:ea typeface="楷体_GB2312" panose="02010609030101010101"/>
              </a:rPr>
              <a:t>问题的初始状态</a:t>
            </a:r>
          </a:p>
          <a:p>
            <a:r>
              <a:rPr lang="zh-CN" altLang="en-US" sz="2000" dirty="0">
                <a:solidFill>
                  <a:srgbClr val="0000CC"/>
                </a:solidFill>
                <a:ea typeface="楷体_GB2312" panose="02010609030101010101"/>
              </a:rPr>
              <a:t>输入的事实</a:t>
            </a:r>
          </a:p>
          <a:p>
            <a:r>
              <a:rPr lang="zh-CN" altLang="en-US" sz="2000" dirty="0">
                <a:solidFill>
                  <a:srgbClr val="0000CC"/>
                </a:solidFill>
                <a:ea typeface="楷体_GB2312" panose="02010609030101010101"/>
              </a:rPr>
              <a:t>中间结论及最终结论</a:t>
            </a:r>
            <a:endParaRPr lang="en-US" altLang="zh-CN" sz="2000" dirty="0">
              <a:solidFill>
                <a:srgbClr val="0000CC"/>
              </a:solidFill>
              <a:ea typeface="楷体_GB2312" panose="02010609030101010101"/>
            </a:endParaRPr>
          </a:p>
          <a:p>
            <a:endParaRPr lang="zh-CN" altLang="en-US" sz="2000" dirty="0">
              <a:solidFill>
                <a:srgbClr val="0000CC"/>
              </a:solidFill>
              <a:ea typeface="楷体_GB2312" panose="02010609030101010101"/>
            </a:endParaRPr>
          </a:p>
          <a:p>
            <a:pPr marR="80650"/>
            <a:r>
              <a:rPr lang="en-US" altLang="zh-CN" sz="2000" b="1" dirty="0">
                <a:solidFill>
                  <a:srgbClr val="630031"/>
                </a:solidFill>
                <a:latin typeface="Times New Roman" panose="02020603050405020304" pitchFamily="18" charset="0"/>
                <a:ea typeface="楷体_GB2312" panose="02010609030101010101"/>
              </a:rPr>
              <a:t>(2) </a:t>
            </a:r>
            <a:r>
              <a:rPr lang="zh-CN" altLang="en-US" sz="2000" dirty="0">
                <a:solidFill>
                  <a:srgbClr val="630031"/>
                </a:solidFill>
                <a:latin typeface="Times New Roman" panose="02020603050405020304" pitchFamily="18" charset="0"/>
                <a:ea typeface="楷体_GB2312" panose="02010609030101010101"/>
              </a:rPr>
              <a:t>作为推理过程选择可用规则的依据。</a:t>
            </a:r>
          </a:p>
          <a:p>
            <a:pPr marR="80700"/>
            <a:r>
              <a:rPr lang="zh-CN" altLang="en-US" sz="2000" dirty="0">
                <a:solidFill>
                  <a:srgbClr val="0000CC"/>
                </a:solidFill>
                <a:ea typeface="楷体_GB2312" panose="02010609030101010101"/>
              </a:rPr>
              <a:t>推理过程中某条规则是否可用，是通过该规则的前提与</a:t>
            </a:r>
            <a:r>
              <a:rPr lang="en-US" altLang="zh-CN" sz="2000" dirty="0">
                <a:solidFill>
                  <a:srgbClr val="0000CC"/>
                </a:solidFill>
                <a:ea typeface="楷体_GB2312" panose="02010609030101010101"/>
              </a:rPr>
              <a:t>DB</a:t>
            </a:r>
            <a:r>
              <a:rPr lang="zh-CN" altLang="en-US" sz="2000" dirty="0">
                <a:solidFill>
                  <a:srgbClr val="0000CC"/>
                </a:solidFill>
                <a:ea typeface="楷体_GB2312" panose="02010609030101010101"/>
              </a:rPr>
              <a:t>中的已知事实的匹配来确定的。</a:t>
            </a:r>
          </a:p>
          <a:p>
            <a:r>
              <a:rPr lang="zh-CN" altLang="en-US" sz="2000" dirty="0">
                <a:solidFill>
                  <a:srgbClr val="0000CC"/>
                </a:solidFill>
                <a:ea typeface="楷体_GB2312" panose="02010609030101010101"/>
              </a:rPr>
              <a:t>可匹配的规则称为可用规则。利用可用规则进行推理，将会得到一个结论。该结论若不是目标，将作为新的事实放入</a:t>
            </a:r>
            <a:r>
              <a:rPr lang="en-US" altLang="zh-CN" sz="2000" dirty="0">
                <a:solidFill>
                  <a:srgbClr val="0000CC"/>
                </a:solidFill>
                <a:ea typeface="楷体_GB2312" panose="02010609030101010101"/>
              </a:rPr>
              <a:t>DB</a:t>
            </a:r>
            <a:r>
              <a:rPr lang="zh-CN" altLang="en-US" sz="2000" dirty="0">
                <a:solidFill>
                  <a:srgbClr val="0000CC"/>
                </a:solidFill>
                <a:ea typeface="楷体_GB2312" panose="02010609030101010101"/>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r>
              <a:rPr lang="zh-CN" altLang="en-US" sz="2000" dirty="0">
                <a:solidFill>
                  <a:srgbClr val="CC0000"/>
                </a:solidFill>
                <a:ea typeface="楷体_GB2312" panose="02010609030101010101"/>
              </a:rPr>
              <a:t>规则库</a:t>
            </a:r>
            <a:r>
              <a:rPr lang="en-US" altLang="zh-CN" sz="2000" b="1" dirty="0">
                <a:solidFill>
                  <a:srgbClr val="CC0000"/>
                </a:solidFill>
                <a:latin typeface="Times New Roman" panose="02020603050405020304" pitchFamily="18" charset="0"/>
                <a:ea typeface="楷体_GB2312" panose="02010609030101010101"/>
              </a:rPr>
              <a:t>RB(Rule Base)</a:t>
            </a:r>
            <a:endParaRPr lang="en-US" altLang="zh-CN" sz="2000" dirty="0">
              <a:solidFill>
                <a:srgbClr val="CC0000"/>
              </a:solidFill>
              <a:latin typeface="Times New Roman" panose="02020603050405020304" pitchFamily="18" charset="0"/>
              <a:ea typeface="楷体_GB2312" panose="02010609030101010101"/>
            </a:endParaRPr>
          </a:p>
          <a:p>
            <a:pPr marR="9470"/>
            <a:r>
              <a:rPr lang="zh-CN" altLang="en-US" sz="2000" dirty="0">
                <a:solidFill>
                  <a:srgbClr val="0000CC"/>
                </a:solidFill>
                <a:ea typeface="楷体_GB2312" panose="02010609030101010101"/>
              </a:rPr>
              <a:t>也称知识库</a:t>
            </a:r>
            <a:r>
              <a:rPr lang="en-US" altLang="zh-CN" sz="2000" b="1" dirty="0">
                <a:solidFill>
                  <a:srgbClr val="0000CC"/>
                </a:solidFill>
                <a:latin typeface="Times New Roman" panose="02020603050405020304" pitchFamily="18" charset="0"/>
                <a:ea typeface="楷体_GB2312" panose="02010609030101010101"/>
              </a:rPr>
              <a:t>KB(Knowledge Base)</a:t>
            </a:r>
            <a:endParaRPr lang="en-US" altLang="zh-CN" sz="2000" dirty="0">
              <a:solidFill>
                <a:srgbClr val="0000CC"/>
              </a:solidFill>
              <a:latin typeface="Times New Roman" panose="02020603050405020304" pitchFamily="18" charset="0"/>
              <a:ea typeface="楷体_GB2312" panose="02010609030101010101"/>
            </a:endParaRPr>
          </a:p>
          <a:p>
            <a:r>
              <a:rPr lang="en-US" altLang="zh-CN" sz="2000" b="1" dirty="0">
                <a:solidFill>
                  <a:srgbClr val="630031"/>
                </a:solidFill>
                <a:latin typeface="Times New Roman" panose="02020603050405020304" pitchFamily="18" charset="0"/>
                <a:ea typeface="楷体_GB2312" panose="02010609030101010101"/>
              </a:rPr>
              <a:t>(1) </a:t>
            </a:r>
            <a:r>
              <a:rPr lang="zh-CN" altLang="en-US" sz="2000" dirty="0">
                <a:solidFill>
                  <a:srgbClr val="630031"/>
                </a:solidFill>
                <a:latin typeface="Times New Roman" panose="02020603050405020304" pitchFamily="18" charset="0"/>
                <a:ea typeface="楷体_GB2312" panose="02010609030101010101"/>
              </a:rPr>
              <a:t>作用</a:t>
            </a:r>
          </a:p>
          <a:p>
            <a:pPr marR="10750"/>
            <a:r>
              <a:rPr lang="zh-CN" altLang="en-US" sz="2000" dirty="0">
                <a:solidFill>
                  <a:srgbClr val="0000CC"/>
                </a:solidFill>
                <a:ea typeface="楷体_GB2312" panose="02010609030101010101"/>
              </a:rPr>
              <a:t>用于存放推理所需要的所有规则，是整个产生式系统的知识集。</a:t>
            </a:r>
          </a:p>
          <a:p>
            <a:pPr marR="10770"/>
            <a:r>
              <a:rPr lang="zh-CN" altLang="en-US" sz="2000" dirty="0">
                <a:solidFill>
                  <a:srgbClr val="0000CC"/>
                </a:solidFill>
                <a:ea typeface="楷体_GB2312" panose="02010609030101010101"/>
              </a:rPr>
              <a:t>是产生式系统能够进行推理的根本。</a:t>
            </a:r>
          </a:p>
          <a:p>
            <a:r>
              <a:rPr lang="en-US" altLang="zh-CN" sz="2000" b="1" dirty="0">
                <a:solidFill>
                  <a:srgbClr val="630031"/>
                </a:solidFill>
                <a:latin typeface="Times New Roman" panose="02020603050405020304" pitchFamily="18" charset="0"/>
                <a:ea typeface="楷体_GB2312" panose="02010609030101010101"/>
              </a:rPr>
              <a:t>(2) </a:t>
            </a:r>
            <a:r>
              <a:rPr lang="zh-CN" altLang="en-US" sz="2000" dirty="0">
                <a:solidFill>
                  <a:srgbClr val="630031"/>
                </a:solidFill>
                <a:latin typeface="Times New Roman" panose="02020603050405020304" pitchFamily="18" charset="0"/>
                <a:ea typeface="楷体_GB2312" panose="02010609030101010101"/>
              </a:rPr>
              <a:t>要求</a:t>
            </a:r>
          </a:p>
          <a:p>
            <a:pPr marR="14800"/>
            <a:r>
              <a:rPr lang="zh-CN" altLang="en-US" sz="2000" dirty="0">
                <a:solidFill>
                  <a:srgbClr val="0000CC"/>
                </a:solidFill>
                <a:ea typeface="楷体_GB2312" panose="02010609030101010101"/>
              </a:rPr>
              <a:t>知识的完整性、一致性、准确性、灵活性和可组织性 </a:t>
            </a:r>
            <a:endParaRPr lang="zh-CN" altLang="en-US" sz="2000" dirty="0"/>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28824267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51055</TotalTime>
  <Words>6629</Words>
  <Application>Microsoft Office PowerPoint</Application>
  <PresentationFormat>宽屏</PresentationFormat>
  <Paragraphs>781</Paragraphs>
  <Slides>62</Slides>
  <Notes>30</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HiddenHorzOCR</vt:lpstr>
      <vt:lpstr>等线</vt:lpstr>
      <vt:lpstr>等线 Light</vt:lpstr>
      <vt:lpstr>仿宋_GB2312</vt:lpstr>
      <vt:lpstr>黑体</vt:lpstr>
      <vt:lpstr>楷体_GB2312</vt:lpstr>
      <vt:lpstr>隶书</vt:lpstr>
      <vt:lpstr>宋体</vt:lpstr>
      <vt:lpstr>微软雅黑</vt:lpstr>
      <vt:lpstr>Arial</vt:lpstr>
      <vt:lpstr>Times New Roman</vt:lpstr>
      <vt:lpstr>Wingdings</vt:lpstr>
      <vt:lpstr>Wingdings 2</vt:lpstr>
      <vt:lpstr>Office 主题​​</vt:lpstr>
      <vt:lpstr>PowerPoint 演示文稿</vt:lpstr>
      <vt:lpstr>PowerPoint 演示文稿</vt:lpstr>
      <vt:lpstr>PowerPoint 演示文稿</vt:lpstr>
      <vt:lpstr>主  要  内  容</vt:lpstr>
      <vt:lpstr>2.3 产生式表示法</vt:lpstr>
      <vt:lpstr>2.3.1 知识的产生式表示方法</vt:lpstr>
      <vt:lpstr>PowerPoint 演示文稿</vt:lpstr>
      <vt:lpstr> 知识的产生式表示方法</vt:lpstr>
      <vt:lpstr>2.3.2产生式系统的基本结构</vt:lpstr>
      <vt:lpstr>2.3.2产生式系统的基本结构</vt:lpstr>
      <vt:lpstr>2.3.3 产生式系统的运行过程</vt:lpstr>
      <vt:lpstr>【产生式系统应用举例】</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2.3.5 产式系统的特点 </vt:lpstr>
      <vt:lpstr>主  要  内  容</vt:lpstr>
      <vt:lpstr>2.4 语义网络表示法</vt:lpstr>
      <vt:lpstr> 什么是语义网络？</vt:lpstr>
      <vt:lpstr> 语义网络的基本表示</vt:lpstr>
      <vt:lpstr> 语义网络表示实例</vt:lpstr>
      <vt:lpstr>PowerPoint 演示文稿</vt:lpstr>
      <vt:lpstr>PowerPoint 演示文稿</vt:lpstr>
      <vt:lpstr>2.4.2  基本语义关系</vt:lpstr>
      <vt:lpstr>2.4.2  基本语义关系</vt:lpstr>
      <vt:lpstr>2.4.2  基本语义关系</vt:lpstr>
      <vt:lpstr>2.4.2  基本语义关系</vt:lpstr>
      <vt:lpstr>2.4.3事物和概念的表示</vt:lpstr>
      <vt:lpstr>2.4.3事物和概念的表示</vt:lpstr>
      <vt:lpstr>2.4.3事物和概念的表示</vt:lpstr>
      <vt:lpstr>2.4.3事物和概念的表示</vt:lpstr>
      <vt:lpstr>2.4.3事物和概念的表示</vt:lpstr>
      <vt:lpstr>2.4.4情况和动作的表示</vt:lpstr>
      <vt:lpstr>2.4.4情况和动作的表示</vt:lpstr>
      <vt:lpstr>2.4.4情况和动作的表示</vt:lpstr>
      <vt:lpstr>2.4.5  基于语义网络的推理</vt:lpstr>
      <vt:lpstr>2.4.5  基于语义网络的推理</vt:lpstr>
      <vt:lpstr>2.4.5  基于语义网络的推理</vt:lpstr>
      <vt:lpstr>【匹配推理实例】</vt:lpstr>
      <vt:lpstr>PowerPoint 演示文稿</vt:lpstr>
      <vt:lpstr>2.3.6 语义网络表示法的特点 </vt:lpstr>
      <vt:lpstr>主  要  内  容</vt:lpstr>
      <vt:lpstr>2.5.1  框架表示法概述</vt:lpstr>
      <vt:lpstr>2.5.1  框架表示法概述</vt:lpstr>
      <vt:lpstr>2.5.2   框架的组成</vt:lpstr>
      <vt:lpstr>PowerPoint 演示文稿</vt:lpstr>
      <vt:lpstr>PowerPoint 演示文稿</vt:lpstr>
      <vt:lpstr>PowerPoint 演示文稿</vt:lpstr>
      <vt:lpstr>PowerPoint 演示文稿</vt:lpstr>
      <vt:lpstr>PowerPoint 演示文稿</vt:lpstr>
      <vt:lpstr>2.5.3 框架系统</vt:lpstr>
      <vt:lpstr>2.5.3 框架系统</vt:lpstr>
      <vt:lpstr>2.5.3 框架系统</vt:lpstr>
      <vt:lpstr>2.5.4 框架系统的问题求解过程</vt:lpstr>
      <vt:lpstr>例：请用框架表示这一知识：范伟，男，30岁, 1996年10月到2012年8月间在计算机学院任讲师。</vt:lpstr>
      <vt:lpstr>2.5.5 框架表示法的特征</vt:lpstr>
      <vt:lpstr>主  要  内  容</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lenovo</cp:lastModifiedBy>
  <cp:revision>1183</cp:revision>
  <dcterms:created xsi:type="dcterms:W3CDTF">2016-03-31T00:54:15Z</dcterms:created>
  <dcterms:modified xsi:type="dcterms:W3CDTF">2020-09-10T11:56:37Z</dcterms:modified>
</cp:coreProperties>
</file>